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3" r:id="rId1"/>
  </p:sldMasterIdLst>
  <p:notesMasterIdLst>
    <p:notesMasterId r:id="rId80"/>
  </p:notesMasterIdLst>
  <p:handoutMasterIdLst>
    <p:handoutMasterId r:id="rId81"/>
  </p:handoutMasterIdLst>
  <p:sldIdLst>
    <p:sldId id="878" r:id="rId2"/>
    <p:sldId id="2403" r:id="rId3"/>
    <p:sldId id="2270" r:id="rId4"/>
    <p:sldId id="2404" r:id="rId5"/>
    <p:sldId id="2405" r:id="rId6"/>
    <p:sldId id="2406" r:id="rId7"/>
    <p:sldId id="2279" r:id="rId8"/>
    <p:sldId id="2280" r:id="rId9"/>
    <p:sldId id="2281" r:id="rId10"/>
    <p:sldId id="2282" r:id="rId11"/>
    <p:sldId id="2408" r:id="rId12"/>
    <p:sldId id="2284" r:id="rId13"/>
    <p:sldId id="2283" r:id="rId14"/>
    <p:sldId id="2226" r:id="rId15"/>
    <p:sldId id="2327" r:id="rId16"/>
    <p:sldId id="2420" r:id="rId17"/>
    <p:sldId id="2328" r:id="rId18"/>
    <p:sldId id="2448" r:id="rId19"/>
    <p:sldId id="2443" r:id="rId20"/>
    <p:sldId id="2332" r:id="rId21"/>
    <p:sldId id="2333" r:id="rId22"/>
    <p:sldId id="2334" r:id="rId23"/>
    <p:sldId id="2335" r:id="rId24"/>
    <p:sldId id="2337" r:id="rId25"/>
    <p:sldId id="2377" r:id="rId26"/>
    <p:sldId id="2379" r:id="rId27"/>
    <p:sldId id="2444" r:id="rId28"/>
    <p:sldId id="2410" r:id="rId29"/>
    <p:sldId id="2329" r:id="rId30"/>
    <p:sldId id="2330" r:id="rId31"/>
    <p:sldId id="2331" r:id="rId32"/>
    <p:sldId id="2445" r:id="rId33"/>
    <p:sldId id="2446" r:id="rId34"/>
    <p:sldId id="2447" r:id="rId35"/>
    <p:sldId id="2409" r:id="rId36"/>
    <p:sldId id="2421" r:id="rId37"/>
    <p:sldId id="2422" r:id="rId38"/>
    <p:sldId id="2423" r:id="rId39"/>
    <p:sldId id="2424" r:id="rId40"/>
    <p:sldId id="2425" r:id="rId41"/>
    <p:sldId id="2426" r:id="rId42"/>
    <p:sldId id="2427" r:id="rId43"/>
    <p:sldId id="2428" r:id="rId44"/>
    <p:sldId id="2429" r:id="rId45"/>
    <p:sldId id="2433" r:id="rId46"/>
    <p:sldId id="2434" r:id="rId47"/>
    <p:sldId id="2435" r:id="rId48"/>
    <p:sldId id="2436" r:id="rId49"/>
    <p:sldId id="2437" r:id="rId50"/>
    <p:sldId id="2438" r:id="rId51"/>
    <p:sldId id="2439" r:id="rId52"/>
    <p:sldId id="2440" r:id="rId53"/>
    <p:sldId id="2441" r:id="rId54"/>
    <p:sldId id="2442" r:id="rId55"/>
    <p:sldId id="2364" r:id="rId56"/>
    <p:sldId id="2365" r:id="rId57"/>
    <p:sldId id="2380" r:id="rId58"/>
    <p:sldId id="2381" r:id="rId59"/>
    <p:sldId id="2382" r:id="rId60"/>
    <p:sldId id="2383" r:id="rId61"/>
    <p:sldId id="2452" r:id="rId62"/>
    <p:sldId id="2385" r:id="rId63"/>
    <p:sldId id="2386" r:id="rId64"/>
    <p:sldId id="2387" r:id="rId65"/>
    <p:sldId id="2388" r:id="rId66"/>
    <p:sldId id="2389" r:id="rId67"/>
    <p:sldId id="2390" r:id="rId68"/>
    <p:sldId id="2391" r:id="rId69"/>
    <p:sldId id="2392" r:id="rId70"/>
    <p:sldId id="2393" r:id="rId71"/>
    <p:sldId id="2394" r:id="rId72"/>
    <p:sldId id="2395" r:id="rId73"/>
    <p:sldId id="2396" r:id="rId74"/>
    <p:sldId id="2397" r:id="rId75"/>
    <p:sldId id="2449" r:id="rId76"/>
    <p:sldId id="2450" r:id="rId77"/>
    <p:sldId id="2451" r:id="rId78"/>
    <p:sldId id="2268" r:id="rId79"/>
  </p:sldIdLst>
  <p:sldSz cx="9144000" cy="6858000" type="screen4x3"/>
  <p:notesSz cx="7077075" cy="9363075"/>
  <p:kinsoku lang="ja-JP" invalStChars="、。，．・：；？！゛゜ヽヾゝゞ々ー’”）〕］｝〉》」』】°‰′″℃￠％ぁぃぅぇぉっゃゅょゎァィゥェォッャュョヮヵヶ!%),.:;?]}｡｣､･ｧｨｩｪｫｬｭｮｯｰﾞﾟ" invalEndChars="‘“（〔［｛〈《「『【￥＄$([\{｢￡"/>
  <p:defaultTextStyle>
    <a:defPPr>
      <a:defRPr lang="en-US"/>
    </a:defPPr>
    <a:lvl1pPr algn="ctr" rtl="0" fontAlgn="base">
      <a:spcBef>
        <a:spcPct val="50000"/>
      </a:spcBef>
      <a:spcAft>
        <a:spcPct val="0"/>
      </a:spcAft>
      <a:buChar char="•"/>
      <a:defRPr sz="2800" b="1" i="1" kern="1200">
        <a:solidFill>
          <a:schemeClr val="tx1"/>
        </a:solidFill>
        <a:latin typeface="Arial" pitchFamily="34" charset="0"/>
        <a:ea typeface="+mn-ea"/>
        <a:cs typeface="+mn-cs"/>
      </a:defRPr>
    </a:lvl1pPr>
    <a:lvl2pPr marL="457200" algn="ctr" rtl="0" fontAlgn="base">
      <a:spcBef>
        <a:spcPct val="50000"/>
      </a:spcBef>
      <a:spcAft>
        <a:spcPct val="0"/>
      </a:spcAft>
      <a:buChar char="•"/>
      <a:defRPr sz="2800" b="1" i="1" kern="1200">
        <a:solidFill>
          <a:schemeClr val="tx1"/>
        </a:solidFill>
        <a:latin typeface="Arial" pitchFamily="34" charset="0"/>
        <a:ea typeface="+mn-ea"/>
        <a:cs typeface="+mn-cs"/>
      </a:defRPr>
    </a:lvl2pPr>
    <a:lvl3pPr marL="914400" algn="ctr" rtl="0" fontAlgn="base">
      <a:spcBef>
        <a:spcPct val="50000"/>
      </a:spcBef>
      <a:spcAft>
        <a:spcPct val="0"/>
      </a:spcAft>
      <a:buChar char="•"/>
      <a:defRPr sz="2800" b="1" i="1" kern="1200">
        <a:solidFill>
          <a:schemeClr val="tx1"/>
        </a:solidFill>
        <a:latin typeface="Arial" pitchFamily="34" charset="0"/>
        <a:ea typeface="+mn-ea"/>
        <a:cs typeface="+mn-cs"/>
      </a:defRPr>
    </a:lvl3pPr>
    <a:lvl4pPr marL="1371600" algn="ctr" rtl="0" fontAlgn="base">
      <a:spcBef>
        <a:spcPct val="50000"/>
      </a:spcBef>
      <a:spcAft>
        <a:spcPct val="0"/>
      </a:spcAft>
      <a:buChar char="•"/>
      <a:defRPr sz="2800" b="1" i="1" kern="1200">
        <a:solidFill>
          <a:schemeClr val="tx1"/>
        </a:solidFill>
        <a:latin typeface="Arial" pitchFamily="34" charset="0"/>
        <a:ea typeface="+mn-ea"/>
        <a:cs typeface="+mn-cs"/>
      </a:defRPr>
    </a:lvl4pPr>
    <a:lvl5pPr marL="1828800" algn="ctr" rtl="0" fontAlgn="base">
      <a:spcBef>
        <a:spcPct val="50000"/>
      </a:spcBef>
      <a:spcAft>
        <a:spcPct val="0"/>
      </a:spcAft>
      <a:buChar char="•"/>
      <a:defRPr sz="2800" b="1" i="1" kern="1200">
        <a:solidFill>
          <a:schemeClr val="tx1"/>
        </a:solidFill>
        <a:latin typeface="Arial" pitchFamily="34" charset="0"/>
        <a:ea typeface="+mn-ea"/>
        <a:cs typeface="+mn-cs"/>
      </a:defRPr>
    </a:lvl5pPr>
    <a:lvl6pPr marL="2286000" algn="l" defTabSz="914400" rtl="0" eaLnBrk="1" latinLnBrk="0" hangingPunct="1">
      <a:defRPr sz="2800" b="1" i="1" kern="1200">
        <a:solidFill>
          <a:schemeClr val="tx1"/>
        </a:solidFill>
        <a:latin typeface="Arial" pitchFamily="34" charset="0"/>
        <a:ea typeface="+mn-ea"/>
        <a:cs typeface="+mn-cs"/>
      </a:defRPr>
    </a:lvl6pPr>
    <a:lvl7pPr marL="2743200" algn="l" defTabSz="914400" rtl="0" eaLnBrk="1" latinLnBrk="0" hangingPunct="1">
      <a:defRPr sz="2800" b="1" i="1" kern="1200">
        <a:solidFill>
          <a:schemeClr val="tx1"/>
        </a:solidFill>
        <a:latin typeface="Arial" pitchFamily="34" charset="0"/>
        <a:ea typeface="+mn-ea"/>
        <a:cs typeface="+mn-cs"/>
      </a:defRPr>
    </a:lvl7pPr>
    <a:lvl8pPr marL="3200400" algn="l" defTabSz="914400" rtl="0" eaLnBrk="1" latinLnBrk="0" hangingPunct="1">
      <a:defRPr sz="2800" b="1" i="1" kern="1200">
        <a:solidFill>
          <a:schemeClr val="tx1"/>
        </a:solidFill>
        <a:latin typeface="Arial" pitchFamily="34" charset="0"/>
        <a:ea typeface="+mn-ea"/>
        <a:cs typeface="+mn-cs"/>
      </a:defRPr>
    </a:lvl8pPr>
    <a:lvl9pPr marL="3657600" algn="l" defTabSz="914400" rtl="0" eaLnBrk="1" latinLnBrk="0" hangingPunct="1">
      <a:defRPr sz="2800" b="1"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7" userDrawn="1">
          <p15:clr>
            <a:srgbClr val="A4A3A4"/>
          </p15:clr>
        </p15:guide>
        <p15:guide id="2" pos="22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95FB5"/>
    <a:srgbClr val="FFFFFF"/>
    <a:srgbClr val="000000"/>
    <a:srgbClr val="FCEEE7"/>
    <a:srgbClr val="3751BF"/>
    <a:srgbClr val="F8F8F8"/>
    <a:srgbClr val="00FF00"/>
    <a:srgbClr val="A3FFFF"/>
    <a:srgbClr val="B1C3FD"/>
    <a:srgbClr val="D5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1" autoAdjust="0"/>
    <p:restoredTop sz="96323" autoAdjust="0"/>
  </p:normalViewPr>
  <p:slideViewPr>
    <p:cSldViewPr snapToGrid="0">
      <p:cViewPr varScale="1">
        <p:scale>
          <a:sx n="88" d="100"/>
          <a:sy n="88" d="100"/>
        </p:scale>
        <p:origin x="11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3104"/>
    </p:cViewPr>
  </p:sorterViewPr>
  <p:notesViewPr>
    <p:cSldViewPr snapToGrid="0">
      <p:cViewPr>
        <p:scale>
          <a:sx n="100" d="100"/>
          <a:sy n="100" d="100"/>
        </p:scale>
        <p:origin x="-2436" y="1434"/>
      </p:cViewPr>
      <p:guideLst>
        <p:guide orient="horz" pos="2947"/>
        <p:guide pos="22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2"/>
          </p:nvPr>
        </p:nvSpPr>
        <p:spPr bwMode="auto">
          <a:xfrm>
            <a:off x="76793" y="8895541"/>
            <a:ext cx="4346381" cy="46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827" tIns="44414" rIns="88827" bIns="44414" numCol="1" anchor="b" anchorCtr="0" compatLnSpc="1">
            <a:prstTxWarp prst="textNoShape">
              <a:avLst/>
            </a:prstTxWarp>
          </a:bodyPr>
          <a:lstStyle>
            <a:lvl1pPr algn="l" eaLnBrk="0" hangingPunct="0">
              <a:spcBef>
                <a:spcPct val="0"/>
              </a:spcBef>
              <a:buFontTx/>
              <a:buNone/>
              <a:defRPr sz="900" b="0"/>
            </a:lvl1pPr>
          </a:lstStyle>
          <a:p>
            <a:r>
              <a:rPr lang="en-US" i="0">
                <a:solidFill>
                  <a:schemeClr val="tx2"/>
                </a:solidFill>
                <a:latin typeface="Calibri" pitchFamily="34" charset="0"/>
              </a:rPr>
              <a:t>2015 Western Bridge Engineers' Seminar</a:t>
            </a:r>
            <a:endParaRPr lang="en-US" dirty="0">
              <a:solidFill>
                <a:schemeClr val="tx2"/>
              </a:solidFill>
            </a:endParaRPr>
          </a:p>
        </p:txBody>
      </p:sp>
      <p:sp>
        <p:nvSpPr>
          <p:cNvPr id="3075" name="Rectangle 3"/>
          <p:cNvSpPr>
            <a:spLocks noGrp="1" noChangeArrowheads="1"/>
          </p:cNvSpPr>
          <p:nvPr>
            <p:ph type="sldNum" sz="quarter" idx="3"/>
          </p:nvPr>
        </p:nvSpPr>
        <p:spPr bwMode="auto">
          <a:xfrm>
            <a:off x="3939390" y="8895541"/>
            <a:ext cx="3067039" cy="46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827" tIns="44414" rIns="88827" bIns="44414" numCol="1" anchor="b" anchorCtr="0" compatLnSpc="1">
            <a:prstTxWarp prst="textNoShape">
              <a:avLst/>
            </a:prstTxWarp>
          </a:bodyPr>
          <a:lstStyle>
            <a:lvl1pPr algn="r" eaLnBrk="0" hangingPunct="0">
              <a:spcBef>
                <a:spcPct val="0"/>
              </a:spcBef>
              <a:buFontTx/>
              <a:buNone/>
              <a:defRPr sz="900" b="0"/>
            </a:lvl1pPr>
          </a:lstStyle>
          <a:p>
            <a:pPr>
              <a:defRPr/>
            </a:pPr>
            <a:fld id="{874A45E0-93A6-41F9-AAA9-CA86694D3FBF}" type="slidenum">
              <a:rPr lang="en-US"/>
              <a:pPr>
                <a:defRPr/>
              </a:pPr>
              <a:t>‹#›</a:t>
            </a:fld>
            <a:endParaRPr lang="en-US"/>
          </a:p>
        </p:txBody>
      </p:sp>
    </p:spTree>
    <p:extLst>
      <p:ext uri="{BB962C8B-B14F-4D97-AF65-F5344CB8AC3E}">
        <p14:creationId xmlns:p14="http://schemas.microsoft.com/office/powerpoint/2010/main" val="5291551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2996" y="4472542"/>
            <a:ext cx="5191084" cy="416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80" tIns="45919" rIns="93480" bIns="459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8307" name="Rectangle 3"/>
          <p:cNvSpPr>
            <a:spLocks noGrp="1" noRot="1" noChangeAspect="1" noChangeArrowheads="1" noTextEdit="1"/>
          </p:cNvSpPr>
          <p:nvPr>
            <p:ph type="sldImg" idx="2"/>
          </p:nvPr>
        </p:nvSpPr>
        <p:spPr bwMode="auto">
          <a:xfrm>
            <a:off x="1201738" y="727075"/>
            <a:ext cx="4678362" cy="35099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69574160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98563" y="727075"/>
            <a:ext cx="4679950" cy="3509963"/>
          </a:xfrm>
          <a:ln/>
        </p:spPr>
      </p:sp>
      <p:sp>
        <p:nvSpPr>
          <p:cNvPr id="99331" name="Rectangle 3"/>
          <p:cNvSpPr>
            <a:spLocks noGrp="1" noChangeArrowheads="1"/>
          </p:cNvSpPr>
          <p:nvPr>
            <p:ph type="body" idx="1"/>
          </p:nvPr>
        </p:nvSpPr>
        <p:spPr>
          <a:noFill/>
        </p:spPr>
        <p:txBody>
          <a:bodyPr/>
          <a:lstStyle/>
          <a:p>
            <a:r>
              <a:rPr lang="en-US" sz="1200" kern="1200" dirty="0">
                <a:solidFill>
                  <a:schemeClr val="tx1"/>
                </a:solidFill>
                <a:effectLst/>
                <a:latin typeface="Times New Roman" pitchFamily="18" charset="0"/>
                <a:ea typeface="+mn-ea"/>
                <a:cs typeface="Arial" pitchFamily="34" charset="0"/>
              </a:rPr>
              <a:t>ABSTRACT </a:t>
            </a:r>
          </a:p>
          <a:p>
            <a:r>
              <a:rPr lang="en-US" sz="1200" kern="1200" dirty="0">
                <a:solidFill>
                  <a:schemeClr val="tx1"/>
                </a:solidFill>
                <a:effectLst/>
                <a:latin typeface="Times New Roman" pitchFamily="18" charset="0"/>
                <a:ea typeface="+mn-ea"/>
                <a:cs typeface="Arial" pitchFamily="34" charset="0"/>
              </a:rPr>
              <a:t>Many engineers are not familiar with lightweight concrete and are therefore not comfortable designing with or specifying LWC. However, this material has important applications in reducing the dead load of structures, both for new structures (especially for ABC projects with large precast elements) and for superstructure replacement or rehabilitation projects where existing substructure elements are reused. Therefore, engineers need to understand LWC so they can specify it to take advantage of these benefits in projects. </a:t>
            </a:r>
          </a:p>
          <a:p>
            <a:r>
              <a:rPr lang="en-US" sz="1200" kern="1200" dirty="0">
                <a:solidFill>
                  <a:schemeClr val="tx1"/>
                </a:solidFill>
                <a:effectLst/>
                <a:latin typeface="Times New Roman" pitchFamily="18" charset="0"/>
                <a:ea typeface="+mn-ea"/>
                <a:cs typeface="Arial" pitchFamily="34" charset="0"/>
              </a:rPr>
              <a:t>Production of LWA and LWC will be introduced briefly. Selection of reasonable structural design parameters for LWC bridge elements will be considered. Material properties, test methods, and production and construction issues that should be included in project specifications for LWC will then be discussed. Issues that may be encountered during construction that can affect the successful completion of a project will also be presented.</a:t>
            </a:r>
          </a:p>
        </p:txBody>
      </p:sp>
    </p:spTree>
    <p:extLst>
      <p:ext uri="{BB962C8B-B14F-4D97-AF65-F5344CB8AC3E}">
        <p14:creationId xmlns:p14="http://schemas.microsoft.com/office/powerpoint/2010/main" val="4246187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8959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r>
              <a:rPr lang="en-US" altLang="en-US"/>
              <a:t>A very useful resource.  Should have copies!</a:t>
            </a:r>
          </a:p>
        </p:txBody>
      </p:sp>
    </p:spTree>
    <p:extLst>
      <p:ext uri="{BB962C8B-B14F-4D97-AF65-F5344CB8AC3E}">
        <p14:creationId xmlns:p14="http://schemas.microsoft.com/office/powerpoint/2010/main" val="214696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eaLnBrk="1" hangingPunct="1"/>
            <a:r>
              <a:rPr lang="en-US" altLang="en-US"/>
              <a:t>A very useful resource.  Should have copies!</a:t>
            </a:r>
          </a:p>
        </p:txBody>
      </p:sp>
    </p:spTree>
    <p:extLst>
      <p:ext uri="{BB962C8B-B14F-4D97-AF65-F5344CB8AC3E}">
        <p14:creationId xmlns:p14="http://schemas.microsoft.com/office/powerpoint/2010/main" val="661545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Copied specs – can be misapplied. Like the Benicia Martinez spec for a 200m span segmental box girder bridge that was used for 25 </a:t>
            </a:r>
            <a:r>
              <a:rPr lang="en-US" dirty="0" err="1"/>
              <a:t>ft</a:t>
            </a:r>
            <a:r>
              <a:rPr lang="en-US" dirty="0"/>
              <a:t> long DTs in Seattle.</a:t>
            </a:r>
          </a:p>
        </p:txBody>
      </p:sp>
    </p:spTree>
    <p:extLst>
      <p:ext uri="{BB962C8B-B14F-4D97-AF65-F5344CB8AC3E}">
        <p14:creationId xmlns:p14="http://schemas.microsoft.com/office/powerpoint/2010/main" val="328363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point is referring to Benicia-Martinez bridge where the sand was an important factor in achieving performance targets.</a:t>
            </a:r>
          </a:p>
        </p:txBody>
      </p:sp>
    </p:spTree>
    <p:extLst>
      <p:ext uri="{BB962C8B-B14F-4D97-AF65-F5344CB8AC3E}">
        <p14:creationId xmlns:p14="http://schemas.microsoft.com/office/powerpoint/2010/main" val="3178730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r>
              <a:rPr lang="en-US" altLang="en-US"/>
              <a:t>Density = unit weight</a:t>
            </a:r>
          </a:p>
        </p:txBody>
      </p:sp>
    </p:spTree>
    <p:extLst>
      <p:ext uri="{BB962C8B-B14F-4D97-AF65-F5344CB8AC3E}">
        <p14:creationId xmlns:p14="http://schemas.microsoft.com/office/powerpoint/2010/main" val="910292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r>
              <a:rPr lang="en-US" altLang="en-US"/>
              <a:t>Density = unit weight</a:t>
            </a:r>
          </a:p>
        </p:txBody>
      </p:sp>
    </p:spTree>
    <p:extLst>
      <p:ext uri="{BB962C8B-B14F-4D97-AF65-F5344CB8AC3E}">
        <p14:creationId xmlns:p14="http://schemas.microsoft.com/office/powerpoint/2010/main" val="125479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4137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r>
              <a:rPr lang="en-US" altLang="en-US"/>
              <a:t>A very useful resource.  Should have copies!</a:t>
            </a:r>
          </a:p>
        </p:txBody>
      </p:sp>
    </p:spTree>
    <p:extLst>
      <p:ext uri="{BB962C8B-B14F-4D97-AF65-F5344CB8AC3E}">
        <p14:creationId xmlns:p14="http://schemas.microsoft.com/office/powerpoint/2010/main" val="1682845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5271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5122" name="Rectangle 2"/>
          <p:cNvSpPr>
            <a:spLocks noGrp="1" noRot="1" noChangeAspect="1" noTextEdit="1"/>
          </p:cNvSpPr>
          <p:nvPr>
            <p:ph type="sldImg"/>
          </p:nvPr>
        </p:nvSpPr>
        <p:spPr>
          <a:xfrm>
            <a:off x="1144588" y="684213"/>
            <a:ext cx="4570412" cy="3429000"/>
          </a:xfrm>
          <a:ln/>
        </p:spPr>
      </p:sp>
      <p:sp>
        <p:nvSpPr>
          <p:cNvPr id="2565123" name="Rectangle 3"/>
          <p:cNvSpPr>
            <a:spLocks noGrp="1"/>
          </p:cNvSpPr>
          <p:nvPr>
            <p:ph type="body" idx="1"/>
          </p:nvPr>
        </p:nvSpPr>
        <p:spPr>
          <a:xfrm>
            <a:off x="687586" y="4343703"/>
            <a:ext cx="5482828" cy="4115405"/>
          </a:xfrm>
        </p:spPr>
        <p:txBody>
          <a:bodyPr lIns="93680" tIns="46840" rIns="93680" bIns="46840"/>
          <a:lstStyle/>
          <a:p>
            <a:r>
              <a:rPr lang="en-US"/>
              <a:t>Almost all of the structural lightweight aggregate used in the US is manufactured by expanding raw materials in a rotary kiln, using the same process that was developed by Stephen Hayde nearly a century ago.  The raw materials used in the US are shale, clay and slate which are extracted from the ground using standard excavation or mining techniques.  The raw material is then fed into a rotary kiln, very similar to those used to manufacture cement.  As the material moves through the kiln, it is heated until it reaches 1900 to 2200 deg. F at the lower end of the kiln.  At these temperatures, the material softens and gas bubbles form within it.  The soft material is thick enough that the gas bubbles do not escape.  When the heated material exits the kiln and is cooled, the bubbles remain as the material hardens, producing a porous lightweight ceramic aggregate.</a:t>
            </a:r>
          </a:p>
        </p:txBody>
      </p:sp>
    </p:spTree>
    <p:extLst>
      <p:ext uri="{BB962C8B-B14F-4D97-AF65-F5344CB8AC3E}">
        <p14:creationId xmlns:p14="http://schemas.microsoft.com/office/powerpoint/2010/main" val="2716167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US" altLang="en-US"/>
              <a:t>From PCI NBC Durability paper 2008</a:t>
            </a:r>
          </a:p>
        </p:txBody>
      </p:sp>
    </p:spTree>
    <p:extLst>
      <p:ext uri="{BB962C8B-B14F-4D97-AF65-F5344CB8AC3E}">
        <p14:creationId xmlns:p14="http://schemas.microsoft.com/office/powerpoint/2010/main" val="42329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US" altLang="en-US"/>
              <a:t>From PCI NBC Durability paper 2008</a:t>
            </a:r>
          </a:p>
        </p:txBody>
      </p:sp>
    </p:spTree>
    <p:extLst>
      <p:ext uri="{BB962C8B-B14F-4D97-AF65-F5344CB8AC3E}">
        <p14:creationId xmlns:p14="http://schemas.microsoft.com/office/powerpoint/2010/main" val="2444241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altLang="en-US"/>
              <a:t>From PCI NBC Durability paper 2008</a:t>
            </a:r>
          </a:p>
        </p:txBody>
      </p:sp>
    </p:spTree>
    <p:extLst>
      <p:ext uri="{BB962C8B-B14F-4D97-AF65-F5344CB8AC3E}">
        <p14:creationId xmlns:p14="http://schemas.microsoft.com/office/powerpoint/2010/main" val="3826679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altLang="en-US" dirty="0"/>
              <a:t>From PCI NBC Durability paper 2008</a:t>
            </a:r>
          </a:p>
        </p:txBody>
      </p:sp>
    </p:spTree>
    <p:extLst>
      <p:ext uri="{BB962C8B-B14F-4D97-AF65-F5344CB8AC3E}">
        <p14:creationId xmlns:p14="http://schemas.microsoft.com/office/powerpoint/2010/main" val="3316096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altLang="en-US"/>
              <a:t>From PCI NBC Durability paper 2008</a:t>
            </a:r>
          </a:p>
        </p:txBody>
      </p:sp>
    </p:spTree>
    <p:extLst>
      <p:ext uri="{BB962C8B-B14F-4D97-AF65-F5344CB8AC3E}">
        <p14:creationId xmlns:p14="http://schemas.microsoft.com/office/powerpoint/2010/main" val="2805092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tLang="en-US" dirty="0"/>
              <a:t>From PCI NBC Durability paper 2008</a:t>
            </a:r>
          </a:p>
        </p:txBody>
      </p:sp>
    </p:spTree>
    <p:extLst>
      <p:ext uri="{BB962C8B-B14F-4D97-AF65-F5344CB8AC3E}">
        <p14:creationId xmlns:p14="http://schemas.microsoft.com/office/powerpoint/2010/main" val="2750407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altLang="en-US"/>
              <a:t>From PCI NBC Durability paper 2008</a:t>
            </a:r>
          </a:p>
        </p:txBody>
      </p:sp>
    </p:spTree>
    <p:extLst>
      <p:ext uri="{BB962C8B-B14F-4D97-AF65-F5344CB8AC3E}">
        <p14:creationId xmlns:p14="http://schemas.microsoft.com/office/powerpoint/2010/main" val="1290851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a:t>From PCI NBC Durability paper 2008</a:t>
            </a:r>
          </a:p>
        </p:txBody>
      </p:sp>
    </p:spTree>
    <p:extLst>
      <p:ext uri="{BB962C8B-B14F-4D97-AF65-F5344CB8AC3E}">
        <p14:creationId xmlns:p14="http://schemas.microsoft.com/office/powerpoint/2010/main" val="186049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a:t>From PCI NBC Durability paper 2008</a:t>
            </a:r>
          </a:p>
        </p:txBody>
      </p:sp>
    </p:spTree>
    <p:extLst>
      <p:ext uri="{BB962C8B-B14F-4D97-AF65-F5344CB8AC3E}">
        <p14:creationId xmlns:p14="http://schemas.microsoft.com/office/powerpoint/2010/main" val="1911021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27107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9490" name="Rectangle 2"/>
          <p:cNvSpPr>
            <a:spLocks noGrp="1" noRot="1" noChangeAspect="1" noChangeArrowheads="1" noTextEdit="1"/>
          </p:cNvSpPr>
          <p:nvPr>
            <p:ph type="sldImg"/>
          </p:nvPr>
        </p:nvSpPr>
        <p:spPr>
          <a:ln/>
        </p:spPr>
      </p:sp>
      <p:sp>
        <p:nvSpPr>
          <p:cNvPr id="2239491" name="Rectangle 3"/>
          <p:cNvSpPr>
            <a:spLocks noGrp="1" noChangeArrowheads="1"/>
          </p:cNvSpPr>
          <p:nvPr>
            <p:ph type="body" idx="1"/>
          </p:nvPr>
        </p:nvSpPr>
        <p:spPr/>
        <p:txBody>
          <a:bodyPr/>
          <a:lstStyle/>
          <a:p>
            <a:r>
              <a:rPr lang="en-US"/>
              <a:t>Relative density = specific gravity</a:t>
            </a:r>
          </a:p>
        </p:txBody>
      </p:sp>
    </p:spTree>
    <p:extLst>
      <p:ext uri="{BB962C8B-B14F-4D97-AF65-F5344CB8AC3E}">
        <p14:creationId xmlns:p14="http://schemas.microsoft.com/office/powerpoint/2010/main" val="977929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r>
              <a:rPr lang="en-US" altLang="en-US"/>
              <a:t>From paper "Redecking and Widening of the Woodrow Wilson Bridge" by Thomas D. Jenkins, PE, Greiner, Inc.  In the proceedings of the International Symposium on Lightweight Concrete Bridges sponsored by Caltrans &amp; Pacific Custom Materials, Sept. 10, 1996.  Reported to have performed well after 13 years in service (in the paper).</a:t>
            </a:r>
          </a:p>
        </p:txBody>
      </p:sp>
    </p:spTree>
    <p:extLst>
      <p:ext uri="{BB962C8B-B14F-4D97-AF65-F5344CB8AC3E}">
        <p14:creationId xmlns:p14="http://schemas.microsoft.com/office/powerpoint/2010/main" val="1391006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r>
              <a:rPr lang="en-US" altLang="en-US"/>
              <a:t>From paper "Redecking and Widening of the Woodrow Wilson Bridge" by Thomas D. Jenkins, PE, Greiner, Inc.  In the proceedings of the International Symposium on Lightweight Concrete Bridges sponsored by Caltrans &amp; Pacific Custom Materials, Sept. 10, 1996.  Reported to have performed well after 13 years in service (in the paper).</a:t>
            </a:r>
          </a:p>
        </p:txBody>
      </p:sp>
    </p:spTree>
    <p:extLst>
      <p:ext uri="{BB962C8B-B14F-4D97-AF65-F5344CB8AC3E}">
        <p14:creationId xmlns:p14="http://schemas.microsoft.com/office/powerpoint/2010/main" val="2547701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r>
              <a:rPr lang="en-US" altLang="en-US"/>
              <a:t>NW HPC spec allows 67 stone, which is ¾" max size.</a:t>
            </a:r>
          </a:p>
        </p:txBody>
      </p:sp>
    </p:spTree>
    <p:extLst>
      <p:ext uri="{BB962C8B-B14F-4D97-AF65-F5344CB8AC3E}">
        <p14:creationId xmlns:p14="http://schemas.microsoft.com/office/powerpoint/2010/main" val="4066701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r>
              <a:rPr lang="en-US" altLang="en-US"/>
              <a:t>Density = unit weight</a:t>
            </a:r>
          </a:p>
        </p:txBody>
      </p:sp>
    </p:spTree>
    <p:extLst>
      <p:ext uri="{BB962C8B-B14F-4D97-AF65-F5344CB8AC3E}">
        <p14:creationId xmlns:p14="http://schemas.microsoft.com/office/powerpoint/2010/main" val="3691673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r>
              <a:rPr lang="en-US" altLang="en-US"/>
              <a:t>Density = unit weight</a:t>
            </a:r>
          </a:p>
        </p:txBody>
      </p:sp>
    </p:spTree>
    <p:extLst>
      <p:ext uri="{BB962C8B-B14F-4D97-AF65-F5344CB8AC3E}">
        <p14:creationId xmlns:p14="http://schemas.microsoft.com/office/powerpoint/2010/main" val="2866831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r>
              <a:rPr lang="en-US" altLang="en-US"/>
              <a:t>Density = unit weight</a:t>
            </a:r>
          </a:p>
        </p:txBody>
      </p:sp>
    </p:spTree>
    <p:extLst>
      <p:ext uri="{BB962C8B-B14F-4D97-AF65-F5344CB8AC3E}">
        <p14:creationId xmlns:p14="http://schemas.microsoft.com/office/powerpoint/2010/main" val="1998807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r>
              <a:rPr lang="en-US" altLang="en-US"/>
              <a:t>Density = unit weight</a:t>
            </a:r>
          </a:p>
        </p:txBody>
      </p:sp>
    </p:spTree>
    <p:extLst>
      <p:ext uri="{BB962C8B-B14F-4D97-AF65-F5344CB8AC3E}">
        <p14:creationId xmlns:p14="http://schemas.microsoft.com/office/powerpoint/2010/main" val="153114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42" name="Rectangle 2"/>
          <p:cNvSpPr>
            <a:spLocks noGrp="1" noRot="1" noChangeAspect="1" noTextEdit="1"/>
          </p:cNvSpPr>
          <p:nvPr>
            <p:ph type="sldImg"/>
          </p:nvPr>
        </p:nvSpPr>
        <p:spPr>
          <a:ln/>
        </p:spPr>
      </p:sp>
      <p:sp>
        <p:nvSpPr>
          <p:cNvPr id="2570243" name="Rectangle 3"/>
          <p:cNvSpPr>
            <a:spLocks noGrp="1"/>
          </p:cNvSpPr>
          <p:nvPr>
            <p:ph type="body" idx="1"/>
          </p:nvPr>
        </p:nvSpPr>
        <p:spPr>
          <a:xfrm>
            <a:off x="941461" y="4470992"/>
            <a:ext cx="5194155" cy="4166012"/>
          </a:xfrm>
        </p:spPr>
        <p:txBody>
          <a:bodyPr lIns="93918" tIns="46958" rIns="93918" bIns="46958"/>
          <a:lstStyle/>
          <a:p>
            <a:r>
              <a:rPr lang="en-US"/>
              <a:t>It is important to realize that after expansion, structural lightweight aggregate is just a lighter rock! The high temperature firing of the raw materials converts them into a vitrified ceramic material that has a hardness equivalent to quartz.</a:t>
            </a:r>
          </a:p>
          <a:p>
            <a:endParaRPr lang="en-US"/>
          </a:p>
          <a:p>
            <a:r>
              <a:rPr lang="en-US"/>
              <a:t>Lightweight aggregate should satisfy the requirements for normal weight aggregates.  The only exception is that the gradations are defined differently.  The AASHTO materials specification for structural lightweight aggregate is M 195, which covers both coarse and fine gradations.</a:t>
            </a:r>
          </a:p>
          <a:p>
            <a:endParaRPr lang="en-US"/>
          </a:p>
          <a:p>
            <a:r>
              <a:rPr lang="en-US"/>
              <a:t>Lightweight aggregate has a higher absorption than normal weight concrete.  Because of this, prewetting of the aggregate is important, especially when lightweight concrete will be pumped.</a:t>
            </a:r>
          </a:p>
          <a:p>
            <a:endParaRPr lang="en-US"/>
          </a:p>
          <a:p>
            <a:r>
              <a:rPr lang="en-US"/>
              <a:t>When lightweight aggregate is used in concrete, lightweight concrete results.  The same batch plants and mixing procedures are used for lightweight concrete.  The same admixtures can also be used for lightweight concrete.  Mix design procedures can also be the same as for normal weight concrete.  The absorbed moisture does not participate as mix water since it will not be released into the concrete until after hydration is underway.</a:t>
            </a:r>
          </a:p>
          <a:p>
            <a:endParaRPr lang="en-US"/>
          </a:p>
          <a:p>
            <a:r>
              <a:rPr lang="en-US"/>
              <a:t>A final notable difference between lightweight and normal weight concrete is that the air content of lightweight concrete is tested using the “roll-o-meter”, or the volumetric method.</a:t>
            </a:r>
          </a:p>
        </p:txBody>
      </p:sp>
    </p:spTree>
    <p:extLst>
      <p:ext uri="{BB962C8B-B14F-4D97-AF65-F5344CB8AC3E}">
        <p14:creationId xmlns:p14="http://schemas.microsoft.com/office/powerpoint/2010/main" val="290744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9458" name="Slide Image Placeholder 1"/>
          <p:cNvSpPr>
            <a:spLocks noGrp="1" noRot="1" noChangeAspect="1" noTextEdit="1"/>
          </p:cNvSpPr>
          <p:nvPr>
            <p:ph type="sldImg"/>
          </p:nvPr>
        </p:nvSpPr>
        <p:spPr>
          <a:xfrm>
            <a:off x="1200150" y="703263"/>
            <a:ext cx="4678363" cy="3509962"/>
          </a:xfrm>
          <a:ln/>
        </p:spPr>
      </p:sp>
      <p:sp>
        <p:nvSpPr>
          <p:cNvPr id="2579459" name="Notes Placeholder 2"/>
          <p:cNvSpPr>
            <a:spLocks noGrp="1"/>
          </p:cNvSpPr>
          <p:nvPr>
            <p:ph type="body" idx="1"/>
          </p:nvPr>
        </p:nvSpPr>
        <p:spPr>
          <a:xfrm>
            <a:off x="709551" y="4447771"/>
            <a:ext cx="5657974" cy="4212454"/>
          </a:xfrm>
        </p:spPr>
        <p:txBody>
          <a:bodyPr lIns="93918" tIns="46958" rIns="93918" bIns="46958"/>
          <a:lstStyle/>
          <a:p>
            <a:pPr>
              <a:spcBef>
                <a:spcPct val="0"/>
              </a:spcBef>
            </a:pPr>
            <a:r>
              <a:rPr lang="en-US"/>
              <a:t>This slide illustrates the concept that there is a range of concrete densities that can be achieved using lightweight aggregate.</a:t>
            </a:r>
          </a:p>
          <a:p>
            <a:pPr>
              <a:spcBef>
                <a:spcPct val="0"/>
              </a:spcBef>
            </a:pPr>
            <a:endParaRPr lang="en-US"/>
          </a:p>
          <a:p>
            <a:pPr>
              <a:spcBef>
                <a:spcPct val="0"/>
              </a:spcBef>
            </a:pPr>
            <a:r>
              <a:rPr lang="en-US"/>
              <a:t>The lightest concrete is “all lightweight concrete” which can have densities as low as 90 pcf for structural concrete mixtures.</a:t>
            </a:r>
          </a:p>
          <a:p>
            <a:pPr>
              <a:spcBef>
                <a:spcPct val="0"/>
              </a:spcBef>
            </a:pPr>
            <a:endParaRPr lang="en-US"/>
          </a:p>
          <a:p>
            <a:pPr>
              <a:spcBef>
                <a:spcPct val="0"/>
              </a:spcBef>
            </a:pPr>
            <a:r>
              <a:rPr lang="en-US"/>
              <a:t>The intermediate density concrete is “sand lightweight concrete” which typically has densities in the range of 110 to 125 pcf.</a:t>
            </a:r>
          </a:p>
          <a:p>
            <a:pPr>
              <a:spcBef>
                <a:spcPct val="0"/>
              </a:spcBef>
            </a:pPr>
            <a:endParaRPr lang="en-US"/>
          </a:p>
          <a:p>
            <a:pPr>
              <a:spcBef>
                <a:spcPct val="0"/>
              </a:spcBef>
            </a:pPr>
            <a:r>
              <a:rPr lang="en-US"/>
              <a:t>Strictly speaking, “specified density concrete” is any type of concrete which contains lightweight aggregate and is not “all lightweight” or “sand lightweight” concrete.  But the term is most often used to achieve densities between sand lightweight and normal weight concrete.</a:t>
            </a:r>
          </a:p>
          <a:p>
            <a:pPr>
              <a:spcBef>
                <a:spcPct val="0"/>
              </a:spcBef>
            </a:pPr>
            <a:endParaRPr lang="en-US"/>
          </a:p>
          <a:p>
            <a:pPr>
              <a:spcBef>
                <a:spcPct val="0"/>
              </a:spcBef>
            </a:pPr>
            <a:r>
              <a:rPr lang="en-US"/>
              <a:t>The types of aggregate used to make the different types of concrete are also shown in this table.</a:t>
            </a:r>
          </a:p>
          <a:p>
            <a:pPr>
              <a:spcBef>
                <a:spcPct val="0"/>
              </a:spcBef>
            </a:pPr>
            <a:endParaRPr lang="en-US"/>
          </a:p>
          <a:p>
            <a:pPr>
              <a:spcBef>
                <a:spcPct val="0"/>
              </a:spcBef>
            </a:pPr>
            <a:r>
              <a:rPr lang="en-US"/>
              <a:t>The density ranges are approximate and depend on aggregate type, specified compressive strength and other mix parameters.  Consult lightweight aggregate suppliers for densities that can be achieved for a specific project.</a:t>
            </a:r>
          </a:p>
          <a:p>
            <a:pPr>
              <a:spcBef>
                <a:spcPct val="0"/>
              </a:spcBef>
            </a:pPr>
            <a:endParaRPr lang="en-US"/>
          </a:p>
          <a:p>
            <a:pPr>
              <a:spcBef>
                <a:spcPct val="0"/>
              </a:spcBef>
            </a:pPr>
            <a:r>
              <a:rPr lang="en-US"/>
              <a:t>Please note carefully that the densities shown here are for plain concrete.  The designer must add an allowance for reinforcement when determining the density to be used for reinforced concrete in dead load computations.  This allowance is often taken as 5 pcf, but this may not be enough for heavily reinforced elements.</a:t>
            </a:r>
          </a:p>
        </p:txBody>
      </p:sp>
      <p:sp>
        <p:nvSpPr>
          <p:cNvPr id="2579460" name="Slide Number Placeholder 3"/>
          <p:cNvSpPr txBox="1">
            <a:spLocks noGrp="1"/>
          </p:cNvSpPr>
          <p:nvPr/>
        </p:nvSpPr>
        <p:spPr bwMode="auto">
          <a:xfrm>
            <a:off x="4008500" y="8892445"/>
            <a:ext cx="3067040" cy="46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18" tIns="46958" rIns="93918" bIns="46958" anchor="b"/>
          <a:lstStyle>
            <a:lvl1pPr algn="l" defTabSz="947738" eaLnBrk="0" hangingPunct="0">
              <a:spcBef>
                <a:spcPct val="0"/>
              </a:spcBef>
              <a:defRPr sz="2400">
                <a:solidFill>
                  <a:schemeClr val="tx1"/>
                </a:solidFill>
                <a:latin typeface="Times New Roman" pitchFamily="18" charset="0"/>
              </a:defRPr>
            </a:lvl1pPr>
            <a:lvl2pPr marL="777875" indent="-300038" algn="l" defTabSz="947738" eaLnBrk="0" hangingPunct="0">
              <a:spcBef>
                <a:spcPct val="0"/>
              </a:spcBef>
              <a:defRPr sz="2400">
                <a:solidFill>
                  <a:schemeClr val="tx1"/>
                </a:solidFill>
                <a:latin typeface="Times New Roman" pitchFamily="18" charset="0"/>
              </a:defRPr>
            </a:lvl2pPr>
            <a:lvl3pPr marL="1195388" indent="-239713" algn="l" defTabSz="947738" eaLnBrk="0" hangingPunct="0">
              <a:spcBef>
                <a:spcPct val="0"/>
              </a:spcBef>
              <a:defRPr sz="2400">
                <a:solidFill>
                  <a:schemeClr val="tx1"/>
                </a:solidFill>
                <a:latin typeface="Times New Roman" pitchFamily="18" charset="0"/>
              </a:defRPr>
            </a:lvl3pPr>
            <a:lvl4pPr marL="1673225" indent="-238125" algn="l" defTabSz="947738" eaLnBrk="0" hangingPunct="0">
              <a:spcBef>
                <a:spcPct val="0"/>
              </a:spcBef>
              <a:defRPr sz="2400">
                <a:solidFill>
                  <a:schemeClr val="tx1"/>
                </a:solidFill>
                <a:latin typeface="Times New Roman" pitchFamily="18" charset="0"/>
              </a:defRPr>
            </a:lvl4pPr>
            <a:lvl5pPr marL="2152650" indent="-239713" algn="l" defTabSz="947738" eaLnBrk="0" hangingPunct="0">
              <a:spcBef>
                <a:spcPct val="0"/>
              </a:spcBef>
              <a:defRPr sz="2400">
                <a:solidFill>
                  <a:schemeClr val="tx1"/>
                </a:solidFill>
                <a:latin typeface="Times New Roman" pitchFamily="18" charset="0"/>
              </a:defRPr>
            </a:lvl5pPr>
            <a:lvl6pPr marL="2609850" indent="-239713" defTabSz="947738" eaLnBrk="0" fontAlgn="base" hangingPunct="0">
              <a:spcBef>
                <a:spcPct val="0"/>
              </a:spcBef>
              <a:spcAft>
                <a:spcPct val="0"/>
              </a:spcAft>
              <a:defRPr sz="2400">
                <a:solidFill>
                  <a:schemeClr val="tx1"/>
                </a:solidFill>
                <a:latin typeface="Times New Roman" pitchFamily="18" charset="0"/>
              </a:defRPr>
            </a:lvl6pPr>
            <a:lvl7pPr marL="3067050" indent="-239713" defTabSz="947738" eaLnBrk="0" fontAlgn="base" hangingPunct="0">
              <a:spcBef>
                <a:spcPct val="0"/>
              </a:spcBef>
              <a:spcAft>
                <a:spcPct val="0"/>
              </a:spcAft>
              <a:defRPr sz="2400">
                <a:solidFill>
                  <a:schemeClr val="tx1"/>
                </a:solidFill>
                <a:latin typeface="Times New Roman" pitchFamily="18" charset="0"/>
              </a:defRPr>
            </a:lvl7pPr>
            <a:lvl8pPr marL="3524250" indent="-239713" defTabSz="947738" eaLnBrk="0" fontAlgn="base" hangingPunct="0">
              <a:spcBef>
                <a:spcPct val="0"/>
              </a:spcBef>
              <a:spcAft>
                <a:spcPct val="0"/>
              </a:spcAft>
              <a:defRPr sz="2400">
                <a:solidFill>
                  <a:schemeClr val="tx1"/>
                </a:solidFill>
                <a:latin typeface="Times New Roman" pitchFamily="18" charset="0"/>
              </a:defRPr>
            </a:lvl8pPr>
            <a:lvl9pPr marL="3981450" indent="-239713" defTabSz="947738" eaLnBrk="0" fontAlgn="base" hangingPunct="0">
              <a:spcBef>
                <a:spcPct val="0"/>
              </a:spcBef>
              <a:spcAft>
                <a:spcPct val="0"/>
              </a:spcAft>
              <a:defRPr sz="2400">
                <a:solidFill>
                  <a:schemeClr val="tx1"/>
                </a:solidFill>
                <a:latin typeface="Times New Roman" pitchFamily="18" charset="0"/>
              </a:defRPr>
            </a:lvl9pPr>
          </a:lstStyle>
          <a:p>
            <a:pPr algn="r" eaLnBrk="1" hangingPunct="1">
              <a:buFontTx/>
              <a:buNone/>
            </a:pPr>
            <a:fld id="{9DBFF3F3-823C-4CA4-9C7D-64D624D7F652}" type="slidenum">
              <a:rPr lang="en-US" sz="1300" b="0" i="0">
                <a:latin typeface="Calibri" pitchFamily="34" charset="0"/>
                <a:cs typeface="Arial" pitchFamily="34" charset="0"/>
              </a:rPr>
              <a:pPr algn="r" eaLnBrk="1" hangingPunct="1">
                <a:buFontTx/>
                <a:buNone/>
              </a:pPr>
              <a:t>8</a:t>
            </a:fld>
            <a:endParaRPr lang="en-US" sz="1300" b="0" i="0">
              <a:latin typeface="Calibri" pitchFamily="34" charset="0"/>
              <a:cs typeface="Arial" pitchFamily="34" charset="0"/>
            </a:endParaRPr>
          </a:p>
        </p:txBody>
      </p:sp>
    </p:spTree>
    <p:extLst>
      <p:ext uri="{BB962C8B-B14F-4D97-AF65-F5344CB8AC3E}">
        <p14:creationId xmlns:p14="http://schemas.microsoft.com/office/powerpoint/2010/main" val="118389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9458" name="Slide Image Placeholder 1"/>
          <p:cNvSpPr>
            <a:spLocks noGrp="1" noRot="1" noChangeAspect="1" noTextEdit="1"/>
          </p:cNvSpPr>
          <p:nvPr>
            <p:ph type="sldImg"/>
          </p:nvPr>
        </p:nvSpPr>
        <p:spPr>
          <a:xfrm>
            <a:off x="1200150" y="703263"/>
            <a:ext cx="4678363" cy="3509962"/>
          </a:xfrm>
          <a:ln/>
        </p:spPr>
      </p:sp>
      <p:sp>
        <p:nvSpPr>
          <p:cNvPr id="2579459" name="Notes Placeholder 2"/>
          <p:cNvSpPr>
            <a:spLocks noGrp="1"/>
          </p:cNvSpPr>
          <p:nvPr>
            <p:ph type="body" idx="1"/>
          </p:nvPr>
        </p:nvSpPr>
        <p:spPr>
          <a:xfrm>
            <a:off x="709551" y="4447771"/>
            <a:ext cx="5657974" cy="4212454"/>
          </a:xfrm>
        </p:spPr>
        <p:txBody>
          <a:bodyPr lIns="93918" tIns="46958" rIns="93918" bIns="46958"/>
          <a:lstStyle/>
          <a:p>
            <a:pPr>
              <a:spcBef>
                <a:spcPct val="0"/>
              </a:spcBef>
            </a:pPr>
            <a:r>
              <a:rPr lang="en-US"/>
              <a:t>This slide illustrates the concept that there is a range of concrete densities that can be achieved using lightweight aggregate.</a:t>
            </a:r>
          </a:p>
          <a:p>
            <a:pPr>
              <a:spcBef>
                <a:spcPct val="0"/>
              </a:spcBef>
            </a:pPr>
            <a:endParaRPr lang="en-US"/>
          </a:p>
          <a:p>
            <a:pPr>
              <a:spcBef>
                <a:spcPct val="0"/>
              </a:spcBef>
            </a:pPr>
            <a:r>
              <a:rPr lang="en-US"/>
              <a:t>The lightest concrete is “all lightweight concrete” which can have densities as low as 90 pcf for structural concrete mixtures.</a:t>
            </a:r>
          </a:p>
          <a:p>
            <a:pPr>
              <a:spcBef>
                <a:spcPct val="0"/>
              </a:spcBef>
            </a:pPr>
            <a:endParaRPr lang="en-US"/>
          </a:p>
          <a:p>
            <a:pPr>
              <a:spcBef>
                <a:spcPct val="0"/>
              </a:spcBef>
            </a:pPr>
            <a:r>
              <a:rPr lang="en-US"/>
              <a:t>The intermediate density concrete is “sand lightweight concrete” which typically has densities in the range of 110 to 125 pcf.</a:t>
            </a:r>
          </a:p>
          <a:p>
            <a:pPr>
              <a:spcBef>
                <a:spcPct val="0"/>
              </a:spcBef>
            </a:pPr>
            <a:endParaRPr lang="en-US"/>
          </a:p>
          <a:p>
            <a:pPr>
              <a:spcBef>
                <a:spcPct val="0"/>
              </a:spcBef>
            </a:pPr>
            <a:r>
              <a:rPr lang="en-US"/>
              <a:t>Strictly speaking, “specified density concrete” is any type of concrete which contains lightweight aggregate and is not “all lightweight” or “sand lightweight” concrete.  But the term is most often used to achieve densities between sand lightweight and normal weight concrete.</a:t>
            </a:r>
          </a:p>
          <a:p>
            <a:pPr>
              <a:spcBef>
                <a:spcPct val="0"/>
              </a:spcBef>
            </a:pPr>
            <a:endParaRPr lang="en-US"/>
          </a:p>
          <a:p>
            <a:pPr>
              <a:spcBef>
                <a:spcPct val="0"/>
              </a:spcBef>
            </a:pPr>
            <a:r>
              <a:rPr lang="en-US"/>
              <a:t>The types of aggregate used to make the different types of concrete are also shown in this table.</a:t>
            </a:r>
          </a:p>
          <a:p>
            <a:pPr>
              <a:spcBef>
                <a:spcPct val="0"/>
              </a:spcBef>
            </a:pPr>
            <a:endParaRPr lang="en-US"/>
          </a:p>
          <a:p>
            <a:pPr>
              <a:spcBef>
                <a:spcPct val="0"/>
              </a:spcBef>
            </a:pPr>
            <a:r>
              <a:rPr lang="en-US"/>
              <a:t>The density ranges are approximate and depend on aggregate type, specified compressive strength and other mix parameters.  Consult lightweight aggregate suppliers for densities that can be achieved for a specific project.</a:t>
            </a:r>
          </a:p>
          <a:p>
            <a:pPr>
              <a:spcBef>
                <a:spcPct val="0"/>
              </a:spcBef>
            </a:pPr>
            <a:endParaRPr lang="en-US"/>
          </a:p>
          <a:p>
            <a:pPr>
              <a:spcBef>
                <a:spcPct val="0"/>
              </a:spcBef>
            </a:pPr>
            <a:r>
              <a:rPr lang="en-US"/>
              <a:t>Please note carefully that the densities shown here are for plain concrete.  The designer must add an allowance for reinforcement when determining the density to be used for reinforced concrete in dead load computations.  This allowance is often taken as 5 pcf, but this may not be enough for heavily reinforced elements.</a:t>
            </a:r>
          </a:p>
        </p:txBody>
      </p:sp>
      <p:sp>
        <p:nvSpPr>
          <p:cNvPr id="2579460" name="Slide Number Placeholder 3"/>
          <p:cNvSpPr txBox="1">
            <a:spLocks noGrp="1"/>
          </p:cNvSpPr>
          <p:nvPr/>
        </p:nvSpPr>
        <p:spPr bwMode="auto">
          <a:xfrm>
            <a:off x="4008500" y="8892445"/>
            <a:ext cx="3067040" cy="46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18" tIns="46958" rIns="93918" bIns="46958" anchor="b"/>
          <a:lstStyle>
            <a:lvl1pPr algn="l" defTabSz="947738" eaLnBrk="0" hangingPunct="0">
              <a:spcBef>
                <a:spcPct val="0"/>
              </a:spcBef>
              <a:defRPr sz="2400">
                <a:solidFill>
                  <a:schemeClr val="tx1"/>
                </a:solidFill>
                <a:latin typeface="Times New Roman" pitchFamily="18" charset="0"/>
              </a:defRPr>
            </a:lvl1pPr>
            <a:lvl2pPr marL="777875" indent="-300038" algn="l" defTabSz="947738" eaLnBrk="0" hangingPunct="0">
              <a:spcBef>
                <a:spcPct val="0"/>
              </a:spcBef>
              <a:defRPr sz="2400">
                <a:solidFill>
                  <a:schemeClr val="tx1"/>
                </a:solidFill>
                <a:latin typeface="Times New Roman" pitchFamily="18" charset="0"/>
              </a:defRPr>
            </a:lvl2pPr>
            <a:lvl3pPr marL="1195388" indent="-239713" algn="l" defTabSz="947738" eaLnBrk="0" hangingPunct="0">
              <a:spcBef>
                <a:spcPct val="0"/>
              </a:spcBef>
              <a:defRPr sz="2400">
                <a:solidFill>
                  <a:schemeClr val="tx1"/>
                </a:solidFill>
                <a:latin typeface="Times New Roman" pitchFamily="18" charset="0"/>
              </a:defRPr>
            </a:lvl3pPr>
            <a:lvl4pPr marL="1673225" indent="-238125" algn="l" defTabSz="947738" eaLnBrk="0" hangingPunct="0">
              <a:spcBef>
                <a:spcPct val="0"/>
              </a:spcBef>
              <a:defRPr sz="2400">
                <a:solidFill>
                  <a:schemeClr val="tx1"/>
                </a:solidFill>
                <a:latin typeface="Times New Roman" pitchFamily="18" charset="0"/>
              </a:defRPr>
            </a:lvl4pPr>
            <a:lvl5pPr marL="2152650" indent="-239713" algn="l" defTabSz="947738" eaLnBrk="0" hangingPunct="0">
              <a:spcBef>
                <a:spcPct val="0"/>
              </a:spcBef>
              <a:defRPr sz="2400">
                <a:solidFill>
                  <a:schemeClr val="tx1"/>
                </a:solidFill>
                <a:latin typeface="Times New Roman" pitchFamily="18" charset="0"/>
              </a:defRPr>
            </a:lvl5pPr>
            <a:lvl6pPr marL="2609850" indent="-239713" defTabSz="947738" eaLnBrk="0" fontAlgn="base" hangingPunct="0">
              <a:spcBef>
                <a:spcPct val="0"/>
              </a:spcBef>
              <a:spcAft>
                <a:spcPct val="0"/>
              </a:spcAft>
              <a:defRPr sz="2400">
                <a:solidFill>
                  <a:schemeClr val="tx1"/>
                </a:solidFill>
                <a:latin typeface="Times New Roman" pitchFamily="18" charset="0"/>
              </a:defRPr>
            </a:lvl6pPr>
            <a:lvl7pPr marL="3067050" indent="-239713" defTabSz="947738" eaLnBrk="0" fontAlgn="base" hangingPunct="0">
              <a:spcBef>
                <a:spcPct val="0"/>
              </a:spcBef>
              <a:spcAft>
                <a:spcPct val="0"/>
              </a:spcAft>
              <a:defRPr sz="2400">
                <a:solidFill>
                  <a:schemeClr val="tx1"/>
                </a:solidFill>
                <a:latin typeface="Times New Roman" pitchFamily="18" charset="0"/>
              </a:defRPr>
            </a:lvl7pPr>
            <a:lvl8pPr marL="3524250" indent="-239713" defTabSz="947738" eaLnBrk="0" fontAlgn="base" hangingPunct="0">
              <a:spcBef>
                <a:spcPct val="0"/>
              </a:spcBef>
              <a:spcAft>
                <a:spcPct val="0"/>
              </a:spcAft>
              <a:defRPr sz="2400">
                <a:solidFill>
                  <a:schemeClr val="tx1"/>
                </a:solidFill>
                <a:latin typeface="Times New Roman" pitchFamily="18" charset="0"/>
              </a:defRPr>
            </a:lvl8pPr>
            <a:lvl9pPr marL="3981450" indent="-239713" defTabSz="947738" eaLnBrk="0" fontAlgn="base" hangingPunct="0">
              <a:spcBef>
                <a:spcPct val="0"/>
              </a:spcBef>
              <a:spcAft>
                <a:spcPct val="0"/>
              </a:spcAft>
              <a:defRPr sz="2400">
                <a:solidFill>
                  <a:schemeClr val="tx1"/>
                </a:solidFill>
                <a:latin typeface="Times New Roman" pitchFamily="18" charset="0"/>
              </a:defRPr>
            </a:lvl9pPr>
          </a:lstStyle>
          <a:p>
            <a:pPr algn="r" eaLnBrk="1" hangingPunct="1">
              <a:buFontTx/>
              <a:buNone/>
            </a:pPr>
            <a:fld id="{9DBFF3F3-823C-4CA4-9C7D-64D624D7F652}" type="slidenum">
              <a:rPr lang="en-US" sz="1300" b="0" i="0">
                <a:latin typeface="Calibri" pitchFamily="34" charset="0"/>
                <a:cs typeface="Arial" pitchFamily="34" charset="0"/>
              </a:rPr>
              <a:pPr algn="r" eaLnBrk="1" hangingPunct="1">
                <a:buFontTx/>
                <a:buNone/>
              </a:pPr>
              <a:t>9</a:t>
            </a:fld>
            <a:endParaRPr lang="en-US" sz="1300" b="0" i="0">
              <a:latin typeface="Calibri" pitchFamily="34" charset="0"/>
              <a:cs typeface="Arial" pitchFamily="34" charset="0"/>
            </a:endParaRPr>
          </a:p>
        </p:txBody>
      </p:sp>
    </p:spTree>
    <p:extLst>
      <p:ext uri="{BB962C8B-B14F-4D97-AF65-F5344CB8AC3E}">
        <p14:creationId xmlns:p14="http://schemas.microsoft.com/office/powerpoint/2010/main" val="65953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0866" name="Rectangle 2"/>
          <p:cNvSpPr>
            <a:spLocks noGrp="1" noRot="1" noChangeAspect="1" noChangeArrowheads="1" noTextEdit="1"/>
          </p:cNvSpPr>
          <p:nvPr>
            <p:ph type="sldImg"/>
          </p:nvPr>
        </p:nvSpPr>
        <p:spPr>
          <a:ln/>
        </p:spPr>
      </p:sp>
      <p:sp>
        <p:nvSpPr>
          <p:cNvPr id="2340867" name="Rectangle 3"/>
          <p:cNvSpPr>
            <a:spLocks noGrp="1" noChangeArrowheads="1"/>
          </p:cNvSpPr>
          <p:nvPr>
            <p:ph type="body" idx="1"/>
          </p:nvPr>
        </p:nvSpPr>
        <p:spPr/>
        <p:txBody>
          <a:bodyPr/>
          <a:lstStyle/>
          <a:p>
            <a:r>
              <a:rPr lang="en-US"/>
              <a:t>Density = unit weight</a:t>
            </a:r>
          </a:p>
        </p:txBody>
      </p:sp>
    </p:spTree>
    <p:extLst>
      <p:ext uri="{BB962C8B-B14F-4D97-AF65-F5344CB8AC3E}">
        <p14:creationId xmlns:p14="http://schemas.microsoft.com/office/powerpoint/2010/main" val="1882448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points – LWA can increase or decrease strength.</a:t>
            </a:r>
          </a:p>
          <a:p>
            <a:r>
              <a:rPr lang="en-US" dirty="0"/>
              <a:t>Stalite mixes can achieve 10 ksi design strengths.</a:t>
            </a:r>
          </a:p>
        </p:txBody>
      </p:sp>
    </p:spTree>
    <p:extLst>
      <p:ext uri="{BB962C8B-B14F-4D97-AF65-F5344CB8AC3E}">
        <p14:creationId xmlns:p14="http://schemas.microsoft.com/office/powerpoint/2010/main" val="153948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p:spPr>
        <p:txBody>
          <a:bodyPr/>
          <a:lstStyle/>
          <a:p>
            <a:pPr eaLnBrk="1" hangingPunct="1"/>
            <a:r>
              <a:rPr lang="en-US" altLang="en-US"/>
              <a:t>A very useful resource.  Should have copies!</a:t>
            </a:r>
          </a:p>
        </p:txBody>
      </p:sp>
    </p:spTree>
    <p:extLst>
      <p:ext uri="{BB962C8B-B14F-4D97-AF65-F5344CB8AC3E}">
        <p14:creationId xmlns:p14="http://schemas.microsoft.com/office/powerpoint/2010/main" val="184217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lgn="ctr">
              <a:defRPr>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523862"/>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useBgFill="1">
        <p:nvSpPr>
          <p:cNvPr id="7" name="Rectangle 6"/>
          <p:cNvSpPr/>
          <p:nvPr userDrawn="1"/>
        </p:nvSpPr>
        <p:spPr bwMode="auto">
          <a:xfrm>
            <a:off x="0" y="836023"/>
            <a:ext cx="9144000" cy="296091"/>
          </a:xfrm>
          <a:prstGeom prst="rect">
            <a:avLst/>
          </a:prstGeom>
          <a:ln w="12699"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4013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5" name="Rectangle 3"/>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6" name="Rectangle 4"/>
          <p:cNvSpPr>
            <a:spLocks noGrp="1" noChangeArrowheads="1"/>
          </p:cNvSpPr>
          <p:nvPr>
            <p:ph type="sldNum" sz="quarter" idx="12"/>
          </p:nvPr>
        </p:nvSpPr>
        <p:spPr>
          <a:xfrm>
            <a:off x="6934200" y="6248400"/>
            <a:ext cx="1905000" cy="457200"/>
          </a:xfrm>
          <a:prstGeom prst="rect">
            <a:avLst/>
          </a:prstGeom>
          <a:ln/>
        </p:spPr>
        <p:txBody>
          <a:bodyPr/>
          <a:lstStyle>
            <a:lvl1pPr>
              <a:defRPr/>
            </a:lvl1pPr>
          </a:lstStyle>
          <a:p>
            <a:pPr>
              <a:defRPr/>
            </a:pPr>
            <a:fld id="{BEEE140E-80F5-45D9-9B40-AE3EA6C3A7F8}" type="slidenum">
              <a:rPr lang="en-US" smtClean="0"/>
              <a:pPr>
                <a:defRPr/>
              </a:pPr>
              <a:t>‹#›</a:t>
            </a:fld>
            <a:endParaRPr lang="en-US"/>
          </a:p>
        </p:txBody>
      </p:sp>
    </p:spTree>
    <p:extLst>
      <p:ext uri="{BB962C8B-B14F-4D97-AF65-F5344CB8AC3E}">
        <p14:creationId xmlns:p14="http://schemas.microsoft.com/office/powerpoint/2010/main" val="301582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40" y="292101"/>
            <a:ext cx="2085975" cy="5930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7038" y="292101"/>
            <a:ext cx="6108700" cy="5930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5" name="Rectangle 3"/>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6" name="Rectangle 4"/>
          <p:cNvSpPr>
            <a:spLocks noGrp="1" noChangeArrowheads="1"/>
          </p:cNvSpPr>
          <p:nvPr>
            <p:ph type="sldNum" sz="quarter" idx="12"/>
          </p:nvPr>
        </p:nvSpPr>
        <p:spPr>
          <a:xfrm>
            <a:off x="6934200" y="6248400"/>
            <a:ext cx="1905000" cy="457200"/>
          </a:xfrm>
          <a:prstGeom prst="rect">
            <a:avLst/>
          </a:prstGeom>
          <a:ln/>
        </p:spPr>
        <p:txBody>
          <a:bodyPr/>
          <a:lstStyle>
            <a:lvl1pPr>
              <a:defRPr/>
            </a:lvl1pPr>
          </a:lstStyle>
          <a:p>
            <a:pPr>
              <a:defRPr/>
            </a:pPr>
            <a:fld id="{F2A08779-898E-4198-B1AC-1A3B3F0172DA}" type="slidenum">
              <a:rPr lang="en-US" smtClean="0"/>
              <a:pPr>
                <a:defRPr/>
              </a:pPr>
              <a:t>‹#›</a:t>
            </a:fld>
            <a:endParaRPr lang="en-US"/>
          </a:p>
        </p:txBody>
      </p:sp>
    </p:spTree>
    <p:extLst>
      <p:ext uri="{BB962C8B-B14F-4D97-AF65-F5344CB8AC3E}">
        <p14:creationId xmlns:p14="http://schemas.microsoft.com/office/powerpoint/2010/main" val="93531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7538" y="90488"/>
            <a:ext cx="7908925" cy="576262"/>
          </a:xfrm>
        </p:spPr>
        <p:txBody>
          <a:bodyPr/>
          <a:lstStyle/>
          <a:p>
            <a:r>
              <a:rPr lang="en-US"/>
              <a:t>Click to edit Master title style</a:t>
            </a:r>
          </a:p>
        </p:txBody>
      </p:sp>
      <p:sp>
        <p:nvSpPr>
          <p:cNvPr id="3" name="Table Placeholder 2"/>
          <p:cNvSpPr>
            <a:spLocks noGrp="1"/>
          </p:cNvSpPr>
          <p:nvPr>
            <p:ph type="tbl" idx="1"/>
          </p:nvPr>
        </p:nvSpPr>
        <p:spPr>
          <a:xfrm>
            <a:off x="617538" y="912813"/>
            <a:ext cx="7908925" cy="2389187"/>
          </a:xfrm>
        </p:spPr>
        <p:txBody>
          <a:bodyPr/>
          <a:lstStyle/>
          <a:p>
            <a:endParaRPr lang="en-US"/>
          </a:p>
        </p:txBody>
      </p:sp>
      <p:sp>
        <p:nvSpPr>
          <p:cNvPr id="4" name="Slide Number Placeholder 3"/>
          <p:cNvSpPr>
            <a:spLocks noGrp="1"/>
          </p:cNvSpPr>
          <p:nvPr>
            <p:ph type="sldNum" sz="quarter" idx="10"/>
          </p:nvPr>
        </p:nvSpPr>
        <p:spPr>
          <a:xfrm>
            <a:off x="7010400" y="0"/>
            <a:ext cx="2133600" cy="476250"/>
          </a:xfrm>
          <a:prstGeom prst="rect">
            <a:avLst/>
          </a:prstGeom>
        </p:spPr>
        <p:txBody>
          <a:bodyPr/>
          <a:lstStyle>
            <a:lvl1pPr>
              <a:defRPr/>
            </a:lvl1pPr>
          </a:lstStyle>
          <a:p>
            <a:fld id="{5E7F237B-8070-4580-9A32-9C14FFF6511E}" type="slidenum">
              <a:rPr lang="en-US"/>
              <a:pPr/>
              <a:t>‹#›</a:t>
            </a:fld>
            <a:endParaRPr lang="en-US"/>
          </a:p>
        </p:txBody>
      </p:sp>
    </p:spTree>
    <p:extLst>
      <p:ext uri="{BB962C8B-B14F-4D97-AF65-F5344CB8AC3E}">
        <p14:creationId xmlns:p14="http://schemas.microsoft.com/office/powerpoint/2010/main" val="14650517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3" name="Content Placeholder 2"/>
          <p:cNvSpPr>
            <a:spLocks noGrp="1"/>
          </p:cNvSpPr>
          <p:nvPr>
            <p:ph idx="1"/>
          </p:nvPr>
        </p:nvSpPr>
        <p:spPr>
          <a:xfrm>
            <a:off x="457200" y="1005840"/>
            <a:ext cx="8301038" cy="2232022"/>
          </a:xfrm>
        </p:spPr>
        <p:txBody>
          <a:bodyPr/>
          <a:lstStyle>
            <a:lvl1pPr>
              <a:defRPr>
                <a:solidFill>
                  <a:srgbClr val="000000"/>
                </a:solidFill>
              </a:defRPr>
            </a:lvl1pPr>
            <a:lvl2pPr>
              <a:buClrTx/>
              <a:defRPr>
                <a:solidFill>
                  <a:srgbClr val="000000"/>
                </a:solidFill>
              </a:defRPr>
            </a:lvl2pPr>
            <a:lvl3pPr>
              <a:buClrTx/>
              <a:defRPr>
                <a:solidFill>
                  <a:srgbClr val="000000"/>
                </a:solidFill>
              </a:defRPr>
            </a:lvl3pPr>
            <a:lvl4pPr marL="1260475" indent="-228600">
              <a:buClrTx/>
              <a:defRPr sz="2400">
                <a:solidFill>
                  <a:srgbClr val="000000"/>
                </a:solidFill>
              </a:defRPr>
            </a:lvl4pPr>
            <a:lvl5pPr>
              <a:buClrTx/>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txBox="1">
            <a:spLocks/>
          </p:cNvSpPr>
          <p:nvPr userDrawn="1"/>
        </p:nvSpPr>
        <p:spPr>
          <a:xfrm>
            <a:off x="8610600" y="6477000"/>
            <a:ext cx="533400" cy="381000"/>
          </a:xfrm>
          <a:prstGeom prst="rect">
            <a:avLst/>
          </a:prstGeom>
        </p:spPr>
        <p:txBody>
          <a:bodyPr/>
          <a:lstStyle>
            <a:defPPr>
              <a:defRPr lang="en-US"/>
            </a:defPPr>
            <a:lvl1pPr algn="ctr" rtl="0" fontAlgn="base">
              <a:spcBef>
                <a:spcPct val="50000"/>
              </a:spcBef>
              <a:spcAft>
                <a:spcPct val="0"/>
              </a:spcAft>
              <a:buChar char="•"/>
              <a:defRPr sz="2800" b="1" i="1" kern="1200">
                <a:solidFill>
                  <a:schemeClr val="tx1"/>
                </a:solidFill>
                <a:latin typeface="Arial" pitchFamily="34" charset="0"/>
                <a:ea typeface="+mn-ea"/>
                <a:cs typeface="+mn-cs"/>
              </a:defRPr>
            </a:lvl1pPr>
            <a:lvl2pPr marL="457200" algn="ctr" rtl="0" fontAlgn="base">
              <a:spcBef>
                <a:spcPct val="50000"/>
              </a:spcBef>
              <a:spcAft>
                <a:spcPct val="0"/>
              </a:spcAft>
              <a:buChar char="•"/>
              <a:defRPr sz="2800" b="1" i="1" kern="1200">
                <a:solidFill>
                  <a:schemeClr val="tx1"/>
                </a:solidFill>
                <a:latin typeface="Arial" pitchFamily="34" charset="0"/>
                <a:ea typeface="+mn-ea"/>
                <a:cs typeface="+mn-cs"/>
              </a:defRPr>
            </a:lvl2pPr>
            <a:lvl3pPr marL="914400" algn="ctr" rtl="0" fontAlgn="base">
              <a:spcBef>
                <a:spcPct val="50000"/>
              </a:spcBef>
              <a:spcAft>
                <a:spcPct val="0"/>
              </a:spcAft>
              <a:buChar char="•"/>
              <a:defRPr sz="2800" b="1" i="1" kern="1200">
                <a:solidFill>
                  <a:schemeClr val="tx1"/>
                </a:solidFill>
                <a:latin typeface="Arial" pitchFamily="34" charset="0"/>
                <a:ea typeface="+mn-ea"/>
                <a:cs typeface="+mn-cs"/>
              </a:defRPr>
            </a:lvl3pPr>
            <a:lvl4pPr marL="1371600" algn="ctr" rtl="0" fontAlgn="base">
              <a:spcBef>
                <a:spcPct val="50000"/>
              </a:spcBef>
              <a:spcAft>
                <a:spcPct val="0"/>
              </a:spcAft>
              <a:buChar char="•"/>
              <a:defRPr sz="2800" b="1" i="1" kern="1200">
                <a:solidFill>
                  <a:schemeClr val="tx1"/>
                </a:solidFill>
                <a:latin typeface="Arial" pitchFamily="34" charset="0"/>
                <a:ea typeface="+mn-ea"/>
                <a:cs typeface="+mn-cs"/>
              </a:defRPr>
            </a:lvl4pPr>
            <a:lvl5pPr marL="1828800" algn="ctr" rtl="0" fontAlgn="base">
              <a:spcBef>
                <a:spcPct val="50000"/>
              </a:spcBef>
              <a:spcAft>
                <a:spcPct val="0"/>
              </a:spcAft>
              <a:buChar char="•"/>
              <a:defRPr sz="2800" b="1" i="1" kern="1200">
                <a:solidFill>
                  <a:schemeClr val="tx1"/>
                </a:solidFill>
                <a:latin typeface="Arial" pitchFamily="34" charset="0"/>
                <a:ea typeface="+mn-ea"/>
                <a:cs typeface="+mn-cs"/>
              </a:defRPr>
            </a:lvl5pPr>
            <a:lvl6pPr marL="2286000" algn="l" defTabSz="914400" rtl="0" eaLnBrk="1" latinLnBrk="0" hangingPunct="1">
              <a:defRPr sz="2800" b="1" i="1" kern="1200">
                <a:solidFill>
                  <a:schemeClr val="tx1"/>
                </a:solidFill>
                <a:latin typeface="Arial" pitchFamily="34" charset="0"/>
                <a:ea typeface="+mn-ea"/>
                <a:cs typeface="+mn-cs"/>
              </a:defRPr>
            </a:lvl6pPr>
            <a:lvl7pPr marL="2743200" algn="l" defTabSz="914400" rtl="0" eaLnBrk="1" latinLnBrk="0" hangingPunct="1">
              <a:defRPr sz="2800" b="1" i="1" kern="1200">
                <a:solidFill>
                  <a:schemeClr val="tx1"/>
                </a:solidFill>
                <a:latin typeface="Arial" pitchFamily="34" charset="0"/>
                <a:ea typeface="+mn-ea"/>
                <a:cs typeface="+mn-cs"/>
              </a:defRPr>
            </a:lvl7pPr>
            <a:lvl8pPr marL="3200400" algn="l" defTabSz="914400" rtl="0" eaLnBrk="1" latinLnBrk="0" hangingPunct="1">
              <a:defRPr sz="2800" b="1" i="1" kern="1200">
                <a:solidFill>
                  <a:schemeClr val="tx1"/>
                </a:solidFill>
                <a:latin typeface="Arial" pitchFamily="34" charset="0"/>
                <a:ea typeface="+mn-ea"/>
                <a:cs typeface="+mn-cs"/>
              </a:defRPr>
            </a:lvl8pPr>
            <a:lvl9pPr marL="3657600" algn="l" defTabSz="914400" rtl="0" eaLnBrk="1" latinLnBrk="0" hangingPunct="1">
              <a:defRPr sz="2800" b="1" i="1" kern="1200">
                <a:solidFill>
                  <a:schemeClr val="tx1"/>
                </a:solidFill>
                <a:latin typeface="Arial" pitchFamily="34" charset="0"/>
                <a:ea typeface="+mn-ea"/>
                <a:cs typeface="+mn-cs"/>
              </a:defRPr>
            </a:lvl9pPr>
          </a:lstStyle>
          <a:p>
            <a:pPr>
              <a:buFontTx/>
              <a:buNone/>
              <a:defRPr/>
            </a:pPr>
            <a:fld id="{BEE334F2-6C2A-458D-A43B-2FD83B4E656C}" type="slidenum">
              <a:rPr lang="en-US" sz="1800" b="0" i="0" smtClean="0">
                <a:solidFill>
                  <a:schemeClr val="tx1">
                    <a:lumMod val="75000"/>
                  </a:schemeClr>
                </a:solidFill>
                <a:latin typeface="Calibri" panose="020F0502020204030204" pitchFamily="34" charset="0"/>
              </a:rPr>
              <a:pPr>
                <a:buFontTx/>
                <a:buNone/>
                <a:defRPr/>
              </a:pPr>
              <a:t>‹#›</a:t>
            </a:fld>
            <a:endParaRPr lang="en-US" sz="1800" b="0" i="0" dirty="0">
              <a:solidFill>
                <a:schemeClr val="tx1">
                  <a:lumMod val="75000"/>
                </a:schemeClr>
              </a:solidFill>
              <a:latin typeface="Calibri" panose="020F0502020204030204" pitchFamily="34" charset="0"/>
            </a:endParaRPr>
          </a:p>
        </p:txBody>
      </p:sp>
    </p:spTree>
    <p:extLst>
      <p:ext uri="{BB962C8B-B14F-4D97-AF65-F5344CB8AC3E}">
        <p14:creationId xmlns:p14="http://schemas.microsoft.com/office/powerpoint/2010/main" val="77435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5" name="Rectangle 3"/>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6" name="Rectangle 4"/>
          <p:cNvSpPr>
            <a:spLocks noGrp="1" noChangeArrowheads="1"/>
          </p:cNvSpPr>
          <p:nvPr>
            <p:ph type="sldNum" sz="quarter" idx="12"/>
          </p:nvPr>
        </p:nvSpPr>
        <p:spPr>
          <a:xfrm>
            <a:off x="6934200" y="6248400"/>
            <a:ext cx="1905000" cy="457200"/>
          </a:xfrm>
          <a:prstGeom prst="rect">
            <a:avLst/>
          </a:prstGeom>
          <a:ln/>
        </p:spPr>
        <p:txBody>
          <a:bodyPr/>
          <a:lstStyle>
            <a:lvl1pPr>
              <a:defRPr/>
            </a:lvl1pPr>
          </a:lstStyle>
          <a:p>
            <a:pPr>
              <a:defRPr/>
            </a:pPr>
            <a:fld id="{F36EBE0E-6F68-4C21-AB90-065468C95908}" type="slidenum">
              <a:rPr lang="en-US" smtClean="0"/>
              <a:pPr>
                <a:defRPr/>
              </a:pPr>
              <a:t>‹#›</a:t>
            </a:fld>
            <a:endParaRPr lang="en-US"/>
          </a:p>
        </p:txBody>
      </p:sp>
    </p:spTree>
    <p:extLst>
      <p:ext uri="{BB962C8B-B14F-4D97-AF65-F5344CB8AC3E}">
        <p14:creationId xmlns:p14="http://schemas.microsoft.com/office/powerpoint/2010/main" val="348271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3077" y="1590676"/>
            <a:ext cx="4073525"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2" y="1590676"/>
            <a:ext cx="4075113"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6" name="Rectangle 3"/>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7" name="Rectangle 4"/>
          <p:cNvSpPr>
            <a:spLocks noGrp="1" noChangeArrowheads="1"/>
          </p:cNvSpPr>
          <p:nvPr>
            <p:ph type="sldNum" sz="quarter" idx="12"/>
          </p:nvPr>
        </p:nvSpPr>
        <p:spPr>
          <a:xfrm>
            <a:off x="6934200" y="6248400"/>
            <a:ext cx="1905000" cy="457200"/>
          </a:xfrm>
          <a:prstGeom prst="rect">
            <a:avLst/>
          </a:prstGeom>
          <a:ln/>
        </p:spPr>
        <p:txBody>
          <a:bodyPr/>
          <a:lstStyle>
            <a:lvl1pPr>
              <a:defRPr/>
            </a:lvl1pPr>
          </a:lstStyle>
          <a:p>
            <a:pPr>
              <a:defRPr/>
            </a:pPr>
            <a:fld id="{F32481C0-8B23-4509-BB75-A560209C90DC}" type="slidenum">
              <a:rPr lang="en-US" smtClean="0"/>
              <a:pPr>
                <a:defRPr/>
              </a:pPr>
              <a:t>‹#›</a:t>
            </a:fld>
            <a:endParaRPr lang="en-US"/>
          </a:p>
        </p:txBody>
      </p:sp>
    </p:spTree>
    <p:extLst>
      <p:ext uri="{BB962C8B-B14F-4D97-AF65-F5344CB8AC3E}">
        <p14:creationId xmlns:p14="http://schemas.microsoft.com/office/powerpoint/2010/main" val="235942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8" name="Rectangle 3"/>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9" name="Rectangle 4"/>
          <p:cNvSpPr>
            <a:spLocks noGrp="1" noChangeArrowheads="1"/>
          </p:cNvSpPr>
          <p:nvPr>
            <p:ph type="sldNum" sz="quarter" idx="12"/>
          </p:nvPr>
        </p:nvSpPr>
        <p:spPr>
          <a:xfrm>
            <a:off x="6934200" y="6248400"/>
            <a:ext cx="1905000" cy="457200"/>
          </a:xfrm>
          <a:prstGeom prst="rect">
            <a:avLst/>
          </a:prstGeom>
          <a:ln/>
        </p:spPr>
        <p:txBody>
          <a:bodyPr/>
          <a:lstStyle>
            <a:lvl1pPr>
              <a:defRPr/>
            </a:lvl1pPr>
          </a:lstStyle>
          <a:p>
            <a:pPr>
              <a:defRPr/>
            </a:pPr>
            <a:fld id="{7D88E12A-6F47-4655-A2A5-9C918C9C49F9}" type="slidenum">
              <a:rPr lang="en-US" smtClean="0"/>
              <a:pPr>
                <a:defRPr/>
              </a:pPr>
              <a:t>‹#›</a:t>
            </a:fld>
            <a:endParaRPr lang="en-US"/>
          </a:p>
        </p:txBody>
      </p:sp>
    </p:spTree>
    <p:extLst>
      <p:ext uri="{BB962C8B-B14F-4D97-AF65-F5344CB8AC3E}">
        <p14:creationId xmlns:p14="http://schemas.microsoft.com/office/powerpoint/2010/main" val="429337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4" name="Footer Placeholder 3"/>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5" name="Slide Number Placeholder 4"/>
          <p:cNvSpPr>
            <a:spLocks noGrp="1" noChangeArrowheads="1"/>
          </p:cNvSpPr>
          <p:nvPr>
            <p:ph type="sldNum" sz="quarter" idx="12"/>
          </p:nvPr>
        </p:nvSpPr>
        <p:spPr>
          <a:xfrm>
            <a:off x="6934200" y="6248400"/>
            <a:ext cx="1905000" cy="457200"/>
          </a:xfrm>
          <a:prstGeom prst="rect">
            <a:avLst/>
          </a:prstGeom>
          <a:ln/>
        </p:spPr>
        <p:txBody>
          <a:bodyPr/>
          <a:lstStyle>
            <a:lvl1pPr>
              <a:defRPr/>
            </a:lvl1pPr>
          </a:lstStyle>
          <a:p>
            <a:pPr>
              <a:defRPr/>
            </a:pPr>
            <a:fld id="{9A56BAE3-ED2C-4AA9-8D9B-2E6DCFDF1638}" type="slidenum">
              <a:rPr lang="en-US" smtClean="0"/>
              <a:pPr>
                <a:defRPr/>
              </a:pPr>
              <a:t>‹#›</a:t>
            </a:fld>
            <a:endParaRPr lang="en-US"/>
          </a:p>
        </p:txBody>
      </p:sp>
    </p:spTree>
    <p:extLst>
      <p:ext uri="{BB962C8B-B14F-4D97-AF65-F5344CB8AC3E}">
        <p14:creationId xmlns:p14="http://schemas.microsoft.com/office/powerpoint/2010/main" val="22153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3" name="Rectangle 3"/>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4" name="Rectangle 4"/>
          <p:cNvSpPr>
            <a:spLocks noGrp="1" noChangeArrowheads="1"/>
          </p:cNvSpPr>
          <p:nvPr>
            <p:ph type="sldNum" sz="quarter" idx="12"/>
          </p:nvPr>
        </p:nvSpPr>
        <p:spPr>
          <a:xfrm>
            <a:off x="6934200" y="6248400"/>
            <a:ext cx="1905000" cy="457200"/>
          </a:xfrm>
          <a:prstGeom prst="rect">
            <a:avLst/>
          </a:prstGeom>
          <a:ln/>
        </p:spPr>
        <p:txBody>
          <a:bodyPr/>
          <a:lstStyle>
            <a:lvl1pPr>
              <a:defRPr/>
            </a:lvl1pPr>
          </a:lstStyle>
          <a:p>
            <a:pPr>
              <a:defRPr/>
            </a:pPr>
            <a:fld id="{73041217-65E6-42FC-967E-79EC70533EF2}" type="slidenum">
              <a:rPr lang="en-US" smtClean="0"/>
              <a:pPr>
                <a:defRPr/>
              </a:pPr>
              <a:t>‹#›</a:t>
            </a:fld>
            <a:endParaRPr lang="en-US"/>
          </a:p>
        </p:txBody>
      </p:sp>
    </p:spTree>
    <p:extLst>
      <p:ext uri="{BB962C8B-B14F-4D97-AF65-F5344CB8AC3E}">
        <p14:creationId xmlns:p14="http://schemas.microsoft.com/office/powerpoint/2010/main" val="233575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6" name="Rectangle 3"/>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7" name="Rectangle 4"/>
          <p:cNvSpPr>
            <a:spLocks noGrp="1" noChangeArrowheads="1"/>
          </p:cNvSpPr>
          <p:nvPr>
            <p:ph type="sldNum" sz="quarter" idx="12"/>
          </p:nvPr>
        </p:nvSpPr>
        <p:spPr>
          <a:xfrm>
            <a:off x="6934200" y="6248400"/>
            <a:ext cx="1905000" cy="457200"/>
          </a:xfrm>
          <a:prstGeom prst="rect">
            <a:avLst/>
          </a:prstGeom>
          <a:ln/>
        </p:spPr>
        <p:txBody>
          <a:bodyPr/>
          <a:lstStyle>
            <a:lvl1pPr>
              <a:defRPr/>
            </a:lvl1pPr>
          </a:lstStyle>
          <a:p>
            <a:pPr>
              <a:defRPr/>
            </a:pPr>
            <a:fld id="{E9209C9C-0851-438E-B976-788637F28291}" type="slidenum">
              <a:rPr lang="en-US" smtClean="0"/>
              <a:pPr>
                <a:defRPr/>
              </a:pPr>
              <a:t>‹#›</a:t>
            </a:fld>
            <a:endParaRPr lang="en-US"/>
          </a:p>
        </p:txBody>
      </p:sp>
    </p:spTree>
    <p:extLst>
      <p:ext uri="{BB962C8B-B14F-4D97-AF65-F5344CB8AC3E}">
        <p14:creationId xmlns:p14="http://schemas.microsoft.com/office/powerpoint/2010/main" val="24190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6" name="Rectangle 3"/>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CECECE"/>
              </a:solidFill>
              <a:cs typeface="Arial" pitchFamily="34" charset="0"/>
            </a:endParaRPr>
          </a:p>
        </p:txBody>
      </p:sp>
      <p:sp>
        <p:nvSpPr>
          <p:cNvPr id="7" name="Rectangle 4"/>
          <p:cNvSpPr>
            <a:spLocks noGrp="1" noChangeArrowheads="1"/>
          </p:cNvSpPr>
          <p:nvPr>
            <p:ph type="sldNum" sz="quarter" idx="12"/>
          </p:nvPr>
        </p:nvSpPr>
        <p:spPr>
          <a:xfrm>
            <a:off x="6934200" y="6248400"/>
            <a:ext cx="1905000" cy="457200"/>
          </a:xfrm>
          <a:prstGeom prst="rect">
            <a:avLst/>
          </a:prstGeom>
          <a:ln/>
        </p:spPr>
        <p:txBody>
          <a:bodyPr/>
          <a:lstStyle>
            <a:lvl1pPr>
              <a:defRPr/>
            </a:lvl1pPr>
          </a:lstStyle>
          <a:p>
            <a:pPr>
              <a:defRPr/>
            </a:pPr>
            <a:fld id="{094FBA52-5478-4E9E-AA22-2FCDD3C2507A}" type="slidenum">
              <a:rPr lang="en-US" smtClean="0"/>
              <a:pPr>
                <a:defRPr/>
              </a:pPr>
              <a:t>‹#›</a:t>
            </a:fld>
            <a:endParaRPr lang="en-US"/>
          </a:p>
        </p:txBody>
      </p:sp>
    </p:spTree>
    <p:extLst>
      <p:ext uri="{BB962C8B-B14F-4D97-AF65-F5344CB8AC3E}">
        <p14:creationId xmlns:p14="http://schemas.microsoft.com/office/powerpoint/2010/main" val="357947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bwMode="auto">
          <a:xfrm>
            <a:off x="427040" y="292101"/>
            <a:ext cx="8301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endParaRPr lang="en-US" dirty="0"/>
          </a:p>
        </p:txBody>
      </p:sp>
      <p:sp>
        <p:nvSpPr>
          <p:cNvPr id="1030" name="Rectangle 6"/>
          <p:cNvSpPr>
            <a:spLocks noGrp="1" noChangeArrowheads="1"/>
          </p:cNvSpPr>
          <p:nvPr>
            <p:ph type="body" idx="1"/>
          </p:nvPr>
        </p:nvSpPr>
        <p:spPr bwMode="auto">
          <a:xfrm>
            <a:off x="457200" y="1005840"/>
            <a:ext cx="8301038" cy="217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3"/>
          <p:cNvSpPr>
            <a:spLocks noChangeShapeType="1"/>
          </p:cNvSpPr>
          <p:nvPr/>
        </p:nvSpPr>
        <p:spPr bwMode="auto">
          <a:xfrm>
            <a:off x="2" y="990600"/>
            <a:ext cx="8786813" cy="0"/>
          </a:xfrm>
          <a:prstGeom prst="line">
            <a:avLst/>
          </a:prstGeom>
          <a:noFill/>
          <a:ln w="31750">
            <a:solidFill>
              <a:srgbClr val="0068B3"/>
            </a:solidFill>
            <a:round/>
            <a:headEnd/>
            <a:tailEnd/>
          </a:ln>
        </p:spPr>
        <p:txBody>
          <a:bodyPr/>
          <a:lstStyle>
            <a:defPPr>
              <a:defRPr lang="en-US"/>
            </a:defPPr>
            <a:lvl1pPr algn="l" defTabSz="457200" rtl="0" fontAlgn="base">
              <a:spcBef>
                <a:spcPct val="0"/>
              </a:spcBef>
              <a:spcAft>
                <a:spcPct val="0"/>
              </a:spcAft>
              <a:defRPr sz="1400" kern="1200">
                <a:solidFill>
                  <a:schemeClr val="tx1"/>
                </a:solidFill>
                <a:latin typeface="Tahoma" pitchFamily="34" charset="0"/>
                <a:ea typeface="MS PGothic" pitchFamily="34" charset="-128"/>
                <a:cs typeface="+mn-cs"/>
              </a:defRPr>
            </a:lvl1pPr>
            <a:lvl2pPr marL="457200" algn="l" defTabSz="457200" rtl="0" fontAlgn="base">
              <a:spcBef>
                <a:spcPct val="0"/>
              </a:spcBef>
              <a:spcAft>
                <a:spcPct val="0"/>
              </a:spcAft>
              <a:defRPr sz="1400" kern="1200">
                <a:solidFill>
                  <a:schemeClr val="tx1"/>
                </a:solidFill>
                <a:latin typeface="Tahoma" pitchFamily="34" charset="0"/>
                <a:ea typeface="MS PGothic" pitchFamily="34" charset="-128"/>
                <a:cs typeface="+mn-cs"/>
              </a:defRPr>
            </a:lvl2pPr>
            <a:lvl3pPr marL="914400" algn="l" defTabSz="457200" rtl="0" fontAlgn="base">
              <a:spcBef>
                <a:spcPct val="0"/>
              </a:spcBef>
              <a:spcAft>
                <a:spcPct val="0"/>
              </a:spcAft>
              <a:defRPr sz="1400" kern="1200">
                <a:solidFill>
                  <a:schemeClr val="tx1"/>
                </a:solidFill>
                <a:latin typeface="Tahoma" pitchFamily="34" charset="0"/>
                <a:ea typeface="MS PGothic" pitchFamily="34" charset="-128"/>
                <a:cs typeface="+mn-cs"/>
              </a:defRPr>
            </a:lvl3pPr>
            <a:lvl4pPr marL="1371600" algn="l" defTabSz="457200" rtl="0" fontAlgn="base">
              <a:spcBef>
                <a:spcPct val="0"/>
              </a:spcBef>
              <a:spcAft>
                <a:spcPct val="0"/>
              </a:spcAft>
              <a:defRPr sz="1400" kern="1200">
                <a:solidFill>
                  <a:schemeClr val="tx1"/>
                </a:solidFill>
                <a:latin typeface="Tahoma" pitchFamily="34" charset="0"/>
                <a:ea typeface="MS PGothic" pitchFamily="34" charset="-128"/>
                <a:cs typeface="+mn-cs"/>
              </a:defRPr>
            </a:lvl4pPr>
            <a:lvl5pPr marL="1828800" algn="l" defTabSz="457200" rtl="0" fontAlgn="base">
              <a:spcBef>
                <a:spcPct val="0"/>
              </a:spcBef>
              <a:spcAft>
                <a:spcPct val="0"/>
              </a:spcAft>
              <a:defRPr sz="1400" kern="1200">
                <a:solidFill>
                  <a:schemeClr val="tx1"/>
                </a:solidFill>
                <a:latin typeface="Tahoma" pitchFamily="34" charset="0"/>
                <a:ea typeface="MS PGothic" pitchFamily="34" charset="-128"/>
                <a:cs typeface="+mn-cs"/>
              </a:defRPr>
            </a:lvl5pPr>
            <a:lvl6pPr marL="2286000" algn="l" defTabSz="914400" rtl="0" eaLnBrk="1" latinLnBrk="0" hangingPunct="1">
              <a:defRPr sz="1400" kern="1200">
                <a:solidFill>
                  <a:schemeClr val="tx1"/>
                </a:solidFill>
                <a:latin typeface="Tahoma" pitchFamily="34" charset="0"/>
                <a:ea typeface="MS PGothic" pitchFamily="34" charset="-128"/>
                <a:cs typeface="+mn-cs"/>
              </a:defRPr>
            </a:lvl6pPr>
            <a:lvl7pPr marL="2743200" algn="l" defTabSz="914400" rtl="0" eaLnBrk="1" latinLnBrk="0" hangingPunct="1">
              <a:defRPr sz="1400" kern="1200">
                <a:solidFill>
                  <a:schemeClr val="tx1"/>
                </a:solidFill>
                <a:latin typeface="Tahoma" pitchFamily="34" charset="0"/>
                <a:ea typeface="MS PGothic" pitchFamily="34" charset="-128"/>
                <a:cs typeface="+mn-cs"/>
              </a:defRPr>
            </a:lvl7pPr>
            <a:lvl8pPr marL="3200400" algn="l" defTabSz="914400" rtl="0" eaLnBrk="1" latinLnBrk="0" hangingPunct="1">
              <a:defRPr sz="1400" kern="1200">
                <a:solidFill>
                  <a:schemeClr val="tx1"/>
                </a:solidFill>
                <a:latin typeface="Tahoma" pitchFamily="34" charset="0"/>
                <a:ea typeface="MS PGothic" pitchFamily="34" charset="-128"/>
                <a:cs typeface="+mn-cs"/>
              </a:defRPr>
            </a:lvl8pPr>
            <a:lvl9pPr marL="3657600" algn="l" defTabSz="914400" rtl="0" eaLnBrk="1" latinLnBrk="0" hangingPunct="1">
              <a:defRPr sz="1400" kern="1200">
                <a:solidFill>
                  <a:schemeClr val="tx1"/>
                </a:solidFill>
                <a:latin typeface="Tahoma" pitchFamily="34" charset="0"/>
                <a:ea typeface="MS PGothic" pitchFamily="34" charset="-128"/>
                <a:cs typeface="+mn-cs"/>
              </a:defRPr>
            </a:lvl9pPr>
          </a:lstStyle>
          <a:p>
            <a:pPr>
              <a:defRPr/>
            </a:pPr>
            <a:endParaRPr lang="en-US">
              <a:solidFill>
                <a:srgbClr val="CECECE"/>
              </a:solidFill>
            </a:endParaRPr>
          </a:p>
        </p:txBody>
      </p:sp>
    </p:spTree>
    <p:extLst>
      <p:ext uri="{BB962C8B-B14F-4D97-AF65-F5344CB8AC3E}">
        <p14:creationId xmlns:p14="http://schemas.microsoft.com/office/powerpoint/2010/main" val="2127596509"/>
      </p:ext>
    </p:extLst>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lvl1pPr algn="l" rtl="0" eaLnBrk="1" fontAlgn="base" hangingPunct="1">
        <a:lnSpc>
          <a:spcPct val="90000"/>
        </a:lnSpc>
        <a:spcBef>
          <a:spcPct val="0"/>
        </a:spcBef>
        <a:spcAft>
          <a:spcPct val="0"/>
        </a:spcAft>
        <a:defRPr sz="3600" b="1">
          <a:solidFill>
            <a:srgbClr val="000000"/>
          </a:solidFill>
          <a:latin typeface="Calibri" panose="020F0502020204030204" pitchFamily="34" charset="0"/>
          <a:ea typeface="Tahoma" pitchFamily="34" charset="0"/>
          <a:cs typeface="Tahoma" pitchFamily="34" charset="0"/>
        </a:defRPr>
      </a:lvl1pPr>
      <a:lvl2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2pPr>
      <a:lvl3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3pPr>
      <a:lvl4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4pPr>
      <a:lvl5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5pPr>
      <a:lvl6pPr marL="4572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6pPr>
      <a:lvl7pPr marL="9144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7pPr>
      <a:lvl8pPr marL="13716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8pPr>
      <a:lvl9pPr marL="18288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9pPr>
    </p:titleStyle>
    <p:bodyStyle>
      <a:lvl1pPr marL="0" indent="0" algn="l" rtl="0" eaLnBrk="1" fontAlgn="base" hangingPunct="1">
        <a:spcBef>
          <a:spcPts val="1200"/>
        </a:spcBef>
        <a:spcAft>
          <a:spcPct val="0"/>
        </a:spcAft>
        <a:buClr>
          <a:schemeClr val="bg1"/>
        </a:buClr>
        <a:buSzPct val="75000"/>
        <a:buFont typeface="Monotype Sorts" pitchFamily="2" charset="2"/>
        <a:buNone/>
        <a:defRPr sz="2800" b="1">
          <a:solidFill>
            <a:srgbClr val="000000"/>
          </a:solidFill>
          <a:latin typeface="Calibri" panose="020F0502020204030204" pitchFamily="34" charset="0"/>
          <a:ea typeface="Tahoma" pitchFamily="34" charset="0"/>
          <a:cs typeface="Tahoma" pitchFamily="34" charset="0"/>
        </a:defRPr>
      </a:lvl1pPr>
      <a:lvl2pPr marL="514350" indent="-282575" algn="l" rtl="0" eaLnBrk="1" fontAlgn="base" hangingPunct="1">
        <a:spcBef>
          <a:spcPts val="900"/>
        </a:spcBef>
        <a:spcAft>
          <a:spcPct val="0"/>
        </a:spcAft>
        <a:buClr>
          <a:srgbClr val="000000"/>
        </a:buClr>
        <a:buSzPct val="100000"/>
        <a:buFont typeface="Arial" panose="020B0604020202020204" pitchFamily="34" charset="0"/>
        <a:buChar char="•"/>
        <a:defRPr sz="2800" b="1">
          <a:solidFill>
            <a:srgbClr val="000000"/>
          </a:solidFill>
          <a:latin typeface="Calibri" panose="020F0502020204030204" pitchFamily="34" charset="0"/>
          <a:ea typeface="Tahoma" pitchFamily="34" charset="0"/>
          <a:cs typeface="Tahoma" pitchFamily="34" charset="0"/>
        </a:defRPr>
      </a:lvl2pPr>
      <a:lvl3pPr marL="914400" indent="-227013" algn="l" rtl="0" eaLnBrk="1" fontAlgn="base" hangingPunct="1">
        <a:spcBef>
          <a:spcPts val="600"/>
        </a:spcBef>
        <a:spcAft>
          <a:spcPct val="0"/>
        </a:spcAft>
        <a:buClr>
          <a:srgbClr val="000000"/>
        </a:buClr>
        <a:buSzPct val="100000"/>
        <a:buFont typeface="Calibri" panose="020F0502020204030204" pitchFamily="34" charset="0"/>
        <a:buChar char="‐"/>
        <a:defRPr sz="2400" b="1">
          <a:solidFill>
            <a:srgbClr val="000000"/>
          </a:solidFill>
          <a:latin typeface="Calibri" panose="020F0502020204030204" pitchFamily="34" charset="0"/>
          <a:ea typeface="Tahoma" pitchFamily="34" charset="0"/>
          <a:cs typeface="Tahoma" pitchFamily="34" charset="0"/>
        </a:defRPr>
      </a:lvl3pPr>
      <a:lvl4pPr marL="1374775" indent="-228600" algn="l" rtl="0" eaLnBrk="1" fontAlgn="base" hangingPunct="1">
        <a:spcBef>
          <a:spcPts val="300"/>
        </a:spcBef>
        <a:spcAft>
          <a:spcPct val="0"/>
        </a:spcAft>
        <a:buClr>
          <a:srgbClr val="000000"/>
        </a:buClr>
        <a:buSzPct val="120000"/>
        <a:buChar char="-"/>
        <a:defRPr sz="2000" b="1">
          <a:solidFill>
            <a:srgbClr val="000000"/>
          </a:solidFill>
          <a:latin typeface="Calibri" panose="020F0502020204030204" pitchFamily="34" charset="0"/>
          <a:ea typeface="Tahoma" pitchFamily="34" charset="0"/>
          <a:cs typeface="Tahoma" pitchFamily="34" charset="0"/>
        </a:defRPr>
      </a:lvl4pPr>
      <a:lvl5pPr marL="2057400" indent="-228600" algn="l" rtl="0" eaLnBrk="1" fontAlgn="base" hangingPunct="1">
        <a:spcBef>
          <a:spcPct val="0"/>
        </a:spcBef>
        <a:spcAft>
          <a:spcPct val="0"/>
        </a:spcAft>
        <a:buClrTx/>
        <a:buSzPct val="100000"/>
        <a:buChar char="•"/>
        <a:defRPr sz="2000" b="1">
          <a:solidFill>
            <a:srgbClr val="000000"/>
          </a:solidFill>
          <a:latin typeface="Calibri" panose="020F0502020204030204" pitchFamily="34" charset="0"/>
          <a:ea typeface="Tahoma" pitchFamily="34" charset="0"/>
          <a:cs typeface="Tahoma" pitchFamily="34" charset="0"/>
        </a:defRPr>
      </a:lvl5pPr>
      <a:lvl6pPr marL="2514600" indent="-228600" algn="l" rtl="0" eaLnBrk="1" fontAlgn="base" hangingPunct="1">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6pPr>
      <a:lvl7pPr marL="2971800" indent="-228600" algn="l" rtl="0" eaLnBrk="1" fontAlgn="base" hangingPunct="1">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7pPr>
      <a:lvl8pPr marL="3429000" indent="-228600" algn="l" rtl="0" eaLnBrk="1" fontAlgn="base" hangingPunct="1">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8pPr>
      <a:lvl9pPr marL="3886200" indent="-228600" algn="l" rtl="0" eaLnBrk="1" fontAlgn="base" hangingPunct="1">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mailto:reid.castrodale@castrodaleengineering.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07432"/>
            <a:ext cx="9144000" cy="3047630"/>
          </a:xfrm>
        </p:spPr>
        <p:txBody>
          <a:bodyPr wrap="square">
            <a:spAutoFit/>
          </a:bodyPr>
          <a:lstStyle/>
          <a:p>
            <a:pPr>
              <a:lnSpc>
                <a:spcPct val="100000"/>
              </a:lnSpc>
              <a:spcBef>
                <a:spcPts val="0"/>
              </a:spcBef>
            </a:pPr>
            <a:r>
              <a:rPr lang="en-US" sz="3200" dirty="0"/>
              <a:t>Michael Robinson</a:t>
            </a:r>
            <a:br>
              <a:rPr lang="en-US" sz="3200" dirty="0"/>
            </a:br>
            <a:r>
              <a:rPr lang="en-US" sz="2800" dirty="0"/>
              <a:t>STALITE – Salisbury, NC</a:t>
            </a:r>
            <a:br>
              <a:rPr lang="en-US" sz="2800" dirty="0"/>
            </a:br>
            <a:r>
              <a:rPr lang="en-US" sz="1200" dirty="0"/>
              <a:t/>
            </a:r>
            <a:br>
              <a:rPr lang="en-US" sz="1200" dirty="0"/>
            </a:br>
            <a:r>
              <a:rPr lang="en-US" sz="3200" dirty="0"/>
              <a:t>Reid W. Castrodale, PhD, PE</a:t>
            </a:r>
            <a:br>
              <a:rPr lang="en-US" sz="3200" dirty="0"/>
            </a:br>
            <a:r>
              <a:rPr lang="en-US" sz="2800" dirty="0"/>
              <a:t>Castrodale Engineering Consultants, PC – Concord, NC</a:t>
            </a:r>
            <a:br>
              <a:rPr lang="en-US" sz="2800" dirty="0"/>
            </a:br>
            <a:r>
              <a:rPr lang="en-US" sz="2400" dirty="0"/>
              <a:t/>
            </a:r>
            <a:br>
              <a:rPr lang="en-US" sz="2400" dirty="0"/>
            </a:br>
            <a:r>
              <a:rPr lang="en-US" sz="1600" dirty="0"/>
              <a:t/>
            </a:r>
            <a:br>
              <a:rPr lang="en-US" sz="1600" dirty="0"/>
            </a:br>
            <a:endParaRPr lang="en-US" sz="2000" dirty="0"/>
          </a:p>
        </p:txBody>
      </p:sp>
      <p:sp>
        <p:nvSpPr>
          <p:cNvPr id="2050" name="Rectangle 3"/>
          <p:cNvSpPr>
            <a:spLocks noGrp="1" noChangeArrowheads="1"/>
          </p:cNvSpPr>
          <p:nvPr>
            <p:ph type="subTitle" idx="1"/>
          </p:nvPr>
        </p:nvSpPr>
        <p:spPr>
          <a:xfrm>
            <a:off x="566057" y="5283052"/>
            <a:ext cx="8011886" cy="948594"/>
          </a:xfrm>
        </p:spPr>
        <p:txBody>
          <a:bodyPr/>
          <a:lstStyle/>
          <a:p>
            <a:pPr>
              <a:spcBef>
                <a:spcPct val="15000"/>
              </a:spcBef>
            </a:pPr>
            <a:r>
              <a:rPr lang="en-US" dirty="0"/>
              <a:t>2017 Maryland Concrete Conference</a:t>
            </a:r>
          </a:p>
          <a:p>
            <a:pPr>
              <a:spcBef>
                <a:spcPct val="15000"/>
              </a:spcBef>
            </a:pPr>
            <a:r>
              <a:rPr lang="en-US" sz="2400" dirty="0"/>
              <a:t>March 21, 2017</a:t>
            </a:r>
          </a:p>
        </p:txBody>
      </p:sp>
      <p:sp>
        <p:nvSpPr>
          <p:cNvPr id="2051" name="Rectangle 5"/>
          <p:cNvSpPr>
            <a:spLocks noChangeArrowheads="1"/>
          </p:cNvSpPr>
          <p:nvPr/>
        </p:nvSpPr>
        <p:spPr bwMode="auto">
          <a:xfrm>
            <a:off x="494522" y="667882"/>
            <a:ext cx="8154956" cy="132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spcBef>
                <a:spcPct val="0"/>
              </a:spcBef>
              <a:buFontTx/>
              <a:buNone/>
            </a:pPr>
            <a:r>
              <a:rPr lang="en-US" sz="4000" i="0" dirty="0">
                <a:solidFill>
                  <a:srgbClr val="395FB5"/>
                </a:solidFill>
                <a:latin typeface="Calibri" pitchFamily="34" charset="0"/>
              </a:rPr>
              <a:t>Specifying Lightweight Concrete         for Bridges</a:t>
            </a:r>
            <a:endParaRPr lang="en-US" sz="3200" i="0" dirty="0">
              <a:solidFill>
                <a:srgbClr val="395FB5"/>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9842" name="Rectangle 2"/>
          <p:cNvSpPr>
            <a:spLocks noGrp="1" noChangeArrowheads="1"/>
          </p:cNvSpPr>
          <p:nvPr>
            <p:ph type="title"/>
          </p:nvPr>
        </p:nvSpPr>
        <p:spPr/>
        <p:txBody>
          <a:bodyPr/>
          <a:lstStyle/>
          <a:p>
            <a:r>
              <a:rPr lang="en-US" dirty="0"/>
              <a:t>Density of LWC for design &amp; construction</a:t>
            </a:r>
          </a:p>
        </p:txBody>
      </p:sp>
      <p:sp>
        <p:nvSpPr>
          <p:cNvPr id="2339843" name="Rectangle 3"/>
          <p:cNvSpPr>
            <a:spLocks noGrp="1" noChangeArrowheads="1"/>
          </p:cNvSpPr>
          <p:nvPr>
            <p:ph type="body" idx="1"/>
          </p:nvPr>
        </p:nvSpPr>
        <p:spPr>
          <a:xfrm>
            <a:off x="457200" y="1005840"/>
            <a:ext cx="8301038" cy="5748370"/>
          </a:xfrm>
        </p:spPr>
        <p:txBody>
          <a:bodyPr/>
          <a:lstStyle/>
          <a:p>
            <a:r>
              <a:rPr lang="en-US" dirty="0"/>
              <a:t>"Equilibrium density" of LWC usually specified</a:t>
            </a:r>
          </a:p>
          <a:p>
            <a:pPr lvl="1"/>
            <a:r>
              <a:rPr lang="en-US" dirty="0"/>
              <a:t>Density after moisture loss has occurred</a:t>
            </a:r>
          </a:p>
          <a:p>
            <a:pPr lvl="1"/>
            <a:r>
              <a:rPr lang="en-US" dirty="0"/>
              <a:t>Defined in ASTM C567 </a:t>
            </a:r>
          </a:p>
          <a:p>
            <a:pPr lvl="2"/>
            <a:r>
              <a:rPr lang="en-US" dirty="0"/>
              <a:t>Method to compute from mix design is given</a:t>
            </a:r>
          </a:p>
          <a:p>
            <a:r>
              <a:rPr lang="en-US" dirty="0"/>
              <a:t>"Fresh density" needed for QC during casting</a:t>
            </a:r>
          </a:p>
          <a:p>
            <a:pPr lvl="1"/>
            <a:r>
              <a:rPr lang="en-US" dirty="0"/>
              <a:t>Supplier may establish fresh density</a:t>
            </a:r>
          </a:p>
          <a:p>
            <a:pPr lvl="1"/>
            <a:r>
              <a:rPr lang="en-US" dirty="0"/>
              <a:t>Designer may specify a fresh density</a:t>
            </a:r>
          </a:p>
          <a:p>
            <a:pPr lvl="2"/>
            <a:r>
              <a:rPr lang="en-US" dirty="0"/>
              <a:t>Must correspond to specified </a:t>
            </a:r>
            <a:r>
              <a:rPr lang="en-US" dirty="0" err="1"/>
              <a:t>equilib</a:t>
            </a:r>
            <a:r>
              <a:rPr lang="en-US" dirty="0"/>
              <a:t>. density</a:t>
            </a:r>
          </a:p>
          <a:p>
            <a:pPr lvl="1"/>
            <a:r>
              <a:rPr lang="en-US" dirty="0"/>
              <a:t>Use for handling loads at early age</a:t>
            </a:r>
          </a:p>
          <a:p>
            <a:r>
              <a:rPr lang="en-US" dirty="0"/>
              <a:t>Allowance for reinforcement must be added when computing dead loads (</a:t>
            </a:r>
            <a:r>
              <a:rPr lang="en-US" dirty="0">
                <a:sym typeface="Symbol" pitchFamily="18" charset="2"/>
              </a:rPr>
              <a:t>typically taken as </a:t>
            </a:r>
            <a:r>
              <a:rPr lang="en-US" dirty="0"/>
              <a:t>5 pcf) </a:t>
            </a:r>
          </a:p>
        </p:txBody>
      </p:sp>
    </p:spTree>
    <p:extLst>
      <p:ext uri="{BB962C8B-B14F-4D97-AF65-F5344CB8AC3E}">
        <p14:creationId xmlns:p14="http://schemas.microsoft.com/office/powerpoint/2010/main" val="2112210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98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398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3984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3984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3984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398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Some Benefits of LWC for Bridges</a:t>
            </a:r>
            <a:endParaRPr lang="en-US" dirty="0"/>
          </a:p>
        </p:txBody>
      </p:sp>
      <p:sp>
        <p:nvSpPr>
          <p:cNvPr id="3" name="Content Placeholder 2"/>
          <p:cNvSpPr>
            <a:spLocks noGrp="1"/>
          </p:cNvSpPr>
          <p:nvPr>
            <p:ph idx="1"/>
          </p:nvPr>
        </p:nvSpPr>
        <p:spPr>
          <a:xfrm>
            <a:off x="457200" y="1005840"/>
            <a:ext cx="8301038" cy="5732981"/>
          </a:xfrm>
        </p:spPr>
        <p:txBody>
          <a:bodyPr/>
          <a:lstStyle/>
          <a:p>
            <a:pPr lvl="1"/>
            <a:r>
              <a:rPr lang="en-US" dirty="0"/>
              <a:t>Reduced dead load of structure</a:t>
            </a:r>
          </a:p>
          <a:p>
            <a:pPr lvl="2"/>
            <a:r>
              <a:rPr lang="en-US" dirty="0"/>
              <a:t>Longer spans</a:t>
            </a:r>
          </a:p>
          <a:p>
            <a:pPr lvl="2"/>
            <a:r>
              <a:rPr lang="en-US" dirty="0"/>
              <a:t>Reduced foundation loads</a:t>
            </a:r>
          </a:p>
          <a:p>
            <a:pPr lvl="2"/>
            <a:r>
              <a:rPr lang="en-US" dirty="0"/>
              <a:t>Reuse of substructures</a:t>
            </a:r>
          </a:p>
          <a:p>
            <a:pPr lvl="2"/>
            <a:r>
              <a:rPr lang="en-US" dirty="0"/>
              <a:t>Reduce seismic loads</a:t>
            </a:r>
          </a:p>
          <a:p>
            <a:pPr lvl="1"/>
            <a:r>
              <a:rPr lang="en-US" dirty="0"/>
              <a:t>Reduced weight of precast concrete elements</a:t>
            </a:r>
          </a:p>
          <a:p>
            <a:pPr lvl="2"/>
            <a:r>
              <a:rPr lang="en-US" dirty="0"/>
              <a:t>Reduced transportation costs</a:t>
            </a:r>
          </a:p>
          <a:p>
            <a:pPr lvl="2"/>
            <a:r>
              <a:rPr lang="en-US" dirty="0"/>
              <a:t>Reduced erection and handling loads</a:t>
            </a:r>
          </a:p>
          <a:p>
            <a:pPr lvl="1"/>
            <a:r>
              <a:rPr lang="en-US" dirty="0"/>
              <a:t>Enhanced durability</a:t>
            </a:r>
          </a:p>
          <a:p>
            <a:pPr lvl="2"/>
            <a:r>
              <a:rPr lang="en-US" dirty="0"/>
              <a:t>Reduced permeability</a:t>
            </a:r>
          </a:p>
          <a:p>
            <a:pPr lvl="2"/>
            <a:r>
              <a:rPr lang="en-US" dirty="0"/>
              <a:t>Reduced shrinkage and early age cracking</a:t>
            </a:r>
          </a:p>
          <a:p>
            <a:pPr lvl="1"/>
            <a:r>
              <a:rPr lang="en-US" dirty="0"/>
              <a:t>Improved fire resistance</a:t>
            </a:r>
          </a:p>
        </p:txBody>
      </p:sp>
    </p:spTree>
    <p:extLst>
      <p:ext uri="{BB962C8B-B14F-4D97-AF65-F5344CB8AC3E}">
        <p14:creationId xmlns:p14="http://schemas.microsoft.com/office/powerpoint/2010/main" val="77756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Enhanced durability of LWC</a:t>
            </a:r>
          </a:p>
        </p:txBody>
      </p:sp>
      <p:sp>
        <p:nvSpPr>
          <p:cNvPr id="10" name="Content Placeholder 9"/>
          <p:cNvSpPr>
            <a:spLocks noGrp="1"/>
          </p:cNvSpPr>
          <p:nvPr>
            <p:ph idx="1"/>
          </p:nvPr>
        </p:nvSpPr>
        <p:spPr>
          <a:xfrm>
            <a:off x="457200" y="1005840"/>
            <a:ext cx="8301038" cy="5679120"/>
          </a:xfrm>
        </p:spPr>
        <p:txBody>
          <a:bodyPr/>
          <a:lstStyle/>
          <a:p>
            <a:pPr lvl="1">
              <a:spcBef>
                <a:spcPts val="600"/>
              </a:spcBef>
            </a:pPr>
            <a:r>
              <a:rPr lang="en-US" dirty="0"/>
              <a:t>Reduced cracking tendency</a:t>
            </a:r>
          </a:p>
          <a:p>
            <a:pPr lvl="1">
              <a:spcBef>
                <a:spcPts val="600"/>
              </a:spcBef>
            </a:pPr>
            <a:r>
              <a:rPr lang="en-US" dirty="0"/>
              <a:t>Reduced permeability</a:t>
            </a:r>
          </a:p>
          <a:p>
            <a:pPr lvl="1">
              <a:spcBef>
                <a:spcPts val="600"/>
              </a:spcBef>
            </a:pPr>
            <a:r>
              <a:rPr lang="en-US" dirty="0"/>
              <a:t>Good resistance to freezing and thawing</a:t>
            </a:r>
          </a:p>
          <a:p>
            <a:pPr lvl="1">
              <a:spcBef>
                <a:spcPts val="600"/>
              </a:spcBef>
            </a:pPr>
            <a:r>
              <a:rPr lang="en-US" dirty="0"/>
              <a:t>Internal curing</a:t>
            </a:r>
          </a:p>
          <a:p>
            <a:r>
              <a:rPr lang="en-US" dirty="0"/>
              <a:t>Sources of enhanced durability</a:t>
            </a:r>
          </a:p>
          <a:p>
            <a:pPr lvl="1">
              <a:spcBef>
                <a:spcPts val="600"/>
              </a:spcBef>
            </a:pPr>
            <a:r>
              <a:rPr lang="en-US" dirty="0"/>
              <a:t>Improved bond between LWA and paste</a:t>
            </a:r>
          </a:p>
          <a:p>
            <a:pPr lvl="1">
              <a:spcBef>
                <a:spcPts val="600"/>
              </a:spcBef>
            </a:pPr>
            <a:r>
              <a:rPr lang="en-US" dirty="0"/>
              <a:t>Improved quality of paste at LWA surface</a:t>
            </a:r>
          </a:p>
          <a:p>
            <a:pPr lvl="1">
              <a:spcBef>
                <a:spcPts val="600"/>
              </a:spcBef>
            </a:pPr>
            <a:r>
              <a:rPr lang="en-US" dirty="0"/>
              <a:t>Similar stiffness of paste and LWA</a:t>
            </a:r>
          </a:p>
          <a:p>
            <a:pPr lvl="1">
              <a:spcBef>
                <a:spcPts val="600"/>
              </a:spcBef>
            </a:pPr>
            <a:r>
              <a:rPr lang="en-US" dirty="0"/>
              <a:t>Reduced modulus of elasticity</a:t>
            </a:r>
          </a:p>
          <a:p>
            <a:pPr lvl="1">
              <a:spcBef>
                <a:spcPts val="600"/>
              </a:spcBef>
            </a:pPr>
            <a:r>
              <a:rPr lang="en-US" dirty="0"/>
              <a:t>Reduced shrinkage</a:t>
            </a:r>
          </a:p>
          <a:p>
            <a:pPr lvl="1">
              <a:spcBef>
                <a:spcPts val="600"/>
              </a:spcBef>
            </a:pPr>
            <a:r>
              <a:rPr lang="en-US" dirty="0"/>
              <a:t>Reduced coefficient of thermal expansion</a:t>
            </a:r>
          </a:p>
        </p:txBody>
      </p:sp>
    </p:spTree>
    <p:extLst>
      <p:ext uri="{BB962C8B-B14F-4D97-AF65-F5344CB8AC3E}">
        <p14:creationId xmlns:p14="http://schemas.microsoft.com/office/powerpoint/2010/main" val="104683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type="title"/>
          </p:nvPr>
        </p:nvSpPr>
        <p:spPr/>
        <p:txBody>
          <a:bodyPr/>
          <a:lstStyle/>
          <a:p>
            <a:r>
              <a:rPr lang="en-US" dirty="0"/>
              <a:t>Material properties for design using LWC</a:t>
            </a:r>
          </a:p>
        </p:txBody>
      </p:sp>
      <p:sp>
        <p:nvSpPr>
          <p:cNvPr id="21507" name="Rectangle 2"/>
          <p:cNvSpPr>
            <a:spLocks noGrp="1" noChangeArrowheads="1"/>
          </p:cNvSpPr>
          <p:nvPr>
            <p:ph type="body" idx="1"/>
          </p:nvPr>
        </p:nvSpPr>
        <p:spPr>
          <a:xfrm>
            <a:off x="457200" y="1005840"/>
            <a:ext cx="8301038" cy="5248233"/>
          </a:xfrm>
        </p:spPr>
        <p:txBody>
          <a:bodyPr/>
          <a:lstStyle/>
          <a:p>
            <a:r>
              <a:rPr lang="en-US" dirty="0"/>
              <a:t>Using LWC will affect these material properties</a:t>
            </a:r>
          </a:p>
          <a:p>
            <a:pPr lvl="1"/>
            <a:r>
              <a:rPr lang="en-US" dirty="0"/>
              <a:t>Density</a:t>
            </a:r>
          </a:p>
          <a:p>
            <a:pPr lvl="1"/>
            <a:r>
              <a:rPr lang="en-US" dirty="0"/>
              <a:t>Modulus of elasticity</a:t>
            </a:r>
          </a:p>
          <a:p>
            <a:pPr lvl="1"/>
            <a:r>
              <a:rPr lang="en-US" dirty="0"/>
              <a:t>Tensile strength</a:t>
            </a:r>
          </a:p>
          <a:p>
            <a:pPr lvl="1"/>
            <a:r>
              <a:rPr lang="en-US" dirty="0"/>
              <a:t>Creep &amp; shrinkage</a:t>
            </a:r>
          </a:p>
          <a:p>
            <a:pPr lvl="1"/>
            <a:r>
              <a:rPr lang="en-US" dirty="0">
                <a:solidFill>
                  <a:schemeClr val="bg2"/>
                </a:solidFill>
              </a:rPr>
              <a:t>Coefficient of thermal expansion</a:t>
            </a:r>
          </a:p>
          <a:p>
            <a:r>
              <a:rPr lang="en-US" dirty="0"/>
              <a:t>Cementitious content may need to be adjusted when NWA is replaced with LWA in a mix</a:t>
            </a:r>
          </a:p>
          <a:p>
            <a:pPr lvl="1"/>
            <a:r>
              <a:rPr lang="en-US" dirty="0"/>
              <a:t>LWC can be designed to achieve design compressive strengths up to 10 ksi</a:t>
            </a:r>
            <a:endParaRPr lang="en-US" dirty="0">
              <a:solidFill>
                <a:schemeClr val="bg2"/>
              </a:solidFill>
            </a:endParaRPr>
          </a:p>
        </p:txBody>
      </p:sp>
    </p:spTree>
    <p:extLst>
      <p:ext uri="{BB962C8B-B14F-4D97-AF65-F5344CB8AC3E}">
        <p14:creationId xmlns:p14="http://schemas.microsoft.com/office/powerpoint/2010/main" val="8236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to address in Special Provisions</a:t>
            </a:r>
          </a:p>
        </p:txBody>
      </p:sp>
      <p:sp>
        <p:nvSpPr>
          <p:cNvPr id="3" name="Content Placeholder 2"/>
          <p:cNvSpPr>
            <a:spLocks noGrp="1"/>
          </p:cNvSpPr>
          <p:nvPr>
            <p:ph idx="1"/>
          </p:nvPr>
        </p:nvSpPr>
        <p:spPr>
          <a:xfrm>
            <a:off x="468488" y="1005840"/>
            <a:ext cx="8469517" cy="3255379"/>
          </a:xfrm>
        </p:spPr>
        <p:txBody>
          <a:bodyPr/>
          <a:lstStyle/>
          <a:p>
            <a:pPr lvl="1"/>
            <a:r>
              <a:rPr lang="en-US" dirty="0"/>
              <a:t>Lightweight aggregate</a:t>
            </a:r>
          </a:p>
          <a:p>
            <a:pPr lvl="1"/>
            <a:r>
              <a:rPr lang="en-US" dirty="0"/>
              <a:t>LWC properties</a:t>
            </a:r>
          </a:p>
          <a:p>
            <a:pPr lvl="1"/>
            <a:r>
              <a:rPr lang="en-US" dirty="0"/>
              <a:t>LWC test methods</a:t>
            </a:r>
          </a:p>
          <a:p>
            <a:pPr lvl="1"/>
            <a:r>
              <a:rPr lang="en-US" dirty="0"/>
              <a:t>Mixing, placing and finishing of LWC</a:t>
            </a:r>
          </a:p>
          <a:p>
            <a:pPr lvl="1"/>
            <a:r>
              <a:rPr lang="en-US" dirty="0"/>
              <a:t>Resources</a:t>
            </a:r>
          </a:p>
          <a:p>
            <a:pPr lvl="1"/>
            <a:r>
              <a:rPr lang="en-US" dirty="0"/>
              <a:t>Examples of specifications</a:t>
            </a:r>
          </a:p>
        </p:txBody>
      </p:sp>
    </p:spTree>
    <p:extLst>
      <p:ext uri="{BB962C8B-B14F-4D97-AF65-F5344CB8AC3E}">
        <p14:creationId xmlns:p14="http://schemas.microsoft.com/office/powerpoint/2010/main" val="3511772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title"/>
          </p:nvPr>
        </p:nvSpPr>
        <p:spPr/>
        <p:txBody>
          <a:bodyPr/>
          <a:lstStyle/>
          <a:p>
            <a:r>
              <a:rPr lang="en-US" altLang="en-US" dirty="0"/>
              <a:t>LWA Specifications for Structural Concrete</a:t>
            </a:r>
          </a:p>
        </p:txBody>
      </p:sp>
      <p:sp>
        <p:nvSpPr>
          <p:cNvPr id="11267" name="Rectangle 3"/>
          <p:cNvSpPr>
            <a:spLocks noGrp="1" noChangeArrowheads="1"/>
          </p:cNvSpPr>
          <p:nvPr>
            <p:ph type="body" idx="1"/>
          </p:nvPr>
        </p:nvSpPr>
        <p:spPr>
          <a:xfrm>
            <a:off x="457200" y="1005840"/>
            <a:ext cx="8301038" cy="5217455"/>
          </a:xfrm>
        </p:spPr>
        <p:txBody>
          <a:bodyPr/>
          <a:lstStyle/>
          <a:p>
            <a:r>
              <a:rPr lang="en-US" altLang="en-US" dirty="0"/>
              <a:t>LWA aggregate properties                                                 for structural concrete are                                                 governed by AASHTO M 195                                             or ASTM C330</a:t>
            </a:r>
          </a:p>
          <a:p>
            <a:r>
              <a:rPr lang="en-US" altLang="en-US" dirty="0"/>
              <a:t>“Standard Specification                                                      for Lightweight Aggregates                                                  for Structural Concrete”</a:t>
            </a:r>
          </a:p>
          <a:p>
            <a:pPr lvl="1"/>
            <a:r>
              <a:rPr lang="en-US" altLang="en-US" dirty="0"/>
              <a:t>Covers manufactured                                                 and natural LWAs</a:t>
            </a:r>
          </a:p>
          <a:p>
            <a:pPr lvl="1"/>
            <a:r>
              <a:rPr lang="en-US" altLang="en-US" dirty="0"/>
              <a:t>NOT a specification for                                                      LW concrete</a:t>
            </a:r>
          </a:p>
        </p:txBody>
      </p:sp>
      <p:pic>
        <p:nvPicPr>
          <p:cNvPr id="12291" name="Picture 4" descr="astm c3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2088" y="1066800"/>
            <a:ext cx="4195762"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133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LWA Specifications</a:t>
            </a:r>
          </a:p>
        </p:txBody>
      </p:sp>
      <p:sp>
        <p:nvSpPr>
          <p:cNvPr id="15363" name="Content Placeholder 2"/>
          <p:cNvSpPr>
            <a:spLocks noGrp="1"/>
          </p:cNvSpPr>
          <p:nvPr>
            <p:ph idx="1"/>
          </p:nvPr>
        </p:nvSpPr>
        <p:spPr/>
        <p:txBody>
          <a:bodyPr/>
          <a:lstStyle/>
          <a:p>
            <a:pPr lvl="1"/>
            <a:r>
              <a:rPr lang="en-US" altLang="en-US"/>
              <a:t>The four coarse aggregate gradations are as shown in figure below</a:t>
            </a:r>
          </a:p>
          <a:p>
            <a:pPr lvl="1"/>
            <a:r>
              <a:rPr lang="en-US" altLang="en-US"/>
              <a:t>The gradation for fine LWA is not a typical specification for manufactured sand </a:t>
            </a:r>
          </a:p>
          <a:p>
            <a:pPr lvl="1"/>
            <a:r>
              <a:rPr lang="en-US" altLang="en-US"/>
              <a:t>Gradations are fairly wide, especially for fine LWA</a:t>
            </a:r>
            <a:endParaRPr lang="en-US" altLang="en-US" dirty="0"/>
          </a:p>
        </p:txBody>
      </p:sp>
      <p:grpSp>
        <p:nvGrpSpPr>
          <p:cNvPr id="15364" name="Group 4"/>
          <p:cNvGrpSpPr>
            <a:grpSpLocks/>
          </p:cNvGrpSpPr>
          <p:nvPr/>
        </p:nvGrpSpPr>
        <p:grpSpPr bwMode="auto">
          <a:xfrm>
            <a:off x="2468564" y="3508309"/>
            <a:ext cx="4195763" cy="3024188"/>
            <a:chOff x="1546" y="2252"/>
            <a:chExt cx="2643" cy="1905"/>
          </a:xfrm>
        </p:grpSpPr>
        <p:pic>
          <p:nvPicPr>
            <p:cNvPr id="15365" name="Picture 5" descr="Stalite Presentation Pictures 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 y="2566"/>
              <a:ext cx="2617"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1878" y="2266"/>
              <a:ext cx="39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spcBef>
                  <a:spcPct val="60000"/>
                </a:spcBef>
                <a:buSzPct val="100000"/>
                <a:defRPr sz="2800" b="1" i="1">
                  <a:solidFill>
                    <a:schemeClr val="tx1"/>
                  </a:solidFill>
                  <a:latin typeface="Arial" panose="020B0604020202020204" pitchFamily="34" charset="0"/>
                </a:defRPr>
              </a:lvl1pPr>
              <a:lvl2pPr marL="742950" indent="-285750">
                <a:spcBef>
                  <a:spcPct val="50000"/>
                </a:spcBef>
                <a:buSzPct val="100000"/>
                <a:buChar char="•"/>
                <a:defRPr sz="2800" b="1" i="1">
                  <a:solidFill>
                    <a:schemeClr val="tx1"/>
                  </a:solidFill>
                  <a:latin typeface="Arial" panose="020B0604020202020204" pitchFamily="34" charset="0"/>
                </a:defRPr>
              </a:lvl2pPr>
              <a:lvl3pPr marL="1143000" indent="-228600">
                <a:spcBef>
                  <a:spcPct val="35000"/>
                </a:spcBef>
                <a:buSzPct val="100000"/>
                <a:buChar char="-"/>
                <a:defRPr sz="2400" b="1" i="1">
                  <a:solidFill>
                    <a:schemeClr val="tx1"/>
                  </a:solidFill>
                  <a:latin typeface="Arial" panose="020B0604020202020204" pitchFamily="34" charset="0"/>
                </a:defRPr>
              </a:lvl3pPr>
              <a:lvl4pPr marL="1600200" indent="-228600">
                <a:spcBef>
                  <a:spcPct val="20000"/>
                </a:spcBef>
                <a:buSzPct val="100000"/>
                <a:buChar char="-"/>
                <a:defRPr sz="2400" b="1" i="1">
                  <a:solidFill>
                    <a:schemeClr val="tx1"/>
                  </a:solidFill>
                  <a:latin typeface="Arial" panose="020B0604020202020204" pitchFamily="34" charset="0"/>
                </a:defRPr>
              </a:lvl4pPr>
              <a:lvl5pPr marL="2057400" indent="-228600">
                <a:spcBef>
                  <a:spcPct val="20000"/>
                </a:spcBef>
                <a:buSzPct val="100000"/>
                <a:buChar char="•"/>
                <a:defRPr sz="2000" b="1" i="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9pPr>
            </a:lstStyle>
            <a:p>
              <a:pPr marL="0" indent="0">
                <a:spcBef>
                  <a:spcPct val="50000"/>
                </a:spcBef>
                <a:buSzTx/>
                <a:buNone/>
              </a:pPr>
              <a:r>
                <a:rPr lang="en-US" altLang="en-US" sz="3200" b="0" i="0" dirty="0">
                  <a:solidFill>
                    <a:schemeClr val="bg2"/>
                  </a:solidFill>
                  <a:latin typeface="Calibri" panose="020F0502020204030204" pitchFamily="34" charset="0"/>
                </a:rPr>
                <a:t>¾"</a:t>
              </a:r>
            </a:p>
          </p:txBody>
        </p:sp>
        <p:sp>
          <p:nvSpPr>
            <p:cNvPr id="15367" name="Text Box 7"/>
            <p:cNvSpPr txBox="1">
              <a:spLocks noChangeArrowheads="1"/>
            </p:cNvSpPr>
            <p:nvPr/>
          </p:nvSpPr>
          <p:spPr bwMode="auto">
            <a:xfrm>
              <a:off x="2719" y="2252"/>
              <a:ext cx="39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spcBef>
                  <a:spcPct val="60000"/>
                </a:spcBef>
                <a:buSzPct val="100000"/>
                <a:defRPr sz="2800" b="1" i="1">
                  <a:solidFill>
                    <a:schemeClr val="tx1"/>
                  </a:solidFill>
                  <a:latin typeface="Arial" panose="020B0604020202020204" pitchFamily="34" charset="0"/>
                </a:defRPr>
              </a:lvl1pPr>
              <a:lvl2pPr marL="742950" indent="-285750">
                <a:spcBef>
                  <a:spcPct val="50000"/>
                </a:spcBef>
                <a:buSzPct val="100000"/>
                <a:buChar char="•"/>
                <a:defRPr sz="2800" b="1" i="1">
                  <a:solidFill>
                    <a:schemeClr val="tx1"/>
                  </a:solidFill>
                  <a:latin typeface="Arial" panose="020B0604020202020204" pitchFamily="34" charset="0"/>
                </a:defRPr>
              </a:lvl2pPr>
              <a:lvl3pPr marL="1143000" indent="-228600">
                <a:spcBef>
                  <a:spcPct val="35000"/>
                </a:spcBef>
                <a:buSzPct val="100000"/>
                <a:buChar char="-"/>
                <a:defRPr sz="2400" b="1" i="1">
                  <a:solidFill>
                    <a:schemeClr val="tx1"/>
                  </a:solidFill>
                  <a:latin typeface="Arial" panose="020B0604020202020204" pitchFamily="34" charset="0"/>
                </a:defRPr>
              </a:lvl3pPr>
              <a:lvl4pPr marL="1600200" indent="-228600">
                <a:spcBef>
                  <a:spcPct val="20000"/>
                </a:spcBef>
                <a:buSzPct val="100000"/>
                <a:buChar char="-"/>
                <a:defRPr sz="2400" b="1" i="1">
                  <a:solidFill>
                    <a:schemeClr val="tx1"/>
                  </a:solidFill>
                  <a:latin typeface="Arial" panose="020B0604020202020204" pitchFamily="34" charset="0"/>
                </a:defRPr>
              </a:lvl4pPr>
              <a:lvl5pPr marL="2057400" indent="-228600">
                <a:spcBef>
                  <a:spcPct val="20000"/>
                </a:spcBef>
                <a:buSzPct val="100000"/>
                <a:buChar char="•"/>
                <a:defRPr sz="2000" b="1" i="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9pPr>
            </a:lstStyle>
            <a:p>
              <a:pPr marL="0" indent="0">
                <a:spcBef>
                  <a:spcPct val="50000"/>
                </a:spcBef>
                <a:buSzTx/>
                <a:buNone/>
              </a:pPr>
              <a:r>
                <a:rPr lang="en-US" altLang="en-US" sz="3200" b="0" i="0">
                  <a:solidFill>
                    <a:schemeClr val="bg2"/>
                  </a:solidFill>
                  <a:latin typeface="Calibri" panose="020F0502020204030204" pitchFamily="34" charset="0"/>
                </a:rPr>
                <a:t>½"</a:t>
              </a:r>
            </a:p>
          </p:txBody>
        </p:sp>
        <p:sp>
          <p:nvSpPr>
            <p:cNvPr id="15368" name="Text Box 8"/>
            <p:cNvSpPr txBox="1">
              <a:spLocks noChangeArrowheads="1"/>
            </p:cNvSpPr>
            <p:nvPr/>
          </p:nvSpPr>
          <p:spPr bwMode="auto">
            <a:xfrm>
              <a:off x="3552" y="2302"/>
              <a:ext cx="43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spcBef>
                  <a:spcPct val="60000"/>
                </a:spcBef>
                <a:buSzPct val="100000"/>
                <a:defRPr sz="2800" b="1" i="1">
                  <a:solidFill>
                    <a:schemeClr val="tx1"/>
                  </a:solidFill>
                  <a:latin typeface="Arial" panose="020B0604020202020204" pitchFamily="34" charset="0"/>
                </a:defRPr>
              </a:lvl1pPr>
              <a:lvl2pPr marL="742950" indent="-285750">
                <a:spcBef>
                  <a:spcPct val="50000"/>
                </a:spcBef>
                <a:buSzPct val="100000"/>
                <a:buChar char="•"/>
                <a:defRPr sz="2800" b="1" i="1">
                  <a:solidFill>
                    <a:schemeClr val="tx1"/>
                  </a:solidFill>
                  <a:latin typeface="Arial" panose="020B0604020202020204" pitchFamily="34" charset="0"/>
                </a:defRPr>
              </a:lvl2pPr>
              <a:lvl3pPr marL="1143000" indent="-228600">
                <a:spcBef>
                  <a:spcPct val="35000"/>
                </a:spcBef>
                <a:buSzPct val="100000"/>
                <a:buChar char="-"/>
                <a:defRPr sz="2400" b="1" i="1">
                  <a:solidFill>
                    <a:schemeClr val="tx1"/>
                  </a:solidFill>
                  <a:latin typeface="Arial" panose="020B0604020202020204" pitchFamily="34" charset="0"/>
                </a:defRPr>
              </a:lvl3pPr>
              <a:lvl4pPr marL="1600200" indent="-228600">
                <a:spcBef>
                  <a:spcPct val="20000"/>
                </a:spcBef>
                <a:buSzPct val="100000"/>
                <a:buChar char="-"/>
                <a:defRPr sz="2400" b="1" i="1">
                  <a:solidFill>
                    <a:schemeClr val="tx1"/>
                  </a:solidFill>
                  <a:latin typeface="Arial" panose="020B0604020202020204" pitchFamily="34" charset="0"/>
                </a:defRPr>
              </a:lvl4pPr>
              <a:lvl5pPr marL="2057400" indent="-228600">
                <a:spcBef>
                  <a:spcPct val="20000"/>
                </a:spcBef>
                <a:buSzPct val="100000"/>
                <a:buChar char="•"/>
                <a:defRPr sz="2000" b="1" i="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9pPr>
            </a:lstStyle>
            <a:p>
              <a:pPr marL="0" indent="0">
                <a:spcBef>
                  <a:spcPct val="50000"/>
                </a:spcBef>
                <a:buSzTx/>
                <a:buNone/>
              </a:pPr>
              <a:r>
                <a:rPr lang="en-US" altLang="en-US" sz="2000" b="0" i="0">
                  <a:solidFill>
                    <a:schemeClr val="bg2"/>
                  </a:solidFill>
                  <a:latin typeface="Calibri" panose="020F0502020204030204" pitchFamily="34" charset="0"/>
                </a:rPr>
                <a:t>3/8</a:t>
              </a:r>
              <a:r>
                <a:rPr lang="en-US" altLang="en-US" b="0" i="0">
                  <a:solidFill>
                    <a:schemeClr val="bg2"/>
                  </a:solidFill>
                  <a:latin typeface="Calibri" panose="020F0502020204030204" pitchFamily="34" charset="0"/>
                </a:rPr>
                <a:t>"</a:t>
              </a:r>
            </a:p>
          </p:txBody>
        </p:sp>
        <p:sp>
          <p:nvSpPr>
            <p:cNvPr id="15369" name="Text Box 9"/>
            <p:cNvSpPr txBox="1">
              <a:spLocks noChangeArrowheads="1"/>
            </p:cNvSpPr>
            <p:nvPr/>
          </p:nvSpPr>
          <p:spPr bwMode="auto">
            <a:xfrm>
              <a:off x="1546" y="3779"/>
              <a:ext cx="52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a:spcBef>
                  <a:spcPct val="60000"/>
                </a:spcBef>
                <a:buSzPct val="100000"/>
                <a:defRPr sz="2800" b="1" i="1">
                  <a:solidFill>
                    <a:schemeClr val="tx1"/>
                  </a:solidFill>
                  <a:latin typeface="Arial" panose="020B0604020202020204" pitchFamily="34" charset="0"/>
                </a:defRPr>
              </a:lvl1pPr>
              <a:lvl2pPr marL="742950" indent="-285750">
                <a:spcBef>
                  <a:spcPct val="50000"/>
                </a:spcBef>
                <a:buSzPct val="100000"/>
                <a:buChar char="•"/>
                <a:defRPr sz="2800" b="1" i="1">
                  <a:solidFill>
                    <a:schemeClr val="tx1"/>
                  </a:solidFill>
                  <a:latin typeface="Arial" panose="020B0604020202020204" pitchFamily="34" charset="0"/>
                </a:defRPr>
              </a:lvl2pPr>
              <a:lvl3pPr marL="1143000" indent="-228600">
                <a:spcBef>
                  <a:spcPct val="35000"/>
                </a:spcBef>
                <a:buSzPct val="100000"/>
                <a:buChar char="-"/>
                <a:defRPr sz="2400" b="1" i="1">
                  <a:solidFill>
                    <a:schemeClr val="tx1"/>
                  </a:solidFill>
                  <a:latin typeface="Arial" panose="020B0604020202020204" pitchFamily="34" charset="0"/>
                </a:defRPr>
              </a:lvl3pPr>
              <a:lvl4pPr marL="1600200" indent="-228600">
                <a:spcBef>
                  <a:spcPct val="20000"/>
                </a:spcBef>
                <a:buSzPct val="100000"/>
                <a:buChar char="-"/>
                <a:defRPr sz="2400" b="1" i="1">
                  <a:solidFill>
                    <a:schemeClr val="tx1"/>
                  </a:solidFill>
                  <a:latin typeface="Arial" panose="020B0604020202020204" pitchFamily="34" charset="0"/>
                </a:defRPr>
              </a:lvl4pPr>
              <a:lvl5pPr marL="2057400" indent="-228600">
                <a:spcBef>
                  <a:spcPct val="20000"/>
                </a:spcBef>
                <a:buSzPct val="100000"/>
                <a:buChar char="•"/>
                <a:defRPr sz="2000" b="1" i="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9pPr>
            </a:lstStyle>
            <a:p>
              <a:pPr marL="0" indent="0">
                <a:spcBef>
                  <a:spcPct val="50000"/>
                </a:spcBef>
                <a:buSzTx/>
                <a:buNone/>
              </a:pPr>
              <a:r>
                <a:rPr lang="en-US" altLang="en-US" sz="2000" b="0" i="0">
                  <a:solidFill>
                    <a:srgbClr val="FFFFFF"/>
                  </a:solidFill>
                  <a:latin typeface="Calibri" panose="020F0502020204030204" pitchFamily="34" charset="0"/>
                </a:rPr>
                <a:t>5/16</a:t>
              </a:r>
              <a:r>
                <a:rPr lang="en-US" altLang="en-US" sz="3200" b="0" i="0">
                  <a:solidFill>
                    <a:srgbClr val="FFFFFF"/>
                  </a:solidFill>
                  <a:latin typeface="Calibri" panose="020F0502020204030204" pitchFamily="34" charset="0"/>
                </a:rPr>
                <a:t>"</a:t>
              </a:r>
            </a:p>
          </p:txBody>
        </p:sp>
        <p:sp>
          <p:nvSpPr>
            <p:cNvPr id="15370" name="Text Box 10"/>
            <p:cNvSpPr txBox="1">
              <a:spLocks noChangeArrowheads="1"/>
            </p:cNvSpPr>
            <p:nvPr/>
          </p:nvSpPr>
          <p:spPr bwMode="auto">
            <a:xfrm flipH="1">
              <a:off x="3710" y="3867"/>
              <a:ext cx="45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5425" indent="-225425">
                <a:spcBef>
                  <a:spcPct val="60000"/>
                </a:spcBef>
                <a:buSzPct val="100000"/>
                <a:defRPr sz="2800" b="1" i="1">
                  <a:solidFill>
                    <a:schemeClr val="tx1"/>
                  </a:solidFill>
                  <a:latin typeface="Arial" panose="020B0604020202020204" pitchFamily="34" charset="0"/>
                </a:defRPr>
              </a:lvl1pPr>
              <a:lvl2pPr marL="742950" indent="-285750">
                <a:spcBef>
                  <a:spcPct val="50000"/>
                </a:spcBef>
                <a:buSzPct val="100000"/>
                <a:buChar char="•"/>
                <a:defRPr sz="2800" b="1" i="1">
                  <a:solidFill>
                    <a:schemeClr val="tx1"/>
                  </a:solidFill>
                  <a:latin typeface="Arial" panose="020B0604020202020204" pitchFamily="34" charset="0"/>
                </a:defRPr>
              </a:lvl2pPr>
              <a:lvl3pPr marL="1143000" indent="-228600">
                <a:spcBef>
                  <a:spcPct val="35000"/>
                </a:spcBef>
                <a:buSzPct val="100000"/>
                <a:buChar char="-"/>
                <a:defRPr sz="2400" b="1" i="1">
                  <a:solidFill>
                    <a:schemeClr val="tx1"/>
                  </a:solidFill>
                  <a:latin typeface="Arial" panose="020B0604020202020204" pitchFamily="34" charset="0"/>
                </a:defRPr>
              </a:lvl3pPr>
              <a:lvl4pPr marL="1600200" indent="-228600">
                <a:spcBef>
                  <a:spcPct val="20000"/>
                </a:spcBef>
                <a:buSzPct val="100000"/>
                <a:buChar char="-"/>
                <a:defRPr sz="2400" b="1" i="1">
                  <a:solidFill>
                    <a:schemeClr val="tx1"/>
                  </a:solidFill>
                  <a:latin typeface="Arial" panose="020B0604020202020204" pitchFamily="34" charset="0"/>
                </a:defRPr>
              </a:lvl4pPr>
              <a:lvl5pPr marL="2057400" indent="-228600">
                <a:spcBef>
                  <a:spcPct val="20000"/>
                </a:spcBef>
                <a:buSzPct val="100000"/>
                <a:buChar char="•"/>
                <a:defRPr sz="2000" b="1" i="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9pPr>
            </a:lstStyle>
            <a:p>
              <a:pPr marL="0" indent="0">
                <a:spcBef>
                  <a:spcPct val="50000"/>
                </a:spcBef>
                <a:buSzTx/>
                <a:buNone/>
              </a:pPr>
              <a:r>
                <a:rPr lang="en-US" altLang="en-US" sz="2000" b="0" i="0" dirty="0">
                  <a:solidFill>
                    <a:srgbClr val="FFFFFF"/>
                  </a:solidFill>
                  <a:latin typeface="Calibri" panose="020F0502020204030204" pitchFamily="34" charset="0"/>
                </a:rPr>
                <a:t>Fines</a:t>
              </a:r>
              <a:endParaRPr lang="en-US" altLang="en-US" sz="3200" b="0" i="0" dirty="0">
                <a:solidFill>
                  <a:srgbClr val="FFFFFF"/>
                </a:solidFill>
                <a:latin typeface="Calibri" panose="020F0502020204030204" pitchFamily="34" charset="0"/>
              </a:endParaRPr>
            </a:p>
          </p:txBody>
        </p:sp>
      </p:grpSp>
    </p:spTree>
    <p:extLst>
      <p:ext uri="{BB962C8B-B14F-4D97-AF65-F5344CB8AC3E}">
        <p14:creationId xmlns:p14="http://schemas.microsoft.com/office/powerpoint/2010/main" val="754592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AASHTO M 195 / ASTM C330</a:t>
            </a:r>
          </a:p>
        </p:txBody>
      </p:sp>
      <p:sp>
        <p:nvSpPr>
          <p:cNvPr id="2132995" name="Rectangle 3"/>
          <p:cNvSpPr>
            <a:spLocks noGrp="1" noChangeArrowheads="1"/>
          </p:cNvSpPr>
          <p:nvPr>
            <p:ph type="body" idx="1"/>
          </p:nvPr>
        </p:nvSpPr>
        <p:spPr>
          <a:xfrm>
            <a:off x="457200" y="1005840"/>
            <a:ext cx="8301038" cy="5286705"/>
          </a:xfrm>
        </p:spPr>
        <p:txBody>
          <a:bodyPr/>
          <a:lstStyle/>
          <a:p>
            <a:r>
              <a:rPr lang="en-US" dirty="0"/>
              <a:t>Minimum requirements for LWA</a:t>
            </a:r>
          </a:p>
          <a:p>
            <a:pPr lvl="1"/>
            <a:r>
              <a:rPr lang="en-US" dirty="0"/>
              <a:t>Grading</a:t>
            </a:r>
          </a:p>
          <a:p>
            <a:pPr lvl="1"/>
            <a:r>
              <a:rPr lang="en-US" dirty="0"/>
              <a:t>Bulk density</a:t>
            </a:r>
          </a:p>
          <a:p>
            <a:pPr lvl="1"/>
            <a:r>
              <a:rPr lang="en-US" dirty="0"/>
              <a:t>Minimum splitting tensile strength *</a:t>
            </a:r>
          </a:p>
          <a:p>
            <a:pPr lvl="1"/>
            <a:r>
              <a:rPr lang="en-US" dirty="0"/>
              <a:t>Minimum compressive strength *</a:t>
            </a:r>
          </a:p>
          <a:p>
            <a:pPr lvl="1"/>
            <a:r>
              <a:rPr lang="en-US" dirty="0"/>
              <a:t>Maximum limit on drying shrinkage *</a:t>
            </a:r>
          </a:p>
          <a:p>
            <a:endParaRPr lang="en-US" dirty="0"/>
          </a:p>
          <a:p>
            <a:pPr marL="463550" indent="-463550"/>
            <a:r>
              <a:rPr lang="en-US" dirty="0"/>
              <a:t>* - Limits given are intended to qualify LWA, not to provide limits for concrete mixtures used in the field</a:t>
            </a:r>
          </a:p>
        </p:txBody>
      </p:sp>
    </p:spTree>
    <p:extLst>
      <p:ext uri="{BB962C8B-B14F-4D97-AF65-F5344CB8AC3E}">
        <p14:creationId xmlns:p14="http://schemas.microsoft.com/office/powerpoint/2010/main" val="2271480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329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329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329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329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329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3299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329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a:t>LWA Specifications</a:t>
            </a:r>
          </a:p>
        </p:txBody>
      </p:sp>
      <p:sp>
        <p:nvSpPr>
          <p:cNvPr id="66563" name="Content Placeholder 2"/>
          <p:cNvSpPr>
            <a:spLocks noGrp="1"/>
          </p:cNvSpPr>
          <p:nvPr>
            <p:ph idx="1"/>
          </p:nvPr>
        </p:nvSpPr>
        <p:spPr>
          <a:xfrm>
            <a:off x="457200" y="1005840"/>
            <a:ext cx="8301038" cy="3455434"/>
          </a:xfrm>
        </p:spPr>
        <p:txBody>
          <a:bodyPr/>
          <a:lstStyle/>
          <a:p>
            <a:r>
              <a:rPr lang="en-US" altLang="en-US" dirty="0"/>
              <a:t>Some DOT specifications indicate maximum absorption for LWA</a:t>
            </a:r>
          </a:p>
          <a:p>
            <a:pPr lvl="1"/>
            <a:r>
              <a:rPr lang="en-US" altLang="en-US" dirty="0"/>
              <a:t>This is not necessary or recommended</a:t>
            </a:r>
          </a:p>
          <a:p>
            <a:pPr lvl="1"/>
            <a:r>
              <a:rPr lang="en-US" altLang="en-US" dirty="0"/>
              <a:t>Performance of LWA and LWC is not directly related to absorption of LWA</a:t>
            </a:r>
          </a:p>
          <a:p>
            <a:pPr lvl="1"/>
            <a:r>
              <a:rPr lang="en-US" altLang="en-US" dirty="0"/>
              <a:t>LWC should simply satisfy the appropriate design and performance requirements</a:t>
            </a:r>
          </a:p>
        </p:txBody>
      </p:sp>
    </p:spTree>
    <p:extLst>
      <p:ext uri="{BB962C8B-B14F-4D97-AF65-F5344CB8AC3E}">
        <p14:creationId xmlns:p14="http://schemas.microsoft.com/office/powerpoint/2010/main" val="1058938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a:t>LWC Properties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0143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005840"/>
            <a:ext cx="8270877" cy="4786568"/>
          </a:xfrm>
        </p:spPr>
        <p:txBody>
          <a:bodyPr/>
          <a:lstStyle/>
          <a:p>
            <a:r>
              <a:rPr lang="en-US" dirty="0"/>
              <a:t>Lightweight concrete (LWC) has been used in bridges in the US since commercial production began in 1920</a:t>
            </a:r>
          </a:p>
          <a:p>
            <a:r>
              <a:rPr lang="en-US" dirty="0"/>
              <a:t>While many designers are still reluctant to use it, others have used it successfully in a variety of applications</a:t>
            </a:r>
          </a:p>
          <a:p>
            <a:pPr lvl="1"/>
            <a:r>
              <a:rPr lang="en-US" dirty="0"/>
              <a:t>Recent laboratory testing and field experience have demonstrated that the mechanical properties of LWC are well-suited for use in bridges, buildings and other types of structures</a:t>
            </a:r>
          </a:p>
          <a:p>
            <a:pPr lvl="1"/>
            <a:r>
              <a:rPr lang="en-US" dirty="0"/>
              <a:t>LWC also has enhanced durability</a:t>
            </a:r>
          </a:p>
        </p:txBody>
      </p:sp>
    </p:spTree>
    <p:extLst>
      <p:ext uri="{BB962C8B-B14F-4D97-AF65-F5344CB8AC3E}">
        <p14:creationId xmlns:p14="http://schemas.microsoft.com/office/powerpoint/2010/main" val="193605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Specifying Properties of LWC</a:t>
            </a:r>
          </a:p>
        </p:txBody>
      </p:sp>
      <p:sp>
        <p:nvSpPr>
          <p:cNvPr id="19459" name="Rectangle 3"/>
          <p:cNvSpPr>
            <a:spLocks noGrp="1" noChangeArrowheads="1"/>
          </p:cNvSpPr>
          <p:nvPr>
            <p:ph type="body" idx="1"/>
          </p:nvPr>
        </p:nvSpPr>
        <p:spPr>
          <a:xfrm>
            <a:off x="457200" y="1005840"/>
            <a:ext cx="8301038" cy="3378490"/>
          </a:xfrm>
        </p:spPr>
        <p:txBody>
          <a:bodyPr/>
          <a:lstStyle/>
          <a:p>
            <a:r>
              <a:rPr lang="en-US" altLang="en-US" dirty="0"/>
              <a:t>Specifications for LWC should not be more stringent than NWC for same application</a:t>
            </a:r>
          </a:p>
          <a:p>
            <a:r>
              <a:rPr lang="en-US" altLang="en-US" dirty="0"/>
              <a:t>LWA should be required to meet requirements for NWA – except for grading</a:t>
            </a:r>
          </a:p>
          <a:p>
            <a:pPr lvl="1"/>
            <a:r>
              <a:rPr lang="en-US" altLang="en-US" dirty="0"/>
              <a:t>Weights retained on sieves differ from quantities for NWA because smaller particles have higher specific gravity</a:t>
            </a:r>
          </a:p>
        </p:txBody>
      </p:sp>
    </p:spTree>
    <p:extLst>
      <p:ext uri="{BB962C8B-B14F-4D97-AF65-F5344CB8AC3E}">
        <p14:creationId xmlns:p14="http://schemas.microsoft.com/office/powerpoint/2010/main" val="1678136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Specifying Properties of LWC</a:t>
            </a:r>
          </a:p>
        </p:txBody>
      </p:sp>
      <p:sp>
        <p:nvSpPr>
          <p:cNvPr id="2141187" name="Rectangle 3"/>
          <p:cNvSpPr>
            <a:spLocks noGrp="1" noChangeArrowheads="1"/>
          </p:cNvSpPr>
          <p:nvPr>
            <p:ph type="body" idx="1"/>
          </p:nvPr>
        </p:nvSpPr>
        <p:spPr/>
        <p:txBody>
          <a:bodyPr/>
          <a:lstStyle/>
          <a:p>
            <a:r>
              <a:rPr lang="en-US" altLang="en-US"/>
              <a:t>The major difference for LWC specifications</a:t>
            </a:r>
          </a:p>
          <a:p>
            <a:pPr lvl="1"/>
            <a:r>
              <a:rPr lang="en-US" altLang="en-US"/>
              <a:t>Density (with type, i.e., equilibrium or fresh)</a:t>
            </a:r>
          </a:p>
          <a:p>
            <a:pPr lvl="2"/>
            <a:r>
              <a:rPr lang="en-US" altLang="en-US"/>
              <a:t>Not necessary to specify the type of LWC, i.e., "all" or "sand" LWC</a:t>
            </a:r>
          </a:p>
          <a:p>
            <a:pPr lvl="2"/>
            <a:r>
              <a:rPr lang="en-US" altLang="en-US"/>
              <a:t>Concrete supplier may use blends of aggregate to achieve target densities</a:t>
            </a:r>
          </a:p>
          <a:p>
            <a:r>
              <a:rPr lang="en-US" altLang="en-US"/>
              <a:t>Generally, the only structural properties that need to be specified are density and compressive strength</a:t>
            </a:r>
          </a:p>
        </p:txBody>
      </p:sp>
    </p:spTree>
    <p:extLst>
      <p:ext uri="{BB962C8B-B14F-4D97-AF65-F5344CB8AC3E}">
        <p14:creationId xmlns:p14="http://schemas.microsoft.com/office/powerpoint/2010/main" val="2307373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411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411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411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4118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41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Specifying Properties of LWC</a:t>
            </a:r>
          </a:p>
        </p:txBody>
      </p:sp>
      <p:sp>
        <p:nvSpPr>
          <p:cNvPr id="19459" name="Content Placeholder 2"/>
          <p:cNvSpPr>
            <a:spLocks noGrp="1"/>
          </p:cNvSpPr>
          <p:nvPr>
            <p:ph idx="1"/>
          </p:nvPr>
        </p:nvSpPr>
        <p:spPr>
          <a:xfrm>
            <a:off x="457200" y="1005840"/>
            <a:ext cx="8301038" cy="4940456"/>
          </a:xfrm>
        </p:spPr>
        <p:txBody>
          <a:bodyPr/>
          <a:lstStyle/>
          <a:p>
            <a:r>
              <a:rPr lang="en-US" altLang="en-US" dirty="0"/>
              <a:t>Other structural properties may be specified as required for the design, such as modulus of elasticity or splitting tensile strength, </a:t>
            </a:r>
            <a:r>
              <a:rPr lang="en-US" altLang="en-US" dirty="0" err="1"/>
              <a:t>f</a:t>
            </a:r>
            <a:r>
              <a:rPr lang="en-US" altLang="en-US" baseline="-25000" dirty="0" err="1"/>
              <a:t>ct</a:t>
            </a:r>
            <a:r>
              <a:rPr lang="en-US" altLang="en-US" dirty="0"/>
              <a:t> </a:t>
            </a:r>
          </a:p>
          <a:p>
            <a:pPr lvl="1"/>
            <a:r>
              <a:rPr lang="en-US" altLang="en-US" dirty="0"/>
              <a:t>Specifying </a:t>
            </a:r>
            <a:r>
              <a:rPr lang="en-US" altLang="en-US" dirty="0" err="1"/>
              <a:t>f</a:t>
            </a:r>
            <a:r>
              <a:rPr lang="en-US" altLang="en-US" baseline="-25000" dirty="0" err="1"/>
              <a:t>ct</a:t>
            </a:r>
            <a:r>
              <a:rPr lang="en-US" altLang="en-US" dirty="0"/>
              <a:t> can avoid use of concrete density reduction factor, </a:t>
            </a:r>
            <a:r>
              <a:rPr lang="el-GR" altLang="en-US" dirty="0"/>
              <a:t>λ</a:t>
            </a:r>
            <a:endParaRPr lang="en-US" altLang="en-US" dirty="0"/>
          </a:p>
          <a:p>
            <a:r>
              <a:rPr lang="en-US" altLang="en-US" dirty="0"/>
              <a:t>Specify only material properties required for the particular design</a:t>
            </a:r>
          </a:p>
          <a:p>
            <a:pPr lvl="1"/>
            <a:r>
              <a:rPr lang="en-US" altLang="en-US" dirty="0"/>
              <a:t>Over-specifying concrete properties will drive up the cost of the project</a:t>
            </a:r>
          </a:p>
          <a:p>
            <a:r>
              <a:rPr lang="en-US" altLang="en-US" dirty="0"/>
              <a:t>Beware of copied specifications!</a:t>
            </a:r>
          </a:p>
        </p:txBody>
      </p:sp>
    </p:spTree>
    <p:extLst>
      <p:ext uri="{BB962C8B-B14F-4D97-AF65-F5344CB8AC3E}">
        <p14:creationId xmlns:p14="http://schemas.microsoft.com/office/powerpoint/2010/main" val="109450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Specifying Properties of LWC</a:t>
            </a:r>
          </a:p>
        </p:txBody>
      </p:sp>
      <p:sp>
        <p:nvSpPr>
          <p:cNvPr id="24579" name="Content Placeholder 2"/>
          <p:cNvSpPr>
            <a:spLocks noGrp="1"/>
          </p:cNvSpPr>
          <p:nvPr>
            <p:ph idx="1"/>
          </p:nvPr>
        </p:nvSpPr>
        <p:spPr>
          <a:xfrm>
            <a:off x="457200" y="1005840"/>
            <a:ext cx="8301038" cy="5055872"/>
          </a:xfrm>
        </p:spPr>
        <p:txBody>
          <a:bodyPr/>
          <a:lstStyle/>
          <a:p>
            <a:r>
              <a:rPr lang="en-US" altLang="en-US" dirty="0"/>
              <a:t>If properties other than density and compressive strength are specified …</a:t>
            </a:r>
          </a:p>
          <a:p>
            <a:r>
              <a:rPr lang="en-US" altLang="en-US" dirty="0"/>
              <a:t>The owner or designer should consult a LWA supplier to ensure that the properties specified can be achieved </a:t>
            </a:r>
          </a:p>
          <a:p>
            <a:pPr lvl="1"/>
            <a:r>
              <a:rPr lang="en-US" altLang="en-US" dirty="0"/>
              <a:t>economically </a:t>
            </a:r>
          </a:p>
          <a:p>
            <a:pPr lvl="1"/>
            <a:r>
              <a:rPr lang="en-US" altLang="en-US" dirty="0"/>
              <a:t>using reasonable mixtures </a:t>
            </a:r>
          </a:p>
          <a:p>
            <a:pPr lvl="1"/>
            <a:r>
              <a:rPr lang="en-US" altLang="en-US" dirty="0"/>
              <a:t>with available materials</a:t>
            </a:r>
          </a:p>
          <a:p>
            <a:r>
              <a:rPr lang="en-US" altLang="en-US" dirty="0"/>
              <a:t>Mix performance may be significantly affected by other constituents, such as sand</a:t>
            </a:r>
          </a:p>
        </p:txBody>
      </p:sp>
    </p:spTree>
    <p:extLst>
      <p:ext uri="{BB962C8B-B14F-4D97-AF65-F5344CB8AC3E}">
        <p14:creationId xmlns:p14="http://schemas.microsoft.com/office/powerpoint/2010/main" val="398203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Specifying Density of LWC</a:t>
            </a:r>
          </a:p>
        </p:txBody>
      </p:sp>
      <p:sp>
        <p:nvSpPr>
          <p:cNvPr id="2339843" name="Rectangle 3"/>
          <p:cNvSpPr>
            <a:spLocks noGrp="1" noChangeArrowheads="1"/>
          </p:cNvSpPr>
          <p:nvPr>
            <p:ph type="body" idx="1"/>
          </p:nvPr>
        </p:nvSpPr>
        <p:spPr>
          <a:xfrm>
            <a:off x="457200" y="1005840"/>
            <a:ext cx="8301038" cy="5717592"/>
          </a:xfrm>
        </p:spPr>
        <p:txBody>
          <a:bodyPr/>
          <a:lstStyle/>
          <a:p>
            <a:r>
              <a:rPr lang="en-US" altLang="en-US" dirty="0"/>
              <a:t>Contract documents must clearly indicate intended type of density being specified </a:t>
            </a:r>
          </a:p>
          <a:p>
            <a:pPr lvl="1"/>
            <a:r>
              <a:rPr lang="en-US" altLang="en-US" dirty="0"/>
              <a:t>Equilibrium and/or fresh</a:t>
            </a:r>
          </a:p>
          <a:p>
            <a:r>
              <a:rPr lang="en-US" altLang="en-US" dirty="0"/>
              <a:t>Tolerances for concrete density</a:t>
            </a:r>
          </a:p>
          <a:p>
            <a:pPr lvl="1"/>
            <a:r>
              <a:rPr lang="en-US" altLang="en-US" dirty="0"/>
              <a:t>Maximum limit with no minimum is preferred</a:t>
            </a:r>
          </a:p>
          <a:p>
            <a:pPr lvl="1"/>
            <a:r>
              <a:rPr lang="en-US" altLang="en-US" dirty="0"/>
              <a:t>Any +/- limit needs to realistically account for variation in other constituents like air &amp; water</a:t>
            </a:r>
          </a:p>
          <a:p>
            <a:r>
              <a:rPr lang="en-US" altLang="en-US" dirty="0"/>
              <a:t>Plans and specifications should indicate LWC density used for dead load calculations</a:t>
            </a:r>
          </a:p>
          <a:p>
            <a:pPr lvl="1"/>
            <a:r>
              <a:rPr lang="en-US" altLang="en-US" dirty="0"/>
              <a:t>T</a:t>
            </a:r>
            <a:r>
              <a:rPr lang="en-US" altLang="en-US" dirty="0">
                <a:sym typeface="Symbol" panose="05050102010706020507" pitchFamily="18" charset="2"/>
              </a:rPr>
              <a:t>ypical allowance </a:t>
            </a:r>
            <a:r>
              <a:rPr lang="en-US" altLang="en-US" dirty="0"/>
              <a:t>for reinforcement</a:t>
            </a:r>
            <a:r>
              <a:rPr lang="en-US" altLang="en-US" dirty="0">
                <a:sym typeface="Symbol" panose="05050102010706020507" pitchFamily="18" charset="2"/>
              </a:rPr>
              <a:t> is </a:t>
            </a:r>
            <a:r>
              <a:rPr lang="en-US" altLang="en-US" dirty="0"/>
              <a:t>5 pcf</a:t>
            </a:r>
          </a:p>
          <a:p>
            <a:pPr lvl="1"/>
            <a:r>
              <a:rPr lang="en-US" altLang="en-US" dirty="0"/>
              <a:t>Allowance is greater for heavily reinforced sections</a:t>
            </a:r>
          </a:p>
        </p:txBody>
      </p:sp>
    </p:spTree>
    <p:extLst>
      <p:ext uri="{BB962C8B-B14F-4D97-AF65-F5344CB8AC3E}">
        <p14:creationId xmlns:p14="http://schemas.microsoft.com/office/powerpoint/2010/main" val="5921119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98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398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3984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398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398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39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Specifying Density of LWC</a:t>
            </a:r>
          </a:p>
        </p:txBody>
      </p:sp>
      <p:sp>
        <p:nvSpPr>
          <p:cNvPr id="29699" name="Rectangle 3"/>
          <p:cNvSpPr>
            <a:spLocks noGrp="1" noChangeArrowheads="1"/>
          </p:cNvSpPr>
          <p:nvPr>
            <p:ph type="body" idx="1"/>
          </p:nvPr>
        </p:nvSpPr>
        <p:spPr/>
        <p:txBody>
          <a:bodyPr/>
          <a:lstStyle/>
          <a:p>
            <a:r>
              <a:rPr lang="en-US" altLang="en-US"/>
              <a:t>Comments on “equilibrium density”</a:t>
            </a:r>
          </a:p>
          <a:p>
            <a:pPr lvl="1"/>
            <a:r>
              <a:rPr lang="en-US" altLang="en-US"/>
              <a:t>Typically computed using the mix proportions when qualifying a mix design</a:t>
            </a:r>
          </a:p>
          <a:p>
            <a:pPr lvl="1"/>
            <a:r>
              <a:rPr lang="en-US" altLang="en-US"/>
              <a:t>May be determined from oven dry density</a:t>
            </a:r>
          </a:p>
          <a:p>
            <a:pPr lvl="2"/>
            <a:r>
              <a:rPr lang="en-US" altLang="en-US"/>
              <a:t>Add 3 pcf to oven dry to obtain equilibrium density</a:t>
            </a:r>
          </a:p>
          <a:p>
            <a:pPr lvl="1"/>
            <a:r>
              <a:rPr lang="en-US" altLang="en-US"/>
              <a:t>Equilibrium density is rarely measured</a:t>
            </a:r>
          </a:p>
          <a:p>
            <a:pPr lvl="1"/>
            <a:r>
              <a:rPr lang="en-US" altLang="en-US"/>
              <a:t>For equilibrium or oven-dry density testing, the drying must not be stopped too soon</a:t>
            </a:r>
          </a:p>
          <a:p>
            <a:pPr lvl="2"/>
            <a:r>
              <a:rPr lang="en-US" altLang="en-US"/>
              <a:t>Density continues to change at a very slow rate</a:t>
            </a:r>
          </a:p>
          <a:p>
            <a:pPr lvl="2"/>
            <a:r>
              <a:rPr lang="en-US" altLang="en-US"/>
              <a:t>Test methods were established for more typical floor slab mixtures without SCMs so may not be applicable for current DOT mixtures</a:t>
            </a:r>
            <a:endParaRPr lang="en-US" altLang="en-US" dirty="0"/>
          </a:p>
        </p:txBody>
      </p:sp>
    </p:spTree>
    <p:extLst>
      <p:ext uri="{BB962C8B-B14F-4D97-AF65-F5344CB8AC3E}">
        <p14:creationId xmlns:p14="http://schemas.microsoft.com/office/powerpoint/2010/main" val="1665970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671513" y="2560638"/>
            <a:ext cx="6215062" cy="38893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9913" indent="-225425">
              <a:defRPr sz="2800" b="1" i="1">
                <a:solidFill>
                  <a:schemeClr val="tx1"/>
                </a:solidFill>
                <a:latin typeface="Arial" panose="020B0604020202020204" pitchFamily="34" charset="0"/>
                <a:cs typeface="Arial" panose="020B0604020202020204" pitchFamily="34" charset="0"/>
              </a:defRPr>
            </a:lvl1pPr>
            <a:lvl2pPr marL="742950" indent="-285750">
              <a:defRPr sz="2800" b="1" i="1">
                <a:solidFill>
                  <a:schemeClr val="tx1"/>
                </a:solidFill>
                <a:latin typeface="Arial" panose="020B0604020202020204" pitchFamily="34" charset="0"/>
                <a:cs typeface="Arial" panose="020B0604020202020204" pitchFamily="34" charset="0"/>
              </a:defRPr>
            </a:lvl2pPr>
            <a:lvl3pPr marL="1143000" indent="-228600">
              <a:defRPr sz="2800" b="1" i="1">
                <a:solidFill>
                  <a:schemeClr val="tx1"/>
                </a:solidFill>
                <a:latin typeface="Arial" panose="020B0604020202020204" pitchFamily="34" charset="0"/>
                <a:cs typeface="Arial" panose="020B0604020202020204" pitchFamily="34" charset="0"/>
              </a:defRPr>
            </a:lvl3pPr>
            <a:lvl4pPr marL="1600200" indent="-228600">
              <a:defRPr sz="2800" b="1" i="1">
                <a:solidFill>
                  <a:schemeClr val="tx1"/>
                </a:solidFill>
                <a:latin typeface="Arial" panose="020B0604020202020204" pitchFamily="34" charset="0"/>
                <a:cs typeface="Arial" panose="020B0604020202020204" pitchFamily="34" charset="0"/>
              </a:defRPr>
            </a:lvl4pPr>
            <a:lvl5pPr marL="2057400" indent="-228600">
              <a:defRPr sz="28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i="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Blip>
                <a:blip r:embed="rId2"/>
              </a:buBlip>
            </a:pPr>
            <a:endParaRPr lang="en-US" altLang="en-US"/>
          </a:p>
        </p:txBody>
      </p:sp>
      <p:sp>
        <p:nvSpPr>
          <p:cNvPr id="33795" name="Title 1"/>
          <p:cNvSpPr>
            <a:spLocks noGrp="1"/>
          </p:cNvSpPr>
          <p:nvPr>
            <p:ph type="title"/>
          </p:nvPr>
        </p:nvSpPr>
        <p:spPr/>
        <p:txBody>
          <a:bodyPr/>
          <a:lstStyle/>
          <a:p>
            <a:r>
              <a:rPr lang="en-US" altLang="en-US"/>
              <a:t>Specifying Density of LWC</a:t>
            </a:r>
          </a:p>
        </p:txBody>
      </p:sp>
      <p:sp>
        <p:nvSpPr>
          <p:cNvPr id="33796" name="Content Placeholder 2"/>
          <p:cNvSpPr>
            <a:spLocks noGrp="1"/>
          </p:cNvSpPr>
          <p:nvPr>
            <p:ph idx="1"/>
          </p:nvPr>
        </p:nvSpPr>
        <p:spPr>
          <a:xfrm>
            <a:off x="207963" y="914400"/>
            <a:ext cx="8936037" cy="1536700"/>
          </a:xfrm>
        </p:spPr>
        <p:txBody>
          <a:bodyPr/>
          <a:lstStyle/>
          <a:p>
            <a:r>
              <a:rPr lang="en-US" altLang="en-US" dirty="0"/>
              <a:t>Successful approach - Concrete Tech, Tacoma, WA</a:t>
            </a:r>
          </a:p>
          <a:p>
            <a:pPr lvl="1">
              <a:spcBef>
                <a:spcPts val="600"/>
              </a:spcBef>
            </a:pPr>
            <a:r>
              <a:rPr lang="en-US" altLang="en-US" dirty="0"/>
              <a:t>Design fresh density = 123 </a:t>
            </a:r>
            <a:r>
              <a:rPr lang="en-US" altLang="en-US" dirty="0" err="1"/>
              <a:t>pcf</a:t>
            </a:r>
            <a:endParaRPr lang="en-US" altLang="en-US" dirty="0"/>
          </a:p>
          <a:p>
            <a:pPr lvl="1">
              <a:spcBef>
                <a:spcPts val="600"/>
              </a:spcBef>
            </a:pPr>
            <a:r>
              <a:rPr lang="en-US" altLang="en-US" dirty="0"/>
              <a:t>Max. fresh density = 128 </a:t>
            </a:r>
            <a:r>
              <a:rPr lang="en-US" altLang="en-US" dirty="0" err="1"/>
              <a:t>pcf</a:t>
            </a:r>
            <a:r>
              <a:rPr lang="en-US" altLang="en-US" dirty="0"/>
              <a:t> (specified)</a:t>
            </a:r>
          </a:p>
        </p:txBody>
      </p:sp>
      <p:pic>
        <p:nvPicPr>
          <p:cNvPr id="3379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513" y="2560638"/>
            <a:ext cx="6215062"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Content Placeholder 2"/>
          <p:cNvSpPr>
            <a:spLocks/>
          </p:cNvSpPr>
          <p:nvPr/>
        </p:nvSpPr>
        <p:spPr bwMode="auto">
          <a:xfrm>
            <a:off x="333375" y="6435725"/>
            <a:ext cx="8477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i="1">
                <a:solidFill>
                  <a:schemeClr val="tx1"/>
                </a:solidFill>
                <a:latin typeface="Arial" panose="020B0604020202020204" pitchFamily="34" charset="0"/>
                <a:cs typeface="Arial" panose="020B0604020202020204" pitchFamily="34" charset="0"/>
              </a:defRPr>
            </a:lvl1pPr>
            <a:lvl2pPr marL="742950" indent="-285750">
              <a:defRPr sz="2800" b="1" i="1">
                <a:solidFill>
                  <a:schemeClr val="tx1"/>
                </a:solidFill>
                <a:latin typeface="Arial" panose="020B0604020202020204" pitchFamily="34" charset="0"/>
                <a:cs typeface="Arial" panose="020B0604020202020204" pitchFamily="34" charset="0"/>
              </a:defRPr>
            </a:lvl2pPr>
            <a:lvl3pPr marL="1143000" indent="-228600">
              <a:defRPr sz="2800" b="1" i="1">
                <a:solidFill>
                  <a:schemeClr val="tx1"/>
                </a:solidFill>
                <a:latin typeface="Arial" panose="020B0604020202020204" pitchFamily="34" charset="0"/>
                <a:cs typeface="Arial" panose="020B0604020202020204" pitchFamily="34" charset="0"/>
              </a:defRPr>
            </a:lvl3pPr>
            <a:lvl4pPr marL="1600200" indent="-228600">
              <a:defRPr sz="2800" b="1" i="1">
                <a:solidFill>
                  <a:schemeClr val="tx1"/>
                </a:solidFill>
                <a:latin typeface="Arial" panose="020B0604020202020204" pitchFamily="34" charset="0"/>
                <a:cs typeface="Arial" panose="020B0604020202020204" pitchFamily="34" charset="0"/>
              </a:defRPr>
            </a:lvl4pPr>
            <a:lvl5pPr marL="2057400" indent="-228600">
              <a:defRPr sz="2800" b="1"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i="1">
                <a:solidFill>
                  <a:schemeClr val="tx1"/>
                </a:solidFill>
                <a:latin typeface="Arial" panose="020B0604020202020204" pitchFamily="34" charset="0"/>
                <a:cs typeface="Arial" panose="020B0604020202020204" pitchFamily="34" charset="0"/>
              </a:defRPr>
            </a:lvl9pPr>
          </a:lstStyle>
          <a:p>
            <a:pPr>
              <a:buNone/>
            </a:pPr>
            <a:r>
              <a:rPr lang="en-US" altLang="en-US" sz="1800" i="0" dirty="0">
                <a:solidFill>
                  <a:schemeClr val="bg2"/>
                </a:solidFill>
                <a:latin typeface="Calibri" panose="020F0502020204030204" pitchFamily="34" charset="0"/>
              </a:rPr>
              <a:t>From paper by Chapman &amp; Castrodale at PCI National Bridge Conference in March 2016</a:t>
            </a:r>
          </a:p>
        </p:txBody>
      </p:sp>
      <p:pic>
        <p:nvPicPr>
          <p:cNvPr id="3379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1125" y="2921000"/>
            <a:ext cx="3297238"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919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a:t>LWC Test Methods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64318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27040" y="292101"/>
            <a:ext cx="8716960" cy="622300"/>
          </a:xfrm>
        </p:spPr>
        <p:txBody>
          <a:bodyPr/>
          <a:lstStyle/>
          <a:p>
            <a:r>
              <a:rPr lang="en-US" altLang="en-US" dirty="0"/>
              <a:t>Typical Testing Issues for Special Provisions</a:t>
            </a:r>
          </a:p>
        </p:txBody>
      </p:sp>
      <p:sp>
        <p:nvSpPr>
          <p:cNvPr id="58371" name="Content Placeholder 2"/>
          <p:cNvSpPr>
            <a:spLocks noGrp="1"/>
          </p:cNvSpPr>
          <p:nvPr>
            <p:ph idx="1"/>
          </p:nvPr>
        </p:nvSpPr>
        <p:spPr>
          <a:xfrm>
            <a:off x="457200" y="1005840"/>
            <a:ext cx="8301038" cy="5602176"/>
          </a:xfrm>
        </p:spPr>
        <p:txBody>
          <a:bodyPr/>
          <a:lstStyle/>
          <a:p>
            <a:r>
              <a:rPr lang="en-US" altLang="en-US" dirty="0"/>
              <a:t>Density testing</a:t>
            </a:r>
          </a:p>
          <a:p>
            <a:pPr lvl="1"/>
            <a:r>
              <a:rPr lang="en-US" altLang="en-US" dirty="0"/>
              <a:t>Many </a:t>
            </a:r>
            <a:r>
              <a:rPr lang="en-US" altLang="en-US" dirty="0" err="1"/>
              <a:t>Std</a:t>
            </a:r>
            <a:r>
              <a:rPr lang="en-US" altLang="en-US" dirty="0"/>
              <a:t> Specs may not include density testing and consequences of lack of conformance</a:t>
            </a:r>
          </a:p>
          <a:p>
            <a:r>
              <a:rPr lang="en-US" altLang="en-US" dirty="0"/>
              <a:t>LA Abrasion Test Modification</a:t>
            </a:r>
          </a:p>
          <a:p>
            <a:pPr lvl="1"/>
            <a:r>
              <a:rPr lang="en-US" altLang="en-US" dirty="0"/>
              <a:t>Recommend modifying test method to charge cylinder with volume of LWA that is equal to typical volume of NWA</a:t>
            </a:r>
          </a:p>
          <a:p>
            <a:pPr lvl="1"/>
            <a:r>
              <a:rPr lang="en-US" altLang="en-US" dirty="0"/>
              <a:t>If adjustment is not made, balls cannot fall freely in cylinder and results may not be representative</a:t>
            </a:r>
          </a:p>
          <a:p>
            <a:r>
              <a:rPr lang="en-US" altLang="en-US" dirty="0"/>
              <a:t>Entrained air testing</a:t>
            </a:r>
          </a:p>
          <a:p>
            <a:pPr lvl="1"/>
            <a:r>
              <a:rPr lang="en-US" altLang="en-US" dirty="0"/>
              <a:t>Roll-o-meter is required</a:t>
            </a:r>
          </a:p>
        </p:txBody>
      </p:sp>
    </p:spTree>
    <p:extLst>
      <p:ext uri="{BB962C8B-B14F-4D97-AF65-F5344CB8AC3E}">
        <p14:creationId xmlns:p14="http://schemas.microsoft.com/office/powerpoint/2010/main" val="1419929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Freezing and Thawing Requirements</a:t>
            </a:r>
          </a:p>
        </p:txBody>
      </p:sp>
      <p:sp>
        <p:nvSpPr>
          <p:cNvPr id="15363" name="Rectangle 3"/>
          <p:cNvSpPr>
            <a:spLocks noGrp="1" noChangeArrowheads="1"/>
          </p:cNvSpPr>
          <p:nvPr>
            <p:ph type="body" idx="1"/>
          </p:nvPr>
        </p:nvSpPr>
        <p:spPr>
          <a:xfrm>
            <a:off x="457200" y="1005840"/>
            <a:ext cx="8301038" cy="2762937"/>
          </a:xfrm>
        </p:spPr>
        <p:txBody>
          <a:bodyPr/>
          <a:lstStyle/>
          <a:p>
            <a:r>
              <a:rPr lang="fi-FI" altLang="en-US" dirty="0"/>
              <a:t>AASHTO M 195 / ASTM C330</a:t>
            </a:r>
          </a:p>
          <a:p>
            <a:pPr lvl="1"/>
            <a:r>
              <a:rPr lang="en-US" altLang="en-US" dirty="0"/>
              <a:t>These specifications include revised testing procedures for ASTM C666 tests with LWC</a:t>
            </a:r>
          </a:p>
          <a:p>
            <a:pPr lvl="2"/>
            <a:r>
              <a:rPr lang="en-US" altLang="en-US" dirty="0"/>
              <a:t>Allow specimens to dry before testing</a:t>
            </a:r>
          </a:p>
          <a:p>
            <a:pPr lvl="2"/>
            <a:r>
              <a:rPr lang="en-US" altLang="en-US" dirty="0"/>
              <a:t>Neglecting these procedures can lead to poor test results that do not reflect field performance</a:t>
            </a:r>
          </a:p>
        </p:txBody>
      </p:sp>
    </p:spTree>
    <p:extLst>
      <p:ext uri="{BB962C8B-B14F-4D97-AF65-F5344CB8AC3E}">
        <p14:creationId xmlns:p14="http://schemas.microsoft.com/office/powerpoint/2010/main" val="424134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Lightweight concrete</a:t>
            </a:r>
          </a:p>
        </p:txBody>
      </p:sp>
      <p:sp>
        <p:nvSpPr>
          <p:cNvPr id="3" name="Content Placeholder 2"/>
          <p:cNvSpPr>
            <a:spLocks noGrp="1"/>
          </p:cNvSpPr>
          <p:nvPr>
            <p:ph idx="1"/>
          </p:nvPr>
        </p:nvSpPr>
        <p:spPr>
          <a:xfrm>
            <a:off x="457199" y="1005840"/>
            <a:ext cx="8469517" cy="1616469"/>
          </a:xfrm>
        </p:spPr>
        <p:txBody>
          <a:bodyPr/>
          <a:lstStyle/>
          <a:p>
            <a:pPr lvl="1"/>
            <a:r>
              <a:rPr lang="en-US" dirty="0"/>
              <a:t>Lightweight aggregate (LWA)</a:t>
            </a:r>
          </a:p>
          <a:p>
            <a:pPr lvl="1"/>
            <a:r>
              <a:rPr lang="en-US" dirty="0"/>
              <a:t>Types of LWC</a:t>
            </a:r>
          </a:p>
          <a:p>
            <a:pPr lvl="1"/>
            <a:r>
              <a:rPr lang="en-US" dirty="0"/>
              <a:t>Properties of LWC</a:t>
            </a:r>
          </a:p>
        </p:txBody>
      </p:sp>
    </p:spTree>
    <p:extLst>
      <p:ext uri="{BB962C8B-B14F-4D97-AF65-F5344CB8AC3E}">
        <p14:creationId xmlns:p14="http://schemas.microsoft.com/office/powerpoint/2010/main" val="1846838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Freezing and Thawing Requirements</a:t>
            </a:r>
          </a:p>
        </p:txBody>
      </p:sp>
      <p:sp>
        <p:nvSpPr>
          <p:cNvPr id="17411" name="Content Placeholder 2"/>
          <p:cNvSpPr>
            <a:spLocks noGrp="1"/>
          </p:cNvSpPr>
          <p:nvPr>
            <p:ph idx="1"/>
          </p:nvPr>
        </p:nvSpPr>
        <p:spPr/>
        <p:txBody>
          <a:bodyPr/>
          <a:lstStyle/>
          <a:p>
            <a:r>
              <a:rPr lang="en-US" altLang="en-US"/>
              <a:t>ASTM C666</a:t>
            </a:r>
          </a:p>
          <a:p>
            <a:r>
              <a:rPr lang="en-US" altLang="en-US"/>
              <a:t>	7.4 For this test the specimens shall be stored in saturated lime water from the time of their removal from the molds until the time freezing-and-thawing tests are started. …</a:t>
            </a:r>
          </a:p>
          <a:p>
            <a:r>
              <a:rPr lang="en-US" altLang="en-US"/>
              <a:t>8. Procedure</a:t>
            </a:r>
          </a:p>
          <a:p>
            <a:r>
              <a:rPr lang="en-US" altLang="en-US"/>
              <a:t>	8.1 Molded beam specimens shall be cured for 14 days prior to testing unless otherwise specified. …</a:t>
            </a:r>
          </a:p>
        </p:txBody>
      </p:sp>
    </p:spTree>
    <p:extLst>
      <p:ext uri="{BB962C8B-B14F-4D97-AF65-F5344CB8AC3E}">
        <p14:creationId xmlns:p14="http://schemas.microsoft.com/office/powerpoint/2010/main" val="2190395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Freezing and Thawing Requirements</a:t>
            </a:r>
          </a:p>
        </p:txBody>
      </p:sp>
      <p:sp>
        <p:nvSpPr>
          <p:cNvPr id="18435" name="Content Placeholder 2"/>
          <p:cNvSpPr>
            <a:spLocks noGrp="1"/>
          </p:cNvSpPr>
          <p:nvPr>
            <p:ph idx="1"/>
          </p:nvPr>
        </p:nvSpPr>
        <p:spPr/>
        <p:txBody>
          <a:bodyPr/>
          <a:lstStyle/>
          <a:p>
            <a:r>
              <a:rPr lang="en-US" altLang="en-US"/>
              <a:t>ASTM C330 includes modification to ASTM C666</a:t>
            </a:r>
          </a:p>
          <a:p>
            <a:pPr lvl="1"/>
            <a:r>
              <a:rPr lang="en-US" altLang="en-US"/>
              <a:t>14 days wet curing</a:t>
            </a:r>
          </a:p>
          <a:p>
            <a:pPr lvl="1"/>
            <a:r>
              <a:rPr lang="en-US" altLang="en-US"/>
              <a:t>14 days drying in 50% RH</a:t>
            </a:r>
          </a:p>
          <a:p>
            <a:pPr lvl="1"/>
            <a:r>
              <a:rPr lang="en-US" altLang="en-US"/>
              <a:t>Submerge for a day prior to beginning test</a:t>
            </a:r>
          </a:p>
          <a:p>
            <a:pPr lvl="1"/>
            <a:endParaRPr lang="en-US" altLang="en-US"/>
          </a:p>
          <a:p>
            <a:pPr lvl="1"/>
            <a:endParaRPr lang="en-US" altLang="en-US"/>
          </a:p>
          <a:p>
            <a:pPr lvl="1"/>
            <a:endParaRPr lang="en-US" altLang="en-US"/>
          </a:p>
          <a:p>
            <a:pPr lvl="1"/>
            <a:endParaRPr lang="en-US" altLang="en-US"/>
          </a:p>
          <a:p>
            <a:pPr lvl="1"/>
            <a:endParaRPr lang="en-US" altLang="en-US"/>
          </a:p>
          <a:p>
            <a:pPr lvl="1"/>
            <a:r>
              <a:rPr lang="en-US" altLang="en-US"/>
              <a:t>Consider mentioning in specifications to  alert testing lab to different requirements</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3175000"/>
            <a:ext cx="5997575"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156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QC in Field – Unit Weight</a:t>
            </a:r>
          </a:p>
        </p:txBody>
      </p:sp>
      <p:sp>
        <p:nvSpPr>
          <p:cNvPr id="7171" name="Content Placeholder 2"/>
          <p:cNvSpPr>
            <a:spLocks noGrp="1"/>
          </p:cNvSpPr>
          <p:nvPr>
            <p:ph idx="1"/>
          </p:nvPr>
        </p:nvSpPr>
        <p:spPr>
          <a:xfrm>
            <a:off x="457200" y="1005840"/>
            <a:ext cx="8301038" cy="5717592"/>
          </a:xfrm>
        </p:spPr>
        <p:txBody>
          <a:bodyPr/>
          <a:lstStyle/>
          <a:p>
            <a:r>
              <a:rPr lang="en-US" dirty="0"/>
              <a:t>Density is a specified quantity, so the unit weight bucket should be carefully calibrated</a:t>
            </a:r>
          </a:p>
          <a:p>
            <a:r>
              <a:rPr lang="en-US" dirty="0"/>
              <a:t>Example – 105 pcf fresh density specified</a:t>
            </a:r>
          </a:p>
          <a:p>
            <a:pPr lvl="1"/>
            <a:r>
              <a:rPr lang="en-US" dirty="0"/>
              <a:t>1/3 CF bucket with 105 pcf concrete = 35 </a:t>
            </a:r>
            <a:r>
              <a:rPr lang="en-US" dirty="0" err="1"/>
              <a:t>lbs</a:t>
            </a:r>
            <a:endParaRPr lang="en-US" dirty="0"/>
          </a:p>
          <a:p>
            <a:pPr lvl="1"/>
            <a:r>
              <a:rPr lang="en-US" dirty="0"/>
              <a:t>35 </a:t>
            </a:r>
            <a:r>
              <a:rPr lang="en-US" dirty="0" err="1"/>
              <a:t>lbs</a:t>
            </a:r>
            <a:r>
              <a:rPr lang="en-US" dirty="0"/>
              <a:t> / 0.33 = 106.1 pcf</a:t>
            </a:r>
          </a:p>
          <a:p>
            <a:pPr lvl="1"/>
            <a:r>
              <a:rPr lang="en-US" dirty="0"/>
              <a:t>35 </a:t>
            </a:r>
            <a:r>
              <a:rPr lang="en-US" dirty="0" err="1"/>
              <a:t>lbs</a:t>
            </a:r>
            <a:r>
              <a:rPr lang="en-US" dirty="0"/>
              <a:t> x 2.99 = 104.7 pcf</a:t>
            </a:r>
          </a:p>
          <a:p>
            <a:pPr lvl="1"/>
            <a:r>
              <a:rPr lang="en-US" dirty="0"/>
              <a:t>1 / 2.99 = 0.334</a:t>
            </a:r>
          </a:p>
          <a:p>
            <a:pPr lvl="1"/>
            <a:r>
              <a:rPr lang="en-US" dirty="0"/>
              <a:t>35 </a:t>
            </a:r>
            <a:r>
              <a:rPr lang="en-US" dirty="0" err="1"/>
              <a:t>lbs</a:t>
            </a:r>
            <a:r>
              <a:rPr lang="en-US" dirty="0"/>
              <a:t> / 0.334 = 104.8 pcf</a:t>
            </a:r>
          </a:p>
          <a:p>
            <a:r>
              <a:rPr lang="en-US" dirty="0"/>
              <a:t>ASTM gives density of water to 5                                 significant digits, so bucket calibration factors should reflect this</a:t>
            </a: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l="9030" r="5447" b="27699"/>
          <a:stretch>
            <a:fillRect/>
          </a:stretch>
        </p:blipFill>
        <p:spPr bwMode="auto">
          <a:xfrm>
            <a:off x="5586413" y="3114675"/>
            <a:ext cx="2260600"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3"/>
          <p:cNvPicPr>
            <a:picLocks noChangeAspect="1" noChangeArrowheads="1"/>
          </p:cNvPicPr>
          <p:nvPr/>
        </p:nvPicPr>
        <p:blipFill>
          <a:blip r:embed="rId3">
            <a:extLst>
              <a:ext uri="{28A0092B-C50C-407E-A947-70E740481C1C}">
                <a14:useLocalDpi xmlns:a14="http://schemas.microsoft.com/office/drawing/2010/main" val="0"/>
              </a:ext>
            </a:extLst>
          </a:blip>
          <a:srcRect l="9422" t="8771" r="13188" b="5615"/>
          <a:stretch>
            <a:fillRect/>
          </a:stretch>
        </p:blipFill>
        <p:spPr bwMode="auto">
          <a:xfrm>
            <a:off x="7551738" y="3536950"/>
            <a:ext cx="1462087"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a:spLocks noChangeArrowheads="1"/>
          </p:cNvSpPr>
          <p:nvPr/>
        </p:nvSpPr>
        <p:spPr bwMode="auto">
          <a:xfrm>
            <a:off x="6124575" y="4249738"/>
            <a:ext cx="1325563" cy="774700"/>
          </a:xfrm>
          <a:prstGeom prst="ellipse">
            <a:avLst/>
          </a:prstGeom>
          <a:noFill/>
          <a:ln w="508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69913" indent="-225425">
              <a:defRPr sz="2800" b="1" i="1">
                <a:solidFill>
                  <a:schemeClr val="tx1"/>
                </a:solidFill>
                <a:latin typeface="Arial" panose="020B0604020202020204" pitchFamily="34" charset="0"/>
              </a:defRPr>
            </a:lvl1pPr>
            <a:lvl2pPr marL="742950" indent="-285750">
              <a:defRPr sz="2800" b="1" i="1">
                <a:solidFill>
                  <a:schemeClr val="tx1"/>
                </a:solidFill>
                <a:latin typeface="Arial" panose="020B0604020202020204" pitchFamily="34" charset="0"/>
              </a:defRPr>
            </a:lvl2pPr>
            <a:lvl3pPr marL="1143000" indent="-228600">
              <a:defRPr sz="2800" b="1" i="1">
                <a:solidFill>
                  <a:schemeClr val="tx1"/>
                </a:solidFill>
                <a:latin typeface="Arial" panose="020B0604020202020204" pitchFamily="34" charset="0"/>
              </a:defRPr>
            </a:lvl3pPr>
            <a:lvl4pPr marL="1600200" indent="-228600">
              <a:defRPr sz="2800" b="1" i="1">
                <a:solidFill>
                  <a:schemeClr val="tx1"/>
                </a:solidFill>
                <a:latin typeface="Arial" panose="020B0604020202020204" pitchFamily="34" charset="0"/>
              </a:defRPr>
            </a:lvl4pPr>
            <a:lvl5pPr marL="2057400" indent="-228600">
              <a:defRPr sz="2800" b="1" i="1">
                <a:solidFill>
                  <a:schemeClr val="tx1"/>
                </a:solidFill>
                <a:latin typeface="Arial" panose="020B0604020202020204" pitchFamily="34" charset="0"/>
              </a:defRPr>
            </a:lvl5pPr>
            <a:lvl6pPr marL="2514600" indent="-228600" eaLnBrk="0" fontAlgn="base" hangingPunct="0">
              <a:spcBef>
                <a:spcPct val="0"/>
              </a:spcBef>
              <a:spcAft>
                <a:spcPct val="0"/>
              </a:spcAft>
              <a:defRPr sz="2800" b="1" i="1">
                <a:solidFill>
                  <a:schemeClr val="tx1"/>
                </a:solidFill>
                <a:latin typeface="Arial" panose="020B0604020202020204" pitchFamily="34" charset="0"/>
              </a:defRPr>
            </a:lvl6pPr>
            <a:lvl7pPr marL="2971800" indent="-228600" eaLnBrk="0" fontAlgn="base" hangingPunct="0">
              <a:spcBef>
                <a:spcPct val="0"/>
              </a:spcBef>
              <a:spcAft>
                <a:spcPct val="0"/>
              </a:spcAft>
              <a:defRPr sz="2800" b="1" i="1">
                <a:solidFill>
                  <a:schemeClr val="tx1"/>
                </a:solidFill>
                <a:latin typeface="Arial" panose="020B0604020202020204" pitchFamily="34" charset="0"/>
              </a:defRPr>
            </a:lvl7pPr>
            <a:lvl8pPr marL="3429000" indent="-228600" eaLnBrk="0" fontAlgn="base" hangingPunct="0">
              <a:spcBef>
                <a:spcPct val="0"/>
              </a:spcBef>
              <a:spcAft>
                <a:spcPct val="0"/>
              </a:spcAft>
              <a:defRPr sz="2800" b="1" i="1">
                <a:solidFill>
                  <a:schemeClr val="tx1"/>
                </a:solidFill>
                <a:latin typeface="Arial" panose="020B0604020202020204" pitchFamily="34" charset="0"/>
              </a:defRPr>
            </a:lvl8pPr>
            <a:lvl9pPr marL="3886200" indent="-228600" eaLnBrk="0" fontAlgn="base" hangingPunct="0">
              <a:spcBef>
                <a:spcPct val="0"/>
              </a:spcBef>
              <a:spcAft>
                <a:spcPct val="0"/>
              </a:spcAft>
              <a:defRPr sz="2800" b="1" i="1">
                <a:solidFill>
                  <a:schemeClr val="tx1"/>
                </a:solidFill>
                <a:latin typeface="Arial" panose="020B0604020202020204" pitchFamily="34" charset="0"/>
              </a:defRPr>
            </a:lvl9pPr>
          </a:lstStyle>
          <a:p>
            <a:pPr algn="ctr" eaLnBrk="1" hangingPunct="1">
              <a:spcBef>
                <a:spcPct val="50000"/>
              </a:spcBef>
              <a:buFontTx/>
              <a:buBlip>
                <a:blip r:embed="rId4"/>
              </a:buBlip>
            </a:pPr>
            <a:endParaRPr lang="en-US" altLang="en-US"/>
          </a:p>
        </p:txBody>
      </p:sp>
    </p:spTree>
    <p:extLst>
      <p:ext uri="{BB962C8B-B14F-4D97-AF65-F5344CB8AC3E}">
        <p14:creationId xmlns:p14="http://schemas.microsoft.com/office/powerpoint/2010/main" val="1186561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946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QC in Field – Air Content</a:t>
            </a:r>
          </a:p>
        </p:txBody>
      </p:sp>
      <p:sp>
        <p:nvSpPr>
          <p:cNvPr id="20483" name="Content Placeholder 2"/>
          <p:cNvSpPr>
            <a:spLocks noGrp="1"/>
          </p:cNvSpPr>
          <p:nvPr>
            <p:ph idx="1"/>
          </p:nvPr>
        </p:nvSpPr>
        <p:spPr/>
        <p:txBody>
          <a:bodyPr/>
          <a:lstStyle/>
          <a:p>
            <a:r>
              <a:rPr lang="en-US" altLang="en-US"/>
              <a:t>Roll-o-meter is specified</a:t>
            </a:r>
          </a:p>
          <a:p>
            <a:pPr lvl="1"/>
            <a:r>
              <a:rPr lang="en-US" altLang="en-US"/>
              <a:t>Pressure meter is not allowed</a:t>
            </a:r>
          </a:p>
          <a:p>
            <a:r>
              <a:rPr lang="en-US" altLang="en-US"/>
              <a:t>With good control of batching, can get good indication of air content with unit weight</a:t>
            </a:r>
          </a:p>
          <a:p>
            <a:r>
              <a:rPr lang="en-US" altLang="en-US"/>
              <a:t>In some cases, using both roll-o-meter and pressure meter has been successful</a:t>
            </a:r>
          </a:p>
          <a:p>
            <a:pPr lvl="1"/>
            <a:r>
              <a:rPr lang="en-US" altLang="en-US"/>
              <a:t>Use both initially to obtain a calibration</a:t>
            </a:r>
          </a:p>
          <a:p>
            <a:pPr lvl="1"/>
            <a:r>
              <a:rPr lang="en-US" altLang="en-US"/>
              <a:t>Use pressure meter for periodic checks</a:t>
            </a:r>
          </a:p>
          <a:p>
            <a:pPr lvl="1"/>
            <a:r>
              <a:rPr lang="en-US" altLang="en-US"/>
              <a:t>If pressure meter gives questionable result, then run roll-o-meter</a:t>
            </a:r>
          </a:p>
        </p:txBody>
      </p:sp>
    </p:spTree>
    <p:extLst>
      <p:ext uri="{BB962C8B-B14F-4D97-AF65-F5344CB8AC3E}">
        <p14:creationId xmlns:p14="http://schemas.microsoft.com/office/powerpoint/2010/main" val="2854990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QC in Field – Slump &amp; Density</a:t>
            </a:r>
          </a:p>
        </p:txBody>
      </p:sp>
      <p:sp>
        <p:nvSpPr>
          <p:cNvPr id="21507" name="Content Placeholder 2"/>
          <p:cNvSpPr>
            <a:spLocks noGrp="1"/>
          </p:cNvSpPr>
          <p:nvPr>
            <p:ph idx="1"/>
          </p:nvPr>
        </p:nvSpPr>
        <p:spPr/>
        <p:txBody>
          <a:bodyPr/>
          <a:lstStyle/>
          <a:p>
            <a:r>
              <a:rPr lang="en-US" altLang="en-US"/>
              <a:t>Slump values will be slightly less for LWC than for NWC with same workability </a:t>
            </a:r>
          </a:p>
          <a:p>
            <a:pPr lvl="1"/>
            <a:r>
              <a:rPr lang="en-US" altLang="en-US"/>
              <a:t>Reduced density means less “driving force” to make concrete slump</a:t>
            </a:r>
          </a:p>
          <a:p>
            <a:r>
              <a:rPr lang="en-US" altLang="en-US"/>
              <a:t>Testing labs and engineers should be aware of the difference in density between unit weight bucket and cylinders</a:t>
            </a:r>
          </a:p>
          <a:p>
            <a:pPr lvl="1"/>
            <a:r>
              <a:rPr lang="en-US" altLang="en-US"/>
              <a:t>Cylinders have a greater density because of greater compaction effort</a:t>
            </a:r>
          </a:p>
        </p:txBody>
      </p:sp>
    </p:spTree>
    <p:extLst>
      <p:ext uri="{BB962C8B-B14F-4D97-AF65-F5344CB8AC3E}">
        <p14:creationId xmlns:p14="http://schemas.microsoft.com/office/powerpoint/2010/main" val="4149775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a:t>Mixing, Placing and Finishing LWC</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91643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Prior to Construction</a:t>
            </a:r>
          </a:p>
        </p:txBody>
      </p:sp>
      <p:sp>
        <p:nvSpPr>
          <p:cNvPr id="8195" name="Content Placeholder 2"/>
          <p:cNvSpPr>
            <a:spLocks noGrp="1"/>
          </p:cNvSpPr>
          <p:nvPr>
            <p:ph idx="1"/>
          </p:nvPr>
        </p:nvSpPr>
        <p:spPr/>
        <p:txBody>
          <a:bodyPr/>
          <a:lstStyle/>
          <a:p>
            <a:r>
              <a:rPr lang="en-US" altLang="en-US"/>
              <a:t>Pre-pour meeting should include LWA supplier</a:t>
            </a:r>
          </a:p>
          <a:p>
            <a:pPr lvl="1"/>
            <a:r>
              <a:rPr lang="en-US" altLang="en-US"/>
              <a:t>Discuss all aspects of delivery, placement and field testing</a:t>
            </a:r>
          </a:p>
          <a:p>
            <a:r>
              <a:rPr lang="en-US" altLang="en-US"/>
              <a:t>A trial LWC placement is recommended</a:t>
            </a:r>
          </a:p>
          <a:p>
            <a:pPr lvl="1"/>
            <a:r>
              <a:rPr lang="en-US" altLang="en-US"/>
              <a:t>Include LWA supplier</a:t>
            </a:r>
          </a:p>
          <a:p>
            <a:pPr lvl="1"/>
            <a:r>
              <a:rPr lang="en-US" altLang="en-US"/>
              <a:t>Use concrete placement equipment</a:t>
            </a:r>
          </a:p>
          <a:p>
            <a:pPr lvl="1"/>
            <a:r>
              <a:rPr lang="en-US" altLang="en-US"/>
              <a:t>Place in mockup</a:t>
            </a:r>
          </a:p>
          <a:p>
            <a:pPr lvl="1"/>
            <a:r>
              <a:rPr lang="en-US" altLang="en-US"/>
              <a:t>Whole team needs to understand the few special issues related to LWC</a:t>
            </a:r>
          </a:p>
        </p:txBody>
      </p:sp>
    </p:spTree>
    <p:extLst>
      <p:ext uri="{BB962C8B-B14F-4D97-AF65-F5344CB8AC3E}">
        <p14:creationId xmlns:p14="http://schemas.microsoft.com/office/powerpoint/2010/main" val="3941905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Moisture Conditioning</a:t>
            </a:r>
          </a:p>
        </p:txBody>
      </p:sp>
      <p:sp>
        <p:nvSpPr>
          <p:cNvPr id="9220" name="Rectangle 3"/>
          <p:cNvSpPr>
            <a:spLocks noGrp="1" noChangeArrowheads="1"/>
          </p:cNvSpPr>
          <p:nvPr>
            <p:ph type="body" idx="1"/>
          </p:nvPr>
        </p:nvSpPr>
        <p:spPr>
          <a:xfrm>
            <a:off x="457200" y="1005840"/>
            <a:ext cx="8513064" cy="5602176"/>
          </a:xfrm>
        </p:spPr>
        <p:txBody>
          <a:bodyPr/>
          <a:lstStyle/>
          <a:p>
            <a:r>
              <a:rPr lang="en-US" altLang="en-US" dirty="0"/>
              <a:t>Some specs indicate how long to sprinkle and how long to drain</a:t>
            </a:r>
          </a:p>
          <a:p>
            <a:r>
              <a:rPr lang="en-US" altLang="en-US" dirty="0"/>
              <a:t>Instead, simply require that the minimum absorption recommended by LWA supplier be consistently achieved within the stockpile</a:t>
            </a:r>
          </a:p>
          <a:p>
            <a:pPr lvl="1"/>
            <a:r>
              <a:rPr lang="en-US" altLang="en-US" dirty="0"/>
              <a:t>Especially important for concrete placed by pumping</a:t>
            </a:r>
          </a:p>
          <a:p>
            <a:pPr lvl="1"/>
            <a:r>
              <a:rPr lang="en-US" altLang="en-US" dirty="0"/>
              <a:t>If not adequately prewetted, slump loss may occur</a:t>
            </a:r>
          </a:p>
          <a:p>
            <a:r>
              <a:rPr lang="en-US" altLang="en-US" dirty="0"/>
              <a:t>Method for prewetting LWA is not critical</a:t>
            </a:r>
          </a:p>
          <a:p>
            <a:pPr lvl="1"/>
            <a:r>
              <a:rPr lang="en-US" altLang="en-US" dirty="0"/>
              <a:t>Some LWA is vacuum saturated or may require soaking</a:t>
            </a:r>
          </a:p>
          <a:p>
            <a:pPr lvl="1"/>
            <a:r>
              <a:rPr lang="en-US" altLang="en-US" dirty="0"/>
              <a:t>Other LWA can be prewetted just by sprinkling</a:t>
            </a:r>
          </a:p>
        </p:txBody>
      </p:sp>
    </p:spTree>
    <p:extLst>
      <p:ext uri="{BB962C8B-B14F-4D97-AF65-F5344CB8AC3E}">
        <p14:creationId xmlns:p14="http://schemas.microsoft.com/office/powerpoint/2010/main" val="3742765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Batching</a:t>
            </a:r>
          </a:p>
        </p:txBody>
      </p:sp>
      <p:sp>
        <p:nvSpPr>
          <p:cNvPr id="10244" name="Rectangle 3"/>
          <p:cNvSpPr>
            <a:spLocks noGrp="1" noChangeArrowheads="1"/>
          </p:cNvSpPr>
          <p:nvPr>
            <p:ph type="body" idx="1"/>
          </p:nvPr>
        </p:nvSpPr>
        <p:spPr/>
        <p:txBody>
          <a:bodyPr/>
          <a:lstStyle/>
          <a:p>
            <a:r>
              <a:rPr lang="en-US" altLang="en-US"/>
              <a:t>Air content is key to achieving specified density</a:t>
            </a:r>
          </a:p>
          <a:p>
            <a:pPr lvl="1"/>
            <a:r>
              <a:rPr lang="en-US" altLang="en-US"/>
              <a:t>Must take care to ensure target air content is reached and maintained</a:t>
            </a:r>
          </a:p>
          <a:p>
            <a:r>
              <a:rPr lang="en-US" altLang="en-US"/>
              <a:t>The quantity of mix water affects the density</a:t>
            </a:r>
          </a:p>
          <a:p>
            <a:pPr lvl="1"/>
            <a:r>
              <a:rPr lang="en-US" altLang="en-US"/>
              <a:t>Concrete supplier should not hold back water when batching</a:t>
            </a:r>
          </a:p>
          <a:p>
            <a:r>
              <a:rPr lang="en-US" altLang="en-US"/>
              <a:t>Aggregate bins must be well-cleaned before loading LWA</a:t>
            </a:r>
          </a:p>
          <a:p>
            <a:pPr lvl="1"/>
            <a:r>
              <a:rPr lang="en-US" altLang="en-US"/>
              <a:t>Common source of first loads being heavy</a:t>
            </a:r>
          </a:p>
        </p:txBody>
      </p:sp>
    </p:spTree>
    <p:extLst>
      <p:ext uri="{BB962C8B-B14F-4D97-AF65-F5344CB8AC3E}">
        <p14:creationId xmlns:p14="http://schemas.microsoft.com/office/powerpoint/2010/main" val="3490700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Batching</a:t>
            </a:r>
          </a:p>
        </p:txBody>
      </p:sp>
      <p:sp>
        <p:nvSpPr>
          <p:cNvPr id="11268" name="Rectangle 3"/>
          <p:cNvSpPr>
            <a:spLocks noGrp="1" noChangeArrowheads="1"/>
          </p:cNvSpPr>
          <p:nvPr>
            <p:ph type="body" idx="1"/>
          </p:nvPr>
        </p:nvSpPr>
        <p:spPr/>
        <p:txBody>
          <a:bodyPr/>
          <a:lstStyle/>
          <a:p>
            <a:r>
              <a:rPr lang="en-US" altLang="en-US"/>
              <a:t>Absorbed water affects batch weights</a:t>
            </a:r>
          </a:p>
          <a:p>
            <a:pPr lvl="1"/>
            <a:r>
              <a:rPr lang="en-US" altLang="en-US"/>
              <a:t>Another reason to make sure that the target absorption has been achieved</a:t>
            </a:r>
          </a:p>
          <a:p>
            <a:r>
              <a:rPr lang="en-US" altLang="en-US"/>
              <a:t>Batching prewetted LWA can be a challenge in freezing weather</a:t>
            </a:r>
          </a:p>
          <a:p>
            <a:pPr lvl="1"/>
            <a:r>
              <a:rPr lang="en-US" altLang="en-US"/>
              <a:t>It has been done in Norway with protected stockpiles</a:t>
            </a:r>
          </a:p>
          <a:p>
            <a:pPr lvl="1"/>
            <a:r>
              <a:rPr lang="en-US" altLang="en-US"/>
              <a:t>Some concrete suppliers batch dry in the winter and add water to account for absorption during batching and transport</a:t>
            </a:r>
          </a:p>
        </p:txBody>
      </p:sp>
    </p:spTree>
    <p:extLst>
      <p:ext uri="{BB962C8B-B14F-4D97-AF65-F5344CB8AC3E}">
        <p14:creationId xmlns:p14="http://schemas.microsoft.com/office/powerpoint/2010/main" val="3693498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7" name="Picture 7" descr="stalite piece 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242" y="5196351"/>
            <a:ext cx="1905694" cy="151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US" dirty="0"/>
              <a:t>Lightweight Aggregate (LWA)</a:t>
            </a:r>
          </a:p>
        </p:txBody>
      </p:sp>
      <p:sp>
        <p:nvSpPr>
          <p:cNvPr id="24579" name="Rectangle 3"/>
          <p:cNvSpPr>
            <a:spLocks noGrp="1"/>
          </p:cNvSpPr>
          <p:nvPr>
            <p:ph idx="1"/>
          </p:nvPr>
        </p:nvSpPr>
        <p:spPr>
          <a:xfrm>
            <a:off x="457200" y="1097280"/>
            <a:ext cx="8301038" cy="5571398"/>
          </a:xfrm>
        </p:spPr>
        <p:txBody>
          <a:bodyPr/>
          <a:lstStyle/>
          <a:p>
            <a:r>
              <a:rPr lang="en-US" dirty="0"/>
              <a:t>Manufactured in USA since 1920</a:t>
            </a:r>
          </a:p>
          <a:p>
            <a:pPr>
              <a:spcBef>
                <a:spcPts val="800"/>
              </a:spcBef>
            </a:pPr>
            <a:r>
              <a:rPr lang="en-US" dirty="0"/>
              <a:t>Raw material is shale, clay or slate</a:t>
            </a:r>
          </a:p>
          <a:p>
            <a:pPr>
              <a:spcBef>
                <a:spcPts val="800"/>
              </a:spcBef>
            </a:pPr>
            <a:r>
              <a:rPr lang="en-US" dirty="0"/>
              <a:t>Heated in rotary kiln to about 1200°C</a:t>
            </a:r>
          </a:p>
          <a:p>
            <a:pPr lvl="1">
              <a:spcBef>
                <a:spcPts val="800"/>
              </a:spcBef>
            </a:pPr>
            <a:endParaRPr lang="en-US" sz="4400" dirty="0"/>
          </a:p>
          <a:p>
            <a:pPr>
              <a:spcBef>
                <a:spcPts val="800"/>
              </a:spcBef>
            </a:pPr>
            <a:endParaRPr lang="en-US" dirty="0"/>
          </a:p>
          <a:p>
            <a:pPr>
              <a:spcBef>
                <a:spcPts val="800"/>
              </a:spcBef>
            </a:pPr>
            <a:endParaRPr lang="en-US" dirty="0"/>
          </a:p>
          <a:p>
            <a:pPr>
              <a:spcBef>
                <a:spcPts val="800"/>
              </a:spcBef>
            </a:pPr>
            <a:endParaRPr lang="en-US" dirty="0"/>
          </a:p>
          <a:p>
            <a:pPr>
              <a:spcBef>
                <a:spcPts val="800"/>
              </a:spcBef>
            </a:pPr>
            <a:r>
              <a:rPr lang="en-US" dirty="0"/>
              <a:t>Gas bubbles form in softened material </a:t>
            </a:r>
          </a:p>
          <a:p>
            <a:pPr>
              <a:spcBef>
                <a:spcPts val="800"/>
              </a:spcBef>
            </a:pPr>
            <a:r>
              <a:rPr lang="en-US" dirty="0"/>
              <a:t>Gas bubbles remain after cooling</a:t>
            </a:r>
          </a:p>
          <a:p>
            <a:pPr>
              <a:spcBef>
                <a:spcPts val="800"/>
              </a:spcBef>
            </a:pPr>
            <a:r>
              <a:rPr lang="en-US" dirty="0"/>
              <a:t>Clinker is crushed and screened</a:t>
            </a:r>
          </a:p>
        </p:txBody>
      </p:sp>
      <p:pic>
        <p:nvPicPr>
          <p:cNvPr id="163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703946"/>
            <a:ext cx="5881688" cy="23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5" name="Picture 5" descr="burnzon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936" y="3826833"/>
            <a:ext cx="1850504" cy="128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6455" y="1306104"/>
            <a:ext cx="2218686" cy="155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8" name="AutoShape 8"/>
          <p:cNvSpPr>
            <a:spLocks noChangeArrowheads="1"/>
          </p:cNvSpPr>
          <p:nvPr/>
        </p:nvSpPr>
        <p:spPr bwMode="auto">
          <a:xfrm>
            <a:off x="7265895" y="3040626"/>
            <a:ext cx="1055688" cy="650875"/>
          </a:xfrm>
          <a:prstGeom prst="leftArrow">
            <a:avLst>
              <a:gd name="adj1" fmla="val 50000"/>
              <a:gd name="adj2" fmla="val 40549"/>
            </a:avLst>
          </a:prstGeom>
          <a:solidFill>
            <a:schemeClr val="bg1">
              <a:lumMod val="50000"/>
              <a:lumOff val="50000"/>
            </a:schemeClr>
          </a:solidFill>
          <a:ln w="9525" algn="ctr">
            <a:solidFill>
              <a:schemeClr val="bg1">
                <a:lumMod val="50000"/>
                <a:lumOff val="50000"/>
              </a:schemeClr>
            </a:solidFill>
            <a:miter lim="800000"/>
            <a:headEnd/>
            <a:tailEnd/>
          </a:ln>
        </p:spPr>
        <p:txBody>
          <a:bodyPr anchor="ctr">
            <a:sp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cs typeface="Arial" pitchFamily="34" charset="0"/>
            </a:endParaRPr>
          </a:p>
        </p:txBody>
      </p:sp>
      <p:sp>
        <p:nvSpPr>
          <p:cNvPr id="163849" name="AutoShape 9"/>
          <p:cNvSpPr>
            <a:spLocks noChangeArrowheads="1"/>
          </p:cNvSpPr>
          <p:nvPr/>
        </p:nvSpPr>
        <p:spPr bwMode="auto">
          <a:xfrm flipH="1">
            <a:off x="288833" y="3218296"/>
            <a:ext cx="1055687" cy="650875"/>
          </a:xfrm>
          <a:prstGeom prst="leftArrow">
            <a:avLst>
              <a:gd name="adj1" fmla="val 50000"/>
              <a:gd name="adj2" fmla="val 40549"/>
            </a:avLst>
          </a:prstGeom>
          <a:solidFill>
            <a:schemeClr val="bg1">
              <a:lumMod val="50000"/>
              <a:lumOff val="50000"/>
            </a:schemeClr>
          </a:solidFill>
          <a:ln w="9525" algn="ctr">
            <a:solidFill>
              <a:schemeClr val="bg1">
                <a:lumMod val="50000"/>
                <a:lumOff val="50000"/>
              </a:schemeClr>
            </a:solidFill>
            <a:miter lim="800000"/>
            <a:headEnd/>
            <a:tailEnd/>
          </a:ln>
        </p:spPr>
        <p:txBody>
          <a:bodyPr anchor="ctr">
            <a:sp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cs typeface="Arial" pitchFamily="34" charset="0"/>
            </a:endParaRPr>
          </a:p>
        </p:txBody>
      </p:sp>
    </p:spTree>
    <p:extLst>
      <p:ext uri="{BB962C8B-B14F-4D97-AF65-F5344CB8AC3E}">
        <p14:creationId xmlns:p14="http://schemas.microsoft.com/office/powerpoint/2010/main" val="4227903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Batching</a:t>
            </a:r>
          </a:p>
        </p:txBody>
      </p:sp>
      <p:sp>
        <p:nvSpPr>
          <p:cNvPr id="12291" name="Content Placeholder 2"/>
          <p:cNvSpPr>
            <a:spLocks noGrp="1"/>
          </p:cNvSpPr>
          <p:nvPr>
            <p:ph idx="1"/>
          </p:nvPr>
        </p:nvSpPr>
        <p:spPr>
          <a:xfrm>
            <a:off x="457200" y="1005840"/>
            <a:ext cx="8301038" cy="3886321"/>
          </a:xfrm>
        </p:spPr>
        <p:txBody>
          <a:bodyPr/>
          <a:lstStyle/>
          <a:p>
            <a:r>
              <a:rPr lang="en-US" altLang="en-US" dirty="0"/>
              <a:t>Procedure for making free moisture corrections for LWA is identical to NWA</a:t>
            </a:r>
          </a:p>
          <a:p>
            <a:pPr lvl="1"/>
            <a:r>
              <a:rPr lang="en-US" altLang="en-US" dirty="0">
                <a:solidFill>
                  <a:srgbClr val="00B0F0"/>
                </a:solidFill>
              </a:rPr>
              <a:t>Absorbed water does NOT affect batch water, so is not included in adjustment</a:t>
            </a:r>
          </a:p>
          <a:p>
            <a:pPr lvl="1"/>
            <a:r>
              <a:rPr lang="en-US" altLang="en-US" dirty="0"/>
              <a:t>Absorbed water does not come out of LWA until after set</a:t>
            </a:r>
          </a:p>
          <a:p>
            <a:pPr lvl="1"/>
            <a:r>
              <a:rPr lang="en-US" altLang="en-US" dirty="0"/>
              <a:t>Towel dry method is an effective way to achieve WSD condition for coarse LWA</a:t>
            </a:r>
          </a:p>
        </p:txBody>
      </p:sp>
    </p:spTree>
    <p:extLst>
      <p:ext uri="{BB962C8B-B14F-4D97-AF65-F5344CB8AC3E}">
        <p14:creationId xmlns:p14="http://schemas.microsoft.com/office/powerpoint/2010/main" val="3454472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27040" y="292101"/>
            <a:ext cx="8561512" cy="622300"/>
          </a:xfrm>
        </p:spPr>
        <p:txBody>
          <a:bodyPr/>
          <a:lstStyle/>
          <a:p>
            <a:r>
              <a:rPr lang="en-US" altLang="en-US" dirty="0"/>
              <a:t>Wetted Surface-Dry Condition for Fine LWA</a:t>
            </a:r>
          </a:p>
        </p:txBody>
      </p:sp>
      <p:sp>
        <p:nvSpPr>
          <p:cNvPr id="3" name="Content Placeholder 2"/>
          <p:cNvSpPr>
            <a:spLocks noGrp="1"/>
          </p:cNvSpPr>
          <p:nvPr>
            <p:ph idx="1"/>
          </p:nvPr>
        </p:nvSpPr>
        <p:spPr>
          <a:xfrm>
            <a:off x="457200" y="1005840"/>
            <a:ext cx="8301038" cy="4663457"/>
          </a:xfrm>
        </p:spPr>
        <p:txBody>
          <a:bodyPr/>
          <a:lstStyle/>
          <a:p>
            <a:r>
              <a:rPr lang="en-US" dirty="0"/>
              <a:t>From ASTM C1761 Section 10.2.2</a:t>
            </a:r>
          </a:p>
          <a:p>
            <a:r>
              <a:rPr lang="en-US" dirty="0"/>
              <a:t>LWA is in the wetted surface-dry condition (WSD) after:</a:t>
            </a:r>
          </a:p>
          <a:p>
            <a:pPr lvl="1"/>
            <a:r>
              <a:rPr lang="en-US" dirty="0"/>
              <a:t>the prescribed soaking period (72 </a:t>
            </a:r>
            <a:r>
              <a:rPr lang="en-US" dirty="0" err="1"/>
              <a:t>hrs</a:t>
            </a:r>
            <a:r>
              <a:rPr lang="en-US" dirty="0"/>
              <a:t>) and </a:t>
            </a:r>
          </a:p>
          <a:p>
            <a:pPr lvl="1"/>
            <a:r>
              <a:rPr lang="en-US" dirty="0"/>
              <a:t>the removal of surface moisture</a:t>
            </a:r>
          </a:p>
          <a:p>
            <a:r>
              <a:rPr lang="en-US" dirty="0"/>
              <a:t>Analogous to the saturated surface-dry condition (SSD) for normal weight aggregate</a:t>
            </a:r>
          </a:p>
          <a:p>
            <a:r>
              <a:rPr lang="en-US" dirty="0"/>
              <a:t>LWA particles do not reach saturation (maximum absorption) even after soaking for 72 hours</a:t>
            </a:r>
          </a:p>
        </p:txBody>
      </p:sp>
    </p:spTree>
    <p:extLst>
      <p:ext uri="{BB962C8B-B14F-4D97-AF65-F5344CB8AC3E}">
        <p14:creationId xmlns:p14="http://schemas.microsoft.com/office/powerpoint/2010/main" val="365906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040" y="292101"/>
            <a:ext cx="8598088" cy="622300"/>
          </a:xfrm>
        </p:spPr>
        <p:txBody>
          <a:bodyPr/>
          <a:lstStyle/>
          <a:p>
            <a:r>
              <a:rPr lang="en-US" dirty="0"/>
              <a:t>Wetted Surface-Dry Condition for Fine LWA</a:t>
            </a:r>
            <a:br>
              <a:rPr lang="en-US" dirty="0"/>
            </a:br>
            <a:endParaRPr lang="en-US" dirty="0"/>
          </a:p>
        </p:txBody>
      </p:sp>
      <p:sp>
        <p:nvSpPr>
          <p:cNvPr id="3" name="Content Placeholder 2"/>
          <p:cNvSpPr>
            <a:spLocks noGrp="1"/>
          </p:cNvSpPr>
          <p:nvPr>
            <p:ph idx="1"/>
          </p:nvPr>
        </p:nvSpPr>
        <p:spPr>
          <a:xfrm>
            <a:off x="457200" y="1005840"/>
            <a:ext cx="8301038" cy="4863512"/>
          </a:xfrm>
        </p:spPr>
        <p:txBody>
          <a:bodyPr/>
          <a:lstStyle/>
          <a:p>
            <a:r>
              <a:rPr lang="en-US" altLang="en-US" dirty="0"/>
              <a:t>Consistently getting LWA fines to the wetted surface-dry condition can be challenging </a:t>
            </a:r>
          </a:p>
          <a:p>
            <a:r>
              <a:rPr lang="en-US" altLang="en-US" dirty="0"/>
              <a:t>Currently available methods</a:t>
            </a:r>
          </a:p>
          <a:p>
            <a:pPr lvl="1"/>
            <a:r>
              <a:rPr lang="en-US" altLang="en-US" dirty="0"/>
              <a:t>NYS DOT Test Method No.: NY 703-19 E</a:t>
            </a:r>
          </a:p>
          <a:p>
            <a:pPr lvl="2"/>
            <a:r>
              <a:rPr lang="en-US" altLang="en-US" dirty="0"/>
              <a:t>Brown paper towel method</a:t>
            </a:r>
          </a:p>
          <a:p>
            <a:pPr lvl="2"/>
            <a:r>
              <a:rPr lang="en-US" altLang="en-US" dirty="0"/>
              <a:t>Can be done in field, but some variability</a:t>
            </a:r>
          </a:p>
          <a:p>
            <a:pPr lvl="1"/>
            <a:r>
              <a:rPr lang="en-US" altLang="en-US" dirty="0"/>
              <a:t>Centrifuge method – “new” </a:t>
            </a:r>
            <a:r>
              <a:rPr lang="en-US" altLang="en-US" dirty="0" smtClean="0"/>
              <a:t>approach</a:t>
            </a:r>
            <a:endParaRPr lang="en-US" altLang="en-US" dirty="0"/>
          </a:p>
          <a:p>
            <a:pPr lvl="2"/>
            <a:r>
              <a:rPr lang="en-US" altLang="en-US" dirty="0" smtClean="0"/>
              <a:t>Purdue study-2,000 rpm for 3 minutes</a:t>
            </a:r>
            <a:endParaRPr lang="en-US" altLang="en-US" dirty="0"/>
          </a:p>
          <a:p>
            <a:pPr lvl="2"/>
            <a:r>
              <a:rPr lang="en-US" altLang="en-US" dirty="0"/>
              <a:t>More consistent – more operator independent</a:t>
            </a:r>
          </a:p>
          <a:p>
            <a:pPr lvl="2"/>
            <a:r>
              <a:rPr lang="en-US" altLang="en-US" dirty="0"/>
              <a:t>INDOT has a </a:t>
            </a:r>
            <a:r>
              <a:rPr lang="en-US" altLang="en-US" dirty="0" err="1"/>
              <a:t>std</a:t>
            </a:r>
            <a:r>
              <a:rPr lang="en-US" altLang="en-US" dirty="0"/>
              <a:t> test method – ITM 222</a:t>
            </a:r>
          </a:p>
        </p:txBody>
      </p:sp>
    </p:spTree>
    <p:extLst>
      <p:ext uri="{BB962C8B-B14F-4D97-AF65-F5344CB8AC3E}">
        <p14:creationId xmlns:p14="http://schemas.microsoft.com/office/powerpoint/2010/main" val="922517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Contractor Experience with LWC</a:t>
            </a:r>
            <a:endParaRPr lang="en-US" altLang="en-US" dirty="0"/>
          </a:p>
        </p:txBody>
      </p:sp>
      <p:sp>
        <p:nvSpPr>
          <p:cNvPr id="15363" name="Content Placeholder 2"/>
          <p:cNvSpPr>
            <a:spLocks noGrp="1"/>
          </p:cNvSpPr>
          <p:nvPr>
            <p:ph idx="1"/>
          </p:nvPr>
        </p:nvSpPr>
        <p:spPr>
          <a:xfrm>
            <a:off x="457200" y="1005840"/>
            <a:ext cx="8301038" cy="4001738"/>
          </a:xfrm>
        </p:spPr>
        <p:txBody>
          <a:bodyPr/>
          <a:lstStyle/>
          <a:p>
            <a:r>
              <a:rPr lang="en-US" altLang="en-US" dirty="0"/>
              <a:t>Many bridge engineers are not familiar with LWC</a:t>
            </a:r>
          </a:p>
          <a:p>
            <a:r>
              <a:rPr lang="en-US" altLang="en-US" dirty="0"/>
              <a:t>They often assume that ready mix suppliers and contractors are also not familiar with LWC</a:t>
            </a:r>
          </a:p>
          <a:p>
            <a:r>
              <a:rPr lang="en-US" altLang="en-US" dirty="0"/>
              <a:t>Over 3 M CYs of LWC is produced in US each year in ready mix and precast/prestressed concrete industries</a:t>
            </a:r>
          </a:p>
          <a:p>
            <a:r>
              <a:rPr lang="en-US" altLang="en-US" dirty="0"/>
              <a:t>Most is for building products, but there is also significant experience with LWC bridge decks in some parts of the country</a:t>
            </a:r>
          </a:p>
        </p:txBody>
      </p:sp>
    </p:spTree>
    <p:extLst>
      <p:ext uri="{BB962C8B-B14F-4D97-AF65-F5344CB8AC3E}">
        <p14:creationId xmlns:p14="http://schemas.microsoft.com/office/powerpoint/2010/main" val="248405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p:txBody>
          <a:bodyPr/>
          <a:lstStyle/>
          <a:p>
            <a:r>
              <a:rPr lang="en-US" altLang="en-US"/>
              <a:t>Contractor Experience with LWC</a:t>
            </a:r>
            <a:endParaRPr lang="en-US" altLang="en-US" dirty="0"/>
          </a:p>
        </p:txBody>
      </p:sp>
      <p:sp>
        <p:nvSpPr>
          <p:cNvPr id="17411" name="Content Placeholder 2"/>
          <p:cNvSpPr>
            <a:spLocks noGrp="1"/>
          </p:cNvSpPr>
          <p:nvPr>
            <p:ph idx="1"/>
          </p:nvPr>
        </p:nvSpPr>
        <p:spPr/>
        <p:txBody>
          <a:bodyPr/>
          <a:lstStyle/>
          <a:p>
            <a:r>
              <a:rPr lang="en-US" altLang="en-US"/>
              <a:t>Where LWC is used in metropolitan areas for floor slabs in multi-story buildings, concrete suppliers should be familiar with using LWC</a:t>
            </a:r>
          </a:p>
          <a:p>
            <a:r>
              <a:rPr lang="en-US" altLang="en-US"/>
              <a:t>LWA manufacturers provide technical support for concrete suppliers &amp; contractors who may not be familiar with LWA and LWC</a:t>
            </a:r>
          </a:p>
          <a:p>
            <a:r>
              <a:rPr lang="en-US" altLang="en-US"/>
              <a:t>Many successful LWC bridges have been built in the past using low tech concrete suppliers who had no previous experience with LWC – so it can be done</a:t>
            </a:r>
          </a:p>
        </p:txBody>
      </p:sp>
    </p:spTree>
    <p:extLst>
      <p:ext uri="{BB962C8B-B14F-4D97-AF65-F5344CB8AC3E}">
        <p14:creationId xmlns:p14="http://schemas.microsoft.com/office/powerpoint/2010/main" val="3802667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Pumping</a:t>
            </a:r>
          </a:p>
        </p:txBody>
      </p:sp>
      <p:sp>
        <p:nvSpPr>
          <p:cNvPr id="22531" name="Content Placeholder 2"/>
          <p:cNvSpPr>
            <a:spLocks noGrp="1"/>
          </p:cNvSpPr>
          <p:nvPr>
            <p:ph idx="1"/>
          </p:nvPr>
        </p:nvSpPr>
        <p:spPr/>
        <p:txBody>
          <a:bodyPr/>
          <a:lstStyle/>
          <a:p>
            <a:r>
              <a:rPr lang="en-US" altLang="en-US"/>
              <a:t>LWC has been pumped successfully for many bridges and buildings</a:t>
            </a:r>
          </a:p>
          <a:p>
            <a:pPr lvl="1"/>
            <a:r>
              <a:rPr lang="en-US" altLang="en-US"/>
              <a:t>Can be pumped vertically to top of tall buildings</a:t>
            </a:r>
          </a:p>
          <a:p>
            <a:r>
              <a:rPr lang="en-US" altLang="en-US"/>
              <a:t>LWC does not always have to be vacuum or thermally saturated for successful pumping as mentioned in FHWA report (1985)</a:t>
            </a:r>
          </a:p>
          <a:p>
            <a:pPr lvl="1"/>
            <a:r>
              <a:rPr lang="en-US" altLang="en-US"/>
              <a:t>Consult LWA supplier for guidelines for required moisture conditioning and absorbed water for successful pumping</a:t>
            </a:r>
          </a:p>
        </p:txBody>
      </p:sp>
    </p:spTree>
    <p:extLst>
      <p:ext uri="{BB962C8B-B14F-4D97-AF65-F5344CB8AC3E}">
        <p14:creationId xmlns:p14="http://schemas.microsoft.com/office/powerpoint/2010/main" val="1883953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Pumping</a:t>
            </a:r>
          </a:p>
        </p:txBody>
      </p:sp>
      <p:sp>
        <p:nvSpPr>
          <p:cNvPr id="7171" name="Content Placeholder 2"/>
          <p:cNvSpPr>
            <a:spLocks noGrp="1"/>
          </p:cNvSpPr>
          <p:nvPr>
            <p:ph idx="1"/>
          </p:nvPr>
        </p:nvSpPr>
        <p:spPr/>
        <p:txBody>
          <a:bodyPr/>
          <a:lstStyle/>
          <a:p>
            <a:r>
              <a:rPr lang="en-US"/>
              <a:t>Since density is a specified quantity, the air content is doubly important</a:t>
            </a:r>
          </a:p>
          <a:p>
            <a:pPr lvl="1"/>
            <a:r>
              <a:rPr lang="en-US"/>
              <a:t>Good technique must be used to prevent loss of air</a:t>
            </a:r>
          </a:p>
          <a:p>
            <a:pPr lvl="1"/>
            <a:r>
              <a:rPr lang="en-US"/>
              <a:t>Do not allow vertical drop without control of falling concrete</a:t>
            </a:r>
          </a:p>
          <a:p>
            <a:r>
              <a:rPr lang="en-US"/>
              <a:t>Some states disallow pumping of LWC</a:t>
            </a:r>
          </a:p>
          <a:p>
            <a:pPr lvl="1"/>
            <a:r>
              <a:rPr lang="en-US"/>
              <a:t>This is not necessary and limits the application of LWC</a:t>
            </a:r>
            <a:endParaRPr lang="en-US" dirty="0"/>
          </a:p>
        </p:txBody>
      </p:sp>
    </p:spTree>
    <p:extLst>
      <p:ext uri="{BB962C8B-B14F-4D97-AF65-F5344CB8AC3E}">
        <p14:creationId xmlns:p14="http://schemas.microsoft.com/office/powerpoint/2010/main" val="1860684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Finishing LWC</a:t>
            </a:r>
          </a:p>
        </p:txBody>
      </p:sp>
      <p:sp>
        <p:nvSpPr>
          <p:cNvPr id="24579" name="Content Placeholder 2"/>
          <p:cNvSpPr>
            <a:spLocks noGrp="1"/>
          </p:cNvSpPr>
          <p:nvPr>
            <p:ph idx="1"/>
          </p:nvPr>
        </p:nvSpPr>
        <p:spPr/>
        <p:txBody>
          <a:bodyPr/>
          <a:lstStyle/>
          <a:p>
            <a:r>
              <a:rPr lang="en-US" altLang="en-US"/>
              <a:t>Contractors have occasionally approached a DOT to request changing a LWC deck to NWC because of concerns about finishing.  </a:t>
            </a:r>
          </a:p>
          <a:p>
            <a:r>
              <a:rPr lang="en-US" altLang="en-US"/>
              <a:t>However, ACI Committee 213 reports:</a:t>
            </a:r>
          </a:p>
          <a:p>
            <a:r>
              <a:rPr lang="en-US" altLang="en-US"/>
              <a:t>“There is little or no difference in the techniques required for placing LWC from those used in properly placing NWC.”  </a:t>
            </a:r>
          </a:p>
          <a:p>
            <a:r>
              <a:rPr lang="en-US" altLang="en-US"/>
              <a:t>“A well-proportioned LWC mixture can generally be placed, screeded, and floated with less effort than that required for NWC.”  </a:t>
            </a:r>
          </a:p>
        </p:txBody>
      </p:sp>
    </p:spTree>
    <p:extLst>
      <p:ext uri="{BB962C8B-B14F-4D97-AF65-F5344CB8AC3E}">
        <p14:creationId xmlns:p14="http://schemas.microsoft.com/office/powerpoint/2010/main" val="3326455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Finishing LWC</a:t>
            </a:r>
          </a:p>
        </p:txBody>
      </p:sp>
      <p:sp>
        <p:nvSpPr>
          <p:cNvPr id="34819" name="Content Placeholder 2"/>
          <p:cNvSpPr>
            <a:spLocks noGrp="1"/>
          </p:cNvSpPr>
          <p:nvPr>
            <p:ph idx="1"/>
          </p:nvPr>
        </p:nvSpPr>
        <p:spPr/>
        <p:txBody>
          <a:bodyPr/>
          <a:lstStyle/>
          <a:p>
            <a:r>
              <a:rPr lang="en-US" altLang="en-US"/>
              <a:t>An NCDOT resident engineer commented on the finishing of the LWC deck for the Virginia Dare Bridge (5.2 miles of LWC deck):</a:t>
            </a:r>
          </a:p>
          <a:p>
            <a:r>
              <a:rPr lang="en-US" altLang="en-US"/>
              <a:t>“LW does present a few new wrinkles, but I do not find it to be a negative for the product.  Aggregates have to be handled with more care, and air testing is a little more cumbersome, but I don't think we should shy away from designing bridges with LW decks for those reasons.  They work themselves out in about two or three pours. Normal weight has just as many nuances.”</a:t>
            </a:r>
          </a:p>
        </p:txBody>
      </p:sp>
    </p:spTree>
    <p:extLst>
      <p:ext uri="{BB962C8B-B14F-4D97-AF65-F5344CB8AC3E}">
        <p14:creationId xmlns:p14="http://schemas.microsoft.com/office/powerpoint/2010/main" val="3357284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t>Finishing LWC</a:t>
            </a:r>
          </a:p>
        </p:txBody>
      </p:sp>
      <p:sp>
        <p:nvSpPr>
          <p:cNvPr id="36867" name="Content Placeholder 2"/>
          <p:cNvSpPr>
            <a:spLocks noGrp="1"/>
          </p:cNvSpPr>
          <p:nvPr>
            <p:ph idx="1"/>
          </p:nvPr>
        </p:nvSpPr>
        <p:spPr/>
        <p:txBody>
          <a:bodyPr/>
          <a:lstStyle/>
          <a:p>
            <a:r>
              <a:rPr lang="en-US" altLang="en-US"/>
              <a:t>LWA may tend to rise to surface, especially if over-vibrated or not adequately prewetted</a:t>
            </a:r>
          </a:p>
        </p:txBody>
      </p:sp>
    </p:spTree>
    <p:extLst>
      <p:ext uri="{BB962C8B-B14F-4D97-AF65-F5344CB8AC3E}">
        <p14:creationId xmlns:p14="http://schemas.microsoft.com/office/powerpoint/2010/main" val="529724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8467" name="Rectangle 3"/>
          <p:cNvSpPr>
            <a:spLocks noGrp="1" noChangeArrowheads="1"/>
          </p:cNvSpPr>
          <p:nvPr>
            <p:ph type="title"/>
          </p:nvPr>
        </p:nvSpPr>
        <p:spPr/>
        <p:txBody>
          <a:bodyPr/>
          <a:lstStyle/>
          <a:p>
            <a:r>
              <a:rPr lang="en-US" dirty="0"/>
              <a:t>Relative Density of LW vs. NW Aggregate</a:t>
            </a:r>
          </a:p>
        </p:txBody>
      </p:sp>
      <p:sp>
        <p:nvSpPr>
          <p:cNvPr id="2238468" name="Rectangle 4"/>
          <p:cNvSpPr>
            <a:spLocks noGrp="1" noChangeArrowheads="1"/>
          </p:cNvSpPr>
          <p:nvPr>
            <p:ph type="body" idx="1"/>
          </p:nvPr>
        </p:nvSpPr>
        <p:spPr>
          <a:xfrm>
            <a:off x="457200" y="1097280"/>
            <a:ext cx="8301038" cy="5325177"/>
          </a:xfrm>
        </p:spPr>
        <p:txBody>
          <a:bodyPr/>
          <a:lstStyle/>
          <a:p>
            <a:r>
              <a:rPr lang="en-US" dirty="0"/>
              <a:t>Relative density  for rotary kiln expanded lightweight aggregates</a:t>
            </a:r>
          </a:p>
          <a:p>
            <a:pPr lvl="1"/>
            <a:r>
              <a:rPr lang="en-US" dirty="0"/>
              <a:t>Range from 1.3 to 1.6</a:t>
            </a:r>
          </a:p>
          <a:p>
            <a:r>
              <a:rPr lang="en-US" dirty="0"/>
              <a:t>Relative density for normal                           weight aggregates</a:t>
            </a:r>
          </a:p>
          <a:p>
            <a:pPr lvl="1"/>
            <a:r>
              <a:rPr lang="en-US" dirty="0"/>
              <a:t>Range from 2.6 to 3.0</a:t>
            </a:r>
          </a:p>
          <a:p>
            <a:pPr>
              <a:spcBef>
                <a:spcPts val="3000"/>
              </a:spcBef>
            </a:pPr>
            <a:r>
              <a:rPr lang="en-US" dirty="0"/>
              <a:t>Twice the volume for                                                             same mass</a:t>
            </a:r>
          </a:p>
          <a:p>
            <a:r>
              <a:rPr lang="en-US" dirty="0"/>
              <a:t>Half the mass for the                                                          same volume</a:t>
            </a:r>
          </a:p>
        </p:txBody>
      </p:sp>
      <p:pic>
        <p:nvPicPr>
          <p:cNvPr id="2238466" name="Picture 2" descr="g12"/>
          <p:cNvPicPr>
            <a:picLocks noChangeAspect="1" noChangeArrowheads="1"/>
          </p:cNvPicPr>
          <p:nvPr/>
        </p:nvPicPr>
        <p:blipFill>
          <a:blip r:embed="rId3" cstate="print">
            <a:extLst>
              <a:ext uri="{28A0092B-C50C-407E-A947-70E740481C1C}">
                <a14:useLocalDpi xmlns:a14="http://schemas.microsoft.com/office/drawing/2010/main" val="0"/>
              </a:ext>
            </a:extLst>
          </a:blip>
          <a:srcRect b="8485"/>
          <a:stretch>
            <a:fillRect/>
          </a:stretch>
        </p:blipFill>
        <p:spPr bwMode="auto">
          <a:xfrm>
            <a:off x="5105400" y="2057400"/>
            <a:ext cx="38766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8469" name="Text Box 5"/>
          <p:cNvSpPr txBox="1">
            <a:spLocks noChangeArrowheads="1"/>
          </p:cNvSpPr>
          <p:nvPr/>
        </p:nvSpPr>
        <p:spPr bwMode="auto">
          <a:xfrm rot="-2212194">
            <a:off x="5259590" y="4921341"/>
            <a:ext cx="5693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lgn="l" eaLnBrk="0" hangingPunct="0">
              <a:spcBef>
                <a:spcPct val="0"/>
              </a:spcBef>
              <a:defRPr sz="2400">
                <a:solidFill>
                  <a:schemeClr val="tx1"/>
                </a:solidFill>
                <a:latin typeface="Times New Roman" pitchFamily="18" charset="0"/>
              </a:defRPr>
            </a:lvl1pPr>
            <a:lvl2pPr algn="l" eaLnBrk="0" hangingPunct="0">
              <a:spcBef>
                <a:spcPct val="0"/>
              </a:spcBef>
              <a:defRPr sz="2400">
                <a:solidFill>
                  <a:schemeClr val="tx1"/>
                </a:solidFill>
                <a:latin typeface="Times New Roman" pitchFamily="18" charset="0"/>
              </a:defRPr>
            </a:lvl2pPr>
            <a:lvl3pPr algn="l" eaLnBrk="0" hangingPunct="0">
              <a:spcBef>
                <a:spcPct val="0"/>
              </a:spcBef>
              <a:defRPr sz="2400">
                <a:solidFill>
                  <a:schemeClr val="tx1"/>
                </a:solidFill>
                <a:latin typeface="Times New Roman" pitchFamily="18" charset="0"/>
              </a:defRPr>
            </a:lvl3pPr>
            <a:lvl4pPr algn="l" eaLnBrk="0" hangingPunct="0">
              <a:spcBef>
                <a:spcPct val="0"/>
              </a:spcBef>
              <a:defRPr sz="2400">
                <a:solidFill>
                  <a:schemeClr val="tx1"/>
                </a:solidFill>
                <a:latin typeface="Times New Roman" pitchFamily="18" charset="0"/>
              </a:defRPr>
            </a:lvl4pPr>
            <a:lvl5pPr algn="l"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buFontTx/>
              <a:buNone/>
            </a:pPr>
            <a:r>
              <a:rPr lang="en-US" sz="2000" b="1" i="0" dirty="0">
                <a:solidFill>
                  <a:schemeClr val="bg1"/>
                </a:solidFill>
                <a:latin typeface="Calibri" pitchFamily="34" charset="0"/>
              </a:rPr>
              <a:t>Soil</a:t>
            </a:r>
          </a:p>
        </p:txBody>
      </p:sp>
      <p:sp>
        <p:nvSpPr>
          <p:cNvPr id="2238470" name="Text Box 6"/>
          <p:cNvSpPr txBox="1">
            <a:spLocks noChangeArrowheads="1"/>
          </p:cNvSpPr>
          <p:nvPr/>
        </p:nvSpPr>
        <p:spPr bwMode="auto">
          <a:xfrm rot="-2212194">
            <a:off x="5622696" y="5018178"/>
            <a:ext cx="8686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lgn="l" eaLnBrk="0" hangingPunct="0">
              <a:spcBef>
                <a:spcPct val="0"/>
              </a:spcBef>
              <a:defRPr sz="2400">
                <a:solidFill>
                  <a:schemeClr val="tx1"/>
                </a:solidFill>
                <a:latin typeface="Times New Roman" pitchFamily="18" charset="0"/>
              </a:defRPr>
            </a:lvl1pPr>
            <a:lvl2pPr algn="l" eaLnBrk="0" hangingPunct="0">
              <a:spcBef>
                <a:spcPct val="0"/>
              </a:spcBef>
              <a:defRPr sz="2400">
                <a:solidFill>
                  <a:schemeClr val="tx1"/>
                </a:solidFill>
                <a:latin typeface="Times New Roman" pitchFamily="18" charset="0"/>
              </a:defRPr>
            </a:lvl2pPr>
            <a:lvl3pPr algn="l" eaLnBrk="0" hangingPunct="0">
              <a:spcBef>
                <a:spcPct val="0"/>
              </a:spcBef>
              <a:defRPr sz="2400">
                <a:solidFill>
                  <a:schemeClr val="tx1"/>
                </a:solidFill>
                <a:latin typeface="Times New Roman" pitchFamily="18" charset="0"/>
              </a:defRPr>
            </a:lvl3pPr>
            <a:lvl4pPr algn="l" eaLnBrk="0" hangingPunct="0">
              <a:spcBef>
                <a:spcPct val="0"/>
              </a:spcBef>
              <a:defRPr sz="2400">
                <a:solidFill>
                  <a:schemeClr val="tx1"/>
                </a:solidFill>
                <a:latin typeface="Times New Roman" pitchFamily="18" charset="0"/>
              </a:defRPr>
            </a:lvl4pPr>
            <a:lvl5pPr algn="l"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buFontTx/>
              <a:buNone/>
            </a:pPr>
            <a:r>
              <a:rPr lang="en-US" sz="2000" b="1" i="0" dirty="0">
                <a:solidFill>
                  <a:schemeClr val="bg1"/>
                </a:solidFill>
                <a:latin typeface="Calibri" pitchFamily="34" charset="0"/>
              </a:rPr>
              <a:t>Gravel</a:t>
            </a:r>
          </a:p>
        </p:txBody>
      </p:sp>
      <p:sp>
        <p:nvSpPr>
          <p:cNvPr id="2238471" name="Text Box 7"/>
          <p:cNvSpPr txBox="1">
            <a:spLocks noChangeArrowheads="1"/>
          </p:cNvSpPr>
          <p:nvPr/>
        </p:nvSpPr>
        <p:spPr bwMode="auto">
          <a:xfrm rot="-2212194">
            <a:off x="5922423" y="5135653"/>
            <a:ext cx="12153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lgn="l" eaLnBrk="0" hangingPunct="0">
              <a:spcBef>
                <a:spcPct val="0"/>
              </a:spcBef>
              <a:defRPr sz="2400">
                <a:solidFill>
                  <a:schemeClr val="tx1"/>
                </a:solidFill>
                <a:latin typeface="Times New Roman" pitchFamily="18" charset="0"/>
              </a:defRPr>
            </a:lvl1pPr>
            <a:lvl2pPr algn="l" eaLnBrk="0" hangingPunct="0">
              <a:spcBef>
                <a:spcPct val="0"/>
              </a:spcBef>
              <a:defRPr sz="2400">
                <a:solidFill>
                  <a:schemeClr val="tx1"/>
                </a:solidFill>
                <a:latin typeface="Times New Roman" pitchFamily="18" charset="0"/>
              </a:defRPr>
            </a:lvl2pPr>
            <a:lvl3pPr algn="l" eaLnBrk="0" hangingPunct="0">
              <a:spcBef>
                <a:spcPct val="0"/>
              </a:spcBef>
              <a:defRPr sz="2400">
                <a:solidFill>
                  <a:schemeClr val="tx1"/>
                </a:solidFill>
                <a:latin typeface="Times New Roman" pitchFamily="18" charset="0"/>
              </a:defRPr>
            </a:lvl3pPr>
            <a:lvl4pPr algn="l" eaLnBrk="0" hangingPunct="0">
              <a:spcBef>
                <a:spcPct val="0"/>
              </a:spcBef>
              <a:defRPr sz="2400">
                <a:solidFill>
                  <a:schemeClr val="tx1"/>
                </a:solidFill>
                <a:latin typeface="Times New Roman" pitchFamily="18" charset="0"/>
              </a:defRPr>
            </a:lvl4pPr>
            <a:lvl5pPr algn="l"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buFontTx/>
              <a:buNone/>
            </a:pPr>
            <a:r>
              <a:rPr lang="en-US" sz="2000" b="1" i="0" dirty="0">
                <a:solidFill>
                  <a:schemeClr val="bg1"/>
                </a:solidFill>
                <a:latin typeface="Calibri" pitchFamily="34" charset="0"/>
              </a:rPr>
              <a:t>ESCS LWA</a:t>
            </a:r>
          </a:p>
        </p:txBody>
      </p:sp>
      <p:sp>
        <p:nvSpPr>
          <p:cNvPr id="2238472" name="Text Box 8"/>
          <p:cNvSpPr txBox="1">
            <a:spLocks noChangeArrowheads="1"/>
          </p:cNvSpPr>
          <p:nvPr/>
        </p:nvSpPr>
        <p:spPr bwMode="auto">
          <a:xfrm rot="-2212194">
            <a:off x="6508951" y="5151528"/>
            <a:ext cx="1285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lgn="l" eaLnBrk="0" hangingPunct="0">
              <a:spcBef>
                <a:spcPct val="0"/>
              </a:spcBef>
              <a:defRPr sz="2400">
                <a:solidFill>
                  <a:schemeClr val="tx1"/>
                </a:solidFill>
                <a:latin typeface="Times New Roman" pitchFamily="18" charset="0"/>
              </a:defRPr>
            </a:lvl1pPr>
            <a:lvl2pPr algn="l" eaLnBrk="0" hangingPunct="0">
              <a:spcBef>
                <a:spcPct val="0"/>
              </a:spcBef>
              <a:defRPr sz="2400">
                <a:solidFill>
                  <a:schemeClr val="tx1"/>
                </a:solidFill>
                <a:latin typeface="Times New Roman" pitchFamily="18" charset="0"/>
              </a:defRPr>
            </a:lvl2pPr>
            <a:lvl3pPr algn="l" eaLnBrk="0" hangingPunct="0">
              <a:spcBef>
                <a:spcPct val="0"/>
              </a:spcBef>
              <a:defRPr sz="2400">
                <a:solidFill>
                  <a:schemeClr val="tx1"/>
                </a:solidFill>
                <a:latin typeface="Times New Roman" pitchFamily="18" charset="0"/>
              </a:defRPr>
            </a:lvl3pPr>
            <a:lvl4pPr algn="l" eaLnBrk="0" hangingPunct="0">
              <a:spcBef>
                <a:spcPct val="0"/>
              </a:spcBef>
              <a:defRPr sz="2400">
                <a:solidFill>
                  <a:schemeClr val="tx1"/>
                </a:solidFill>
                <a:latin typeface="Times New Roman" pitchFamily="18" charset="0"/>
              </a:defRPr>
            </a:lvl4pPr>
            <a:lvl5pPr algn="l"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buFontTx/>
              <a:buNone/>
            </a:pPr>
            <a:r>
              <a:rPr lang="en-US" sz="2000" b="1" i="0">
                <a:solidFill>
                  <a:schemeClr val="bg1"/>
                </a:solidFill>
                <a:latin typeface="Calibri" pitchFamily="34" charset="0"/>
              </a:rPr>
              <a:t>Limestone</a:t>
            </a:r>
          </a:p>
        </p:txBody>
      </p:sp>
      <p:sp>
        <p:nvSpPr>
          <p:cNvPr id="2238473" name="Text Box 9"/>
          <p:cNvSpPr txBox="1">
            <a:spLocks noChangeArrowheads="1"/>
          </p:cNvSpPr>
          <p:nvPr/>
        </p:nvSpPr>
        <p:spPr bwMode="auto">
          <a:xfrm rot="-2212194">
            <a:off x="7689378" y="4967378"/>
            <a:ext cx="7088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lgn="l" eaLnBrk="0" hangingPunct="0">
              <a:spcBef>
                <a:spcPct val="0"/>
              </a:spcBef>
              <a:defRPr sz="2400">
                <a:solidFill>
                  <a:schemeClr val="tx1"/>
                </a:solidFill>
                <a:latin typeface="Times New Roman" pitchFamily="18" charset="0"/>
              </a:defRPr>
            </a:lvl1pPr>
            <a:lvl2pPr algn="l" eaLnBrk="0" hangingPunct="0">
              <a:spcBef>
                <a:spcPct val="0"/>
              </a:spcBef>
              <a:defRPr sz="2400">
                <a:solidFill>
                  <a:schemeClr val="tx1"/>
                </a:solidFill>
                <a:latin typeface="Times New Roman" pitchFamily="18" charset="0"/>
              </a:defRPr>
            </a:lvl2pPr>
            <a:lvl3pPr algn="l" eaLnBrk="0" hangingPunct="0">
              <a:spcBef>
                <a:spcPct val="0"/>
              </a:spcBef>
              <a:defRPr sz="2400">
                <a:solidFill>
                  <a:schemeClr val="tx1"/>
                </a:solidFill>
                <a:latin typeface="Times New Roman" pitchFamily="18" charset="0"/>
              </a:defRPr>
            </a:lvl3pPr>
            <a:lvl4pPr algn="l" eaLnBrk="0" hangingPunct="0">
              <a:spcBef>
                <a:spcPct val="0"/>
              </a:spcBef>
              <a:defRPr sz="2400">
                <a:solidFill>
                  <a:schemeClr val="tx1"/>
                </a:solidFill>
                <a:latin typeface="Times New Roman" pitchFamily="18" charset="0"/>
              </a:defRPr>
            </a:lvl4pPr>
            <a:lvl5pPr algn="l"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buFontTx/>
              <a:buNone/>
            </a:pPr>
            <a:r>
              <a:rPr lang="en-US" sz="2000" b="1" i="0">
                <a:solidFill>
                  <a:schemeClr val="bg1"/>
                </a:solidFill>
                <a:latin typeface="Calibri" pitchFamily="34" charset="0"/>
              </a:rPr>
              <a:t>Sand</a:t>
            </a:r>
          </a:p>
        </p:txBody>
      </p:sp>
      <p:sp>
        <p:nvSpPr>
          <p:cNvPr id="2238474" name="Text Box 10"/>
          <p:cNvSpPr txBox="1">
            <a:spLocks noChangeArrowheads="1"/>
          </p:cNvSpPr>
          <p:nvPr/>
        </p:nvSpPr>
        <p:spPr bwMode="auto">
          <a:xfrm>
            <a:off x="5329991" y="5939135"/>
            <a:ext cx="34227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lgn="l" eaLnBrk="0" hangingPunct="0">
              <a:spcBef>
                <a:spcPct val="0"/>
              </a:spcBef>
              <a:defRPr sz="2400">
                <a:solidFill>
                  <a:schemeClr val="tx1"/>
                </a:solidFill>
                <a:latin typeface="Times New Roman" pitchFamily="18" charset="0"/>
              </a:defRPr>
            </a:lvl1pPr>
            <a:lvl2pPr algn="l" eaLnBrk="0" hangingPunct="0">
              <a:spcBef>
                <a:spcPct val="0"/>
              </a:spcBef>
              <a:defRPr sz="2400">
                <a:solidFill>
                  <a:schemeClr val="tx1"/>
                </a:solidFill>
                <a:latin typeface="Times New Roman" pitchFamily="18" charset="0"/>
              </a:defRPr>
            </a:lvl2pPr>
            <a:lvl3pPr algn="l" eaLnBrk="0" hangingPunct="0">
              <a:spcBef>
                <a:spcPct val="0"/>
              </a:spcBef>
              <a:defRPr sz="2400">
                <a:solidFill>
                  <a:schemeClr val="tx1"/>
                </a:solidFill>
                <a:latin typeface="Times New Roman" pitchFamily="18" charset="0"/>
              </a:defRPr>
            </a:lvl3pPr>
            <a:lvl4pPr algn="l" eaLnBrk="0" hangingPunct="0">
              <a:spcBef>
                <a:spcPct val="0"/>
              </a:spcBef>
              <a:defRPr sz="2400">
                <a:solidFill>
                  <a:schemeClr val="tx1"/>
                </a:solidFill>
                <a:latin typeface="Times New Roman" pitchFamily="18" charset="0"/>
              </a:defRPr>
            </a:lvl4pPr>
            <a:lvl5pPr algn="l"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FontTx/>
              <a:buNone/>
            </a:pPr>
            <a:r>
              <a:rPr lang="en-US" b="1" i="0" dirty="0">
                <a:solidFill>
                  <a:schemeClr val="bg1"/>
                </a:solidFill>
                <a:latin typeface="Calibri" pitchFamily="34" charset="0"/>
              </a:rPr>
              <a:t>0.45 kg of each aggregate</a:t>
            </a:r>
          </a:p>
        </p:txBody>
      </p:sp>
    </p:spTree>
    <p:extLst>
      <p:ext uri="{BB962C8B-B14F-4D97-AF65-F5344CB8AC3E}">
        <p14:creationId xmlns:p14="http://schemas.microsoft.com/office/powerpoint/2010/main" val="3493142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846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384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Grinding &amp; Grooving LWC Decks</a:t>
            </a:r>
          </a:p>
        </p:txBody>
      </p:sp>
      <p:sp>
        <p:nvSpPr>
          <p:cNvPr id="30723" name="Content Placeholder 2"/>
          <p:cNvSpPr>
            <a:spLocks noGrp="1"/>
          </p:cNvSpPr>
          <p:nvPr>
            <p:ph idx="1"/>
          </p:nvPr>
        </p:nvSpPr>
        <p:spPr/>
        <p:txBody>
          <a:bodyPr/>
          <a:lstStyle/>
          <a:p>
            <a:r>
              <a:rPr lang="en-US" altLang="en-US"/>
              <a:t>LWA appears porous or soft, so it seems reasonable to expect that a LWC deck should not be ground or grooved, which is standard practice in many states</a:t>
            </a:r>
          </a:p>
          <a:p>
            <a:pPr lvl="1"/>
            <a:r>
              <a:rPr lang="en-US" altLang="en-US"/>
              <a:t>It is thought that when grinding exposes the interior of LWA particles, the penetration of moisture and contaminants into the deck would increase, thus degrading freeze – thaw resistance</a:t>
            </a:r>
          </a:p>
          <a:p>
            <a:pPr lvl="1"/>
            <a:r>
              <a:rPr lang="en-US" altLang="en-US"/>
              <a:t>Others suggest that LWC is too weak to retain grooves cut in the deck, or would wear excessively</a:t>
            </a:r>
          </a:p>
          <a:p>
            <a:r>
              <a:rPr lang="en-US" altLang="en-US"/>
              <a:t>Laboratory and field experience has shown that these concerns are unfounded.  </a:t>
            </a:r>
          </a:p>
        </p:txBody>
      </p:sp>
    </p:spTree>
    <p:extLst>
      <p:ext uri="{BB962C8B-B14F-4D97-AF65-F5344CB8AC3E}">
        <p14:creationId xmlns:p14="http://schemas.microsoft.com/office/powerpoint/2010/main" val="321674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Freezing-Thawing Resistance</a:t>
            </a:r>
          </a:p>
        </p:txBody>
      </p:sp>
      <p:sp>
        <p:nvSpPr>
          <p:cNvPr id="54276" name="Rectangle 3"/>
          <p:cNvSpPr>
            <a:spLocks noGrp="1" noChangeArrowheads="1"/>
          </p:cNvSpPr>
          <p:nvPr>
            <p:ph type="body" idx="1"/>
          </p:nvPr>
        </p:nvSpPr>
        <p:spPr>
          <a:xfrm>
            <a:off x="457200" y="1005840"/>
            <a:ext cx="8301038" cy="5909952"/>
          </a:xfrm>
        </p:spPr>
        <p:txBody>
          <a:bodyPr/>
          <a:lstStyle/>
          <a:p>
            <a:r>
              <a:rPr lang="en-US" altLang="en-US" dirty="0"/>
              <a:t>Independent lab tested NCDOT sand LWC mix</a:t>
            </a:r>
          </a:p>
          <a:p>
            <a:pPr lvl="1"/>
            <a:r>
              <a:rPr lang="en-US" altLang="en-US" dirty="0"/>
              <a:t>Side faces for 2 specimens were cut off to simulate grinding &amp; grooving</a:t>
            </a:r>
          </a:p>
          <a:p>
            <a:pPr lvl="1"/>
            <a:endParaRPr lang="en-US" altLang="en-US" dirty="0"/>
          </a:p>
          <a:p>
            <a:pPr lvl="1"/>
            <a:endParaRPr lang="en-US" altLang="en-US" dirty="0"/>
          </a:p>
          <a:p>
            <a:pPr lvl="1"/>
            <a:endParaRPr lang="en-US" altLang="en-US" dirty="0"/>
          </a:p>
          <a:p>
            <a:pPr lvl="1"/>
            <a:endParaRPr lang="en-US" altLang="en-US" sz="2400" dirty="0"/>
          </a:p>
          <a:p>
            <a:pPr lvl="1"/>
            <a:endParaRPr lang="en-US" altLang="en-US" sz="2400" dirty="0"/>
          </a:p>
          <a:p>
            <a:pPr lvl="1"/>
            <a:endParaRPr lang="en-US" altLang="en-US" sz="2400" dirty="0"/>
          </a:p>
          <a:p>
            <a:pPr marL="231775" lvl="1" indent="0">
              <a:buNone/>
            </a:pPr>
            <a:endParaRPr lang="en-US" altLang="en-US" dirty="0"/>
          </a:p>
          <a:p>
            <a:r>
              <a:rPr lang="en-US" altLang="en-US" dirty="0"/>
              <a:t>Difference for cut specimens was minor</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l="16588" t="24663" r="2002" b="23376"/>
          <a:stretch>
            <a:fillRect/>
          </a:stretch>
        </p:blipFill>
        <p:spPr bwMode="auto">
          <a:xfrm>
            <a:off x="643115" y="2565750"/>
            <a:ext cx="4171950" cy="35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0005" name="Rectangle 5"/>
          <p:cNvSpPr>
            <a:spLocks noChangeArrowheads="1"/>
          </p:cNvSpPr>
          <p:nvPr/>
        </p:nvSpPr>
        <p:spPr bwMode="auto">
          <a:xfrm>
            <a:off x="4872038" y="2415290"/>
            <a:ext cx="3856039"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60000"/>
              </a:spcBef>
              <a:buSzPct val="100000"/>
              <a:defRPr sz="2800" b="1" i="1">
                <a:solidFill>
                  <a:schemeClr val="tx1"/>
                </a:solidFill>
                <a:latin typeface="Arial" panose="020B0604020202020204" pitchFamily="34" charset="0"/>
              </a:defRPr>
            </a:lvl1pPr>
            <a:lvl2pPr marL="465138" indent="-222250">
              <a:spcBef>
                <a:spcPct val="50000"/>
              </a:spcBef>
              <a:buSzPct val="100000"/>
              <a:buChar char="•"/>
              <a:defRPr sz="2800" b="1" i="1">
                <a:solidFill>
                  <a:schemeClr val="tx1"/>
                </a:solidFill>
                <a:latin typeface="Arial" panose="020B0604020202020204" pitchFamily="34" charset="0"/>
              </a:defRPr>
            </a:lvl2pPr>
            <a:lvl3pPr marL="1143000" indent="-228600">
              <a:spcBef>
                <a:spcPct val="35000"/>
              </a:spcBef>
              <a:buSzPct val="100000"/>
              <a:buChar char="-"/>
              <a:defRPr sz="2400" b="1" i="1">
                <a:solidFill>
                  <a:schemeClr val="tx1"/>
                </a:solidFill>
                <a:latin typeface="Arial" panose="020B0604020202020204" pitchFamily="34" charset="0"/>
              </a:defRPr>
            </a:lvl3pPr>
            <a:lvl4pPr marL="1600200" indent="-228600">
              <a:spcBef>
                <a:spcPct val="20000"/>
              </a:spcBef>
              <a:buSzPct val="100000"/>
              <a:buChar char="-"/>
              <a:defRPr sz="2400" b="1" i="1">
                <a:solidFill>
                  <a:schemeClr val="tx1"/>
                </a:solidFill>
                <a:latin typeface="Arial" panose="020B0604020202020204" pitchFamily="34" charset="0"/>
              </a:defRPr>
            </a:lvl4pPr>
            <a:lvl5pPr marL="2057400" indent="-228600">
              <a:spcBef>
                <a:spcPct val="20000"/>
              </a:spcBef>
              <a:buSzPct val="100000"/>
              <a:buChar char="•"/>
              <a:defRPr sz="2000" b="1" i="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9pPr>
          </a:lstStyle>
          <a:p>
            <a:pPr algn="l">
              <a:buNone/>
            </a:pPr>
            <a:r>
              <a:rPr lang="en-US" altLang="en-US" sz="2400" i="0" dirty="0">
                <a:solidFill>
                  <a:schemeClr val="bg2"/>
                </a:solidFill>
                <a:latin typeface="Calibri" panose="020F0502020204030204" pitchFamily="34" charset="0"/>
              </a:rPr>
              <a:t>After 307 cycles</a:t>
            </a:r>
          </a:p>
          <a:p>
            <a:pPr lvl="1" algn="l">
              <a:spcBef>
                <a:spcPts val="600"/>
              </a:spcBef>
            </a:pPr>
            <a:r>
              <a:rPr lang="en-US" altLang="en-US" sz="2400" i="0" dirty="0">
                <a:solidFill>
                  <a:schemeClr val="bg2"/>
                </a:solidFill>
                <a:latin typeface="Calibri" panose="020F0502020204030204" pitchFamily="34" charset="0"/>
              </a:rPr>
              <a:t>2 un-cut specimens had a relative dynamic modulus of 102</a:t>
            </a:r>
          </a:p>
          <a:p>
            <a:pPr lvl="1" algn="l">
              <a:spcBef>
                <a:spcPts val="600"/>
              </a:spcBef>
            </a:pPr>
            <a:r>
              <a:rPr lang="en-US" altLang="en-US" sz="2400" i="0" dirty="0">
                <a:solidFill>
                  <a:schemeClr val="bg2"/>
                </a:solidFill>
                <a:latin typeface="Calibri" panose="020F0502020204030204" pitchFamily="34" charset="0"/>
              </a:rPr>
              <a:t>2 cut specimens had relative dynamic moduli of 100 &amp; 98</a:t>
            </a:r>
          </a:p>
          <a:p>
            <a:pPr lvl="1" algn="l">
              <a:spcBef>
                <a:spcPts val="600"/>
              </a:spcBef>
            </a:pPr>
            <a:r>
              <a:rPr lang="en-US" altLang="en-US" sz="2400" i="0" dirty="0">
                <a:solidFill>
                  <a:schemeClr val="bg2"/>
                </a:solidFill>
                <a:latin typeface="Calibri" panose="020F0502020204030204" pitchFamily="34" charset="0"/>
              </a:rPr>
              <a:t>Typical minimum requirement is 80</a:t>
            </a:r>
          </a:p>
        </p:txBody>
      </p:sp>
    </p:spTree>
    <p:extLst>
      <p:ext uri="{BB962C8B-B14F-4D97-AF65-F5344CB8AC3E}">
        <p14:creationId xmlns:p14="http://schemas.microsoft.com/office/powerpoint/2010/main" val="1342129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00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000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a:t>Grinding &amp; Grooving LWC Decks</a:t>
            </a:r>
          </a:p>
        </p:txBody>
      </p:sp>
      <p:sp>
        <p:nvSpPr>
          <p:cNvPr id="41987" name="Content Placeholder 2"/>
          <p:cNvSpPr>
            <a:spLocks noGrp="1"/>
          </p:cNvSpPr>
          <p:nvPr>
            <p:ph idx="1"/>
          </p:nvPr>
        </p:nvSpPr>
        <p:spPr/>
        <p:txBody>
          <a:bodyPr/>
          <a:lstStyle/>
          <a:p>
            <a:r>
              <a:rPr lang="en-US" altLang="en-US"/>
              <a:t>The Virginia Dare Bridge in NC is 5.2 miles long and has a LWC deck for the entire length of the bridge. </a:t>
            </a:r>
          </a:p>
          <a:p>
            <a:r>
              <a:rPr lang="en-US" altLang="en-US"/>
              <a:t>The specifications required that the entire surface of the deck be diamond ground during construction. </a:t>
            </a:r>
          </a:p>
          <a:p>
            <a:r>
              <a:rPr lang="en-US" altLang="en-US"/>
              <a:t>The good condition of the bridge deck after several years in service was described earlier.</a:t>
            </a:r>
          </a:p>
        </p:txBody>
      </p:sp>
    </p:spTree>
    <p:extLst>
      <p:ext uri="{BB962C8B-B14F-4D97-AF65-F5344CB8AC3E}">
        <p14:creationId xmlns:p14="http://schemas.microsoft.com/office/powerpoint/2010/main" val="2436935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Grinding &amp; Grooving LWC Decks</a:t>
            </a:r>
          </a:p>
        </p:txBody>
      </p:sp>
      <p:sp>
        <p:nvSpPr>
          <p:cNvPr id="44035" name="Content Placeholder 2"/>
          <p:cNvSpPr>
            <a:spLocks noGrp="1"/>
          </p:cNvSpPr>
          <p:nvPr>
            <p:ph idx="1"/>
          </p:nvPr>
        </p:nvSpPr>
        <p:spPr>
          <a:xfrm>
            <a:off x="457200" y="1005840"/>
            <a:ext cx="8301038" cy="5140511"/>
          </a:xfrm>
        </p:spPr>
        <p:txBody>
          <a:bodyPr/>
          <a:lstStyle/>
          <a:p>
            <a:r>
              <a:rPr lang="en-US" altLang="en-US" sz="2200" dirty="0"/>
              <a:t>An NCDOT resident engineer on the project gave the following response to a question about the use of LWC on the deck of the bridge:</a:t>
            </a:r>
          </a:p>
          <a:p>
            <a:r>
              <a:rPr lang="en-US" altLang="en-US" sz="2200" dirty="0"/>
              <a:t>We grooved the Chowan River Bridge [another bridge in the area which used LWC for a portion of its deck].  I have seen no problems with wearing surface there.  We diamond ground the entire deck surface on Manteo Bypass [aka, the Virginia Dare Bridge] for rideability reasons.  We were a little worried about the lightweight being so exposed, but found favorable research elsewhere across the country.</a:t>
            </a:r>
          </a:p>
          <a:p>
            <a:r>
              <a:rPr lang="en-US" altLang="en-US" sz="2200" dirty="0"/>
              <a:t>So far, (5 years), I don't think we have seen any problems with the ground lightweight.  Pop outs from entrapped water being frozen in the deck surface seem plausible in theory, and I was worried it could happen, but we have not seen anything to support it.</a:t>
            </a:r>
          </a:p>
        </p:txBody>
      </p:sp>
    </p:spTree>
    <p:extLst>
      <p:ext uri="{BB962C8B-B14F-4D97-AF65-F5344CB8AC3E}">
        <p14:creationId xmlns:p14="http://schemas.microsoft.com/office/powerpoint/2010/main" val="2382316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Grinding &amp; Grooving LWC Decks</a:t>
            </a:r>
          </a:p>
        </p:txBody>
      </p:sp>
      <p:sp>
        <p:nvSpPr>
          <p:cNvPr id="46083" name="Content Placeholder 2"/>
          <p:cNvSpPr>
            <a:spLocks noGrp="1"/>
          </p:cNvSpPr>
          <p:nvPr>
            <p:ph idx="1"/>
          </p:nvPr>
        </p:nvSpPr>
        <p:spPr/>
        <p:txBody>
          <a:bodyPr/>
          <a:lstStyle/>
          <a:p>
            <a:r>
              <a:rPr lang="en-US" altLang="en-US"/>
              <a:t>The Route 33 Bridge over the Mattaponi River in Virginia was constructed with a LWC deck for much of its length</a:t>
            </a:r>
          </a:p>
          <a:p>
            <a:r>
              <a:rPr lang="en-US" altLang="en-US"/>
              <a:t>The bridge deck was ground where needed for smoothness, then the entire surface of the deck was  grooved transversely</a:t>
            </a:r>
          </a:p>
          <a:p>
            <a:r>
              <a:rPr lang="en-US" altLang="en-US"/>
              <a:t>This bridge has been in service since 2006</a:t>
            </a:r>
          </a:p>
        </p:txBody>
      </p:sp>
    </p:spTree>
    <p:extLst>
      <p:ext uri="{BB962C8B-B14F-4D97-AF65-F5344CB8AC3E}">
        <p14:creationId xmlns:p14="http://schemas.microsoft.com/office/powerpoint/2010/main" val="3522019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FHWA Report by T.Y. Lin Int'l (1985)</a:t>
            </a:r>
          </a:p>
        </p:txBody>
      </p:sp>
      <p:sp>
        <p:nvSpPr>
          <p:cNvPr id="10243" name="Rectangle 3"/>
          <p:cNvSpPr>
            <a:spLocks noGrp="1" noChangeArrowheads="1"/>
          </p:cNvSpPr>
          <p:nvPr>
            <p:ph idx="1"/>
          </p:nvPr>
        </p:nvSpPr>
        <p:spPr>
          <a:xfrm>
            <a:off x="457200" y="1005840"/>
            <a:ext cx="8301038" cy="4294125"/>
          </a:xfrm>
        </p:spPr>
        <p:txBody>
          <a:bodyPr/>
          <a:lstStyle/>
          <a:p>
            <a:r>
              <a:rPr lang="en-US" altLang="en-US" dirty="0"/>
              <a:t>Appendix 2: “Structural Lightweight-Concrete Bridge Guide Specifications”</a:t>
            </a:r>
          </a:p>
          <a:p>
            <a:pPr lvl="1"/>
            <a:r>
              <a:rPr lang="en-US" altLang="en-US" dirty="0"/>
              <a:t>Good source of </a:t>
            </a:r>
            <a:r>
              <a:rPr lang="en-US" altLang="en-US" dirty="0" smtClean="0"/>
              <a:t>information</a:t>
            </a:r>
            <a:endParaRPr lang="en-US" altLang="en-US" dirty="0"/>
          </a:p>
          <a:p>
            <a:endParaRPr lang="en-US" altLang="en-US" sz="1400" dirty="0"/>
          </a:p>
          <a:p>
            <a:r>
              <a:rPr lang="en-US" altLang="en-US" dirty="0"/>
              <a:t>Appendix 3: “Suggested Structural Lightweight-Concrete Bridge Field Control Procedures”</a:t>
            </a:r>
          </a:p>
          <a:p>
            <a:pPr lvl="1"/>
            <a:r>
              <a:rPr lang="en-US" altLang="en-US" dirty="0"/>
              <a:t>Has some good information that could be useful in developing specifications and understanding field issues</a:t>
            </a:r>
          </a:p>
        </p:txBody>
      </p:sp>
    </p:spTree>
    <p:extLst>
      <p:ext uri="{BB962C8B-B14F-4D97-AF65-F5344CB8AC3E}">
        <p14:creationId xmlns:p14="http://schemas.microsoft.com/office/powerpoint/2010/main" val="3120968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Other Reports with Info for Specifications</a:t>
            </a:r>
          </a:p>
        </p:txBody>
      </p:sp>
      <p:sp>
        <p:nvSpPr>
          <p:cNvPr id="2216963" name="Rectangle 3"/>
          <p:cNvSpPr>
            <a:spLocks noGrp="1" noChangeArrowheads="1"/>
          </p:cNvSpPr>
          <p:nvPr>
            <p:ph type="body" idx="1"/>
          </p:nvPr>
        </p:nvSpPr>
        <p:spPr>
          <a:xfrm>
            <a:off x="457200" y="1005840"/>
            <a:ext cx="8375904" cy="5556009"/>
          </a:xfrm>
        </p:spPr>
        <p:txBody>
          <a:bodyPr/>
          <a:lstStyle/>
          <a:p>
            <a:r>
              <a:rPr lang="en-US" altLang="en-US" dirty="0"/>
              <a:t>Holm &amp; </a:t>
            </a:r>
            <a:r>
              <a:rPr lang="en-US" altLang="en-US" dirty="0" err="1"/>
              <a:t>Bremner</a:t>
            </a:r>
            <a:r>
              <a:rPr lang="en-US" altLang="en-US" dirty="0"/>
              <a:t>, “State-of-the-Art Report on High-Strength, High-Durability Structural Low-Density Concrete for Applications in Severe Marine Environments,” USACE, ERCD/SL TR-00-3 (TR INP-00-2), Aug. 2000</a:t>
            </a:r>
          </a:p>
          <a:p>
            <a:pPr lvl="1"/>
            <a:r>
              <a:rPr lang="en-US" altLang="en-US" dirty="0"/>
              <a:t>Guide Specifications in appendix</a:t>
            </a:r>
          </a:p>
          <a:p>
            <a:endParaRPr lang="en-US" altLang="en-US" sz="1200" dirty="0"/>
          </a:p>
          <a:p>
            <a:r>
              <a:rPr lang="en-US" altLang="en-US" dirty="0"/>
              <a:t>Hoff, “Guide for the Use of Low-Density Concrete in Civil Works Projects,” USACE, ERDC/GSL TR-02-13       (TR INP-02-7), Aug. 2002</a:t>
            </a:r>
          </a:p>
          <a:p>
            <a:pPr lvl="1"/>
            <a:r>
              <a:rPr lang="en-US" altLang="en-US" dirty="0"/>
              <a:t>A comprehensive discussion of issues related to the use of LWC</a:t>
            </a:r>
          </a:p>
        </p:txBody>
      </p:sp>
    </p:spTree>
    <p:extLst>
      <p:ext uri="{BB962C8B-B14F-4D97-AF65-F5344CB8AC3E}">
        <p14:creationId xmlns:p14="http://schemas.microsoft.com/office/powerpoint/2010/main" val="654100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169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6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nSpc>
                <a:spcPct val="100000"/>
              </a:lnSpc>
            </a:pPr>
            <a:r>
              <a:rPr lang="en-US" altLang="en-US"/>
              <a:t>Examples of Project Specifications</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754390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a:t>DOT Specifications</a:t>
            </a:r>
          </a:p>
        </p:txBody>
      </p:sp>
      <p:sp>
        <p:nvSpPr>
          <p:cNvPr id="2216963" name="Rectangle 3"/>
          <p:cNvSpPr>
            <a:spLocks noGrp="1" noChangeArrowheads="1"/>
          </p:cNvSpPr>
          <p:nvPr>
            <p:ph idx="1"/>
          </p:nvPr>
        </p:nvSpPr>
        <p:spPr/>
        <p:txBody>
          <a:bodyPr/>
          <a:lstStyle/>
          <a:p>
            <a:r>
              <a:rPr lang="en-US" altLang="en-US"/>
              <a:t>Sand LWC for Bridge Decks</a:t>
            </a:r>
          </a:p>
          <a:p>
            <a:pPr lvl="1"/>
            <a:r>
              <a:rPr lang="en-US" altLang="en-US"/>
              <a:t>TennDOT, DC DOT Standard Specifications</a:t>
            </a:r>
          </a:p>
          <a:p>
            <a:pPr lvl="1"/>
            <a:r>
              <a:rPr lang="en-US" altLang="en-US"/>
              <a:t>NCDOT, UDOT, etc., standard special provisions</a:t>
            </a:r>
          </a:p>
          <a:p>
            <a:pPr lvl="1"/>
            <a:r>
              <a:rPr lang="en-US" altLang="en-US"/>
              <a:t>Other states have project special provisions</a:t>
            </a:r>
          </a:p>
          <a:p>
            <a:r>
              <a:rPr lang="en-US" altLang="en-US"/>
              <a:t>All LWC </a:t>
            </a:r>
          </a:p>
          <a:p>
            <a:pPr lvl="1"/>
            <a:r>
              <a:rPr lang="en-US" altLang="en-US"/>
              <a:t>Few states have project special provisions</a:t>
            </a:r>
          </a:p>
          <a:p>
            <a:r>
              <a:rPr lang="en-US" altLang="en-US"/>
              <a:t>Sand LWC for Girders</a:t>
            </a:r>
          </a:p>
          <a:p>
            <a:pPr lvl="1"/>
            <a:r>
              <a:rPr lang="en-US" altLang="en-US"/>
              <a:t>GDOT special provisions (10 ksi at 120 pcf)</a:t>
            </a:r>
          </a:p>
          <a:p>
            <a:pPr lvl="1"/>
            <a:r>
              <a:rPr lang="en-US" altLang="en-US"/>
              <a:t>VDOT special provisions (8 ksi at 125 pcf)</a:t>
            </a:r>
          </a:p>
        </p:txBody>
      </p:sp>
    </p:spTree>
    <p:extLst>
      <p:ext uri="{BB962C8B-B14F-4D97-AF65-F5344CB8AC3E}">
        <p14:creationId xmlns:p14="http://schemas.microsoft.com/office/powerpoint/2010/main" val="825302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169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6963">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1696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1696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16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p:txBody>
          <a:bodyPr/>
          <a:lstStyle/>
          <a:p>
            <a:r>
              <a:rPr lang="en-US" altLang="en-US"/>
              <a:t> </a:t>
            </a:r>
          </a:p>
        </p:txBody>
      </p:sp>
      <p:sp>
        <p:nvSpPr>
          <p:cNvPr id="37890" name="Rectangle 2"/>
          <p:cNvSpPr>
            <a:spLocks noGrp="1" noChangeArrowheads="1"/>
          </p:cNvSpPr>
          <p:nvPr>
            <p:ph idx="1"/>
          </p:nvPr>
        </p:nvSpPr>
        <p:spPr/>
        <p:txBody>
          <a:bodyPr/>
          <a:lstStyle/>
          <a:p>
            <a:r>
              <a:rPr lang="en-US" altLang="en-US"/>
              <a:t>High level crossing of I-680                                 over the Carquinez Strait                                    near San Francisco</a:t>
            </a:r>
          </a:p>
          <a:p>
            <a:r>
              <a:rPr lang="en-US" altLang="en-US"/>
              <a:t>Cross-section is a cast-in-                               place single-cell box </a:t>
            </a:r>
          </a:p>
          <a:p>
            <a:pPr lvl="1"/>
            <a:r>
              <a:rPr lang="en-US" altLang="en-US"/>
              <a:t>82-ft wide deck</a:t>
            </a:r>
          </a:p>
          <a:p>
            <a:pPr lvl="1"/>
            <a:r>
              <a:rPr lang="en-US" altLang="en-US"/>
              <a:t>Depth varies from 37 ft to 15 ft at midspan</a:t>
            </a:r>
          </a:p>
          <a:p>
            <a:pPr lvl="1"/>
            <a:r>
              <a:rPr lang="en-US" altLang="en-US"/>
              <a:t>Maximum spans are 658 ft</a:t>
            </a:r>
          </a:p>
          <a:p>
            <a:r>
              <a:rPr lang="en-US" altLang="en-US"/>
              <a:t>Opened to traffic in August 2007</a:t>
            </a:r>
          </a:p>
        </p:txBody>
      </p:sp>
      <p:pic>
        <p:nvPicPr>
          <p:cNvPr id="37893" name="Picture 5" descr="Pic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5450" y="1049338"/>
            <a:ext cx="3317875"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427040" y="292101"/>
            <a:ext cx="8301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1" fontAlgn="base" hangingPunct="1">
              <a:lnSpc>
                <a:spcPct val="90000"/>
              </a:lnSpc>
              <a:spcBef>
                <a:spcPct val="0"/>
              </a:spcBef>
              <a:spcAft>
                <a:spcPct val="0"/>
              </a:spcAft>
              <a:defRPr sz="3600" b="1">
                <a:solidFill>
                  <a:srgbClr val="000000"/>
                </a:solidFill>
                <a:latin typeface="Calibri" panose="020F0502020204030204" pitchFamily="34" charset="0"/>
                <a:ea typeface="Tahoma" pitchFamily="34" charset="0"/>
                <a:cs typeface="Tahoma" pitchFamily="34" charset="0"/>
              </a:defRPr>
            </a:lvl1pPr>
            <a:lvl2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2pPr>
            <a:lvl3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3pPr>
            <a:lvl4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4pPr>
            <a:lvl5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5pPr>
            <a:lvl6pPr marL="4572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6pPr>
            <a:lvl7pPr marL="9144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7pPr>
            <a:lvl8pPr marL="13716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8pPr>
            <a:lvl9pPr marL="18288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9pPr>
          </a:lstStyle>
          <a:p>
            <a:pPr>
              <a:buNone/>
            </a:pPr>
            <a:r>
              <a:rPr lang="en-US" altLang="en-US" i="0" kern="0" dirty="0"/>
              <a:t>New Benicia-Martinez Bridge, California</a:t>
            </a:r>
          </a:p>
        </p:txBody>
      </p:sp>
    </p:spTree>
    <p:extLst>
      <p:ext uri="{BB962C8B-B14F-4D97-AF65-F5344CB8AC3E}">
        <p14:creationId xmlns:p14="http://schemas.microsoft.com/office/powerpoint/2010/main" val="4835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6531" name="Rectangle 3"/>
          <p:cNvSpPr>
            <a:spLocks noGrp="1" noChangeArrowheads="1"/>
          </p:cNvSpPr>
          <p:nvPr>
            <p:ph type="title"/>
          </p:nvPr>
        </p:nvSpPr>
        <p:spPr/>
        <p:txBody>
          <a:bodyPr/>
          <a:lstStyle/>
          <a:p>
            <a:r>
              <a:rPr lang="en-US" dirty="0"/>
              <a:t>Physical Properties of LW Aggregates</a:t>
            </a:r>
          </a:p>
        </p:txBody>
      </p:sp>
      <p:sp>
        <p:nvSpPr>
          <p:cNvPr id="3" name="Content Placeholder 2"/>
          <p:cNvSpPr>
            <a:spLocks noGrp="1"/>
          </p:cNvSpPr>
          <p:nvPr>
            <p:ph idx="1"/>
          </p:nvPr>
        </p:nvSpPr>
        <p:spPr>
          <a:xfrm>
            <a:off x="457200" y="1097280"/>
            <a:ext cx="8469984" cy="3063019"/>
          </a:xfrm>
        </p:spPr>
        <p:txBody>
          <a:bodyPr/>
          <a:lstStyle/>
          <a:p>
            <a:r>
              <a:rPr lang="en-US" dirty="0"/>
              <a:t>Vitrified ceramic material</a:t>
            </a:r>
          </a:p>
          <a:p>
            <a:pPr lvl="1">
              <a:spcBef>
                <a:spcPts val="600"/>
              </a:spcBef>
            </a:pPr>
            <a:r>
              <a:rPr lang="en-US" dirty="0"/>
              <a:t>Hardness equivalent to quartz</a:t>
            </a:r>
          </a:p>
          <a:p>
            <a:r>
              <a:rPr lang="en-US" dirty="0"/>
              <a:t>Pores with limited connectivity reduce density</a:t>
            </a:r>
          </a:p>
          <a:p>
            <a:pPr lvl="1">
              <a:spcBef>
                <a:spcPts val="600"/>
              </a:spcBef>
            </a:pPr>
            <a:r>
              <a:rPr lang="en-US" dirty="0"/>
              <a:t>Results in increased absorption</a:t>
            </a:r>
          </a:p>
          <a:p>
            <a:pPr lvl="1">
              <a:spcBef>
                <a:spcPts val="600"/>
              </a:spcBef>
            </a:pPr>
            <a:r>
              <a:rPr lang="en-US" dirty="0"/>
              <a:t>Absorption of US aggregates ranges from 6% to 25% or more at 24 hrs</a:t>
            </a:r>
          </a:p>
        </p:txBody>
      </p:sp>
      <p:sp>
        <p:nvSpPr>
          <p:cNvPr id="2326532" name="Text Box 4"/>
          <p:cNvSpPr txBox="1">
            <a:spLocks noChangeArrowheads="1"/>
          </p:cNvSpPr>
          <p:nvPr/>
        </p:nvSpPr>
        <p:spPr bwMode="auto">
          <a:xfrm>
            <a:off x="948690" y="4153958"/>
            <a:ext cx="393978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2"/>
                </a:solidFill>
                <a:effectLst/>
                <a:uLnTx/>
                <a:uFillTx/>
                <a:latin typeface="Calibri" pitchFamily="34" charset="0"/>
              </a:rPr>
              <a:t>STALITE LWA particle soaked in water with fluorescent yellow dye for 180 days, then split open.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2"/>
                </a:solidFill>
                <a:effectLst/>
                <a:uLnTx/>
                <a:uFillTx/>
                <a:latin typeface="Calibri" pitchFamily="34" charset="0"/>
              </a:rPr>
              <a:t>Absorption at time of test was 8% by mass.</a:t>
            </a:r>
          </a:p>
        </p:txBody>
      </p:sp>
      <p:pic>
        <p:nvPicPr>
          <p:cNvPr id="232653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202" t="4054" r="323"/>
          <a:stretch/>
        </p:blipFill>
        <p:spPr bwMode="auto">
          <a:xfrm>
            <a:off x="5109210" y="4153958"/>
            <a:ext cx="3726180" cy="2391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26534" name="Group 6"/>
          <p:cNvGrpSpPr>
            <a:grpSpLocks/>
          </p:cNvGrpSpPr>
          <p:nvPr/>
        </p:nvGrpSpPr>
        <p:grpSpPr bwMode="auto">
          <a:xfrm>
            <a:off x="6926823" y="5795990"/>
            <a:ext cx="1223962" cy="731838"/>
            <a:chOff x="4395" y="3704"/>
            <a:chExt cx="771" cy="461"/>
          </a:xfrm>
        </p:grpSpPr>
        <p:grpSp>
          <p:nvGrpSpPr>
            <p:cNvPr id="2326535" name="Group 7"/>
            <p:cNvGrpSpPr>
              <a:grpSpLocks/>
            </p:cNvGrpSpPr>
            <p:nvPr/>
          </p:nvGrpSpPr>
          <p:grpSpPr bwMode="auto">
            <a:xfrm>
              <a:off x="4395" y="3704"/>
              <a:ext cx="771" cy="461"/>
              <a:chOff x="4395" y="3704"/>
              <a:chExt cx="771" cy="461"/>
            </a:xfrm>
          </p:grpSpPr>
          <p:sp>
            <p:nvSpPr>
              <p:cNvPr id="2326536" name="Line 8"/>
              <p:cNvSpPr>
                <a:spLocks noChangeShapeType="1"/>
              </p:cNvSpPr>
              <p:nvPr/>
            </p:nvSpPr>
            <p:spPr bwMode="auto">
              <a:xfrm>
                <a:off x="4395" y="3704"/>
                <a:ext cx="0" cy="46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26537" name="Line 9"/>
              <p:cNvSpPr>
                <a:spLocks noChangeShapeType="1"/>
              </p:cNvSpPr>
              <p:nvPr/>
            </p:nvSpPr>
            <p:spPr bwMode="auto">
              <a:xfrm>
                <a:off x="5166" y="3704"/>
                <a:ext cx="0" cy="46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26538" name="Line 10"/>
              <p:cNvSpPr>
                <a:spLocks noChangeShapeType="1"/>
              </p:cNvSpPr>
              <p:nvPr/>
            </p:nvSpPr>
            <p:spPr bwMode="auto">
              <a:xfrm>
                <a:off x="4395" y="4105"/>
                <a:ext cx="771" cy="0"/>
              </a:xfrm>
              <a:prstGeom prst="line">
                <a:avLst/>
              </a:prstGeom>
              <a:noFill/>
              <a:ln w="2857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326539" name="Text Box 11"/>
            <p:cNvSpPr txBox="1">
              <a:spLocks noChangeArrowheads="1"/>
            </p:cNvSpPr>
            <p:nvPr/>
          </p:nvSpPr>
          <p:spPr bwMode="auto">
            <a:xfrm>
              <a:off x="4515" y="3886"/>
              <a:ext cx="56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25425" indent="-225425" algn="l" eaLnBrk="0" hangingPunct="0">
                <a:spcBef>
                  <a:spcPct val="0"/>
                </a:spcBef>
                <a:defRPr sz="2400">
                  <a:solidFill>
                    <a:schemeClr val="tx1"/>
                  </a:solidFill>
                  <a:latin typeface="Times New Roman" pitchFamily="18" charset="0"/>
                </a:defRPr>
              </a:lvl1pPr>
              <a:lvl2pPr algn="l" eaLnBrk="0" hangingPunct="0">
                <a:spcBef>
                  <a:spcPct val="0"/>
                </a:spcBef>
                <a:defRPr sz="2400">
                  <a:solidFill>
                    <a:schemeClr val="tx1"/>
                  </a:solidFill>
                  <a:latin typeface="Times New Roman" pitchFamily="18" charset="0"/>
                </a:defRPr>
              </a:lvl2pPr>
              <a:lvl3pPr algn="l" eaLnBrk="0" hangingPunct="0">
                <a:spcBef>
                  <a:spcPct val="0"/>
                </a:spcBef>
                <a:defRPr sz="2400">
                  <a:solidFill>
                    <a:schemeClr val="tx1"/>
                  </a:solidFill>
                  <a:latin typeface="Times New Roman" pitchFamily="18" charset="0"/>
                </a:defRPr>
              </a:lvl3pPr>
              <a:lvl4pPr algn="l" eaLnBrk="0" hangingPunct="0">
                <a:spcBef>
                  <a:spcPct val="0"/>
                </a:spcBef>
                <a:defRPr sz="2400">
                  <a:solidFill>
                    <a:schemeClr val="tx1"/>
                  </a:solidFill>
                  <a:latin typeface="Times New Roman" pitchFamily="18" charset="0"/>
                </a:defRPr>
              </a:lvl4pPr>
              <a:lvl5pPr algn="l"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225425" marR="0" lvl="0" indent="-225425"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19mm</a:t>
              </a:r>
            </a:p>
          </p:txBody>
        </p:sp>
      </p:grpSp>
    </p:spTree>
    <p:extLst>
      <p:ext uri="{BB962C8B-B14F-4D97-AF65-F5344CB8AC3E}">
        <p14:creationId xmlns:p14="http://schemas.microsoft.com/office/powerpoint/2010/main" val="111595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65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265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26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653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r>
              <a:rPr lang="en-US" altLang="en-US"/>
              <a:t> </a:t>
            </a:r>
          </a:p>
        </p:txBody>
      </p:sp>
      <p:sp>
        <p:nvSpPr>
          <p:cNvPr id="32772" name="Rectangle 2"/>
          <p:cNvSpPr>
            <a:spLocks noGrp="1" noChangeArrowheads="1"/>
          </p:cNvSpPr>
          <p:nvPr>
            <p:ph type="body" sz="half" idx="4294967295"/>
          </p:nvPr>
        </p:nvSpPr>
        <p:spPr>
          <a:xfrm>
            <a:off x="677863" y="912813"/>
            <a:ext cx="7862633" cy="5484812"/>
          </a:xfrm>
        </p:spPr>
        <p:txBody>
          <a:bodyPr/>
          <a:lstStyle/>
          <a:p>
            <a:pPr>
              <a:defRPr/>
            </a:pPr>
            <a:endParaRPr lang="en-US" altLang="en-US" dirty="0"/>
          </a:p>
          <a:p>
            <a:pPr lvl="2">
              <a:defRPr/>
            </a:pPr>
            <a:endParaRPr lang="en-US" altLang="en-US" sz="2200" dirty="0"/>
          </a:p>
          <a:p>
            <a:pPr lvl="2">
              <a:defRPr/>
            </a:pPr>
            <a:endParaRPr lang="en-US" altLang="en-US" sz="2200" dirty="0"/>
          </a:p>
          <a:p>
            <a:pPr lvl="2">
              <a:buFontTx/>
              <a:buNone/>
              <a:defRPr/>
            </a:pPr>
            <a:endParaRPr lang="en-US" altLang="en-US" sz="2200" dirty="0"/>
          </a:p>
          <a:p>
            <a:pPr lvl="2">
              <a:defRPr/>
            </a:pPr>
            <a:endParaRPr lang="en-US" altLang="en-US" sz="2200" dirty="0"/>
          </a:p>
          <a:p>
            <a:pPr lvl="2">
              <a:defRPr/>
            </a:pPr>
            <a:endParaRPr lang="en-US" altLang="en-US" sz="2200" dirty="0"/>
          </a:p>
          <a:p>
            <a:pPr lvl="2">
              <a:defRPr/>
            </a:pPr>
            <a:endParaRPr lang="en-US" altLang="en-US" sz="2200" dirty="0"/>
          </a:p>
          <a:p>
            <a:pPr marL="682625" lvl="2" indent="0">
              <a:buFontTx/>
              <a:buNone/>
              <a:defRPr/>
            </a:pPr>
            <a:endParaRPr lang="en-US" altLang="en-US" dirty="0"/>
          </a:p>
          <a:p>
            <a:pPr marL="682625" lvl="2" indent="0">
              <a:buFontTx/>
              <a:buNone/>
              <a:defRPr/>
            </a:pPr>
            <a:endParaRPr lang="en-US" altLang="en-US" dirty="0"/>
          </a:p>
          <a:p>
            <a:pPr>
              <a:defRPr/>
            </a:pPr>
            <a:r>
              <a:rPr lang="en-US" altLang="en-US" dirty="0"/>
              <a:t>Field results have exceeded specifications</a:t>
            </a:r>
          </a:p>
          <a:p>
            <a:pPr>
              <a:defRPr/>
            </a:pPr>
            <a:r>
              <a:rPr lang="en-US" altLang="en-US" dirty="0"/>
              <a:t>This was a long-span box girder bridge so additional requirements were justified</a:t>
            </a:r>
          </a:p>
        </p:txBody>
      </p:sp>
      <p:sp>
        <p:nvSpPr>
          <p:cNvPr id="6" name="Rectangle 2"/>
          <p:cNvSpPr txBox="1">
            <a:spLocks noChangeArrowheads="1"/>
          </p:cNvSpPr>
          <p:nvPr/>
        </p:nvSpPr>
        <p:spPr bwMode="auto">
          <a:xfrm>
            <a:off x="579440" y="444501"/>
            <a:ext cx="8301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1" fontAlgn="base" hangingPunct="1">
              <a:lnSpc>
                <a:spcPct val="90000"/>
              </a:lnSpc>
              <a:spcBef>
                <a:spcPct val="0"/>
              </a:spcBef>
              <a:spcAft>
                <a:spcPct val="0"/>
              </a:spcAft>
              <a:defRPr sz="3600" b="1">
                <a:solidFill>
                  <a:srgbClr val="000000"/>
                </a:solidFill>
                <a:latin typeface="Calibri" panose="020F0502020204030204" pitchFamily="34" charset="0"/>
                <a:ea typeface="Tahoma" pitchFamily="34" charset="0"/>
                <a:cs typeface="Tahoma" pitchFamily="34" charset="0"/>
              </a:defRPr>
            </a:lvl1pPr>
            <a:lvl2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2pPr>
            <a:lvl3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3pPr>
            <a:lvl4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4pPr>
            <a:lvl5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5pPr>
            <a:lvl6pPr marL="4572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6pPr>
            <a:lvl7pPr marL="9144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7pPr>
            <a:lvl8pPr marL="13716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8pPr>
            <a:lvl9pPr marL="18288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9pPr>
          </a:lstStyle>
          <a:p>
            <a:pPr>
              <a:buNone/>
            </a:pPr>
            <a:r>
              <a:rPr lang="en-US" altLang="en-US" i="0" kern="0" dirty="0"/>
              <a:t>New Benicia-Martinez Bridge, California</a:t>
            </a:r>
          </a:p>
        </p:txBody>
      </p:sp>
      <p:graphicFrame>
        <p:nvGraphicFramePr>
          <p:cNvPr id="2129088" name="Group 192"/>
          <p:cNvGraphicFramePr>
            <a:graphicFrameLocks noGrp="1"/>
          </p:cNvGraphicFramePr>
          <p:nvPr>
            <p:ph idx="1"/>
            <p:extLst>
              <p:ext uri="{D42A27DB-BD31-4B8C-83A1-F6EECF244321}">
                <p14:modId xmlns:p14="http://schemas.microsoft.com/office/powerpoint/2010/main" val="215872945"/>
              </p:ext>
            </p:extLst>
          </p:nvPr>
        </p:nvGraphicFramePr>
        <p:xfrm>
          <a:off x="706061" y="1219201"/>
          <a:ext cx="7991856" cy="3592960"/>
        </p:xfrm>
        <a:graphic>
          <a:graphicData uri="http://schemas.openxmlformats.org/drawingml/2006/table">
            <a:tbl>
              <a:tblPr/>
              <a:tblGrid>
                <a:gridCol w="3268040">
                  <a:extLst>
                    <a:ext uri="{9D8B030D-6E8A-4147-A177-3AD203B41FA5}">
                      <a16:colId xmlns="" xmlns:a16="http://schemas.microsoft.com/office/drawing/2014/main" val="20000"/>
                    </a:ext>
                  </a:extLst>
                </a:gridCol>
                <a:gridCol w="2362655">
                  <a:extLst>
                    <a:ext uri="{9D8B030D-6E8A-4147-A177-3AD203B41FA5}">
                      <a16:colId xmlns="" xmlns:a16="http://schemas.microsoft.com/office/drawing/2014/main" val="20001"/>
                    </a:ext>
                  </a:extLst>
                </a:gridCol>
                <a:gridCol w="2361161">
                  <a:extLst>
                    <a:ext uri="{9D8B030D-6E8A-4147-A177-3AD203B41FA5}">
                      <a16:colId xmlns="" xmlns:a16="http://schemas.microsoft.com/office/drawing/2014/main" val="20002"/>
                    </a:ext>
                  </a:extLst>
                </a:gridCol>
              </a:tblGrid>
              <a:tr h="5132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Property</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Specified</a:t>
                      </a: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Provided</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132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rPr>
                        <a:t>Compressive Strength</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6.5 ksi</a:t>
                      </a: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10.0 ksi</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132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Equilibrium Density</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125 pcf</a:t>
                      </a: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125 pcf</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132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Modulus of Elasticity</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a:t>
                      </a: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 3.4 x 10</a:t>
                      </a:r>
                      <a:r>
                        <a:rPr kumimoji="0" lang="en-US" sz="2400" b="1" i="0" u="none" strike="noStrike" cap="none" normalizeH="0" baseline="3000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6</a:t>
                      </a: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 psi</a:t>
                      </a: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3.8 x 10</a:t>
                      </a:r>
                      <a:r>
                        <a:rPr kumimoji="0" lang="en-US" sz="2400" b="1" i="0" u="none" strike="noStrike" cap="none" normalizeH="0" baseline="30000">
                          <a:ln>
                            <a:noFill/>
                          </a:ln>
                          <a:solidFill>
                            <a:schemeClr val="bg2"/>
                          </a:solidFill>
                          <a:effectLst/>
                          <a:latin typeface="Calibri" panose="020F0502020204030204" pitchFamily="34" charset="0"/>
                          <a:ea typeface="Times New Roman" pitchFamily="18" charset="0"/>
                          <a:cs typeface="Arial" pitchFamily="34" charset="0"/>
                        </a:rPr>
                        <a:t>6</a:t>
                      </a: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 psi</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132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Specific Creep</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a:t>
                      </a: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rPr>
                        <a:t> 70x10</a:t>
                      </a:r>
                      <a:r>
                        <a:rPr kumimoji="0" lang="en-US" sz="2400" b="1" i="0" u="none" strike="noStrike" cap="none" normalizeH="0" baseline="30000" dirty="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-6</a:t>
                      </a: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 MPa</a:t>
                      </a: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rPr>
                        <a:t>30x10</a:t>
                      </a:r>
                      <a:r>
                        <a:rPr kumimoji="0" lang="en-US" sz="2400" b="1" i="0" u="none" strike="noStrike" cap="none" normalizeH="0" baseline="30000" dirty="0">
                          <a:ln>
                            <a:noFill/>
                          </a:ln>
                          <a:solidFill>
                            <a:schemeClr val="bg2"/>
                          </a:solidFill>
                          <a:effectLst/>
                          <a:latin typeface="Calibri" panose="020F0502020204030204" pitchFamily="34" charset="0"/>
                          <a:ea typeface="Times New Roman" pitchFamily="18" charset="0"/>
                          <a:cs typeface="Arial" pitchFamily="34" charset="0"/>
                        </a:rPr>
                        <a:t>-6</a:t>
                      </a: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rPr>
                        <a:t>/ MPa</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132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rPr>
                        <a:t>Shrinkage Strain</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a:t>
                      </a: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 0.05%</a:t>
                      </a:r>
                      <a:endPar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sym typeface="Symbol" pitchFamily="18" charset="2"/>
                      </a:endParaRP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0.03%</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132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Tensile Strength</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a:t>
                      </a: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 450 psi</a:t>
                      </a:r>
                      <a:endPar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sym typeface="Symbol" pitchFamily="18" charset="2"/>
                      </a:endParaRP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rPr>
                        <a:t>450 psi</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607458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r>
              <a:rPr lang="en-US" altLang="en-US"/>
              <a:t> </a:t>
            </a:r>
          </a:p>
        </p:txBody>
      </p:sp>
      <p:sp>
        <p:nvSpPr>
          <p:cNvPr id="32772" name="Rectangle 2"/>
          <p:cNvSpPr>
            <a:spLocks noGrp="1" noChangeArrowheads="1"/>
          </p:cNvSpPr>
          <p:nvPr>
            <p:ph type="body" sz="half" idx="4294967295"/>
          </p:nvPr>
        </p:nvSpPr>
        <p:spPr>
          <a:xfrm>
            <a:off x="677863" y="912813"/>
            <a:ext cx="7862633" cy="5556009"/>
          </a:xfrm>
        </p:spPr>
        <p:txBody>
          <a:bodyPr/>
          <a:lstStyle/>
          <a:p>
            <a:pPr>
              <a:defRPr/>
            </a:pPr>
            <a:endParaRPr lang="en-US" altLang="en-US" dirty="0"/>
          </a:p>
          <a:p>
            <a:pPr lvl="2">
              <a:defRPr/>
            </a:pPr>
            <a:endParaRPr lang="en-US" altLang="en-US" sz="2200" dirty="0"/>
          </a:p>
          <a:p>
            <a:pPr lvl="2">
              <a:defRPr/>
            </a:pPr>
            <a:endParaRPr lang="en-US" altLang="en-US" sz="2200" dirty="0"/>
          </a:p>
          <a:p>
            <a:pPr lvl="2">
              <a:buFontTx/>
              <a:buNone/>
              <a:defRPr/>
            </a:pPr>
            <a:endParaRPr lang="en-US" altLang="en-US" sz="2200" dirty="0"/>
          </a:p>
          <a:p>
            <a:pPr lvl="2">
              <a:defRPr/>
            </a:pPr>
            <a:endParaRPr lang="en-US" altLang="en-US" sz="2200" dirty="0"/>
          </a:p>
          <a:p>
            <a:pPr lvl="2">
              <a:defRPr/>
            </a:pPr>
            <a:endParaRPr lang="en-US" altLang="en-US" sz="2200" dirty="0"/>
          </a:p>
          <a:p>
            <a:pPr lvl="2">
              <a:defRPr/>
            </a:pPr>
            <a:endParaRPr lang="en-US" altLang="en-US" sz="2200" dirty="0"/>
          </a:p>
          <a:p>
            <a:pPr marL="282575" lvl="1" indent="0">
              <a:buNone/>
              <a:defRPr/>
            </a:pPr>
            <a:endParaRPr lang="en-US" altLang="en-US" dirty="0"/>
          </a:p>
          <a:p>
            <a:pPr marL="282575" lvl="1" indent="0">
              <a:buNone/>
              <a:defRPr/>
            </a:pPr>
            <a:endParaRPr lang="en-US" altLang="en-US" dirty="0"/>
          </a:p>
          <a:p>
            <a:pPr>
              <a:defRPr/>
            </a:pPr>
            <a:r>
              <a:rPr lang="en-US" altLang="en-US" dirty="0"/>
              <a:t>These specs for a long-span                                       box girder were copied for                                                   these 25 </a:t>
            </a:r>
            <a:r>
              <a:rPr lang="en-US" altLang="en-US" dirty="0" err="1"/>
              <a:t>ft</a:t>
            </a:r>
            <a:r>
              <a:rPr lang="en-US" altLang="en-US" dirty="0"/>
              <a:t> double-tee beams!</a:t>
            </a:r>
          </a:p>
        </p:txBody>
      </p:sp>
      <p:sp>
        <p:nvSpPr>
          <p:cNvPr id="6" name="Rectangle 2"/>
          <p:cNvSpPr txBox="1">
            <a:spLocks noChangeArrowheads="1"/>
          </p:cNvSpPr>
          <p:nvPr/>
        </p:nvSpPr>
        <p:spPr bwMode="auto">
          <a:xfrm>
            <a:off x="579440" y="444501"/>
            <a:ext cx="8301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1" fontAlgn="base" hangingPunct="1">
              <a:lnSpc>
                <a:spcPct val="90000"/>
              </a:lnSpc>
              <a:spcBef>
                <a:spcPct val="0"/>
              </a:spcBef>
              <a:spcAft>
                <a:spcPct val="0"/>
              </a:spcAft>
              <a:defRPr sz="3600" b="1">
                <a:solidFill>
                  <a:srgbClr val="000000"/>
                </a:solidFill>
                <a:latin typeface="Calibri" panose="020F0502020204030204" pitchFamily="34" charset="0"/>
                <a:ea typeface="Tahoma" pitchFamily="34" charset="0"/>
                <a:cs typeface="Tahoma" pitchFamily="34" charset="0"/>
              </a:defRPr>
            </a:lvl1pPr>
            <a:lvl2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2pPr>
            <a:lvl3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3pPr>
            <a:lvl4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4pPr>
            <a:lvl5pPr algn="l" rtl="0" eaLnBrk="1" fontAlgn="base" hangingPunct="1">
              <a:lnSpc>
                <a:spcPct val="90000"/>
              </a:lnSpc>
              <a:spcBef>
                <a:spcPct val="0"/>
              </a:spcBef>
              <a:spcAft>
                <a:spcPct val="0"/>
              </a:spcAft>
              <a:defRPr sz="2400" b="1">
                <a:solidFill>
                  <a:schemeClr val="bg1"/>
                </a:solidFill>
                <a:effectLst>
                  <a:outerShdw blurRad="38100" dist="38100" dir="2700000" algn="tl">
                    <a:srgbClr val="000000"/>
                  </a:outerShdw>
                </a:effectLst>
                <a:latin typeface="Tahoma" pitchFamily="34" charset="0"/>
                <a:cs typeface="Tahoma" pitchFamily="34" charset="0"/>
              </a:defRPr>
            </a:lvl5pPr>
            <a:lvl6pPr marL="4572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6pPr>
            <a:lvl7pPr marL="9144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7pPr>
            <a:lvl8pPr marL="13716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8pPr>
            <a:lvl9pPr marL="1828800" algn="l" rtl="0" eaLnBrk="1" fontAlgn="base" hangingPunct="1">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9pPr>
          </a:lstStyle>
          <a:p>
            <a:pPr>
              <a:buNone/>
            </a:pPr>
            <a:r>
              <a:rPr lang="en-US" altLang="en-US" i="0" kern="0" dirty="0"/>
              <a:t>New Benicia-Martinez Bridge, California</a:t>
            </a:r>
          </a:p>
        </p:txBody>
      </p:sp>
      <p:graphicFrame>
        <p:nvGraphicFramePr>
          <p:cNvPr id="2129088" name="Group 192"/>
          <p:cNvGraphicFramePr>
            <a:graphicFrameLocks noGrp="1"/>
          </p:cNvGraphicFramePr>
          <p:nvPr>
            <p:ph idx="1"/>
            <p:extLst/>
          </p:nvPr>
        </p:nvGraphicFramePr>
        <p:xfrm>
          <a:off x="706061" y="1219201"/>
          <a:ext cx="7991856" cy="3592960"/>
        </p:xfrm>
        <a:graphic>
          <a:graphicData uri="http://schemas.openxmlformats.org/drawingml/2006/table">
            <a:tbl>
              <a:tblPr/>
              <a:tblGrid>
                <a:gridCol w="3268040">
                  <a:extLst>
                    <a:ext uri="{9D8B030D-6E8A-4147-A177-3AD203B41FA5}">
                      <a16:colId xmlns="" xmlns:a16="http://schemas.microsoft.com/office/drawing/2014/main" val="20000"/>
                    </a:ext>
                  </a:extLst>
                </a:gridCol>
                <a:gridCol w="2362655">
                  <a:extLst>
                    <a:ext uri="{9D8B030D-6E8A-4147-A177-3AD203B41FA5}">
                      <a16:colId xmlns="" xmlns:a16="http://schemas.microsoft.com/office/drawing/2014/main" val="20001"/>
                    </a:ext>
                  </a:extLst>
                </a:gridCol>
                <a:gridCol w="2361161">
                  <a:extLst>
                    <a:ext uri="{9D8B030D-6E8A-4147-A177-3AD203B41FA5}">
                      <a16:colId xmlns="" xmlns:a16="http://schemas.microsoft.com/office/drawing/2014/main" val="20002"/>
                    </a:ext>
                  </a:extLst>
                </a:gridCol>
              </a:tblGrid>
              <a:tr h="5132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Property</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Specified</a:t>
                      </a: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Provided</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132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rPr>
                        <a:t>Compressive Strength</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6.5 ksi</a:t>
                      </a: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10.0 ksi</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132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Equilibrium Density</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125 pcf</a:t>
                      </a: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125 pcf</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132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Modulus of Elasticity</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a:t>
                      </a: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 3.4 x 10</a:t>
                      </a:r>
                      <a:r>
                        <a:rPr kumimoji="0" lang="en-US" sz="2400" b="1" i="0" u="none" strike="noStrike" cap="none" normalizeH="0" baseline="3000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6</a:t>
                      </a: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 psi</a:t>
                      </a: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3.8 x 10</a:t>
                      </a:r>
                      <a:r>
                        <a:rPr kumimoji="0" lang="en-US" sz="2400" b="1" i="0" u="none" strike="noStrike" cap="none" normalizeH="0" baseline="30000">
                          <a:ln>
                            <a:noFill/>
                          </a:ln>
                          <a:solidFill>
                            <a:schemeClr val="bg2"/>
                          </a:solidFill>
                          <a:effectLst/>
                          <a:latin typeface="Calibri" panose="020F0502020204030204" pitchFamily="34" charset="0"/>
                          <a:ea typeface="Times New Roman" pitchFamily="18" charset="0"/>
                          <a:cs typeface="Arial" pitchFamily="34" charset="0"/>
                        </a:rPr>
                        <a:t>6</a:t>
                      </a: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 psi</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132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Specific Creep</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a:t>
                      </a: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rPr>
                        <a:t> 70x10</a:t>
                      </a:r>
                      <a:r>
                        <a:rPr kumimoji="0" lang="en-US" sz="2400" b="1" i="0" u="none" strike="noStrike" cap="none" normalizeH="0" baseline="30000" dirty="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-6</a:t>
                      </a: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 MPa</a:t>
                      </a: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rPr>
                        <a:t>30x10</a:t>
                      </a:r>
                      <a:r>
                        <a:rPr kumimoji="0" lang="en-US" sz="2400" b="1" i="0" u="none" strike="noStrike" cap="none" normalizeH="0" baseline="30000" dirty="0">
                          <a:ln>
                            <a:noFill/>
                          </a:ln>
                          <a:solidFill>
                            <a:schemeClr val="bg2"/>
                          </a:solidFill>
                          <a:effectLst/>
                          <a:latin typeface="Calibri" panose="020F0502020204030204" pitchFamily="34" charset="0"/>
                          <a:ea typeface="Times New Roman" pitchFamily="18" charset="0"/>
                          <a:cs typeface="Arial" pitchFamily="34" charset="0"/>
                        </a:rPr>
                        <a:t>-6</a:t>
                      </a: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rPr>
                        <a:t>/ MPa</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132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rPr>
                        <a:t>Shrinkage Strain</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a:t>
                      </a: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 0.05%</a:t>
                      </a:r>
                      <a:endPar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sym typeface="Symbol" pitchFamily="18" charset="2"/>
                      </a:endParaRP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0.03%</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132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Tensile Strength</a:t>
                      </a:r>
                    </a:p>
                  </a:txBody>
                  <a:tcPr marL="83007" marR="8300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sym typeface="Symbol" pitchFamily="18" charset="2"/>
                        </a:rPr>
                        <a:t></a:t>
                      </a:r>
                      <a:r>
                        <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rPr>
                        <a:t> 450 psi</a:t>
                      </a:r>
                      <a:endParaRPr kumimoji="0" lang="en-US" sz="2400" b="1" i="0" u="none" strike="noStrike" cap="none" normalizeH="0" baseline="0">
                        <a:ln>
                          <a:noFill/>
                        </a:ln>
                        <a:solidFill>
                          <a:schemeClr val="bg2"/>
                        </a:solidFill>
                        <a:effectLst/>
                        <a:latin typeface="Calibri" panose="020F0502020204030204" pitchFamily="34" charset="0"/>
                        <a:ea typeface="Times New Roman" pitchFamily="18" charset="0"/>
                        <a:cs typeface="Arial" pitchFamily="34" charset="0"/>
                        <a:sym typeface="Symbol" pitchFamily="18" charset="2"/>
                      </a:endParaRPr>
                    </a:p>
                  </a:txBody>
                  <a:tcPr marL="83007" marR="8300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ea typeface="Times New Roman" pitchFamily="18" charset="0"/>
                          <a:cs typeface="Arial" pitchFamily="34" charset="0"/>
                        </a:rPr>
                        <a:t>450 psi</a:t>
                      </a:r>
                    </a:p>
                  </a:txBody>
                  <a:tcPr marL="83007" marR="8300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l="3951" t="5595" r="1976" b="28889"/>
          <a:stretch>
            <a:fillRect/>
          </a:stretch>
        </p:blipFill>
        <p:spPr bwMode="auto">
          <a:xfrm>
            <a:off x="5411533" y="4964561"/>
            <a:ext cx="3128963"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2993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Woodrow Wilson Bridge, Washington, DC</a:t>
            </a:r>
          </a:p>
        </p:txBody>
      </p:sp>
      <p:sp>
        <p:nvSpPr>
          <p:cNvPr id="40963" name="Content Placeholder 1"/>
          <p:cNvSpPr>
            <a:spLocks noGrp="1"/>
          </p:cNvSpPr>
          <p:nvPr>
            <p:ph idx="1"/>
          </p:nvPr>
        </p:nvSpPr>
        <p:spPr/>
        <p:txBody>
          <a:bodyPr/>
          <a:lstStyle/>
          <a:p>
            <a:r>
              <a:rPr lang="en-US" altLang="en-US"/>
              <a:t>Dual bridges carrying I-495 over the Potomac River near Washington, DC</a:t>
            </a:r>
          </a:p>
          <a:p>
            <a:r>
              <a:rPr lang="en-US" altLang="en-US"/>
              <a:t>Cross-section is a CIP deck on steel girders </a:t>
            </a:r>
          </a:p>
          <a:p>
            <a:r>
              <a:rPr lang="en-US" altLang="en-US"/>
              <a:t>LWC used for </a:t>
            </a:r>
          </a:p>
          <a:p>
            <a:pPr lvl="1"/>
            <a:r>
              <a:rPr lang="en-US" altLang="en-US"/>
              <a:t>Deck on the bascule lift spans</a:t>
            </a:r>
          </a:p>
          <a:p>
            <a:pPr lvl="1"/>
            <a:r>
              <a:rPr lang="en-US" altLang="en-US"/>
              <a:t>Deck on bascule pier</a:t>
            </a:r>
          </a:p>
          <a:p>
            <a:r>
              <a:rPr lang="en-US" altLang="en-US"/>
              <a:t>First bridge opened to traffic in June 2006 </a:t>
            </a:r>
          </a:p>
          <a:p>
            <a:r>
              <a:rPr lang="en-US" altLang="en-US"/>
              <a:t>Deck on previous structure was LWC precast full-depth deck panels</a:t>
            </a:r>
          </a:p>
        </p:txBody>
      </p:sp>
    </p:spTree>
    <p:extLst>
      <p:ext uri="{BB962C8B-B14F-4D97-AF65-F5344CB8AC3E}">
        <p14:creationId xmlns:p14="http://schemas.microsoft.com/office/powerpoint/2010/main" val="41908711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Woodrow Wilson Bridge, Washington, DC</a:t>
            </a:r>
          </a:p>
        </p:txBody>
      </p:sp>
      <p:sp>
        <p:nvSpPr>
          <p:cNvPr id="43011" name="Content Placeholder 1"/>
          <p:cNvSpPr>
            <a:spLocks noGrp="1"/>
          </p:cNvSpPr>
          <p:nvPr>
            <p:ph idx="1"/>
          </p:nvPr>
        </p:nvSpPr>
        <p:spPr>
          <a:xfrm>
            <a:off x="457200" y="1005840"/>
            <a:ext cx="8301038" cy="6063840"/>
          </a:xfrm>
        </p:spPr>
        <p:txBody>
          <a:bodyPr/>
          <a:lstStyle/>
          <a:p>
            <a:r>
              <a:rPr lang="en-US" altLang="en-US" dirty="0"/>
              <a:t>Requirements for NWC deck </a:t>
            </a:r>
          </a:p>
          <a:p>
            <a:pPr lvl="1"/>
            <a:r>
              <a:rPr lang="en-US" altLang="en-US" dirty="0"/>
              <a:t>Minimum f'</a:t>
            </a:r>
            <a:r>
              <a:rPr lang="en-US" altLang="en-US" baseline="-25000" dirty="0"/>
              <a:t>c</a:t>
            </a:r>
            <a:r>
              <a:rPr lang="en-US" altLang="en-US" dirty="0"/>
              <a:t> = 5,000 psi </a:t>
            </a:r>
          </a:p>
          <a:p>
            <a:pPr lvl="1"/>
            <a:r>
              <a:rPr lang="en-US" altLang="en-US" dirty="0"/>
              <a:t>Water/cementitious material ratio </a:t>
            </a:r>
            <a:r>
              <a:rPr lang="en-US" altLang="en-US" dirty="0">
                <a:sym typeface="Symbol" panose="05050102010706020507" pitchFamily="18" charset="2"/>
              </a:rPr>
              <a:t> 0.45</a:t>
            </a:r>
          </a:p>
          <a:p>
            <a:pPr lvl="1"/>
            <a:r>
              <a:rPr lang="en-US" altLang="en-US" dirty="0"/>
              <a:t>Permeability (RCPT) &lt; 2000 coulombs</a:t>
            </a:r>
          </a:p>
          <a:p>
            <a:pPr lvl="1"/>
            <a:r>
              <a:rPr lang="en-US" altLang="en-US" dirty="0"/>
              <a:t>Shrinkage (ASTM C157) &lt; 400</a:t>
            </a:r>
            <a:r>
              <a:rPr lang="en-US" altLang="en-US" dirty="0">
                <a:sym typeface="Symbol" panose="05050102010706020507" pitchFamily="18" charset="2"/>
              </a:rPr>
              <a:t></a:t>
            </a:r>
          </a:p>
          <a:p>
            <a:r>
              <a:rPr lang="en-US" altLang="en-US" dirty="0"/>
              <a:t>Additional requirements for LWC deck </a:t>
            </a:r>
          </a:p>
          <a:p>
            <a:pPr lvl="1"/>
            <a:r>
              <a:rPr lang="en-US" altLang="en-US" dirty="0"/>
              <a:t>Maximum density = 120 </a:t>
            </a:r>
            <a:r>
              <a:rPr lang="en-US" altLang="en-US" dirty="0" err="1"/>
              <a:t>pcf</a:t>
            </a:r>
            <a:endParaRPr lang="en-US" altLang="en-US" dirty="0"/>
          </a:p>
          <a:p>
            <a:pPr lvl="1"/>
            <a:r>
              <a:rPr lang="en-US" altLang="en-US" dirty="0"/>
              <a:t>Minimum f'</a:t>
            </a:r>
            <a:r>
              <a:rPr lang="en-US" altLang="en-US" baseline="-25000" dirty="0"/>
              <a:t>c</a:t>
            </a:r>
            <a:r>
              <a:rPr lang="en-US" altLang="en-US" dirty="0"/>
              <a:t> = 4,500 psi</a:t>
            </a:r>
          </a:p>
          <a:p>
            <a:pPr lvl="1"/>
            <a:r>
              <a:rPr lang="en-US" altLang="en-US" dirty="0"/>
              <a:t>Water/cementitious material ratio </a:t>
            </a:r>
            <a:r>
              <a:rPr lang="en-US" altLang="en-US" dirty="0">
                <a:sym typeface="Symbol" panose="05050102010706020507" pitchFamily="18" charset="2"/>
              </a:rPr>
              <a:t> 0.40</a:t>
            </a:r>
          </a:p>
          <a:p>
            <a:pPr lvl="1"/>
            <a:r>
              <a:rPr lang="en-US" altLang="en-US" dirty="0">
                <a:sym typeface="Symbol" panose="05050102010706020507" pitchFamily="18" charset="2"/>
              </a:rPr>
              <a:t>Modulus of elasticity </a:t>
            </a:r>
            <a:r>
              <a:rPr lang="en-US" altLang="en-US" dirty="0" err="1">
                <a:sym typeface="Symbol" panose="05050102010706020507" pitchFamily="18" charset="2"/>
              </a:rPr>
              <a:t>E</a:t>
            </a:r>
            <a:r>
              <a:rPr lang="en-US" altLang="en-US" baseline="-25000" dirty="0" err="1">
                <a:sym typeface="Symbol" panose="05050102010706020507" pitchFamily="18" charset="2"/>
              </a:rPr>
              <a:t>c</a:t>
            </a:r>
            <a:r>
              <a:rPr lang="en-US" altLang="en-US" dirty="0">
                <a:sym typeface="Symbol" panose="05050102010706020507" pitchFamily="18" charset="2"/>
              </a:rPr>
              <a:t>  3.39 x 106 psi</a:t>
            </a:r>
          </a:p>
          <a:p>
            <a:endParaRPr lang="en-US" altLang="en-US" dirty="0"/>
          </a:p>
        </p:txBody>
      </p:sp>
    </p:spTree>
    <p:extLst>
      <p:ext uri="{BB962C8B-B14F-4D97-AF65-F5344CB8AC3E}">
        <p14:creationId xmlns:p14="http://schemas.microsoft.com/office/powerpoint/2010/main" val="447207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Virginia Dare Bridge, Manteo, NC</a:t>
            </a:r>
          </a:p>
        </p:txBody>
      </p:sp>
      <p:sp>
        <p:nvSpPr>
          <p:cNvPr id="45059" name="Content Placeholder 2"/>
          <p:cNvSpPr>
            <a:spLocks noGrp="1"/>
          </p:cNvSpPr>
          <p:nvPr>
            <p:ph idx="1"/>
          </p:nvPr>
        </p:nvSpPr>
        <p:spPr>
          <a:xfrm>
            <a:off x="457200" y="1005840"/>
            <a:ext cx="8301038" cy="3840155"/>
          </a:xfrm>
        </p:spPr>
        <p:txBody>
          <a:bodyPr/>
          <a:lstStyle/>
          <a:p>
            <a:r>
              <a:rPr lang="en-US" altLang="en-US" dirty="0"/>
              <a:t>NCDOT Standard Specifications </a:t>
            </a:r>
          </a:p>
          <a:p>
            <a:r>
              <a:rPr lang="en-US" altLang="en-US" dirty="0"/>
              <a:t>Requirements for LWC include</a:t>
            </a:r>
          </a:p>
          <a:p>
            <a:pPr lvl="1"/>
            <a:r>
              <a:rPr lang="en-US" altLang="en-US" dirty="0"/>
              <a:t>Sand-lightweight concrete </a:t>
            </a:r>
          </a:p>
          <a:p>
            <a:pPr lvl="1"/>
            <a:r>
              <a:rPr lang="en-US" altLang="en-US" dirty="0"/>
              <a:t>Minimum f'</a:t>
            </a:r>
            <a:r>
              <a:rPr lang="en-US" altLang="en-US" baseline="-25000" dirty="0"/>
              <a:t>c</a:t>
            </a:r>
            <a:r>
              <a:rPr lang="en-US" altLang="en-US" dirty="0"/>
              <a:t> = 4,500 psi</a:t>
            </a:r>
          </a:p>
          <a:p>
            <a:pPr lvl="1"/>
            <a:r>
              <a:rPr lang="en-US" altLang="en-US" dirty="0"/>
              <a:t>Water/cementitious material ratio </a:t>
            </a:r>
            <a:r>
              <a:rPr lang="en-US" altLang="en-US" dirty="0">
                <a:sym typeface="Symbol" panose="05050102010706020507" pitchFamily="18" charset="2"/>
              </a:rPr>
              <a:t> 0.42</a:t>
            </a:r>
          </a:p>
          <a:p>
            <a:pPr lvl="1"/>
            <a:r>
              <a:rPr lang="en-US" altLang="en-US" dirty="0">
                <a:sym typeface="Symbol" panose="05050102010706020507" pitchFamily="18" charset="2"/>
              </a:rPr>
              <a:t>Minimum cement content = 715 </a:t>
            </a:r>
            <a:r>
              <a:rPr lang="en-US" altLang="en-US" dirty="0" err="1">
                <a:sym typeface="Symbol" panose="05050102010706020507" pitchFamily="18" charset="2"/>
              </a:rPr>
              <a:t>pcy</a:t>
            </a:r>
            <a:endParaRPr lang="en-US" altLang="en-US" dirty="0">
              <a:sym typeface="Symbol" panose="05050102010706020507" pitchFamily="18" charset="2"/>
            </a:endParaRPr>
          </a:p>
          <a:p>
            <a:pPr lvl="1"/>
            <a:r>
              <a:rPr lang="en-US" altLang="en-US" dirty="0">
                <a:sym typeface="Symbol" panose="05050102010706020507" pitchFamily="18" charset="2"/>
              </a:rPr>
              <a:t>Gradation for lightweight coarse aggregate</a:t>
            </a:r>
          </a:p>
        </p:txBody>
      </p:sp>
    </p:spTree>
    <p:extLst>
      <p:ext uri="{BB962C8B-B14F-4D97-AF65-F5344CB8AC3E}">
        <p14:creationId xmlns:p14="http://schemas.microsoft.com/office/powerpoint/2010/main" val="480393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Virginia Dare Bridge, Manteo, NC</a:t>
            </a:r>
          </a:p>
        </p:txBody>
      </p:sp>
      <p:sp>
        <p:nvSpPr>
          <p:cNvPr id="46083" name="Content Placeholder 1"/>
          <p:cNvSpPr>
            <a:spLocks noGrp="1"/>
          </p:cNvSpPr>
          <p:nvPr>
            <p:ph idx="1"/>
          </p:nvPr>
        </p:nvSpPr>
        <p:spPr/>
        <p:txBody>
          <a:bodyPr/>
          <a:lstStyle/>
          <a:p>
            <a:r>
              <a:rPr lang="en-US" altLang="en-US"/>
              <a:t>NCDOT Standard Project Special Provisions</a:t>
            </a:r>
          </a:p>
          <a:p>
            <a:r>
              <a:rPr lang="en-US" altLang="en-US"/>
              <a:t>Requirements for LWC include</a:t>
            </a:r>
          </a:p>
          <a:p>
            <a:pPr lvl="1"/>
            <a:r>
              <a:rPr lang="en-US" altLang="en-US"/>
              <a:t>Maximum plastic density = 120 pcf</a:t>
            </a:r>
          </a:p>
          <a:p>
            <a:pPr lvl="1"/>
            <a:r>
              <a:rPr lang="en-US" altLang="en-US"/>
              <a:t>Maximum dry density = 115 pcf</a:t>
            </a:r>
          </a:p>
          <a:p>
            <a:pPr lvl="1"/>
            <a:r>
              <a:rPr lang="en-US" altLang="en-US"/>
              <a:t>Minimum relative dynamic modulus = 80%  (freezing &amp; thawing - AASHTO T 161, Procedure A)</a:t>
            </a:r>
          </a:p>
          <a:p>
            <a:pPr lvl="1"/>
            <a:r>
              <a:rPr lang="en-US" altLang="en-US"/>
              <a:t>Maximum drying shrinkage of 0.07% </a:t>
            </a:r>
          </a:p>
          <a:p>
            <a:pPr lvl="2"/>
            <a:r>
              <a:rPr lang="en-US" altLang="en-US"/>
              <a:t>Not for actual mix, but for qualifying aggregate</a:t>
            </a:r>
          </a:p>
          <a:p>
            <a:pPr lvl="1"/>
            <a:r>
              <a:rPr lang="en-US" altLang="en-US"/>
              <a:t>Soundness loss </a:t>
            </a:r>
            <a:r>
              <a:rPr lang="en-US" altLang="en-US">
                <a:sym typeface="Symbol" panose="05050102010706020507" pitchFamily="18" charset="2"/>
              </a:rPr>
              <a:t></a:t>
            </a:r>
            <a:r>
              <a:rPr lang="en-US" altLang="en-US"/>
              <a:t> 10% in 5 cycles</a:t>
            </a:r>
          </a:p>
        </p:txBody>
      </p:sp>
    </p:spTree>
    <p:extLst>
      <p:ext uri="{BB962C8B-B14F-4D97-AF65-F5344CB8AC3E}">
        <p14:creationId xmlns:p14="http://schemas.microsoft.com/office/powerpoint/2010/main" val="32994371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VA Route 33 Bridges at West Point, VA</a:t>
            </a:r>
          </a:p>
        </p:txBody>
      </p:sp>
      <p:sp>
        <p:nvSpPr>
          <p:cNvPr id="47107" name="Rectangle 3"/>
          <p:cNvSpPr>
            <a:spLocks noGrp="1" noChangeArrowheads="1"/>
          </p:cNvSpPr>
          <p:nvPr>
            <p:ph type="body" idx="1"/>
          </p:nvPr>
        </p:nvSpPr>
        <p:spPr>
          <a:xfrm>
            <a:off x="457200" y="1005840"/>
            <a:ext cx="8301038" cy="4309514"/>
          </a:xfrm>
        </p:spPr>
        <p:txBody>
          <a:bodyPr/>
          <a:lstStyle/>
          <a:p>
            <a:r>
              <a:rPr lang="en-US" altLang="en-US" dirty="0"/>
              <a:t>Bridges carry VA </a:t>
            </a:r>
            <a:r>
              <a:rPr lang="en-US" altLang="en-US" dirty="0" err="1"/>
              <a:t>Rte</a:t>
            </a:r>
            <a:r>
              <a:rPr lang="en-US" altLang="en-US" dirty="0"/>
              <a:t> 33 over the Mattaponi and </a:t>
            </a:r>
            <a:r>
              <a:rPr lang="en-US" altLang="en-US" dirty="0" err="1"/>
              <a:t>Pumunkey</a:t>
            </a:r>
            <a:r>
              <a:rPr lang="en-US" altLang="en-US" dirty="0"/>
              <a:t> Rivers at West Point, VA</a:t>
            </a:r>
          </a:p>
          <a:p>
            <a:r>
              <a:rPr lang="en-US" altLang="en-US" dirty="0"/>
              <a:t>Approach spans are continuous for </a:t>
            </a:r>
            <a:r>
              <a:rPr lang="en-US" altLang="en-US" dirty="0" smtClean="0"/>
              <a:t>Live Load</a:t>
            </a:r>
            <a:endParaRPr lang="en-US" altLang="en-US" dirty="0"/>
          </a:p>
          <a:p>
            <a:r>
              <a:rPr lang="en-US" altLang="en-US" dirty="0"/>
              <a:t>Each bridge has two 200'-240'-240'-200' spliced units with </a:t>
            </a:r>
            <a:r>
              <a:rPr lang="en-US" altLang="en-US" dirty="0" err="1"/>
              <a:t>haunched</a:t>
            </a:r>
            <a:r>
              <a:rPr lang="en-US" altLang="en-US" dirty="0"/>
              <a:t> pier segments</a:t>
            </a:r>
          </a:p>
          <a:p>
            <a:r>
              <a:rPr lang="en-US" altLang="en-US" dirty="0"/>
              <a:t>LWC was used to reduce foundation loads </a:t>
            </a:r>
          </a:p>
          <a:p>
            <a:r>
              <a:rPr lang="en-US" altLang="en-US" dirty="0"/>
              <a:t>Completed in 2006 and </a:t>
            </a:r>
            <a:r>
              <a:rPr lang="en-US" altLang="en-US" dirty="0" smtClean="0"/>
              <a:t>2007</a:t>
            </a:r>
          </a:p>
          <a:p>
            <a:endParaRPr lang="en-US" altLang="en-US" dirty="0"/>
          </a:p>
        </p:txBody>
      </p:sp>
      <p:pic>
        <p:nvPicPr>
          <p:cNvPr id="47108" name="Picture 4" descr="May05 058"/>
          <p:cNvPicPr>
            <a:picLocks noChangeAspect="1" noChangeArrowheads="1"/>
          </p:cNvPicPr>
          <p:nvPr/>
        </p:nvPicPr>
        <p:blipFill>
          <a:blip r:embed="rId2">
            <a:extLst>
              <a:ext uri="{28A0092B-C50C-407E-A947-70E740481C1C}">
                <a14:useLocalDpi xmlns:a14="http://schemas.microsoft.com/office/drawing/2010/main" val="0"/>
              </a:ext>
            </a:extLst>
          </a:blip>
          <a:srcRect t="16866" r="8757" b="14357"/>
          <a:stretch>
            <a:fillRect/>
          </a:stretch>
        </p:blipFill>
        <p:spPr bwMode="auto">
          <a:xfrm>
            <a:off x="1133475" y="4840288"/>
            <a:ext cx="68770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02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Route 33 Bridges at West Point, VA</a:t>
            </a:r>
          </a:p>
        </p:txBody>
      </p:sp>
      <p:graphicFrame>
        <p:nvGraphicFramePr>
          <p:cNvPr id="2108473" name="Group 57"/>
          <p:cNvGraphicFramePr>
            <a:graphicFrameLocks noGrp="1"/>
          </p:cNvGraphicFramePr>
          <p:nvPr>
            <p:ph idx="1"/>
            <p:extLst>
              <p:ext uri="{D42A27DB-BD31-4B8C-83A1-F6EECF244321}">
                <p14:modId xmlns:p14="http://schemas.microsoft.com/office/powerpoint/2010/main" val="1490101456"/>
              </p:ext>
            </p:extLst>
          </p:nvPr>
        </p:nvGraphicFramePr>
        <p:xfrm>
          <a:off x="617538" y="3810000"/>
          <a:ext cx="7908924" cy="2447925"/>
        </p:xfrm>
        <a:graphic>
          <a:graphicData uri="http://schemas.openxmlformats.org/drawingml/2006/table">
            <a:tbl>
              <a:tblPr/>
              <a:tblGrid>
                <a:gridCol w="1869190">
                  <a:extLst>
                    <a:ext uri="{9D8B030D-6E8A-4147-A177-3AD203B41FA5}">
                      <a16:colId xmlns="" xmlns:a16="http://schemas.microsoft.com/office/drawing/2014/main" val="20000"/>
                    </a:ext>
                  </a:extLst>
                </a:gridCol>
                <a:gridCol w="2171403">
                  <a:extLst>
                    <a:ext uri="{9D8B030D-6E8A-4147-A177-3AD203B41FA5}">
                      <a16:colId xmlns="" xmlns:a16="http://schemas.microsoft.com/office/drawing/2014/main" val="20001"/>
                    </a:ext>
                  </a:extLst>
                </a:gridCol>
                <a:gridCol w="1977987">
                  <a:extLst>
                    <a:ext uri="{9D8B030D-6E8A-4147-A177-3AD203B41FA5}">
                      <a16:colId xmlns="" xmlns:a16="http://schemas.microsoft.com/office/drawing/2014/main" val="20002"/>
                    </a:ext>
                  </a:extLst>
                </a:gridCol>
                <a:gridCol w="1890344">
                  <a:extLst>
                    <a:ext uri="{9D8B030D-6E8A-4147-A177-3AD203B41FA5}">
                      <a16:colId xmlns="" xmlns:a16="http://schemas.microsoft.com/office/drawing/2014/main" val="20003"/>
                    </a:ext>
                  </a:extLst>
                </a:gridCol>
              </a:tblGrid>
              <a:tr h="12668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Type of Concrete</a:t>
                      </a:r>
                    </a:p>
                  </a:txBody>
                  <a:tcPr marL="87037" marR="87037"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Design Compressive Strength (psi)</a:t>
                      </a:r>
                    </a:p>
                  </a:txBody>
                  <a:tcPr marL="87037" marR="8703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Maximum Density    (pcf)</a:t>
                      </a:r>
                    </a:p>
                  </a:txBody>
                  <a:tcPr marL="87037" marR="8703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Air Content    (%)</a:t>
                      </a:r>
                    </a:p>
                  </a:txBody>
                  <a:tcPr marL="87037" marR="87037"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889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PS Girders</a:t>
                      </a:r>
                    </a:p>
                  </a:txBody>
                  <a:tcPr marL="87037" marR="87037" anchor="ct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8,000</a:t>
                      </a:r>
                    </a:p>
                  </a:txBody>
                  <a:tcPr marL="87037" marR="87037"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125</a:t>
                      </a:r>
                    </a:p>
                  </a:txBody>
                  <a:tcPr marL="87037" marR="87037"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4½ </a:t>
                      </a:r>
                      <a:r>
                        <a:rPr kumimoji="0" 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sym typeface="Symbol" pitchFamily="18" charset="2"/>
                        </a:rPr>
                        <a:t></a:t>
                      </a:r>
                      <a:r>
                        <a:rPr kumimoji="0" lang="en-US" sz="2400" b="0" i="0" u="none" strike="noStrike" cap="none" normalizeH="0" baseline="0">
                          <a:ln>
                            <a:noFill/>
                          </a:ln>
                          <a:solidFill>
                            <a:schemeClr val="bg2"/>
                          </a:solidFill>
                          <a:effectLst/>
                          <a:latin typeface="Calibri" panose="020F0502020204030204" pitchFamily="34" charset="0"/>
                          <a:cs typeface="Calibri" panose="020F0502020204030204" pitchFamily="34" charset="0"/>
                        </a:rPr>
                        <a:t> </a:t>
                      </a: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1½</a:t>
                      </a:r>
                      <a:endPar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sym typeface="Symbol" pitchFamily="18" charset="2"/>
                      </a:endParaRPr>
                    </a:p>
                  </a:txBody>
                  <a:tcPr marL="87037" marR="87037" anchor="ct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92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Deck</a:t>
                      </a:r>
                    </a:p>
                  </a:txBody>
                  <a:tcPr marL="87037" marR="87037" anchor="ct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5,000</a:t>
                      </a:r>
                    </a:p>
                  </a:txBody>
                  <a:tcPr marL="87037" marR="87037"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120</a:t>
                      </a:r>
                    </a:p>
                  </a:txBody>
                  <a:tcPr marL="87037" marR="87037"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5½ </a:t>
                      </a:r>
                      <a:r>
                        <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sym typeface="Symbol" pitchFamily="18" charset="2"/>
                        </a:rPr>
                        <a:t></a:t>
                      </a:r>
                      <a:r>
                        <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a:t>
                      </a: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1½</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sym typeface="Symbol" pitchFamily="18" charset="2"/>
                      </a:endParaRPr>
                    </a:p>
                  </a:txBody>
                  <a:tcPr marL="87037" marR="87037" anchor="ct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2108419" name="Rectangle 3"/>
          <p:cNvSpPr>
            <a:spLocks noGrp="1" noChangeArrowheads="1"/>
          </p:cNvSpPr>
          <p:nvPr>
            <p:ph type="body" sz="half" idx="4294967295"/>
          </p:nvPr>
        </p:nvSpPr>
        <p:spPr>
          <a:xfrm>
            <a:off x="622300" y="914400"/>
            <a:ext cx="8088313" cy="2697163"/>
          </a:xfrm>
        </p:spPr>
        <p:txBody>
          <a:bodyPr/>
          <a:lstStyle/>
          <a:p>
            <a:pPr>
              <a:spcBef>
                <a:spcPct val="35000"/>
              </a:spcBef>
            </a:pPr>
            <a:r>
              <a:rPr lang="en-US" altLang="en-US" dirty="0"/>
              <a:t>LWC used for</a:t>
            </a:r>
          </a:p>
          <a:p>
            <a:pPr lvl="1">
              <a:spcBef>
                <a:spcPct val="35000"/>
              </a:spcBef>
            </a:pPr>
            <a:r>
              <a:rPr lang="en-US" altLang="en-US" dirty="0"/>
              <a:t>Bulb tee girders with spans </a:t>
            </a:r>
            <a:r>
              <a:rPr lang="en-US" altLang="en-US" b="0" i="0" dirty="0">
                <a:sym typeface="Symbol" panose="05050102010706020507" pitchFamily="18" charset="2"/>
              </a:rPr>
              <a:t></a:t>
            </a:r>
            <a:r>
              <a:rPr lang="en-US" altLang="en-US" dirty="0"/>
              <a:t> 120 </a:t>
            </a:r>
            <a:r>
              <a:rPr lang="en-US" altLang="en-US" dirty="0" err="1"/>
              <a:t>ft</a:t>
            </a:r>
            <a:r>
              <a:rPr lang="en-US" altLang="en-US" dirty="0"/>
              <a:t> long</a:t>
            </a:r>
          </a:p>
          <a:p>
            <a:pPr lvl="2"/>
            <a:r>
              <a:rPr lang="en-US" altLang="en-US" dirty="0"/>
              <a:t>Including 880 </a:t>
            </a:r>
            <a:r>
              <a:rPr lang="en-US" altLang="en-US" dirty="0" err="1"/>
              <a:t>ft</a:t>
            </a:r>
            <a:r>
              <a:rPr lang="en-US" altLang="en-US" dirty="0"/>
              <a:t> long spliced girders</a:t>
            </a:r>
          </a:p>
          <a:p>
            <a:pPr lvl="1"/>
            <a:r>
              <a:rPr lang="en-US" altLang="en-US" dirty="0"/>
              <a:t>Decks on LWC girders</a:t>
            </a:r>
          </a:p>
          <a:p>
            <a:pPr lvl="1"/>
            <a:r>
              <a:rPr lang="en-US" altLang="en-US" dirty="0"/>
              <a:t>Fill for grid-decks on bascule spans</a:t>
            </a:r>
          </a:p>
        </p:txBody>
      </p:sp>
    </p:spTree>
    <p:extLst>
      <p:ext uri="{BB962C8B-B14F-4D97-AF65-F5344CB8AC3E}">
        <p14:creationId xmlns:p14="http://schemas.microsoft.com/office/powerpoint/2010/main" val="2547240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0841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0841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08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Route 33 Bridges at West Point, VA</a:t>
            </a:r>
          </a:p>
        </p:txBody>
      </p:sp>
      <p:graphicFrame>
        <p:nvGraphicFramePr>
          <p:cNvPr id="2163966" name="Group 254"/>
          <p:cNvGraphicFramePr>
            <a:graphicFrameLocks noGrp="1"/>
          </p:cNvGraphicFramePr>
          <p:nvPr>
            <p:ph idx="1"/>
            <p:extLst>
              <p:ext uri="{D42A27DB-BD31-4B8C-83A1-F6EECF244321}">
                <p14:modId xmlns:p14="http://schemas.microsoft.com/office/powerpoint/2010/main" val="1488341568"/>
              </p:ext>
            </p:extLst>
          </p:nvPr>
        </p:nvGraphicFramePr>
        <p:xfrm>
          <a:off x="427040" y="1533491"/>
          <a:ext cx="8301038" cy="2117441"/>
        </p:xfrm>
        <a:graphic>
          <a:graphicData uri="http://schemas.openxmlformats.org/drawingml/2006/table">
            <a:tbl>
              <a:tblPr/>
              <a:tblGrid>
                <a:gridCol w="1798456">
                  <a:extLst>
                    <a:ext uri="{9D8B030D-6E8A-4147-A177-3AD203B41FA5}">
                      <a16:colId xmlns="" xmlns:a16="http://schemas.microsoft.com/office/drawing/2014/main" val="20000"/>
                    </a:ext>
                  </a:extLst>
                </a:gridCol>
                <a:gridCol w="1586600">
                  <a:extLst>
                    <a:ext uri="{9D8B030D-6E8A-4147-A177-3AD203B41FA5}">
                      <a16:colId xmlns="" xmlns:a16="http://schemas.microsoft.com/office/drawing/2014/main" val="20001"/>
                    </a:ext>
                  </a:extLst>
                </a:gridCol>
                <a:gridCol w="1745877">
                  <a:extLst>
                    <a:ext uri="{9D8B030D-6E8A-4147-A177-3AD203B41FA5}">
                      <a16:colId xmlns="" xmlns:a16="http://schemas.microsoft.com/office/drawing/2014/main" val="20002"/>
                    </a:ext>
                  </a:extLst>
                </a:gridCol>
                <a:gridCol w="1585053">
                  <a:extLst>
                    <a:ext uri="{9D8B030D-6E8A-4147-A177-3AD203B41FA5}">
                      <a16:colId xmlns="" xmlns:a16="http://schemas.microsoft.com/office/drawing/2014/main" val="20003"/>
                    </a:ext>
                  </a:extLst>
                </a:gridCol>
                <a:gridCol w="1585052">
                  <a:extLst>
                    <a:ext uri="{9D8B030D-6E8A-4147-A177-3AD203B41FA5}">
                      <a16:colId xmlns="" xmlns:a16="http://schemas.microsoft.com/office/drawing/2014/main" val="20004"/>
                    </a:ext>
                  </a:extLst>
                </a:gridCol>
              </a:tblGrid>
              <a:tr h="11048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Type of Concrete</a:t>
                      </a:r>
                    </a:p>
                  </a:txBody>
                  <a:tcPr marL="89072" marR="89072" marT="45723" marB="45723"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Creep Notional Coeff.</a:t>
                      </a:r>
                    </a:p>
                  </a:txBody>
                  <a:tcPr marL="89072" marR="89072" marT="45723" marB="45723"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Shrinkage Notional Coeff. (</a:t>
                      </a: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sym typeface="Symbol" pitchFamily="18" charset="2"/>
                        </a:rPr>
                        <a:t></a:t>
                      </a: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a:t>
                      </a:r>
                    </a:p>
                  </a:txBody>
                  <a:tcPr marL="89072" marR="89072" marT="45723" marB="45723"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Mod. of Elasticity   (ksi)</a:t>
                      </a:r>
                    </a:p>
                  </a:txBody>
                  <a:tcPr marL="89072" marR="89072" marT="45723" marB="45723"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Permeab. (coul.)</a:t>
                      </a:r>
                    </a:p>
                  </a:txBody>
                  <a:tcPr marL="89072" marR="89072" marT="45723" marB="45723"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650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PS Girders</a:t>
                      </a:r>
                    </a:p>
                  </a:txBody>
                  <a:tcPr marL="89072" marR="89072" marT="45723" marB="45723" anchor="ct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4.2</a:t>
                      </a:r>
                    </a:p>
                  </a:txBody>
                  <a:tcPr marL="89072" marR="89072" marT="45723" marB="45723"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450</a:t>
                      </a:r>
                    </a:p>
                  </a:txBody>
                  <a:tcPr marL="89072" marR="89072" marT="45723" marB="45723"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3,400</a:t>
                      </a:r>
                    </a:p>
                  </a:txBody>
                  <a:tcPr marL="89072" marR="89072" marT="45723" marB="45723"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1,500</a:t>
                      </a:r>
                    </a:p>
                  </a:txBody>
                  <a:tcPr marL="89072" marR="89072" marT="45723" marB="45723" anchor="ct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6365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Deck</a:t>
                      </a:r>
                    </a:p>
                  </a:txBody>
                  <a:tcPr marL="89072" marR="89072" marT="45723" marB="45723" anchor="ct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3.5</a:t>
                      </a:r>
                    </a:p>
                  </a:txBody>
                  <a:tcPr marL="89072" marR="89072" marT="45723" marB="45723"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550</a:t>
                      </a:r>
                    </a:p>
                  </a:txBody>
                  <a:tcPr marL="89072" marR="89072" marT="45723" marB="45723"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bg2"/>
                          </a:solidFill>
                          <a:effectLst/>
                          <a:latin typeface="Calibri" panose="020F0502020204030204" pitchFamily="34" charset="0"/>
                          <a:cs typeface="Calibri" panose="020F0502020204030204" pitchFamily="34" charset="0"/>
                        </a:rPr>
                        <a:t>2,700</a:t>
                      </a:r>
                    </a:p>
                  </a:txBody>
                  <a:tcPr marL="89072" marR="89072" marT="45723" marB="45723"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2,500</a:t>
                      </a:r>
                    </a:p>
                  </a:txBody>
                  <a:tcPr marL="89072" marR="89072" marT="45723" marB="45723" anchor="ct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49181" name="Rectangle 255"/>
          <p:cNvSpPr>
            <a:spLocks noChangeArrowheads="1"/>
          </p:cNvSpPr>
          <p:nvPr/>
        </p:nvSpPr>
        <p:spPr bwMode="auto">
          <a:xfrm>
            <a:off x="427040" y="954704"/>
            <a:ext cx="80883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50000"/>
              </a:spcBef>
              <a:buSzPct val="100000"/>
              <a:defRPr sz="2800" b="1" i="1">
                <a:solidFill>
                  <a:schemeClr val="tx1"/>
                </a:solidFill>
                <a:latin typeface="Arial" panose="020B0604020202020204" pitchFamily="34" charset="0"/>
              </a:defRPr>
            </a:lvl1pPr>
            <a:lvl2pPr marL="742950" indent="-285750">
              <a:spcBef>
                <a:spcPct val="30000"/>
              </a:spcBef>
              <a:buSzPct val="100000"/>
              <a:buChar char="•"/>
              <a:defRPr sz="2800" b="1" i="1">
                <a:solidFill>
                  <a:schemeClr val="tx1"/>
                </a:solidFill>
                <a:latin typeface="Arial" panose="020B0604020202020204" pitchFamily="34" charset="0"/>
              </a:defRPr>
            </a:lvl2pPr>
            <a:lvl3pPr marL="1143000" indent="-228600">
              <a:spcBef>
                <a:spcPct val="35000"/>
              </a:spcBef>
              <a:buSzPct val="100000"/>
              <a:buChar char="-"/>
              <a:defRPr sz="2400" b="1" i="1">
                <a:solidFill>
                  <a:schemeClr val="tx1"/>
                </a:solidFill>
                <a:latin typeface="Arial" panose="020B0604020202020204" pitchFamily="34" charset="0"/>
              </a:defRPr>
            </a:lvl3pPr>
            <a:lvl4pPr marL="1600200" indent="-228600">
              <a:spcBef>
                <a:spcPct val="20000"/>
              </a:spcBef>
              <a:buSzPct val="100000"/>
              <a:buChar char="-"/>
              <a:defRPr sz="2400" b="1" i="1">
                <a:solidFill>
                  <a:schemeClr val="tx1"/>
                </a:solidFill>
                <a:latin typeface="Arial" panose="020B0604020202020204" pitchFamily="34" charset="0"/>
              </a:defRPr>
            </a:lvl4pPr>
            <a:lvl5pPr marL="2057400" indent="-228600">
              <a:spcBef>
                <a:spcPct val="20000"/>
              </a:spcBef>
              <a:buSzPct val="100000"/>
              <a:buChar char="•"/>
              <a:defRPr sz="2000" b="1" i="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9pPr>
          </a:lstStyle>
          <a:p>
            <a:pPr algn="l">
              <a:buNone/>
            </a:pPr>
            <a:r>
              <a:rPr lang="en-US" altLang="en-US" i="0" dirty="0">
                <a:solidFill>
                  <a:schemeClr val="bg2"/>
                </a:solidFill>
                <a:latin typeface="Calibri" panose="020F0502020204030204" pitchFamily="34" charset="0"/>
                <a:cs typeface="Calibri" panose="020F0502020204030204" pitchFamily="34" charset="0"/>
              </a:rPr>
              <a:t>Additional requirements for LWC</a:t>
            </a:r>
          </a:p>
        </p:txBody>
      </p:sp>
      <p:sp>
        <p:nvSpPr>
          <p:cNvPr id="42015" name="Rectangle 256"/>
          <p:cNvSpPr>
            <a:spLocks noChangeArrowheads="1"/>
          </p:cNvSpPr>
          <p:nvPr/>
        </p:nvSpPr>
        <p:spPr bwMode="auto">
          <a:xfrm>
            <a:off x="427040" y="3752850"/>
            <a:ext cx="8088312" cy="300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50000"/>
              </a:spcBef>
              <a:buSzPct val="100000"/>
              <a:defRPr sz="2800" b="1" i="1">
                <a:solidFill>
                  <a:schemeClr val="tx1"/>
                </a:solidFill>
                <a:latin typeface="Arial" panose="020B0604020202020204" pitchFamily="34" charset="0"/>
              </a:defRPr>
            </a:lvl1pPr>
            <a:lvl2pPr marL="742950" indent="-285750">
              <a:spcBef>
                <a:spcPct val="30000"/>
              </a:spcBef>
              <a:buSzPct val="100000"/>
              <a:buChar char="•"/>
              <a:defRPr sz="2800" b="1" i="1">
                <a:solidFill>
                  <a:schemeClr val="tx1"/>
                </a:solidFill>
                <a:latin typeface="Arial" panose="020B0604020202020204" pitchFamily="34" charset="0"/>
              </a:defRPr>
            </a:lvl2pPr>
            <a:lvl3pPr marL="1143000" indent="-228600">
              <a:spcBef>
                <a:spcPct val="35000"/>
              </a:spcBef>
              <a:buSzPct val="100000"/>
              <a:buChar char="-"/>
              <a:defRPr sz="2400" b="1" i="1">
                <a:solidFill>
                  <a:schemeClr val="tx1"/>
                </a:solidFill>
                <a:latin typeface="Arial" panose="020B0604020202020204" pitchFamily="34" charset="0"/>
              </a:defRPr>
            </a:lvl3pPr>
            <a:lvl4pPr marL="1600200" indent="-228600">
              <a:spcBef>
                <a:spcPct val="20000"/>
              </a:spcBef>
              <a:buSzPct val="100000"/>
              <a:buChar char="-"/>
              <a:defRPr sz="2400" b="1" i="1">
                <a:solidFill>
                  <a:schemeClr val="tx1"/>
                </a:solidFill>
                <a:latin typeface="Arial" panose="020B0604020202020204" pitchFamily="34" charset="0"/>
              </a:defRPr>
            </a:lvl4pPr>
            <a:lvl5pPr marL="2057400" indent="-228600">
              <a:spcBef>
                <a:spcPct val="20000"/>
              </a:spcBef>
              <a:buSzPct val="100000"/>
              <a:buChar char="•"/>
              <a:defRPr sz="2000" b="1" i="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9pPr>
          </a:lstStyle>
          <a:p>
            <a:pPr algn="l">
              <a:buNone/>
            </a:pPr>
            <a:r>
              <a:rPr lang="en-US" altLang="en-US" i="0" dirty="0">
                <a:solidFill>
                  <a:schemeClr val="bg2"/>
                </a:solidFill>
                <a:latin typeface="Calibri" panose="020F0502020204030204" pitchFamily="34" charset="0"/>
                <a:cs typeface="Calibri" panose="020F0502020204030204" pitchFamily="34" charset="0"/>
              </a:rPr>
              <a:t>VTRC sampled materials &amp; monitored                       construction &amp; performance</a:t>
            </a:r>
          </a:p>
          <a:p>
            <a:pPr marL="514350" lvl="1" indent="-282575" algn="l">
              <a:spcBef>
                <a:spcPts val="900"/>
              </a:spcBef>
              <a:buClr>
                <a:srgbClr val="000000"/>
              </a:buClr>
              <a:buFont typeface="Arial" panose="020B0604020202020204" pitchFamily="34" charset="0"/>
              <a:buChar char="•"/>
            </a:pPr>
            <a:r>
              <a:rPr lang="en-US" altLang="en-US" i="0" dirty="0">
                <a:solidFill>
                  <a:srgbClr val="000000"/>
                </a:solidFill>
                <a:latin typeface="Calibri" panose="020F0502020204030204" pitchFamily="34" charset="0"/>
                <a:ea typeface="Tahoma" pitchFamily="34" charset="0"/>
                <a:cs typeface="Tahoma" pitchFamily="34" charset="0"/>
              </a:rPr>
              <a:t>Additional tests were required                                                 because this was a demonstration project for LWC</a:t>
            </a:r>
          </a:p>
          <a:p>
            <a:pPr algn="l">
              <a:buNone/>
            </a:pPr>
            <a:r>
              <a:rPr lang="en-US" altLang="en-US" i="0" dirty="0">
                <a:solidFill>
                  <a:schemeClr val="bg2"/>
                </a:solidFill>
                <a:latin typeface="Calibri" panose="020F0502020204030204" pitchFamily="34" charset="0"/>
                <a:cs typeface="Calibri" panose="020F0502020204030204" pitchFamily="34" charset="0"/>
              </a:rPr>
              <a:t>Specs were re-used on a later project where additional testing was unnecessary</a:t>
            </a:r>
          </a:p>
        </p:txBody>
      </p:sp>
      <p:pic>
        <p:nvPicPr>
          <p:cNvPr id="49183" name="Picture 257" descr="2castro-R2-04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131" y="3824093"/>
            <a:ext cx="1975189" cy="128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410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0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Bridge over I-85 in Coweta County, GA</a:t>
            </a:r>
          </a:p>
        </p:txBody>
      </p:sp>
      <p:sp>
        <p:nvSpPr>
          <p:cNvPr id="2174979" name="Rectangle 3"/>
          <p:cNvSpPr>
            <a:spLocks noGrp="1" noChangeArrowheads="1"/>
          </p:cNvSpPr>
          <p:nvPr>
            <p:ph type="body" idx="1"/>
          </p:nvPr>
        </p:nvSpPr>
        <p:spPr/>
        <p:txBody>
          <a:bodyPr/>
          <a:lstStyle/>
          <a:p>
            <a:r>
              <a:rPr lang="en-US" altLang="en-US"/>
              <a:t>Four-span bridge carries a ramp over I-85 near Newnan, GA (SW of Atlanta)</a:t>
            </a:r>
          </a:p>
          <a:p>
            <a:r>
              <a:rPr lang="en-US" altLang="en-US"/>
              <a:t>LWC PCI-BT girders with CIP NWC deck</a:t>
            </a:r>
          </a:p>
          <a:p>
            <a:pPr lvl="1"/>
            <a:r>
              <a:rPr lang="en-US" altLang="en-US"/>
              <a:t>Nominal maximum spans are 110 ft</a:t>
            </a:r>
          </a:p>
          <a:p>
            <a:pPr lvl="1"/>
            <a:r>
              <a:rPr lang="en-US" altLang="en-US"/>
              <a:t>Girder design required LWC for this bridge</a:t>
            </a:r>
          </a:p>
          <a:p>
            <a:r>
              <a:rPr lang="en-US" altLang="en-US"/>
              <a:t>Design follows research by Georgia Tech on high-strength LWC for pretensioned girders</a:t>
            </a:r>
          </a:p>
          <a:p>
            <a:pPr lvl="1"/>
            <a:r>
              <a:rPr lang="en-US" altLang="en-US"/>
              <a:t>Developed mix designs</a:t>
            </a:r>
          </a:p>
          <a:p>
            <a:pPr lvl="1"/>
            <a:r>
              <a:rPr lang="en-US" altLang="en-US"/>
              <a:t>Tested material and structural properties</a:t>
            </a:r>
          </a:p>
          <a:p>
            <a:r>
              <a:rPr lang="en-US" altLang="en-US"/>
              <a:t>Girders erected 3/09; bridge load tested 1/10</a:t>
            </a:r>
            <a:endParaRPr lang="en-US" altLang="en-US" dirty="0"/>
          </a:p>
        </p:txBody>
      </p:sp>
    </p:spTree>
    <p:extLst>
      <p:ext uri="{BB962C8B-B14F-4D97-AF65-F5344CB8AC3E}">
        <p14:creationId xmlns:p14="http://schemas.microsoft.com/office/powerpoint/2010/main" val="2116973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7497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7497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7497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749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LWA is a lighter rock</a:t>
            </a:r>
          </a:p>
        </p:txBody>
      </p:sp>
      <p:sp>
        <p:nvSpPr>
          <p:cNvPr id="27649" name="Rectangle 4"/>
          <p:cNvSpPr>
            <a:spLocks noGrp="1"/>
          </p:cNvSpPr>
          <p:nvPr>
            <p:ph idx="1"/>
          </p:nvPr>
        </p:nvSpPr>
        <p:spPr>
          <a:xfrm>
            <a:off x="457200" y="1005840"/>
            <a:ext cx="8301038" cy="5779147"/>
          </a:xfrm>
        </p:spPr>
        <p:txBody>
          <a:bodyPr/>
          <a:lstStyle/>
          <a:p>
            <a:r>
              <a:rPr lang="en-US" dirty="0"/>
              <a:t>When LWA is used to make LWC</a:t>
            </a:r>
          </a:p>
          <a:p>
            <a:pPr lvl="1"/>
            <a:r>
              <a:rPr lang="en-US" dirty="0"/>
              <a:t>Same batch plants and mixing procedures</a:t>
            </a:r>
          </a:p>
          <a:p>
            <a:pPr lvl="1"/>
            <a:r>
              <a:rPr lang="en-US" dirty="0"/>
              <a:t>Same admixtures</a:t>
            </a:r>
          </a:p>
          <a:p>
            <a:pPr lvl="1"/>
            <a:r>
              <a:rPr lang="en-US" dirty="0"/>
              <a:t>Can use same mix design procedures</a:t>
            </a:r>
          </a:p>
          <a:p>
            <a:pPr lvl="1"/>
            <a:r>
              <a:rPr lang="en-US" dirty="0"/>
              <a:t>“Roll-o-meter” for measuring air content</a:t>
            </a:r>
          </a:p>
          <a:p>
            <a:r>
              <a:rPr lang="en-US" dirty="0"/>
              <a:t>LWA has higher absorption than NWA</a:t>
            </a:r>
          </a:p>
          <a:p>
            <a:pPr lvl="1"/>
            <a:r>
              <a:rPr lang="en-US" dirty="0" err="1"/>
              <a:t>Prewet</a:t>
            </a:r>
            <a:r>
              <a:rPr lang="en-US" dirty="0"/>
              <a:t> aggregate, especially for pumping</a:t>
            </a:r>
          </a:p>
          <a:p>
            <a:pPr marL="0" lvl="1" indent="0">
              <a:spcBef>
                <a:spcPts val="1200"/>
              </a:spcBef>
              <a:buClr>
                <a:schemeClr val="bg1"/>
              </a:buClr>
              <a:buSzPct val="75000"/>
              <a:buNone/>
            </a:pPr>
            <a:r>
              <a:rPr lang="en-US" dirty="0"/>
              <a:t>Density is specified &amp; checked, so more QC attention</a:t>
            </a:r>
          </a:p>
          <a:p>
            <a:pPr marL="0" lvl="1" indent="0">
              <a:spcBef>
                <a:spcPts val="1200"/>
              </a:spcBef>
              <a:buClr>
                <a:schemeClr val="bg1"/>
              </a:buClr>
              <a:buSzPct val="75000"/>
              <a:buNone/>
            </a:pPr>
            <a:endParaRPr lang="en-US" sz="1200" dirty="0"/>
          </a:p>
          <a:p>
            <a:r>
              <a:rPr lang="en-US" dirty="0"/>
              <a:t>Visit ESCSI website or contact LWA supplier for more info on properties of LWA and LWC</a:t>
            </a:r>
          </a:p>
        </p:txBody>
      </p:sp>
    </p:spTree>
    <p:extLst>
      <p:ext uri="{BB962C8B-B14F-4D97-AF65-F5344CB8AC3E}">
        <p14:creationId xmlns:p14="http://schemas.microsoft.com/office/powerpoint/2010/main" val="2998892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4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4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4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4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4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4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4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4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4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Bridge over I-85 in Coweta County, GA</a:t>
            </a:r>
          </a:p>
        </p:txBody>
      </p:sp>
      <p:sp>
        <p:nvSpPr>
          <p:cNvPr id="2168835" name="Rectangle 3"/>
          <p:cNvSpPr>
            <a:spLocks noGrp="1" noChangeArrowheads="1"/>
          </p:cNvSpPr>
          <p:nvPr>
            <p:ph idx="1"/>
          </p:nvPr>
        </p:nvSpPr>
        <p:spPr/>
        <p:txBody>
          <a:bodyPr/>
          <a:lstStyle/>
          <a:p>
            <a:r>
              <a:rPr lang="en-US" altLang="en-US"/>
              <a:t>Special provisions requirements for LW HPC </a:t>
            </a:r>
          </a:p>
          <a:p>
            <a:pPr lvl="1"/>
            <a:r>
              <a:rPr lang="en-US" altLang="en-US"/>
              <a:t>Maximum air-dry density is 120 pcf</a:t>
            </a:r>
          </a:p>
          <a:p>
            <a:pPr lvl="1"/>
            <a:r>
              <a:rPr lang="en-US" altLang="en-US"/>
              <a:t>Size of LW coarse aggregate = ½ in.</a:t>
            </a:r>
          </a:p>
          <a:p>
            <a:pPr lvl="1"/>
            <a:r>
              <a:rPr lang="en-US" altLang="en-US"/>
              <a:t>Minimum cement factor = 650 lbs/cy</a:t>
            </a:r>
          </a:p>
          <a:p>
            <a:pPr lvl="1"/>
            <a:r>
              <a:rPr lang="en-US" altLang="en-US"/>
              <a:t>Maximum water-cement ratio = 0.330</a:t>
            </a:r>
          </a:p>
          <a:p>
            <a:pPr lvl="1"/>
            <a:r>
              <a:rPr lang="en-US" altLang="en-US"/>
              <a:t>Slump acceptance limits = 4½ ± 2½ in.</a:t>
            </a:r>
          </a:p>
          <a:p>
            <a:pPr lvl="1"/>
            <a:r>
              <a:rPr lang="en-US" altLang="en-US"/>
              <a:t>Entrained air acceptance limit = 5 ± 1½ %</a:t>
            </a:r>
          </a:p>
          <a:p>
            <a:pPr lvl="1"/>
            <a:r>
              <a:rPr lang="en-US" altLang="en-US"/>
              <a:t>Max. chloride permeability = 3,000 coulombs</a:t>
            </a:r>
          </a:p>
          <a:p>
            <a:r>
              <a:rPr lang="en-US" altLang="en-US"/>
              <a:t>Same as for NW HPC, except density &amp; aggr. size</a:t>
            </a:r>
          </a:p>
          <a:p>
            <a:r>
              <a:rPr lang="en-US" altLang="en-US"/>
              <a:t>Compressive strength and chloride permeability to be determined at 56 days</a:t>
            </a:r>
          </a:p>
        </p:txBody>
      </p:sp>
      <p:sp>
        <p:nvSpPr>
          <p:cNvPr id="2168928" name="Rectangle 96"/>
          <p:cNvSpPr>
            <a:spLocks noChangeArrowheads="1"/>
          </p:cNvSpPr>
          <p:nvPr/>
        </p:nvSpPr>
        <p:spPr bwMode="auto">
          <a:xfrm>
            <a:off x="602869" y="1573338"/>
            <a:ext cx="5989955" cy="1060450"/>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50000"/>
              </a:spcBef>
              <a:buSzPct val="100000"/>
              <a:defRPr sz="2800" b="1" i="1">
                <a:solidFill>
                  <a:schemeClr val="tx1"/>
                </a:solidFill>
                <a:latin typeface="Arial" panose="020B0604020202020204" pitchFamily="34" charset="0"/>
              </a:defRPr>
            </a:lvl1pPr>
            <a:lvl2pPr marL="742950" indent="-285750">
              <a:spcBef>
                <a:spcPct val="30000"/>
              </a:spcBef>
              <a:buSzPct val="100000"/>
              <a:buChar char="•"/>
              <a:defRPr sz="2800" b="1" i="1">
                <a:solidFill>
                  <a:schemeClr val="tx1"/>
                </a:solidFill>
                <a:latin typeface="Arial" panose="020B0604020202020204" pitchFamily="34" charset="0"/>
              </a:defRPr>
            </a:lvl2pPr>
            <a:lvl3pPr marL="1143000" indent="-228600">
              <a:spcBef>
                <a:spcPct val="35000"/>
              </a:spcBef>
              <a:buSzPct val="100000"/>
              <a:buChar char="-"/>
              <a:defRPr sz="2400" b="1" i="1">
                <a:solidFill>
                  <a:schemeClr val="tx1"/>
                </a:solidFill>
                <a:latin typeface="Arial" panose="020B0604020202020204" pitchFamily="34" charset="0"/>
              </a:defRPr>
            </a:lvl3pPr>
            <a:lvl4pPr marL="1600200" indent="-228600">
              <a:spcBef>
                <a:spcPct val="20000"/>
              </a:spcBef>
              <a:buSzPct val="100000"/>
              <a:buChar char="-"/>
              <a:defRPr sz="2400" b="1" i="1">
                <a:solidFill>
                  <a:schemeClr val="tx1"/>
                </a:solidFill>
                <a:latin typeface="Arial" panose="020B0604020202020204" pitchFamily="34" charset="0"/>
              </a:defRPr>
            </a:lvl4pPr>
            <a:lvl5pPr marL="2057400" indent="-228600">
              <a:spcBef>
                <a:spcPct val="20000"/>
              </a:spcBef>
              <a:buSzPct val="100000"/>
              <a:buChar char="•"/>
              <a:defRPr sz="2000" b="1" i="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i="1">
                <a:solidFill>
                  <a:schemeClr val="tx1"/>
                </a:solidFill>
                <a:latin typeface="Arial" panose="020B0604020202020204" pitchFamily="34" charset="0"/>
              </a:defRPr>
            </a:lvl9pPr>
          </a:lstStyle>
          <a:p>
            <a:pPr algn="ctr" eaLnBrk="1" hangingPunct="1">
              <a:buSzTx/>
              <a:buFontTx/>
              <a:buChar char="•"/>
            </a:pPr>
            <a:endParaRPr lang="en-US" altLang="en-US"/>
          </a:p>
        </p:txBody>
      </p:sp>
    </p:spTree>
    <p:extLst>
      <p:ext uri="{BB962C8B-B14F-4D97-AF65-F5344CB8AC3E}">
        <p14:creationId xmlns:p14="http://schemas.microsoft.com/office/powerpoint/2010/main" val="2613196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688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88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688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688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6883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6883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68835">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6883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6892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1688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92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Specifying Density of Lightweight Concrete</a:t>
            </a:r>
          </a:p>
        </p:txBody>
      </p:sp>
      <p:sp>
        <p:nvSpPr>
          <p:cNvPr id="53251" name="Rectangle 3"/>
          <p:cNvSpPr>
            <a:spLocks noGrp="1" noChangeArrowheads="1"/>
          </p:cNvSpPr>
          <p:nvPr>
            <p:ph type="body" idx="1"/>
          </p:nvPr>
        </p:nvSpPr>
        <p:spPr/>
        <p:txBody>
          <a:bodyPr/>
          <a:lstStyle/>
          <a:p>
            <a:r>
              <a:rPr lang="en-US" altLang="en-US"/>
              <a:t>Recommendation for VDOT - Sept. 2008</a:t>
            </a:r>
          </a:p>
          <a:p>
            <a:r>
              <a:rPr lang="en-US" altLang="en-US"/>
              <a:t>The maximum fresh concrete density of air-entrained LWC shall be</a:t>
            </a:r>
          </a:p>
          <a:p>
            <a:pPr lvl="1"/>
            <a:r>
              <a:rPr lang="en-US" altLang="en-US"/>
              <a:t>For decks - 120 pcf</a:t>
            </a:r>
          </a:p>
          <a:p>
            <a:pPr lvl="1"/>
            <a:r>
              <a:rPr lang="en-US" altLang="en-US"/>
              <a:t>For beams with 28 day design compressive strength of 8,000 psi or less - 123 pcf</a:t>
            </a:r>
          </a:p>
        </p:txBody>
      </p:sp>
    </p:spTree>
    <p:extLst>
      <p:ext uri="{BB962C8B-B14F-4D97-AF65-F5344CB8AC3E}">
        <p14:creationId xmlns:p14="http://schemas.microsoft.com/office/powerpoint/2010/main" val="22233167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Specifying Density of Lightweight Concrete</a:t>
            </a:r>
          </a:p>
        </p:txBody>
      </p:sp>
      <p:sp>
        <p:nvSpPr>
          <p:cNvPr id="55299" name="Rectangle 3"/>
          <p:cNvSpPr>
            <a:spLocks noGrp="1" noChangeArrowheads="1"/>
          </p:cNvSpPr>
          <p:nvPr>
            <p:ph type="body" idx="1"/>
          </p:nvPr>
        </p:nvSpPr>
        <p:spPr/>
        <p:txBody>
          <a:bodyPr/>
          <a:lstStyle/>
          <a:p>
            <a:r>
              <a:rPr lang="en-US" altLang="en-US"/>
              <a:t>Recommendation for VDOT - Sept. 2008</a:t>
            </a:r>
          </a:p>
          <a:p>
            <a:r>
              <a:rPr lang="en-US" altLang="en-US"/>
              <a:t>The recommended densities are typical min. values for "sand lightweight" concrete</a:t>
            </a:r>
          </a:p>
          <a:p>
            <a:r>
              <a:rPr lang="en-US" altLang="en-US"/>
              <a:t>Densities greater than these, up to NWC, can also be specified</a:t>
            </a:r>
          </a:p>
          <a:p>
            <a:r>
              <a:rPr lang="en-US" altLang="en-US"/>
              <a:t>When greater densities are used, design computations shall be performed using the requirements for "sand lightweight" concrete</a:t>
            </a:r>
          </a:p>
        </p:txBody>
      </p:sp>
    </p:spTree>
    <p:extLst>
      <p:ext uri="{BB962C8B-B14F-4D97-AF65-F5344CB8AC3E}">
        <p14:creationId xmlns:p14="http://schemas.microsoft.com/office/powerpoint/2010/main" val="33949304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Specifying Density of Lightweight Concrete</a:t>
            </a:r>
          </a:p>
        </p:txBody>
      </p:sp>
      <p:sp>
        <p:nvSpPr>
          <p:cNvPr id="57347" name="Rectangle 3"/>
          <p:cNvSpPr>
            <a:spLocks noGrp="1" noChangeArrowheads="1"/>
          </p:cNvSpPr>
          <p:nvPr>
            <p:ph type="body" idx="1"/>
          </p:nvPr>
        </p:nvSpPr>
        <p:spPr/>
        <p:txBody>
          <a:bodyPr/>
          <a:lstStyle/>
          <a:p>
            <a:r>
              <a:rPr lang="en-US" altLang="en-US"/>
              <a:t>Recommendation for VDOT - Sept. 2008</a:t>
            </a:r>
          </a:p>
          <a:p>
            <a:r>
              <a:rPr lang="en-US" altLang="en-US"/>
              <a:t>For computing design loads at any stage in the life of the structure, the specified fresh density of LWC shall be used</a:t>
            </a:r>
          </a:p>
          <a:p>
            <a:r>
              <a:rPr lang="en-US" altLang="en-US"/>
              <a:t>As with NWC, an appropriate increment of density that represents the additional weight of reinforcement shall be added to the fresh concrete density for use as the density of reinforced LWC for computing design loads</a:t>
            </a:r>
          </a:p>
        </p:txBody>
      </p:sp>
    </p:spTree>
    <p:extLst>
      <p:ext uri="{BB962C8B-B14F-4D97-AF65-F5344CB8AC3E}">
        <p14:creationId xmlns:p14="http://schemas.microsoft.com/office/powerpoint/2010/main" val="15589606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Specifying Density of Lightweight Concrete</a:t>
            </a:r>
          </a:p>
        </p:txBody>
      </p:sp>
      <p:sp>
        <p:nvSpPr>
          <p:cNvPr id="59395" name="Rectangle 3"/>
          <p:cNvSpPr>
            <a:spLocks noGrp="1" noChangeArrowheads="1"/>
          </p:cNvSpPr>
          <p:nvPr>
            <p:ph type="body" idx="1"/>
          </p:nvPr>
        </p:nvSpPr>
        <p:spPr/>
        <p:txBody>
          <a:bodyPr/>
          <a:lstStyle/>
          <a:p>
            <a:r>
              <a:rPr lang="en-US" altLang="en-US"/>
              <a:t>Comments on VDOT Recommendations</a:t>
            </a:r>
          </a:p>
          <a:p>
            <a:r>
              <a:rPr lang="en-US" altLang="en-US"/>
              <a:t>This is a conservative approach</a:t>
            </a:r>
          </a:p>
          <a:p>
            <a:r>
              <a:rPr lang="en-US" altLang="en-US"/>
              <a:t>It works reasonably well when using a low absorption LWA</a:t>
            </a:r>
          </a:p>
          <a:p>
            <a:r>
              <a:rPr lang="en-US" altLang="en-US"/>
              <a:t>If higher absorption LWA is used, or if the greatest density reduction is needed, the equilibrium density should be used for computing dead loads</a:t>
            </a:r>
          </a:p>
        </p:txBody>
      </p:sp>
    </p:spTree>
    <p:extLst>
      <p:ext uri="{BB962C8B-B14F-4D97-AF65-F5344CB8AC3E}">
        <p14:creationId xmlns:p14="http://schemas.microsoft.com/office/powerpoint/2010/main" val="20304351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Specifications for LWC</a:t>
            </a:r>
            <a:br>
              <a:rPr lang="en-US"/>
            </a:br>
            <a:endParaRPr lang="en-US" dirty="0"/>
          </a:p>
        </p:txBody>
      </p:sp>
      <p:sp>
        <p:nvSpPr>
          <p:cNvPr id="3" name="Content Placeholder 2"/>
          <p:cNvSpPr>
            <a:spLocks noGrp="1"/>
          </p:cNvSpPr>
          <p:nvPr>
            <p:ph idx="1"/>
          </p:nvPr>
        </p:nvSpPr>
        <p:spPr/>
        <p:txBody>
          <a:bodyPr/>
          <a:lstStyle/>
          <a:p>
            <a:r>
              <a:rPr lang="en-US"/>
              <a:t>Special provisions have been included in contract documents when LWC has been used for a project</a:t>
            </a:r>
          </a:p>
          <a:p>
            <a:r>
              <a:rPr lang="en-US"/>
              <a:t>Provisions for the VDOT standard specifications on LWC are being developed</a:t>
            </a:r>
          </a:p>
          <a:p>
            <a:r>
              <a:rPr lang="en-US"/>
              <a:t>Requirements for LWA are given in the VDOT Road and Bridge Specifications (2016) in Section 206</a:t>
            </a:r>
            <a:endParaRPr lang="en-US" dirty="0"/>
          </a:p>
        </p:txBody>
      </p:sp>
    </p:spTree>
    <p:extLst>
      <p:ext uri="{BB962C8B-B14F-4D97-AF65-F5344CB8AC3E}">
        <p14:creationId xmlns:p14="http://schemas.microsoft.com/office/powerpoint/2010/main" val="202678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Specifications for LWC</a:t>
            </a:r>
            <a:br>
              <a:rPr lang="en-US"/>
            </a:br>
            <a:endParaRPr lang="en-US" dirty="0"/>
          </a:p>
        </p:txBody>
      </p:sp>
      <p:sp>
        <p:nvSpPr>
          <p:cNvPr id="3" name="Content Placeholder 2"/>
          <p:cNvSpPr>
            <a:spLocks noGrp="1"/>
          </p:cNvSpPr>
          <p:nvPr>
            <p:ph idx="1"/>
          </p:nvPr>
        </p:nvSpPr>
        <p:spPr>
          <a:xfrm>
            <a:off x="457200" y="1005840"/>
            <a:ext cx="8301038" cy="3378490"/>
          </a:xfrm>
        </p:spPr>
        <p:txBody>
          <a:bodyPr/>
          <a:lstStyle/>
          <a:p>
            <a:r>
              <a:rPr lang="en-US" dirty="0"/>
              <a:t>After moving to the use of corrosion resistant reinforcement for all bridge decks, VDOT has developed a low </a:t>
            </a:r>
            <a:r>
              <a:rPr lang="en-US" dirty="0" smtClean="0"/>
              <a:t>shrinkage </a:t>
            </a:r>
            <a:r>
              <a:rPr lang="en-US" dirty="0"/>
              <a:t>concrete specification to further improve the performance of bridge decks</a:t>
            </a:r>
          </a:p>
          <a:p>
            <a:pPr lvl="1"/>
            <a:r>
              <a:rPr lang="en-US" dirty="0"/>
              <a:t>Section 217.12 in Standard Specifications (2016) </a:t>
            </a:r>
          </a:p>
          <a:p>
            <a:r>
              <a:rPr lang="en-US" dirty="0"/>
              <a:t>Contractors are given two options for providing low </a:t>
            </a:r>
            <a:r>
              <a:rPr lang="en-US" dirty="0" smtClean="0"/>
              <a:t>shrinkage </a:t>
            </a:r>
            <a:r>
              <a:rPr lang="en-US" dirty="0"/>
              <a:t>concrete when specified</a:t>
            </a:r>
          </a:p>
        </p:txBody>
      </p:sp>
    </p:spTree>
    <p:extLst>
      <p:ext uri="{BB962C8B-B14F-4D97-AF65-F5344CB8AC3E}">
        <p14:creationId xmlns:p14="http://schemas.microsoft.com/office/powerpoint/2010/main" val="17567090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Specifications for LWC</a:t>
            </a:r>
            <a:br>
              <a:rPr lang="en-US"/>
            </a:br>
            <a:endParaRPr lang="en-US" dirty="0"/>
          </a:p>
        </p:txBody>
      </p:sp>
      <p:sp>
        <p:nvSpPr>
          <p:cNvPr id="3" name="Content Placeholder 2"/>
          <p:cNvSpPr>
            <a:spLocks noGrp="1"/>
          </p:cNvSpPr>
          <p:nvPr>
            <p:ph idx="1"/>
          </p:nvPr>
        </p:nvSpPr>
        <p:spPr>
          <a:xfrm>
            <a:off x="457200" y="1005840"/>
            <a:ext cx="8301038" cy="5479065"/>
          </a:xfrm>
        </p:spPr>
        <p:txBody>
          <a:bodyPr/>
          <a:lstStyle/>
          <a:p>
            <a:r>
              <a:rPr lang="en-US" dirty="0"/>
              <a:t>Options when low shrinkage concrete is specified:</a:t>
            </a:r>
          </a:p>
          <a:p>
            <a:pPr lvl="1"/>
            <a:r>
              <a:rPr lang="en-US" dirty="0"/>
              <a:t>Option 1:</a:t>
            </a:r>
          </a:p>
          <a:p>
            <a:pPr lvl="2"/>
            <a:r>
              <a:rPr lang="en-US" dirty="0"/>
              <a:t>Cementitious materials content &lt; 600 </a:t>
            </a:r>
            <a:r>
              <a:rPr lang="en-US" dirty="0" err="1"/>
              <a:t>lb</a:t>
            </a:r>
            <a:r>
              <a:rPr lang="en-US" dirty="0"/>
              <a:t>/yd</a:t>
            </a:r>
            <a:r>
              <a:rPr lang="en-US" baseline="30000" dirty="0"/>
              <a:t>3</a:t>
            </a:r>
          </a:p>
          <a:p>
            <a:pPr lvl="2"/>
            <a:r>
              <a:rPr lang="en-US" dirty="0"/>
              <a:t>28-day drying shrinkage &lt; 0.035%. </a:t>
            </a:r>
          </a:p>
          <a:p>
            <a:pPr lvl="2"/>
            <a:r>
              <a:rPr lang="en-US" dirty="0"/>
              <a:t>If shrinkage limit is exceeded, shrinkage reducing admixture (SRA) must be added to the mix</a:t>
            </a:r>
          </a:p>
          <a:p>
            <a:pPr lvl="1"/>
            <a:r>
              <a:rPr lang="en-US" dirty="0"/>
              <a:t>Option 2:</a:t>
            </a:r>
          </a:p>
          <a:p>
            <a:pPr lvl="2"/>
            <a:r>
              <a:rPr lang="en-US" dirty="0"/>
              <a:t>Use sand LWC mixture</a:t>
            </a:r>
          </a:p>
          <a:p>
            <a:pPr lvl="2"/>
            <a:r>
              <a:rPr lang="en-US" dirty="0"/>
              <a:t>Maximum cementitious content = 650 </a:t>
            </a:r>
            <a:r>
              <a:rPr lang="en-US" dirty="0" err="1"/>
              <a:t>lb</a:t>
            </a:r>
            <a:r>
              <a:rPr lang="en-US" dirty="0"/>
              <a:t>/yd</a:t>
            </a:r>
            <a:r>
              <a:rPr lang="en-US" baseline="30000" dirty="0"/>
              <a:t>3</a:t>
            </a:r>
            <a:r>
              <a:rPr lang="en-US" dirty="0"/>
              <a:t> </a:t>
            </a:r>
          </a:p>
          <a:p>
            <a:pPr lvl="2"/>
            <a:r>
              <a:rPr lang="en-US" dirty="0"/>
              <a:t>Maximum fresh density of LWC = 120 </a:t>
            </a:r>
            <a:r>
              <a:rPr lang="en-US" dirty="0" err="1"/>
              <a:t>lb</a:t>
            </a:r>
            <a:r>
              <a:rPr lang="en-US" dirty="0"/>
              <a:t>/yd</a:t>
            </a:r>
            <a:r>
              <a:rPr lang="en-US" baseline="30000" dirty="0"/>
              <a:t>3</a:t>
            </a:r>
            <a:r>
              <a:rPr lang="en-US" dirty="0"/>
              <a:t> or as specified in the plans</a:t>
            </a:r>
          </a:p>
          <a:p>
            <a:pPr lvl="2"/>
            <a:r>
              <a:rPr lang="en-US" dirty="0"/>
              <a:t>Shrinkage testing is not mentioned for LWC option</a:t>
            </a:r>
          </a:p>
        </p:txBody>
      </p:sp>
    </p:spTree>
    <p:extLst>
      <p:ext uri="{BB962C8B-B14F-4D97-AF65-F5344CB8AC3E}">
        <p14:creationId xmlns:p14="http://schemas.microsoft.com/office/powerpoint/2010/main" val="24399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2290"/>
            <a:ext cx="7772400" cy="1470025"/>
          </a:xfrm>
        </p:spPr>
        <p:txBody>
          <a:bodyPr/>
          <a:lstStyle/>
          <a:p>
            <a:pPr algn="ctr"/>
            <a:r>
              <a:rPr lang="en-US" dirty="0">
                <a:solidFill>
                  <a:srgbClr val="395FB5"/>
                </a:solidFill>
              </a:rPr>
              <a:t>Questions?</a:t>
            </a:r>
          </a:p>
        </p:txBody>
      </p:sp>
      <p:sp>
        <p:nvSpPr>
          <p:cNvPr id="6" name="Content Placeholder 3"/>
          <p:cNvSpPr txBox="1">
            <a:spLocks/>
          </p:cNvSpPr>
          <p:nvPr/>
        </p:nvSpPr>
        <p:spPr bwMode="auto">
          <a:xfrm>
            <a:off x="1376126" y="4286251"/>
            <a:ext cx="6396273" cy="163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spAutoFit/>
          </a:bodyPr>
          <a:lstStyle>
            <a:lvl1pPr marL="0" indent="0" algn="ctr" rtl="0" eaLnBrk="1" fontAlgn="base" hangingPunct="1">
              <a:spcBef>
                <a:spcPts val="1200"/>
              </a:spcBef>
              <a:spcAft>
                <a:spcPct val="0"/>
              </a:spcAft>
              <a:buClr>
                <a:schemeClr val="bg1"/>
              </a:buClr>
              <a:buSzPct val="75000"/>
              <a:buFont typeface="Monotype Sorts" pitchFamily="2" charset="2"/>
              <a:buNone/>
              <a:defRPr sz="2800" b="1">
                <a:solidFill>
                  <a:srgbClr val="000000"/>
                </a:solidFill>
                <a:latin typeface="Calibri" panose="020F0502020204030204" pitchFamily="34" charset="0"/>
                <a:ea typeface="Tahoma" pitchFamily="34" charset="0"/>
                <a:cs typeface="Tahoma" pitchFamily="34" charset="0"/>
              </a:defRPr>
            </a:lvl1pPr>
            <a:lvl2pPr marL="457200" indent="0" algn="ctr" rtl="0" eaLnBrk="1" fontAlgn="base" hangingPunct="1">
              <a:spcBef>
                <a:spcPts val="900"/>
              </a:spcBef>
              <a:spcAft>
                <a:spcPct val="0"/>
              </a:spcAft>
              <a:buClr>
                <a:srgbClr val="000000"/>
              </a:buClr>
              <a:buSzPct val="100000"/>
              <a:buFont typeface="Arial" panose="020B0604020202020204" pitchFamily="34" charset="0"/>
              <a:buNone/>
              <a:defRPr sz="2800" b="1">
                <a:solidFill>
                  <a:srgbClr val="000000"/>
                </a:solidFill>
                <a:latin typeface="Calibri" panose="020F0502020204030204" pitchFamily="34" charset="0"/>
                <a:ea typeface="Tahoma" pitchFamily="34" charset="0"/>
                <a:cs typeface="Tahoma" pitchFamily="34" charset="0"/>
              </a:defRPr>
            </a:lvl2pPr>
            <a:lvl3pPr marL="914400" indent="0" algn="ctr" rtl="0" eaLnBrk="1" fontAlgn="base" hangingPunct="1">
              <a:spcBef>
                <a:spcPts val="600"/>
              </a:spcBef>
              <a:spcAft>
                <a:spcPct val="0"/>
              </a:spcAft>
              <a:buClr>
                <a:srgbClr val="000000"/>
              </a:buClr>
              <a:buSzPct val="100000"/>
              <a:buFont typeface="Calibri" panose="020F0502020204030204" pitchFamily="34" charset="0"/>
              <a:buNone/>
              <a:defRPr sz="2400" b="1">
                <a:solidFill>
                  <a:srgbClr val="000000"/>
                </a:solidFill>
                <a:latin typeface="Calibri" panose="020F0502020204030204" pitchFamily="34" charset="0"/>
                <a:ea typeface="Tahoma" pitchFamily="34" charset="0"/>
                <a:cs typeface="Tahoma" pitchFamily="34" charset="0"/>
              </a:defRPr>
            </a:lvl3pPr>
            <a:lvl4pPr marL="1371600" indent="0" algn="ctr" rtl="0" eaLnBrk="1" fontAlgn="base" hangingPunct="1">
              <a:spcBef>
                <a:spcPts val="300"/>
              </a:spcBef>
              <a:spcAft>
                <a:spcPct val="0"/>
              </a:spcAft>
              <a:buClr>
                <a:srgbClr val="000000"/>
              </a:buClr>
              <a:buSzPct val="120000"/>
              <a:buNone/>
              <a:defRPr sz="2000" b="1">
                <a:solidFill>
                  <a:srgbClr val="000000"/>
                </a:solidFill>
                <a:latin typeface="Calibri" panose="020F0502020204030204" pitchFamily="34" charset="0"/>
                <a:ea typeface="Tahoma" pitchFamily="34" charset="0"/>
                <a:cs typeface="Tahoma" pitchFamily="34" charset="0"/>
              </a:defRPr>
            </a:lvl4pPr>
            <a:lvl5pPr marL="1828800" indent="0" algn="ctr" rtl="0" eaLnBrk="1" fontAlgn="base" hangingPunct="1">
              <a:spcBef>
                <a:spcPct val="0"/>
              </a:spcBef>
              <a:spcAft>
                <a:spcPct val="0"/>
              </a:spcAft>
              <a:buClrTx/>
              <a:buSzPct val="100000"/>
              <a:buNone/>
              <a:defRPr sz="2000" b="1">
                <a:solidFill>
                  <a:srgbClr val="000000"/>
                </a:solidFill>
                <a:latin typeface="Calibri" panose="020F0502020204030204" pitchFamily="34" charset="0"/>
                <a:ea typeface="Tahoma" pitchFamily="34" charset="0"/>
                <a:cs typeface="Tahoma" pitchFamily="34" charset="0"/>
              </a:defRPr>
            </a:lvl5pPr>
            <a:lvl6pPr marL="2286000" indent="0" algn="ctr" rtl="0" eaLnBrk="1" fontAlgn="base" hangingPunct="1">
              <a:spcBef>
                <a:spcPct val="0"/>
              </a:spcBef>
              <a:spcAft>
                <a:spcPct val="0"/>
              </a:spcAft>
              <a:buSzPct val="100000"/>
              <a:buNone/>
              <a:defRPr sz="2000" b="1" i="1">
                <a:solidFill>
                  <a:srgbClr val="A9A9A9"/>
                </a:solidFill>
                <a:effectLst>
                  <a:outerShdw blurRad="38100" dist="38100" dir="2700000" algn="tl">
                    <a:srgbClr val="000000"/>
                  </a:outerShdw>
                </a:effectLst>
                <a:latin typeface="+mn-lt"/>
              </a:defRPr>
            </a:lvl6pPr>
            <a:lvl7pPr marL="2743200" indent="0" algn="ctr" rtl="0" eaLnBrk="1" fontAlgn="base" hangingPunct="1">
              <a:spcBef>
                <a:spcPct val="0"/>
              </a:spcBef>
              <a:spcAft>
                <a:spcPct val="0"/>
              </a:spcAft>
              <a:buSzPct val="100000"/>
              <a:buNone/>
              <a:defRPr sz="2000" b="1" i="1">
                <a:solidFill>
                  <a:srgbClr val="A9A9A9"/>
                </a:solidFill>
                <a:effectLst>
                  <a:outerShdw blurRad="38100" dist="38100" dir="2700000" algn="tl">
                    <a:srgbClr val="000000"/>
                  </a:outerShdw>
                </a:effectLst>
                <a:latin typeface="+mn-lt"/>
              </a:defRPr>
            </a:lvl7pPr>
            <a:lvl8pPr marL="3200400" indent="0" algn="ctr" rtl="0" eaLnBrk="1" fontAlgn="base" hangingPunct="1">
              <a:spcBef>
                <a:spcPct val="0"/>
              </a:spcBef>
              <a:spcAft>
                <a:spcPct val="0"/>
              </a:spcAft>
              <a:buSzPct val="100000"/>
              <a:buNone/>
              <a:defRPr sz="2000" b="1" i="1">
                <a:solidFill>
                  <a:srgbClr val="A9A9A9"/>
                </a:solidFill>
                <a:effectLst>
                  <a:outerShdw blurRad="38100" dist="38100" dir="2700000" algn="tl">
                    <a:srgbClr val="000000"/>
                  </a:outerShdw>
                </a:effectLst>
                <a:latin typeface="+mn-lt"/>
              </a:defRPr>
            </a:lvl8pPr>
            <a:lvl9pPr marL="3657600" indent="0" algn="ctr" rtl="0" eaLnBrk="1" fontAlgn="base" hangingPunct="1">
              <a:spcBef>
                <a:spcPct val="0"/>
              </a:spcBef>
              <a:spcAft>
                <a:spcPct val="0"/>
              </a:spcAft>
              <a:buSzPct val="100000"/>
              <a:buNone/>
              <a:defRPr sz="2000" b="1" i="1">
                <a:solidFill>
                  <a:srgbClr val="A9A9A9"/>
                </a:solidFill>
                <a:effectLst>
                  <a:outerShdw blurRad="38100" dist="38100" dir="2700000" algn="tl">
                    <a:srgbClr val="000000"/>
                  </a:outerShdw>
                </a:effectLst>
                <a:latin typeface="+mn-lt"/>
              </a:defRPr>
            </a:lvl9pPr>
          </a:lstStyle>
          <a:p>
            <a:pPr>
              <a:spcBef>
                <a:spcPct val="15000"/>
              </a:spcBef>
              <a:spcAft>
                <a:spcPts val="0"/>
              </a:spcAft>
            </a:pPr>
            <a:r>
              <a:rPr lang="en-US" i="0" kern="0" dirty="0"/>
              <a:t>Reid W. Castrodale, PhD, PE</a:t>
            </a:r>
          </a:p>
          <a:p>
            <a:pPr>
              <a:spcBef>
                <a:spcPts val="0"/>
              </a:spcBef>
            </a:pPr>
            <a:r>
              <a:rPr lang="en-US" sz="2400" i="0" kern="0" dirty="0"/>
              <a:t>Castrodale Engineering Consultants, PC</a:t>
            </a:r>
          </a:p>
          <a:p>
            <a:pPr>
              <a:spcBef>
                <a:spcPts val="0"/>
              </a:spcBef>
            </a:pPr>
            <a:r>
              <a:rPr lang="en-US" sz="2400" i="0" kern="0" dirty="0">
                <a:hlinkClick r:id="rId2"/>
              </a:rPr>
              <a:t>reid.castrodale@castrodaleengineering.com</a:t>
            </a:r>
            <a:endParaRPr lang="en-US" sz="2400" i="0" kern="0" dirty="0"/>
          </a:p>
          <a:p>
            <a:pPr>
              <a:spcBef>
                <a:spcPts val="0"/>
              </a:spcBef>
            </a:pPr>
            <a:endParaRPr lang="en-US" sz="2400" i="0" kern="0" dirty="0"/>
          </a:p>
        </p:txBody>
      </p:sp>
      <p:sp>
        <p:nvSpPr>
          <p:cNvPr id="4" name="Content Placeholder 3"/>
          <p:cNvSpPr txBox="1">
            <a:spLocks/>
          </p:cNvSpPr>
          <p:nvPr/>
        </p:nvSpPr>
        <p:spPr bwMode="auto">
          <a:xfrm>
            <a:off x="1376126" y="2558035"/>
            <a:ext cx="6396273" cy="163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spAutoFit/>
          </a:bodyPr>
          <a:lstStyle>
            <a:lvl1pPr marL="0" indent="0" algn="ctr" rtl="0" eaLnBrk="1" fontAlgn="base" hangingPunct="1">
              <a:spcBef>
                <a:spcPts val="1200"/>
              </a:spcBef>
              <a:spcAft>
                <a:spcPct val="0"/>
              </a:spcAft>
              <a:buClr>
                <a:schemeClr val="bg1"/>
              </a:buClr>
              <a:buSzPct val="75000"/>
              <a:buFont typeface="Monotype Sorts" pitchFamily="2" charset="2"/>
              <a:buNone/>
              <a:defRPr sz="2800" b="1">
                <a:solidFill>
                  <a:srgbClr val="000000"/>
                </a:solidFill>
                <a:latin typeface="Calibri" panose="020F0502020204030204" pitchFamily="34" charset="0"/>
                <a:ea typeface="Tahoma" pitchFamily="34" charset="0"/>
                <a:cs typeface="Tahoma" pitchFamily="34" charset="0"/>
              </a:defRPr>
            </a:lvl1pPr>
            <a:lvl2pPr marL="457200" indent="0" algn="ctr" rtl="0" eaLnBrk="1" fontAlgn="base" hangingPunct="1">
              <a:spcBef>
                <a:spcPts val="900"/>
              </a:spcBef>
              <a:spcAft>
                <a:spcPct val="0"/>
              </a:spcAft>
              <a:buClr>
                <a:srgbClr val="000000"/>
              </a:buClr>
              <a:buSzPct val="100000"/>
              <a:buFont typeface="Arial" panose="020B0604020202020204" pitchFamily="34" charset="0"/>
              <a:buNone/>
              <a:defRPr sz="2800" b="1">
                <a:solidFill>
                  <a:srgbClr val="000000"/>
                </a:solidFill>
                <a:latin typeface="Calibri" panose="020F0502020204030204" pitchFamily="34" charset="0"/>
                <a:ea typeface="Tahoma" pitchFamily="34" charset="0"/>
                <a:cs typeface="Tahoma" pitchFamily="34" charset="0"/>
              </a:defRPr>
            </a:lvl2pPr>
            <a:lvl3pPr marL="914400" indent="0" algn="ctr" rtl="0" eaLnBrk="1" fontAlgn="base" hangingPunct="1">
              <a:spcBef>
                <a:spcPts val="600"/>
              </a:spcBef>
              <a:spcAft>
                <a:spcPct val="0"/>
              </a:spcAft>
              <a:buClr>
                <a:srgbClr val="000000"/>
              </a:buClr>
              <a:buSzPct val="100000"/>
              <a:buFont typeface="Calibri" panose="020F0502020204030204" pitchFamily="34" charset="0"/>
              <a:buNone/>
              <a:defRPr sz="2400" b="1">
                <a:solidFill>
                  <a:srgbClr val="000000"/>
                </a:solidFill>
                <a:latin typeface="Calibri" panose="020F0502020204030204" pitchFamily="34" charset="0"/>
                <a:ea typeface="Tahoma" pitchFamily="34" charset="0"/>
                <a:cs typeface="Tahoma" pitchFamily="34" charset="0"/>
              </a:defRPr>
            </a:lvl3pPr>
            <a:lvl4pPr marL="1371600" indent="0" algn="ctr" rtl="0" eaLnBrk="1" fontAlgn="base" hangingPunct="1">
              <a:spcBef>
                <a:spcPts val="300"/>
              </a:spcBef>
              <a:spcAft>
                <a:spcPct val="0"/>
              </a:spcAft>
              <a:buClr>
                <a:srgbClr val="000000"/>
              </a:buClr>
              <a:buSzPct val="120000"/>
              <a:buNone/>
              <a:defRPr sz="2000" b="1">
                <a:solidFill>
                  <a:srgbClr val="000000"/>
                </a:solidFill>
                <a:latin typeface="Calibri" panose="020F0502020204030204" pitchFamily="34" charset="0"/>
                <a:ea typeface="Tahoma" pitchFamily="34" charset="0"/>
                <a:cs typeface="Tahoma" pitchFamily="34" charset="0"/>
              </a:defRPr>
            </a:lvl4pPr>
            <a:lvl5pPr marL="1828800" indent="0" algn="ctr" rtl="0" eaLnBrk="1" fontAlgn="base" hangingPunct="1">
              <a:spcBef>
                <a:spcPct val="0"/>
              </a:spcBef>
              <a:spcAft>
                <a:spcPct val="0"/>
              </a:spcAft>
              <a:buClrTx/>
              <a:buSzPct val="100000"/>
              <a:buNone/>
              <a:defRPr sz="2000" b="1">
                <a:solidFill>
                  <a:srgbClr val="000000"/>
                </a:solidFill>
                <a:latin typeface="Calibri" panose="020F0502020204030204" pitchFamily="34" charset="0"/>
                <a:ea typeface="Tahoma" pitchFamily="34" charset="0"/>
                <a:cs typeface="Tahoma" pitchFamily="34" charset="0"/>
              </a:defRPr>
            </a:lvl5pPr>
            <a:lvl6pPr marL="2286000" indent="0" algn="ctr" rtl="0" eaLnBrk="1" fontAlgn="base" hangingPunct="1">
              <a:spcBef>
                <a:spcPct val="0"/>
              </a:spcBef>
              <a:spcAft>
                <a:spcPct val="0"/>
              </a:spcAft>
              <a:buSzPct val="100000"/>
              <a:buNone/>
              <a:defRPr sz="2000" b="1" i="1">
                <a:solidFill>
                  <a:srgbClr val="A9A9A9"/>
                </a:solidFill>
                <a:effectLst>
                  <a:outerShdw blurRad="38100" dist="38100" dir="2700000" algn="tl">
                    <a:srgbClr val="000000"/>
                  </a:outerShdw>
                </a:effectLst>
                <a:latin typeface="+mn-lt"/>
              </a:defRPr>
            </a:lvl6pPr>
            <a:lvl7pPr marL="2743200" indent="0" algn="ctr" rtl="0" eaLnBrk="1" fontAlgn="base" hangingPunct="1">
              <a:spcBef>
                <a:spcPct val="0"/>
              </a:spcBef>
              <a:spcAft>
                <a:spcPct val="0"/>
              </a:spcAft>
              <a:buSzPct val="100000"/>
              <a:buNone/>
              <a:defRPr sz="2000" b="1" i="1">
                <a:solidFill>
                  <a:srgbClr val="A9A9A9"/>
                </a:solidFill>
                <a:effectLst>
                  <a:outerShdw blurRad="38100" dist="38100" dir="2700000" algn="tl">
                    <a:srgbClr val="000000"/>
                  </a:outerShdw>
                </a:effectLst>
                <a:latin typeface="+mn-lt"/>
              </a:defRPr>
            </a:lvl7pPr>
            <a:lvl8pPr marL="3200400" indent="0" algn="ctr" rtl="0" eaLnBrk="1" fontAlgn="base" hangingPunct="1">
              <a:spcBef>
                <a:spcPct val="0"/>
              </a:spcBef>
              <a:spcAft>
                <a:spcPct val="0"/>
              </a:spcAft>
              <a:buSzPct val="100000"/>
              <a:buNone/>
              <a:defRPr sz="2000" b="1" i="1">
                <a:solidFill>
                  <a:srgbClr val="A9A9A9"/>
                </a:solidFill>
                <a:effectLst>
                  <a:outerShdw blurRad="38100" dist="38100" dir="2700000" algn="tl">
                    <a:srgbClr val="000000"/>
                  </a:outerShdw>
                </a:effectLst>
                <a:latin typeface="+mn-lt"/>
              </a:defRPr>
            </a:lvl8pPr>
            <a:lvl9pPr marL="3657600" indent="0" algn="ctr" rtl="0" eaLnBrk="1" fontAlgn="base" hangingPunct="1">
              <a:spcBef>
                <a:spcPct val="0"/>
              </a:spcBef>
              <a:spcAft>
                <a:spcPct val="0"/>
              </a:spcAft>
              <a:buSzPct val="100000"/>
              <a:buNone/>
              <a:defRPr sz="2000" b="1" i="1">
                <a:solidFill>
                  <a:srgbClr val="A9A9A9"/>
                </a:solidFill>
                <a:effectLst>
                  <a:outerShdw blurRad="38100" dist="38100" dir="2700000" algn="tl">
                    <a:srgbClr val="000000"/>
                  </a:outerShdw>
                </a:effectLst>
                <a:latin typeface="+mn-lt"/>
              </a:defRPr>
            </a:lvl9pPr>
          </a:lstStyle>
          <a:p>
            <a:pPr>
              <a:spcBef>
                <a:spcPct val="15000"/>
              </a:spcBef>
              <a:spcAft>
                <a:spcPts val="0"/>
              </a:spcAft>
            </a:pPr>
            <a:r>
              <a:rPr lang="en-US" i="0" kern="0" dirty="0"/>
              <a:t>Michael Robinson</a:t>
            </a:r>
          </a:p>
          <a:p>
            <a:pPr>
              <a:spcBef>
                <a:spcPts val="0"/>
              </a:spcBef>
            </a:pPr>
            <a:r>
              <a:rPr lang="en-US" sz="2400" i="0" kern="0" dirty="0"/>
              <a:t>STALITE</a:t>
            </a:r>
          </a:p>
          <a:p>
            <a:pPr>
              <a:spcBef>
                <a:spcPts val="0"/>
              </a:spcBef>
            </a:pPr>
            <a:r>
              <a:rPr lang="en-US" sz="2400" i="0" kern="0" dirty="0">
                <a:hlinkClick r:id="rId2"/>
              </a:rPr>
              <a:t>mrobinson@stalite.com</a:t>
            </a:r>
            <a:endParaRPr lang="en-US" sz="2400" i="0" kern="0" dirty="0"/>
          </a:p>
          <a:p>
            <a:pPr>
              <a:spcBef>
                <a:spcPts val="0"/>
              </a:spcBef>
            </a:pPr>
            <a:endParaRPr lang="en-US" sz="2400" i="0" kern="0" dirty="0"/>
          </a:p>
        </p:txBody>
      </p:sp>
    </p:spTree>
    <p:extLst>
      <p:ext uri="{BB962C8B-B14F-4D97-AF65-F5344CB8AC3E}">
        <p14:creationId xmlns:p14="http://schemas.microsoft.com/office/powerpoint/2010/main" val="49493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8435" name="Title 1"/>
          <p:cNvSpPr>
            <a:spLocks noGrp="1"/>
          </p:cNvSpPr>
          <p:nvPr>
            <p:ph type="title"/>
          </p:nvPr>
        </p:nvSpPr>
        <p:spPr/>
        <p:txBody>
          <a:bodyPr/>
          <a:lstStyle/>
          <a:p>
            <a:r>
              <a:rPr lang="en-US"/>
              <a:t>Spectrum of Concrete Density</a:t>
            </a:r>
          </a:p>
        </p:txBody>
      </p:sp>
      <p:sp>
        <p:nvSpPr>
          <p:cNvPr id="33822" name="Content Placeholder 2"/>
          <p:cNvSpPr>
            <a:spLocks noGrp="1"/>
          </p:cNvSpPr>
          <p:nvPr>
            <p:ph idx="1"/>
          </p:nvPr>
        </p:nvSpPr>
        <p:spPr>
          <a:xfrm>
            <a:off x="457200" y="1005840"/>
            <a:ext cx="8301038" cy="5225149"/>
          </a:xfrm>
        </p:spPr>
        <p:txBody>
          <a:bodyPr/>
          <a:lstStyle/>
          <a:p>
            <a:r>
              <a:rPr lang="en-US" dirty="0"/>
              <a:t>Definitions for “All LWC” and “Sand LWC” in 7</a:t>
            </a:r>
            <a:r>
              <a:rPr lang="en-US" baseline="30000" dirty="0"/>
              <a:t>th</a:t>
            </a:r>
            <a:r>
              <a:rPr lang="en-US" dirty="0"/>
              <a:t> Edition of AASHTO LRFD Specs and in ACI 318</a:t>
            </a:r>
          </a:p>
          <a:p>
            <a:pPr lvl="1"/>
            <a:endParaRPr lang="en-US" dirty="0"/>
          </a:p>
          <a:p>
            <a:pPr lvl="1"/>
            <a:endParaRPr lang="en-US" dirty="0"/>
          </a:p>
          <a:p>
            <a:pPr lvl="2"/>
            <a:endParaRPr lang="en-US" dirty="0"/>
          </a:p>
          <a:p>
            <a:pPr lvl="1"/>
            <a:endParaRPr lang="en-US" dirty="0"/>
          </a:p>
          <a:p>
            <a:pPr lvl="1"/>
            <a:endParaRPr lang="en-US" dirty="0"/>
          </a:p>
          <a:p>
            <a:pPr lvl="1"/>
            <a:r>
              <a:rPr lang="en-US" dirty="0"/>
              <a:t>Density ranges shown are approximate (</a:t>
            </a:r>
            <a:r>
              <a:rPr lang="en-US" dirty="0" err="1"/>
              <a:t>kcf</a:t>
            </a:r>
            <a:r>
              <a:rPr lang="en-US" dirty="0"/>
              <a:t>)</a:t>
            </a:r>
          </a:p>
          <a:p>
            <a:pPr lvl="1"/>
            <a:r>
              <a:rPr lang="en-US" dirty="0"/>
              <a:t>Sand LWC is most common type of LWC</a:t>
            </a:r>
          </a:p>
          <a:p>
            <a:pPr lvl="2"/>
            <a:r>
              <a:rPr lang="en-US" dirty="0"/>
              <a:t>Density depends on LWA type &amp; other mix requirements</a:t>
            </a:r>
          </a:p>
        </p:txBody>
      </p:sp>
      <p:graphicFrame>
        <p:nvGraphicFramePr>
          <p:cNvPr id="2578470" name="Group 38"/>
          <p:cNvGraphicFramePr>
            <a:graphicFrameLocks noGrp="1"/>
          </p:cNvGraphicFramePr>
          <p:nvPr>
            <p:extLst/>
          </p:nvPr>
        </p:nvGraphicFramePr>
        <p:xfrm>
          <a:off x="847725" y="2011680"/>
          <a:ext cx="7448550" cy="2463828"/>
        </p:xfrm>
        <a:graphic>
          <a:graphicData uri="http://schemas.openxmlformats.org/drawingml/2006/table">
            <a:tbl>
              <a:tblPr/>
              <a:tblGrid>
                <a:gridCol w="2482850">
                  <a:extLst>
                    <a:ext uri="{9D8B030D-6E8A-4147-A177-3AD203B41FA5}">
                      <a16:colId xmlns="" xmlns:a16="http://schemas.microsoft.com/office/drawing/2014/main" val="20000"/>
                    </a:ext>
                  </a:extLst>
                </a:gridCol>
                <a:gridCol w="2482850">
                  <a:extLst>
                    <a:ext uri="{9D8B030D-6E8A-4147-A177-3AD203B41FA5}">
                      <a16:colId xmlns="" xmlns:a16="http://schemas.microsoft.com/office/drawing/2014/main" val="20001"/>
                    </a:ext>
                  </a:extLst>
                </a:gridCol>
                <a:gridCol w="2482850">
                  <a:extLst>
                    <a:ext uri="{9D8B030D-6E8A-4147-A177-3AD203B41FA5}">
                      <a16:colId xmlns="" xmlns:a16="http://schemas.microsoft.com/office/drawing/2014/main" val="20002"/>
                    </a:ext>
                  </a:extLst>
                </a:gridCol>
              </a:tblGrid>
              <a:tr h="615957">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rgbClr val="000000"/>
                          </a:solidFill>
                          <a:effectLst/>
                          <a:latin typeface="Calibri" panose="020F0502020204030204" pitchFamily="34" charset="0"/>
                          <a:cs typeface="Arial" pitchFamily="34" charset="0"/>
                        </a:rPr>
                        <a:t>All LWC</a:t>
                      </a:r>
                    </a:p>
                  </a:txBody>
                  <a:tcPr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rgbClr val="000000"/>
                          </a:solidFill>
                          <a:effectLst/>
                          <a:latin typeface="Calibri" panose="020F0502020204030204" pitchFamily="34" charset="0"/>
                          <a:cs typeface="Arial" pitchFamily="34" charset="0"/>
                        </a:rPr>
                        <a:t>Sand LWC</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rgbClr val="000000"/>
                          </a:solidFill>
                          <a:effectLst/>
                          <a:latin typeface="Calibri" panose="020F0502020204030204" pitchFamily="34" charset="0"/>
                          <a:cs typeface="Arial" pitchFamily="34" charset="0"/>
                        </a:rPr>
                        <a:t>NWC</a:t>
                      </a:r>
                    </a:p>
                  </a:txBody>
                  <a:tcPr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15957">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rgbClr val="000000"/>
                          </a:solidFill>
                          <a:effectLst/>
                          <a:latin typeface="Calibri" panose="020F0502020204030204" pitchFamily="34" charset="0"/>
                          <a:cs typeface="Arial" pitchFamily="34" charset="0"/>
                        </a:rPr>
                        <a:t>0.090 – 0.105</a:t>
                      </a:r>
                    </a:p>
                  </a:txBody>
                  <a:tcPr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rgbClr val="000000"/>
                          </a:solidFill>
                          <a:effectLst/>
                          <a:latin typeface="Calibri" panose="020F0502020204030204" pitchFamily="34" charset="0"/>
                          <a:cs typeface="Arial" pitchFamily="34" charset="0"/>
                        </a:rPr>
                        <a:t>0.110 - 0.125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rgbClr val="000000"/>
                          </a:solidFill>
                          <a:effectLst/>
                          <a:latin typeface="Calibri" panose="020F0502020204030204" pitchFamily="34" charset="0"/>
                          <a:cs typeface="Arial" pitchFamily="34" charset="0"/>
                        </a:rPr>
                        <a:t>0.135 - 0.155</a:t>
                      </a:r>
                    </a:p>
                  </a:txBody>
                  <a:tcPr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15957">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chemeClr val="bg1">
                              <a:lumMod val="50000"/>
                              <a:lumOff val="50000"/>
                            </a:schemeClr>
                          </a:solidFill>
                          <a:effectLst/>
                          <a:latin typeface="Calibri" panose="020F0502020204030204" pitchFamily="34" charset="0"/>
                          <a:cs typeface="Arial" pitchFamily="34" charset="0"/>
                        </a:rPr>
                        <a:t>LW Fine</a:t>
                      </a:r>
                    </a:p>
                  </a:txBody>
                  <a:tcPr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a:ln>
                            <a:noFill/>
                          </a:ln>
                          <a:solidFill>
                            <a:srgbClr val="000000"/>
                          </a:solidFill>
                          <a:effectLst/>
                          <a:latin typeface="Calibri" panose="020F0502020204030204" pitchFamily="34" charset="0"/>
                          <a:cs typeface="Arial" pitchFamily="34" charset="0"/>
                        </a:rPr>
                        <a:t>NW Fine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a:ln>
                            <a:noFill/>
                          </a:ln>
                          <a:solidFill>
                            <a:srgbClr val="000000"/>
                          </a:solidFill>
                          <a:effectLst/>
                          <a:latin typeface="Calibri" panose="020F0502020204030204" pitchFamily="34" charset="0"/>
                          <a:cs typeface="Arial" pitchFamily="34" charset="0"/>
                        </a:rPr>
                        <a:t>NW Fine</a:t>
                      </a:r>
                    </a:p>
                  </a:txBody>
                  <a:tcPr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15957">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chemeClr val="bg1">
                              <a:lumMod val="50000"/>
                              <a:lumOff val="50000"/>
                            </a:schemeClr>
                          </a:solidFill>
                          <a:effectLst/>
                          <a:latin typeface="Calibri" panose="020F0502020204030204" pitchFamily="34" charset="0"/>
                          <a:cs typeface="Arial" pitchFamily="34" charset="0"/>
                        </a:rPr>
                        <a:t>LW Coarse</a:t>
                      </a:r>
                    </a:p>
                  </a:txBody>
                  <a:tcPr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chemeClr val="bg1">
                              <a:lumMod val="50000"/>
                              <a:lumOff val="50000"/>
                            </a:schemeClr>
                          </a:solidFill>
                          <a:effectLst/>
                          <a:latin typeface="Calibri" panose="020F0502020204030204" pitchFamily="34" charset="0"/>
                          <a:cs typeface="Arial" pitchFamily="34" charset="0"/>
                        </a:rPr>
                        <a:t>LW Coarse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rgbClr val="000000"/>
                          </a:solidFill>
                          <a:effectLst/>
                          <a:latin typeface="Calibri" panose="020F0502020204030204" pitchFamily="34" charset="0"/>
                          <a:cs typeface="Arial" pitchFamily="34" charset="0"/>
                        </a:rPr>
                        <a:t>NW Coarse</a:t>
                      </a:r>
                    </a:p>
                  </a:txBody>
                  <a:tcPr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38775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2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2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8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8435" name="Title 1"/>
          <p:cNvSpPr>
            <a:spLocks noGrp="1"/>
          </p:cNvSpPr>
          <p:nvPr>
            <p:ph type="title"/>
          </p:nvPr>
        </p:nvSpPr>
        <p:spPr/>
        <p:txBody>
          <a:bodyPr/>
          <a:lstStyle/>
          <a:p>
            <a:r>
              <a:rPr lang="en-US"/>
              <a:t>Spectrum of Concrete Density</a:t>
            </a:r>
          </a:p>
        </p:txBody>
      </p:sp>
      <p:sp>
        <p:nvSpPr>
          <p:cNvPr id="33822" name="Content Placeholder 2"/>
          <p:cNvSpPr>
            <a:spLocks noGrp="1"/>
          </p:cNvSpPr>
          <p:nvPr>
            <p:ph idx="1"/>
          </p:nvPr>
        </p:nvSpPr>
        <p:spPr>
          <a:xfrm>
            <a:off x="457200" y="1005840"/>
            <a:ext cx="8476488" cy="6002285"/>
          </a:xfrm>
        </p:spPr>
        <p:txBody>
          <a:bodyPr/>
          <a:lstStyle/>
          <a:p>
            <a:pPr marL="0" lvl="1" indent="0">
              <a:spcBef>
                <a:spcPts val="1200"/>
              </a:spcBef>
              <a:buClr>
                <a:schemeClr val="bg1"/>
              </a:buClr>
              <a:buSzPct val="75000"/>
              <a:buNone/>
            </a:pPr>
            <a:r>
              <a:rPr lang="en-US" dirty="0">
                <a:solidFill>
                  <a:srgbClr val="FF0000"/>
                </a:solidFill>
              </a:rPr>
              <a:t>New</a:t>
            </a:r>
            <a:r>
              <a:rPr lang="en-US" dirty="0"/>
              <a:t> definition for LWC has been adopted for LRFD Specs:  LWC contains LWA (AASHTO M 195/ASTM C330)</a:t>
            </a:r>
          </a:p>
          <a:p>
            <a:pPr lvl="1"/>
            <a:endParaRPr lang="en-US" dirty="0"/>
          </a:p>
          <a:p>
            <a:pPr lvl="1"/>
            <a:endParaRPr lang="en-US" dirty="0"/>
          </a:p>
          <a:p>
            <a:pPr lvl="2"/>
            <a:endParaRPr lang="en-US" dirty="0"/>
          </a:p>
          <a:p>
            <a:pPr lvl="1"/>
            <a:endParaRPr lang="en-US" dirty="0"/>
          </a:p>
          <a:p>
            <a:pPr lvl="1"/>
            <a:endParaRPr lang="en-US" dirty="0"/>
          </a:p>
          <a:p>
            <a:pPr lvl="1"/>
            <a:r>
              <a:rPr lang="en-US" dirty="0"/>
              <a:t>No more types: “all LWC” and “sand LWC”</a:t>
            </a:r>
          </a:p>
          <a:p>
            <a:pPr lvl="1"/>
            <a:r>
              <a:rPr lang="en-US" dirty="0"/>
              <a:t>Designer specifies the density</a:t>
            </a:r>
          </a:p>
          <a:p>
            <a:pPr lvl="2"/>
            <a:r>
              <a:rPr lang="en-US" dirty="0"/>
              <a:t>Ready mix supplier develops mix to meet requirements</a:t>
            </a:r>
          </a:p>
          <a:p>
            <a:pPr lvl="2"/>
            <a:r>
              <a:rPr lang="en-US" dirty="0"/>
              <a:t>Depends on LWA type &amp; other mix requirements</a:t>
            </a:r>
          </a:p>
        </p:txBody>
      </p:sp>
      <p:graphicFrame>
        <p:nvGraphicFramePr>
          <p:cNvPr id="2578470" name="Group 38"/>
          <p:cNvGraphicFramePr>
            <a:graphicFrameLocks noGrp="1"/>
          </p:cNvGraphicFramePr>
          <p:nvPr>
            <p:extLst/>
          </p:nvPr>
        </p:nvGraphicFramePr>
        <p:xfrm>
          <a:off x="847725" y="2011680"/>
          <a:ext cx="7448550" cy="2479088"/>
        </p:xfrm>
        <a:graphic>
          <a:graphicData uri="http://schemas.openxmlformats.org/drawingml/2006/table">
            <a:tbl>
              <a:tblPr/>
              <a:tblGrid>
                <a:gridCol w="4965700">
                  <a:extLst>
                    <a:ext uri="{9D8B030D-6E8A-4147-A177-3AD203B41FA5}">
                      <a16:colId xmlns="" xmlns:a16="http://schemas.microsoft.com/office/drawing/2014/main" val="20000"/>
                    </a:ext>
                  </a:extLst>
                </a:gridCol>
                <a:gridCol w="2482850">
                  <a:extLst>
                    <a:ext uri="{9D8B030D-6E8A-4147-A177-3AD203B41FA5}">
                      <a16:colId xmlns="" xmlns:a16="http://schemas.microsoft.com/office/drawing/2014/main" val="20001"/>
                    </a:ext>
                  </a:extLst>
                </a:gridCol>
              </a:tblGrid>
              <a:tr h="619772">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defRPr/>
                      </a:pPr>
                      <a:r>
                        <a:rPr lang="en-US" sz="2800" b="1" i="0" dirty="0">
                          <a:solidFill>
                            <a:schemeClr val="bg1">
                              <a:lumMod val="50000"/>
                              <a:lumOff val="50000"/>
                            </a:schemeClr>
                          </a:solidFill>
                          <a:latin typeface="Calibri" panose="020F0502020204030204" pitchFamily="34" charset="0"/>
                        </a:rPr>
                        <a:t>Lightweight Concrete</a:t>
                      </a:r>
                    </a:p>
                  </a:txBody>
                  <a:tcPr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a:ln>
                            <a:noFill/>
                          </a:ln>
                          <a:solidFill>
                            <a:srgbClr val="000000"/>
                          </a:solidFill>
                          <a:effectLst/>
                          <a:latin typeface="Calibri" panose="020F0502020204030204" pitchFamily="34" charset="0"/>
                          <a:cs typeface="Arial" pitchFamily="34" charset="0"/>
                        </a:rPr>
                        <a:t>NWC</a:t>
                      </a:r>
                    </a:p>
                  </a:txBody>
                  <a:tcPr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19772">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defRPr/>
                      </a:pPr>
                      <a:r>
                        <a:rPr lang="en-US" sz="2800" b="1" i="0" dirty="0">
                          <a:solidFill>
                            <a:srgbClr val="000000"/>
                          </a:solidFill>
                          <a:latin typeface="Calibri" panose="020F0502020204030204" pitchFamily="34" charset="0"/>
                          <a:sym typeface="Symbol"/>
                        </a:rPr>
                        <a:t>[</a:t>
                      </a:r>
                      <a:r>
                        <a:rPr lang="en-US" sz="2800" b="1" i="0" dirty="0">
                          <a:solidFill>
                            <a:srgbClr val="000000"/>
                          </a:solidFill>
                          <a:latin typeface="Calibri" panose="020F0502020204030204" pitchFamily="34" charset="0"/>
                        </a:rPr>
                        <a:t>0.095 to] &lt; 0.135</a:t>
                      </a:r>
                      <a:endParaRPr kumimoji="0" lang="en-US" sz="2800" b="1" i="0" u="none" strike="noStrike" cap="none" normalizeH="0" baseline="0" dirty="0">
                        <a:ln>
                          <a:noFill/>
                        </a:ln>
                        <a:solidFill>
                          <a:srgbClr val="000000"/>
                        </a:solidFill>
                        <a:effectLst/>
                        <a:latin typeface="Calibri" panose="020F0502020204030204" pitchFamily="34" charset="0"/>
                        <a:cs typeface="Arial" pitchFamily="34" charset="0"/>
                      </a:endParaRPr>
                    </a:p>
                  </a:txBody>
                  <a:tcPr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rgbClr val="000000"/>
                          </a:solidFill>
                          <a:effectLst/>
                          <a:latin typeface="Calibri" panose="020F0502020204030204" pitchFamily="34" charset="0"/>
                          <a:cs typeface="Arial" pitchFamily="34" charset="0"/>
                        </a:rPr>
                        <a:t>0.135 - 0.155</a:t>
                      </a:r>
                    </a:p>
                  </a:txBody>
                  <a:tcPr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19772">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chemeClr val="bg1">
                              <a:lumMod val="50000"/>
                              <a:lumOff val="50000"/>
                            </a:schemeClr>
                          </a:solidFill>
                          <a:effectLst/>
                          <a:latin typeface="Calibri" panose="020F0502020204030204" pitchFamily="34" charset="0"/>
                          <a:cs typeface="Arial" pitchFamily="34" charset="0"/>
                        </a:rPr>
                        <a:t>LW Fine </a:t>
                      </a:r>
                      <a:r>
                        <a:rPr kumimoji="0" lang="en-US" sz="2800" b="1" i="0" u="none" strike="noStrike" cap="none" normalizeH="0" baseline="0" dirty="0">
                          <a:ln>
                            <a:noFill/>
                          </a:ln>
                          <a:solidFill>
                            <a:schemeClr val="bg1">
                              <a:lumMod val="50000"/>
                              <a:lumOff val="50000"/>
                            </a:schemeClr>
                          </a:solidFill>
                          <a:effectLst/>
                          <a:latin typeface="Calibri" panose="020F0502020204030204" pitchFamily="34" charset="0"/>
                          <a:cs typeface="Arial" pitchFamily="34" charset="0"/>
                          <a:sym typeface="Symbol"/>
                        </a:rPr>
                        <a:t> </a:t>
                      </a:r>
                      <a:r>
                        <a:rPr kumimoji="0" lang="en-US" sz="2800" b="1" i="0" u="none" strike="noStrike" cap="none" normalizeH="0" baseline="0" dirty="0">
                          <a:ln>
                            <a:noFill/>
                          </a:ln>
                          <a:solidFill>
                            <a:srgbClr val="000000"/>
                          </a:solidFill>
                          <a:effectLst/>
                          <a:latin typeface="Calibri" panose="020F0502020204030204" pitchFamily="34" charset="0"/>
                          <a:cs typeface="Arial" pitchFamily="34" charset="0"/>
                        </a:rPr>
                        <a:t>NW Fine</a:t>
                      </a:r>
                    </a:p>
                  </a:txBody>
                  <a:tcPr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a:ln>
                            <a:noFill/>
                          </a:ln>
                          <a:solidFill>
                            <a:srgbClr val="000000"/>
                          </a:solidFill>
                          <a:effectLst/>
                          <a:latin typeface="Calibri" panose="020F0502020204030204" pitchFamily="34" charset="0"/>
                          <a:cs typeface="Arial" pitchFamily="34" charset="0"/>
                        </a:rPr>
                        <a:t>NW Fine</a:t>
                      </a:r>
                    </a:p>
                  </a:txBody>
                  <a:tcPr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19772">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chemeClr val="bg1">
                              <a:lumMod val="50000"/>
                              <a:lumOff val="50000"/>
                            </a:schemeClr>
                          </a:solidFill>
                          <a:effectLst/>
                          <a:latin typeface="Calibri" panose="020F0502020204030204" pitchFamily="34" charset="0"/>
                          <a:cs typeface="Arial" pitchFamily="34" charset="0"/>
                        </a:rPr>
                        <a:t>LW Coarse </a:t>
                      </a:r>
                      <a:r>
                        <a:rPr kumimoji="0" lang="en-US" sz="2800" b="1" i="0" u="none" strike="noStrike" cap="none" normalizeH="0" baseline="0" dirty="0">
                          <a:ln>
                            <a:noFill/>
                          </a:ln>
                          <a:solidFill>
                            <a:schemeClr val="bg1">
                              <a:lumMod val="50000"/>
                              <a:lumOff val="50000"/>
                            </a:schemeClr>
                          </a:solidFill>
                          <a:effectLst/>
                          <a:latin typeface="Calibri" panose="020F0502020204030204" pitchFamily="34" charset="0"/>
                          <a:cs typeface="Arial" pitchFamily="34" charset="0"/>
                          <a:sym typeface="Symbol"/>
                        </a:rPr>
                        <a:t> </a:t>
                      </a:r>
                      <a:r>
                        <a:rPr kumimoji="0" lang="en-US" sz="2800" b="1" i="0" u="none" strike="noStrike" cap="none" normalizeH="0" baseline="0" dirty="0">
                          <a:ln>
                            <a:noFill/>
                          </a:ln>
                          <a:solidFill>
                            <a:srgbClr val="000000"/>
                          </a:solidFill>
                          <a:effectLst/>
                          <a:latin typeface="Calibri" panose="020F0502020204030204" pitchFamily="34" charset="0"/>
                          <a:cs typeface="Arial" pitchFamily="34" charset="0"/>
                        </a:rPr>
                        <a:t>NW Coarse</a:t>
                      </a:r>
                    </a:p>
                  </a:txBody>
                  <a:tcPr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60000"/>
                        </a:spcBef>
                        <a:spcAft>
                          <a:spcPct val="0"/>
                        </a:spcAft>
                        <a:buClrTx/>
                        <a:buSzPct val="100000"/>
                        <a:buFontTx/>
                        <a:buNone/>
                        <a:tabLst/>
                      </a:pPr>
                      <a:r>
                        <a:rPr kumimoji="0" lang="en-US" sz="2800" b="1" i="0" u="none" strike="noStrike" cap="none" normalizeH="0" baseline="0" dirty="0">
                          <a:ln>
                            <a:noFill/>
                          </a:ln>
                          <a:solidFill>
                            <a:srgbClr val="000000"/>
                          </a:solidFill>
                          <a:effectLst/>
                          <a:latin typeface="Calibri" panose="020F0502020204030204" pitchFamily="34" charset="0"/>
                          <a:cs typeface="Arial" pitchFamily="34" charset="0"/>
                        </a:rPr>
                        <a:t>NW Coarse</a:t>
                      </a:r>
                    </a:p>
                  </a:txBody>
                  <a:tcPr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6176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2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2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82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8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Roy Eriksson">
  <a:themeElements>
    <a:clrScheme name="">
      <a:dk1>
        <a:srgbClr val="000000"/>
      </a:dk1>
      <a:lt1>
        <a:srgbClr val="CECECE"/>
      </a:lt1>
      <a:dk2>
        <a:srgbClr val="081D58"/>
      </a:dk2>
      <a:lt2>
        <a:srgbClr val="00DFCA"/>
      </a:lt2>
      <a:accent1>
        <a:srgbClr val="EF9100"/>
      </a:accent1>
      <a:accent2>
        <a:srgbClr val="F35B1B"/>
      </a:accent2>
      <a:accent3>
        <a:srgbClr val="AAABB4"/>
      </a:accent3>
      <a:accent4>
        <a:srgbClr val="B0B0B0"/>
      </a:accent4>
      <a:accent5>
        <a:srgbClr val="F6C7AA"/>
      </a:accent5>
      <a:accent6>
        <a:srgbClr val="DC5217"/>
      </a:accent6>
      <a:hlink>
        <a:srgbClr val="B50069"/>
      </a:hlink>
      <a:folHlink>
        <a:srgbClr val="7B00E4"/>
      </a:folHlink>
    </a:clrScheme>
    <a:fontScheme name="OVR_PP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VR_PPT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VR_PP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VR_PPT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VR_PPT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VR_PPT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VR_PPT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VR_PPT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 Roy Eriksson</Template>
  <TotalTime>1082060399</TotalTime>
  <Pages>26</Pages>
  <Words>5613</Words>
  <Application>Microsoft Office PowerPoint</Application>
  <PresentationFormat>On-screen Show (4:3)</PresentationFormat>
  <Paragraphs>703</Paragraphs>
  <Slides>78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MS PGothic</vt:lpstr>
      <vt:lpstr>Arial</vt:lpstr>
      <vt:lpstr>Calibri</vt:lpstr>
      <vt:lpstr>Monotype Sorts</vt:lpstr>
      <vt:lpstr>Symbol</vt:lpstr>
      <vt:lpstr>Tahoma</vt:lpstr>
      <vt:lpstr>Times New Roman</vt:lpstr>
      <vt:lpstr>Theme1 Roy Eriksson</vt:lpstr>
      <vt:lpstr>Michael Robinson STALITE – Salisbury, NC  Reid W. Castrodale, PhD, PE Castrodale Engineering Consultants, PC – Concord, NC   </vt:lpstr>
      <vt:lpstr>Introduction</vt:lpstr>
      <vt:lpstr>Lightweight concrete</vt:lpstr>
      <vt:lpstr>Lightweight Aggregate (LWA)</vt:lpstr>
      <vt:lpstr>Relative Density of LW vs. NW Aggregate</vt:lpstr>
      <vt:lpstr>Physical Properties of LW Aggregates</vt:lpstr>
      <vt:lpstr>LWA is a lighter rock</vt:lpstr>
      <vt:lpstr>Spectrum of Concrete Density</vt:lpstr>
      <vt:lpstr>Spectrum of Concrete Density</vt:lpstr>
      <vt:lpstr>Density of LWC for design &amp; construction</vt:lpstr>
      <vt:lpstr>Some Benefits of LWC for Bridges</vt:lpstr>
      <vt:lpstr>Enhanced durability of LWC</vt:lpstr>
      <vt:lpstr>Material properties for design using LWC</vt:lpstr>
      <vt:lpstr>Items to address in Special Provisions</vt:lpstr>
      <vt:lpstr>LWA Specifications for Structural Concrete</vt:lpstr>
      <vt:lpstr>LWA Specifications</vt:lpstr>
      <vt:lpstr>AASHTO M 195 / ASTM C330</vt:lpstr>
      <vt:lpstr>LWA Specifications</vt:lpstr>
      <vt:lpstr>LWC Properties</vt:lpstr>
      <vt:lpstr>Specifying Properties of LWC</vt:lpstr>
      <vt:lpstr>Specifying Properties of LWC</vt:lpstr>
      <vt:lpstr>Specifying Properties of LWC</vt:lpstr>
      <vt:lpstr>Specifying Properties of LWC</vt:lpstr>
      <vt:lpstr>Specifying Density of LWC</vt:lpstr>
      <vt:lpstr>Specifying Density of LWC</vt:lpstr>
      <vt:lpstr>Specifying Density of LWC</vt:lpstr>
      <vt:lpstr>LWC Test Methods</vt:lpstr>
      <vt:lpstr>Typical Testing Issues for Special Provisions</vt:lpstr>
      <vt:lpstr>Freezing and Thawing Requirements</vt:lpstr>
      <vt:lpstr>Freezing and Thawing Requirements</vt:lpstr>
      <vt:lpstr>Freezing and Thawing Requirements</vt:lpstr>
      <vt:lpstr>QC in Field – Unit Weight</vt:lpstr>
      <vt:lpstr>QC in Field – Air Content</vt:lpstr>
      <vt:lpstr>QC in Field – Slump &amp; Density</vt:lpstr>
      <vt:lpstr>Mixing, Placing and Finishing LWC</vt:lpstr>
      <vt:lpstr>Prior to Construction</vt:lpstr>
      <vt:lpstr>Moisture Conditioning</vt:lpstr>
      <vt:lpstr>Batching</vt:lpstr>
      <vt:lpstr>Batching</vt:lpstr>
      <vt:lpstr>Batching</vt:lpstr>
      <vt:lpstr>Wetted Surface-Dry Condition for Fine LWA</vt:lpstr>
      <vt:lpstr>Wetted Surface-Dry Condition for Fine LWA </vt:lpstr>
      <vt:lpstr>Contractor Experience with LWC</vt:lpstr>
      <vt:lpstr>Contractor Experience with LWC</vt:lpstr>
      <vt:lpstr>Pumping</vt:lpstr>
      <vt:lpstr>Pumping</vt:lpstr>
      <vt:lpstr>Finishing LWC</vt:lpstr>
      <vt:lpstr>Finishing LWC</vt:lpstr>
      <vt:lpstr>Finishing LWC</vt:lpstr>
      <vt:lpstr>Grinding &amp; Grooving LWC Decks</vt:lpstr>
      <vt:lpstr>Freezing-Thawing Resistance</vt:lpstr>
      <vt:lpstr>Grinding &amp; Grooving LWC Decks</vt:lpstr>
      <vt:lpstr>Grinding &amp; Grooving LWC Decks</vt:lpstr>
      <vt:lpstr>Grinding &amp; Grooving LWC Decks</vt:lpstr>
      <vt:lpstr>FHWA Report by T.Y. Lin Int'l (1985)</vt:lpstr>
      <vt:lpstr>Other Reports with Info for Specifications</vt:lpstr>
      <vt:lpstr>Examples of Project Specifications</vt:lpstr>
      <vt:lpstr>DOT Specifications</vt:lpstr>
      <vt:lpstr> </vt:lpstr>
      <vt:lpstr> </vt:lpstr>
      <vt:lpstr> </vt:lpstr>
      <vt:lpstr>Woodrow Wilson Bridge, Washington, DC</vt:lpstr>
      <vt:lpstr>Woodrow Wilson Bridge, Washington, DC</vt:lpstr>
      <vt:lpstr>Virginia Dare Bridge, Manteo, NC</vt:lpstr>
      <vt:lpstr>Virginia Dare Bridge, Manteo, NC</vt:lpstr>
      <vt:lpstr>VA Route 33 Bridges at West Point, VA</vt:lpstr>
      <vt:lpstr>Route 33 Bridges at West Point, VA</vt:lpstr>
      <vt:lpstr>Route 33 Bridges at West Point, VA</vt:lpstr>
      <vt:lpstr>Bridge over I-85 in Coweta County, GA</vt:lpstr>
      <vt:lpstr>Bridge over I-85 in Coweta County, GA</vt:lpstr>
      <vt:lpstr>Specifying Density of Lightweight Concrete</vt:lpstr>
      <vt:lpstr>Specifying Density of Lightweight Concrete</vt:lpstr>
      <vt:lpstr>Specifying Density of Lightweight Concrete</vt:lpstr>
      <vt:lpstr>Specifying Density of Lightweight Concrete</vt:lpstr>
      <vt:lpstr>Specifications for LWC </vt:lpstr>
      <vt:lpstr>Specifications for LWC </vt:lpstr>
      <vt:lpstr>Specifications for LWC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Implications of LRFD</dc:title>
  <dc:subject>@ PCI Convention 1998</dc:subject>
  <dc:creator>Reid Castrodale</dc:creator>
  <cp:lastModifiedBy>Michael Robinson</cp:lastModifiedBy>
  <cp:revision>2739</cp:revision>
  <cp:lastPrinted>2016-01-04T20:35:35Z</cp:lastPrinted>
  <dcterms:created xsi:type="dcterms:W3CDTF">1997-05-06T13:36:12Z</dcterms:created>
  <dcterms:modified xsi:type="dcterms:W3CDTF">2017-03-21T10:38:58Z</dcterms:modified>
</cp:coreProperties>
</file>