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1"/>
  </p:notesMasterIdLst>
  <p:sldIdLst>
    <p:sldId id="256" r:id="rId2"/>
    <p:sldId id="413" r:id="rId3"/>
    <p:sldId id="414" r:id="rId4"/>
    <p:sldId id="415" r:id="rId5"/>
    <p:sldId id="259" r:id="rId6"/>
    <p:sldId id="260" r:id="rId7"/>
    <p:sldId id="261" r:id="rId8"/>
    <p:sldId id="263" r:id="rId9"/>
    <p:sldId id="412" r:id="rId10"/>
    <p:sldId id="264" r:id="rId11"/>
    <p:sldId id="265" r:id="rId12"/>
    <p:sldId id="270" r:id="rId13"/>
    <p:sldId id="419" r:id="rId14"/>
    <p:sldId id="420" r:id="rId15"/>
    <p:sldId id="421" r:id="rId16"/>
    <p:sldId id="422" r:id="rId17"/>
    <p:sldId id="423" r:id="rId18"/>
    <p:sldId id="424" r:id="rId19"/>
    <p:sldId id="427" r:id="rId20"/>
    <p:sldId id="428" r:id="rId21"/>
    <p:sldId id="430" r:id="rId22"/>
    <p:sldId id="425" r:id="rId23"/>
    <p:sldId id="501" r:id="rId24"/>
    <p:sldId id="447" r:id="rId25"/>
    <p:sldId id="448" r:id="rId26"/>
    <p:sldId id="449" r:id="rId27"/>
    <p:sldId id="513" r:id="rId28"/>
    <p:sldId id="514" r:id="rId29"/>
    <p:sldId id="507" r:id="rId30"/>
    <p:sldId id="508" r:id="rId31"/>
    <p:sldId id="509" r:id="rId32"/>
    <p:sldId id="510" r:id="rId33"/>
    <p:sldId id="511" r:id="rId34"/>
    <p:sldId id="512" r:id="rId35"/>
    <p:sldId id="506" r:id="rId36"/>
    <p:sldId id="504" r:id="rId37"/>
    <p:sldId id="505" r:id="rId38"/>
    <p:sldId id="453" r:id="rId39"/>
    <p:sldId id="431" r:id="rId40"/>
    <p:sldId id="454" r:id="rId41"/>
    <p:sldId id="450" r:id="rId42"/>
    <p:sldId id="455" r:id="rId43"/>
    <p:sldId id="451" r:id="rId44"/>
    <p:sldId id="456" r:id="rId45"/>
    <p:sldId id="457" r:id="rId46"/>
    <p:sldId id="459" r:id="rId47"/>
    <p:sldId id="484" r:id="rId48"/>
    <p:sldId id="485" r:id="rId49"/>
    <p:sldId id="460" r:id="rId50"/>
    <p:sldId id="461" r:id="rId51"/>
    <p:sldId id="462" r:id="rId52"/>
    <p:sldId id="463" r:id="rId53"/>
    <p:sldId id="464" r:id="rId54"/>
    <p:sldId id="465" r:id="rId55"/>
    <p:sldId id="466" r:id="rId56"/>
    <p:sldId id="467" r:id="rId57"/>
    <p:sldId id="468" r:id="rId58"/>
    <p:sldId id="469" r:id="rId59"/>
    <p:sldId id="470" r:id="rId60"/>
    <p:sldId id="471" r:id="rId61"/>
    <p:sldId id="472" r:id="rId62"/>
    <p:sldId id="473" r:id="rId63"/>
    <p:sldId id="474" r:id="rId64"/>
    <p:sldId id="475" r:id="rId65"/>
    <p:sldId id="476" r:id="rId66"/>
    <p:sldId id="477" r:id="rId67"/>
    <p:sldId id="479" r:id="rId68"/>
    <p:sldId id="480" r:id="rId69"/>
    <p:sldId id="481" r:id="rId70"/>
    <p:sldId id="482" r:id="rId71"/>
    <p:sldId id="483" r:id="rId72"/>
    <p:sldId id="515" r:id="rId73"/>
    <p:sldId id="516" r:id="rId74"/>
    <p:sldId id="517" r:id="rId75"/>
    <p:sldId id="357" r:id="rId76"/>
    <p:sldId id="358" r:id="rId77"/>
    <p:sldId id="361" r:id="rId78"/>
    <p:sldId id="359" r:id="rId79"/>
    <p:sldId id="360" r:id="rId80"/>
    <p:sldId id="362" r:id="rId81"/>
    <p:sldId id="407" r:id="rId82"/>
    <p:sldId id="374" r:id="rId83"/>
    <p:sldId id="494" r:id="rId84"/>
    <p:sldId id="487" r:id="rId85"/>
    <p:sldId id="489" r:id="rId86"/>
    <p:sldId id="490" r:id="rId87"/>
    <p:sldId id="491" r:id="rId88"/>
    <p:sldId id="492" r:id="rId89"/>
    <p:sldId id="493" r:id="rId90"/>
    <p:sldId id="394" r:id="rId91"/>
    <p:sldId id="376" r:id="rId92"/>
    <p:sldId id="378" r:id="rId93"/>
    <p:sldId id="380" r:id="rId94"/>
    <p:sldId id="382" r:id="rId95"/>
    <p:sldId id="384" r:id="rId96"/>
    <p:sldId id="386" r:id="rId97"/>
    <p:sldId id="375" r:id="rId98"/>
    <p:sldId id="405" r:id="rId99"/>
    <p:sldId id="406" r:id="rId10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732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Voyager:Users:llsutter:Desktop:Task%206%20Sorptivity-%20RCPT-%20BD:Sorptivity%20results:Concrete:Sorptivity%20-%20Concrete%20-%20MTU%20Samples%20(October%202007)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Voyager:Users:llsutter:Desktop:Task%206%20Sorptivity-%20RCPT-%20BD:Sorptivity%20results:Concrete:Sorptivity%20-%20Concrete%20-%20MTU%20Samples%20(October%202007)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407407407407"/>
          <c:y val="3.4858387799564301E-2"/>
          <c:w val="0.78222222222222204"/>
          <c:h val="0.78649237472766897"/>
        </c:manualLayout>
      </c:layout>
      <c:scatterChart>
        <c:scatterStyle val="smoothMarker"/>
        <c:varyColors val="0"/>
        <c:ser>
          <c:idx val="0"/>
          <c:order val="0"/>
          <c:tx>
            <c:v>Water</c:v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'Main Table'!$C$4:$C$25</c:f>
              <c:numCache>
                <c:formatCode>0</c:formatCode>
                <c:ptCount val="22"/>
                <c:pt idx="0">
                  <c:v>0</c:v>
                </c:pt>
                <c:pt idx="1">
                  <c:v>7.7459666924148332</c:v>
                </c:pt>
                <c:pt idx="2">
                  <c:v>17.320508075688771</c:v>
                </c:pt>
                <c:pt idx="3">
                  <c:v>24.494897427831781</c:v>
                </c:pt>
                <c:pt idx="4">
                  <c:v>34.641016151377492</c:v>
                </c:pt>
                <c:pt idx="5">
                  <c:v>42.426406871192853</c:v>
                </c:pt>
                <c:pt idx="6">
                  <c:v>60</c:v>
                </c:pt>
                <c:pt idx="7">
                  <c:v>84.852813742385706</c:v>
                </c:pt>
                <c:pt idx="8">
                  <c:v>103.9230484541326</c:v>
                </c:pt>
                <c:pt idx="9">
                  <c:v>120</c:v>
                </c:pt>
                <c:pt idx="10">
                  <c:v>134.1640786499874</c:v>
                </c:pt>
                <c:pt idx="11">
                  <c:v>146.9693845669907</c:v>
                </c:pt>
                <c:pt idx="12">
                  <c:v>293.9387691339814</c:v>
                </c:pt>
                <c:pt idx="13">
                  <c:v>415.69219381653062</c:v>
                </c:pt>
                <c:pt idx="14">
                  <c:v>509.11688245431418</c:v>
                </c:pt>
                <c:pt idx="15">
                  <c:v>587.87753826796268</c:v>
                </c:pt>
                <c:pt idx="16">
                  <c:v>657.26706900619934</c:v>
                </c:pt>
                <c:pt idx="17">
                  <c:v>720</c:v>
                </c:pt>
                <c:pt idx="18">
                  <c:v>777.68888380894316</c:v>
                </c:pt>
                <c:pt idx="19">
                  <c:v>831.38438763306101</c:v>
                </c:pt>
                <c:pt idx="20">
                  <c:v>881.81630740194237</c:v>
                </c:pt>
                <c:pt idx="21">
                  <c:v>929.51600308977936</c:v>
                </c:pt>
              </c:numCache>
            </c:numRef>
          </c:xVal>
          <c:yVal>
            <c:numRef>
              <c:f>'Main Table'!$D$4:$D$25</c:f>
              <c:numCache>
                <c:formatCode>0.0000</c:formatCode>
                <c:ptCount val="22"/>
                <c:pt idx="0">
                  <c:v>0</c:v>
                </c:pt>
                <c:pt idx="1">
                  <c:v>9.6579729023811497E-2</c:v>
                </c:pt>
                <c:pt idx="2">
                  <c:v>0.18696844977687099</c:v>
                </c:pt>
                <c:pt idx="3">
                  <c:v>0.23773471759707801</c:v>
                </c:pt>
                <c:pt idx="4">
                  <c:v>0.30459760692126697</c:v>
                </c:pt>
                <c:pt idx="5">
                  <c:v>0.35536387474147302</c:v>
                </c:pt>
                <c:pt idx="6">
                  <c:v>0.46680202361510298</c:v>
                </c:pt>
                <c:pt idx="7">
                  <c:v>0.61414802045913497</c:v>
                </c:pt>
                <c:pt idx="8">
                  <c:v>0.73549178256598202</c:v>
                </c:pt>
                <c:pt idx="9">
                  <c:v>0.82711870497319195</c:v>
                </c:pt>
                <c:pt idx="10">
                  <c:v>0.91007821580133497</c:v>
                </c:pt>
                <c:pt idx="11">
                  <c:v>0.98437031505042605</c:v>
                </c:pt>
                <c:pt idx="12">
                  <c:v>1.6950980645333731</c:v>
                </c:pt>
                <c:pt idx="13">
                  <c:v>2.2300011791268011</c:v>
                </c:pt>
                <c:pt idx="14">
                  <c:v>2.5989852720639428</c:v>
                </c:pt>
                <c:pt idx="15">
                  <c:v>2.797097536728181</c:v>
                </c:pt>
                <c:pt idx="16">
                  <c:v>2.912250290564256</c:v>
                </c:pt>
                <c:pt idx="17">
                  <c:v>2.9667311633469331</c:v>
                </c:pt>
                <c:pt idx="18">
                  <c:v>2.9964480030465408</c:v>
                </c:pt>
                <c:pt idx="19">
                  <c:v>3.0174974311671399</c:v>
                </c:pt>
                <c:pt idx="20">
                  <c:v>3.029879447708657</c:v>
                </c:pt>
                <c:pt idx="21">
                  <c:v>3.0534052791375279</c:v>
                </c:pt>
              </c:numCache>
            </c:numRef>
          </c:yVal>
          <c:smooth val="1"/>
        </c:ser>
        <c:ser>
          <c:idx val="1"/>
          <c:order val="1"/>
          <c:tx>
            <c:v>CaCl2</c:v>
          </c:tx>
          <c:spPr>
            <a:ln w="25400">
              <a:solidFill>
                <a:srgbClr val="009F00"/>
              </a:solidFill>
              <a:prstDash val="sysDash"/>
            </a:ln>
          </c:spPr>
          <c:marker>
            <c:symbol val="triangle"/>
            <c:size val="6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'Main Table'!$C$4:$C$25</c:f>
              <c:numCache>
                <c:formatCode>0</c:formatCode>
                <c:ptCount val="22"/>
                <c:pt idx="0">
                  <c:v>0</c:v>
                </c:pt>
                <c:pt idx="1">
                  <c:v>7.7459666924148332</c:v>
                </c:pt>
                <c:pt idx="2">
                  <c:v>17.320508075688771</c:v>
                </c:pt>
                <c:pt idx="3">
                  <c:v>24.494897427831781</c:v>
                </c:pt>
                <c:pt idx="4">
                  <c:v>34.641016151377492</c:v>
                </c:pt>
                <c:pt idx="5">
                  <c:v>42.426406871192853</c:v>
                </c:pt>
                <c:pt idx="6">
                  <c:v>60</c:v>
                </c:pt>
                <c:pt idx="7">
                  <c:v>84.852813742385706</c:v>
                </c:pt>
                <c:pt idx="8">
                  <c:v>103.9230484541326</c:v>
                </c:pt>
                <c:pt idx="9">
                  <c:v>120</c:v>
                </c:pt>
                <c:pt idx="10">
                  <c:v>134.1640786499874</c:v>
                </c:pt>
                <c:pt idx="11">
                  <c:v>146.9693845669907</c:v>
                </c:pt>
                <c:pt idx="12">
                  <c:v>293.9387691339814</c:v>
                </c:pt>
                <c:pt idx="13">
                  <c:v>415.69219381653062</c:v>
                </c:pt>
                <c:pt idx="14">
                  <c:v>509.11688245431418</c:v>
                </c:pt>
                <c:pt idx="15">
                  <c:v>587.87753826796268</c:v>
                </c:pt>
                <c:pt idx="16">
                  <c:v>657.26706900619934</c:v>
                </c:pt>
                <c:pt idx="17">
                  <c:v>720</c:v>
                </c:pt>
                <c:pt idx="18">
                  <c:v>777.68888380894316</c:v>
                </c:pt>
                <c:pt idx="19">
                  <c:v>831.38438763306101</c:v>
                </c:pt>
                <c:pt idx="20">
                  <c:v>881.81630740194237</c:v>
                </c:pt>
                <c:pt idx="21">
                  <c:v>929.51600308977936</c:v>
                </c:pt>
              </c:numCache>
            </c:numRef>
          </c:xVal>
          <c:yVal>
            <c:numRef>
              <c:f>'Main Table'!$E$4:$E$25</c:f>
              <c:numCache>
                <c:formatCode>0.0000</c:formatCode>
                <c:ptCount val="22"/>
                <c:pt idx="0">
                  <c:v>0</c:v>
                </c:pt>
                <c:pt idx="1">
                  <c:v>8.6262292881804606E-2</c:v>
                </c:pt>
                <c:pt idx="2">
                  <c:v>0.13801966861088499</c:v>
                </c:pt>
                <c:pt idx="3">
                  <c:v>0.16389835647541301</c:v>
                </c:pt>
                <c:pt idx="4">
                  <c:v>0.20163810961120199</c:v>
                </c:pt>
                <c:pt idx="5">
                  <c:v>0.232908190780861</c:v>
                </c:pt>
                <c:pt idx="6">
                  <c:v>0.28143073052686501</c:v>
                </c:pt>
                <c:pt idx="7">
                  <c:v>0.36014507278150698</c:v>
                </c:pt>
                <c:pt idx="8">
                  <c:v>0.40974589118854399</c:v>
                </c:pt>
                <c:pt idx="9">
                  <c:v>0.44748564432433302</c:v>
                </c:pt>
                <c:pt idx="10">
                  <c:v>0.47983400415500199</c:v>
                </c:pt>
                <c:pt idx="11">
                  <c:v>0.51110408532465001</c:v>
                </c:pt>
                <c:pt idx="12">
                  <c:v>0.84537047024161704</c:v>
                </c:pt>
                <c:pt idx="13">
                  <c:v>1.091218004954736</c:v>
                </c:pt>
                <c:pt idx="14">
                  <c:v>1.279916770633668</c:v>
                </c:pt>
                <c:pt idx="15">
                  <c:v>1.41685816058352</c:v>
                </c:pt>
                <c:pt idx="16">
                  <c:v>1.5257643053467991</c:v>
                </c:pt>
                <c:pt idx="17">
                  <c:v>1.608791762245527</c:v>
                </c:pt>
                <c:pt idx="18">
                  <c:v>1.6788798752119849</c:v>
                </c:pt>
                <c:pt idx="19">
                  <c:v>1.731715529602087</c:v>
                </c:pt>
                <c:pt idx="20">
                  <c:v>1.782394626670146</c:v>
                </c:pt>
                <c:pt idx="21">
                  <c:v>1.8255257731110419</c:v>
                </c:pt>
              </c:numCache>
            </c:numRef>
          </c:yVal>
          <c:smooth val="1"/>
        </c:ser>
        <c:ser>
          <c:idx val="2"/>
          <c:order val="2"/>
          <c:tx>
            <c:v>MgCl2</c:v>
          </c:tx>
          <c:spPr>
            <a:ln w="25400">
              <a:solidFill>
                <a:srgbClr val="0000FF"/>
              </a:solidFill>
              <a:prstDash val="lgDashDot"/>
            </a:ln>
          </c:spPr>
          <c:marker>
            <c:symbol val="circle"/>
            <c:size val="6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'Main Table'!$C$4:$C$25</c:f>
              <c:numCache>
                <c:formatCode>0</c:formatCode>
                <c:ptCount val="22"/>
                <c:pt idx="0">
                  <c:v>0</c:v>
                </c:pt>
                <c:pt idx="1">
                  <c:v>7.7459666924148332</c:v>
                </c:pt>
                <c:pt idx="2">
                  <c:v>17.320508075688771</c:v>
                </c:pt>
                <c:pt idx="3">
                  <c:v>24.494897427831781</c:v>
                </c:pt>
                <c:pt idx="4">
                  <c:v>34.641016151377492</c:v>
                </c:pt>
                <c:pt idx="5">
                  <c:v>42.426406871192853</c:v>
                </c:pt>
                <c:pt idx="6">
                  <c:v>60</c:v>
                </c:pt>
                <c:pt idx="7">
                  <c:v>84.852813742385706</c:v>
                </c:pt>
                <c:pt idx="8">
                  <c:v>103.9230484541326</c:v>
                </c:pt>
                <c:pt idx="9">
                  <c:v>120</c:v>
                </c:pt>
                <c:pt idx="10">
                  <c:v>134.1640786499874</c:v>
                </c:pt>
                <c:pt idx="11">
                  <c:v>146.9693845669907</c:v>
                </c:pt>
                <c:pt idx="12">
                  <c:v>293.9387691339814</c:v>
                </c:pt>
                <c:pt idx="13">
                  <c:v>415.69219381653062</c:v>
                </c:pt>
                <c:pt idx="14">
                  <c:v>509.11688245431418</c:v>
                </c:pt>
                <c:pt idx="15">
                  <c:v>587.87753826796268</c:v>
                </c:pt>
                <c:pt idx="16">
                  <c:v>657.26706900619934</c:v>
                </c:pt>
                <c:pt idx="17">
                  <c:v>720</c:v>
                </c:pt>
                <c:pt idx="18">
                  <c:v>777.68888380894316</c:v>
                </c:pt>
                <c:pt idx="19">
                  <c:v>831.38438763306101</c:v>
                </c:pt>
                <c:pt idx="20">
                  <c:v>881.81630740194237</c:v>
                </c:pt>
                <c:pt idx="21">
                  <c:v>929.51600308977936</c:v>
                </c:pt>
              </c:numCache>
            </c:numRef>
          </c:xVal>
          <c:yVal>
            <c:numRef>
              <c:f>'Main Table'!$F$4:$F$25</c:f>
              <c:numCache>
                <c:formatCode>0.0000</c:formatCode>
                <c:ptCount val="22"/>
                <c:pt idx="0">
                  <c:v>0</c:v>
                </c:pt>
                <c:pt idx="1">
                  <c:v>6.8609893937591704E-2</c:v>
                </c:pt>
                <c:pt idx="2">
                  <c:v>0.100742845336958</c:v>
                </c:pt>
                <c:pt idx="3">
                  <c:v>0.120348559898083</c:v>
                </c:pt>
                <c:pt idx="4">
                  <c:v>0.13940910977549201</c:v>
                </c:pt>
                <c:pt idx="5">
                  <c:v>0.15519722768969299</c:v>
                </c:pt>
                <c:pt idx="6">
                  <c:v>0.17370106199614299</c:v>
                </c:pt>
                <c:pt idx="7">
                  <c:v>0.198736765480857</c:v>
                </c:pt>
                <c:pt idx="8">
                  <c:v>0.21942125852216601</c:v>
                </c:pt>
                <c:pt idx="9">
                  <c:v>0.23411471548622501</c:v>
                </c:pt>
                <c:pt idx="10">
                  <c:v>0.25207916055257401</c:v>
                </c:pt>
                <c:pt idx="11">
                  <c:v>0.26786150302315997</c:v>
                </c:pt>
                <c:pt idx="12">
                  <c:v>0.43551521836674201</c:v>
                </c:pt>
                <c:pt idx="13">
                  <c:v>0.58903219231722403</c:v>
                </c:pt>
                <c:pt idx="14">
                  <c:v>0.70499200138837703</c:v>
                </c:pt>
                <c:pt idx="15">
                  <c:v>0.79318595197352204</c:v>
                </c:pt>
                <c:pt idx="16">
                  <c:v>0.86722583483470195</c:v>
                </c:pt>
                <c:pt idx="17">
                  <c:v>0.93474251168306299</c:v>
                </c:pt>
                <c:pt idx="18">
                  <c:v>0.99626382087144005</c:v>
                </c:pt>
                <c:pt idx="19">
                  <c:v>1.04689771885544</c:v>
                </c:pt>
                <c:pt idx="20">
                  <c:v>1.07245404138848</c:v>
                </c:pt>
                <c:pt idx="21">
                  <c:v>1.143270583557237</c:v>
                </c:pt>
              </c:numCache>
            </c:numRef>
          </c:yVal>
          <c:smooth val="1"/>
        </c:ser>
        <c:ser>
          <c:idx val="3"/>
          <c:order val="3"/>
          <c:tx>
            <c:v>NaCl</c:v>
          </c:tx>
          <c:spPr>
            <a:ln w="25400">
              <a:solidFill>
                <a:srgbClr val="FF0000"/>
              </a:solidFill>
              <a:prstDash val="lgDash"/>
            </a:ln>
          </c:spPr>
          <c:marker>
            <c:symbol val="square"/>
            <c:size val="6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'Main Table'!$C$4:$C$25</c:f>
              <c:numCache>
                <c:formatCode>0</c:formatCode>
                <c:ptCount val="22"/>
                <c:pt idx="0">
                  <c:v>0</c:v>
                </c:pt>
                <c:pt idx="1">
                  <c:v>7.7459666924148332</c:v>
                </c:pt>
                <c:pt idx="2">
                  <c:v>17.320508075688771</c:v>
                </c:pt>
                <c:pt idx="3">
                  <c:v>24.494897427831781</c:v>
                </c:pt>
                <c:pt idx="4">
                  <c:v>34.641016151377492</c:v>
                </c:pt>
                <c:pt idx="5">
                  <c:v>42.426406871192853</c:v>
                </c:pt>
                <c:pt idx="6">
                  <c:v>60</c:v>
                </c:pt>
                <c:pt idx="7">
                  <c:v>84.852813742385706</c:v>
                </c:pt>
                <c:pt idx="8">
                  <c:v>103.9230484541326</c:v>
                </c:pt>
                <c:pt idx="9">
                  <c:v>120</c:v>
                </c:pt>
                <c:pt idx="10">
                  <c:v>134.1640786499874</c:v>
                </c:pt>
                <c:pt idx="11">
                  <c:v>146.9693845669907</c:v>
                </c:pt>
                <c:pt idx="12">
                  <c:v>293.9387691339814</c:v>
                </c:pt>
                <c:pt idx="13">
                  <c:v>415.69219381653062</c:v>
                </c:pt>
                <c:pt idx="14">
                  <c:v>509.11688245431418</c:v>
                </c:pt>
                <c:pt idx="15">
                  <c:v>587.87753826796268</c:v>
                </c:pt>
                <c:pt idx="16">
                  <c:v>657.26706900619934</c:v>
                </c:pt>
                <c:pt idx="17">
                  <c:v>720</c:v>
                </c:pt>
                <c:pt idx="18">
                  <c:v>777.68888380894316</c:v>
                </c:pt>
                <c:pt idx="19">
                  <c:v>831.38438763306101</c:v>
                </c:pt>
                <c:pt idx="20">
                  <c:v>881.81630740194237</c:v>
                </c:pt>
                <c:pt idx="21">
                  <c:v>929.51600308977936</c:v>
                </c:pt>
              </c:numCache>
            </c:numRef>
          </c:xVal>
          <c:yVal>
            <c:numRef>
              <c:f>'Main Table'!$G$4:$G$25</c:f>
              <c:numCache>
                <c:formatCode>0.0000</c:formatCode>
                <c:ptCount val="22"/>
                <c:pt idx="0">
                  <c:v>0</c:v>
                </c:pt>
                <c:pt idx="1">
                  <c:v>7.3737845281314301E-2</c:v>
                </c:pt>
                <c:pt idx="2">
                  <c:v>0.131662665851318</c:v>
                </c:pt>
                <c:pt idx="3">
                  <c:v>0.16718447826295699</c:v>
                </c:pt>
                <c:pt idx="4">
                  <c:v>0.21527975230565299</c:v>
                </c:pt>
                <c:pt idx="5">
                  <c:v>0.254075531783023</c:v>
                </c:pt>
                <c:pt idx="6">
                  <c:v>0.32948572024894901</c:v>
                </c:pt>
                <c:pt idx="7">
                  <c:v>0.42128103470377298</c:v>
                </c:pt>
                <c:pt idx="8">
                  <c:v>0.49887450499103497</c:v>
                </c:pt>
                <c:pt idx="9">
                  <c:v>0.55570099498653502</c:v>
                </c:pt>
                <c:pt idx="10">
                  <c:v>0.60050701130328199</c:v>
                </c:pt>
                <c:pt idx="11">
                  <c:v>0.64366935442331197</c:v>
                </c:pt>
                <c:pt idx="12">
                  <c:v>1.109744937448663</c:v>
                </c:pt>
                <c:pt idx="13">
                  <c:v>1.4791171224193851</c:v>
                </c:pt>
                <c:pt idx="14">
                  <c:v>1.77798720252398</c:v>
                </c:pt>
                <c:pt idx="15">
                  <c:v>1.999261901008792</c:v>
                </c:pt>
                <c:pt idx="16">
                  <c:v>2.1904835039641939</c:v>
                </c:pt>
                <c:pt idx="17">
                  <c:v>2.3041116366323342</c:v>
                </c:pt>
                <c:pt idx="18">
                  <c:v>2.399148425499916</c:v>
                </c:pt>
                <c:pt idx="19">
                  <c:v>2.4783377856707278</c:v>
                </c:pt>
                <c:pt idx="20">
                  <c:v>2.5400417779455928</c:v>
                </c:pt>
                <c:pt idx="21">
                  <c:v>2.5853625555641071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404416"/>
        <c:axId val="77406976"/>
      </c:scatterChart>
      <c:valAx>
        <c:axId val="77404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(s</a:t>
                </a:r>
                <a:r>
                  <a:rPr lang="en-US" baseline="30000" dirty="0"/>
                  <a:t>1/2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44148148148148098"/>
              <c:y val="0.91285403050108904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77406976"/>
        <c:crosses val="autoZero"/>
        <c:crossBetween val="midCat"/>
      </c:valAx>
      <c:valAx>
        <c:axId val="774069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Absorption [I] (mm)</a:t>
                </a:r>
              </a:p>
            </c:rich>
          </c:tx>
          <c:layout>
            <c:manualLayout>
              <c:xMode val="edge"/>
              <c:yMode val="edge"/>
              <c:x val="2.5185185185185199E-2"/>
              <c:y val="0.31372549019607798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7740441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42222222222222"/>
          <c:y val="5.8823529411764698E-2"/>
          <c:w val="0.139259259259259"/>
          <c:h val="0.257080610021786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407407407407"/>
          <c:y val="3.4858387799564301E-2"/>
          <c:w val="0.78222222222222204"/>
          <c:h val="0.79520697167756005"/>
        </c:manualLayout>
      </c:layout>
      <c:scatterChart>
        <c:scatterStyle val="smoothMarker"/>
        <c:varyColors val="0"/>
        <c:ser>
          <c:idx val="0"/>
          <c:order val="0"/>
          <c:tx>
            <c:v>OPC</c:v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'Main Table'!$C$4:$C$25</c:f>
              <c:numCache>
                <c:formatCode>0</c:formatCode>
                <c:ptCount val="22"/>
                <c:pt idx="0">
                  <c:v>0</c:v>
                </c:pt>
                <c:pt idx="1">
                  <c:v>7.7459666924148332</c:v>
                </c:pt>
                <c:pt idx="2">
                  <c:v>17.320508075688771</c:v>
                </c:pt>
                <c:pt idx="3">
                  <c:v>24.494897427831781</c:v>
                </c:pt>
                <c:pt idx="4">
                  <c:v>34.641016151377492</c:v>
                </c:pt>
                <c:pt idx="5">
                  <c:v>42.426406871192853</c:v>
                </c:pt>
                <c:pt idx="6">
                  <c:v>60</c:v>
                </c:pt>
                <c:pt idx="7">
                  <c:v>84.852813742385706</c:v>
                </c:pt>
                <c:pt idx="8">
                  <c:v>103.9230484541326</c:v>
                </c:pt>
                <c:pt idx="9">
                  <c:v>120</c:v>
                </c:pt>
                <c:pt idx="10">
                  <c:v>134.1640786499874</c:v>
                </c:pt>
                <c:pt idx="11">
                  <c:v>146.9693845669907</c:v>
                </c:pt>
                <c:pt idx="12">
                  <c:v>293.9387691339814</c:v>
                </c:pt>
                <c:pt idx="13">
                  <c:v>415.69219381653062</c:v>
                </c:pt>
                <c:pt idx="14">
                  <c:v>509.11688245431418</c:v>
                </c:pt>
                <c:pt idx="15">
                  <c:v>587.87753826796268</c:v>
                </c:pt>
                <c:pt idx="16">
                  <c:v>657.26706900619934</c:v>
                </c:pt>
                <c:pt idx="17">
                  <c:v>720</c:v>
                </c:pt>
                <c:pt idx="18">
                  <c:v>777.68888380894316</c:v>
                </c:pt>
                <c:pt idx="19">
                  <c:v>831.38438763306101</c:v>
                </c:pt>
                <c:pt idx="20">
                  <c:v>881.81630740194237</c:v>
                </c:pt>
                <c:pt idx="21">
                  <c:v>929.51600308977936</c:v>
                </c:pt>
              </c:numCache>
            </c:numRef>
          </c:xVal>
          <c:yVal>
            <c:numRef>
              <c:f>'Main Table'!$R$4:$R$24</c:f>
              <c:numCache>
                <c:formatCode>0.0000</c:formatCode>
                <c:ptCount val="21"/>
                <c:pt idx="0">
                  <c:v>0</c:v>
                </c:pt>
                <c:pt idx="1">
                  <c:v>3.3871268431632899E-2</c:v>
                </c:pt>
                <c:pt idx="2">
                  <c:v>4.0425183275357802E-2</c:v>
                </c:pt>
                <c:pt idx="3">
                  <c:v>4.69804956454015E-2</c:v>
                </c:pt>
                <c:pt idx="4">
                  <c:v>5.0258675902796E-2</c:v>
                </c:pt>
                <c:pt idx="5">
                  <c:v>5.6267508436081803E-2</c:v>
                </c:pt>
                <c:pt idx="6">
                  <c:v>6.5007692008411999E-2</c:v>
                </c:pt>
                <c:pt idx="7">
                  <c:v>8.1942278079498596E-2</c:v>
                </c:pt>
                <c:pt idx="8">
                  <c:v>9.6146561256261406E-2</c:v>
                </c:pt>
                <c:pt idx="9">
                  <c:v>0.107619144012394</c:v>
                </c:pt>
                <c:pt idx="10">
                  <c:v>0.11909137738694001</c:v>
                </c:pt>
                <c:pt idx="11">
                  <c:v>0.124554428846627</c:v>
                </c:pt>
                <c:pt idx="12">
                  <c:v>0.234907020187544</c:v>
                </c:pt>
                <c:pt idx="13">
                  <c:v>0.32723276454702299</c:v>
                </c:pt>
                <c:pt idx="14">
                  <c:v>0.40262392283542803</c:v>
                </c:pt>
                <c:pt idx="15">
                  <c:v>0.455069216848416</c:v>
                </c:pt>
                <c:pt idx="16">
                  <c:v>0.50642224995104701</c:v>
                </c:pt>
                <c:pt idx="17">
                  <c:v>0.55012666162853197</c:v>
                </c:pt>
                <c:pt idx="18">
                  <c:v>0.59383107330601703</c:v>
                </c:pt>
                <c:pt idx="19">
                  <c:v>0.63152665245022299</c:v>
                </c:pt>
                <c:pt idx="20">
                  <c:v>0.67086062295996296</c:v>
                </c:pt>
              </c:numCache>
            </c:numRef>
          </c:yVal>
          <c:smooth val="1"/>
        </c:ser>
        <c:ser>
          <c:idx val="1"/>
          <c:order val="1"/>
          <c:tx>
            <c:v>fly ash</c:v>
          </c:tx>
          <c:spPr>
            <a:ln w="25400">
              <a:solidFill>
                <a:srgbClr val="FF0000"/>
              </a:solidFill>
              <a:prstDash val="sysDash"/>
            </a:ln>
          </c:spPr>
          <c:marker>
            <c:symbol val="triangle"/>
            <c:size val="6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'Main Table'!$C$4:$C$25</c:f>
              <c:numCache>
                <c:formatCode>0</c:formatCode>
                <c:ptCount val="22"/>
                <c:pt idx="0">
                  <c:v>0</c:v>
                </c:pt>
                <c:pt idx="1">
                  <c:v>7.7459666924148332</c:v>
                </c:pt>
                <c:pt idx="2">
                  <c:v>17.320508075688771</c:v>
                </c:pt>
                <c:pt idx="3">
                  <c:v>24.494897427831781</c:v>
                </c:pt>
                <c:pt idx="4">
                  <c:v>34.641016151377492</c:v>
                </c:pt>
                <c:pt idx="5">
                  <c:v>42.426406871192853</c:v>
                </c:pt>
                <c:pt idx="6">
                  <c:v>60</c:v>
                </c:pt>
                <c:pt idx="7">
                  <c:v>84.852813742385706</c:v>
                </c:pt>
                <c:pt idx="8">
                  <c:v>103.9230484541326</c:v>
                </c:pt>
                <c:pt idx="9">
                  <c:v>120</c:v>
                </c:pt>
                <c:pt idx="10">
                  <c:v>134.1640786499874</c:v>
                </c:pt>
                <c:pt idx="11">
                  <c:v>146.9693845669907</c:v>
                </c:pt>
                <c:pt idx="12">
                  <c:v>293.9387691339814</c:v>
                </c:pt>
                <c:pt idx="13">
                  <c:v>415.69219381653062</c:v>
                </c:pt>
                <c:pt idx="14">
                  <c:v>509.11688245431418</c:v>
                </c:pt>
                <c:pt idx="15">
                  <c:v>587.87753826796268</c:v>
                </c:pt>
                <c:pt idx="16">
                  <c:v>657.26706900619934</c:v>
                </c:pt>
                <c:pt idx="17">
                  <c:v>720</c:v>
                </c:pt>
                <c:pt idx="18">
                  <c:v>777.68888380894316</c:v>
                </c:pt>
                <c:pt idx="19">
                  <c:v>831.38438763306101</c:v>
                </c:pt>
                <c:pt idx="20">
                  <c:v>881.81630740194237</c:v>
                </c:pt>
                <c:pt idx="21">
                  <c:v>929.51600308977936</c:v>
                </c:pt>
              </c:numCache>
            </c:numRef>
          </c:xVal>
          <c:yVal>
            <c:numRef>
              <c:f>'Main Table'!$V$4:$V$25</c:f>
              <c:numCache>
                <c:formatCode>0.0000</c:formatCode>
                <c:ptCount val="22"/>
                <c:pt idx="0">
                  <c:v>0</c:v>
                </c:pt>
                <c:pt idx="1">
                  <c:v>3.6512396695549398E-2</c:v>
                </c:pt>
                <c:pt idx="2">
                  <c:v>4.90410529903701E-2</c:v>
                </c:pt>
                <c:pt idx="3">
                  <c:v>5.2311830751940798E-2</c:v>
                </c:pt>
                <c:pt idx="4">
                  <c:v>6.04843579916138E-2</c:v>
                </c:pt>
                <c:pt idx="5">
                  <c:v>6.2666839683438405E-2</c:v>
                </c:pt>
                <c:pt idx="6">
                  <c:v>7.0295218888232106E-2</c:v>
                </c:pt>
                <c:pt idx="7">
                  <c:v>8.2281199536267405E-2</c:v>
                </c:pt>
                <c:pt idx="8">
                  <c:v>8.6096125332704998E-2</c:v>
                </c:pt>
                <c:pt idx="9">
                  <c:v>9.5361365806374804E-2</c:v>
                </c:pt>
                <c:pt idx="10">
                  <c:v>0.101899976553347</c:v>
                </c:pt>
                <c:pt idx="11">
                  <c:v>0.10788854971311999</c:v>
                </c:pt>
                <c:pt idx="12">
                  <c:v>0.163477047778952</c:v>
                </c:pt>
                <c:pt idx="13">
                  <c:v>0.20107479576807799</c:v>
                </c:pt>
                <c:pt idx="14">
                  <c:v>0.238123978558093</c:v>
                </c:pt>
                <c:pt idx="15">
                  <c:v>0.261557681371617</c:v>
                </c:pt>
                <c:pt idx="16">
                  <c:v>0.28607673547871698</c:v>
                </c:pt>
                <c:pt idx="17">
                  <c:v>0.30351303080397801</c:v>
                </c:pt>
                <c:pt idx="18">
                  <c:v>0.32421863150271701</c:v>
                </c:pt>
                <c:pt idx="19">
                  <c:v>0.338931241877443</c:v>
                </c:pt>
                <c:pt idx="20">
                  <c:v>0.358547074118366</c:v>
                </c:pt>
                <c:pt idx="21">
                  <c:v>0.37216844364718399</c:v>
                </c:pt>
              </c:numCache>
            </c:numRef>
          </c:yVal>
          <c:smooth val="1"/>
        </c:ser>
        <c:ser>
          <c:idx val="2"/>
          <c:order val="2"/>
          <c:tx>
            <c:v>slag</c:v>
          </c:tx>
          <c:spPr>
            <a:ln w="25400">
              <a:solidFill>
                <a:srgbClr val="009F00"/>
              </a:solidFill>
              <a:prstDash val="lgDashDot"/>
            </a:ln>
          </c:spPr>
          <c:marker>
            <c:symbol val="circle"/>
            <c:size val="6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'Main Table'!$C$4:$C$25</c:f>
              <c:numCache>
                <c:formatCode>0</c:formatCode>
                <c:ptCount val="22"/>
                <c:pt idx="0">
                  <c:v>0</c:v>
                </c:pt>
                <c:pt idx="1">
                  <c:v>7.7459666924148332</c:v>
                </c:pt>
                <c:pt idx="2">
                  <c:v>17.320508075688771</c:v>
                </c:pt>
                <c:pt idx="3">
                  <c:v>24.494897427831781</c:v>
                </c:pt>
                <c:pt idx="4">
                  <c:v>34.641016151377492</c:v>
                </c:pt>
                <c:pt idx="5">
                  <c:v>42.426406871192853</c:v>
                </c:pt>
                <c:pt idx="6">
                  <c:v>60</c:v>
                </c:pt>
                <c:pt idx="7">
                  <c:v>84.852813742385706</c:v>
                </c:pt>
                <c:pt idx="8">
                  <c:v>103.9230484541326</c:v>
                </c:pt>
                <c:pt idx="9">
                  <c:v>120</c:v>
                </c:pt>
                <c:pt idx="10">
                  <c:v>134.1640786499874</c:v>
                </c:pt>
                <c:pt idx="11">
                  <c:v>146.9693845669907</c:v>
                </c:pt>
                <c:pt idx="12">
                  <c:v>293.9387691339814</c:v>
                </c:pt>
                <c:pt idx="13">
                  <c:v>415.69219381653062</c:v>
                </c:pt>
                <c:pt idx="14">
                  <c:v>509.11688245431418</c:v>
                </c:pt>
                <c:pt idx="15">
                  <c:v>587.87753826796268</c:v>
                </c:pt>
                <c:pt idx="16">
                  <c:v>657.26706900619934</c:v>
                </c:pt>
                <c:pt idx="17">
                  <c:v>720</c:v>
                </c:pt>
                <c:pt idx="18">
                  <c:v>777.68888380894316</c:v>
                </c:pt>
                <c:pt idx="19">
                  <c:v>831.38438763306101</c:v>
                </c:pt>
                <c:pt idx="20">
                  <c:v>881.81630740194237</c:v>
                </c:pt>
                <c:pt idx="21">
                  <c:v>929.51600308977936</c:v>
                </c:pt>
              </c:numCache>
            </c:numRef>
          </c:xVal>
          <c:yVal>
            <c:numRef>
              <c:f>'Main Table'!$Z$4:$Z$25</c:f>
              <c:numCache>
                <c:formatCode>0.0000</c:formatCode>
                <c:ptCount val="22"/>
                <c:pt idx="0">
                  <c:v>0</c:v>
                </c:pt>
                <c:pt idx="1">
                  <c:v>3.1221124372675699E-2</c:v>
                </c:pt>
                <c:pt idx="2">
                  <c:v>4.6005762344358297E-2</c:v>
                </c:pt>
                <c:pt idx="3">
                  <c:v>5.2030936564250403E-2</c:v>
                </c:pt>
                <c:pt idx="4">
                  <c:v>5.5865604237649698E-2</c:v>
                </c:pt>
                <c:pt idx="5">
                  <c:v>5.9692584608707799E-2</c:v>
                </c:pt>
                <c:pt idx="6">
                  <c:v>6.6271791550502293E-2</c:v>
                </c:pt>
                <c:pt idx="7">
                  <c:v>7.6667729126883105E-2</c:v>
                </c:pt>
                <c:pt idx="8">
                  <c:v>8.3231561463969997E-2</c:v>
                </c:pt>
                <c:pt idx="9">
                  <c:v>8.8705265396052696E-2</c:v>
                </c:pt>
                <c:pt idx="10">
                  <c:v>9.5281909903741802E-2</c:v>
                </c:pt>
                <c:pt idx="11">
                  <c:v>9.6372038308745994E-2</c:v>
                </c:pt>
                <c:pt idx="12">
                  <c:v>0.13250258415511801</c:v>
                </c:pt>
                <c:pt idx="13">
                  <c:v>0.159327320830113</c:v>
                </c:pt>
                <c:pt idx="14">
                  <c:v>0.179580537865655</c:v>
                </c:pt>
                <c:pt idx="15">
                  <c:v>0.19272101471043099</c:v>
                </c:pt>
                <c:pt idx="16">
                  <c:v>0.20476367584784799</c:v>
                </c:pt>
                <c:pt idx="17">
                  <c:v>0.215711083712014</c:v>
                </c:pt>
                <c:pt idx="18">
                  <c:v>0.22502201775163899</c:v>
                </c:pt>
                <c:pt idx="19">
                  <c:v>0.235423080196243</c:v>
                </c:pt>
                <c:pt idx="20">
                  <c:v>0.24308729067481799</c:v>
                </c:pt>
                <c:pt idx="21">
                  <c:v>0.24910990246058001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538432"/>
        <c:axId val="77540736"/>
      </c:scatterChart>
      <c:valAx>
        <c:axId val="77538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(s</a:t>
                </a:r>
                <a:r>
                  <a:rPr lang="en-US" baseline="30000" dirty="0"/>
                  <a:t>1/2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445925925925926"/>
              <c:y val="0.92156862745098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77540736"/>
        <c:crosses val="autoZero"/>
        <c:crossBetween val="midCat"/>
      </c:valAx>
      <c:valAx>
        <c:axId val="7754073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Absorption [I] (mm)</a:t>
                </a:r>
              </a:p>
            </c:rich>
          </c:tx>
          <c:layout>
            <c:manualLayout>
              <c:xMode val="edge"/>
              <c:yMode val="edge"/>
              <c:x val="2.0740740740740699E-2"/>
              <c:y val="0.328976034858388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77538432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42222222222222"/>
          <c:y val="5.8823529411764698E-2"/>
          <c:w val="0.131851851851852"/>
          <c:h val="0.1960784313725489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A006012-ACBB-7F4D-AD57-AECB4EEF47DB}" type="datetimeFigureOut">
              <a:rPr lang="en-US"/>
              <a:pPr>
                <a:defRPr/>
              </a:pPr>
              <a:t>4/14/2016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81A09C-D22A-A94D-8D2D-AED5DB7264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537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A66DAD2-5661-C74F-8EB7-03DCB35A3BC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2E8DABD-735A-9346-94F4-BCEBA56EEAD1}" type="slidenum">
              <a:rPr lang="en-US" sz="1200">
                <a:latin typeface="Times" charset="0"/>
              </a:rPr>
              <a:pPr eaLnBrk="1" hangingPunct="1"/>
              <a:t>51</a:t>
            </a:fld>
            <a:endParaRPr lang="en-US" sz="1200" dirty="0">
              <a:latin typeface="Times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6F19E23-6C6A-594C-B4C4-93850705548C}" type="slidenum">
              <a:rPr lang="en-US" sz="1200">
                <a:latin typeface="Times" charset="0"/>
              </a:rPr>
              <a:pPr eaLnBrk="1" hangingPunct="1"/>
              <a:t>52</a:t>
            </a:fld>
            <a:endParaRPr lang="en-US" sz="1200" dirty="0">
              <a:latin typeface="Times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10BD47-C57F-504E-A1AB-CDDA91DE7AE2}" type="slidenum">
              <a:rPr lang="en-US" sz="1200">
                <a:latin typeface="Times" charset="0"/>
              </a:rPr>
              <a:pPr eaLnBrk="1" hangingPunct="1"/>
              <a:t>53</a:t>
            </a:fld>
            <a:endParaRPr lang="en-US" sz="1200" dirty="0">
              <a:latin typeface="Times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CAC1AC-5DAB-304B-A535-D36D12608638}" type="slidenum">
              <a:rPr lang="en-US" sz="1200">
                <a:latin typeface="Times" charset="0"/>
              </a:rPr>
              <a:pPr eaLnBrk="1" hangingPunct="1"/>
              <a:t>54</a:t>
            </a:fld>
            <a:endParaRPr lang="en-US" sz="1200" dirty="0">
              <a:latin typeface="Times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84015BD-A714-994B-925C-70865148BB65}" type="slidenum">
              <a:rPr lang="en-US" sz="1200">
                <a:latin typeface="Times" charset="0"/>
              </a:rPr>
              <a:pPr eaLnBrk="1" hangingPunct="1"/>
              <a:t>65</a:t>
            </a:fld>
            <a:endParaRPr lang="en-US" sz="1200" dirty="0">
              <a:latin typeface="Times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6515F31-B31C-324C-992B-EF6E8FEFA3E5}" type="slidenum">
              <a:rPr lang="en-US" sz="1200">
                <a:latin typeface="Times" charset="0"/>
              </a:rPr>
              <a:pPr eaLnBrk="1" hangingPunct="1"/>
              <a:t>66</a:t>
            </a:fld>
            <a:endParaRPr lang="en-US" sz="1200" dirty="0">
              <a:latin typeface="Times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10CF73-B882-634E-9EBD-7694F07A19DD}" type="slidenum">
              <a:rPr lang="en-US" sz="1200">
                <a:latin typeface="Times" charset="0"/>
              </a:rPr>
              <a:pPr eaLnBrk="1" hangingPunct="1"/>
              <a:t>67</a:t>
            </a:fld>
            <a:endParaRPr lang="en-US" sz="1200" dirty="0">
              <a:latin typeface="Times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08072FD-8474-BC44-8E4F-56C142886F15}" type="slidenum">
              <a:rPr lang="en-US" sz="1200">
                <a:latin typeface="Times" charset="0"/>
              </a:rPr>
              <a:pPr eaLnBrk="1" hangingPunct="1"/>
              <a:t>68</a:t>
            </a:fld>
            <a:endParaRPr lang="en-US" sz="1200" dirty="0">
              <a:latin typeface="Times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F7501D2-DD6B-2441-82C8-1941D364B7AF}" type="slidenum">
              <a:rPr lang="en-US" sz="1200">
                <a:latin typeface="Times" charset="0"/>
              </a:rPr>
              <a:pPr eaLnBrk="1" hangingPunct="1"/>
              <a:t>69</a:t>
            </a:fld>
            <a:endParaRPr lang="en-US" sz="1200" dirty="0">
              <a:latin typeface="Times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BE5EDE-2A48-8F4E-A44A-0A6CA4E4FEE0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53700EC-C981-064E-8E27-9966C01163AE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3B3D04-6D39-DD49-98BE-E029580753A6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Times New Roman" charset="0"/>
              </a:rPr>
              <a:t>Close-ups of pavement scaling showing exposed aggregate and delamination.</a:t>
            </a:r>
            <a:r>
              <a:rPr lang="en-US" dirty="0" smtClean="0">
                <a:cs typeface="+mn-cs"/>
              </a:rPr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3B3D04-6D39-DD49-98BE-E029580753A6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Times New Roman" charset="0"/>
              </a:rPr>
              <a:t>Close-ups of pavement scaling showing exposed aggregate and delamination.</a:t>
            </a:r>
            <a:r>
              <a:rPr lang="en-US" dirty="0" smtClean="0">
                <a:cs typeface="+mn-cs"/>
              </a:rPr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3B3D04-6D39-DD49-98BE-E029580753A6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Times New Roman" charset="0"/>
              </a:rPr>
              <a:t>Close-ups of pavement scaling showing exposed aggregate and delamination.</a:t>
            </a:r>
            <a:r>
              <a:rPr lang="en-US" dirty="0" smtClean="0">
                <a:cs typeface="+mn-cs"/>
              </a:rPr>
              <a:t>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5F4840-5305-C446-B0EF-6E8D061512F1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10D15F-2162-3E40-8E0A-252CA9BD31D2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4D080FB-C281-D146-BAF1-86B0E6130F0D}" type="slidenum">
              <a:rPr lang="en-US" sz="1200">
                <a:latin typeface="Times" charset="0"/>
              </a:rPr>
              <a:pPr eaLnBrk="1" hangingPunct="1"/>
              <a:t>49</a:t>
            </a:fld>
            <a:endParaRPr lang="en-US" sz="1200" dirty="0">
              <a:latin typeface="Times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9EA9096-8F40-BA42-8E73-B774C4AA7D27}" type="slidenum">
              <a:rPr lang="en-US" sz="1200">
                <a:latin typeface="Times" charset="0"/>
              </a:rPr>
              <a:pPr eaLnBrk="1" hangingPunct="1"/>
              <a:t>50</a:t>
            </a:fld>
            <a:endParaRPr lang="en-US" sz="1200" dirty="0">
              <a:latin typeface="Times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73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8368800-9BFE-BB41-8F46-BB75CF840C6C}" type="datetimeFigureOut">
              <a:rPr lang="en-US"/>
              <a:pPr>
                <a:defRPr/>
              </a:pPr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37495-647D-8B4A-BAA2-8364092FDC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20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E6DF79A-14DF-5144-AB98-DE0C02E996F3}" type="datetimeFigureOut">
              <a:rPr lang="en-US"/>
              <a:pPr>
                <a:defRPr/>
              </a:pPr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DE5F4-B8C4-1B41-863C-17A93A222E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4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04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81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67000"/>
            <a:ext cx="40386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67000"/>
            <a:ext cx="40386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538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62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124200"/>
            <a:ext cx="4040188" cy="30019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362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124200"/>
            <a:ext cx="4041775" cy="30019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B4BE67-FD14-B747-A322-1DFC8D14F955}" type="datetimeFigureOut">
              <a:rPr lang="en-US"/>
              <a:pPr>
                <a:defRPr/>
              </a:pPr>
              <a:t>4/14/2016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21BB7-6F3B-9F4C-9409-44E42E0C0D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04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3BB4EB-8D75-2742-8D07-5C7EC49AB893}" type="datetimeFigureOut">
              <a:rPr lang="en-US"/>
              <a:pPr>
                <a:defRPr/>
              </a:pPr>
              <a:t>4/14/2016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34644-FE16-364C-A1E2-5D8795F406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929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932EC38-F927-7E4F-AA7D-371606F56FD0}" type="datetimeFigureOut">
              <a:rPr lang="en-US"/>
              <a:pPr>
                <a:defRPr/>
              </a:pPr>
              <a:t>4/14/2016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9AB6C-0195-004A-A522-9E951FD248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1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CD13C0-8D7C-6446-ADBC-D9B9CE7BA85F}" type="datetimeFigureOut">
              <a:rPr lang="en-US"/>
              <a:pPr>
                <a:defRPr/>
              </a:pPr>
              <a:t>4/14/2016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829FD-1426-3149-BCFB-A69296A5E7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50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23999"/>
            <a:ext cx="5486400" cy="32035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7F1AF08-A487-2246-9087-1E81C33B820B}" type="datetimeFigureOut">
              <a:rPr lang="en-US"/>
              <a:pPr>
                <a:defRPr/>
              </a:pPr>
              <a:t>4/14/2016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9F8B1-80AE-8D4B-BB9B-BE23D82A92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73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95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590800"/>
            <a:ext cx="8229600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37" r:id="rId2"/>
    <p:sldLayoutId id="2147484038" r:id="rId3"/>
    <p:sldLayoutId id="2147484039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5" Type="http://schemas.openxmlformats.org/officeDocument/2006/relationships/oleObject" Target="../embeddings/Microsoft_Word_97_-_2003_Document1.doc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wmf"/><Relationship Id="rId5" Type="http://schemas.openxmlformats.org/officeDocument/2006/relationships/oleObject" Target="../embeddings/Microsoft_Word_97_-_2003_Document2.doc"/><Relationship Id="rId4" Type="http://schemas.openxmlformats.org/officeDocument/2006/relationships/oleObject" Target="../embeddings/oleObject2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wmf"/><Relationship Id="rId5" Type="http://schemas.openxmlformats.org/officeDocument/2006/relationships/oleObject" Target="../embeddings/Microsoft_Word_97_-_2003_Document3.doc"/><Relationship Id="rId4" Type="http://schemas.openxmlformats.org/officeDocument/2006/relationships/oleObject" Target="../embeddings/oleObject3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wmf"/><Relationship Id="rId5" Type="http://schemas.openxmlformats.org/officeDocument/2006/relationships/oleObject" Target="../embeddings/Microsoft_Word_97_-_2003_Document4.doc"/><Relationship Id="rId4" Type="http://schemas.openxmlformats.org/officeDocument/2006/relationships/oleObject" Target="../embeddings/oleObject4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png"/><Relationship Id="rId5" Type="http://schemas.openxmlformats.org/officeDocument/2006/relationships/oleObject" Target="../embeddings/Microsoft_Excel_97-2003_Worksheet5.xls"/><Relationship Id="rId4" Type="http://schemas.openxmlformats.org/officeDocument/2006/relationships/oleObject" Target="../embeddings/oleObject5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png"/><Relationship Id="rId5" Type="http://schemas.openxmlformats.org/officeDocument/2006/relationships/oleObject" Target="../embeddings/Microsoft_Excel_97-2003_Worksheet6.xls"/><Relationship Id="rId4" Type="http://schemas.openxmlformats.org/officeDocument/2006/relationships/oleObject" Target="../embeddings/oleObject6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422275" y="2130425"/>
            <a:ext cx="8299450" cy="1470025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Scaling: Causes and Prevention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1371600" y="3919538"/>
            <a:ext cx="6400800" cy="1712636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Larry Sutter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Materials Science &amp; Engineering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Michigan Technological University</a:t>
            </a:r>
            <a:endParaRPr lang="en-US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0BFA25C-383C-E447-9D42-6DABEA998A1A}" type="slidenum">
              <a:rPr lang="en-US" sz="1800"/>
              <a:pPr eaLnBrk="1" hangingPunct="1"/>
              <a:t>10</a:t>
            </a:fld>
            <a:endParaRPr lang="en-US" sz="1800" dirty="0"/>
          </a:p>
        </p:txBody>
      </p:sp>
      <p:pic>
        <p:nvPicPr>
          <p:cNvPr id="21506" name="Picture 10" descr="core_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09062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FB3E5D2-AEC1-344D-8046-A629132463CD}" type="slidenum">
              <a:rPr lang="en-US" sz="1800"/>
              <a:pPr eaLnBrk="1" hangingPunct="1"/>
              <a:t>11</a:t>
            </a:fld>
            <a:endParaRPr lang="en-US" sz="1800" dirty="0"/>
          </a:p>
        </p:txBody>
      </p:sp>
      <p:pic>
        <p:nvPicPr>
          <p:cNvPr id="22530" name="Picture 2" descr="sla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550"/>
            <a:ext cx="91440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95400"/>
            <a:ext cx="8229600" cy="795338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cs typeface="+mj-cs"/>
              </a:rPr>
              <a:t>Significance?</a:t>
            </a:r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08200"/>
            <a:ext cx="8229600" cy="40973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dirty="0" smtClean="0">
                <a:cs typeface="+mn-cs"/>
              </a:rPr>
              <a:t>Why was this concrete so durable given it had no entrained air and it was in a severe F-T environment?</a:t>
            </a:r>
          </a:p>
          <a:p>
            <a:pPr lvl="1" eaLnBrk="1" hangingPunct="1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dirty="0" smtClean="0"/>
              <a:t>The surface mortar was extremely dense and </a:t>
            </a:r>
            <a:r>
              <a:rPr lang="en-US" b="1" u="sng" dirty="0" smtClean="0"/>
              <a:t>impermeable</a:t>
            </a:r>
          </a:p>
          <a:p>
            <a:pPr lvl="2" eaLnBrk="1" hangingPunct="1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u="sng" dirty="0" smtClean="0"/>
              <a:t>Low </a:t>
            </a:r>
            <a:r>
              <a:rPr lang="en-US" i="1" u="sng" dirty="0" smtClean="0"/>
              <a:t>w/c, </a:t>
            </a:r>
            <a:r>
              <a:rPr lang="en-US" u="sng" dirty="0" smtClean="0"/>
              <a:t>good densification, and wet cured</a:t>
            </a:r>
          </a:p>
          <a:p>
            <a:pPr lvl="2" eaLnBrk="1" hangingPunct="1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dirty="0" smtClean="0"/>
              <a:t>Similar capillary porosity to UHPC</a:t>
            </a:r>
          </a:p>
          <a:p>
            <a:pPr lvl="2" eaLnBrk="1" hangingPunct="1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dirty="0" smtClean="0"/>
              <a:t>High belite cement – similar to the use of SCMs</a:t>
            </a:r>
          </a:p>
          <a:p>
            <a:pPr lvl="1" eaLnBrk="1" hangingPunct="1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dirty="0" smtClean="0"/>
              <a:t>Mortar layer protected </a:t>
            </a:r>
            <a:r>
              <a:rPr lang="en-US" dirty="0"/>
              <a:t>lower </a:t>
            </a:r>
            <a:r>
              <a:rPr lang="en-US" dirty="0" smtClean="0"/>
              <a:t>quality concrete layer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Important Considerations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2590800"/>
            <a:ext cx="8297721" cy="35353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The concrete constituents, proportions, and construction all influence </a:t>
            </a:r>
            <a:r>
              <a:rPr lang="en-US" dirty="0" smtClean="0">
                <a:ea typeface="ＭＳ Ｐゴシック" charset="0"/>
              </a:rPr>
              <a:t>durability</a:t>
            </a:r>
            <a:endParaRPr lang="en-US" dirty="0">
              <a:ea typeface="ＭＳ Ｐゴシック" charset="0"/>
            </a:endParaRPr>
          </a:p>
          <a:p>
            <a:pPr>
              <a:spcAft>
                <a:spcPts val="1200"/>
              </a:spcAft>
            </a:pPr>
            <a:r>
              <a:rPr lang="en-US" b="1" dirty="0">
                <a:ea typeface="ＭＳ Ｐゴシック" charset="0"/>
              </a:rPr>
              <a:t>Water is needed for deleterious </a:t>
            </a:r>
            <a:r>
              <a:rPr lang="en-US" b="1" dirty="0" smtClean="0">
                <a:ea typeface="ＭＳ Ｐゴシック" charset="0"/>
              </a:rPr>
              <a:t>expansion to occur (permeability)</a:t>
            </a:r>
            <a:endParaRPr lang="en-US" b="1" dirty="0">
              <a:ea typeface="ＭＳ Ｐゴシック" charset="0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ea typeface="ＭＳ Ｐゴシック" charset="0"/>
              </a:rPr>
              <a:t>Severe environments are major contributors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ea typeface="ＭＳ Ｐゴシック" charset="0"/>
              </a:rPr>
              <a:t>freezing and thawing, deicer applications, high sulfate soils, etc.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ea typeface="ＭＳ Ｐゴシック" charset="0"/>
              </a:rPr>
              <a:t>Strength does not equal durability – but it matters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7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5602" name="Picture 3" descr="G:\MRD\saltlake.jpg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8600"/>
            <a:ext cx="6030913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 descr="G:\MRD\drive.jpg"/>
          <p:cNvPicPr>
            <a:picLocks noChangeAspect="1" noChangeArrowheads="1"/>
          </p:cNvPicPr>
          <p:nvPr/>
        </p:nvPicPr>
        <p:blipFill>
          <a:blip r:embed="rId4" cstate="email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4102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51794" y="457200"/>
            <a:ext cx="327333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latin typeface="Arial"/>
                <a:cs typeface="Arial"/>
              </a:rPr>
              <a:t>Deicer </a:t>
            </a:r>
            <a:r>
              <a:rPr lang="en-US" sz="3200" b="1" dirty="0" smtClean="0">
                <a:latin typeface="Arial"/>
                <a:cs typeface="Arial"/>
              </a:rPr>
              <a:t>Scaling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388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3" descr="G:\trb\2003\Presentations\Bridge_Photos\scalin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53" y="974675"/>
            <a:ext cx="7146333" cy="535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1794" y="113637"/>
            <a:ext cx="327333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latin typeface="Arial"/>
                <a:cs typeface="Arial"/>
              </a:rPr>
              <a:t>Deicer </a:t>
            </a:r>
            <a:r>
              <a:rPr lang="en-US" sz="3200" b="1" dirty="0" smtClean="0">
                <a:latin typeface="Arial"/>
                <a:cs typeface="Arial"/>
              </a:rPr>
              <a:t>Scaling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349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2" descr="IMG_3560x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3" r="16030"/>
          <a:stretch/>
        </p:blipFill>
        <p:spPr>
          <a:xfrm rot="16200000">
            <a:off x="1947333" y="450666"/>
            <a:ext cx="5249334" cy="6492892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1794" y="113637"/>
            <a:ext cx="327333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latin typeface="Arial"/>
                <a:cs typeface="Arial"/>
              </a:rPr>
              <a:t>Deicer </a:t>
            </a:r>
            <a:r>
              <a:rPr lang="en-US" sz="3200" b="1" dirty="0" smtClean="0">
                <a:latin typeface="Arial"/>
                <a:cs typeface="Arial"/>
              </a:rPr>
              <a:t>Scaling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89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0"/>
              </a:rPr>
              <a:t>Scaling</a:t>
            </a:r>
            <a:endParaRPr lang="en-US" dirty="0">
              <a:ea typeface="ＭＳ Ｐゴシック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218613" y="2413813"/>
            <a:ext cx="8765331" cy="4444187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 smtClean="0">
                <a:ea typeface="ＭＳ Ｐゴシック" charset="0"/>
              </a:rPr>
              <a:t>Typically appears within 1 to 5 years after construction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 smtClean="0">
                <a:ea typeface="ＭＳ Ｐゴシック" charset="0"/>
              </a:rPr>
              <a:t>Deicer chemicals play a role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dirty="0" smtClean="0">
                <a:ea typeface="ＭＳ Ｐゴシック" charset="0"/>
              </a:rPr>
              <a:t>Will amplify scaling deterioration </a:t>
            </a:r>
            <a:r>
              <a:rPr lang="en-US" b="1" dirty="0" smtClean="0">
                <a:ea typeface="ＭＳ Ｐゴシック" charset="0"/>
              </a:rPr>
              <a:t>(physical attack)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dirty="0" smtClean="0">
                <a:ea typeface="ＭＳ Ｐゴシック" charset="0"/>
              </a:rPr>
              <a:t>Deicers can chemically </a:t>
            </a:r>
            <a:r>
              <a:rPr lang="en-US" dirty="0">
                <a:ea typeface="ＭＳ Ｐゴシック" charset="0"/>
              </a:rPr>
              <a:t>react </a:t>
            </a:r>
            <a:r>
              <a:rPr lang="en-US" dirty="0" smtClean="0">
                <a:ea typeface="ＭＳ Ｐゴシック" charset="0"/>
              </a:rPr>
              <a:t>with hydrated </a:t>
            </a:r>
            <a:r>
              <a:rPr lang="en-US" dirty="0">
                <a:ea typeface="ＭＳ Ｐゴシック" charset="0"/>
              </a:rPr>
              <a:t>paste </a:t>
            </a:r>
            <a:r>
              <a:rPr lang="en-US" dirty="0" smtClean="0">
                <a:ea typeface="ＭＳ Ｐゴシック" charset="0"/>
              </a:rPr>
              <a:t>constituents and degrade strength AND cause expansion </a:t>
            </a:r>
            <a:r>
              <a:rPr lang="en-US" b="1" dirty="0" smtClean="0">
                <a:ea typeface="ＭＳ Ｐゴシック" charset="0"/>
              </a:rPr>
              <a:t>(chemical attack)</a:t>
            </a:r>
            <a:endParaRPr lang="en-US" dirty="0">
              <a:ea typeface="ＭＳ Ｐゴシック" charset="0"/>
            </a:endParaRP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 smtClean="0">
                <a:ea typeface="ＭＳ Ｐゴシック" charset="0"/>
              </a:rPr>
              <a:t>Scaling prevented </a:t>
            </a:r>
            <a:r>
              <a:rPr lang="en-US" sz="2400" dirty="0">
                <a:ea typeface="ＭＳ Ｐゴシック" charset="0"/>
              </a:rPr>
              <a:t>through </a:t>
            </a:r>
            <a:r>
              <a:rPr lang="en-US" sz="2400" dirty="0" smtClean="0">
                <a:ea typeface="ＭＳ Ｐゴシック" charset="0"/>
              </a:rPr>
              <a:t>proper air entrainment (hardened concrete) and </a:t>
            </a:r>
            <a:r>
              <a:rPr lang="en-US" sz="2400" dirty="0">
                <a:ea typeface="ＭＳ Ｐゴシック" charset="0"/>
              </a:rPr>
              <a:t>a relatively low water-to-cement </a:t>
            </a:r>
            <a:r>
              <a:rPr lang="en-US" sz="2400" dirty="0" smtClean="0">
                <a:ea typeface="ＭＳ Ｐゴシック" charset="0"/>
              </a:rPr>
              <a:t>ratio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 smtClean="0">
                <a:ea typeface="ＭＳ Ｐゴシック" charset="0"/>
              </a:rPr>
              <a:t>Minimize finishing, which can reduce air content at surface</a:t>
            </a:r>
            <a:endParaRPr lang="en-US" sz="24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54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87381" y="2226415"/>
            <a:ext cx="8827793" cy="4530081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dirty="0" smtClean="0">
                <a:ea typeface="ＭＳ Ｐゴシック" charset="0"/>
              </a:rPr>
              <a:t>Mechanism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dirty="0" smtClean="0">
                <a:ea typeface="ＭＳ Ｐゴシック" charset="0"/>
              </a:rPr>
              <a:t>Not well understood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Scaling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65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87381" y="2226415"/>
            <a:ext cx="8827793" cy="4530081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dirty="0" smtClean="0">
                <a:ea typeface="ＭＳ Ｐゴシック" charset="0"/>
              </a:rPr>
              <a:t>Mechanism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dirty="0" smtClean="0">
                <a:ea typeface="ＭＳ Ｐゴシック" charset="0"/>
              </a:rPr>
              <a:t>Not well understood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endParaRPr lang="en-US" dirty="0">
              <a:ea typeface="ＭＳ Ｐゴシック" charset="0"/>
            </a:endParaRP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sz="3600" b="1" dirty="0" smtClean="0">
                <a:ea typeface="ＭＳ Ｐゴシック" charset="0"/>
              </a:rPr>
              <a:t>MORE RESEARCH IS NEEDED!!!</a:t>
            </a:r>
            <a:endParaRPr lang="en-US" sz="3600" b="1" dirty="0">
              <a:ea typeface="ＭＳ Ｐゴシック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Scaling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3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457200" y="1709738"/>
            <a:ext cx="8229600" cy="728662"/>
          </a:xfrm>
        </p:spPr>
        <p:txBody>
          <a:bodyPr/>
          <a:lstStyle/>
          <a:p>
            <a:pPr eaLnBrk="1" hangingPunct="1"/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88" y="3352800"/>
            <a:ext cx="7388225" cy="1955800"/>
          </a:xfrm>
        </p:spPr>
        <p:txBody>
          <a:bodyPr/>
          <a:lstStyle/>
          <a:p>
            <a:pPr marL="169863" indent="-169863" algn="ctr" eaLnBrk="1" hangingPunct="1">
              <a:buFont typeface="Arial" charset="0"/>
              <a:buNone/>
              <a:defRPr/>
            </a:pPr>
            <a:r>
              <a:rPr lang="en-US" sz="3600" dirty="0" smtClean="0"/>
              <a:t>“Those </a:t>
            </a:r>
            <a:r>
              <a:rPr lang="en-US" sz="3600" dirty="0"/>
              <a:t>who cannot remember the past </a:t>
            </a:r>
            <a:r>
              <a:rPr lang="en-US" sz="3600" dirty="0" smtClean="0"/>
              <a:t>are condemned </a:t>
            </a:r>
            <a:r>
              <a:rPr lang="en-US" sz="3600" dirty="0"/>
              <a:t>to repeat </a:t>
            </a:r>
            <a:r>
              <a:rPr lang="en-US" sz="3600" dirty="0" smtClean="0"/>
              <a:t>it.”</a:t>
            </a:r>
            <a:endParaRPr lang="en-US" sz="3600" dirty="0"/>
          </a:p>
          <a:p>
            <a:pPr marL="0" indent="0" algn="ctr" eaLnBrk="1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i="1" dirty="0" smtClean="0"/>
              <a:t>	George </a:t>
            </a:r>
            <a:r>
              <a:rPr lang="en-US" i="1" dirty="0"/>
              <a:t>Santayana </a:t>
            </a:r>
            <a:r>
              <a:rPr lang="en-US" i="1" dirty="0" smtClean="0"/>
              <a:t>(1863</a:t>
            </a:r>
            <a:r>
              <a:rPr lang="en-US" i="1" dirty="0"/>
              <a:t> </a:t>
            </a:r>
            <a:r>
              <a:rPr lang="en-US" i="1" dirty="0" smtClean="0"/>
              <a:t>–1952)</a:t>
            </a:r>
          </a:p>
        </p:txBody>
      </p:sp>
    </p:spTree>
    <p:extLst>
      <p:ext uri="{BB962C8B-B14F-4D97-AF65-F5344CB8AC3E}">
        <p14:creationId xmlns:p14="http://schemas.microsoft.com/office/powerpoint/2010/main" val="69486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87381" y="2226415"/>
            <a:ext cx="8827793" cy="4530081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dirty="0" smtClean="0">
                <a:ea typeface="ＭＳ Ｐゴシック" charset="0"/>
              </a:rPr>
              <a:t>Mechanism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dirty="0" smtClean="0">
                <a:ea typeface="ＭＳ Ｐゴシック" charset="0"/>
              </a:rPr>
              <a:t>Not well understood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endParaRPr lang="en-US" dirty="0" smtClean="0">
              <a:ea typeface="ＭＳ Ｐゴシック" charset="0"/>
            </a:endParaRP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sz="3600" b="1" dirty="0" smtClean="0">
                <a:ea typeface="ＭＳ Ｐゴシック" charset="0"/>
              </a:rPr>
              <a:t>MORE RESEARCH IS NEEDED!!!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dirty="0" smtClean="0">
                <a:ea typeface="ＭＳ Ｐゴシック" charset="0"/>
              </a:rPr>
              <a:t>Just kidding</a:t>
            </a:r>
            <a:r>
              <a:rPr lang="is-IS" dirty="0" smtClean="0">
                <a:ea typeface="ＭＳ Ｐゴシック" charset="0"/>
              </a:rPr>
              <a:t>… but not really...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is-IS" dirty="0" smtClean="0">
                <a:ea typeface="ＭＳ Ｐゴシック" charset="0"/>
              </a:rPr>
              <a:t>Key need is to better understand prevention (sealers)</a:t>
            </a:r>
            <a:endParaRPr lang="en-US" dirty="0" smtClean="0">
              <a:ea typeface="ＭＳ Ｐゴシック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Scaling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51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87381" y="2226415"/>
            <a:ext cx="8827793" cy="4530081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dirty="0" smtClean="0">
                <a:ea typeface="ＭＳ Ｐゴシック" charset="0"/>
              </a:rPr>
              <a:t>Mechanism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</a:rPr>
              <a:t>Not well understood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dirty="0" smtClean="0">
                <a:ea typeface="ＭＳ Ｐゴシック" charset="0"/>
              </a:rPr>
              <a:t>Predominately a </a:t>
            </a:r>
            <a:r>
              <a:rPr lang="en-US" b="1" dirty="0" smtClean="0">
                <a:ea typeface="ＭＳ Ｐゴシック" charset="0"/>
              </a:rPr>
              <a:t>physical attack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b="1" dirty="0" smtClean="0">
                <a:ea typeface="ＭＳ Ｐゴシック" charset="0"/>
              </a:rPr>
              <a:t>Chemical attack </a:t>
            </a:r>
            <a:r>
              <a:rPr lang="en-US" dirty="0" smtClean="0">
                <a:ea typeface="ＭＳ Ｐゴシック" charset="0"/>
              </a:rPr>
              <a:t>(deicers) is also a contributor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Scaling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87381" y="2226415"/>
            <a:ext cx="8827793" cy="4530081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dirty="0" smtClean="0">
                <a:ea typeface="ＭＳ Ｐゴシック" charset="0"/>
              </a:rPr>
              <a:t>Mechanism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b="1" dirty="0" smtClean="0">
                <a:ea typeface="ＭＳ Ｐゴシック" charset="0"/>
              </a:rPr>
              <a:t>Physical Attack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dirty="0" smtClean="0">
                <a:ea typeface="ＭＳ Ｐゴシック" charset="0"/>
              </a:rPr>
              <a:t>Current research indicates scaling is due to tensile forces developed in the surface layer of concrete due to expansion of the ice layer (glue spalling)</a:t>
            </a:r>
            <a:r>
              <a:rPr lang="en-US" sz="1600" baseline="60000" dirty="0" smtClean="0"/>
              <a:t>†</a:t>
            </a:r>
            <a:endParaRPr lang="en-US" sz="1600" dirty="0" smtClean="0">
              <a:ea typeface="ＭＳ Ｐゴシック" charset="0"/>
            </a:endParaRP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dirty="0" smtClean="0"/>
              <a:t>The </a:t>
            </a:r>
            <a:r>
              <a:rPr lang="en-US" dirty="0"/>
              <a:t>expansive forces of the ice are at a maximum when the solution freezing on the surface contains ~3% dissolved salt, and </a:t>
            </a:r>
            <a:r>
              <a:rPr lang="en-US" b="1" dirty="0"/>
              <a:t>the type of salt is not a </a:t>
            </a:r>
            <a:r>
              <a:rPr lang="en-US" b="1" dirty="0" smtClean="0"/>
              <a:t>factor</a:t>
            </a:r>
            <a:r>
              <a:rPr lang="en-US" b="1" baseline="60000" dirty="0" smtClean="0"/>
              <a:t>†</a:t>
            </a:r>
            <a:r>
              <a:rPr lang="en-US" b="1" dirty="0" smtClean="0"/>
              <a:t> (for physical attack)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84662" y="6322379"/>
            <a:ext cx="577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† </a:t>
            </a:r>
            <a:r>
              <a:rPr lang="en-US" sz="1200" dirty="0" smtClean="0"/>
              <a:t>Valenza</a:t>
            </a:r>
            <a:r>
              <a:rPr lang="en-US" sz="1200" dirty="0"/>
              <a:t>, J. J., and G. W. Scherer. 2007. A Review of Salt Scaling: II. Mechanisms, </a:t>
            </a:r>
            <a:r>
              <a:rPr lang="en-US" sz="1200" i="1" dirty="0"/>
              <a:t>Cement and Concrete Research</a:t>
            </a:r>
            <a:r>
              <a:rPr lang="en-US" sz="1200" dirty="0"/>
              <a:t>. 37(7), 1022-1034.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63626" y="1623161"/>
            <a:ext cx="5257800" cy="995661"/>
            <a:chOff x="3586932" y="1842681"/>
            <a:chExt cx="5257800" cy="995661"/>
          </a:xfrm>
          <a:effectLst/>
        </p:grpSpPr>
        <p:sp>
          <p:nvSpPr>
            <p:cNvPr id="4" name="Rectangle 3"/>
            <p:cNvSpPr/>
            <p:nvPr/>
          </p:nvSpPr>
          <p:spPr>
            <a:xfrm>
              <a:off x="3586932" y="1842681"/>
              <a:ext cx="5257800" cy="197802"/>
            </a:xfrm>
            <a:prstGeom prst="rect">
              <a:avLst/>
            </a:prstGeom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51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  <a:gs pos="97000">
                  <a:schemeClr val="bg1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586932" y="2050894"/>
              <a:ext cx="5253365" cy="787448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586932" y="2016488"/>
              <a:ext cx="5257800" cy="88181"/>
            </a:xfrm>
            <a:prstGeom prst="rect">
              <a:avLst/>
            </a:prstGeom>
            <a:pattFill prst="solidDmnd">
              <a:fgClr>
                <a:schemeClr val="accent1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H="1">
            <a:off x="2482072" y="1761790"/>
            <a:ext cx="674139" cy="0"/>
          </a:xfrm>
          <a:prstGeom prst="straightConnector1">
            <a:avLst/>
          </a:prstGeom>
          <a:ln w="793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429183" y="1761790"/>
            <a:ext cx="674139" cy="0"/>
          </a:xfrm>
          <a:prstGeom prst="straightConnector1">
            <a:avLst/>
          </a:prstGeom>
          <a:ln w="79375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75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87381" y="2226415"/>
            <a:ext cx="8827793" cy="4530081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dirty="0" smtClean="0">
                <a:ea typeface="ＭＳ Ｐゴシック" charset="0"/>
              </a:rPr>
              <a:t>Mechanism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b="1" dirty="0" smtClean="0">
                <a:ea typeface="ＭＳ Ｐゴシック" charset="0"/>
              </a:rPr>
              <a:t>Physical Attack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dirty="0" smtClean="0">
                <a:ea typeface="ＭＳ Ｐゴシック" charset="0"/>
              </a:rPr>
              <a:t>The mechanical properties of the ice layer are affected by brine pockets in the ice layer – expansive forces maximized with dilute brine solutions present</a:t>
            </a:r>
            <a:r>
              <a:rPr lang="en-US" sz="1600" baseline="60000" dirty="0" smtClean="0"/>
              <a:t>†</a:t>
            </a:r>
            <a:endParaRPr lang="en-US" sz="1600" dirty="0" smtClean="0">
              <a:ea typeface="ＭＳ Ｐゴシック" charset="0"/>
            </a:endParaRP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dirty="0" smtClean="0"/>
              <a:t>The strength of the concrete surface (resistance to expansion forces) is key to resisting the expansion</a:t>
            </a:r>
          </a:p>
          <a:p>
            <a:pPr lvl="2">
              <a:lnSpc>
                <a:spcPct val="90000"/>
              </a:lnSpc>
              <a:spcAft>
                <a:spcPts val="2400"/>
              </a:spcAft>
            </a:pPr>
            <a:r>
              <a:rPr lang="en-US" sz="2400" b="1" dirty="0" smtClean="0"/>
              <a:t>High </a:t>
            </a:r>
            <a:r>
              <a:rPr lang="en-US" sz="2400" b="1" i="1" dirty="0" smtClean="0"/>
              <a:t>w/c</a:t>
            </a:r>
            <a:r>
              <a:rPr lang="en-US" sz="2400" b="1" dirty="0" smtClean="0"/>
              <a:t> = lower strength (blessing the concrete)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84662" y="6322379"/>
            <a:ext cx="577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† </a:t>
            </a:r>
            <a:r>
              <a:rPr lang="en-US" sz="1200" dirty="0" smtClean="0"/>
              <a:t>Valenza</a:t>
            </a:r>
            <a:r>
              <a:rPr lang="en-US" sz="1200" dirty="0"/>
              <a:t>, J. J., and G. W. Scherer. 2007. A Review of Salt Scaling: II. Mechanisms, </a:t>
            </a:r>
            <a:r>
              <a:rPr lang="en-US" sz="1200" i="1" dirty="0"/>
              <a:t>Cement and Concrete Research</a:t>
            </a:r>
            <a:r>
              <a:rPr lang="en-US" sz="1200" dirty="0"/>
              <a:t>. 37(7), 1022-1034.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63626" y="1623161"/>
            <a:ext cx="5257800" cy="995661"/>
            <a:chOff x="3586932" y="1842681"/>
            <a:chExt cx="5257800" cy="995661"/>
          </a:xfrm>
          <a:effectLst/>
        </p:grpSpPr>
        <p:sp>
          <p:nvSpPr>
            <p:cNvPr id="4" name="Rectangle 3"/>
            <p:cNvSpPr/>
            <p:nvPr/>
          </p:nvSpPr>
          <p:spPr>
            <a:xfrm>
              <a:off x="3586932" y="1842681"/>
              <a:ext cx="5257800" cy="197802"/>
            </a:xfrm>
            <a:prstGeom prst="rect">
              <a:avLst/>
            </a:prstGeom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51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  <a:gs pos="97000">
                  <a:schemeClr val="bg1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586932" y="2050894"/>
              <a:ext cx="5253365" cy="787448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586932" y="2016488"/>
              <a:ext cx="5257800" cy="88181"/>
            </a:xfrm>
            <a:prstGeom prst="rect">
              <a:avLst/>
            </a:prstGeom>
            <a:pattFill prst="solidDmnd">
              <a:fgClr>
                <a:schemeClr val="accent1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H="1">
            <a:off x="2482072" y="1761790"/>
            <a:ext cx="674139" cy="0"/>
          </a:xfrm>
          <a:prstGeom prst="straightConnector1">
            <a:avLst/>
          </a:prstGeom>
          <a:ln w="793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429183" y="1761790"/>
            <a:ext cx="674139" cy="0"/>
          </a:xfrm>
          <a:prstGeom prst="straightConnector1">
            <a:avLst/>
          </a:prstGeom>
          <a:ln w="79375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07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108-0801_IM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45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Mvc-590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98500" y="441325"/>
            <a:ext cx="2019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0.45 </a:t>
            </a:r>
            <a:r>
              <a:rPr lang="en-US" sz="28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w/c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367213" y="917575"/>
            <a:ext cx="1571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0.50 </a:t>
            </a:r>
            <a:r>
              <a:rPr lang="en-US" sz="28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w/c</a:t>
            </a:r>
          </a:p>
        </p:txBody>
      </p:sp>
    </p:spTree>
    <p:extLst>
      <p:ext uri="{BB962C8B-B14F-4D97-AF65-F5344CB8AC3E}">
        <p14:creationId xmlns:p14="http://schemas.microsoft.com/office/powerpoint/2010/main" val="183407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Mvc-588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1300" y="838200"/>
            <a:ext cx="2020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0.45 </a:t>
            </a:r>
            <a:r>
              <a:rPr lang="en-US" sz="28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w/c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563938" y="1473200"/>
            <a:ext cx="1571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0.50 </a:t>
            </a:r>
            <a:r>
              <a:rPr lang="en-US" sz="28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w/c</a:t>
            </a:r>
          </a:p>
        </p:txBody>
      </p:sp>
    </p:spTree>
    <p:extLst>
      <p:ext uri="{BB962C8B-B14F-4D97-AF65-F5344CB8AC3E}">
        <p14:creationId xmlns:p14="http://schemas.microsoft.com/office/powerpoint/2010/main" val="117843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0179"/>
            <a:ext cx="8229600" cy="1143000"/>
          </a:xfrm>
        </p:spPr>
        <p:txBody>
          <a:bodyPr/>
          <a:lstStyle/>
          <a:p>
            <a:r>
              <a:rPr lang="en-US" dirty="0" smtClean="0"/>
              <a:t>Role of Entrained 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54112"/>
            <a:ext cx="8229600" cy="3007611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dirty="0" smtClean="0"/>
              <a:t>First a quick review of hardened cement paste microstructure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802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Content Placeholder 2" descr="cement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953" r="-95953"/>
          <a:stretch>
            <a:fillRect/>
          </a:stretch>
        </p:blipFill>
        <p:spPr>
          <a:xfrm>
            <a:off x="-3078182" y="142550"/>
            <a:ext cx="15300364" cy="6572900"/>
          </a:xfrm>
        </p:spPr>
      </p:pic>
    </p:spTree>
    <p:extLst>
      <p:ext uri="{BB962C8B-B14F-4D97-AF65-F5344CB8AC3E}">
        <p14:creationId xmlns:p14="http://schemas.microsoft.com/office/powerpoint/2010/main" val="23040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6091" name="Picture 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065" y="2342866"/>
              <a:ext cx="5727700" cy="349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2" name="TextBox 6"/>
          <p:cNvSpPr txBox="1">
            <a:spLocks noChangeArrowheads="1"/>
          </p:cNvSpPr>
          <p:nvPr/>
        </p:nvSpPr>
        <p:spPr bwMode="auto">
          <a:xfrm>
            <a:off x="2759075" y="360363"/>
            <a:ext cx="3625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FFFF"/>
                </a:solidFill>
              </a:rPr>
              <a:t>Cement Hydration</a:t>
            </a:r>
          </a:p>
        </p:txBody>
      </p:sp>
      <p:sp>
        <p:nvSpPr>
          <p:cNvPr id="46083" name="TextBox 8"/>
          <p:cNvSpPr txBox="1">
            <a:spLocks noChangeArrowheads="1"/>
          </p:cNvSpPr>
          <p:nvPr/>
        </p:nvSpPr>
        <p:spPr bwMode="auto">
          <a:xfrm>
            <a:off x="3806825" y="3952875"/>
            <a:ext cx="157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</a:rPr>
              <a:t>Cement Grains</a:t>
            </a:r>
          </a:p>
        </p:txBody>
      </p:sp>
      <p:cxnSp>
        <p:nvCxnSpPr>
          <p:cNvPr id="8" name="Straight Arrow Connector 7"/>
          <p:cNvCxnSpPr>
            <a:stCxn id="46083" idx="0"/>
          </p:cNvCxnSpPr>
          <p:nvPr/>
        </p:nvCxnSpPr>
        <p:spPr>
          <a:xfrm flipH="1" flipV="1">
            <a:off x="4583113" y="3729038"/>
            <a:ext cx="9525" cy="2238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6083" idx="3"/>
          </p:cNvCxnSpPr>
          <p:nvPr/>
        </p:nvCxnSpPr>
        <p:spPr>
          <a:xfrm flipV="1">
            <a:off x="5380038" y="3741738"/>
            <a:ext cx="1116012" cy="3952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571875" y="4332288"/>
            <a:ext cx="282575" cy="29527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56213" y="4338638"/>
            <a:ext cx="227012" cy="36512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6083" idx="1"/>
          </p:cNvCxnSpPr>
          <p:nvPr/>
        </p:nvCxnSpPr>
        <p:spPr>
          <a:xfrm flipH="1" flipV="1">
            <a:off x="2652713" y="3338513"/>
            <a:ext cx="1154112" cy="79851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089" name="TextBox 26"/>
          <p:cNvSpPr txBox="1">
            <a:spLocks noChangeArrowheads="1"/>
          </p:cNvSpPr>
          <p:nvPr/>
        </p:nvSpPr>
        <p:spPr bwMode="auto">
          <a:xfrm>
            <a:off x="550863" y="1565275"/>
            <a:ext cx="774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350788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675" y="3352800"/>
            <a:ext cx="7740650" cy="1955800"/>
          </a:xfrm>
        </p:spPr>
        <p:txBody>
          <a:bodyPr/>
          <a:lstStyle/>
          <a:p>
            <a:pPr marL="169863" indent="-169863" algn="ctr" eaLnBrk="1" hangingPunct="1">
              <a:buFont typeface="Arial" charset="0"/>
              <a:buNone/>
              <a:defRPr/>
            </a:pPr>
            <a:r>
              <a:rPr lang="en-US" sz="3600" dirty="0" smtClean="0"/>
              <a:t>“You can observe a lot by watching.”</a:t>
            </a:r>
          </a:p>
          <a:p>
            <a:pPr marL="0" indent="0" algn="ctr" eaLnBrk="1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i="1" dirty="0" smtClean="0"/>
              <a:t>	Yogi Berra (1925</a:t>
            </a:r>
            <a:r>
              <a:rPr lang="en-US" i="1" dirty="0"/>
              <a:t> </a:t>
            </a:r>
            <a:r>
              <a:rPr lang="en-US" i="1" dirty="0" smtClean="0"/>
              <a:t>– 2015 )</a:t>
            </a: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709738"/>
            <a:ext cx="8229600" cy="728662"/>
          </a:xfrm>
        </p:spPr>
        <p:txBody>
          <a:bodyPr/>
          <a:lstStyle/>
          <a:p>
            <a:pPr eaLnBrk="1" hangingPunct="1"/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1113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7114" name="Picture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185" y="2170727"/>
              <a:ext cx="6388100" cy="39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5" name="Pictur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065" y="2342866"/>
              <a:ext cx="5727700" cy="349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06" name="TextBox 8"/>
          <p:cNvSpPr txBox="1">
            <a:spLocks noChangeArrowheads="1"/>
          </p:cNvSpPr>
          <p:nvPr/>
        </p:nvSpPr>
        <p:spPr bwMode="auto">
          <a:xfrm>
            <a:off x="2759075" y="360363"/>
            <a:ext cx="3625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FFFF"/>
                </a:solidFill>
              </a:rPr>
              <a:t>Cement Hydration</a:t>
            </a:r>
          </a:p>
        </p:txBody>
      </p:sp>
      <p:sp>
        <p:nvSpPr>
          <p:cNvPr id="47107" name="TextBox 14"/>
          <p:cNvSpPr txBox="1">
            <a:spLocks noChangeArrowheads="1"/>
          </p:cNvSpPr>
          <p:nvPr/>
        </p:nvSpPr>
        <p:spPr bwMode="auto">
          <a:xfrm>
            <a:off x="3429000" y="3927475"/>
            <a:ext cx="2511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</a:rPr>
              <a:t>Early Hydration Products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678363" y="3759200"/>
            <a:ext cx="6350" cy="18097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7107" idx="3"/>
          </p:cNvCxnSpPr>
          <p:nvPr/>
        </p:nvCxnSpPr>
        <p:spPr>
          <a:xfrm flipV="1">
            <a:off x="5940425" y="3967163"/>
            <a:ext cx="679450" cy="14446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810000" y="4332288"/>
            <a:ext cx="44450" cy="5095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205413" y="4338638"/>
            <a:ext cx="50800" cy="4460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584450" y="3502025"/>
            <a:ext cx="873125" cy="4968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35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29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8138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094" y="1738678"/>
              <a:ext cx="7454900" cy="488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9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185" y="2170727"/>
              <a:ext cx="6388100" cy="39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0" name="Picture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066" y="2342864"/>
              <a:ext cx="5727700" cy="349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130" name="TextBox 6"/>
          <p:cNvSpPr txBox="1">
            <a:spLocks noChangeArrowheads="1"/>
          </p:cNvSpPr>
          <p:nvPr/>
        </p:nvSpPr>
        <p:spPr bwMode="auto">
          <a:xfrm>
            <a:off x="4302125" y="1323975"/>
            <a:ext cx="436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</a:rPr>
              <a:t>Later Hydration Products or “Outer Product”</a:t>
            </a:r>
          </a:p>
        </p:txBody>
      </p:sp>
      <p:sp>
        <p:nvSpPr>
          <p:cNvPr id="48131" name="TextBox 8"/>
          <p:cNvSpPr txBox="1">
            <a:spLocks noChangeArrowheads="1"/>
          </p:cNvSpPr>
          <p:nvPr/>
        </p:nvSpPr>
        <p:spPr bwMode="auto">
          <a:xfrm>
            <a:off x="2759075" y="360363"/>
            <a:ext cx="3625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FFFF"/>
                </a:solidFill>
              </a:rPr>
              <a:t>Cement Hydration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030538" y="1527175"/>
            <a:ext cx="1257300" cy="762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48140" idx="0"/>
          </p:cNvCxnSpPr>
          <p:nvPr/>
        </p:nvCxnSpPr>
        <p:spPr>
          <a:xfrm>
            <a:off x="4470400" y="1677988"/>
            <a:ext cx="14288" cy="66516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8130" idx="2"/>
          </p:cNvCxnSpPr>
          <p:nvPr/>
        </p:nvCxnSpPr>
        <p:spPr>
          <a:xfrm>
            <a:off x="6484938" y="1693863"/>
            <a:ext cx="323850" cy="77152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614988" y="1703388"/>
            <a:ext cx="866775" cy="26543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48130" idx="1"/>
          </p:cNvCxnSpPr>
          <p:nvPr/>
        </p:nvCxnSpPr>
        <p:spPr>
          <a:xfrm flipH="1">
            <a:off x="3332163" y="1508125"/>
            <a:ext cx="969962" cy="252253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5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9159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094" y="1738678"/>
              <a:ext cx="7454900" cy="488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185" y="2170727"/>
              <a:ext cx="6388100" cy="39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1" name="Picture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066" y="2342864"/>
              <a:ext cx="5727700" cy="349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154" name="TextBox 6"/>
          <p:cNvSpPr txBox="1">
            <a:spLocks noChangeArrowheads="1"/>
          </p:cNvSpPr>
          <p:nvPr/>
        </p:nvSpPr>
        <p:spPr bwMode="auto">
          <a:xfrm>
            <a:off x="4302125" y="1323975"/>
            <a:ext cx="157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</a:rPr>
              <a:t>Capillary Pores</a:t>
            </a:r>
          </a:p>
        </p:txBody>
      </p:sp>
      <p:sp>
        <p:nvSpPr>
          <p:cNvPr id="49155" name="TextBox 8"/>
          <p:cNvSpPr txBox="1">
            <a:spLocks noChangeArrowheads="1"/>
          </p:cNvSpPr>
          <p:nvPr/>
        </p:nvSpPr>
        <p:spPr bwMode="auto">
          <a:xfrm>
            <a:off x="2759075" y="360363"/>
            <a:ext cx="3625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FFFF"/>
                </a:solidFill>
              </a:rPr>
              <a:t>Cement Hydration</a:t>
            </a:r>
          </a:p>
        </p:txBody>
      </p:sp>
      <p:cxnSp>
        <p:nvCxnSpPr>
          <p:cNvPr id="17" name="Straight Arrow Connector 16"/>
          <p:cNvCxnSpPr>
            <a:stCxn id="49154" idx="2"/>
          </p:cNvCxnSpPr>
          <p:nvPr/>
        </p:nvCxnSpPr>
        <p:spPr>
          <a:xfrm>
            <a:off x="5089525" y="1693863"/>
            <a:ext cx="581025" cy="22669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873500" y="1703388"/>
            <a:ext cx="1212850" cy="24780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83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50182" name="Picture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097" y="1738672"/>
              <a:ext cx="7454900" cy="488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429863" y="1149350"/>
            <a:ext cx="8400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FF"/>
                </a:solidFill>
              </a:rPr>
              <a:t>Hydration products are porous (gel pores) causing permeability at a nano-scale</a:t>
            </a:r>
          </a:p>
        </p:txBody>
      </p:sp>
      <p:sp>
        <p:nvSpPr>
          <p:cNvPr id="50179" name="TextBox 7"/>
          <p:cNvSpPr txBox="1">
            <a:spLocks noChangeArrowheads="1"/>
          </p:cNvSpPr>
          <p:nvPr/>
        </p:nvSpPr>
        <p:spPr bwMode="auto">
          <a:xfrm>
            <a:off x="2759075" y="360363"/>
            <a:ext cx="3625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FFFF"/>
                </a:solidFill>
              </a:rPr>
              <a:t>Cement Hydration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45000" y="1671638"/>
            <a:ext cx="130175" cy="762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49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50182" name="Picture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097" y="1738672"/>
              <a:ext cx="7454900" cy="488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782638" y="1149350"/>
            <a:ext cx="19860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FFFF"/>
                </a:solidFill>
              </a:rPr>
              <a:t>Entrained Air Voids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0179" name="TextBox 7"/>
          <p:cNvSpPr txBox="1">
            <a:spLocks noChangeArrowheads="1"/>
          </p:cNvSpPr>
          <p:nvPr/>
        </p:nvSpPr>
        <p:spPr bwMode="auto">
          <a:xfrm>
            <a:off x="2759075" y="360363"/>
            <a:ext cx="3625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FFFF"/>
                </a:solidFill>
              </a:rPr>
              <a:t>Cement Hydration</a:t>
            </a:r>
          </a:p>
        </p:txBody>
      </p:sp>
      <p:cxnSp>
        <p:nvCxnSpPr>
          <p:cNvPr id="7" name="Straight Arrow Connector 6"/>
          <p:cNvCxnSpPr>
            <a:endCxn id="10" idx="0"/>
          </p:cNvCxnSpPr>
          <p:nvPr/>
        </p:nvCxnSpPr>
        <p:spPr>
          <a:xfrm>
            <a:off x="2822222" y="1509889"/>
            <a:ext cx="677334" cy="123895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5404556" y="3739444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637844" y="3934178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270956" y="2748844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431845" y="4484511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>
            <a:endCxn id="2" idx="1"/>
          </p:cNvCxnSpPr>
          <p:nvPr/>
        </p:nvCxnSpPr>
        <p:spPr>
          <a:xfrm>
            <a:off x="2751667" y="1481667"/>
            <a:ext cx="2719844" cy="232473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72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0179"/>
            <a:ext cx="8229600" cy="1143000"/>
          </a:xfrm>
        </p:spPr>
        <p:txBody>
          <a:bodyPr/>
          <a:lstStyle/>
          <a:p>
            <a:r>
              <a:rPr lang="en-US" dirty="0" smtClean="0"/>
              <a:t>Role of Entrained 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4225"/>
            <a:ext cx="8229600" cy="300761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Air entrainment reduces bleeding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/>
              <a:t>Bleeding will increase the </a:t>
            </a:r>
            <a:r>
              <a:rPr lang="en-US" sz="2800" i="1" dirty="0" smtClean="0"/>
              <a:t>w/c</a:t>
            </a:r>
            <a:r>
              <a:rPr lang="en-US" sz="2800" dirty="0" smtClean="0"/>
              <a:t> in the surface layer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Ice formation in air voids sucks water from the surrounding capillary pores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/>
              <a:t>Creates a compression force that resists the tensile forces of the ice layer</a:t>
            </a:r>
          </a:p>
          <a:p>
            <a:pPr lvl="1">
              <a:spcAft>
                <a:spcPts val="1200"/>
              </a:spcAft>
            </a:pPr>
            <a:r>
              <a:rPr lang="en-US" sz="2800" b="1" dirty="0" smtClean="0"/>
              <a:t>DON’T WORK THE AIR OUT OF THE SURFACE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9266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3012" name="Oval 4"/>
          <p:cNvSpPr>
            <a:spLocks noChangeArrowheads="1"/>
          </p:cNvSpPr>
          <p:nvPr/>
        </p:nvSpPr>
        <p:spPr bwMode="auto">
          <a:xfrm>
            <a:off x="5334000" y="1905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13" name="Oval 5"/>
          <p:cNvSpPr>
            <a:spLocks noChangeArrowheads="1"/>
          </p:cNvSpPr>
          <p:nvPr/>
        </p:nvSpPr>
        <p:spPr bwMode="auto">
          <a:xfrm>
            <a:off x="2438400" y="1905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14" name="Oval 6"/>
          <p:cNvSpPr>
            <a:spLocks noChangeArrowheads="1"/>
          </p:cNvSpPr>
          <p:nvPr/>
        </p:nvSpPr>
        <p:spPr bwMode="auto">
          <a:xfrm>
            <a:off x="4648200" y="4800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1295400" y="4419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6400800" y="5029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17" name="Oval 9"/>
          <p:cNvSpPr>
            <a:spLocks noChangeArrowheads="1"/>
          </p:cNvSpPr>
          <p:nvPr/>
        </p:nvSpPr>
        <p:spPr bwMode="auto">
          <a:xfrm>
            <a:off x="3124200" y="3962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18" name="Oval 10"/>
          <p:cNvSpPr>
            <a:spLocks noChangeArrowheads="1"/>
          </p:cNvSpPr>
          <p:nvPr/>
        </p:nvSpPr>
        <p:spPr bwMode="auto">
          <a:xfrm>
            <a:off x="762000" y="685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19" name="Oval 11"/>
          <p:cNvSpPr>
            <a:spLocks noChangeArrowheads="1"/>
          </p:cNvSpPr>
          <p:nvPr/>
        </p:nvSpPr>
        <p:spPr bwMode="auto">
          <a:xfrm>
            <a:off x="1295400" y="1828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20" name="Oval 12"/>
          <p:cNvSpPr>
            <a:spLocks noChangeArrowheads="1"/>
          </p:cNvSpPr>
          <p:nvPr/>
        </p:nvSpPr>
        <p:spPr bwMode="auto">
          <a:xfrm>
            <a:off x="2438400" y="5562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21" name="Oval 13"/>
          <p:cNvSpPr>
            <a:spLocks noChangeArrowheads="1"/>
          </p:cNvSpPr>
          <p:nvPr/>
        </p:nvSpPr>
        <p:spPr bwMode="auto">
          <a:xfrm>
            <a:off x="3581400" y="2895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22" name="Oval 14"/>
          <p:cNvSpPr>
            <a:spLocks noChangeArrowheads="1"/>
          </p:cNvSpPr>
          <p:nvPr/>
        </p:nvSpPr>
        <p:spPr bwMode="auto">
          <a:xfrm>
            <a:off x="3886200" y="609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23" name="Oval 15"/>
          <p:cNvSpPr>
            <a:spLocks noChangeArrowheads="1"/>
          </p:cNvSpPr>
          <p:nvPr/>
        </p:nvSpPr>
        <p:spPr bwMode="auto">
          <a:xfrm>
            <a:off x="5105400" y="3505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24" name="Oval 16"/>
          <p:cNvSpPr>
            <a:spLocks noChangeArrowheads="1"/>
          </p:cNvSpPr>
          <p:nvPr/>
        </p:nvSpPr>
        <p:spPr bwMode="auto">
          <a:xfrm>
            <a:off x="6553200" y="3733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25" name="Oval 17"/>
          <p:cNvSpPr>
            <a:spLocks noChangeArrowheads="1"/>
          </p:cNvSpPr>
          <p:nvPr/>
        </p:nvSpPr>
        <p:spPr bwMode="auto">
          <a:xfrm>
            <a:off x="7315200" y="457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26" name="Oval 18"/>
          <p:cNvSpPr>
            <a:spLocks noChangeArrowheads="1"/>
          </p:cNvSpPr>
          <p:nvPr/>
        </p:nvSpPr>
        <p:spPr bwMode="auto">
          <a:xfrm>
            <a:off x="5638800" y="91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27" name="Oval 19"/>
          <p:cNvSpPr>
            <a:spLocks noChangeArrowheads="1"/>
          </p:cNvSpPr>
          <p:nvPr/>
        </p:nvSpPr>
        <p:spPr bwMode="auto">
          <a:xfrm>
            <a:off x="7086600" y="2590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28" name="Oval 20"/>
          <p:cNvSpPr>
            <a:spLocks noChangeArrowheads="1"/>
          </p:cNvSpPr>
          <p:nvPr/>
        </p:nvSpPr>
        <p:spPr bwMode="auto">
          <a:xfrm>
            <a:off x="457200" y="5715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29" name="Oval 21"/>
          <p:cNvSpPr>
            <a:spLocks noChangeArrowheads="1"/>
          </p:cNvSpPr>
          <p:nvPr/>
        </p:nvSpPr>
        <p:spPr bwMode="auto">
          <a:xfrm>
            <a:off x="838200" y="3276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30" name="Oval 22"/>
          <p:cNvSpPr>
            <a:spLocks noChangeArrowheads="1"/>
          </p:cNvSpPr>
          <p:nvPr/>
        </p:nvSpPr>
        <p:spPr bwMode="auto">
          <a:xfrm>
            <a:off x="5181600" y="5638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096000" y="6096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32" name="Oval 24"/>
          <p:cNvSpPr>
            <a:spLocks noChangeArrowheads="1"/>
          </p:cNvSpPr>
          <p:nvPr/>
        </p:nvSpPr>
        <p:spPr bwMode="auto">
          <a:xfrm>
            <a:off x="7315200" y="4191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33" name="Oval 25"/>
          <p:cNvSpPr>
            <a:spLocks noChangeArrowheads="1"/>
          </p:cNvSpPr>
          <p:nvPr/>
        </p:nvSpPr>
        <p:spPr bwMode="auto">
          <a:xfrm>
            <a:off x="7848600" y="6019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34" name="Oval 26"/>
          <p:cNvSpPr>
            <a:spLocks noChangeArrowheads="1"/>
          </p:cNvSpPr>
          <p:nvPr/>
        </p:nvSpPr>
        <p:spPr bwMode="auto">
          <a:xfrm>
            <a:off x="7848600" y="1676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35" name="Oval 27"/>
          <p:cNvSpPr>
            <a:spLocks noChangeArrowheads="1"/>
          </p:cNvSpPr>
          <p:nvPr/>
        </p:nvSpPr>
        <p:spPr bwMode="auto">
          <a:xfrm>
            <a:off x="3505200" y="5334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943600" y="2895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37" name="Freeform 29"/>
          <p:cNvSpPr>
            <a:spLocks/>
          </p:cNvSpPr>
          <p:nvPr/>
        </p:nvSpPr>
        <p:spPr bwMode="auto">
          <a:xfrm>
            <a:off x="4833938" y="2805113"/>
            <a:ext cx="381000" cy="728662"/>
          </a:xfrm>
          <a:custGeom>
            <a:avLst/>
            <a:gdLst>
              <a:gd name="T0" fmla="*/ 0 w 240"/>
              <a:gd name="T1" fmla="*/ 0 h 459"/>
              <a:gd name="T2" fmla="*/ 240 w 240"/>
              <a:gd name="T3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0" h="459">
                <a:moveTo>
                  <a:pt x="0" y="0"/>
                </a:moveTo>
                <a:lnTo>
                  <a:pt x="240" y="459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38" name="Freeform 30"/>
          <p:cNvSpPr>
            <a:spLocks/>
          </p:cNvSpPr>
          <p:nvPr/>
        </p:nvSpPr>
        <p:spPr bwMode="auto">
          <a:xfrm>
            <a:off x="4852988" y="2281238"/>
            <a:ext cx="533400" cy="404812"/>
          </a:xfrm>
          <a:custGeom>
            <a:avLst/>
            <a:gdLst>
              <a:gd name="T0" fmla="*/ 0 w 336"/>
              <a:gd name="T1" fmla="*/ 255 h 255"/>
              <a:gd name="T2" fmla="*/ 336 w 336"/>
              <a:gd name="T3" fmla="*/ 0 h 2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6" h="255">
                <a:moveTo>
                  <a:pt x="0" y="255"/>
                </a:moveTo>
                <a:lnTo>
                  <a:pt x="336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39" name="Freeform 31"/>
          <p:cNvSpPr>
            <a:spLocks/>
          </p:cNvSpPr>
          <p:nvPr/>
        </p:nvSpPr>
        <p:spPr bwMode="auto">
          <a:xfrm>
            <a:off x="4019550" y="2771775"/>
            <a:ext cx="709613" cy="238125"/>
          </a:xfrm>
          <a:custGeom>
            <a:avLst/>
            <a:gdLst>
              <a:gd name="T0" fmla="*/ 447 w 447"/>
              <a:gd name="T1" fmla="*/ 0 h 150"/>
              <a:gd name="T2" fmla="*/ 0 w 447"/>
              <a:gd name="T3" fmla="*/ 150 h 15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47" h="150">
                <a:moveTo>
                  <a:pt x="447" y="0"/>
                </a:moveTo>
                <a:lnTo>
                  <a:pt x="0" y="15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2133600" y="3124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057400" y="762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42" name="Oval 34"/>
          <p:cNvSpPr>
            <a:spLocks noChangeArrowheads="1"/>
          </p:cNvSpPr>
          <p:nvPr/>
        </p:nvSpPr>
        <p:spPr bwMode="auto">
          <a:xfrm>
            <a:off x="8229600" y="3276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3886200" y="1676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44" name="Freeform 36"/>
          <p:cNvSpPr>
            <a:spLocks/>
          </p:cNvSpPr>
          <p:nvPr/>
        </p:nvSpPr>
        <p:spPr bwMode="auto">
          <a:xfrm>
            <a:off x="4262438" y="2076450"/>
            <a:ext cx="481012" cy="604838"/>
          </a:xfrm>
          <a:custGeom>
            <a:avLst/>
            <a:gdLst>
              <a:gd name="T0" fmla="*/ 303 w 303"/>
              <a:gd name="T1" fmla="*/ 381 h 381"/>
              <a:gd name="T2" fmla="*/ 0 w 303"/>
              <a:gd name="T3" fmla="*/ 0 h 38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3" h="381">
                <a:moveTo>
                  <a:pt x="303" y="381"/>
                </a:moveTo>
                <a:lnTo>
                  <a:pt x="0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45" name="Text Box 37"/>
          <p:cNvSpPr txBox="1">
            <a:spLocks noChangeArrowheads="1"/>
          </p:cNvSpPr>
          <p:nvPr/>
        </p:nvSpPr>
        <p:spPr bwMode="auto">
          <a:xfrm>
            <a:off x="2438400" y="152400"/>
            <a:ext cx="4656138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/>
              <a:t>Small Bubbles, Lots of Them</a:t>
            </a:r>
          </a:p>
        </p:txBody>
      </p:sp>
      <p:sp>
        <p:nvSpPr>
          <p:cNvPr id="43046" name="Oval 38"/>
          <p:cNvSpPr>
            <a:spLocks noChangeArrowheads="1"/>
          </p:cNvSpPr>
          <p:nvPr/>
        </p:nvSpPr>
        <p:spPr bwMode="auto">
          <a:xfrm>
            <a:off x="4724400" y="2667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32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0658" name="Oval 2"/>
          <p:cNvSpPr>
            <a:spLocks noChangeArrowheads="1"/>
          </p:cNvSpPr>
          <p:nvPr/>
        </p:nvSpPr>
        <p:spPr bwMode="auto">
          <a:xfrm>
            <a:off x="4572000" y="3581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59" name="Oval 3"/>
          <p:cNvSpPr>
            <a:spLocks noChangeArrowheads="1"/>
          </p:cNvSpPr>
          <p:nvPr/>
        </p:nvSpPr>
        <p:spPr bwMode="auto">
          <a:xfrm>
            <a:off x="3886200" y="1828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60" name="Oval 4"/>
          <p:cNvSpPr>
            <a:spLocks noChangeArrowheads="1"/>
          </p:cNvSpPr>
          <p:nvPr/>
        </p:nvSpPr>
        <p:spPr bwMode="auto">
          <a:xfrm>
            <a:off x="4648200" y="4800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auto">
          <a:xfrm>
            <a:off x="1295400" y="4419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62" name="Oval 6"/>
          <p:cNvSpPr>
            <a:spLocks noChangeArrowheads="1"/>
          </p:cNvSpPr>
          <p:nvPr/>
        </p:nvSpPr>
        <p:spPr bwMode="auto">
          <a:xfrm>
            <a:off x="6400800" y="5029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63" name="Oval 7"/>
          <p:cNvSpPr>
            <a:spLocks noChangeArrowheads="1"/>
          </p:cNvSpPr>
          <p:nvPr/>
        </p:nvSpPr>
        <p:spPr bwMode="auto">
          <a:xfrm>
            <a:off x="3124200" y="3962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64" name="Oval 8"/>
          <p:cNvSpPr>
            <a:spLocks noChangeArrowheads="1"/>
          </p:cNvSpPr>
          <p:nvPr/>
        </p:nvSpPr>
        <p:spPr bwMode="auto">
          <a:xfrm>
            <a:off x="0" y="2133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65" name="Oval 9"/>
          <p:cNvSpPr>
            <a:spLocks noChangeArrowheads="1"/>
          </p:cNvSpPr>
          <p:nvPr/>
        </p:nvSpPr>
        <p:spPr bwMode="auto">
          <a:xfrm>
            <a:off x="2209800" y="4343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66" name="Oval 10"/>
          <p:cNvSpPr>
            <a:spLocks noChangeArrowheads="1"/>
          </p:cNvSpPr>
          <p:nvPr/>
        </p:nvSpPr>
        <p:spPr bwMode="auto">
          <a:xfrm>
            <a:off x="2438400" y="5562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67" name="Oval 11"/>
          <p:cNvSpPr>
            <a:spLocks noChangeArrowheads="1"/>
          </p:cNvSpPr>
          <p:nvPr/>
        </p:nvSpPr>
        <p:spPr bwMode="auto">
          <a:xfrm>
            <a:off x="3581400" y="2895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68" name="Oval 12"/>
          <p:cNvSpPr>
            <a:spLocks noChangeArrowheads="1"/>
          </p:cNvSpPr>
          <p:nvPr/>
        </p:nvSpPr>
        <p:spPr bwMode="auto">
          <a:xfrm>
            <a:off x="8153400" y="5029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69" name="Oval 13"/>
          <p:cNvSpPr>
            <a:spLocks noChangeArrowheads="1"/>
          </p:cNvSpPr>
          <p:nvPr/>
        </p:nvSpPr>
        <p:spPr bwMode="auto">
          <a:xfrm>
            <a:off x="5562600" y="4191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70" name="Oval 14"/>
          <p:cNvSpPr>
            <a:spLocks noChangeArrowheads="1"/>
          </p:cNvSpPr>
          <p:nvPr/>
        </p:nvSpPr>
        <p:spPr bwMode="auto">
          <a:xfrm>
            <a:off x="6553200" y="3733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71" name="Oval 15"/>
          <p:cNvSpPr>
            <a:spLocks noChangeArrowheads="1"/>
          </p:cNvSpPr>
          <p:nvPr/>
        </p:nvSpPr>
        <p:spPr bwMode="auto">
          <a:xfrm>
            <a:off x="1447800" y="6096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72" name="Oval 16"/>
          <p:cNvSpPr>
            <a:spLocks noChangeArrowheads="1"/>
          </p:cNvSpPr>
          <p:nvPr/>
        </p:nvSpPr>
        <p:spPr bwMode="auto">
          <a:xfrm>
            <a:off x="4191000" y="6096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73" name="Oval 17"/>
          <p:cNvSpPr>
            <a:spLocks noChangeArrowheads="1"/>
          </p:cNvSpPr>
          <p:nvPr/>
        </p:nvSpPr>
        <p:spPr bwMode="auto">
          <a:xfrm>
            <a:off x="7086600" y="6248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74" name="Oval 18"/>
          <p:cNvSpPr>
            <a:spLocks noChangeArrowheads="1"/>
          </p:cNvSpPr>
          <p:nvPr/>
        </p:nvSpPr>
        <p:spPr bwMode="auto">
          <a:xfrm>
            <a:off x="457200" y="5715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75" name="Oval 19"/>
          <p:cNvSpPr>
            <a:spLocks noChangeArrowheads="1"/>
          </p:cNvSpPr>
          <p:nvPr/>
        </p:nvSpPr>
        <p:spPr bwMode="auto">
          <a:xfrm>
            <a:off x="838200" y="3276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5181600" y="5638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77" name="Oval 21"/>
          <p:cNvSpPr>
            <a:spLocks noChangeArrowheads="1"/>
          </p:cNvSpPr>
          <p:nvPr/>
        </p:nvSpPr>
        <p:spPr bwMode="auto">
          <a:xfrm>
            <a:off x="6096000" y="6096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78" name="Oval 22"/>
          <p:cNvSpPr>
            <a:spLocks noChangeArrowheads="1"/>
          </p:cNvSpPr>
          <p:nvPr/>
        </p:nvSpPr>
        <p:spPr bwMode="auto">
          <a:xfrm>
            <a:off x="7315200" y="4191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79" name="Oval 23"/>
          <p:cNvSpPr>
            <a:spLocks noChangeArrowheads="1"/>
          </p:cNvSpPr>
          <p:nvPr/>
        </p:nvSpPr>
        <p:spPr bwMode="auto">
          <a:xfrm>
            <a:off x="7848600" y="6019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80" name="Oval 24"/>
          <p:cNvSpPr>
            <a:spLocks noChangeArrowheads="1"/>
          </p:cNvSpPr>
          <p:nvPr/>
        </p:nvSpPr>
        <p:spPr bwMode="auto">
          <a:xfrm>
            <a:off x="7848600" y="1676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81" name="Oval 25"/>
          <p:cNvSpPr>
            <a:spLocks noChangeArrowheads="1"/>
          </p:cNvSpPr>
          <p:nvPr/>
        </p:nvSpPr>
        <p:spPr bwMode="auto">
          <a:xfrm>
            <a:off x="3505200" y="5334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82" name="Oval 26"/>
          <p:cNvSpPr>
            <a:spLocks noChangeArrowheads="1"/>
          </p:cNvSpPr>
          <p:nvPr/>
        </p:nvSpPr>
        <p:spPr bwMode="auto">
          <a:xfrm>
            <a:off x="5943600" y="2895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86" name="Oval 30"/>
          <p:cNvSpPr>
            <a:spLocks noChangeArrowheads="1"/>
          </p:cNvSpPr>
          <p:nvPr/>
        </p:nvSpPr>
        <p:spPr bwMode="auto">
          <a:xfrm>
            <a:off x="2133600" y="3124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87" name="Oval 31"/>
          <p:cNvSpPr>
            <a:spLocks noChangeArrowheads="1"/>
          </p:cNvSpPr>
          <p:nvPr/>
        </p:nvSpPr>
        <p:spPr bwMode="auto">
          <a:xfrm>
            <a:off x="152400" y="4343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88" name="Oval 32"/>
          <p:cNvSpPr>
            <a:spLocks noChangeArrowheads="1"/>
          </p:cNvSpPr>
          <p:nvPr/>
        </p:nvSpPr>
        <p:spPr bwMode="auto">
          <a:xfrm>
            <a:off x="8229600" y="3276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89" name="Oval 33"/>
          <p:cNvSpPr>
            <a:spLocks noChangeArrowheads="1"/>
          </p:cNvSpPr>
          <p:nvPr/>
        </p:nvSpPr>
        <p:spPr bwMode="auto">
          <a:xfrm>
            <a:off x="1371600" y="5257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691" name="Text Box 35"/>
          <p:cNvSpPr txBox="1">
            <a:spLocks noChangeArrowheads="1"/>
          </p:cNvSpPr>
          <p:nvPr/>
        </p:nvSpPr>
        <p:spPr bwMode="auto">
          <a:xfrm>
            <a:off x="2438400" y="152400"/>
            <a:ext cx="401161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/>
              <a:t>Impact of Poor Finishing</a:t>
            </a:r>
          </a:p>
        </p:txBody>
      </p:sp>
      <p:sp>
        <p:nvSpPr>
          <p:cNvPr id="70693" name="Line 37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0694" name="Line 38"/>
          <p:cNvSpPr>
            <a:spLocks noChangeShapeType="1"/>
          </p:cNvSpPr>
          <p:nvPr/>
        </p:nvSpPr>
        <p:spPr bwMode="auto">
          <a:xfrm>
            <a:off x="1600200" y="1371600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0695" name="Line 39"/>
          <p:cNvSpPr>
            <a:spLocks noChangeShapeType="1"/>
          </p:cNvSpPr>
          <p:nvPr/>
        </p:nvSpPr>
        <p:spPr bwMode="auto">
          <a:xfrm>
            <a:off x="0" y="2895600"/>
            <a:ext cx="91440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0696" name="Text Box 40"/>
          <p:cNvSpPr txBox="1">
            <a:spLocks noChangeArrowheads="1"/>
          </p:cNvSpPr>
          <p:nvPr/>
        </p:nvSpPr>
        <p:spPr bwMode="auto">
          <a:xfrm>
            <a:off x="1676400" y="1981200"/>
            <a:ext cx="1752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0.5 to 1 inch</a:t>
            </a:r>
          </a:p>
        </p:txBody>
      </p:sp>
    </p:spTree>
    <p:extLst>
      <p:ext uri="{BB962C8B-B14F-4D97-AF65-F5344CB8AC3E}">
        <p14:creationId xmlns:p14="http://schemas.microsoft.com/office/powerpoint/2010/main" val="248127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0179"/>
            <a:ext cx="8229600" cy="1143000"/>
          </a:xfrm>
        </p:spPr>
        <p:txBody>
          <a:bodyPr/>
          <a:lstStyle/>
          <a:p>
            <a:r>
              <a:rPr lang="en-US" dirty="0" smtClean="0"/>
              <a:t>Take Aways – Physical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08580"/>
            <a:ext cx="8229600" cy="353536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/>
              <a:t>Minimize potential for scaling attacks by reducing </a:t>
            </a:r>
            <a:r>
              <a:rPr lang="en-US" i="1" dirty="0" smtClean="0"/>
              <a:t>w/c</a:t>
            </a:r>
            <a:endParaRPr lang="en-US" dirty="0" smtClean="0"/>
          </a:p>
          <a:p>
            <a:pPr>
              <a:spcAft>
                <a:spcPts val="1800"/>
              </a:spcAft>
            </a:pPr>
            <a:r>
              <a:rPr lang="en-US" dirty="0" smtClean="0"/>
              <a:t>Recommend 0.45 maximum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Strongly suggest 0.42 maximum</a:t>
            </a:r>
          </a:p>
          <a:p>
            <a:pPr>
              <a:spcAft>
                <a:spcPts val="1800"/>
              </a:spcAft>
            </a:pPr>
            <a:r>
              <a:rPr lang="en-US" b="1" dirty="0" smtClean="0"/>
              <a:t>MINIMIZE WATER ADDED TO SURFACE FOR FINISHING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Now</a:t>
            </a:r>
            <a:r>
              <a:rPr lang="is-IS" dirty="0" smtClean="0"/>
              <a:t>…. </a:t>
            </a:r>
            <a:r>
              <a:rPr lang="en-US" b="1" dirty="0" smtClean="0"/>
              <a:t>c</a:t>
            </a:r>
            <a:r>
              <a:rPr lang="is-IS" b="1" dirty="0" smtClean="0"/>
              <a:t>hemical attack</a:t>
            </a:r>
            <a:r>
              <a:rPr lang="is-IS" dirty="0" smtClean="0"/>
              <a:t>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24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87381" y="2226415"/>
            <a:ext cx="8827793" cy="4530081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dirty="0" smtClean="0">
                <a:ea typeface="ＭＳ Ｐゴシック" charset="0"/>
              </a:rPr>
              <a:t>Mechanism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0"/>
              </a:rPr>
              <a:t>Not well understood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dirty="0" smtClean="0">
                <a:solidFill>
                  <a:srgbClr val="7F7F7F"/>
                </a:solidFill>
                <a:ea typeface="ＭＳ Ｐゴシック" charset="0"/>
              </a:rPr>
              <a:t>Predominately a physical attack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b="1" dirty="0" smtClean="0">
                <a:ea typeface="ＭＳ Ｐゴシック" charset="0"/>
              </a:rPr>
              <a:t>Chemical attack </a:t>
            </a:r>
            <a:r>
              <a:rPr lang="en-US" dirty="0" smtClean="0">
                <a:ea typeface="ＭＳ Ｐゴシック" charset="0"/>
              </a:rPr>
              <a:t>(deicers) is also a contributor</a:t>
            </a:r>
          </a:p>
          <a:p>
            <a:pPr lvl="2">
              <a:lnSpc>
                <a:spcPct val="90000"/>
              </a:lnSpc>
              <a:spcAft>
                <a:spcPts val="2400"/>
              </a:spcAft>
            </a:pPr>
            <a:r>
              <a:rPr lang="en-US" sz="2400" dirty="0" smtClean="0">
                <a:ea typeface="ＭＳ Ｐゴシック" charset="0"/>
              </a:rPr>
              <a:t>Again we need to discuss some basics of hydration chemistry</a:t>
            </a:r>
            <a:r>
              <a:rPr lang="is-IS" sz="2400" dirty="0" smtClean="0">
                <a:ea typeface="ＭＳ Ｐゴシック" charset="0"/>
              </a:rPr>
              <a:t>…</a:t>
            </a:r>
            <a:endParaRPr lang="is-IS" sz="2400" dirty="0">
              <a:ea typeface="ＭＳ Ｐゴシック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Scaling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27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D2DD2E5-0D68-6B42-9B37-9CAF087AFBE9}" type="slidenum">
              <a:rPr lang="en-US" sz="1800"/>
              <a:pPr eaLnBrk="1" hangingPunct="1"/>
              <a:t>4</a:t>
            </a:fld>
            <a:endParaRPr lang="en-US" sz="1800" dirty="0"/>
          </a:p>
        </p:txBody>
      </p:sp>
      <p:pic>
        <p:nvPicPr>
          <p:cNvPr id="16386" name="Picture 2" descr="D65098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19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Content Placeholder 3" descr="tfeu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953" r="-95953"/>
          <a:stretch>
            <a:fillRect/>
          </a:stretch>
        </p:blipFill>
        <p:spPr>
          <a:xfrm>
            <a:off x="-2900869" y="218722"/>
            <a:ext cx="14945738" cy="6420556"/>
          </a:xfrm>
        </p:spPr>
      </p:pic>
    </p:spTree>
    <p:extLst>
      <p:ext uri="{BB962C8B-B14F-4D97-AF65-F5344CB8AC3E}">
        <p14:creationId xmlns:p14="http://schemas.microsoft.com/office/powerpoint/2010/main" val="29809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Content Placeholder 2"/>
          <p:cNvSpPr>
            <a:spLocks noGrp="1"/>
          </p:cNvSpPr>
          <p:nvPr>
            <p:ph idx="1"/>
          </p:nvPr>
        </p:nvSpPr>
        <p:spPr>
          <a:xfrm>
            <a:off x="250825" y="2205038"/>
            <a:ext cx="8229600" cy="3998912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Portland </a:t>
            </a:r>
            <a:r>
              <a:rPr lang="en-US" b="1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Cement Reaction</a:t>
            </a:r>
          </a:p>
          <a:p>
            <a:pPr marL="969963" lvl="1" indent="0">
              <a:spcAft>
                <a:spcPts val="1800"/>
              </a:spcAft>
              <a:buFont typeface="Arial" charset="0"/>
              <a:buNone/>
            </a:pPr>
            <a:r>
              <a:rPr lang="en-US" sz="3600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Cement  +  Water  -&gt;  CSH  +  CH</a:t>
            </a:r>
          </a:p>
        </p:txBody>
      </p:sp>
    </p:spTree>
    <p:extLst>
      <p:ext uri="{BB962C8B-B14F-4D97-AF65-F5344CB8AC3E}">
        <p14:creationId xmlns:p14="http://schemas.microsoft.com/office/powerpoint/2010/main" val="157083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Content Placeholder 2"/>
          <p:cNvSpPr>
            <a:spLocks noGrp="1"/>
          </p:cNvSpPr>
          <p:nvPr>
            <p:ph idx="1"/>
          </p:nvPr>
        </p:nvSpPr>
        <p:spPr>
          <a:xfrm>
            <a:off x="250826" y="2205038"/>
            <a:ext cx="7355064" cy="4525962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Portland </a:t>
            </a:r>
            <a:r>
              <a:rPr lang="en-US" b="1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Cement Reaction</a:t>
            </a:r>
          </a:p>
          <a:p>
            <a:pPr marL="969963" lvl="1" indent="0">
              <a:spcAft>
                <a:spcPts val="1800"/>
              </a:spcAft>
              <a:buFont typeface="Arial" charset="0"/>
              <a:buNone/>
            </a:pPr>
            <a:r>
              <a:rPr lang="en-US" sz="3600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Cement  +  Water  -&gt;  </a:t>
            </a:r>
            <a:r>
              <a:rPr lang="en-US" sz="3600" b="1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CSH</a:t>
            </a:r>
            <a:r>
              <a:rPr lang="en-US" sz="3600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  +  </a:t>
            </a:r>
            <a:r>
              <a:rPr lang="en-US" sz="3600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CH</a:t>
            </a:r>
          </a:p>
          <a:p>
            <a:pPr marL="969963" lvl="1" indent="0">
              <a:spcAft>
                <a:spcPts val="1800"/>
              </a:spcAft>
              <a:buFont typeface="Arial" charset="0"/>
              <a:buNone/>
            </a:pPr>
            <a:endParaRPr lang="en-US" sz="3600" dirty="0">
              <a:solidFill>
                <a:srgbClr val="000000"/>
              </a:solidFill>
              <a:latin typeface="Calibri" charset="0"/>
              <a:ea typeface="ＭＳ Ｐゴシック" charset="0"/>
            </a:endParaRPr>
          </a:p>
          <a:p>
            <a:pPr marL="1141413" indent="-571500">
              <a:spcAft>
                <a:spcPts val="180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CSH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- Calcium Silicate Hydrate</a:t>
            </a:r>
          </a:p>
          <a:p>
            <a:pPr marL="1541463" lvl="1" indent="-571500">
              <a:spcAft>
                <a:spcPts val="1800"/>
              </a:spcAft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Provides strength</a:t>
            </a:r>
          </a:p>
          <a:p>
            <a:pPr marL="1541463" lvl="1" indent="-571500">
              <a:spcAft>
                <a:spcPts val="1800"/>
              </a:spcAft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In a perfect world cement hydration would be 100% CSH</a:t>
            </a:r>
            <a:r>
              <a:rPr lang="is-IS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…</a:t>
            </a:r>
            <a:endParaRPr lang="en-US" dirty="0" smtClean="0">
              <a:solidFill>
                <a:srgbClr val="000000"/>
              </a:solidFill>
              <a:latin typeface="Calibri" charset="0"/>
              <a:ea typeface="ＭＳ Ｐゴシック" charset="0"/>
            </a:endParaRPr>
          </a:p>
          <a:p>
            <a:pPr marL="1541463" lvl="1" indent="-571500">
              <a:spcAft>
                <a:spcPts val="1800"/>
              </a:spcAft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3" name="Picture 1" descr="s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859" y="1192036"/>
            <a:ext cx="122237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87434" y="2965274"/>
            <a:ext cx="866775" cy="50641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 flipH="1">
            <a:off x="6212947" y="2550936"/>
            <a:ext cx="800100" cy="6556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38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Content Placeholder 2"/>
          <p:cNvSpPr>
            <a:spLocks noGrp="1"/>
          </p:cNvSpPr>
          <p:nvPr>
            <p:ph idx="1"/>
          </p:nvPr>
        </p:nvSpPr>
        <p:spPr>
          <a:xfrm>
            <a:off x="250825" y="1809930"/>
            <a:ext cx="8229600" cy="4963404"/>
          </a:xfrm>
        </p:spPr>
        <p:txBody>
          <a:bodyPr/>
          <a:lstStyle/>
          <a:p>
            <a:pPr>
              <a:spcAft>
                <a:spcPts val="180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Portland </a:t>
            </a:r>
            <a:r>
              <a:rPr lang="en-US" b="1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Cement Reaction</a:t>
            </a:r>
          </a:p>
          <a:p>
            <a:pPr marL="969963" lvl="1" indent="0">
              <a:spcAft>
                <a:spcPts val="1800"/>
              </a:spcAft>
              <a:buFont typeface="Arial" charset="0"/>
              <a:buNone/>
              <a:defRPr/>
            </a:pPr>
            <a:r>
              <a:rPr lang="en-US" sz="3600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Cement  </a:t>
            </a:r>
            <a:r>
              <a:rPr lang="en-US" sz="3600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+  Water  -&gt;  CSH  +  </a:t>
            </a:r>
            <a:r>
              <a:rPr lang="en-US" sz="3600" b="1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CH</a:t>
            </a:r>
          </a:p>
          <a:p>
            <a:pPr marL="1141413" indent="-571500">
              <a:spcAft>
                <a:spcPts val="180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CH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Calcium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Hydroxide</a:t>
            </a: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</a:endParaRPr>
          </a:p>
          <a:p>
            <a:pPr marL="1541463" lvl="1" indent="-571500">
              <a:spcAft>
                <a:spcPts val="1800"/>
              </a:spcAft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Weak link</a:t>
            </a: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</a:endParaRPr>
          </a:p>
          <a:p>
            <a:pPr marL="1541463" lvl="1" indent="-571500">
              <a:spcAft>
                <a:spcPts val="1800"/>
              </a:spcAft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Platy structure (like book pages), low strength</a:t>
            </a:r>
          </a:p>
          <a:p>
            <a:pPr marL="1541463" lvl="1" indent="-571500">
              <a:spcAft>
                <a:spcPts val="1800"/>
              </a:spcAft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Soluble in water</a:t>
            </a:r>
          </a:p>
          <a:p>
            <a:pPr marL="1541463" lvl="1" indent="-571500">
              <a:spcAft>
                <a:spcPts val="180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Solubility maximum at the freezing point of water</a:t>
            </a:r>
          </a:p>
          <a:p>
            <a:pPr marL="1541463" lvl="1" indent="-571500">
              <a:spcAft>
                <a:spcPts val="1800"/>
              </a:spcAft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Dissolution of CH </a:t>
            </a:r>
            <a:r>
              <a:rPr lang="en-US" b="1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increases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 permeability</a:t>
            </a: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684963" y="2002555"/>
            <a:ext cx="2230437" cy="1651000"/>
            <a:chOff x="6684963" y="2087221"/>
            <a:chExt cx="2230437" cy="1651000"/>
          </a:xfrm>
        </p:grpSpPr>
        <p:pic>
          <p:nvPicPr>
            <p:cNvPr id="71682" name="Picture 4" descr="wk22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425" y="2087221"/>
              <a:ext cx="942975" cy="165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684963" y="2663484"/>
              <a:ext cx="668337" cy="498475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7405688" y="2912721"/>
              <a:ext cx="53975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457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62200"/>
            <a:ext cx="4040188" cy="639763"/>
          </a:xfrm>
        </p:spPr>
        <p:txBody>
          <a:bodyPr/>
          <a:lstStyle/>
          <a:p>
            <a:pPr algn="ctr"/>
            <a:r>
              <a:rPr lang="en-US" sz="2000" b="0" dirty="0">
                <a:latin typeface="Calibri" charset="0"/>
                <a:ea typeface="ＭＳ Ｐゴシック" charset="0"/>
                <a:cs typeface="ＭＳ Ｐゴシック" charset="0"/>
              </a:rPr>
              <a:t>Fly Ash Particles</a:t>
            </a:r>
          </a:p>
          <a:p>
            <a:pPr algn="ctr"/>
            <a:r>
              <a:rPr lang="en-US" sz="2000" b="0" dirty="0">
                <a:latin typeface="Calibri" charset="0"/>
                <a:ea typeface="ＭＳ Ｐゴシック" charset="0"/>
                <a:cs typeface="ＭＳ Ｐゴシック" charset="0"/>
              </a:rPr>
              <a:t>Most less than 10 microns</a:t>
            </a:r>
            <a:endParaRPr lang="en-US" sz="2000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362200"/>
            <a:ext cx="4041775" cy="639763"/>
          </a:xfrm>
        </p:spPr>
        <p:txBody>
          <a:bodyPr/>
          <a:lstStyle/>
          <a:p>
            <a:pPr algn="ctr"/>
            <a:r>
              <a:rPr lang="en-US" sz="2000" b="0" dirty="0">
                <a:latin typeface="Calibri" charset="0"/>
                <a:ea typeface="ＭＳ Ｐゴシック" charset="0"/>
                <a:cs typeface="ＭＳ Ｐゴシック" charset="0"/>
              </a:rPr>
              <a:t>Cement Particles</a:t>
            </a:r>
          </a:p>
          <a:p>
            <a:pPr algn="ctr"/>
            <a:r>
              <a:rPr lang="en-US" sz="2000" b="0" dirty="0">
                <a:latin typeface="Calibri" charset="0"/>
                <a:ea typeface="ＭＳ Ｐゴシック" charset="0"/>
                <a:cs typeface="ＭＳ Ｐゴシック" charset="0"/>
              </a:rPr>
              <a:t>Most less than 45 microns</a:t>
            </a:r>
            <a:endParaRPr lang="en-US" sz="2000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8611" name="Content Placeholder 2" descr="FA_O08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" b="491"/>
          <a:stretch>
            <a:fillRect/>
          </a:stretch>
        </p:blipFill>
        <p:spPr>
          <a:xfrm>
            <a:off x="457200" y="3124200"/>
            <a:ext cx="4040188" cy="3001963"/>
          </a:xfrm>
        </p:spPr>
      </p:pic>
      <p:pic>
        <p:nvPicPr>
          <p:cNvPr id="68612" name="Content Placeholder 3" descr="PC_05.jpg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" b="510"/>
          <a:stretch>
            <a:fillRect/>
          </a:stretch>
        </p:blipFill>
        <p:spPr>
          <a:xfrm>
            <a:off x="4645025" y="3124200"/>
            <a:ext cx="4041775" cy="3001963"/>
          </a:xfrm>
        </p:spPr>
      </p:pic>
      <p:sp>
        <p:nvSpPr>
          <p:cNvPr id="68613" name="Title 1"/>
          <p:cNvSpPr>
            <a:spLocks noGrp="1"/>
          </p:cNvSpPr>
          <p:nvPr>
            <p:ph type="title"/>
          </p:nvPr>
        </p:nvSpPr>
        <p:spPr>
          <a:xfrm>
            <a:off x="457200" y="1458913"/>
            <a:ext cx="8229600" cy="979487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Supplementary Cementitious Materials</a:t>
            </a:r>
          </a:p>
        </p:txBody>
      </p:sp>
    </p:spTree>
    <p:extLst>
      <p:ext uri="{BB962C8B-B14F-4D97-AF65-F5344CB8AC3E}">
        <p14:creationId xmlns:p14="http://schemas.microsoft.com/office/powerpoint/2010/main" val="111884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Content Placeholder 2"/>
          <p:cNvSpPr>
            <a:spLocks noGrp="1"/>
          </p:cNvSpPr>
          <p:nvPr>
            <p:ph idx="1"/>
          </p:nvPr>
        </p:nvSpPr>
        <p:spPr>
          <a:xfrm>
            <a:off x="250824" y="2286000"/>
            <a:ext cx="8766175" cy="45720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Fly ash densifies hardened cement by physical effects (filler) and chemical effects (pozzolan)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Portland Cement Reaction</a:t>
            </a:r>
          </a:p>
          <a:p>
            <a:pPr marL="969963" lvl="1" indent="0">
              <a:spcAft>
                <a:spcPts val="1800"/>
              </a:spcAft>
              <a:buFont typeface="Arial" charset="0"/>
              <a:buNone/>
            </a:pPr>
            <a:r>
              <a:rPr lang="en-US" sz="3600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Cement  +  Water  -&gt;  </a:t>
            </a:r>
            <a:r>
              <a:rPr lang="en-US" sz="3600" b="1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CSH</a:t>
            </a:r>
            <a:r>
              <a:rPr lang="en-US" sz="3600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  +  CH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Pozzolanic Reaction</a:t>
            </a:r>
          </a:p>
          <a:p>
            <a:pPr marL="969963" lvl="1" indent="0">
              <a:spcAft>
                <a:spcPct val="0"/>
              </a:spcAft>
              <a:buFont typeface="Arial" charset="0"/>
              <a:buNone/>
            </a:pPr>
            <a:r>
              <a:rPr lang="en-US" sz="3600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CH  +  Pozzolan  +  Water  -&gt;  </a:t>
            </a:r>
            <a:r>
              <a:rPr lang="en-US" sz="3600" b="1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CSH</a:t>
            </a:r>
          </a:p>
          <a:p>
            <a:pPr marL="57150" lvl="1" indent="55563">
              <a:spcBef>
                <a:spcPts val="1200"/>
              </a:spcBef>
              <a:spcAft>
                <a:spcPct val="0"/>
              </a:spcAft>
              <a:buFont typeface="Arial" charset="0"/>
              <a:buNone/>
            </a:pP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Pozzolanic reaction consumes (reduces) CH, produces CSH</a:t>
            </a:r>
            <a:endParaRPr lang="en-US" sz="3600" dirty="0">
              <a:solidFill>
                <a:srgbClr val="000000"/>
              </a:solidFill>
              <a:latin typeface="Calibri" charset="0"/>
              <a:ea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42100" y="3774369"/>
            <a:ext cx="2336800" cy="2279650"/>
            <a:chOff x="6642100" y="3717925"/>
            <a:chExt cx="2336800" cy="2279650"/>
          </a:xfrm>
        </p:grpSpPr>
        <p:pic>
          <p:nvPicPr>
            <p:cNvPr id="72706" name="Picture 1" descr="sm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6525" y="3717925"/>
              <a:ext cx="1222375" cy="135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642100" y="5491163"/>
              <a:ext cx="866775" cy="506412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" name="Straight Arrow Connector 8"/>
            <p:cNvCxnSpPr>
              <a:stCxn id="72706" idx="2"/>
            </p:cNvCxnSpPr>
            <p:nvPr/>
          </p:nvCxnSpPr>
          <p:spPr>
            <a:xfrm flipH="1">
              <a:off x="7567613" y="5076825"/>
              <a:ext cx="800100" cy="6556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574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489200"/>
            <a:ext cx="9144000" cy="436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57200" y="1458913"/>
            <a:ext cx="8229600" cy="979487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Supplementary Cementitious Materials</a:t>
            </a:r>
          </a:p>
        </p:txBody>
      </p:sp>
      <p:pic>
        <p:nvPicPr>
          <p:cNvPr id="73731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299" y="2560638"/>
            <a:ext cx="4718050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Content Placeholder 1"/>
          <p:cNvSpPr>
            <a:spLocks noGrp="1"/>
          </p:cNvSpPr>
          <p:nvPr>
            <p:ph idx="1"/>
          </p:nvPr>
        </p:nvSpPr>
        <p:spPr>
          <a:xfrm>
            <a:off x="189091" y="2570162"/>
            <a:ext cx="5545138" cy="4166359"/>
          </a:xfrm>
        </p:spPr>
        <p:txBody>
          <a:bodyPr/>
          <a:lstStyle/>
          <a:p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Slag Cement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Similar to cement in composition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Quenched &gt; Glass &gt;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Reactive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Produces less CH and consumes CH in its hydration reaction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Silica Fume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Very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fine particle size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Very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reactive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$$</a:t>
            </a:r>
          </a:p>
        </p:txBody>
      </p:sp>
    </p:spTree>
    <p:extLst>
      <p:ext uri="{BB962C8B-B14F-4D97-AF65-F5344CB8AC3E}">
        <p14:creationId xmlns:p14="http://schemas.microsoft.com/office/powerpoint/2010/main" val="3196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489" y="2689577"/>
            <a:ext cx="5667022" cy="1981201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 smtClean="0"/>
              <a:t>Okay so why does all this talk about calcium hydroxide matter?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3572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489" y="2689577"/>
            <a:ext cx="5667022" cy="1981201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 smtClean="0"/>
              <a:t>Okay so why does all this talk about calcium hydroxide matter?</a:t>
            </a:r>
            <a:endParaRPr lang="en-US" sz="36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818445" y="5085626"/>
            <a:ext cx="7507111" cy="149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3600" b="1" dirty="0" smtClean="0"/>
              <a:t>Calcium hydroxide is at the center of chemical deicer attack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5698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219200"/>
          </a:xfrm>
        </p:spPr>
        <p:txBody>
          <a:bodyPr/>
          <a:lstStyle/>
          <a:p>
            <a:pPr eaLnBrk="1" hangingPunct="1"/>
            <a:r>
              <a:rPr lang="en-US" sz="2000" b="1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Cylinders exposed to MgCl</a:t>
            </a:r>
            <a:r>
              <a:rPr lang="en-US" sz="2000" b="1" baseline="-25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solution after 84 days of constant low temperature test.  From left to right: 0.40, 0.50, and 0.60 </a:t>
            </a:r>
            <a:r>
              <a:rPr lang="en-US" sz="2000" b="1" i="1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w/c</a:t>
            </a:r>
            <a:endParaRPr lang="en-US" sz="2000" b="1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1182688" y="1471613"/>
          <a:ext cx="6783387" cy="508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Document" r:id="rId5" imgW="4267200" imgH="3197352" progId="Word.Document.8">
                  <p:embed/>
                </p:oleObj>
              </mc:Choice>
              <mc:Fallback>
                <p:oleObj name="Document" r:id="rId5" imgW="4267200" imgH="319735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1471613"/>
                        <a:ext cx="6783387" cy="508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822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D993351-D358-7E4F-AB93-1EA19917A7F9}" type="slidenum">
              <a:rPr lang="en-US" sz="1800"/>
              <a:pPr eaLnBrk="1" hangingPunct="1"/>
              <a:t>5</a:t>
            </a:fld>
            <a:endParaRPr lang="en-US" sz="1800" dirty="0"/>
          </a:p>
        </p:txBody>
      </p:sp>
      <p:pic>
        <p:nvPicPr>
          <p:cNvPr id="17410" name="Picture 2" descr="IMG_111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1182688" y="1471613"/>
          <a:ext cx="6783387" cy="508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9" name="Document" r:id="rId5" imgW="4267200" imgH="3197352" progId="Word.Document.8">
                  <p:embed/>
                </p:oleObj>
              </mc:Choice>
              <mc:Fallback>
                <p:oleObj name="Document" r:id="rId5" imgW="4267200" imgH="319735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1471613"/>
                        <a:ext cx="6783387" cy="508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219200"/>
          </a:xfrm>
        </p:spPr>
        <p:txBody>
          <a:bodyPr/>
          <a:lstStyle/>
          <a:p>
            <a:pPr eaLnBrk="1" hangingPunct="1"/>
            <a:r>
              <a:rPr lang="en-US" sz="2000" b="1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Cylinders exposed to CaCl</a:t>
            </a:r>
            <a:r>
              <a:rPr lang="en-US" sz="2000" b="1" baseline="-25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solution after 84 days of constant low temperature test.  From left to right: 0.40, 0.50, and 0.60 </a:t>
            </a:r>
            <a:r>
              <a:rPr lang="en-US" sz="2000" b="1" i="1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w/c</a:t>
            </a:r>
            <a:endParaRPr lang="en-US" sz="2000" b="1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9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1182688" y="1471613"/>
          <a:ext cx="6783387" cy="508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3" name="Document" r:id="rId5" imgW="4267200" imgH="3197352" progId="Word.Document.8">
                  <p:embed/>
                </p:oleObj>
              </mc:Choice>
              <mc:Fallback>
                <p:oleObj name="Document" r:id="rId5" imgW="4267200" imgH="319735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1471613"/>
                        <a:ext cx="6783387" cy="5083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219200"/>
          </a:xfrm>
        </p:spPr>
        <p:txBody>
          <a:bodyPr/>
          <a:lstStyle/>
          <a:p>
            <a:pPr eaLnBrk="1" hangingPunct="1"/>
            <a:r>
              <a:rPr lang="en-US" sz="2000" b="1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Cylinders exposed to NaCl solution after 84 days of constant low temperature test.  From left to right: 0.40, 0.50, and 0.60 </a:t>
            </a:r>
            <a:r>
              <a:rPr lang="en-US" sz="2000" b="1" i="1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w/c</a:t>
            </a:r>
            <a:endParaRPr lang="en-US" sz="2000" b="1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3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1184275" y="1470025"/>
          <a:ext cx="6781800" cy="508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7" name="Document" r:id="rId5" imgW="4267200" imgH="3197352" progId="Word.Document.8">
                  <p:embed/>
                </p:oleObj>
              </mc:Choice>
              <mc:Fallback>
                <p:oleObj name="Document" r:id="rId5" imgW="4267200" imgH="319735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4275" y="1470025"/>
                        <a:ext cx="6781800" cy="508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219200"/>
          </a:xfrm>
        </p:spPr>
        <p:txBody>
          <a:bodyPr/>
          <a:lstStyle/>
          <a:p>
            <a:pPr eaLnBrk="1" hangingPunct="1"/>
            <a:r>
              <a:rPr lang="en-US" sz="2000" b="1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Cylinders exposed to Ca(OH)</a:t>
            </a:r>
            <a:r>
              <a:rPr lang="en-US" sz="2000" b="1" baseline="-25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solution after 84 days of constant low temperature test.  From left to right: 0.40, 0.50, and 0.60 </a:t>
            </a:r>
            <a:r>
              <a:rPr lang="en-US" sz="2000" b="1" i="1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w/c</a:t>
            </a:r>
            <a:endParaRPr lang="en-US" sz="2000" b="1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65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9393" name="Picture 2" descr="puck_CaCl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876300"/>
            <a:ext cx="6019800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2120900" y="304800"/>
            <a:ext cx="490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Hi conc. CaCl</a:t>
            </a:r>
            <a:r>
              <a:rPr lang="en-US" baseline="-25000" dirty="0"/>
              <a:t>2</a:t>
            </a:r>
            <a:r>
              <a:rPr lang="en-US" dirty="0"/>
              <a:t> – 500 days – </a:t>
            </a:r>
            <a:r>
              <a:rPr lang="en-US" dirty="0">
                <a:cs typeface="Arial" charset="0"/>
              </a:rPr>
              <a:t>40 ºF</a:t>
            </a:r>
          </a:p>
        </p:txBody>
      </p:sp>
    </p:spTree>
    <p:extLst>
      <p:ext uri="{BB962C8B-B14F-4D97-AF65-F5344CB8AC3E}">
        <p14:creationId xmlns:p14="http://schemas.microsoft.com/office/powerpoint/2010/main" val="70466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441" name="Picture 2" descr="puck_MgCl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876300"/>
            <a:ext cx="60229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2133600" y="304800"/>
            <a:ext cx="487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Hi conc. MgCl</a:t>
            </a:r>
            <a:r>
              <a:rPr lang="en-US" baseline="-25000" dirty="0"/>
              <a:t>2</a:t>
            </a:r>
            <a:r>
              <a:rPr lang="en-US" dirty="0"/>
              <a:t> – 500 days – </a:t>
            </a:r>
            <a:r>
              <a:rPr lang="en-US" dirty="0">
                <a:cs typeface="Arial" charset="0"/>
              </a:rPr>
              <a:t>40 ºF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94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3489" name="Title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79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Chemical Mechanisms of Deicer Attack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22313" y="1168400"/>
            <a:ext cx="7699375" cy="54308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Char char="§"/>
              <a:defRPr/>
            </a:pPr>
            <a:r>
              <a:rPr lang="en-US" sz="2800" dirty="0" smtClean="0"/>
              <a:t>CaCl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  <a:r>
              <a:rPr lang="en-US" i="1" dirty="0" smtClean="0"/>
              <a:t>(Monosi &amp; Collepardi, 1990)</a:t>
            </a:r>
            <a:endParaRPr lang="en-US" i="1" baseline="-25000" dirty="0" smtClean="0"/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defRPr/>
            </a:pPr>
            <a:r>
              <a:rPr lang="en-US" dirty="0" smtClean="0">
                <a:cs typeface="Times" charset="0"/>
              </a:rPr>
              <a:t>	3Ca(OH)</a:t>
            </a:r>
            <a:r>
              <a:rPr lang="en-US" baseline="-30000" dirty="0" smtClean="0">
                <a:cs typeface="Times" charset="0"/>
              </a:rPr>
              <a:t>2</a:t>
            </a:r>
            <a:r>
              <a:rPr lang="en-US" dirty="0" smtClean="0">
                <a:cs typeface="Times" charset="0"/>
              </a:rPr>
              <a:t> + CaCl</a:t>
            </a:r>
            <a:r>
              <a:rPr lang="en-US" baseline="-30000" dirty="0" smtClean="0">
                <a:cs typeface="Times" charset="0"/>
              </a:rPr>
              <a:t>2</a:t>
            </a:r>
            <a:r>
              <a:rPr lang="en-US" dirty="0" smtClean="0">
                <a:cs typeface="Times" charset="0"/>
              </a:rPr>
              <a:t> + 12H</a:t>
            </a:r>
            <a:r>
              <a:rPr lang="en-US" baseline="-30000" dirty="0" smtClean="0">
                <a:cs typeface="Times" charset="0"/>
              </a:rPr>
              <a:t>2</a:t>
            </a:r>
            <a:r>
              <a:rPr lang="en-US" dirty="0" smtClean="0">
                <a:cs typeface="Times" charset="0"/>
              </a:rPr>
              <a:t>O </a:t>
            </a:r>
            <a:r>
              <a:rPr lang="en-US" dirty="0" smtClean="0">
                <a:cs typeface="Times" charset="0"/>
                <a:sym typeface="Wingdings" charset="0"/>
              </a:rPr>
              <a:t></a:t>
            </a:r>
            <a:r>
              <a:rPr lang="en-US" dirty="0" smtClean="0">
                <a:cs typeface="Times" charset="0"/>
              </a:rPr>
              <a:t> 3CaO·CaCl</a:t>
            </a:r>
            <a:r>
              <a:rPr lang="en-US" baseline="-30000" dirty="0" smtClean="0">
                <a:cs typeface="Times" charset="0"/>
              </a:rPr>
              <a:t>2</a:t>
            </a:r>
            <a:r>
              <a:rPr lang="en-US" dirty="0" smtClean="0">
                <a:cs typeface="Times" charset="0"/>
              </a:rPr>
              <a:t>·15H</a:t>
            </a:r>
            <a:r>
              <a:rPr lang="en-US" baseline="-30000" dirty="0" smtClean="0">
                <a:cs typeface="Times" charset="0"/>
              </a:rPr>
              <a:t>2</a:t>
            </a:r>
            <a:r>
              <a:rPr lang="en-US" dirty="0" smtClean="0">
                <a:cs typeface="Times" charset="0"/>
              </a:rPr>
              <a:t>O</a:t>
            </a:r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None/>
              <a:defRPr/>
            </a:pPr>
            <a:endParaRPr lang="en-US" dirty="0" smtClean="0"/>
          </a:p>
          <a:p>
            <a:pPr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Char char="§"/>
              <a:defRPr/>
            </a:pPr>
            <a:r>
              <a:rPr lang="en-US" sz="2800" dirty="0" smtClean="0"/>
              <a:t>NaCl </a:t>
            </a:r>
            <a:r>
              <a:rPr lang="en-US" i="1" dirty="0" smtClean="0"/>
              <a:t>(Marchand 1994)</a:t>
            </a:r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None/>
              <a:defRPr/>
            </a:pPr>
            <a:r>
              <a:rPr lang="en-US" dirty="0" smtClean="0">
                <a:cs typeface="Times" charset="0"/>
              </a:rPr>
              <a:t>	2NaCl + Ca(OH)</a:t>
            </a:r>
            <a:r>
              <a:rPr lang="en-US" baseline="-30000" dirty="0" smtClean="0">
                <a:cs typeface="Times" charset="0"/>
              </a:rPr>
              <a:t>2</a:t>
            </a:r>
            <a:r>
              <a:rPr lang="en-US" dirty="0" smtClean="0">
                <a:cs typeface="Times" charset="0"/>
              </a:rPr>
              <a:t> </a:t>
            </a:r>
            <a:r>
              <a:rPr lang="en-US" dirty="0" smtClean="0">
                <a:cs typeface="Times" charset="0"/>
                <a:sym typeface="Wingdings" charset="0"/>
              </a:rPr>
              <a:t></a:t>
            </a:r>
            <a:r>
              <a:rPr lang="en-US" dirty="0" smtClean="0">
                <a:cs typeface="Times" charset="0"/>
              </a:rPr>
              <a:t> CaCl</a:t>
            </a:r>
            <a:r>
              <a:rPr lang="en-US" baseline="-30000" dirty="0" smtClean="0">
                <a:cs typeface="Times" charset="0"/>
              </a:rPr>
              <a:t>2</a:t>
            </a:r>
            <a:r>
              <a:rPr lang="en-US" dirty="0" smtClean="0">
                <a:cs typeface="Times" charset="0"/>
              </a:rPr>
              <a:t> + 2NaOH</a:t>
            </a:r>
            <a:r>
              <a:rPr lang="en-US" dirty="0" smtClean="0"/>
              <a:t> </a:t>
            </a:r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None/>
              <a:defRPr/>
            </a:pPr>
            <a:r>
              <a:rPr lang="en-US" dirty="0" smtClean="0"/>
              <a:t> </a:t>
            </a:r>
          </a:p>
          <a:p>
            <a:pPr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Char char="§"/>
              <a:defRPr/>
            </a:pPr>
            <a:r>
              <a:rPr lang="en-US" sz="2800" dirty="0" smtClean="0"/>
              <a:t>MgCl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  <a:r>
              <a:rPr lang="en-US" i="1" dirty="0" smtClean="0"/>
              <a:t>(Mindess, Young and Darwin, 2002)</a:t>
            </a:r>
            <a:endParaRPr lang="en-US" i="1" baseline="-25000" dirty="0" smtClean="0"/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defRPr/>
            </a:pPr>
            <a:r>
              <a:rPr lang="en-US" dirty="0" smtClean="0">
                <a:cs typeface="Times New Roman" charset="0"/>
              </a:rPr>
              <a:t>	</a:t>
            </a:r>
            <a:r>
              <a:rPr lang="en-US" dirty="0" smtClean="0">
                <a:cs typeface="Times" charset="0"/>
              </a:rPr>
              <a:t>Ca(OH)</a:t>
            </a:r>
            <a:r>
              <a:rPr lang="en-US" baseline="-30000" dirty="0" smtClean="0">
                <a:cs typeface="Times" charset="0"/>
              </a:rPr>
              <a:t>2</a:t>
            </a:r>
            <a:r>
              <a:rPr lang="en-US" dirty="0" smtClean="0">
                <a:cs typeface="Times New Roman" charset="0"/>
              </a:rPr>
              <a:t> + MgCl</a:t>
            </a:r>
            <a:r>
              <a:rPr lang="en-US" baseline="-30000" dirty="0" smtClean="0">
                <a:cs typeface="Times New Roman" charset="0"/>
              </a:rPr>
              <a:t>2</a:t>
            </a:r>
            <a:r>
              <a:rPr lang="en-US" dirty="0" smtClean="0">
                <a:cs typeface="Times New Roman" charset="0"/>
              </a:rPr>
              <a:t> </a:t>
            </a:r>
            <a:r>
              <a:rPr lang="en-US" dirty="0" smtClean="0">
                <a:cs typeface="Times" charset="0"/>
                <a:sym typeface="Wingdings" charset="0"/>
              </a:rPr>
              <a:t></a:t>
            </a:r>
            <a:r>
              <a:rPr lang="en-US" dirty="0" smtClean="0">
                <a:cs typeface="Times New Roman" charset="0"/>
              </a:rPr>
              <a:t> CaCl</a:t>
            </a:r>
            <a:r>
              <a:rPr lang="en-US" baseline="-30000" dirty="0" smtClean="0">
                <a:cs typeface="Times New Roman" charset="0"/>
              </a:rPr>
              <a:t>2</a:t>
            </a:r>
            <a:r>
              <a:rPr lang="en-US" dirty="0" smtClean="0">
                <a:cs typeface="Times New Roman" charset="0"/>
              </a:rPr>
              <a:t> + Mg(OH)</a:t>
            </a:r>
            <a:r>
              <a:rPr lang="en-US" baseline="-30000" dirty="0" smtClean="0">
                <a:cs typeface="Times New Roman" charset="0"/>
              </a:rPr>
              <a:t>2</a:t>
            </a:r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None/>
              <a:defRPr/>
            </a:pPr>
            <a:r>
              <a:rPr lang="en-US" dirty="0" smtClean="0">
                <a:cs typeface="Times New Roman" charset="0"/>
              </a:rPr>
              <a:t>	C-S-H + MgCl</a:t>
            </a:r>
            <a:r>
              <a:rPr lang="en-US" baseline="-30000" dirty="0" smtClean="0">
                <a:cs typeface="Times New Roman" charset="0"/>
              </a:rPr>
              <a:t>2</a:t>
            </a:r>
            <a:r>
              <a:rPr lang="en-US" dirty="0" smtClean="0">
                <a:cs typeface="Times New Roman" charset="0"/>
              </a:rPr>
              <a:t> </a:t>
            </a:r>
            <a:r>
              <a:rPr lang="en-US" dirty="0" smtClean="0">
                <a:cs typeface="Times" charset="0"/>
                <a:sym typeface="Wingdings" charset="0"/>
              </a:rPr>
              <a:t></a:t>
            </a:r>
            <a:r>
              <a:rPr lang="en-US" dirty="0" smtClean="0">
                <a:cs typeface="Times New Roman" charset="0"/>
              </a:rPr>
              <a:t> CaCl</a:t>
            </a:r>
            <a:r>
              <a:rPr lang="en-US" baseline="-30000" dirty="0" smtClean="0">
                <a:cs typeface="Times New Roman" charset="0"/>
              </a:rPr>
              <a:t>2</a:t>
            </a:r>
            <a:r>
              <a:rPr lang="en-US" dirty="0" smtClean="0">
                <a:cs typeface="Times New Roman" charset="0"/>
              </a:rPr>
              <a:t> + M-S-H 			</a:t>
            </a:r>
            <a:endParaRPr lang="en-US" dirty="0" smtClean="0">
              <a:cs typeface="Times" charset="0"/>
            </a:endParaRPr>
          </a:p>
          <a:p>
            <a:pPr lvl="1" algn="r"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542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513" name="Title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79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Chemical Mechanisms of Deicer Attack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2313" y="1168400"/>
            <a:ext cx="7699375" cy="5430838"/>
            <a:chOff x="1138238" y="1168400"/>
            <a:chExt cx="7699375" cy="5430838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 bwMode="auto">
            <a:xfrm>
              <a:off x="1138238" y="1168400"/>
              <a:ext cx="7699375" cy="54308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8100000" algn="ctr" rotWithShape="0">
                <a:srgbClr val="FFFFFF">
                  <a:alpha val="75000"/>
                </a:srgbClr>
              </a:outerShdw>
            </a:effec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/>
                <a:t>How Calcium Chloride (CaCl</a:t>
              </a:r>
              <a:r>
                <a:rPr lang="en-US" sz="2800" baseline="-25000" dirty="0" smtClean="0"/>
                <a:t>2</a:t>
              </a:r>
              <a:r>
                <a:rPr lang="en-US" sz="2800" dirty="0" smtClean="0"/>
                <a:t>) Attacks</a:t>
              </a:r>
              <a:endParaRPr lang="en-US" i="1" baseline="-25000" dirty="0" smtClean="0"/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defRPr/>
              </a:pPr>
              <a:r>
                <a:rPr lang="en-US" dirty="0" smtClean="0">
                  <a:cs typeface="Times" charset="0"/>
                </a:rPr>
                <a:t>	3Ca(OH)</a:t>
              </a:r>
              <a:r>
                <a:rPr lang="en-US" baseline="-30000" dirty="0" smtClean="0">
                  <a:cs typeface="Times" charset="0"/>
                </a:rPr>
                <a:t>2</a:t>
              </a:r>
              <a:r>
                <a:rPr lang="en-US" dirty="0" smtClean="0">
                  <a:cs typeface="Times" charset="0"/>
                </a:rPr>
                <a:t>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+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+ 12H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O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3CaO·CaCl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·15H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O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endParaRPr lang="en-US" dirty="0" smtClean="0"/>
            </a:p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>
                  <a:solidFill>
                    <a:srgbClr val="B4B4B4"/>
                  </a:solidFill>
                </a:rPr>
                <a:t>NaCl </a:t>
              </a:r>
              <a:r>
                <a:rPr lang="en-US" i="1" dirty="0" smtClean="0">
                  <a:solidFill>
                    <a:srgbClr val="B4B4B4"/>
                  </a:solidFill>
                </a:rPr>
                <a:t>(Marchand 1994)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	2NaCl + Ca(OH)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+ 2NaOH</a:t>
              </a:r>
              <a:r>
                <a:rPr lang="en-US" dirty="0" smtClean="0">
                  <a:solidFill>
                    <a:srgbClr val="B4B4B4"/>
                  </a:solidFill>
                </a:rPr>
                <a:t> 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B4B4B4"/>
                  </a:solidFill>
                </a:rPr>
                <a:t> </a:t>
              </a:r>
            </a:p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>
                  <a:solidFill>
                    <a:srgbClr val="B4B4B4"/>
                  </a:solidFill>
                </a:rPr>
                <a:t>MgCl</a:t>
              </a:r>
              <a:r>
                <a:rPr lang="en-US" sz="2800" baseline="-25000" dirty="0" smtClean="0">
                  <a:solidFill>
                    <a:srgbClr val="B4B4B4"/>
                  </a:solidFill>
                </a:rPr>
                <a:t>2</a:t>
              </a:r>
              <a:r>
                <a:rPr lang="en-US" sz="2800" dirty="0" smtClean="0">
                  <a:solidFill>
                    <a:srgbClr val="B4B4B4"/>
                  </a:solidFill>
                </a:rPr>
                <a:t> </a:t>
              </a:r>
              <a:r>
                <a:rPr lang="en-US" i="1" dirty="0" smtClean="0">
                  <a:solidFill>
                    <a:srgbClr val="B4B4B4"/>
                  </a:solidFill>
                </a:rPr>
                <a:t>(Mindess, Young and Darwin, 2002)</a:t>
              </a:r>
              <a:endParaRPr lang="en-US" i="1" baseline="-25000" dirty="0" smtClean="0">
                <a:solidFill>
                  <a:srgbClr val="B4B4B4"/>
                </a:solidFill>
              </a:endParaRP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defRPr/>
              </a:pP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	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Ca(OH)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+ MgCl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+ Mg(OH)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	C-S-H + MgCl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+ M-S-H </a:t>
              </a:r>
              <a:r>
                <a:rPr lang="en-US" dirty="0" smtClean="0">
                  <a:cs typeface="Times New Roman" charset="0"/>
                </a:rPr>
                <a:t>			</a:t>
              </a:r>
              <a:endParaRPr lang="en-US" dirty="0" smtClean="0">
                <a:cs typeface="Times" charset="0"/>
              </a:endParaRPr>
            </a:p>
            <a:p>
              <a:pPr lvl="1" algn="r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endParaRPr lang="en-US" dirty="0" smtClean="0"/>
            </a:p>
          </p:txBody>
        </p:sp>
        <p:sp>
          <p:nvSpPr>
            <p:cNvPr id="64515" name="TextBox 3"/>
            <p:cNvSpPr txBox="1">
              <a:spLocks noChangeArrowheads="1"/>
            </p:cNvSpPr>
            <p:nvPr/>
          </p:nvSpPr>
          <p:spPr bwMode="auto">
            <a:xfrm>
              <a:off x="5141913" y="2697163"/>
              <a:ext cx="33559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ja-JP" altLang="en-US">
                  <a:latin typeface="Times New Roman" charset="0"/>
                </a:rPr>
                <a:t>“</a:t>
              </a:r>
              <a:r>
                <a:rPr lang="en-US" altLang="ja-JP" dirty="0">
                  <a:latin typeface="Times New Roman" charset="0"/>
                </a:rPr>
                <a:t>Calcium Hydroxide</a:t>
              </a:r>
              <a:r>
                <a:rPr lang="ja-JP" altLang="en-US">
                  <a:latin typeface="Times New Roman" charset="0"/>
                </a:rPr>
                <a:t>”</a:t>
              </a:r>
              <a:endParaRPr lang="en-US" dirty="0">
                <a:latin typeface="Times New Roman" charset="0"/>
              </a:endParaRPr>
            </a:p>
          </p:txBody>
        </p:sp>
        <p:cxnSp>
          <p:nvCxnSpPr>
            <p:cNvPr id="64516" name="Straight Arrow Connector 4"/>
            <p:cNvCxnSpPr>
              <a:cxnSpLocks noChangeShapeType="1"/>
              <a:stCxn id="64515" idx="1"/>
            </p:cNvCxnSpPr>
            <p:nvPr/>
          </p:nvCxnSpPr>
          <p:spPr bwMode="auto">
            <a:xfrm rot="10800000">
              <a:off x="2711450" y="2336800"/>
              <a:ext cx="2430463" cy="59055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7149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5537" name="Title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79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Chemical Mechanisms of Deicer Attack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2313" y="1168400"/>
            <a:ext cx="7775575" cy="5430838"/>
            <a:chOff x="722313" y="1168400"/>
            <a:chExt cx="7775575" cy="5430838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 bwMode="auto">
            <a:xfrm>
              <a:off x="722313" y="1168400"/>
              <a:ext cx="7699375" cy="54308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8100000" algn="ctr" rotWithShape="0">
                <a:srgbClr val="FFFFFF">
                  <a:alpha val="75000"/>
                </a:srgbClr>
              </a:outerShdw>
            </a:effec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/>
                <a:t>How Calcium Chloride (CaCl</a:t>
              </a:r>
              <a:r>
                <a:rPr lang="en-US" sz="2800" baseline="-25000" dirty="0" smtClean="0"/>
                <a:t>2</a:t>
              </a:r>
              <a:r>
                <a:rPr lang="en-US" sz="2800" dirty="0" smtClean="0"/>
                <a:t>) Attacks</a:t>
              </a:r>
              <a:endParaRPr lang="en-US" i="1" baseline="-25000" dirty="0" smtClean="0"/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defRPr/>
              </a:pPr>
              <a:r>
                <a:rPr lang="en-US" dirty="0" smtClean="0">
                  <a:cs typeface="Times" charset="0"/>
                </a:rPr>
                <a:t>	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3Ca(OH)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+ </a:t>
              </a:r>
              <a:r>
                <a:rPr lang="en-US" dirty="0" smtClean="0">
                  <a:cs typeface="Times" charset="0"/>
                </a:rPr>
                <a:t>CaCl</a:t>
              </a:r>
              <a:r>
                <a:rPr lang="en-US" baseline="-30000" dirty="0" smtClean="0">
                  <a:cs typeface="Times" charset="0"/>
                </a:rPr>
                <a:t>2</a:t>
              </a:r>
              <a:r>
                <a:rPr lang="en-US" dirty="0" smtClean="0">
                  <a:cs typeface="Times" charset="0"/>
                </a:rPr>
                <a:t>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+ 12H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O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3CaO·CaCl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·15H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O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endParaRPr lang="en-US" dirty="0" smtClean="0"/>
            </a:p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>
                  <a:solidFill>
                    <a:srgbClr val="B4B4B4"/>
                  </a:solidFill>
                </a:rPr>
                <a:t>NaCl </a:t>
              </a:r>
              <a:r>
                <a:rPr lang="en-US" i="1" dirty="0" smtClean="0">
                  <a:solidFill>
                    <a:srgbClr val="B4B4B4"/>
                  </a:solidFill>
                </a:rPr>
                <a:t>(Marchand 1994)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	2NaCl + Ca(OH)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+ 2NaOH</a:t>
              </a:r>
              <a:r>
                <a:rPr lang="en-US" dirty="0" smtClean="0">
                  <a:solidFill>
                    <a:srgbClr val="B4B4B4"/>
                  </a:solidFill>
                </a:rPr>
                <a:t> 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B4B4B4"/>
                  </a:solidFill>
                </a:rPr>
                <a:t> </a:t>
              </a:r>
            </a:p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>
                  <a:solidFill>
                    <a:srgbClr val="B4B4B4"/>
                  </a:solidFill>
                </a:rPr>
                <a:t>MgCl</a:t>
              </a:r>
              <a:r>
                <a:rPr lang="en-US" sz="2800" baseline="-25000" dirty="0" smtClean="0">
                  <a:solidFill>
                    <a:srgbClr val="B4B4B4"/>
                  </a:solidFill>
                </a:rPr>
                <a:t>2</a:t>
              </a:r>
              <a:r>
                <a:rPr lang="en-US" sz="2800" dirty="0" smtClean="0">
                  <a:solidFill>
                    <a:srgbClr val="B4B4B4"/>
                  </a:solidFill>
                </a:rPr>
                <a:t> </a:t>
              </a:r>
              <a:r>
                <a:rPr lang="en-US" i="1" dirty="0" smtClean="0">
                  <a:solidFill>
                    <a:srgbClr val="B4B4B4"/>
                  </a:solidFill>
                </a:rPr>
                <a:t>(Mindess, Young and Darwin, 2002)</a:t>
              </a:r>
              <a:endParaRPr lang="en-US" i="1" baseline="-25000" dirty="0" smtClean="0">
                <a:solidFill>
                  <a:srgbClr val="B4B4B4"/>
                </a:solidFill>
              </a:endParaRP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defRPr/>
              </a:pP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	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Ca(OH)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+ MgCl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+ Mg(OH)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	C-S-H + MgCl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+ M-S-H </a:t>
              </a:r>
              <a:r>
                <a:rPr lang="en-US" dirty="0" smtClean="0">
                  <a:cs typeface="Times New Roman" charset="0"/>
                </a:rPr>
                <a:t>			</a:t>
              </a:r>
              <a:endParaRPr lang="en-US" dirty="0" smtClean="0">
                <a:cs typeface="Times" charset="0"/>
              </a:endParaRPr>
            </a:p>
            <a:p>
              <a:pPr lvl="1" algn="r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endParaRPr lang="en-US" dirty="0" smtClean="0"/>
            </a:p>
          </p:txBody>
        </p:sp>
        <p:sp>
          <p:nvSpPr>
            <p:cNvPr id="65539" name="TextBox 3"/>
            <p:cNvSpPr txBox="1">
              <a:spLocks noChangeArrowheads="1"/>
            </p:cNvSpPr>
            <p:nvPr/>
          </p:nvSpPr>
          <p:spPr bwMode="auto">
            <a:xfrm>
              <a:off x="5141913" y="2697163"/>
              <a:ext cx="33559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ja-JP" altLang="en-US">
                  <a:latin typeface="Times New Roman" charset="0"/>
                </a:rPr>
                <a:t>“</a:t>
              </a:r>
              <a:r>
                <a:rPr lang="en-US" altLang="ja-JP" dirty="0">
                  <a:latin typeface="Times New Roman" charset="0"/>
                </a:rPr>
                <a:t>Calcium Chloride</a:t>
              </a:r>
              <a:r>
                <a:rPr lang="ja-JP" altLang="en-US">
                  <a:latin typeface="Times New Roman" charset="0"/>
                </a:rPr>
                <a:t>”</a:t>
              </a:r>
              <a:endParaRPr lang="en-US" dirty="0">
                <a:latin typeface="Times New Roman" charset="0"/>
              </a:endParaRPr>
            </a:p>
          </p:txBody>
        </p:sp>
        <p:cxnSp>
          <p:nvCxnSpPr>
            <p:cNvPr id="65540" name="Straight Arrow Connector 4"/>
            <p:cNvCxnSpPr>
              <a:cxnSpLocks noChangeShapeType="1"/>
              <a:stCxn id="65539" idx="1"/>
            </p:cNvCxnSpPr>
            <p:nvPr/>
          </p:nvCxnSpPr>
          <p:spPr bwMode="auto">
            <a:xfrm rot="10800000">
              <a:off x="3825875" y="2241550"/>
              <a:ext cx="1316038" cy="6858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0679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6561" name="Title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79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Chemical Mechanisms of Deicer Attack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2313" y="1168400"/>
            <a:ext cx="7699375" cy="5430838"/>
            <a:chOff x="1138238" y="1168400"/>
            <a:chExt cx="7699375" cy="5430838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 bwMode="auto">
            <a:xfrm>
              <a:off x="1138238" y="1168400"/>
              <a:ext cx="7699375" cy="54308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8100000" algn="ctr" rotWithShape="0">
                <a:srgbClr val="FFFFFF">
                  <a:alpha val="75000"/>
                </a:srgbClr>
              </a:outerShdw>
            </a:effec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/>
                <a:t>How Calcium Chloride (CaCl</a:t>
              </a:r>
              <a:r>
                <a:rPr lang="en-US" sz="2800" baseline="-25000" dirty="0" smtClean="0"/>
                <a:t>2</a:t>
              </a:r>
              <a:r>
                <a:rPr lang="en-US" sz="2800" dirty="0" smtClean="0"/>
                <a:t>) Attacks</a:t>
              </a:r>
              <a:endParaRPr lang="en-US" i="1" baseline="-25000" dirty="0" smtClean="0"/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defRPr/>
              </a:pPr>
              <a:r>
                <a:rPr lang="en-US" dirty="0" smtClean="0">
                  <a:cs typeface="Times" charset="0"/>
                </a:rPr>
                <a:t>	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3Ca(OH)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+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+ </a:t>
              </a:r>
              <a:r>
                <a:rPr lang="en-US" dirty="0" smtClean="0">
                  <a:cs typeface="Times" charset="0"/>
                </a:rPr>
                <a:t>12H</a:t>
              </a:r>
              <a:r>
                <a:rPr lang="en-US" baseline="-30000" dirty="0" smtClean="0">
                  <a:cs typeface="Times" charset="0"/>
                </a:rPr>
                <a:t>2</a:t>
              </a:r>
              <a:r>
                <a:rPr lang="en-US" dirty="0" smtClean="0">
                  <a:cs typeface="Times" charset="0"/>
                </a:rPr>
                <a:t>O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3CaO·CaCl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·15H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O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endParaRPr lang="en-US" dirty="0" smtClean="0"/>
            </a:p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>
                  <a:solidFill>
                    <a:srgbClr val="B4B4B4"/>
                  </a:solidFill>
                </a:rPr>
                <a:t>NaCl </a:t>
              </a:r>
              <a:r>
                <a:rPr lang="en-US" i="1" dirty="0" smtClean="0">
                  <a:solidFill>
                    <a:srgbClr val="B4B4B4"/>
                  </a:solidFill>
                </a:rPr>
                <a:t>(Marchand 1994)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	2NaCl + Ca(OH)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+ 2NaOH</a:t>
              </a:r>
              <a:r>
                <a:rPr lang="en-US" dirty="0" smtClean="0">
                  <a:solidFill>
                    <a:srgbClr val="B4B4B4"/>
                  </a:solidFill>
                </a:rPr>
                <a:t> 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B4B4B4"/>
                  </a:solidFill>
                </a:rPr>
                <a:t> </a:t>
              </a:r>
            </a:p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>
                  <a:solidFill>
                    <a:srgbClr val="B4B4B4"/>
                  </a:solidFill>
                </a:rPr>
                <a:t>MgCl</a:t>
              </a:r>
              <a:r>
                <a:rPr lang="en-US" sz="2800" baseline="-25000" dirty="0" smtClean="0">
                  <a:solidFill>
                    <a:srgbClr val="B4B4B4"/>
                  </a:solidFill>
                </a:rPr>
                <a:t>2</a:t>
              </a:r>
              <a:r>
                <a:rPr lang="en-US" sz="2800" dirty="0" smtClean="0">
                  <a:solidFill>
                    <a:srgbClr val="B4B4B4"/>
                  </a:solidFill>
                </a:rPr>
                <a:t> </a:t>
              </a:r>
              <a:r>
                <a:rPr lang="en-US" i="1" dirty="0" smtClean="0">
                  <a:solidFill>
                    <a:srgbClr val="B4B4B4"/>
                  </a:solidFill>
                </a:rPr>
                <a:t>(Mindess, Young and Darwin, 2002)</a:t>
              </a:r>
              <a:endParaRPr lang="en-US" i="1" baseline="-25000" dirty="0" smtClean="0">
                <a:solidFill>
                  <a:srgbClr val="B4B4B4"/>
                </a:solidFill>
              </a:endParaRP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defRPr/>
              </a:pP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	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Ca(OH)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+ MgCl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+ Mg(OH)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	C-S-H + MgCl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+ M-S-H </a:t>
              </a:r>
              <a:r>
                <a:rPr lang="en-US" dirty="0" smtClean="0">
                  <a:cs typeface="Times New Roman" charset="0"/>
                </a:rPr>
                <a:t>			</a:t>
              </a:r>
              <a:endParaRPr lang="en-US" dirty="0" smtClean="0">
                <a:cs typeface="Times" charset="0"/>
              </a:endParaRPr>
            </a:p>
            <a:p>
              <a:pPr lvl="1" algn="r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endParaRPr lang="en-US" dirty="0" smtClean="0"/>
            </a:p>
          </p:txBody>
        </p:sp>
        <p:sp>
          <p:nvSpPr>
            <p:cNvPr id="66563" name="TextBox 3"/>
            <p:cNvSpPr txBox="1">
              <a:spLocks noChangeArrowheads="1"/>
            </p:cNvSpPr>
            <p:nvPr/>
          </p:nvSpPr>
          <p:spPr bwMode="auto">
            <a:xfrm>
              <a:off x="5141913" y="2697163"/>
              <a:ext cx="33559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ja-JP" altLang="en-US">
                  <a:latin typeface="Times New Roman" charset="0"/>
                </a:rPr>
                <a:t>“</a:t>
              </a:r>
              <a:r>
                <a:rPr lang="en-US" altLang="ja-JP" dirty="0">
                  <a:latin typeface="Times New Roman" charset="0"/>
                </a:rPr>
                <a:t>Water</a:t>
              </a:r>
              <a:r>
                <a:rPr lang="ja-JP" altLang="en-US">
                  <a:latin typeface="Times New Roman" charset="0"/>
                </a:rPr>
                <a:t>”</a:t>
              </a:r>
              <a:endParaRPr lang="en-US" dirty="0">
                <a:latin typeface="Times New Roman" charset="0"/>
              </a:endParaRPr>
            </a:p>
          </p:txBody>
        </p:sp>
        <p:cxnSp>
          <p:nvCxnSpPr>
            <p:cNvPr id="66564" name="Straight Arrow Connector 4"/>
            <p:cNvCxnSpPr>
              <a:cxnSpLocks noChangeShapeType="1"/>
            </p:cNvCxnSpPr>
            <p:nvPr/>
          </p:nvCxnSpPr>
          <p:spPr bwMode="auto">
            <a:xfrm rot="16200000" flipV="1">
              <a:off x="4891882" y="2258219"/>
              <a:ext cx="563562" cy="50165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9478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7585" name="Title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79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Chemical Mechanisms of Deicer Attack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2313" y="1168400"/>
            <a:ext cx="7699375" cy="5430838"/>
            <a:chOff x="722313" y="1168400"/>
            <a:chExt cx="7699375" cy="5430838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 bwMode="auto">
            <a:xfrm>
              <a:off x="722313" y="1168400"/>
              <a:ext cx="7699375" cy="54308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8100000" algn="ctr" rotWithShape="0">
                <a:srgbClr val="FFFFFF">
                  <a:alpha val="75000"/>
                </a:srgbClr>
              </a:outerShdw>
            </a:effec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/>
                <a:t>How Calcium Chloride (CaCl</a:t>
              </a:r>
              <a:r>
                <a:rPr lang="en-US" sz="2800" baseline="-25000" dirty="0" smtClean="0"/>
                <a:t>2</a:t>
              </a:r>
              <a:r>
                <a:rPr lang="en-US" sz="2800" dirty="0" smtClean="0"/>
                <a:t>) Attacks</a:t>
              </a:r>
              <a:endParaRPr lang="en-US" i="1" baseline="-25000" dirty="0" smtClean="0"/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defRPr/>
              </a:pPr>
              <a:r>
                <a:rPr lang="en-US" dirty="0" smtClean="0">
                  <a:cs typeface="Times" charset="0"/>
                </a:rPr>
                <a:t>	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3Ca(OH)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+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+ 12H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O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</a:t>
              </a:r>
              <a:r>
                <a:rPr lang="en-US" b="1" dirty="0" smtClean="0">
                  <a:cs typeface="Times" charset="0"/>
                </a:rPr>
                <a:t>3CaO·CaCl</a:t>
              </a:r>
              <a:r>
                <a:rPr lang="en-US" b="1" baseline="-30000" dirty="0" smtClean="0">
                  <a:cs typeface="Times" charset="0"/>
                </a:rPr>
                <a:t>2</a:t>
              </a:r>
              <a:r>
                <a:rPr lang="en-US" b="1" dirty="0" smtClean="0">
                  <a:cs typeface="Times" charset="0"/>
                </a:rPr>
                <a:t>·15H</a:t>
              </a:r>
              <a:r>
                <a:rPr lang="en-US" b="1" baseline="-30000" dirty="0" smtClean="0">
                  <a:cs typeface="Times" charset="0"/>
                </a:rPr>
                <a:t>2</a:t>
              </a:r>
              <a:r>
                <a:rPr lang="en-US" b="1" dirty="0" smtClean="0">
                  <a:cs typeface="Times" charset="0"/>
                </a:rPr>
                <a:t>O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endParaRPr lang="en-US" dirty="0" smtClean="0"/>
            </a:p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>
                  <a:solidFill>
                    <a:srgbClr val="B4B4B4"/>
                  </a:solidFill>
                </a:rPr>
                <a:t>NaCl </a:t>
              </a:r>
              <a:r>
                <a:rPr lang="en-US" i="1" dirty="0" smtClean="0">
                  <a:solidFill>
                    <a:srgbClr val="B4B4B4"/>
                  </a:solidFill>
                </a:rPr>
                <a:t>(Marchand 1994)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	2NaCl + Ca(OH)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+ 2NaOH</a:t>
              </a:r>
              <a:r>
                <a:rPr lang="en-US" dirty="0" smtClean="0">
                  <a:solidFill>
                    <a:srgbClr val="B4B4B4"/>
                  </a:solidFill>
                </a:rPr>
                <a:t> 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B4B4B4"/>
                  </a:solidFill>
                </a:rPr>
                <a:t> </a:t>
              </a:r>
            </a:p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>
                  <a:solidFill>
                    <a:srgbClr val="B4B4B4"/>
                  </a:solidFill>
                </a:rPr>
                <a:t>MgCl</a:t>
              </a:r>
              <a:r>
                <a:rPr lang="en-US" sz="2800" baseline="-25000" dirty="0" smtClean="0">
                  <a:solidFill>
                    <a:srgbClr val="B4B4B4"/>
                  </a:solidFill>
                </a:rPr>
                <a:t>2</a:t>
              </a:r>
              <a:r>
                <a:rPr lang="en-US" sz="2800" dirty="0" smtClean="0">
                  <a:solidFill>
                    <a:srgbClr val="B4B4B4"/>
                  </a:solidFill>
                </a:rPr>
                <a:t> </a:t>
              </a:r>
              <a:r>
                <a:rPr lang="en-US" i="1" dirty="0" smtClean="0">
                  <a:solidFill>
                    <a:srgbClr val="B4B4B4"/>
                  </a:solidFill>
                </a:rPr>
                <a:t>(Mindess, Young and Darwin, 2002)</a:t>
              </a:r>
              <a:endParaRPr lang="en-US" i="1" baseline="-25000" dirty="0" smtClean="0">
                <a:solidFill>
                  <a:srgbClr val="B4B4B4"/>
                </a:solidFill>
              </a:endParaRP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defRPr/>
              </a:pP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	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Ca(OH)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+ MgCl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+ Mg(OH)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	C-S-H + MgCl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+ M-S-H </a:t>
              </a:r>
              <a:r>
                <a:rPr lang="en-US" dirty="0" smtClean="0">
                  <a:cs typeface="Times New Roman" charset="0"/>
                </a:rPr>
                <a:t>			</a:t>
              </a:r>
              <a:endParaRPr lang="en-US" dirty="0" smtClean="0">
                <a:cs typeface="Times" charset="0"/>
              </a:endParaRPr>
            </a:p>
            <a:p>
              <a:pPr lvl="1" algn="r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endParaRPr lang="en-US" dirty="0" smtClean="0"/>
            </a:p>
          </p:txBody>
        </p:sp>
        <p:sp>
          <p:nvSpPr>
            <p:cNvPr id="67587" name="TextBox 3"/>
            <p:cNvSpPr txBox="1">
              <a:spLocks noChangeArrowheads="1"/>
            </p:cNvSpPr>
            <p:nvPr/>
          </p:nvSpPr>
          <p:spPr bwMode="auto">
            <a:xfrm>
              <a:off x="5032375" y="2603500"/>
              <a:ext cx="3354388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ja-JP" altLang="en-US" b="1" dirty="0">
                  <a:latin typeface="Times New Roman" charset="0"/>
                </a:rPr>
                <a:t>“</a:t>
              </a:r>
              <a:r>
                <a:rPr lang="en-US" altLang="ja-JP" b="1" dirty="0">
                  <a:latin typeface="Times New Roman" charset="0"/>
                </a:rPr>
                <a:t>Calcium Oxychloride</a:t>
              </a:r>
              <a:r>
                <a:rPr lang="ja-JP" altLang="en-US" b="1" dirty="0">
                  <a:latin typeface="Times New Roman" charset="0"/>
                </a:rPr>
                <a:t>”</a:t>
              </a:r>
              <a:endParaRPr lang="en-US" b="1" dirty="0">
                <a:latin typeface="Times New Roman" charset="0"/>
              </a:endParaRPr>
            </a:p>
          </p:txBody>
        </p:sp>
        <p:cxnSp>
          <p:nvCxnSpPr>
            <p:cNvPr id="67588" name="Straight Arrow Connector 6"/>
            <p:cNvCxnSpPr>
              <a:cxnSpLocks noChangeShapeType="1"/>
            </p:cNvCxnSpPr>
            <p:nvPr/>
          </p:nvCxnSpPr>
          <p:spPr bwMode="auto">
            <a:xfrm flipV="1">
              <a:off x="6302375" y="2241550"/>
              <a:ext cx="690563" cy="455613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9119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1D063A2-5D21-3744-A1E8-AF1E887BBF76}" type="slidenum">
              <a:rPr lang="en-US" sz="1800"/>
              <a:pPr eaLnBrk="1" hangingPunct="1"/>
              <a:t>6</a:t>
            </a:fld>
            <a:endParaRPr lang="en-US" sz="1800" dirty="0"/>
          </a:p>
        </p:txBody>
      </p:sp>
      <p:pic>
        <p:nvPicPr>
          <p:cNvPr id="18435" name="Picture 2" descr="michigans_oldes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938"/>
            <a:ext cx="84582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51" name="Text Box 3"/>
          <p:cNvSpPr txBox="1">
            <a:spLocks noChangeArrowheads="1"/>
          </p:cNvSpPr>
          <p:nvPr/>
        </p:nvSpPr>
        <p:spPr bwMode="auto">
          <a:xfrm>
            <a:off x="609600" y="152400"/>
            <a:ext cx="3048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The 1956 unveiling of historical marker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8609" name="Title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79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Chemical Mechanisms of Deicer Attack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2313" y="1168400"/>
            <a:ext cx="8026400" cy="5430838"/>
            <a:chOff x="722313" y="1168400"/>
            <a:chExt cx="8026400" cy="5430838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 bwMode="auto">
            <a:xfrm>
              <a:off x="722313" y="1168400"/>
              <a:ext cx="7699375" cy="54308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8100000" algn="ctr" rotWithShape="0">
                <a:srgbClr val="FFFFFF">
                  <a:alpha val="75000"/>
                </a:srgbClr>
              </a:outerShdw>
            </a:effec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/>
                <a:t>How Calcium Chloride (CaCl</a:t>
              </a:r>
              <a:r>
                <a:rPr lang="en-US" sz="2800" baseline="-25000" dirty="0" smtClean="0"/>
                <a:t>2</a:t>
              </a:r>
              <a:r>
                <a:rPr lang="en-US" sz="2800" dirty="0" smtClean="0"/>
                <a:t>) Attacks</a:t>
              </a:r>
              <a:endParaRPr lang="en-US" i="1" baseline="-25000" dirty="0" smtClean="0"/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defRPr/>
              </a:pPr>
              <a:r>
                <a:rPr lang="en-US" dirty="0" smtClean="0">
                  <a:cs typeface="Times" charset="0"/>
                </a:rPr>
                <a:t>	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3Ca(OH)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+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+ 12H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O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</a:t>
              </a:r>
              <a:r>
                <a:rPr lang="en-US" dirty="0" smtClean="0">
                  <a:cs typeface="Times" charset="0"/>
                </a:rPr>
                <a:t>3CaO·CaCl</a:t>
              </a:r>
              <a:r>
                <a:rPr lang="en-US" baseline="-30000" dirty="0" smtClean="0">
                  <a:cs typeface="Times" charset="0"/>
                </a:rPr>
                <a:t>2</a:t>
              </a:r>
              <a:r>
                <a:rPr lang="en-US" dirty="0" smtClean="0">
                  <a:cs typeface="Times" charset="0"/>
                </a:rPr>
                <a:t>·</a:t>
              </a:r>
              <a:r>
                <a:rPr lang="en-US" dirty="0" smtClean="0">
                  <a:solidFill>
                    <a:srgbClr val="FF0000"/>
                  </a:solidFill>
                  <a:cs typeface="Times" charset="0"/>
                </a:rPr>
                <a:t>15H</a:t>
              </a:r>
              <a:r>
                <a:rPr lang="en-US" baseline="-30000" dirty="0" smtClean="0">
                  <a:solidFill>
                    <a:srgbClr val="FF0000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FF0000"/>
                  </a:solidFill>
                  <a:cs typeface="Times" charset="0"/>
                </a:rPr>
                <a:t>O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endParaRPr lang="en-US" dirty="0" smtClean="0"/>
            </a:p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>
                  <a:solidFill>
                    <a:srgbClr val="B4B4B4"/>
                  </a:solidFill>
                </a:rPr>
                <a:t>NaCl </a:t>
              </a:r>
              <a:r>
                <a:rPr lang="en-US" i="1" dirty="0" smtClean="0">
                  <a:solidFill>
                    <a:srgbClr val="B4B4B4"/>
                  </a:solidFill>
                </a:rPr>
                <a:t>(Marchand 1994)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	2NaCl + Ca(OH)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 + 2NaOH</a:t>
              </a:r>
              <a:r>
                <a:rPr lang="en-US" dirty="0" smtClean="0">
                  <a:solidFill>
                    <a:srgbClr val="B4B4B4"/>
                  </a:solidFill>
                </a:rPr>
                <a:t> 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B4B4B4"/>
                  </a:solidFill>
                </a:rPr>
                <a:t> </a:t>
              </a:r>
            </a:p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>
                  <a:solidFill>
                    <a:srgbClr val="B4B4B4"/>
                  </a:solidFill>
                </a:rPr>
                <a:t>MgCl</a:t>
              </a:r>
              <a:r>
                <a:rPr lang="en-US" sz="2800" baseline="-25000" dirty="0" smtClean="0">
                  <a:solidFill>
                    <a:srgbClr val="B4B4B4"/>
                  </a:solidFill>
                </a:rPr>
                <a:t>2</a:t>
              </a:r>
              <a:r>
                <a:rPr lang="en-US" sz="2800" dirty="0" smtClean="0">
                  <a:solidFill>
                    <a:srgbClr val="B4B4B4"/>
                  </a:solidFill>
                </a:rPr>
                <a:t> </a:t>
              </a:r>
              <a:r>
                <a:rPr lang="en-US" i="1" dirty="0" smtClean="0">
                  <a:solidFill>
                    <a:srgbClr val="B4B4B4"/>
                  </a:solidFill>
                </a:rPr>
                <a:t>(Mindess, Young and Darwin, 2002)</a:t>
              </a:r>
              <a:endParaRPr lang="en-US" i="1" baseline="-25000" dirty="0" smtClean="0">
                <a:solidFill>
                  <a:srgbClr val="B4B4B4"/>
                </a:solidFill>
              </a:endParaRP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defRPr/>
              </a:pP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	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</a:rPr>
                <a:t>Ca(OH)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+ MgCl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+ Mg(OH)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	C-S-H + MgCl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</a:t>
              </a:r>
              <a:r>
                <a:rPr lang="en-US" dirty="0" smtClean="0">
                  <a:solidFill>
                    <a:srgbClr val="B4B4B4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CaCl</a:t>
              </a:r>
              <a:r>
                <a:rPr lang="en-US" baseline="-30000" dirty="0" smtClean="0">
                  <a:solidFill>
                    <a:srgbClr val="B4B4B4"/>
                  </a:solidFill>
                  <a:cs typeface="Times New Roman" charset="0"/>
                </a:rPr>
                <a:t>2</a:t>
              </a:r>
              <a:r>
                <a:rPr lang="en-US" dirty="0" smtClean="0">
                  <a:solidFill>
                    <a:srgbClr val="B4B4B4"/>
                  </a:solidFill>
                  <a:cs typeface="Times New Roman" charset="0"/>
                </a:rPr>
                <a:t> + M-S-H </a:t>
              </a:r>
              <a:r>
                <a:rPr lang="en-US" dirty="0" smtClean="0">
                  <a:cs typeface="Times New Roman" charset="0"/>
                </a:rPr>
                <a:t>			</a:t>
              </a:r>
              <a:endParaRPr lang="en-US" dirty="0" smtClean="0">
                <a:cs typeface="Times" charset="0"/>
              </a:endParaRPr>
            </a:p>
            <a:p>
              <a:pPr lvl="1" algn="r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endParaRPr lang="en-US" dirty="0" smtClean="0"/>
            </a:p>
          </p:txBody>
        </p:sp>
        <p:sp>
          <p:nvSpPr>
            <p:cNvPr id="68611" name="TextBox 3"/>
            <p:cNvSpPr txBox="1">
              <a:spLocks noChangeArrowheads="1"/>
            </p:cNvSpPr>
            <p:nvPr/>
          </p:nvSpPr>
          <p:spPr bwMode="auto">
            <a:xfrm>
              <a:off x="5032375" y="2603500"/>
              <a:ext cx="3716338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 smtClean="0">
                  <a:latin typeface="Times New Roman" charset="0"/>
                </a:rPr>
                <a:t>EXPANSIVE PHASE !!!</a:t>
              </a:r>
              <a:endParaRPr lang="en-US" b="1" dirty="0">
                <a:latin typeface="Times New Roman" charset="0"/>
              </a:endParaRPr>
            </a:p>
          </p:txBody>
        </p:sp>
        <p:cxnSp>
          <p:nvCxnSpPr>
            <p:cNvPr id="68612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6302375" y="2241550"/>
              <a:ext cx="690563" cy="455613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4921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9633" name="Title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79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Chemical Mechanisms of Deicer Attack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22313" y="1168400"/>
            <a:ext cx="7699375" cy="54308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Char char="§"/>
              <a:defRPr/>
            </a:pPr>
            <a:r>
              <a:rPr lang="en-US" sz="2800" dirty="0" smtClean="0"/>
              <a:t>How </a:t>
            </a:r>
            <a:r>
              <a:rPr lang="en-US" sz="2800" b="1" dirty="0" smtClean="0"/>
              <a:t>Calcium Chloride </a:t>
            </a:r>
            <a:r>
              <a:rPr lang="en-US" sz="2800" dirty="0" smtClean="0"/>
              <a:t>(CaCl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) Attacks</a:t>
            </a:r>
            <a:endParaRPr lang="en-US" i="1" baseline="-25000" dirty="0" smtClean="0"/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defRPr/>
            </a:pPr>
            <a:r>
              <a:rPr lang="en-US" dirty="0" smtClean="0">
                <a:cs typeface="Times" charset="0"/>
              </a:rPr>
              <a:t>	3</a:t>
            </a:r>
            <a:r>
              <a:rPr lang="en-US" b="1" dirty="0" smtClean="0">
                <a:solidFill>
                  <a:srgbClr val="0000FF"/>
                </a:solidFill>
                <a:cs typeface="Times" charset="0"/>
              </a:rPr>
              <a:t>Ca(OH)</a:t>
            </a:r>
            <a:r>
              <a:rPr lang="en-US" b="1" baseline="-30000" dirty="0" smtClean="0">
                <a:solidFill>
                  <a:srgbClr val="0000FF"/>
                </a:solidFill>
                <a:cs typeface="Times" charset="0"/>
              </a:rPr>
              <a:t>2</a:t>
            </a:r>
            <a:r>
              <a:rPr lang="en-US" dirty="0" smtClean="0">
                <a:cs typeface="Times" charset="0"/>
              </a:rPr>
              <a:t> + CaCl</a:t>
            </a:r>
            <a:r>
              <a:rPr lang="en-US" baseline="-30000" dirty="0" smtClean="0">
                <a:cs typeface="Times" charset="0"/>
              </a:rPr>
              <a:t>2</a:t>
            </a:r>
            <a:r>
              <a:rPr lang="en-US" dirty="0" smtClean="0">
                <a:cs typeface="Times" charset="0"/>
              </a:rPr>
              <a:t> + 12H</a:t>
            </a:r>
            <a:r>
              <a:rPr lang="en-US" baseline="-30000" dirty="0" smtClean="0">
                <a:cs typeface="Times" charset="0"/>
              </a:rPr>
              <a:t>2</a:t>
            </a:r>
            <a:r>
              <a:rPr lang="en-US" dirty="0" smtClean="0">
                <a:cs typeface="Times" charset="0"/>
              </a:rPr>
              <a:t>O </a:t>
            </a:r>
            <a:r>
              <a:rPr lang="en-US" dirty="0" smtClean="0">
                <a:cs typeface="Times" charset="0"/>
                <a:sym typeface="Wingdings" charset="0"/>
              </a:rPr>
              <a:t></a:t>
            </a:r>
            <a:r>
              <a:rPr lang="en-US" dirty="0" smtClean="0">
                <a:cs typeface="Times" charset="0"/>
              </a:rPr>
              <a:t> 3CaO·CaCl</a:t>
            </a:r>
            <a:r>
              <a:rPr lang="en-US" baseline="-30000" dirty="0" smtClean="0">
                <a:cs typeface="Times" charset="0"/>
              </a:rPr>
              <a:t>2</a:t>
            </a:r>
            <a:r>
              <a:rPr lang="en-US" dirty="0" smtClean="0">
                <a:cs typeface="Times" charset="0"/>
              </a:rPr>
              <a:t>·15H</a:t>
            </a:r>
            <a:r>
              <a:rPr lang="en-US" baseline="-30000" dirty="0" smtClean="0">
                <a:cs typeface="Times" charset="0"/>
              </a:rPr>
              <a:t>2</a:t>
            </a:r>
            <a:r>
              <a:rPr lang="en-US" dirty="0" smtClean="0">
                <a:cs typeface="Times" charset="0"/>
              </a:rPr>
              <a:t>O</a:t>
            </a:r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None/>
              <a:defRPr/>
            </a:pPr>
            <a:endParaRPr lang="en-US" dirty="0" smtClean="0"/>
          </a:p>
          <a:p>
            <a:pPr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Char char="§"/>
              <a:defRPr/>
            </a:pPr>
            <a:r>
              <a:rPr lang="en-US" sz="2800" dirty="0" smtClean="0"/>
              <a:t>How </a:t>
            </a:r>
            <a:r>
              <a:rPr lang="en-US" sz="2800" b="1" dirty="0" smtClean="0"/>
              <a:t>Sodium Chloride </a:t>
            </a:r>
            <a:r>
              <a:rPr lang="en-US" sz="2800" dirty="0" smtClean="0"/>
              <a:t>(NaCl) Attacks</a:t>
            </a:r>
            <a:endParaRPr lang="en-US" i="1" baseline="-25000" dirty="0" smtClean="0"/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None/>
              <a:defRPr/>
            </a:pPr>
            <a:r>
              <a:rPr lang="en-US" dirty="0" smtClean="0">
                <a:cs typeface="Times" charset="0"/>
              </a:rPr>
              <a:t>	2NaCl + </a:t>
            </a:r>
            <a:r>
              <a:rPr lang="en-US" b="1" dirty="0" smtClean="0">
                <a:solidFill>
                  <a:srgbClr val="0000FF"/>
                </a:solidFill>
                <a:cs typeface="Times" charset="0"/>
              </a:rPr>
              <a:t>Ca(OH)</a:t>
            </a:r>
            <a:r>
              <a:rPr lang="en-US" b="1" baseline="-30000" dirty="0" smtClean="0">
                <a:solidFill>
                  <a:srgbClr val="0000FF"/>
                </a:solidFill>
                <a:cs typeface="Times" charset="0"/>
              </a:rPr>
              <a:t>2</a:t>
            </a:r>
            <a:r>
              <a:rPr lang="en-US" dirty="0" smtClean="0">
                <a:cs typeface="Times" charset="0"/>
              </a:rPr>
              <a:t> </a:t>
            </a:r>
            <a:r>
              <a:rPr lang="en-US" dirty="0" smtClean="0">
                <a:cs typeface="Times" charset="0"/>
                <a:sym typeface="Wingdings" charset="0"/>
              </a:rPr>
              <a:t></a:t>
            </a:r>
            <a:r>
              <a:rPr lang="en-US" dirty="0" smtClean="0">
                <a:cs typeface="Times" charset="0"/>
              </a:rPr>
              <a:t> CaCl</a:t>
            </a:r>
            <a:r>
              <a:rPr lang="en-US" baseline="-30000" dirty="0" smtClean="0">
                <a:cs typeface="Times" charset="0"/>
              </a:rPr>
              <a:t>2</a:t>
            </a:r>
            <a:r>
              <a:rPr lang="en-US" dirty="0" smtClean="0">
                <a:cs typeface="Times" charset="0"/>
              </a:rPr>
              <a:t> + 2NaOH</a:t>
            </a:r>
            <a:r>
              <a:rPr lang="en-US" dirty="0" smtClean="0"/>
              <a:t> </a:t>
            </a:r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None/>
              <a:defRPr/>
            </a:pPr>
            <a:r>
              <a:rPr lang="en-US" dirty="0" smtClean="0"/>
              <a:t> </a:t>
            </a:r>
          </a:p>
          <a:p>
            <a:pPr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Char char="§"/>
              <a:defRPr/>
            </a:pPr>
            <a:r>
              <a:rPr lang="en-US" sz="2800" dirty="0" smtClean="0"/>
              <a:t>How </a:t>
            </a:r>
            <a:r>
              <a:rPr lang="en-US" sz="2800" b="1" dirty="0" smtClean="0"/>
              <a:t>Magnesium Chloride </a:t>
            </a:r>
            <a:r>
              <a:rPr lang="en-US" sz="2800" dirty="0" smtClean="0"/>
              <a:t>(MgCl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) Attacks</a:t>
            </a:r>
            <a:endParaRPr lang="en-US" i="1" baseline="-25000" dirty="0" smtClean="0"/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defRPr/>
            </a:pPr>
            <a:r>
              <a:rPr lang="en-US" dirty="0" smtClean="0">
                <a:cs typeface="Times New Roman" charset="0"/>
              </a:rPr>
              <a:t>	</a:t>
            </a:r>
            <a:r>
              <a:rPr lang="en-US" b="1" dirty="0" smtClean="0">
                <a:solidFill>
                  <a:srgbClr val="0000FF"/>
                </a:solidFill>
                <a:cs typeface="Times" charset="0"/>
              </a:rPr>
              <a:t>Ca(OH)</a:t>
            </a:r>
            <a:r>
              <a:rPr lang="en-US" b="1" baseline="-30000" dirty="0" smtClean="0">
                <a:solidFill>
                  <a:srgbClr val="0000FF"/>
                </a:solidFill>
                <a:cs typeface="Times" charset="0"/>
              </a:rPr>
              <a:t>2</a:t>
            </a:r>
            <a:r>
              <a:rPr lang="en-US" dirty="0" smtClean="0">
                <a:cs typeface="Times New Roman" charset="0"/>
              </a:rPr>
              <a:t> + MgCl</a:t>
            </a:r>
            <a:r>
              <a:rPr lang="en-US" baseline="-30000" dirty="0" smtClean="0">
                <a:cs typeface="Times New Roman" charset="0"/>
              </a:rPr>
              <a:t>2</a:t>
            </a:r>
            <a:r>
              <a:rPr lang="en-US" dirty="0" smtClean="0">
                <a:cs typeface="Times New Roman" charset="0"/>
              </a:rPr>
              <a:t> </a:t>
            </a:r>
            <a:r>
              <a:rPr lang="en-US" dirty="0" smtClean="0">
                <a:cs typeface="Times" charset="0"/>
                <a:sym typeface="Wingdings" charset="0"/>
              </a:rPr>
              <a:t></a:t>
            </a:r>
            <a:r>
              <a:rPr lang="en-US" dirty="0" smtClean="0">
                <a:cs typeface="Times New Roman" charset="0"/>
              </a:rPr>
              <a:t> CaCl</a:t>
            </a:r>
            <a:r>
              <a:rPr lang="en-US" baseline="-30000" dirty="0" smtClean="0">
                <a:cs typeface="Times New Roman" charset="0"/>
              </a:rPr>
              <a:t>2</a:t>
            </a:r>
            <a:r>
              <a:rPr lang="en-US" dirty="0" smtClean="0">
                <a:cs typeface="Times New Roman" charset="0"/>
              </a:rPr>
              <a:t> + Mg(OH)</a:t>
            </a:r>
            <a:r>
              <a:rPr lang="en-US" baseline="-30000" dirty="0" smtClean="0">
                <a:cs typeface="Times New Roman" charset="0"/>
              </a:rPr>
              <a:t>2</a:t>
            </a:r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None/>
              <a:defRPr/>
            </a:pPr>
            <a:r>
              <a:rPr lang="en-US" dirty="0" smtClean="0">
                <a:cs typeface="Times New Roman" charset="0"/>
              </a:rPr>
              <a:t>	C-S-H + MgCl</a:t>
            </a:r>
            <a:r>
              <a:rPr lang="en-US" baseline="-30000" dirty="0" smtClean="0">
                <a:cs typeface="Times New Roman" charset="0"/>
              </a:rPr>
              <a:t>2</a:t>
            </a:r>
            <a:r>
              <a:rPr lang="en-US" dirty="0" smtClean="0">
                <a:cs typeface="Times New Roman" charset="0"/>
              </a:rPr>
              <a:t> </a:t>
            </a:r>
            <a:r>
              <a:rPr lang="en-US" dirty="0" smtClean="0">
                <a:cs typeface="Times" charset="0"/>
                <a:sym typeface="Wingdings" charset="0"/>
              </a:rPr>
              <a:t></a:t>
            </a:r>
            <a:r>
              <a:rPr lang="en-US" dirty="0" smtClean="0">
                <a:cs typeface="Times New Roman" charset="0"/>
              </a:rPr>
              <a:t> CaCl</a:t>
            </a:r>
            <a:r>
              <a:rPr lang="en-US" baseline="-30000" dirty="0" smtClean="0">
                <a:cs typeface="Times New Roman" charset="0"/>
              </a:rPr>
              <a:t>2</a:t>
            </a:r>
            <a:r>
              <a:rPr lang="en-US" dirty="0" smtClean="0">
                <a:cs typeface="Times New Roman" charset="0"/>
              </a:rPr>
              <a:t> + M-S-H 			</a:t>
            </a:r>
            <a:endParaRPr lang="en-US" dirty="0" smtClean="0">
              <a:cs typeface="Times" charset="0"/>
            </a:endParaRPr>
          </a:p>
          <a:p>
            <a:pPr lvl="1" algn="r"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592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0657" name="Title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79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Chemical Mechanisms of Deicer Attack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22313" y="1168400"/>
            <a:ext cx="7699375" cy="54308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Char char="§"/>
              <a:defRPr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Calcium Chloride (CaCl</a:t>
            </a:r>
            <a:r>
              <a:rPr lang="en-US" sz="28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Attacks</a:t>
            </a:r>
            <a:endParaRPr lang="en-US" i="1" baseline="-25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" charset="0"/>
              </a:rPr>
              <a:t>	3Ca(OH)</a:t>
            </a:r>
            <a:r>
              <a:rPr lang="en-US" baseline="-30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" charset="0"/>
              </a:rPr>
              <a:t>2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" charset="0"/>
              </a:rPr>
              <a:t> +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" charset="0"/>
              </a:rPr>
              <a:t>CaCl</a:t>
            </a:r>
            <a:r>
              <a:rPr lang="en-US" b="1" baseline="-30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" charset="0"/>
              </a:rPr>
              <a:t>2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" charset="0"/>
              </a:rPr>
              <a:t> + 12H</a:t>
            </a:r>
            <a:r>
              <a:rPr lang="en-US" baseline="-30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" charset="0"/>
              </a:rPr>
              <a:t>2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" charset="0"/>
              </a:rPr>
              <a:t>O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" charset="0"/>
                <a:sym typeface="Wingdings" charset="0"/>
              </a:rPr>
              <a:t>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" charset="0"/>
              </a:rPr>
              <a:t> 3CaO·CaCl</a:t>
            </a:r>
            <a:r>
              <a:rPr lang="en-US" baseline="-30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" charset="0"/>
              </a:rPr>
              <a:t>2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" charset="0"/>
              </a:rPr>
              <a:t>·15H</a:t>
            </a:r>
            <a:r>
              <a:rPr lang="en-US" baseline="-30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" charset="0"/>
              </a:rPr>
              <a:t>2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" charset="0"/>
              </a:rPr>
              <a:t>O</a:t>
            </a:r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Char char="§"/>
              <a:defRPr/>
            </a:pPr>
            <a:r>
              <a:rPr lang="en-US" sz="2800" dirty="0" smtClean="0"/>
              <a:t>How Sodium Chloride (NaCl) Attacks</a:t>
            </a:r>
            <a:endParaRPr lang="en-US" dirty="0" smtClean="0">
              <a:solidFill>
                <a:srgbClr val="000000"/>
              </a:solidFill>
            </a:endParaRPr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Times" charset="0"/>
              </a:rPr>
              <a:t>	2NaCl + Ca(OH)</a:t>
            </a:r>
            <a:r>
              <a:rPr lang="en-US" baseline="-30000" dirty="0" smtClean="0">
                <a:solidFill>
                  <a:srgbClr val="000000"/>
                </a:solidFill>
                <a:cs typeface="Times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Time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cs typeface="Times" charset="0"/>
                <a:sym typeface="Wingdings" charset="0"/>
              </a:rPr>
              <a:t></a:t>
            </a:r>
            <a:r>
              <a:rPr lang="en-US" dirty="0" smtClean="0">
                <a:solidFill>
                  <a:srgbClr val="000000"/>
                </a:solidFill>
                <a:cs typeface="Times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cs typeface="Times" charset="0"/>
              </a:rPr>
              <a:t>CaCl</a:t>
            </a:r>
            <a:r>
              <a:rPr lang="en-US" b="1" baseline="-30000" dirty="0" smtClean="0">
                <a:solidFill>
                  <a:srgbClr val="FF0000"/>
                </a:solidFill>
                <a:cs typeface="Times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Times" charset="0"/>
              </a:rPr>
              <a:t> + 2NaOH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Char char="§"/>
              <a:defRPr/>
            </a:pPr>
            <a:r>
              <a:rPr lang="en-US" sz="2800" dirty="0" smtClean="0"/>
              <a:t>How Magnesium Chloride (MgCl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) Attacks</a:t>
            </a:r>
            <a:endParaRPr lang="en-US" sz="2800" i="1" baseline="-25000" dirty="0" smtClean="0"/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defRPr/>
            </a:pP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	</a:t>
            </a:r>
            <a:r>
              <a:rPr lang="en-US" dirty="0" smtClean="0">
                <a:solidFill>
                  <a:srgbClr val="000000"/>
                </a:solidFill>
                <a:cs typeface="Times" charset="0"/>
              </a:rPr>
              <a:t>Ca(OH)</a:t>
            </a:r>
            <a:r>
              <a:rPr lang="en-US" baseline="-30000" dirty="0" smtClean="0">
                <a:solidFill>
                  <a:srgbClr val="000000"/>
                </a:solidFill>
                <a:cs typeface="Times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 + Mg</a:t>
            </a:r>
            <a:r>
              <a:rPr lang="en-US" dirty="0" smtClean="0">
                <a:cs typeface="Times New Roman" charset="0"/>
              </a:rPr>
              <a:t>Cl</a:t>
            </a:r>
            <a:r>
              <a:rPr lang="en-US" baseline="-30000" dirty="0" smtClean="0">
                <a:cs typeface="Times New Roman" charset="0"/>
              </a:rPr>
              <a:t>2</a:t>
            </a:r>
            <a:r>
              <a:rPr lang="en-US" dirty="0" smtClean="0">
                <a:cs typeface="Times New Roman" charset="0"/>
              </a:rPr>
              <a:t> </a:t>
            </a:r>
            <a:r>
              <a:rPr lang="en-US" dirty="0" smtClean="0">
                <a:cs typeface="Times" charset="0"/>
                <a:sym typeface="Wingdings" charset="0"/>
              </a:rPr>
              <a:t></a:t>
            </a:r>
            <a:r>
              <a:rPr lang="en-US" dirty="0" smtClean="0">
                <a:cs typeface="Times New Roman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cs typeface="Times New Roman" charset="0"/>
              </a:rPr>
              <a:t>CaCl</a:t>
            </a:r>
            <a:r>
              <a:rPr lang="en-US" b="1" baseline="-30000" dirty="0" smtClean="0">
                <a:solidFill>
                  <a:srgbClr val="FF0000"/>
                </a:solidFill>
                <a:cs typeface="Times New Roman" charset="0"/>
              </a:rPr>
              <a:t>2</a:t>
            </a:r>
            <a:r>
              <a:rPr lang="en-US" dirty="0" smtClean="0">
                <a:cs typeface="Times New Roman" charset="0"/>
              </a:rPr>
              <a:t> + Mg(OH)</a:t>
            </a:r>
            <a:r>
              <a:rPr lang="en-US" baseline="-30000" dirty="0" smtClean="0">
                <a:cs typeface="Times New Roman" charset="0"/>
              </a:rPr>
              <a:t>2</a:t>
            </a:r>
          </a:p>
          <a:p>
            <a:pPr lvl="1"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None/>
              <a:defRPr/>
            </a:pPr>
            <a:r>
              <a:rPr lang="en-US" dirty="0" smtClean="0">
                <a:cs typeface="Times New Roman" charset="0"/>
              </a:rPr>
              <a:t>	C-S-H + MgCl</a:t>
            </a:r>
            <a:r>
              <a:rPr lang="en-US" baseline="-30000" dirty="0" smtClean="0">
                <a:cs typeface="Times New Roman" charset="0"/>
              </a:rPr>
              <a:t>2</a:t>
            </a:r>
            <a:r>
              <a:rPr lang="en-US" dirty="0" smtClean="0">
                <a:cs typeface="Times New Roman" charset="0"/>
              </a:rPr>
              <a:t> </a:t>
            </a:r>
            <a:r>
              <a:rPr lang="en-US" dirty="0" smtClean="0">
                <a:cs typeface="Times" charset="0"/>
                <a:sym typeface="Wingdings" charset="0"/>
              </a:rPr>
              <a:t></a:t>
            </a:r>
            <a:r>
              <a:rPr lang="en-US" dirty="0" smtClean="0">
                <a:cs typeface="Times New Roman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cs typeface="Times New Roman" charset="0"/>
              </a:rPr>
              <a:t>CaCl</a:t>
            </a:r>
            <a:r>
              <a:rPr lang="en-US" b="1" baseline="-30000" dirty="0" smtClean="0">
                <a:solidFill>
                  <a:srgbClr val="FF0000"/>
                </a:solidFill>
                <a:cs typeface="Times New Roman" charset="0"/>
              </a:rPr>
              <a:t>2</a:t>
            </a:r>
            <a:r>
              <a:rPr lang="en-US" dirty="0" smtClean="0">
                <a:cs typeface="Times New Roman" charset="0"/>
              </a:rPr>
              <a:t> + M-S-H 			</a:t>
            </a:r>
            <a:endParaRPr lang="en-US" dirty="0" smtClean="0">
              <a:cs typeface="Times" charset="0"/>
            </a:endParaRPr>
          </a:p>
          <a:p>
            <a:pPr lvl="1" algn="r" eaLnBrk="1" hangingPunct="1">
              <a:spcBef>
                <a:spcPct val="20000"/>
              </a:spcBef>
              <a:spcAft>
                <a:spcPct val="25000"/>
              </a:spcAft>
              <a:buFont typeface="Wingdings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779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681" name="Title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79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Chemical Mechanisms of Deicer Attack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2313" y="1168400"/>
            <a:ext cx="7699375" cy="5430838"/>
            <a:chOff x="722313" y="1168400"/>
            <a:chExt cx="7699375" cy="5430838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 bwMode="auto">
            <a:xfrm>
              <a:off x="722313" y="1168400"/>
              <a:ext cx="7699375" cy="54308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8100000" algn="ctr" rotWithShape="0">
                <a:srgbClr val="FFFFFF">
                  <a:alpha val="75000"/>
                </a:srgbClr>
              </a:outerShdw>
            </a:effec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/>
                <a:t>How Calcium Chloride (CaCl</a:t>
              </a:r>
              <a:r>
                <a:rPr lang="en-US" sz="2800" baseline="-25000" dirty="0" smtClean="0"/>
                <a:t>2</a:t>
              </a:r>
              <a:r>
                <a:rPr lang="en-US" sz="2800" dirty="0" smtClean="0"/>
                <a:t>) Attacks</a:t>
              </a:r>
              <a:endParaRPr lang="en-US" i="1" baseline="-25000" dirty="0" smtClean="0"/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defRPr/>
              </a:pP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	3</a:t>
              </a:r>
              <a:r>
                <a:rPr lang="en-US" b="1" dirty="0" smtClean="0">
                  <a:solidFill>
                    <a:srgbClr val="0000FF"/>
                  </a:solidFill>
                  <a:cs typeface="Times" charset="0"/>
                </a:rPr>
                <a:t>Ca(OH)</a:t>
              </a:r>
              <a:r>
                <a:rPr lang="en-US" b="1" baseline="-30000" dirty="0" smtClean="0">
                  <a:solidFill>
                    <a:srgbClr val="0000FF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 + </a:t>
              </a:r>
              <a:r>
                <a:rPr lang="en-US" b="1" dirty="0" smtClean="0">
                  <a:solidFill>
                    <a:srgbClr val="FF0000"/>
                  </a:solidFill>
                  <a:cs typeface="Times" charset="0"/>
                </a:rPr>
                <a:t>CaCl</a:t>
              </a:r>
              <a:r>
                <a:rPr lang="en-US" b="1" baseline="-30000" dirty="0" smtClean="0">
                  <a:solidFill>
                    <a:srgbClr val="FF0000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 + 12H</a:t>
              </a:r>
              <a:r>
                <a:rPr lang="en-US" baseline="-30000" dirty="0" smtClean="0">
                  <a:solidFill>
                    <a:srgbClr val="000000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O 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 3CaO·CaCl</a:t>
              </a:r>
              <a:r>
                <a:rPr lang="en-US" baseline="-30000" dirty="0" smtClean="0">
                  <a:solidFill>
                    <a:srgbClr val="000000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·15H</a:t>
              </a:r>
              <a:r>
                <a:rPr lang="en-US" baseline="-30000" dirty="0" smtClean="0">
                  <a:solidFill>
                    <a:srgbClr val="000000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O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endParaRPr lang="en-US" dirty="0" smtClean="0">
                <a:solidFill>
                  <a:srgbClr val="000000"/>
                </a:solidFill>
              </a:endParaRPr>
            </a:p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/>
                <a:t>How Sodium Chloride (NaCl) Attacks</a:t>
              </a:r>
              <a:r>
                <a:rPr lang="en-US" i="1" dirty="0" smtClean="0">
                  <a:solidFill>
                    <a:srgbClr val="000000"/>
                  </a:solidFill>
                </a:rPr>
                <a:t>)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	2NaCl + </a:t>
              </a:r>
              <a:r>
                <a:rPr lang="en-US" b="1" dirty="0" smtClean="0">
                  <a:solidFill>
                    <a:srgbClr val="0000FF"/>
                  </a:solidFill>
                  <a:cs typeface="Times" charset="0"/>
                </a:rPr>
                <a:t>Ca(OH)</a:t>
              </a:r>
              <a:r>
                <a:rPr lang="en-US" b="1" baseline="-30000" dirty="0" smtClean="0">
                  <a:solidFill>
                    <a:srgbClr val="0000FF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cs typeface="Times" charset="0"/>
                </a:rPr>
                <a:t>CaCl</a:t>
              </a:r>
              <a:r>
                <a:rPr lang="en-US" b="1" baseline="-30000" dirty="0" smtClean="0">
                  <a:solidFill>
                    <a:srgbClr val="FF0000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 + 2NaOH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</a:p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/>
                <a:t>How Magnesium Chloride (MgCl</a:t>
              </a:r>
              <a:r>
                <a:rPr lang="en-US" sz="2800" baseline="-25000" dirty="0" smtClean="0"/>
                <a:t>2</a:t>
              </a:r>
              <a:r>
                <a:rPr lang="en-US" sz="2800" dirty="0" smtClean="0"/>
                <a:t>) Attacks</a:t>
              </a:r>
              <a:endParaRPr lang="en-US" sz="2800" i="1" baseline="-25000" dirty="0" smtClean="0"/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defRPr/>
              </a:pPr>
              <a:r>
                <a:rPr lang="en-US" dirty="0" smtClean="0">
                  <a:solidFill>
                    <a:srgbClr val="000000"/>
                  </a:solidFill>
                  <a:cs typeface="Times New Roman" charset="0"/>
                </a:rPr>
                <a:t>	</a:t>
              </a:r>
              <a:r>
                <a:rPr lang="en-US" b="1" dirty="0" smtClean="0">
                  <a:solidFill>
                    <a:srgbClr val="0000FF"/>
                  </a:solidFill>
                  <a:cs typeface="Times" charset="0"/>
                </a:rPr>
                <a:t>Ca(OH)</a:t>
              </a:r>
              <a:r>
                <a:rPr lang="en-US" b="1" baseline="-30000" dirty="0" smtClean="0">
                  <a:solidFill>
                    <a:srgbClr val="0000FF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  <a:cs typeface="Times New Roman" charset="0"/>
                </a:rPr>
                <a:t> + Mg</a:t>
              </a:r>
              <a:r>
                <a:rPr lang="en-US" dirty="0" smtClean="0">
                  <a:cs typeface="Times New Roman" charset="0"/>
                </a:rPr>
                <a:t>Cl</a:t>
              </a:r>
              <a:r>
                <a:rPr lang="en-US" baseline="-30000" dirty="0" smtClean="0">
                  <a:cs typeface="Times New Roman" charset="0"/>
                </a:rPr>
                <a:t>2</a:t>
              </a:r>
              <a:r>
                <a:rPr lang="en-US" dirty="0" smtClean="0">
                  <a:cs typeface="Times New Roman" charset="0"/>
                </a:rPr>
                <a:t> </a:t>
              </a:r>
              <a:r>
                <a:rPr lang="en-US" dirty="0" smtClean="0"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cs typeface="Times New Roman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cs typeface="Times New Roman" charset="0"/>
                </a:rPr>
                <a:t>CaCl</a:t>
              </a:r>
              <a:r>
                <a:rPr lang="en-US" b="1" baseline="-30000" dirty="0" smtClean="0">
                  <a:solidFill>
                    <a:srgbClr val="FF0000"/>
                  </a:solidFill>
                  <a:cs typeface="Times New Roman" charset="0"/>
                </a:rPr>
                <a:t>2</a:t>
              </a:r>
              <a:r>
                <a:rPr lang="en-US" dirty="0" smtClean="0">
                  <a:cs typeface="Times New Roman" charset="0"/>
                </a:rPr>
                <a:t> + Mg(OH)</a:t>
              </a:r>
              <a:r>
                <a:rPr lang="en-US" baseline="-30000" dirty="0" smtClean="0">
                  <a:cs typeface="Times New Roman" charset="0"/>
                </a:rPr>
                <a:t>2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cs typeface="Times New Roman" charset="0"/>
                </a:rPr>
                <a:t>	C-S-H + MgCl</a:t>
              </a:r>
              <a:r>
                <a:rPr lang="en-US" baseline="-30000" dirty="0" smtClean="0">
                  <a:cs typeface="Times New Roman" charset="0"/>
                </a:rPr>
                <a:t>2</a:t>
              </a:r>
              <a:r>
                <a:rPr lang="en-US" dirty="0" smtClean="0">
                  <a:cs typeface="Times New Roman" charset="0"/>
                </a:rPr>
                <a:t> </a:t>
              </a:r>
              <a:r>
                <a:rPr lang="en-US" dirty="0" smtClean="0"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cs typeface="Times New Roman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cs typeface="Times New Roman" charset="0"/>
                </a:rPr>
                <a:t>CaCl</a:t>
              </a:r>
              <a:r>
                <a:rPr lang="en-US" b="1" baseline="-30000" dirty="0" smtClean="0">
                  <a:solidFill>
                    <a:srgbClr val="FF0000"/>
                  </a:solidFill>
                  <a:cs typeface="Times New Roman" charset="0"/>
                </a:rPr>
                <a:t>2</a:t>
              </a:r>
              <a:r>
                <a:rPr lang="en-US" dirty="0" smtClean="0">
                  <a:cs typeface="Times New Roman" charset="0"/>
                </a:rPr>
                <a:t> + M-S-H 			</a:t>
              </a:r>
              <a:endParaRPr lang="en-US" dirty="0" smtClean="0">
                <a:cs typeface="Times" charset="0"/>
              </a:endParaRPr>
            </a:p>
            <a:p>
              <a:pPr lvl="1" algn="r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endParaRPr lang="en-US" dirty="0" smtClean="0"/>
            </a:p>
          </p:txBody>
        </p:sp>
        <p:sp>
          <p:nvSpPr>
            <p:cNvPr id="7" name="Bent-Up Arrow 6"/>
            <p:cNvSpPr/>
            <p:nvPr/>
          </p:nvSpPr>
          <p:spPr bwMode="auto">
            <a:xfrm>
              <a:off x="6443667" y="2345972"/>
              <a:ext cx="652462" cy="1446213"/>
            </a:xfrm>
            <a:prstGeom prst="bentUpArrow">
              <a:avLst/>
            </a:prstGeom>
            <a:solidFill>
              <a:srgbClr val="7AFD4B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" name="Bent-Up Arrow 7"/>
            <p:cNvSpPr/>
            <p:nvPr/>
          </p:nvSpPr>
          <p:spPr bwMode="auto">
            <a:xfrm>
              <a:off x="6801207" y="2320925"/>
              <a:ext cx="1049338" cy="3417888"/>
            </a:xfrm>
            <a:prstGeom prst="bentUpArrow">
              <a:avLst>
                <a:gd name="adj1" fmla="val 19117"/>
                <a:gd name="adj2" fmla="val 25000"/>
                <a:gd name="adj3" fmla="val 25000"/>
              </a:avLst>
            </a:prstGeom>
            <a:solidFill>
              <a:srgbClr val="7AFD4B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535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2705" name="Title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79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Chemical Mechanisms of Deicer Attack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2313" y="1168400"/>
            <a:ext cx="7699375" cy="5430838"/>
            <a:chOff x="722313" y="1168400"/>
            <a:chExt cx="7699375" cy="5430838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 bwMode="auto">
            <a:xfrm>
              <a:off x="722313" y="1168400"/>
              <a:ext cx="7699375" cy="54308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8100000" algn="ctr" rotWithShape="0">
                <a:srgbClr val="FFFFFF">
                  <a:alpha val="75000"/>
                </a:srgbClr>
              </a:outerShdw>
            </a:effec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/>
                <a:t>How Calcium Chloride (CaCl</a:t>
              </a:r>
              <a:r>
                <a:rPr lang="en-US" sz="2800" baseline="-25000" dirty="0" smtClean="0"/>
                <a:t>2</a:t>
              </a:r>
              <a:r>
                <a:rPr lang="en-US" sz="2800" dirty="0" smtClean="0"/>
                <a:t>) Attacks</a:t>
              </a:r>
              <a:endParaRPr lang="en-US" i="1" baseline="-25000" dirty="0" smtClean="0"/>
            </a:p>
            <a:p>
              <a:pPr lvl="1" eaLnBrk="1" hangingPunct="1">
                <a:spcBef>
                  <a:spcPct val="20000"/>
                </a:spcBef>
                <a:defRPr/>
              </a:pP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	3</a:t>
              </a:r>
              <a:r>
                <a:rPr lang="en-US" b="1" dirty="0" smtClean="0">
                  <a:solidFill>
                    <a:srgbClr val="0000FF"/>
                  </a:solidFill>
                  <a:cs typeface="Times" charset="0"/>
                </a:rPr>
                <a:t>Ca(OH)</a:t>
              </a:r>
              <a:r>
                <a:rPr lang="en-US" b="1" baseline="-30000" dirty="0" smtClean="0">
                  <a:solidFill>
                    <a:srgbClr val="0000FF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 + </a:t>
              </a:r>
              <a:r>
                <a:rPr lang="en-US" b="1" dirty="0" smtClean="0">
                  <a:solidFill>
                    <a:srgbClr val="FF0000"/>
                  </a:solidFill>
                  <a:cs typeface="Times" charset="0"/>
                </a:rPr>
                <a:t>CaCl</a:t>
              </a:r>
              <a:r>
                <a:rPr lang="en-US" b="1" baseline="-30000" dirty="0" smtClean="0">
                  <a:solidFill>
                    <a:srgbClr val="FF0000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 + 12H</a:t>
              </a:r>
              <a:r>
                <a:rPr lang="en-US" baseline="-30000" dirty="0" smtClean="0">
                  <a:solidFill>
                    <a:srgbClr val="000000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O 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 3CaO·CaCl</a:t>
              </a:r>
              <a:r>
                <a:rPr lang="en-US" baseline="-30000" dirty="0" smtClean="0">
                  <a:solidFill>
                    <a:srgbClr val="000000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·15H</a:t>
              </a:r>
              <a:r>
                <a:rPr lang="en-US" baseline="-30000" dirty="0" smtClean="0">
                  <a:solidFill>
                    <a:srgbClr val="000000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  <a:cs typeface="Times" charset="0"/>
                </a:rPr>
                <a:t>O</a:t>
              </a:r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endParaRPr lang="en-US" dirty="0" smtClean="0">
                <a:solidFill>
                  <a:srgbClr val="000000"/>
                </a:solidFill>
              </a:endParaRPr>
            </a:p>
            <a:p>
              <a:pPr eaLnBrk="1" hangingPunct="1">
                <a:buFont typeface="Wingdings" charset="0"/>
                <a:buChar char="§"/>
                <a:defRPr/>
              </a:pPr>
              <a:r>
                <a:rPr lang="en-US" sz="2800" i="1" u="sng" dirty="0" smtClean="0"/>
                <a:t>We did not find evidence of NaCl attack</a:t>
              </a:r>
              <a:endParaRPr lang="en-US" i="1" u="sng" dirty="0" smtClean="0"/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None/>
                <a:defRPr/>
              </a:pP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</a:p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Font typeface="Wingdings" charset="0"/>
                <a:buChar char="§"/>
                <a:defRPr/>
              </a:pPr>
              <a:r>
                <a:rPr lang="en-US" sz="2800" dirty="0" smtClean="0"/>
                <a:t>How Magnesium Chloride (MgCl</a:t>
              </a:r>
              <a:r>
                <a:rPr lang="en-US" sz="2800" baseline="-25000" dirty="0" smtClean="0"/>
                <a:t>2</a:t>
              </a:r>
              <a:r>
                <a:rPr lang="en-US" sz="2800" dirty="0" smtClean="0"/>
                <a:t>) Attacks</a:t>
              </a:r>
              <a:endParaRPr lang="en-US" sz="2800" i="1" baseline="-25000" dirty="0" smtClean="0"/>
            </a:p>
            <a:p>
              <a:pPr lvl="1" eaLnBrk="1" hangingPunct="1">
                <a:spcBef>
                  <a:spcPct val="20000"/>
                </a:spcBef>
                <a:spcAft>
                  <a:spcPct val="25000"/>
                </a:spcAft>
                <a:defRPr/>
              </a:pPr>
              <a:r>
                <a:rPr lang="en-US" dirty="0" smtClean="0">
                  <a:solidFill>
                    <a:srgbClr val="000000"/>
                  </a:solidFill>
                  <a:cs typeface="Times New Roman" charset="0"/>
                </a:rPr>
                <a:t>	</a:t>
              </a:r>
              <a:r>
                <a:rPr lang="en-US" b="1" dirty="0" smtClean="0">
                  <a:solidFill>
                    <a:srgbClr val="0000FF"/>
                  </a:solidFill>
                  <a:cs typeface="Times" charset="0"/>
                </a:rPr>
                <a:t>Ca(OH)</a:t>
              </a:r>
              <a:r>
                <a:rPr lang="en-US" b="1" baseline="-30000" dirty="0" smtClean="0">
                  <a:solidFill>
                    <a:srgbClr val="0000FF"/>
                  </a:solidFill>
                  <a:cs typeface="Times" charset="0"/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  <a:cs typeface="Times New Roman" charset="0"/>
                </a:rPr>
                <a:t> + Mg</a:t>
              </a:r>
              <a:r>
                <a:rPr lang="en-US" dirty="0" smtClean="0">
                  <a:cs typeface="Times New Roman" charset="0"/>
                </a:rPr>
                <a:t>Cl</a:t>
              </a:r>
              <a:r>
                <a:rPr lang="en-US" baseline="-30000" dirty="0" smtClean="0">
                  <a:cs typeface="Times New Roman" charset="0"/>
                </a:rPr>
                <a:t>2</a:t>
              </a:r>
              <a:r>
                <a:rPr lang="en-US" dirty="0" smtClean="0">
                  <a:cs typeface="Times New Roman" charset="0"/>
                </a:rPr>
                <a:t> </a:t>
              </a:r>
              <a:r>
                <a:rPr lang="en-US" dirty="0" smtClean="0"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cs typeface="Times New Roman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cs typeface="Times New Roman" charset="0"/>
                </a:rPr>
                <a:t>CaCl</a:t>
              </a:r>
              <a:r>
                <a:rPr lang="en-US" b="1" baseline="-30000" dirty="0" smtClean="0">
                  <a:solidFill>
                    <a:srgbClr val="FF0000"/>
                  </a:solidFill>
                  <a:cs typeface="Times New Roman" charset="0"/>
                </a:rPr>
                <a:t>2</a:t>
              </a:r>
              <a:r>
                <a:rPr lang="en-US" dirty="0" smtClean="0">
                  <a:cs typeface="Times New Roman" charset="0"/>
                </a:rPr>
                <a:t> + Mg(OH)</a:t>
              </a:r>
              <a:r>
                <a:rPr lang="en-US" baseline="-30000" dirty="0" smtClean="0">
                  <a:cs typeface="Times New Roman" charset="0"/>
                </a:rPr>
                <a:t>2</a:t>
              </a:r>
            </a:p>
            <a:p>
              <a:pPr lvl="1" eaLnBrk="1" hangingPunct="1">
                <a:spcBef>
                  <a:spcPct val="20000"/>
                </a:spcBef>
                <a:spcAft>
                  <a:spcPts val="2425"/>
                </a:spcAft>
                <a:buFont typeface="Wingdings" charset="0"/>
                <a:buNone/>
                <a:defRPr/>
              </a:pPr>
              <a:r>
                <a:rPr lang="en-US" dirty="0" smtClean="0">
                  <a:cs typeface="Times New Roman" charset="0"/>
                </a:rPr>
                <a:t>	C-S-H + MgCl</a:t>
              </a:r>
              <a:r>
                <a:rPr lang="en-US" baseline="-30000" dirty="0" smtClean="0">
                  <a:cs typeface="Times New Roman" charset="0"/>
                </a:rPr>
                <a:t>2</a:t>
              </a:r>
              <a:r>
                <a:rPr lang="en-US" dirty="0" smtClean="0">
                  <a:cs typeface="Times New Roman" charset="0"/>
                </a:rPr>
                <a:t> </a:t>
              </a:r>
              <a:r>
                <a:rPr lang="en-US" dirty="0" smtClean="0">
                  <a:cs typeface="Times" charset="0"/>
                  <a:sym typeface="Wingdings" charset="0"/>
                </a:rPr>
                <a:t></a:t>
              </a:r>
              <a:r>
                <a:rPr lang="en-US" dirty="0" smtClean="0">
                  <a:cs typeface="Times New Roman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cs typeface="Times New Roman" charset="0"/>
                </a:rPr>
                <a:t>CaCl</a:t>
              </a:r>
              <a:r>
                <a:rPr lang="en-US" b="1" baseline="-30000" dirty="0" smtClean="0">
                  <a:solidFill>
                    <a:srgbClr val="FF0000"/>
                  </a:solidFill>
                  <a:cs typeface="Times New Roman" charset="0"/>
                </a:rPr>
                <a:t>2</a:t>
              </a:r>
              <a:r>
                <a:rPr lang="en-US" dirty="0" smtClean="0">
                  <a:cs typeface="Times New Roman" charset="0"/>
                </a:rPr>
                <a:t> + M-S-H</a:t>
              </a:r>
            </a:p>
            <a:p>
              <a:pPr eaLnBrk="1" hangingPunct="1">
                <a:spcBef>
                  <a:spcPct val="20000"/>
                </a:spcBef>
                <a:spcAft>
                  <a:spcPct val="25000"/>
                </a:spcAft>
                <a:buSzPct val="100000"/>
                <a:buFont typeface="Wingdings" charset="0"/>
                <a:buChar char="§"/>
                <a:defRPr/>
              </a:pPr>
              <a:r>
                <a:rPr lang="en-US" sz="2800" i="1" u="sng" dirty="0" smtClean="0">
                  <a:cs typeface="Times New Roman" charset="0"/>
                </a:rPr>
                <a:t>We found strong evidence of the magnesium chloride mechanism shown here</a:t>
              </a:r>
              <a:r>
                <a:rPr lang="en-US" i="1" u="sng" dirty="0" smtClean="0">
                  <a:cs typeface="Times New Roman" charset="0"/>
                </a:rPr>
                <a:t> </a:t>
              </a:r>
              <a:endParaRPr lang="en-US" u="sng" dirty="0" smtClean="0">
                <a:cs typeface="Times" charset="0"/>
              </a:endParaRPr>
            </a:p>
          </p:txBody>
        </p:sp>
        <p:sp>
          <p:nvSpPr>
            <p:cNvPr id="8" name="Bent-Up Arrow 7"/>
            <p:cNvSpPr/>
            <p:nvPr/>
          </p:nvSpPr>
          <p:spPr bwMode="auto">
            <a:xfrm>
              <a:off x="6758874" y="2320925"/>
              <a:ext cx="1049338" cy="2759075"/>
            </a:xfrm>
            <a:prstGeom prst="bentUpArrow">
              <a:avLst>
                <a:gd name="adj1" fmla="val 19117"/>
                <a:gd name="adj2" fmla="val 25000"/>
                <a:gd name="adj3" fmla="val 25000"/>
              </a:avLst>
            </a:prstGeom>
            <a:solidFill>
              <a:srgbClr val="7AFD4B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8267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8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Compressive strength evolution with time of mortar cubes</a:t>
            </a:r>
          </a:p>
        </p:txBody>
      </p:sp>
      <p:graphicFrame>
        <p:nvGraphicFramePr>
          <p:cNvPr id="148482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1143000"/>
          <a:ext cx="92964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1" name="Worksheet" r:id="rId5" imgW="9295632" imgH="5711480" progId="Excel.Sheet.8">
                  <p:embed/>
                </p:oleObj>
              </mc:Choice>
              <mc:Fallback>
                <p:oleObj name="Worksheet" r:id="rId5" imgW="9295632" imgH="5711480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9296400" cy="571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8484" name="Group 4"/>
          <p:cNvGrpSpPr>
            <a:grpSpLocks/>
          </p:cNvGrpSpPr>
          <p:nvPr/>
        </p:nvGrpSpPr>
        <p:grpSpPr bwMode="auto">
          <a:xfrm>
            <a:off x="3124200" y="4876800"/>
            <a:ext cx="3278188" cy="827088"/>
            <a:chOff x="3220" y="3072"/>
            <a:chExt cx="1123" cy="521"/>
          </a:xfrm>
        </p:grpSpPr>
        <p:sp>
          <p:nvSpPr>
            <p:cNvPr id="148490" name="Text Box 5"/>
            <p:cNvSpPr txBox="1">
              <a:spLocks noChangeArrowheads="1"/>
            </p:cNvSpPr>
            <p:nvPr/>
          </p:nvSpPr>
          <p:spPr bwMode="auto">
            <a:xfrm>
              <a:off x="3220" y="3360"/>
              <a:ext cx="110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CA" sz="1800" dirty="0">
                  <a:latin typeface="Arial" charset="0"/>
                </a:rPr>
                <a:t>MgCl</a:t>
              </a:r>
              <a:r>
                <a:rPr lang="en-CA" sz="1800" baseline="-25000" dirty="0">
                  <a:latin typeface="Arial" charset="0"/>
                </a:rPr>
                <a:t>2</a:t>
              </a:r>
              <a:r>
                <a:rPr lang="en-CA" sz="1800" dirty="0">
                  <a:latin typeface="Arial" charset="0"/>
                </a:rPr>
                <a:t> &amp; MBAP ~60% loss</a:t>
              </a:r>
            </a:p>
          </p:txBody>
        </p:sp>
        <p:sp>
          <p:nvSpPr>
            <p:cNvPr id="148491" name="Line 6"/>
            <p:cNvSpPr>
              <a:spLocks noChangeShapeType="1"/>
            </p:cNvSpPr>
            <p:nvPr/>
          </p:nvSpPr>
          <p:spPr bwMode="auto">
            <a:xfrm flipV="1">
              <a:off x="4160" y="3072"/>
              <a:ext cx="183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8485" name="Group 7"/>
          <p:cNvGrpSpPr>
            <a:grpSpLocks/>
          </p:cNvGrpSpPr>
          <p:nvPr/>
        </p:nvGrpSpPr>
        <p:grpSpPr bwMode="auto">
          <a:xfrm>
            <a:off x="4343400" y="3429000"/>
            <a:ext cx="2438400" cy="747713"/>
            <a:chOff x="3504" y="2210"/>
            <a:chExt cx="906" cy="307"/>
          </a:xfrm>
        </p:grpSpPr>
        <p:sp>
          <p:nvSpPr>
            <p:cNvPr id="148488" name="Text Box 8"/>
            <p:cNvSpPr txBox="1">
              <a:spLocks noChangeArrowheads="1"/>
            </p:cNvSpPr>
            <p:nvPr/>
          </p:nvSpPr>
          <p:spPr bwMode="auto">
            <a:xfrm>
              <a:off x="3504" y="2366"/>
              <a:ext cx="816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CA" sz="1800" dirty="0">
                  <a:latin typeface="Arial" charset="0"/>
                </a:rPr>
                <a:t>CaCl</a:t>
              </a:r>
              <a:r>
                <a:rPr lang="en-CA" sz="1800" baseline="-25000" dirty="0">
                  <a:latin typeface="Arial" charset="0"/>
                </a:rPr>
                <a:t>2</a:t>
              </a:r>
              <a:r>
                <a:rPr lang="en-CA" sz="1800" dirty="0">
                  <a:latin typeface="Arial" charset="0"/>
                </a:rPr>
                <a:t> ~10% loss</a:t>
              </a:r>
            </a:p>
          </p:txBody>
        </p:sp>
        <p:sp>
          <p:nvSpPr>
            <p:cNvPr id="148489" name="Line 9"/>
            <p:cNvSpPr>
              <a:spLocks noChangeShapeType="1"/>
            </p:cNvSpPr>
            <p:nvPr/>
          </p:nvSpPr>
          <p:spPr bwMode="auto">
            <a:xfrm flipV="1">
              <a:off x="4212" y="2210"/>
              <a:ext cx="198" cy="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48486" name="Text Box 8"/>
          <p:cNvSpPr txBox="1">
            <a:spLocks noChangeArrowheads="1"/>
          </p:cNvSpPr>
          <p:nvPr/>
        </p:nvSpPr>
        <p:spPr bwMode="auto">
          <a:xfrm>
            <a:off x="3276600" y="14478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CA" sz="1800" dirty="0">
                <a:latin typeface="Arial" charset="0"/>
              </a:rPr>
              <a:t>NaCl &amp; Control</a:t>
            </a:r>
          </a:p>
        </p:txBody>
      </p:sp>
      <p:sp>
        <p:nvSpPr>
          <p:cNvPr id="148487" name="Line 9"/>
          <p:cNvSpPr>
            <a:spLocks noChangeShapeType="1"/>
          </p:cNvSpPr>
          <p:nvPr/>
        </p:nvSpPr>
        <p:spPr bwMode="auto">
          <a:xfrm>
            <a:off x="4267200" y="18288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9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0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Length change of mortar bars</a:t>
            </a:r>
          </a:p>
        </p:txBody>
      </p:sp>
      <p:graphicFrame>
        <p:nvGraphicFramePr>
          <p:cNvPr id="15053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1066800"/>
          <a:ext cx="93726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9" name="Worksheet" r:id="rId5" imgW="9374873" imgH="5790721" progId="Excel.Sheet.8">
                  <p:embed/>
                </p:oleObj>
              </mc:Choice>
              <mc:Fallback>
                <p:oleObj name="Worksheet" r:id="rId5" imgW="9374873" imgH="5790721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66800"/>
                        <a:ext cx="9372600" cy="579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0532" name="Group 4"/>
          <p:cNvGrpSpPr>
            <a:grpSpLocks/>
          </p:cNvGrpSpPr>
          <p:nvPr/>
        </p:nvGrpSpPr>
        <p:grpSpPr bwMode="auto">
          <a:xfrm>
            <a:off x="3429000" y="1676400"/>
            <a:ext cx="3048000" cy="641350"/>
            <a:chOff x="2400" y="1248"/>
            <a:chExt cx="1920" cy="404"/>
          </a:xfrm>
        </p:grpSpPr>
        <p:sp>
          <p:nvSpPr>
            <p:cNvPr id="150539" name="Text Box 5"/>
            <p:cNvSpPr txBox="1">
              <a:spLocks noChangeArrowheads="1"/>
            </p:cNvSpPr>
            <p:nvPr/>
          </p:nvSpPr>
          <p:spPr bwMode="auto">
            <a:xfrm>
              <a:off x="2400" y="1248"/>
              <a:ext cx="139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CA" sz="1800" dirty="0">
                  <a:latin typeface="Arial" charset="0"/>
                </a:rPr>
                <a:t>~0.8% expansion MBAP</a:t>
              </a:r>
            </a:p>
          </p:txBody>
        </p:sp>
        <p:sp>
          <p:nvSpPr>
            <p:cNvPr id="150540" name="Line 6"/>
            <p:cNvSpPr>
              <a:spLocks noChangeShapeType="1"/>
            </p:cNvSpPr>
            <p:nvPr/>
          </p:nvSpPr>
          <p:spPr bwMode="auto">
            <a:xfrm flipH="1" flipV="1">
              <a:off x="3648" y="1488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50533" name="Group 7"/>
          <p:cNvGrpSpPr>
            <a:grpSpLocks/>
          </p:cNvGrpSpPr>
          <p:nvPr/>
        </p:nvGrpSpPr>
        <p:grpSpPr bwMode="auto">
          <a:xfrm>
            <a:off x="4876800" y="3048000"/>
            <a:ext cx="2362200" cy="762000"/>
            <a:chOff x="3072" y="1920"/>
            <a:chExt cx="1488" cy="480"/>
          </a:xfrm>
        </p:grpSpPr>
        <p:sp>
          <p:nvSpPr>
            <p:cNvPr id="150537" name="Text Box 8"/>
            <p:cNvSpPr txBox="1">
              <a:spLocks noChangeArrowheads="1"/>
            </p:cNvSpPr>
            <p:nvPr/>
          </p:nvSpPr>
          <p:spPr bwMode="auto">
            <a:xfrm>
              <a:off x="3072" y="1920"/>
              <a:ext cx="139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CA" sz="1800" dirty="0">
                  <a:latin typeface="Arial" charset="0"/>
                </a:rPr>
                <a:t>~0.4% expansion MgCl</a:t>
              </a:r>
              <a:r>
                <a:rPr lang="en-CA" sz="1800" baseline="-25000" dirty="0">
                  <a:latin typeface="Arial" charset="0"/>
                </a:rPr>
                <a:t>2</a:t>
              </a:r>
            </a:p>
          </p:txBody>
        </p:sp>
        <p:sp>
          <p:nvSpPr>
            <p:cNvPr id="150538" name="Line 9"/>
            <p:cNvSpPr>
              <a:spLocks noChangeShapeType="1"/>
            </p:cNvSpPr>
            <p:nvPr/>
          </p:nvSpPr>
          <p:spPr bwMode="auto">
            <a:xfrm flipH="1" flipV="1">
              <a:off x="4176" y="2208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50534" name="Group 10"/>
          <p:cNvGrpSpPr>
            <a:grpSpLocks/>
          </p:cNvGrpSpPr>
          <p:nvPr/>
        </p:nvGrpSpPr>
        <p:grpSpPr bwMode="auto">
          <a:xfrm>
            <a:off x="4876800" y="4572000"/>
            <a:ext cx="2209800" cy="946150"/>
            <a:chOff x="3072" y="2804"/>
            <a:chExt cx="1392" cy="596"/>
          </a:xfrm>
        </p:grpSpPr>
        <p:sp>
          <p:nvSpPr>
            <p:cNvPr id="150535" name="Text Box 11"/>
            <p:cNvSpPr txBox="1">
              <a:spLocks noChangeArrowheads="1"/>
            </p:cNvSpPr>
            <p:nvPr/>
          </p:nvSpPr>
          <p:spPr bwMode="auto">
            <a:xfrm>
              <a:off x="3072" y="2996"/>
              <a:ext cx="139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CA" sz="1800" dirty="0">
                  <a:latin typeface="Arial" charset="0"/>
                </a:rPr>
                <a:t>~0.3% expansion CaCl</a:t>
              </a:r>
              <a:r>
                <a:rPr lang="en-CA" sz="1800" baseline="-25000" dirty="0">
                  <a:latin typeface="Arial" charset="0"/>
                </a:rPr>
                <a:t>2</a:t>
              </a:r>
            </a:p>
          </p:txBody>
        </p:sp>
        <p:sp>
          <p:nvSpPr>
            <p:cNvPr id="150536" name="Line 12"/>
            <p:cNvSpPr>
              <a:spLocks noChangeShapeType="1"/>
            </p:cNvSpPr>
            <p:nvPr/>
          </p:nvSpPr>
          <p:spPr bwMode="auto">
            <a:xfrm flipH="1">
              <a:off x="4224" y="2804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292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54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600200"/>
            <a:ext cx="7848600" cy="4876800"/>
          </a:xfrm>
        </p:spPr>
      </p:pic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4742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X-ray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Diffractogram for Mortars Exposed to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CaCl</a:t>
            </a:r>
            <a:r>
              <a:rPr lang="en-US" baseline="-25000" dirty="0"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– 30 days @ 40 ºF</a:t>
            </a:r>
            <a:endParaRPr lang="en-US" baseline="-250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54628" name="Group 4"/>
          <p:cNvGrpSpPr>
            <a:grpSpLocks/>
          </p:cNvGrpSpPr>
          <p:nvPr/>
        </p:nvGrpSpPr>
        <p:grpSpPr bwMode="auto">
          <a:xfrm>
            <a:off x="1828800" y="2116665"/>
            <a:ext cx="4953000" cy="1752600"/>
            <a:chOff x="1152" y="1200"/>
            <a:chExt cx="3120" cy="1104"/>
          </a:xfrm>
        </p:grpSpPr>
        <p:sp>
          <p:nvSpPr>
            <p:cNvPr id="154629" name="Oval 5"/>
            <p:cNvSpPr>
              <a:spLocks noChangeArrowheads="1"/>
            </p:cNvSpPr>
            <p:nvPr/>
          </p:nvSpPr>
          <p:spPr bwMode="auto">
            <a:xfrm>
              <a:off x="1152" y="1200"/>
              <a:ext cx="288" cy="384"/>
            </a:xfrm>
            <a:prstGeom prst="ellipse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4630" name="Oval 6"/>
            <p:cNvSpPr>
              <a:spLocks noChangeArrowheads="1"/>
            </p:cNvSpPr>
            <p:nvPr/>
          </p:nvSpPr>
          <p:spPr bwMode="auto">
            <a:xfrm>
              <a:off x="1968" y="2016"/>
              <a:ext cx="192" cy="288"/>
            </a:xfrm>
            <a:prstGeom prst="ellipse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4631" name="Line 7"/>
            <p:cNvSpPr>
              <a:spLocks noChangeShapeType="1"/>
            </p:cNvSpPr>
            <p:nvPr/>
          </p:nvSpPr>
          <p:spPr bwMode="auto">
            <a:xfrm>
              <a:off x="1488" y="1440"/>
              <a:ext cx="115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4632" name="Line 8"/>
            <p:cNvSpPr>
              <a:spLocks noChangeShapeType="1"/>
            </p:cNvSpPr>
            <p:nvPr/>
          </p:nvSpPr>
          <p:spPr bwMode="auto">
            <a:xfrm flipV="1">
              <a:off x="2208" y="1776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4633" name="Text Box 9"/>
            <p:cNvSpPr txBox="1">
              <a:spLocks noChangeArrowheads="1"/>
            </p:cNvSpPr>
            <p:nvPr/>
          </p:nvSpPr>
          <p:spPr bwMode="auto">
            <a:xfrm>
              <a:off x="2688" y="1632"/>
              <a:ext cx="15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CA" sz="1800" dirty="0">
                  <a:latin typeface="Arial" charset="0"/>
                </a:rPr>
                <a:t>Calcium Oxychloride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678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9" name="Chart 8"/>
          <p:cNvGraphicFramePr>
            <a:graphicFrameLocks noGrp="1"/>
          </p:cNvGraphicFramePr>
          <p:nvPr/>
        </p:nvGraphicFramePr>
        <p:xfrm>
          <a:off x="0" y="1182540"/>
          <a:ext cx="9144000" cy="5675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3299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11" y="225779"/>
            <a:ext cx="8760178" cy="7620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Typical Concrete Sorptivity with Different Fluids ( 0.55 </a:t>
            </a:r>
            <a:r>
              <a:rPr lang="en-US" sz="2400" i="1" dirty="0">
                <a:latin typeface="Times New Roman" charset="0"/>
                <a:ea typeface="ＭＳ Ｐゴシック" charset="0"/>
                <a:cs typeface="ＭＳ Ｐゴシック" charset="0"/>
              </a:rPr>
              <a:t>w/c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3671888" y="2174875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Water</a:t>
            </a:r>
          </a:p>
        </p:txBody>
      </p:sp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5153025" y="2441575"/>
            <a:ext cx="1050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NaCl</a:t>
            </a:r>
          </a:p>
        </p:txBody>
      </p:sp>
      <p:sp>
        <p:nvSpPr>
          <p:cNvPr id="183302" name="Text Box 6"/>
          <p:cNvSpPr txBox="1">
            <a:spLocks noChangeArrowheads="1"/>
          </p:cNvSpPr>
          <p:nvPr/>
        </p:nvSpPr>
        <p:spPr bwMode="auto">
          <a:xfrm>
            <a:off x="6015038" y="3138488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CaCl</a:t>
            </a:r>
            <a:r>
              <a:rPr lang="en-US" baseline="-25000" dirty="0"/>
              <a:t>2</a:t>
            </a:r>
          </a:p>
        </p:txBody>
      </p:sp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6481763" y="4738688"/>
            <a:ext cx="1081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MgCl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2536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8" name="Chart 7"/>
          <p:cNvGraphicFramePr>
            <a:graphicFrameLocks noGrp="1"/>
          </p:cNvGraphicFramePr>
          <p:nvPr/>
        </p:nvGraphicFramePr>
        <p:xfrm>
          <a:off x="0" y="1182539"/>
          <a:ext cx="9144000" cy="5675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534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620000" cy="7620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Sorptivity of 15% MgCl</a:t>
            </a:r>
            <a:r>
              <a:rPr lang="en-US" sz="2400" baseline="-25000" dirty="0"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 into</a:t>
            </a:r>
            <a:b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Different 0.45 </a:t>
            </a:r>
            <a:r>
              <a:rPr lang="en-US" sz="2400" i="1" dirty="0">
                <a:latin typeface="Times New Roman" charset="0"/>
                <a:ea typeface="ＭＳ Ｐゴシック" charset="0"/>
                <a:cs typeface="ＭＳ Ｐゴシック" charset="0"/>
              </a:rPr>
              <a:t>w/c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 Concrete Mixtures</a:t>
            </a:r>
          </a:p>
        </p:txBody>
      </p:sp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5838825" y="4989513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35% slag</a:t>
            </a:r>
          </a:p>
        </p:txBody>
      </p:sp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3790950" y="2982913"/>
            <a:ext cx="1512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Type I PC</a:t>
            </a:r>
          </a:p>
        </p:txBody>
      </p:sp>
      <p:sp>
        <p:nvSpPr>
          <p:cNvPr id="185350" name="Text Box 6"/>
          <p:cNvSpPr txBox="1">
            <a:spLocks noChangeArrowheads="1"/>
          </p:cNvSpPr>
          <p:nvPr/>
        </p:nvSpPr>
        <p:spPr bwMode="auto">
          <a:xfrm>
            <a:off x="5959475" y="3254375"/>
            <a:ext cx="201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15% Fly Ash</a:t>
            </a:r>
          </a:p>
        </p:txBody>
      </p:sp>
    </p:spTree>
    <p:extLst>
      <p:ext uri="{BB962C8B-B14F-4D97-AF65-F5344CB8AC3E}">
        <p14:creationId xmlns:p14="http://schemas.microsoft.com/office/powerpoint/2010/main" val="20705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E330F03-955C-B04B-82A9-894D6DA27238}" type="slidenum">
              <a:rPr lang="en-US" sz="1800"/>
              <a:pPr eaLnBrk="1" hangingPunct="1"/>
              <a:t>7</a:t>
            </a:fld>
            <a:endParaRPr lang="en-US" sz="1800" dirty="0"/>
          </a:p>
        </p:txBody>
      </p:sp>
      <p:pic>
        <p:nvPicPr>
          <p:cNvPr id="19458" name="Picture 2" descr="IMG_110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title"/>
          </p:nvPr>
        </p:nvSpPr>
        <p:spPr>
          <a:xfrm>
            <a:off x="612421" y="1464732"/>
            <a:ext cx="8229600" cy="1066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SCM Effects on Permeability</a:t>
            </a:r>
          </a:p>
        </p:txBody>
      </p:sp>
      <p:sp>
        <p:nvSpPr>
          <p:cNvPr id="118786" name="Text Placeholder 3"/>
          <p:cNvSpPr>
            <a:spLocks noGrp="1"/>
          </p:cNvSpPr>
          <p:nvPr>
            <p:ph type="body" idx="1"/>
          </p:nvPr>
        </p:nvSpPr>
        <p:spPr>
          <a:xfrm>
            <a:off x="457200" y="2560320"/>
            <a:ext cx="4040188" cy="639763"/>
          </a:xfrm>
        </p:spPr>
        <p:txBody>
          <a:bodyPr/>
          <a:lstStyle/>
          <a:p>
            <a:pPr algn="ctr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0.45 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w/c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OPC</a:t>
            </a:r>
          </a:p>
        </p:txBody>
      </p:sp>
      <p:pic>
        <p:nvPicPr>
          <p:cNvPr id="118787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34" b="-4634"/>
          <a:stretch>
            <a:fillRect/>
          </a:stretch>
        </p:blipFill>
        <p:spPr>
          <a:xfrm>
            <a:off x="33870" y="3321753"/>
            <a:ext cx="4572000" cy="3397114"/>
          </a:xfrm>
        </p:spPr>
      </p:pic>
      <p:sp>
        <p:nvSpPr>
          <p:cNvPr id="11878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0977" y="2545647"/>
            <a:ext cx="4041775" cy="639763"/>
          </a:xfrm>
        </p:spPr>
        <p:txBody>
          <a:bodyPr/>
          <a:lstStyle/>
          <a:p>
            <a:pPr algn="ctr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0.45 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w/c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OPC + 15% Class F</a:t>
            </a:r>
          </a:p>
        </p:txBody>
      </p:sp>
      <p:pic>
        <p:nvPicPr>
          <p:cNvPr id="118789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13" b="-4613"/>
          <a:stretch>
            <a:fillRect/>
          </a:stretch>
        </p:blipFill>
        <p:spPr>
          <a:xfrm>
            <a:off x="4574469" y="3321754"/>
            <a:ext cx="4572000" cy="3395779"/>
          </a:xfrm>
        </p:spPr>
      </p:pic>
    </p:spTree>
    <p:extLst>
      <p:ext uri="{BB962C8B-B14F-4D97-AF65-F5344CB8AC3E}">
        <p14:creationId xmlns:p14="http://schemas.microsoft.com/office/powerpoint/2010/main" val="401483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Placeholder 5"/>
          <p:cNvSpPr>
            <a:spLocks noGrp="1"/>
          </p:cNvSpPr>
          <p:nvPr>
            <p:ph type="body" idx="1"/>
          </p:nvPr>
        </p:nvSpPr>
        <p:spPr>
          <a:xfrm>
            <a:off x="457200" y="2559754"/>
            <a:ext cx="4040188" cy="639763"/>
          </a:xfrm>
        </p:spPr>
        <p:txBody>
          <a:bodyPr/>
          <a:lstStyle/>
          <a:p>
            <a:pPr algn="ctr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0.45 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w/c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OPC + 15% Class F</a:t>
            </a:r>
          </a:p>
        </p:txBody>
      </p:sp>
      <p:sp>
        <p:nvSpPr>
          <p:cNvPr id="119811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001768" y="2542032"/>
            <a:ext cx="4041775" cy="639763"/>
          </a:xfrm>
        </p:spPr>
        <p:txBody>
          <a:bodyPr/>
          <a:lstStyle/>
          <a:p>
            <a:pPr algn="ctr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0.45 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w/c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OPC + 35% GBFS</a:t>
            </a:r>
          </a:p>
        </p:txBody>
      </p:sp>
      <p:pic>
        <p:nvPicPr>
          <p:cNvPr id="119812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34" b="-4634"/>
          <a:stretch>
            <a:fillRect/>
          </a:stretch>
        </p:blipFill>
        <p:spPr>
          <a:xfrm>
            <a:off x="36576" y="3319272"/>
            <a:ext cx="4572000" cy="3397113"/>
          </a:xfrm>
        </p:spPr>
      </p:pic>
      <p:pic>
        <p:nvPicPr>
          <p:cNvPr id="119813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13" b="-4613"/>
          <a:stretch>
            <a:fillRect/>
          </a:stretch>
        </p:blipFill>
        <p:spPr>
          <a:xfrm>
            <a:off x="4546247" y="3319272"/>
            <a:ext cx="4572000" cy="3395779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2421" y="1464732"/>
            <a:ext cx="8229600" cy="1066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SCM Effects on Permeability</a:t>
            </a:r>
          </a:p>
        </p:txBody>
      </p:sp>
    </p:spTree>
    <p:extLst>
      <p:ext uri="{BB962C8B-B14F-4D97-AF65-F5344CB8AC3E}">
        <p14:creationId xmlns:p14="http://schemas.microsoft.com/office/powerpoint/2010/main" val="145623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0179"/>
            <a:ext cx="8229600" cy="1143000"/>
          </a:xfrm>
        </p:spPr>
        <p:txBody>
          <a:bodyPr/>
          <a:lstStyle/>
          <a:p>
            <a:r>
              <a:rPr lang="en-US" dirty="0" smtClean="0"/>
              <a:t>Take Aways – Chemical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79889"/>
            <a:ext cx="8229600" cy="3781778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en-US" dirty="0" smtClean="0"/>
              <a:t>Brines of magnesium and calcium chloride have been demonstrated to react deleteriously with hydrated cement paste</a:t>
            </a:r>
          </a:p>
          <a:p>
            <a:pPr lvl="1">
              <a:spcAft>
                <a:spcPts val="3000"/>
              </a:spcAft>
            </a:pPr>
            <a:r>
              <a:rPr lang="en-US" dirty="0" smtClean="0"/>
              <a:t>Expansive calcium oxychloride forms</a:t>
            </a:r>
          </a:p>
          <a:p>
            <a:pPr lvl="1">
              <a:spcAft>
                <a:spcPts val="3000"/>
              </a:spcAft>
            </a:pPr>
            <a:r>
              <a:rPr lang="en-US" dirty="0" smtClean="0"/>
              <a:t>Reaction is slower than physical attack mechanisms</a:t>
            </a:r>
          </a:p>
          <a:p>
            <a:pPr lvl="1">
              <a:spcAft>
                <a:spcPts val="30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1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0179"/>
            <a:ext cx="8229600" cy="1143000"/>
          </a:xfrm>
        </p:spPr>
        <p:txBody>
          <a:bodyPr/>
          <a:lstStyle/>
          <a:p>
            <a:r>
              <a:rPr lang="en-US" dirty="0" smtClean="0"/>
              <a:t>Take Aways – Chemical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79889"/>
            <a:ext cx="8229600" cy="3781778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en-US" dirty="0" smtClean="0"/>
              <a:t>Use of SCMs reduces susceptibility of concrete for chemical attack</a:t>
            </a:r>
          </a:p>
          <a:p>
            <a:pPr lvl="1">
              <a:spcAft>
                <a:spcPts val="3000"/>
              </a:spcAft>
            </a:pPr>
            <a:r>
              <a:rPr lang="en-US" dirty="0" smtClean="0"/>
              <a:t>Reduces CH available to react</a:t>
            </a:r>
          </a:p>
          <a:p>
            <a:pPr lvl="1">
              <a:spcAft>
                <a:spcPts val="3000"/>
              </a:spcAft>
            </a:pPr>
            <a:r>
              <a:rPr lang="en-US" dirty="0" smtClean="0"/>
              <a:t>Permeability of concrete not compromised by CH leaching</a:t>
            </a:r>
          </a:p>
          <a:p>
            <a:pPr lvl="1">
              <a:spcAft>
                <a:spcPts val="3000"/>
              </a:spcAft>
            </a:pPr>
            <a:r>
              <a:rPr lang="en-US" dirty="0" smtClean="0"/>
              <a:t>Improves concrete strength (affects physical and chemical attack)</a:t>
            </a:r>
          </a:p>
          <a:p>
            <a:pPr lvl="1">
              <a:spcAft>
                <a:spcPts val="30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81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0179"/>
            <a:ext cx="8229600" cy="1143000"/>
          </a:xfrm>
        </p:spPr>
        <p:txBody>
          <a:bodyPr/>
          <a:lstStyle/>
          <a:p>
            <a:r>
              <a:rPr lang="en-US" dirty="0" smtClean="0"/>
              <a:t>Take Aways – Chemical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79889"/>
            <a:ext cx="8229600" cy="3781778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en-US" dirty="0" smtClean="0"/>
              <a:t>The various brines penetrate concrete at different rates (sorptivity)</a:t>
            </a:r>
          </a:p>
          <a:p>
            <a:pPr>
              <a:spcAft>
                <a:spcPts val="3000"/>
              </a:spcAft>
            </a:pPr>
            <a:r>
              <a:rPr lang="en-US" dirty="0" smtClean="0"/>
              <a:t>Sorptivity will impact chemical and physical attack</a:t>
            </a:r>
          </a:p>
          <a:p>
            <a:pPr>
              <a:spcAft>
                <a:spcPts val="3000"/>
              </a:spcAft>
            </a:pPr>
            <a:r>
              <a:rPr lang="en-US" dirty="0" smtClean="0"/>
              <a:t>Although NaCl brines have demonstrated no chemical attack – they are the most sorptive, which impacts physical attack</a:t>
            </a:r>
          </a:p>
          <a:p>
            <a:pPr lvl="1">
              <a:spcAft>
                <a:spcPts val="30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92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Curing Requirements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1763713" y="2590800"/>
            <a:ext cx="6923087" cy="3535363"/>
          </a:xfrm>
        </p:spPr>
        <p:txBody>
          <a:bodyPr/>
          <a:lstStyle/>
          <a:p>
            <a:pPr eaLnBrk="1" hangingPunct="1">
              <a:spcAft>
                <a:spcPts val="4800"/>
              </a:spcAft>
            </a:pP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Adequate moisture</a:t>
            </a:r>
          </a:p>
          <a:p>
            <a:pPr eaLnBrk="1" hangingPunct="1">
              <a:spcAft>
                <a:spcPts val="4800"/>
              </a:spcAft>
            </a:pP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Adequate temperature</a:t>
            </a:r>
          </a:p>
          <a:p>
            <a:pPr eaLnBrk="1" hangingPunct="1">
              <a:spcAft>
                <a:spcPts val="4800"/>
              </a:spcAft>
            </a:pP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Adequate time</a:t>
            </a:r>
          </a:p>
          <a:p>
            <a:pPr eaLnBrk="1" hangingPunct="1">
              <a:spcAft>
                <a:spcPts val="4800"/>
              </a:spcAft>
            </a:pP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Curing Affects Strength &amp; Durability</a:t>
            </a:r>
          </a:p>
        </p:txBody>
      </p:sp>
      <p:pic>
        <p:nvPicPr>
          <p:cNvPr id="78850" name="Content Placeholder 1" descr="strength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80" r="-48080"/>
          <a:stretch>
            <a:fillRect/>
          </a:stretch>
        </p:blipFill>
        <p:spPr>
          <a:xfrm>
            <a:off x="1960380" y="2365024"/>
            <a:ext cx="9147175" cy="3929063"/>
          </a:xfrm>
        </p:spPr>
      </p:pic>
      <p:sp>
        <p:nvSpPr>
          <p:cNvPr id="78851" name="TextBox 4"/>
          <p:cNvSpPr txBox="1">
            <a:spLocks noChangeArrowheads="1"/>
          </p:cNvSpPr>
          <p:nvPr/>
        </p:nvSpPr>
        <p:spPr bwMode="auto">
          <a:xfrm>
            <a:off x="230188" y="2479675"/>
            <a:ext cx="383381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Curing affects strength but for pavement or harsh exposures the affects on durability are more </a:t>
            </a:r>
            <a:r>
              <a:rPr lang="en-US" sz="2800" dirty="0" smtClean="0"/>
              <a:t>important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 smtClean="0"/>
              <a:t>Curing </a:t>
            </a:r>
            <a:r>
              <a:rPr lang="en-US" sz="2800" b="1" dirty="0" smtClean="0"/>
              <a:t>critical</a:t>
            </a:r>
            <a:r>
              <a:rPr lang="en-US" sz="2800" dirty="0" smtClean="0"/>
              <a:t> when SCMs are used – slower to hydrate</a:t>
            </a:r>
            <a:endParaRPr lang="en-US" sz="2800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445500" y="6308725"/>
            <a:ext cx="6985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PCA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Curing Compounds</a:t>
            </a:r>
          </a:p>
        </p:txBody>
      </p:sp>
      <p:pic>
        <p:nvPicPr>
          <p:cNvPr id="4" name="Content Placeholder 3" descr="curing-compound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96" r="-18396"/>
          <a:stretch>
            <a:fillRect/>
          </a:stretch>
        </p:blipFill>
        <p:spPr>
          <a:xfrm>
            <a:off x="1939925" y="2590800"/>
            <a:ext cx="8229600" cy="3535363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445500" y="6384925"/>
            <a:ext cx="6985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PCA</a:t>
            </a:r>
          </a:p>
        </p:txBody>
      </p:sp>
      <p:sp>
        <p:nvSpPr>
          <p:cNvPr id="82948" name="TextBox 5"/>
          <p:cNvSpPr txBox="1">
            <a:spLocks noChangeArrowheads="1"/>
          </p:cNvSpPr>
          <p:nvPr/>
        </p:nvSpPr>
        <p:spPr bwMode="auto">
          <a:xfrm>
            <a:off x="230188" y="2479675"/>
            <a:ext cx="278765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Arial" charset="0"/>
                <a:cs typeface="Arial" charset="0"/>
              </a:rPr>
              <a:t>Reduce the rate of evaporation from the surface to a rate less than the rate water can move up through the concrete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Moisture Retention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idx="1"/>
          </p:nvPr>
        </p:nvSpPr>
        <p:spPr>
          <a:xfrm>
            <a:off x="522112" y="2352675"/>
            <a:ext cx="8099777" cy="3756025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Curing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compounds</a:t>
            </a:r>
          </a:p>
          <a:p>
            <a:pPr lvl="1">
              <a:spcAft>
                <a:spcPts val="1800"/>
              </a:spcAft>
            </a:pPr>
            <a:r>
              <a:rPr lang="en-US" dirty="0" smtClean="0">
                <a:latin typeface="Arial" charset="0"/>
                <a:ea typeface="ＭＳ Ｐゴシック" charset="0"/>
              </a:rPr>
              <a:t>Reduce the rate of moisture loss</a:t>
            </a:r>
          </a:p>
          <a:p>
            <a:pPr lvl="1">
              <a:spcAft>
                <a:spcPts val="1800"/>
              </a:spcAft>
            </a:pPr>
            <a:r>
              <a:rPr lang="en-US" dirty="0" smtClean="0">
                <a:latin typeface="Arial" charset="0"/>
                <a:ea typeface="ＭＳ Ｐゴシック" charset="0"/>
              </a:rPr>
              <a:t>Other </a:t>
            </a:r>
            <a:r>
              <a:rPr lang="en-US" dirty="0">
                <a:latin typeface="Arial" charset="0"/>
                <a:ea typeface="ＭＳ Ｐゴシック" charset="0"/>
              </a:rPr>
              <a:t>physical materials </a:t>
            </a:r>
            <a:r>
              <a:rPr lang="en-US" dirty="0" smtClean="0">
                <a:latin typeface="Arial" charset="0"/>
                <a:ea typeface="ＭＳ Ｐゴシック" charset="0"/>
              </a:rPr>
              <a:t>(wet burlap, wet straw) will </a:t>
            </a:r>
            <a:r>
              <a:rPr lang="en-US" dirty="0">
                <a:latin typeface="Arial" charset="0"/>
                <a:ea typeface="ＭＳ Ｐゴシック" charset="0"/>
              </a:rPr>
              <a:t>likely give better protection but are normally not practical for large, fast moving operations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Depends on quality of film (membrane)</a:t>
            </a:r>
            <a:endParaRPr lang="en-US" i="1" dirty="0">
              <a:latin typeface="Arial" charset="0"/>
              <a:ea typeface="ＭＳ Ｐゴシック" charset="0"/>
            </a:endParaRPr>
          </a:p>
          <a:p>
            <a:pPr lvl="1">
              <a:spcAft>
                <a:spcPts val="18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Film thickness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Requires complete coverage…</a:t>
            </a:r>
            <a:endParaRPr lang="en-US" i="1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>
          <a:xfrm>
            <a:off x="457200" y="1533525"/>
            <a:ext cx="8229600" cy="90487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Paint my house?</a:t>
            </a:r>
          </a:p>
        </p:txBody>
      </p:sp>
      <p:pic>
        <p:nvPicPr>
          <p:cNvPr id="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lum bright="1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20" b="-7120"/>
          <a:stretch>
            <a:fillRect/>
          </a:stretch>
        </p:blipFill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1923" name="Content Placeholder 1" descr="good_cure.jpg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72" b="-717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48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616690C-4952-C142-BCE9-BD3AEFA3FEC2}" type="slidenum">
              <a:rPr lang="en-US" sz="1800"/>
              <a:pPr eaLnBrk="1" hangingPunct="1"/>
              <a:t>8</a:t>
            </a:fld>
            <a:endParaRPr lang="en-US" sz="1800" dirty="0"/>
          </a:p>
        </p:txBody>
      </p:sp>
      <p:pic>
        <p:nvPicPr>
          <p:cNvPr id="20483" name="Picture 2" descr="blome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23863" y="0"/>
            <a:ext cx="82296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ctr" rtl="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-65" charset="-128"/>
                <a:cs typeface="ＭＳ Ｐゴシック" pitchFamily="-65" charset="-128"/>
              </a:defRPr>
            </a:lvl1pPr>
            <a:lvl2pPr marL="457200" indent="0" algn="ctr" rtl="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-128"/>
                <a:cs typeface="+mn-cs"/>
              </a:defRPr>
            </a:lvl2pPr>
            <a:lvl3pPr marL="914400" indent="0" algn="ctr" rtl="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-128"/>
                <a:cs typeface="+mn-cs"/>
              </a:defRPr>
            </a:lvl3pPr>
            <a:lvl4pPr marL="1371600" indent="0" algn="ctr" rtl="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-128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cs typeface="+mn-cs"/>
              </a:rPr>
              <a:t>Granitoid was favored by the Village Council due to its low cost and durability</a:t>
            </a:r>
          </a:p>
          <a:p>
            <a:pPr marL="800100" lvl="1" indent="-342900" algn="l">
              <a:lnSpc>
                <a:spcPct val="90000"/>
              </a:lnSpc>
              <a:buFont typeface="Arial"/>
              <a:buChar char="•"/>
              <a:defRPr/>
            </a:pPr>
            <a:r>
              <a:rPr lang="en-US" sz="2000" i="1" dirty="0" smtClean="0">
                <a:solidFill>
                  <a:srgbClr val="000000"/>
                </a:solidFill>
              </a:rPr>
              <a:t>Pavements constructed in Chicago were still in good condition after 8 years of service!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Curing Effects</a:t>
            </a:r>
          </a:p>
        </p:txBody>
      </p:sp>
      <p:sp>
        <p:nvSpPr>
          <p:cNvPr id="83970" name="Content Placeholder 2"/>
          <p:cNvSpPr>
            <a:spLocks noGrp="1"/>
          </p:cNvSpPr>
          <p:nvPr>
            <p:ph idx="1"/>
          </p:nvPr>
        </p:nvSpPr>
        <p:spPr>
          <a:xfrm>
            <a:off x="708025" y="2479674"/>
            <a:ext cx="7789863" cy="405376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Protect the surface, which is most vulnerable to moisture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loss (affects cement hydration at surface – strength)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Aft>
                <a:spcPts val="18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Water moving up out of the concrete (loss) creates capillary pores increasing porosity and permeability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Increased hydration (water retained) results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in lower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permeability</a:t>
            </a:r>
          </a:p>
          <a:p>
            <a:pPr>
              <a:spcAft>
                <a:spcPts val="1800"/>
              </a:spcAft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Curing Take Aways</a:t>
            </a:r>
          </a:p>
        </p:txBody>
      </p:sp>
      <p:sp>
        <p:nvSpPr>
          <p:cNvPr id="95234" name="Content Placeholder 2"/>
          <p:cNvSpPr>
            <a:spLocks noGrp="1"/>
          </p:cNvSpPr>
          <p:nvPr>
            <p:ph idx="1"/>
          </p:nvPr>
        </p:nvSpPr>
        <p:spPr>
          <a:xfrm>
            <a:off x="776110" y="2590800"/>
            <a:ext cx="7910689" cy="3535363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Keep the water in so hydration occurs</a:t>
            </a:r>
          </a:p>
          <a:p>
            <a:pPr>
              <a:spcAft>
                <a:spcPts val="24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more complete hydration, the lower the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permeability and higher strength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Aft>
                <a:spcPts val="24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Not all curing compounds are equal in performance – unless you don’t use them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pPr eaLnBrk="1" hangingPunct="1"/>
            <a:r>
              <a:rPr lang="en-US" sz="4400" b="1" dirty="0" smtClean="0">
                <a:latin typeface="Arial" charset="0"/>
                <a:ea typeface="ＭＳ Ｐゴシック" charset="0"/>
                <a:cs typeface="ＭＳ Ｐゴシック" charset="0"/>
              </a:rPr>
              <a:t>Sealants</a:t>
            </a:r>
            <a:endParaRPr lang="en-US" sz="44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Two General Classes</a:t>
            </a:r>
          </a:p>
        </p:txBody>
      </p:sp>
      <p:sp>
        <p:nvSpPr>
          <p:cNvPr id="97282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Film Formers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Epoxies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Polyurethanes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Polyesters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Waxes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Acrylics</a:t>
            </a:r>
          </a:p>
        </p:txBody>
      </p:sp>
      <p:sp>
        <p:nvSpPr>
          <p:cNvPr id="97283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67000"/>
            <a:ext cx="4038600" cy="4021138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Chemically Reactive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Silicates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Silanes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Siloxanes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Penetrate and react with CH to form calcium silicate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4"/>
          <p:cNvSpPr>
            <a:spLocks noGrp="1"/>
          </p:cNvSpPr>
          <p:nvPr>
            <p:ph type="title"/>
          </p:nvPr>
        </p:nvSpPr>
        <p:spPr>
          <a:xfrm>
            <a:off x="952500" y="1244592"/>
            <a:ext cx="7239000" cy="685800"/>
          </a:xfrm>
        </p:spPr>
        <p:txBody>
          <a:bodyPr/>
          <a:lstStyle/>
          <a:p>
            <a:pPr algn="ctr"/>
            <a:r>
              <a:rPr lang="en-US" b="1" dirty="0">
                <a:latin typeface="Arial" charset="0"/>
              </a:rPr>
              <a:t>Film Formers</a:t>
            </a:r>
          </a:p>
        </p:txBody>
      </p:sp>
      <p:sp>
        <p:nvSpPr>
          <p:cNvPr id="22530" name="Content Placeholder 5"/>
          <p:cNvSpPr>
            <a:spLocks noGrp="1"/>
          </p:cNvSpPr>
          <p:nvPr>
            <p:ph sz="half" idx="1"/>
          </p:nvPr>
        </p:nvSpPr>
        <p:spPr>
          <a:xfrm>
            <a:off x="228600" y="1902173"/>
            <a:ext cx="4686300" cy="4572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>Form complete surface barrier with little penetration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>Do not react with concrete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>Susceptible to wear and abrasion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>In some cases susceptible to UV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>Can be removed</a:t>
            </a:r>
          </a:p>
          <a:p>
            <a:pPr>
              <a:spcAft>
                <a:spcPts val="1200"/>
              </a:spcAft>
            </a:pPr>
            <a:endParaRPr lang="en-US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Arial" charset="0"/>
            </a:endParaRPr>
          </a:p>
        </p:txBody>
      </p:sp>
      <p:sp>
        <p:nvSpPr>
          <p:cNvPr id="22531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1902173"/>
            <a:ext cx="3962400" cy="2438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>Capable of penetrating and sealing large cracks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>May be applied with aggregate top coat to improve friction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>May be thinned (pore blocker)</a:t>
            </a:r>
          </a:p>
        </p:txBody>
      </p:sp>
      <p:pic>
        <p:nvPicPr>
          <p:cNvPr id="22532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40573"/>
            <a:ext cx="579120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304800" y="5331173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Ex. epoxies, polyurethanes, methacrylates, waxes, acrylics</a:t>
            </a:r>
          </a:p>
        </p:txBody>
      </p:sp>
    </p:spTree>
    <p:extLst>
      <p:ext uri="{BB962C8B-B14F-4D97-AF65-F5344CB8AC3E}">
        <p14:creationId xmlns:p14="http://schemas.microsoft.com/office/powerpoint/2010/main" val="380510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4"/>
          <p:cNvSpPr>
            <a:spLocks noGrp="1"/>
          </p:cNvSpPr>
          <p:nvPr>
            <p:ph type="title"/>
          </p:nvPr>
        </p:nvSpPr>
        <p:spPr>
          <a:xfrm>
            <a:off x="692150" y="1484479"/>
            <a:ext cx="7759700" cy="685800"/>
          </a:xfrm>
        </p:spPr>
        <p:txBody>
          <a:bodyPr/>
          <a:lstStyle/>
          <a:p>
            <a:pPr algn="ctr"/>
            <a:r>
              <a:rPr lang="en-US" b="1" dirty="0">
                <a:latin typeface="Arial" charset="0"/>
              </a:rPr>
              <a:t>Chemically Reactive – Water Repellent</a:t>
            </a:r>
          </a:p>
        </p:txBody>
      </p:sp>
      <p:sp>
        <p:nvSpPr>
          <p:cNvPr id="24578" name="Content Placeholder 5"/>
          <p:cNvSpPr>
            <a:spLocks noGrp="1"/>
          </p:cNvSpPr>
          <p:nvPr>
            <p:ph sz="half" idx="1"/>
          </p:nvPr>
        </p:nvSpPr>
        <p:spPr>
          <a:xfrm>
            <a:off x="228600" y="2212615"/>
            <a:ext cx="4513263" cy="4572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>React with cement paste </a:t>
            </a:r>
            <a:r>
              <a:rPr lang="en-US" sz="2000" dirty="0" smtClean="0">
                <a:latin typeface="Arial" charset="0"/>
              </a:rPr>
              <a:t>(depending on chemistry) by </a:t>
            </a:r>
            <a:r>
              <a:rPr lang="en-US" sz="2000" dirty="0">
                <a:latin typeface="Arial" charset="0"/>
              </a:rPr>
              <a:t>bonding with </a:t>
            </a:r>
            <a:r>
              <a:rPr lang="en-US" sz="2000" dirty="0" smtClean="0">
                <a:latin typeface="Arial" charset="0"/>
              </a:rPr>
              <a:t>Si</a:t>
            </a:r>
          </a:p>
          <a:p>
            <a:pPr lvl="1">
              <a:spcAft>
                <a:spcPts val="1200"/>
              </a:spcAft>
            </a:pPr>
            <a:r>
              <a:rPr lang="en-US" sz="1600" dirty="0" err="1" smtClean="0">
                <a:latin typeface="Arial" charset="0"/>
              </a:rPr>
              <a:t>methoxy</a:t>
            </a:r>
            <a:r>
              <a:rPr lang="en-US" sz="1600" dirty="0" smtClean="0">
                <a:latin typeface="Arial" charset="0"/>
              </a:rPr>
              <a:t> </a:t>
            </a:r>
            <a:r>
              <a:rPr lang="en-US" sz="1600" dirty="0" err="1" smtClean="0">
                <a:latin typeface="Arial" charset="0"/>
              </a:rPr>
              <a:t>vs</a:t>
            </a:r>
            <a:r>
              <a:rPr lang="en-US" sz="1600" dirty="0" smtClean="0">
                <a:latin typeface="Arial" charset="0"/>
              </a:rPr>
              <a:t> </a:t>
            </a:r>
            <a:r>
              <a:rPr lang="en-US" sz="1600" dirty="0" err="1" smtClean="0">
                <a:latin typeface="Arial" charset="0"/>
              </a:rPr>
              <a:t>ethoxy</a:t>
            </a:r>
            <a:endParaRPr lang="en-US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Arial" charset="0"/>
              </a:rPr>
              <a:t>In </a:t>
            </a:r>
            <a:r>
              <a:rPr lang="en-US" sz="2000" dirty="0">
                <a:latin typeface="Arial" charset="0"/>
              </a:rPr>
              <a:t>some cases susceptible to </a:t>
            </a:r>
            <a:r>
              <a:rPr lang="en-US" sz="2000" dirty="0" smtClean="0">
                <a:latin typeface="Arial" charset="0"/>
              </a:rPr>
              <a:t>UV</a:t>
            </a:r>
            <a:endParaRPr lang="en-US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Arial" charset="0"/>
            </a:endParaRPr>
          </a:p>
        </p:txBody>
      </p:sp>
      <p:sp>
        <p:nvSpPr>
          <p:cNvPr id="24579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2212615"/>
            <a:ext cx="3962400" cy="2438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>Water enters pore but the water repellent coating prevents ingress into the cement paste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>Allow moisture transport out of concrete</a:t>
            </a:r>
          </a:p>
        </p:txBody>
      </p:sp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304800" y="5331173"/>
            <a:ext cx="279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aj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Ex. silanes, siloxanes</a:t>
            </a:r>
          </a:p>
        </p:txBody>
      </p:sp>
      <p:pic>
        <p:nvPicPr>
          <p:cNvPr id="24581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354861"/>
            <a:ext cx="5805488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4370736"/>
            <a:ext cx="5816600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5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Application Requirements</a:t>
            </a:r>
          </a:p>
        </p:txBody>
      </p:sp>
      <p:sp>
        <p:nvSpPr>
          <p:cNvPr id="25602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3600"/>
              </a:spcAft>
            </a:pPr>
            <a:r>
              <a:rPr lang="en-US" dirty="0">
                <a:latin typeface="Arial" charset="0"/>
              </a:rPr>
              <a:t>Affected by</a:t>
            </a:r>
          </a:p>
          <a:p>
            <a:pPr lvl="1">
              <a:spcAft>
                <a:spcPts val="3600"/>
              </a:spcAft>
            </a:pPr>
            <a:r>
              <a:rPr lang="en-US" dirty="0">
                <a:latin typeface="Arial" charset="0"/>
              </a:rPr>
              <a:t>Climatic Conditions</a:t>
            </a:r>
          </a:p>
          <a:p>
            <a:pPr lvl="1">
              <a:spcAft>
                <a:spcPts val="3600"/>
              </a:spcAft>
            </a:pPr>
            <a:r>
              <a:rPr lang="en-US" dirty="0">
                <a:latin typeface="Arial" charset="0"/>
              </a:rPr>
              <a:t>Surface Preparation</a:t>
            </a:r>
          </a:p>
          <a:p>
            <a:pPr lvl="1">
              <a:spcAft>
                <a:spcPts val="3600"/>
              </a:spcAft>
            </a:pPr>
            <a:r>
              <a:rPr lang="en-US" dirty="0">
                <a:latin typeface="Arial" charset="0"/>
              </a:rPr>
              <a:t>Application Rates</a:t>
            </a:r>
          </a:p>
        </p:txBody>
      </p:sp>
    </p:spTree>
    <p:extLst>
      <p:ext uri="{BB962C8B-B14F-4D97-AF65-F5344CB8AC3E}">
        <p14:creationId xmlns:p14="http://schemas.microsoft.com/office/powerpoint/2010/main" val="245741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Application Requirements</a:t>
            </a:r>
          </a:p>
        </p:txBody>
      </p:sp>
      <p:sp>
        <p:nvSpPr>
          <p:cNvPr id="2662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Arial" charset="0"/>
              </a:rPr>
              <a:t>Climatic Conditions</a:t>
            </a:r>
          </a:p>
          <a:p>
            <a:pPr lvl="1">
              <a:spcAft>
                <a:spcPts val="1800"/>
              </a:spcAft>
            </a:pPr>
            <a:r>
              <a:rPr lang="en-US" sz="2400" dirty="0">
                <a:latin typeface="Arial" charset="0"/>
              </a:rPr>
              <a:t>Temperature (~40 – 90 ºF) at the concrete surface</a:t>
            </a:r>
          </a:p>
          <a:p>
            <a:pPr lvl="1">
              <a:spcAft>
                <a:spcPts val="1800"/>
              </a:spcAft>
            </a:pPr>
            <a:r>
              <a:rPr lang="en-US" sz="2400" dirty="0">
                <a:latin typeface="Arial" charset="0"/>
              </a:rPr>
              <a:t>Wind can affect volatilization and curing rates</a:t>
            </a:r>
          </a:p>
          <a:p>
            <a:pPr lvl="1">
              <a:spcAft>
                <a:spcPts val="1800"/>
              </a:spcAft>
            </a:pPr>
            <a:r>
              <a:rPr lang="en-US" sz="2400" dirty="0">
                <a:latin typeface="Arial" charset="0"/>
              </a:rPr>
              <a:t>Moisture: most not compatible with water</a:t>
            </a:r>
          </a:p>
          <a:p>
            <a:pPr lvl="2">
              <a:spcBef>
                <a:spcPct val="0"/>
              </a:spcBef>
              <a:spcAft>
                <a:spcPts val="1800"/>
              </a:spcAft>
            </a:pPr>
            <a:r>
              <a:rPr lang="en-US" sz="2000" dirty="0">
                <a:latin typeface="Arial" charset="0"/>
              </a:rPr>
              <a:t>Two days drying is a typical requirement</a:t>
            </a:r>
          </a:p>
          <a:p>
            <a:pPr lvl="1">
              <a:spcAft>
                <a:spcPts val="1800"/>
              </a:spcAft>
            </a:pPr>
            <a:r>
              <a:rPr lang="en-US" sz="2400" dirty="0">
                <a:latin typeface="Arial" charset="0"/>
              </a:rPr>
              <a:t>Most sealers require curing time</a:t>
            </a:r>
          </a:p>
          <a:p>
            <a:pPr lvl="2">
              <a:spcBef>
                <a:spcPct val="0"/>
              </a:spcBef>
              <a:spcAft>
                <a:spcPts val="1800"/>
              </a:spcAft>
            </a:pPr>
            <a:r>
              <a:rPr lang="en-US" sz="2000" dirty="0">
                <a:latin typeface="Arial" charset="0"/>
              </a:rPr>
              <a:t>24 hrs typical</a:t>
            </a:r>
          </a:p>
        </p:txBody>
      </p:sp>
    </p:spTree>
    <p:extLst>
      <p:ext uri="{BB962C8B-B14F-4D97-AF65-F5344CB8AC3E}">
        <p14:creationId xmlns:p14="http://schemas.microsoft.com/office/powerpoint/2010/main" val="375034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Application Requirements</a:t>
            </a:r>
          </a:p>
        </p:txBody>
      </p:sp>
      <p:sp>
        <p:nvSpPr>
          <p:cNvPr id="27650" name="Content Placeholder 5"/>
          <p:cNvSpPr>
            <a:spLocks noGrp="1"/>
          </p:cNvSpPr>
          <p:nvPr>
            <p:ph idx="1"/>
          </p:nvPr>
        </p:nvSpPr>
        <p:spPr>
          <a:xfrm>
            <a:off x="141111" y="2209803"/>
            <a:ext cx="8805333" cy="353536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Arial" charset="0"/>
              </a:rPr>
              <a:t>Surface Preparation</a:t>
            </a:r>
          </a:p>
          <a:p>
            <a:pPr lvl="1">
              <a:spcAft>
                <a:spcPts val="1800"/>
              </a:spcAft>
            </a:pPr>
            <a:r>
              <a:rPr lang="en-US" sz="2400" dirty="0">
                <a:latin typeface="Arial" charset="0"/>
              </a:rPr>
              <a:t>Cure concrete adequately (28 days)</a:t>
            </a:r>
          </a:p>
          <a:p>
            <a:pPr lvl="2">
              <a:spcBef>
                <a:spcPct val="0"/>
              </a:spcBef>
              <a:spcAft>
                <a:spcPts val="1800"/>
              </a:spcAft>
            </a:pPr>
            <a:r>
              <a:rPr lang="en-US" sz="2000" dirty="0">
                <a:latin typeface="Arial" charset="0"/>
              </a:rPr>
              <a:t>Application at 3 – 6 months age often recommended</a:t>
            </a:r>
            <a:endParaRPr lang="en-US" sz="1600" dirty="0">
              <a:latin typeface="Arial" charset="0"/>
            </a:endParaRPr>
          </a:p>
          <a:p>
            <a:pPr lvl="1">
              <a:spcAft>
                <a:spcPts val="1800"/>
              </a:spcAft>
            </a:pPr>
            <a:r>
              <a:rPr lang="en-US" sz="2400" dirty="0">
                <a:latin typeface="Arial" charset="0"/>
              </a:rPr>
              <a:t>Badly deteriorated concrete cannot be saved with a sealer</a:t>
            </a:r>
          </a:p>
          <a:p>
            <a:pPr lvl="1">
              <a:spcAft>
                <a:spcPts val="1800"/>
              </a:spcAft>
            </a:pPr>
            <a:r>
              <a:rPr lang="en-US" sz="2400" dirty="0">
                <a:latin typeface="Arial" charset="0"/>
              </a:rPr>
              <a:t>Remove dirt/debris</a:t>
            </a:r>
          </a:p>
          <a:p>
            <a:pPr lvl="2">
              <a:spcBef>
                <a:spcPct val="0"/>
              </a:spcBef>
              <a:spcAft>
                <a:spcPts val="1800"/>
              </a:spcAft>
            </a:pPr>
            <a:r>
              <a:rPr lang="en-US" sz="1800" dirty="0">
                <a:latin typeface="Arial" charset="0"/>
              </a:rPr>
              <a:t>Avoid sandblasting the surface – increase permeability</a:t>
            </a:r>
          </a:p>
          <a:p>
            <a:pPr lvl="1">
              <a:spcAft>
                <a:spcPts val="1800"/>
              </a:spcAft>
            </a:pPr>
            <a:r>
              <a:rPr lang="en-US" sz="2400" dirty="0">
                <a:latin typeface="Arial" charset="0"/>
              </a:rPr>
              <a:t>Silanes/siloxanes best applied to new concrete surface before carbonation has occurred – improves bond – sealant requires alkalinity to react</a:t>
            </a:r>
          </a:p>
          <a:p>
            <a:pPr lvl="1">
              <a:spcAft>
                <a:spcPts val="1800"/>
              </a:spcAft>
            </a:pP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Application</a:t>
            </a:r>
            <a:r>
              <a:rPr lang="en-US" dirty="0">
                <a:latin typeface="Arial Black" charset="0"/>
              </a:rPr>
              <a:t> </a:t>
            </a:r>
            <a:r>
              <a:rPr lang="en-US" dirty="0">
                <a:cs typeface="Arial"/>
              </a:rPr>
              <a:t>Requirements</a:t>
            </a:r>
          </a:p>
        </p:txBody>
      </p:sp>
      <p:sp>
        <p:nvSpPr>
          <p:cNvPr id="28674" name="Content Placeholder 5"/>
          <p:cNvSpPr>
            <a:spLocks noGrp="1"/>
          </p:cNvSpPr>
          <p:nvPr>
            <p:ph idx="1"/>
          </p:nvPr>
        </p:nvSpPr>
        <p:spPr>
          <a:xfrm>
            <a:off x="457200" y="2379135"/>
            <a:ext cx="8229600" cy="35353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Arial" charset="0"/>
              </a:rPr>
              <a:t>Application Rates</a:t>
            </a:r>
          </a:p>
          <a:p>
            <a:pPr lvl="1">
              <a:spcAft>
                <a:spcPts val="1200"/>
              </a:spcAft>
            </a:pPr>
            <a:r>
              <a:rPr lang="en-US" sz="2400" dirty="0">
                <a:latin typeface="Arial" charset="0"/>
              </a:rPr>
              <a:t>Varies widely (100 - 300 ft</a:t>
            </a:r>
            <a:r>
              <a:rPr lang="en-US" sz="2400" baseline="30000" dirty="0">
                <a:latin typeface="Arial" charset="0"/>
              </a:rPr>
              <a:t>2</a:t>
            </a:r>
            <a:r>
              <a:rPr lang="en-US" sz="2400" dirty="0">
                <a:latin typeface="Arial" charset="0"/>
              </a:rPr>
              <a:t>/gal)</a:t>
            </a:r>
          </a:p>
          <a:p>
            <a:pPr lvl="2">
              <a:spcBef>
                <a:spcPct val="0"/>
              </a:spcBef>
              <a:spcAft>
                <a:spcPts val="1200"/>
              </a:spcAft>
            </a:pPr>
            <a:r>
              <a:rPr lang="en-US" sz="1800" dirty="0">
                <a:latin typeface="Arial" charset="0"/>
              </a:rPr>
              <a:t>Film sealers may require more than recommended if aggregate is placed for frictio</a:t>
            </a:r>
            <a:r>
              <a:rPr lang="en-US" sz="1600" dirty="0">
                <a:latin typeface="Arial" charset="0"/>
              </a:rPr>
              <a:t>n</a:t>
            </a:r>
          </a:p>
          <a:p>
            <a:pPr lvl="1">
              <a:spcAft>
                <a:spcPts val="1200"/>
              </a:spcAft>
            </a:pPr>
            <a:r>
              <a:rPr lang="en-US" sz="2400" dirty="0">
                <a:latin typeface="Arial" charset="0"/>
              </a:rPr>
              <a:t>Water repellent sealers must be applied to near saturation conditions at the surface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rial" charset="0"/>
              </a:rPr>
              <a:t>Other Considerations</a:t>
            </a:r>
          </a:p>
          <a:p>
            <a:pPr lvl="1">
              <a:spcAft>
                <a:spcPts val="1200"/>
              </a:spcAft>
            </a:pPr>
            <a:r>
              <a:rPr lang="en-US" sz="2400" dirty="0">
                <a:latin typeface="Arial" charset="0"/>
              </a:rPr>
              <a:t>VOCs</a:t>
            </a:r>
          </a:p>
          <a:p>
            <a:pPr lvl="2">
              <a:spcBef>
                <a:spcPct val="0"/>
              </a:spcBef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>Most sealers are in an organic </a:t>
            </a:r>
            <a:r>
              <a:rPr lang="en-US" sz="2000" dirty="0" smtClean="0">
                <a:latin typeface="Arial" charset="0"/>
              </a:rPr>
              <a:t>liquid </a:t>
            </a:r>
            <a:r>
              <a:rPr lang="en-US" sz="2000" dirty="0">
                <a:latin typeface="Arial" charset="0"/>
              </a:rPr>
              <a:t>form and the volatization of the organic media contributes VOCs</a:t>
            </a:r>
            <a:endParaRPr lang="en-US" sz="1600" dirty="0">
              <a:latin typeface="Arial" charset="0"/>
            </a:endParaRPr>
          </a:p>
          <a:p>
            <a:pPr lvl="1">
              <a:spcAft>
                <a:spcPts val="1200"/>
              </a:spcAft>
            </a:pPr>
            <a:endParaRPr lang="en-US" sz="2400" dirty="0">
              <a:latin typeface="Arial" charset="0"/>
            </a:endParaRPr>
          </a:p>
          <a:p>
            <a:pPr lvl="1">
              <a:spcAft>
                <a:spcPts val="1200"/>
              </a:spcAft>
            </a:pP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0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5" name="Content Placeholder 8" descr="bloom_machine_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86" b="-25986"/>
          <a:stretch>
            <a:fillRect/>
          </a:stretch>
        </p:blipFill>
        <p:spPr>
          <a:xfrm>
            <a:off x="247650" y="-590550"/>
            <a:ext cx="8540750" cy="4498975"/>
          </a:xfrm>
        </p:spPr>
      </p:pic>
      <p:pic>
        <p:nvPicPr>
          <p:cNvPr id="23556" name="Content Placeholder 3" descr="bloom_machine_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07" b="-18307"/>
          <a:stretch>
            <a:fillRect/>
          </a:stretch>
        </p:blipFill>
        <p:spPr bwMode="auto">
          <a:xfrm>
            <a:off x="266700" y="2727325"/>
            <a:ext cx="854075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48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Salt Ingress for OPC mixture</a:t>
            </a:r>
          </a:p>
        </p:txBody>
      </p:sp>
      <p:pic>
        <p:nvPicPr>
          <p:cNvPr id="10035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72" r="-29372"/>
          <a:stretch>
            <a:fillRect/>
          </a:stretch>
        </p:blipFill>
        <p:spPr>
          <a:xfrm>
            <a:off x="-749339" y="2286000"/>
            <a:ext cx="10642679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charset="0"/>
                <a:ea typeface="ＭＳ Ｐゴシック" charset="0"/>
                <a:cs typeface="ＭＳ Ｐゴシック" charset="0"/>
              </a:rPr>
              <a:t>Tri-siloxane 12% (aliphatic hydrocarbon)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02402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44" r="-29144"/>
          <a:stretch>
            <a:fillRect/>
          </a:stretch>
        </p:blipFill>
        <p:spPr>
          <a:xfrm>
            <a:off x="-749339" y="2286000"/>
            <a:ext cx="10642678" cy="4572000"/>
          </a:xfrm>
        </p:spPr>
      </p:pic>
      <p:sp>
        <p:nvSpPr>
          <p:cNvPr id="4" name="Text Box 1"/>
          <p:cNvSpPr txBox="1"/>
          <p:nvPr/>
        </p:nvSpPr>
        <p:spPr>
          <a:xfrm>
            <a:off x="5791200" y="2579688"/>
            <a:ext cx="1371600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200" dirty="0">
                <a:latin typeface="Arial"/>
                <a:ea typeface="ＭＳ 明朝"/>
                <a:cs typeface="Times New Roman"/>
              </a:rPr>
              <a:t>PCC Mixtures</a:t>
            </a:r>
            <a:endParaRPr lang="en-US" sz="1200" dirty="0">
              <a:latin typeface="Times New Roman"/>
              <a:ea typeface="ＭＳ 明朝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charset="0"/>
                <a:ea typeface="ＭＳ Ｐゴシック" charset="0"/>
                <a:cs typeface="ＭＳ Ｐゴシック" charset="0"/>
              </a:rPr>
              <a:t>Tri-siloxane 12% (aliphatic hydrocarbon)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0445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44" r="-29144"/>
          <a:stretch>
            <a:fillRect/>
          </a:stretch>
        </p:blipFill>
        <p:spPr>
          <a:xfrm>
            <a:off x="-749339" y="2286000"/>
            <a:ext cx="10642678" cy="4572000"/>
          </a:xfrm>
        </p:spPr>
      </p:pic>
      <p:sp>
        <p:nvSpPr>
          <p:cNvPr id="4" name="Text Box 1"/>
          <p:cNvSpPr txBox="1"/>
          <p:nvPr/>
        </p:nvSpPr>
        <p:spPr>
          <a:xfrm>
            <a:off x="5791200" y="2579688"/>
            <a:ext cx="1371600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200" dirty="0">
                <a:latin typeface="Arial"/>
                <a:ea typeface="ＭＳ 明朝"/>
                <a:cs typeface="Times New Roman"/>
              </a:rPr>
              <a:t>Fly Ash Mixtures</a:t>
            </a:r>
            <a:endParaRPr lang="en-US" sz="1200" dirty="0">
              <a:latin typeface="Times New Roman"/>
              <a:ea typeface="ＭＳ 明朝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charset="0"/>
                <a:ea typeface="ＭＳ Ｐゴシック" charset="0"/>
                <a:cs typeface="ＭＳ Ｐゴシック" charset="0"/>
              </a:rPr>
              <a:t>Tri-siloxane 12% (aliphatic hydrocarbon)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0649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44" r="-29144"/>
          <a:stretch>
            <a:fillRect/>
          </a:stretch>
        </p:blipFill>
        <p:spPr>
          <a:xfrm>
            <a:off x="-749339" y="2286000"/>
            <a:ext cx="10642678" cy="4572000"/>
          </a:xfrm>
        </p:spPr>
      </p:pic>
      <p:sp>
        <p:nvSpPr>
          <p:cNvPr id="4" name="Text Box 1"/>
          <p:cNvSpPr txBox="1"/>
          <p:nvPr/>
        </p:nvSpPr>
        <p:spPr>
          <a:xfrm>
            <a:off x="5791200" y="2579688"/>
            <a:ext cx="1371600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200" dirty="0">
                <a:latin typeface="Arial"/>
                <a:ea typeface="ＭＳ 明朝"/>
                <a:cs typeface="Times New Roman"/>
              </a:rPr>
              <a:t>GBFS Mixtures</a:t>
            </a:r>
            <a:endParaRPr lang="en-US" sz="1200" dirty="0">
              <a:latin typeface="Times New Roman"/>
              <a:ea typeface="ＭＳ 明朝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charset="0"/>
                <a:ea typeface="ＭＳ Ｐゴシック" charset="0"/>
                <a:cs typeface="ＭＳ Ｐゴシック" charset="0"/>
              </a:rPr>
              <a:t>Tri-silane 40% (2-propanol)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0854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44" r="-29144"/>
          <a:stretch>
            <a:fillRect/>
          </a:stretch>
        </p:blipFill>
        <p:spPr>
          <a:xfrm>
            <a:off x="-749339" y="2286000"/>
            <a:ext cx="10642678" cy="4572000"/>
          </a:xfrm>
        </p:spPr>
      </p:pic>
      <p:sp>
        <p:nvSpPr>
          <p:cNvPr id="4" name="Text Box 1"/>
          <p:cNvSpPr txBox="1"/>
          <p:nvPr/>
        </p:nvSpPr>
        <p:spPr>
          <a:xfrm>
            <a:off x="5791200" y="2579688"/>
            <a:ext cx="1371600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200" dirty="0">
                <a:latin typeface="Arial"/>
                <a:ea typeface="ＭＳ 明朝"/>
                <a:cs typeface="Times New Roman"/>
              </a:rPr>
              <a:t>OPC Mixtures</a:t>
            </a:r>
            <a:endParaRPr lang="en-US" sz="1200" dirty="0">
              <a:latin typeface="Times New Roman"/>
              <a:ea typeface="ＭＳ 明朝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charset="0"/>
                <a:ea typeface="ＭＳ Ｐゴシック" charset="0"/>
                <a:cs typeface="ＭＳ Ｐゴシック" charset="0"/>
              </a:rPr>
              <a:t>Tri-silane 40% (2-propanol)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1059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44" r="-29144"/>
          <a:stretch>
            <a:fillRect/>
          </a:stretch>
        </p:blipFill>
        <p:spPr>
          <a:xfrm>
            <a:off x="-749339" y="2286000"/>
            <a:ext cx="10642678" cy="4572000"/>
          </a:xfrm>
        </p:spPr>
      </p:pic>
      <p:sp>
        <p:nvSpPr>
          <p:cNvPr id="4" name="Text Box 1"/>
          <p:cNvSpPr txBox="1"/>
          <p:nvPr/>
        </p:nvSpPr>
        <p:spPr>
          <a:xfrm>
            <a:off x="5791200" y="2579688"/>
            <a:ext cx="1371600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200" dirty="0">
                <a:latin typeface="Arial"/>
                <a:ea typeface="ＭＳ 明朝"/>
                <a:cs typeface="Times New Roman"/>
              </a:rPr>
              <a:t>Fly Ash Mixtures</a:t>
            </a:r>
            <a:endParaRPr lang="en-US" sz="1200" dirty="0">
              <a:latin typeface="Times New Roman"/>
              <a:ea typeface="ＭＳ 明朝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charset="0"/>
                <a:ea typeface="ＭＳ Ｐゴシック" charset="0"/>
                <a:cs typeface="ＭＳ Ｐゴシック" charset="0"/>
              </a:rPr>
              <a:t>Tri-silane 40% (2-propanol)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1264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44" r="-29144"/>
          <a:stretch>
            <a:fillRect/>
          </a:stretch>
        </p:blipFill>
        <p:spPr>
          <a:xfrm>
            <a:off x="-749339" y="2286000"/>
            <a:ext cx="10642678" cy="4572000"/>
          </a:xfrm>
        </p:spPr>
      </p:pic>
      <p:sp>
        <p:nvSpPr>
          <p:cNvPr id="4" name="Text Box 1"/>
          <p:cNvSpPr txBox="1"/>
          <p:nvPr/>
        </p:nvSpPr>
        <p:spPr>
          <a:xfrm>
            <a:off x="5791200" y="2579688"/>
            <a:ext cx="1371600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200" dirty="0">
                <a:latin typeface="Arial"/>
                <a:ea typeface="ＭＳ 明朝"/>
                <a:cs typeface="Times New Roman"/>
              </a:rPr>
              <a:t>GBFS Mixtures</a:t>
            </a:r>
            <a:endParaRPr lang="en-US" sz="1200" dirty="0">
              <a:latin typeface="Times New Roman"/>
              <a:ea typeface="ＭＳ 明朝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>
          <a:xfrm>
            <a:off x="457200" y="1182512"/>
            <a:ext cx="8229600" cy="1143000"/>
          </a:xfrm>
        </p:spPr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114690" name="Content Placeholder 2"/>
          <p:cNvSpPr>
            <a:spLocks noGrp="1"/>
          </p:cNvSpPr>
          <p:nvPr>
            <p:ph idx="1"/>
          </p:nvPr>
        </p:nvSpPr>
        <p:spPr>
          <a:xfrm>
            <a:off x="457200" y="2218973"/>
            <a:ext cx="8229600" cy="380841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Keep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fluids out of concrete and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all materials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-related distress is minimized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Materials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selection is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very important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Low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w/c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Low paste content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Use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SCMs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Curing is essential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Keep the mixture water in and allow the materials time to form dense, impermeable, hydration products</a:t>
            </a:r>
          </a:p>
          <a:p>
            <a:pPr>
              <a:spcAft>
                <a:spcPts val="1200"/>
              </a:spcAft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spcAft>
                <a:spcPts val="1200"/>
              </a:spcAft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116738" name="Content Placeholder 2"/>
          <p:cNvSpPr>
            <a:spLocks noGrp="1"/>
          </p:cNvSpPr>
          <p:nvPr>
            <p:ph idx="1"/>
          </p:nvPr>
        </p:nvSpPr>
        <p:spPr>
          <a:xfrm>
            <a:off x="457200" y="2317750"/>
            <a:ext cx="8229600" cy="4018139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Deicing chemicals are a serious concern</a:t>
            </a:r>
          </a:p>
          <a:p>
            <a:pPr lvl="1">
              <a:spcAft>
                <a:spcPts val="2400"/>
              </a:spcAft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Contribute to physical attack</a:t>
            </a:r>
          </a:p>
          <a:p>
            <a:pPr lvl="1">
              <a:spcAft>
                <a:spcPts val="24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Contribute to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chemical attack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Aft>
                <a:spcPts val="24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Sealants may be required to offset deicing fluids</a:t>
            </a:r>
          </a:p>
          <a:p>
            <a:pPr lvl="1">
              <a:spcAft>
                <a:spcPts val="24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Keep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brines out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spcAft>
                <a:spcPts val="24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Slow ingress of salt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solutions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6"/>
          <p:cNvSpPr>
            <a:spLocks noGrp="1"/>
          </p:cNvSpPr>
          <p:nvPr>
            <p:ph type="title"/>
          </p:nvPr>
        </p:nvSpPr>
        <p:spPr>
          <a:xfrm>
            <a:off x="468313" y="1624013"/>
            <a:ext cx="3881437" cy="1143000"/>
          </a:xfrm>
        </p:spPr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Questions?</a:t>
            </a:r>
          </a:p>
        </p:txBody>
      </p:sp>
      <p:sp>
        <p:nvSpPr>
          <p:cNvPr id="117762" name="Content Placeholder 7"/>
          <p:cNvSpPr>
            <a:spLocks noGrp="1"/>
          </p:cNvSpPr>
          <p:nvPr>
            <p:ph idx="1"/>
          </p:nvPr>
        </p:nvSpPr>
        <p:spPr>
          <a:xfrm>
            <a:off x="457200" y="2836863"/>
            <a:ext cx="3468688" cy="32893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Contact:</a:t>
            </a:r>
          </a:p>
          <a:p>
            <a:pPr marL="0" indent="0">
              <a:buFont typeface="Arial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Arial" charset="0"/>
              <a:buNone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Larry Sutter</a:t>
            </a:r>
          </a:p>
          <a:p>
            <a:pPr marL="0" indent="0">
              <a:buFont typeface="Arial" charset="0"/>
              <a:buNone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Michigan Tech</a:t>
            </a:r>
          </a:p>
          <a:p>
            <a:pPr marL="0" indent="0">
              <a:buFont typeface="Arial" charset="0"/>
              <a:buNone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Houghton MI</a:t>
            </a:r>
          </a:p>
          <a:p>
            <a:pPr marL="0" indent="0">
              <a:buFont typeface="Arial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Arial" charset="0"/>
              <a:buNone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llsutter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@mtu.edu</a:t>
            </a:r>
          </a:p>
        </p:txBody>
      </p:sp>
      <p:pic>
        <p:nvPicPr>
          <p:cNvPr id="5" name="Picture 2" descr="pic27384111"/>
          <p:cNvPicPr>
            <a:picLocks noChangeAspect="1" noChangeArrowheads="1"/>
          </p:cNvPicPr>
          <p:nvPr/>
        </p:nvPicPr>
        <p:blipFill>
          <a:blip r:embed="rId2" cstate="email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66" y="1552222"/>
            <a:ext cx="3979334" cy="530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ST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MiSTI</Template>
  <TotalTime>2320</TotalTime>
  <Words>2151</Words>
  <Application>Microsoft Office PowerPoint</Application>
  <PresentationFormat>On-screen Show (4:3)</PresentationFormat>
  <Paragraphs>451</Paragraphs>
  <Slides>99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99</vt:i4>
      </vt:variant>
    </vt:vector>
  </HeadingPairs>
  <TitlesOfParts>
    <vt:vector size="102" baseType="lpstr">
      <vt:lpstr>MiSTI</vt:lpstr>
      <vt:lpstr>Document</vt:lpstr>
      <vt:lpstr>Worksheet</vt:lpstr>
      <vt:lpstr>Scaling: Causes and Prevention</vt:lpstr>
      <vt:lpstr>Introduction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Significance?</vt:lpstr>
      <vt:lpstr>Important Considerations</vt:lpstr>
      <vt:lpstr>PowerPoint Presentation</vt:lpstr>
      <vt:lpstr>PowerPoint Presentation</vt:lpstr>
      <vt:lpstr>PowerPoint Presentation</vt:lpstr>
      <vt:lpstr>Scaling</vt:lpstr>
      <vt:lpstr>Scaling</vt:lpstr>
      <vt:lpstr>Scaling</vt:lpstr>
      <vt:lpstr>Scaling</vt:lpstr>
      <vt:lpstr>Scaling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Role of Entrained 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Role of Entrained Air</vt:lpstr>
      <vt:lpstr>PowerPoint Presentation</vt:lpstr>
      <vt:lpstr>PowerPoint Presentation</vt:lpstr>
      <vt:lpstr>Take Aways – Physical Attack</vt:lpstr>
      <vt:lpstr>Scaling</vt:lpstr>
      <vt:lpstr>PowerPoint Presentation</vt:lpstr>
      <vt:lpstr>PowerPoint Presentation</vt:lpstr>
      <vt:lpstr>PowerPoint Presentation</vt:lpstr>
      <vt:lpstr>PowerPoint Presentation</vt:lpstr>
      <vt:lpstr>Supplementary Cementitious Materials</vt:lpstr>
      <vt:lpstr>PowerPoint Presentation</vt:lpstr>
      <vt:lpstr>Supplementary Cementitious Materials</vt:lpstr>
      <vt:lpstr>PowerPoint Presentation</vt:lpstr>
      <vt:lpstr>PowerPoint Presentation</vt:lpstr>
      <vt:lpstr>Cylinders exposed to MgCl2 solution after 84 days of constant low temperature test.  From left to right: 0.40, 0.50, and 0.60 w/c</vt:lpstr>
      <vt:lpstr>Cylinders exposed to CaCl2 solution after 84 days of constant low temperature test.  From left to right: 0.40, 0.50, and 0.60 w/c</vt:lpstr>
      <vt:lpstr>Cylinders exposed to NaCl solution after 84 days of constant low temperature test.  From left to right: 0.40, 0.50, and 0.60 w/c</vt:lpstr>
      <vt:lpstr>Cylinders exposed to Ca(OH)2 solution after 84 days of constant low temperature test.  From left to right: 0.40, 0.50, and 0.60 w/c</vt:lpstr>
      <vt:lpstr>PowerPoint Presentation</vt:lpstr>
      <vt:lpstr>PowerPoint Presentation</vt:lpstr>
      <vt:lpstr>Chemical Mechanisms of Deicer Attack</vt:lpstr>
      <vt:lpstr>Chemical Mechanisms of Deicer Attack</vt:lpstr>
      <vt:lpstr>Chemical Mechanisms of Deicer Attack</vt:lpstr>
      <vt:lpstr>Chemical Mechanisms of Deicer Attack</vt:lpstr>
      <vt:lpstr>Chemical Mechanisms of Deicer Attack</vt:lpstr>
      <vt:lpstr>Chemical Mechanisms of Deicer Attack</vt:lpstr>
      <vt:lpstr>Chemical Mechanisms of Deicer Attack</vt:lpstr>
      <vt:lpstr>Chemical Mechanisms of Deicer Attack</vt:lpstr>
      <vt:lpstr>Chemical Mechanisms of Deicer Attack</vt:lpstr>
      <vt:lpstr>Chemical Mechanisms of Deicer Attack</vt:lpstr>
      <vt:lpstr>Compressive strength evolution with time of mortar cubes</vt:lpstr>
      <vt:lpstr>Length change of mortar bars</vt:lpstr>
      <vt:lpstr>X-ray Diffractogram for Mortars Exposed to CaCl2 – 30 days @ 40 ºF</vt:lpstr>
      <vt:lpstr>Typical Concrete Sorptivity with Different Fluids ( 0.55 w/c)</vt:lpstr>
      <vt:lpstr>Sorptivity of 15% MgCl2 into Different 0.45 w/c Concrete Mixtures</vt:lpstr>
      <vt:lpstr>SCM Effects on Permeability</vt:lpstr>
      <vt:lpstr>SCM Effects on Permeability</vt:lpstr>
      <vt:lpstr>Take Aways – Chemical Attack</vt:lpstr>
      <vt:lpstr>Take Aways – Chemical Attack</vt:lpstr>
      <vt:lpstr>Take Aways – Chemical Attack</vt:lpstr>
      <vt:lpstr>Curing Requirements</vt:lpstr>
      <vt:lpstr>Curing Affects Strength &amp; Durability</vt:lpstr>
      <vt:lpstr>Curing Compounds</vt:lpstr>
      <vt:lpstr>Moisture Retention</vt:lpstr>
      <vt:lpstr>Paint my house?</vt:lpstr>
      <vt:lpstr>Curing Effects</vt:lpstr>
      <vt:lpstr>Curing Take Aways</vt:lpstr>
      <vt:lpstr>Sealants</vt:lpstr>
      <vt:lpstr>Two General Classes</vt:lpstr>
      <vt:lpstr>Film Formers</vt:lpstr>
      <vt:lpstr>Chemically Reactive – Water Repellent</vt:lpstr>
      <vt:lpstr>Application Requirements</vt:lpstr>
      <vt:lpstr>Application Requirements</vt:lpstr>
      <vt:lpstr>Application Requirements</vt:lpstr>
      <vt:lpstr>Application Requirements</vt:lpstr>
      <vt:lpstr>Salt Ingress for OPC mixture</vt:lpstr>
      <vt:lpstr>Tri-siloxane 12% (aliphatic hydrocarbon) </vt:lpstr>
      <vt:lpstr>Tri-siloxane 12% (aliphatic hydrocarbon) </vt:lpstr>
      <vt:lpstr>Tri-siloxane 12% (aliphatic hydrocarbon) </vt:lpstr>
      <vt:lpstr>Tri-silane 40% (2-propanol) </vt:lpstr>
      <vt:lpstr>Tri-silane 40% (2-propanol) </vt:lpstr>
      <vt:lpstr>Tri-silane 40% (2-propanol) </vt:lpstr>
      <vt:lpstr>Summary</vt:lpstr>
      <vt:lpstr>Summary</vt:lpstr>
      <vt:lpstr>Questions?</vt:lpstr>
    </vt:vector>
  </TitlesOfParts>
  <Company>MTU - EIT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Expansion of Mortar Beams in the Presence of Potassium Acetate Deicer</dc:title>
  <dc:creator>installer</dc:creator>
  <cp:lastModifiedBy>Thomas3</cp:lastModifiedBy>
  <cp:revision>247</cp:revision>
  <dcterms:created xsi:type="dcterms:W3CDTF">2012-04-24T14:25:30Z</dcterms:created>
  <dcterms:modified xsi:type="dcterms:W3CDTF">2016-04-14T11:57:07Z</dcterms:modified>
</cp:coreProperties>
</file>