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7"/>
  </p:notesMasterIdLst>
  <p:handoutMasterIdLst>
    <p:handoutMasterId r:id="rId48"/>
  </p:handoutMasterIdLst>
  <p:sldIdLst>
    <p:sldId id="347" r:id="rId2"/>
    <p:sldId id="346" r:id="rId3"/>
    <p:sldId id="375" r:id="rId4"/>
    <p:sldId id="376" r:id="rId5"/>
    <p:sldId id="377" r:id="rId6"/>
    <p:sldId id="378" r:id="rId7"/>
    <p:sldId id="379" r:id="rId8"/>
    <p:sldId id="380" r:id="rId9"/>
    <p:sldId id="352" r:id="rId10"/>
    <p:sldId id="369" r:id="rId11"/>
    <p:sldId id="370" r:id="rId12"/>
    <p:sldId id="343" r:id="rId13"/>
    <p:sldId id="333" r:id="rId14"/>
    <p:sldId id="310" r:id="rId15"/>
    <p:sldId id="339" r:id="rId16"/>
    <p:sldId id="257" r:id="rId17"/>
    <p:sldId id="258" r:id="rId18"/>
    <p:sldId id="263" r:id="rId19"/>
    <p:sldId id="259" r:id="rId20"/>
    <p:sldId id="260" r:id="rId21"/>
    <p:sldId id="261" r:id="rId22"/>
    <p:sldId id="355" r:id="rId23"/>
    <p:sldId id="357" r:id="rId24"/>
    <p:sldId id="358" r:id="rId25"/>
    <p:sldId id="359" r:id="rId26"/>
    <p:sldId id="360" r:id="rId27"/>
    <p:sldId id="387" r:id="rId28"/>
    <p:sldId id="388" r:id="rId29"/>
    <p:sldId id="386" r:id="rId30"/>
    <p:sldId id="362" r:id="rId31"/>
    <p:sldId id="363" r:id="rId32"/>
    <p:sldId id="367" r:id="rId33"/>
    <p:sldId id="364" r:id="rId34"/>
    <p:sldId id="368" r:id="rId35"/>
    <p:sldId id="366" r:id="rId36"/>
    <p:sldId id="381" r:id="rId37"/>
    <p:sldId id="365" r:id="rId38"/>
    <p:sldId id="371" r:id="rId39"/>
    <p:sldId id="389" r:id="rId40"/>
    <p:sldId id="390" r:id="rId41"/>
    <p:sldId id="391" r:id="rId42"/>
    <p:sldId id="392" r:id="rId43"/>
    <p:sldId id="372" r:id="rId44"/>
    <p:sldId id="373" r:id="rId45"/>
    <p:sldId id="374" r:id="rId4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9F9F9"/>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5" autoAdjust="0"/>
    <p:restoredTop sz="90117" autoAdjust="0"/>
  </p:normalViewPr>
  <p:slideViewPr>
    <p:cSldViewPr>
      <p:cViewPr varScale="1">
        <p:scale>
          <a:sx n="47" d="100"/>
          <a:sy n="47" d="100"/>
        </p:scale>
        <p:origin x="-135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848"/>
    </p:cViewPr>
  </p:sorterViewPr>
  <p:notesViewPr>
    <p:cSldViewPr>
      <p:cViewPr>
        <p:scale>
          <a:sx n="90" d="100"/>
          <a:sy n="90" d="100"/>
        </p:scale>
        <p:origin x="-2118"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728B8E-D572-420D-91AF-EB29650EB89F}" type="datetimeFigureOut">
              <a:rPr lang="en-US"/>
              <a:pPr>
                <a:defRPr/>
              </a:pPr>
              <a:t>03/14/2016</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864E31F-E141-4E98-98EB-E1D20B004CD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9DEAABF-8B26-4B3B-A5A9-A486D62E41CC}" type="datetimeFigureOut">
              <a:rPr lang="en-US"/>
              <a:pPr>
                <a:defRPr/>
              </a:pPr>
              <a:t>03/14/2016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3B1CEDD-1D24-404B-8790-8B35F3F983E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49155"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81DA03-1854-4279-9315-EBF427A838A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58371"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7C5D83-040C-420C-9980-7DF9FEA47F41}"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59395"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mtClean="0"/>
              <a:t>Maryland State Highway Administration completed 3 projects involving Pervious Concrete during 2014:</a:t>
            </a:r>
          </a:p>
          <a:p>
            <a:pPr eaLnBrk="1" hangingPunct="1">
              <a:spcBef>
                <a:spcPct val="0"/>
              </a:spcBef>
              <a:buFontTx/>
              <a:buChar char="•"/>
            </a:pPr>
            <a:r>
              <a:rPr lang="en-US" smtClean="0"/>
              <a:t>2 Park &amp; Ride Expansions</a:t>
            </a:r>
          </a:p>
          <a:p>
            <a:pPr eaLnBrk="1" hangingPunct="1">
              <a:spcBef>
                <a:spcPct val="0"/>
              </a:spcBef>
              <a:buFontTx/>
              <a:buChar char="•"/>
            </a:pPr>
            <a:r>
              <a:rPr lang="en-US" smtClean="0"/>
              <a:t>    I-83 at MD 439</a:t>
            </a:r>
          </a:p>
          <a:p>
            <a:pPr eaLnBrk="1" hangingPunct="1">
              <a:spcBef>
                <a:spcPct val="0"/>
              </a:spcBef>
              <a:buFontTx/>
              <a:buChar char="•"/>
            </a:pPr>
            <a:r>
              <a:rPr lang="en-US" smtClean="0"/>
              <a:t>   MD 4 at MD749 and MD 408 (Waysons Corner)</a:t>
            </a:r>
          </a:p>
          <a:p>
            <a:pPr eaLnBrk="1" hangingPunct="1">
              <a:spcBef>
                <a:spcPct val="0"/>
              </a:spcBef>
              <a:buFontTx/>
              <a:buChar char="•"/>
            </a:pPr>
            <a:r>
              <a:rPr lang="en-US" smtClean="0"/>
              <a:t>1 Footpath/Trail Way </a:t>
            </a:r>
          </a:p>
          <a:p>
            <a:pPr eaLnBrk="1" hangingPunct="1">
              <a:spcBef>
                <a:spcPct val="0"/>
              </a:spcBef>
              <a:buFontTx/>
              <a:buChar char="•"/>
            </a:pPr>
            <a:r>
              <a:rPr lang="en-US" smtClean="0"/>
              <a:t>   MD 51, Paw Paw Tunnel Shared Path</a:t>
            </a:r>
          </a:p>
          <a:p>
            <a:pPr eaLnBrk="1" hangingPunct="1">
              <a:spcBef>
                <a:spcPct val="0"/>
              </a:spcBef>
            </a:pPr>
            <a:endParaRPr lang="en-US" smtClean="0"/>
          </a:p>
          <a:p>
            <a:pPr eaLnBrk="1" hangingPunct="1">
              <a:spcBef>
                <a:spcPct val="0"/>
              </a:spcBef>
            </a:pPr>
            <a:r>
              <a:rPr lang="en-US" smtClean="0"/>
              <a:t>The projects  are located in 3 different corners of the State:</a:t>
            </a:r>
          </a:p>
          <a:p>
            <a:pPr eaLnBrk="1" hangingPunct="1">
              <a:spcBef>
                <a:spcPct val="0"/>
              </a:spcBef>
              <a:buFontTx/>
              <a:buChar char="•"/>
            </a:pPr>
            <a:r>
              <a:rPr lang="en-US" smtClean="0"/>
              <a:t>I-83 at MD 439 – District 4</a:t>
            </a:r>
          </a:p>
          <a:p>
            <a:pPr eaLnBrk="1" hangingPunct="1">
              <a:spcBef>
                <a:spcPct val="0"/>
              </a:spcBef>
              <a:buFontTx/>
              <a:buChar char="•"/>
            </a:pPr>
            <a:r>
              <a:rPr lang="en-US" smtClean="0"/>
              <a:t>MD 4 at MD749 and MD 408 (Waysons Corner) – District 5</a:t>
            </a:r>
          </a:p>
          <a:p>
            <a:pPr eaLnBrk="1" hangingPunct="1">
              <a:spcBef>
                <a:spcPct val="0"/>
              </a:spcBef>
              <a:buFontTx/>
              <a:buChar char="•"/>
            </a:pPr>
            <a:r>
              <a:rPr lang="en-US" smtClean="0"/>
              <a:t>MD 51, Paw Paw Tunnel Shared Path- District 6</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Pervious applications for these projects included the installation of </a:t>
            </a:r>
          </a:p>
          <a:p>
            <a:pPr eaLnBrk="1" hangingPunct="1">
              <a:spcBef>
                <a:spcPct val="0"/>
              </a:spcBef>
            </a:pPr>
            <a:r>
              <a:rPr lang="en-US" smtClean="0"/>
              <a:t>2 Pervious Parking lots</a:t>
            </a:r>
          </a:p>
          <a:p>
            <a:pPr eaLnBrk="1" hangingPunct="1">
              <a:spcBef>
                <a:spcPct val="0"/>
              </a:spcBef>
            </a:pPr>
            <a:r>
              <a:rPr lang="en-US" smtClean="0"/>
              <a:t>1 Pervious Sidewalk</a:t>
            </a:r>
          </a:p>
          <a:p>
            <a:pPr eaLnBrk="1" hangingPunct="1">
              <a:spcBef>
                <a:spcPct val="0"/>
              </a:spcBef>
            </a:pPr>
            <a:r>
              <a:rPr lang="en-US" smtClean="0"/>
              <a:t>1 Pervious Shared Path Park Trail</a:t>
            </a:r>
          </a:p>
          <a:p>
            <a:pPr eaLnBrk="1" hangingPunct="1">
              <a:spcBef>
                <a:spcPct val="0"/>
              </a:spcBef>
            </a:pPr>
            <a:endParaRPr lang="en-US" smtClean="0"/>
          </a:p>
          <a:p>
            <a:pPr eaLnBrk="1" hangingPunct="1">
              <a:spcBef>
                <a:spcPct val="0"/>
              </a:spcBef>
            </a:pPr>
            <a:r>
              <a:rPr lang="en-US" smtClean="0"/>
              <a:t>We’ll begin with I-83  </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DF5BF4-7FFC-47A9-9442-D8E9C14E21CA}"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60419" name="Notes Placeholder 2"/>
          <p:cNvSpPr>
            <a:spLocks noGrp="1"/>
          </p:cNvSpPr>
          <p:nvPr>
            <p:ph type="body" idx="1"/>
          </p:nvPr>
        </p:nvSpPr>
        <p:spPr bwMode="auto">
          <a:xfrm>
            <a:off x="685800" y="2133600"/>
            <a:ext cx="5486400" cy="6465888"/>
          </a:xfrm>
          <a:noFill/>
        </p:spPr>
        <p:txBody>
          <a:bodyPr wrap="square" numCol="1" anchor="t" anchorCtr="0" compatLnSpc="1">
            <a:prstTxWarp prst="textNoShape">
              <a:avLst/>
            </a:prstTxWarp>
          </a:bodyPr>
          <a:lstStyle/>
          <a:p>
            <a:pPr eaLnBrk="1" hangingPunct="1">
              <a:spcBef>
                <a:spcPct val="0"/>
              </a:spcBef>
            </a:pPr>
            <a:r>
              <a:rPr lang="en-US" smtClean="0"/>
              <a:t>The I -83/MD 439 Park &amp; Ride is located in District 4’s Baltimore County just a few miles from the Pennsylvania line.  </a:t>
            </a:r>
          </a:p>
          <a:p>
            <a:pPr eaLnBrk="1" hangingPunct="1">
              <a:spcBef>
                <a:spcPct val="0"/>
              </a:spcBef>
            </a:pPr>
            <a:endParaRPr lang="en-US" smtClean="0"/>
          </a:p>
          <a:p>
            <a:pPr eaLnBrk="1" hangingPunct="1">
              <a:spcBef>
                <a:spcPct val="0"/>
              </a:spcBef>
            </a:pPr>
            <a:r>
              <a:rPr lang="en-US" smtClean="0"/>
              <a:t>This project included a </a:t>
            </a:r>
          </a:p>
          <a:p>
            <a:pPr eaLnBrk="1" hangingPunct="1">
              <a:spcBef>
                <a:spcPct val="0"/>
              </a:spcBef>
            </a:pPr>
            <a:r>
              <a:rPr lang="en-US" smtClean="0"/>
              <a:t>6” Thick Pervious Pavement   </a:t>
            </a:r>
          </a:p>
          <a:p>
            <a:pPr eaLnBrk="1" hangingPunct="1">
              <a:spcBef>
                <a:spcPct val="0"/>
              </a:spcBef>
            </a:pPr>
            <a:r>
              <a:rPr lang="en-US" smtClean="0"/>
              <a:t>Variable Depth Stone Base (57s) – minimum depth of stone base 24”</a:t>
            </a:r>
          </a:p>
          <a:p>
            <a:pPr eaLnBrk="1" hangingPunct="1">
              <a:spcBef>
                <a:spcPct val="0"/>
              </a:spcBef>
            </a:pPr>
            <a:r>
              <a:rPr lang="en-US" smtClean="0"/>
              <a:t>Sand Layer Subbase</a:t>
            </a:r>
          </a:p>
          <a:p>
            <a:pPr eaLnBrk="1" hangingPunct="1">
              <a:spcBef>
                <a:spcPct val="0"/>
              </a:spcBef>
            </a:pPr>
            <a:endParaRPr lang="en-US" smtClean="0"/>
          </a:p>
          <a:p>
            <a:pPr eaLnBrk="1" hangingPunct="1">
              <a:spcBef>
                <a:spcPct val="0"/>
              </a:spcBef>
            </a:pPr>
            <a:r>
              <a:rPr lang="en-US" smtClean="0"/>
              <a:t>The Pervious mix used set target: </a:t>
            </a:r>
          </a:p>
          <a:p>
            <a:pPr eaLnBrk="1" hangingPunct="1">
              <a:spcBef>
                <a:spcPct val="0"/>
              </a:spcBef>
            </a:pPr>
            <a:r>
              <a:rPr lang="en-US" smtClean="0"/>
              <a:t>Density of 122.3 lbs/ft3</a:t>
            </a:r>
          </a:p>
          <a:p>
            <a:pPr eaLnBrk="1" hangingPunct="1">
              <a:spcBef>
                <a:spcPct val="0"/>
              </a:spcBef>
            </a:pPr>
            <a:r>
              <a:rPr lang="en-US" smtClean="0"/>
              <a:t>Void Content of 20%</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3C79DF-AFD1-4F1F-A295-63188CE0830E}"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61443"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mtClean="0"/>
              <a:t>The MD 4 at MD 794/MD408 (Wayson’s Corner) Park &amp; Ride is located in District 5’s Ann Arundel County just a few miles from the PG County line.  </a:t>
            </a:r>
          </a:p>
          <a:p>
            <a:pPr eaLnBrk="1" hangingPunct="1">
              <a:spcBef>
                <a:spcPct val="0"/>
              </a:spcBef>
            </a:pPr>
            <a:endParaRPr lang="en-US" smtClean="0"/>
          </a:p>
          <a:p>
            <a:pPr eaLnBrk="1" hangingPunct="1">
              <a:spcBef>
                <a:spcPct val="0"/>
              </a:spcBef>
            </a:pPr>
            <a:r>
              <a:rPr lang="en-US" smtClean="0"/>
              <a:t>The Park &amp; Ride extension included: </a:t>
            </a:r>
          </a:p>
          <a:p>
            <a:pPr eaLnBrk="1" hangingPunct="1">
              <a:spcBef>
                <a:spcPct val="0"/>
              </a:spcBef>
            </a:pPr>
            <a:r>
              <a:rPr lang="en-US" smtClean="0"/>
              <a:t>6” Thick Pervious Pavement   </a:t>
            </a:r>
          </a:p>
          <a:p>
            <a:pPr eaLnBrk="1" hangingPunct="1">
              <a:spcBef>
                <a:spcPct val="0"/>
              </a:spcBef>
            </a:pPr>
            <a:r>
              <a:rPr lang="en-US" smtClean="0"/>
              <a:t>Variable Depth Stone Base (57s) – minimum depth of stone base 12”</a:t>
            </a:r>
          </a:p>
          <a:p>
            <a:pPr eaLnBrk="1" hangingPunct="1">
              <a:spcBef>
                <a:spcPct val="0"/>
              </a:spcBef>
            </a:pPr>
            <a:r>
              <a:rPr lang="en-US" smtClean="0"/>
              <a:t>Sand Layer Subbase</a:t>
            </a:r>
          </a:p>
          <a:p>
            <a:pPr eaLnBrk="1" hangingPunct="1">
              <a:spcBef>
                <a:spcPct val="0"/>
              </a:spcBef>
            </a:pPr>
            <a:endParaRPr lang="en-US" smtClean="0"/>
          </a:p>
          <a:p>
            <a:pPr eaLnBrk="1" hangingPunct="1">
              <a:spcBef>
                <a:spcPct val="0"/>
              </a:spcBef>
            </a:pPr>
            <a:r>
              <a:rPr lang="en-US" smtClean="0"/>
              <a:t>And </a:t>
            </a:r>
          </a:p>
          <a:p>
            <a:pPr eaLnBrk="1" hangingPunct="1">
              <a:spcBef>
                <a:spcPct val="0"/>
              </a:spcBef>
            </a:pPr>
            <a:endParaRPr lang="en-US" smtClean="0"/>
          </a:p>
          <a:p>
            <a:pPr eaLnBrk="1" hangingPunct="1">
              <a:spcBef>
                <a:spcPct val="0"/>
              </a:spcBef>
            </a:pPr>
            <a:r>
              <a:rPr lang="en-US" smtClean="0"/>
              <a:t>5” Thick Pervious Sidewalk</a:t>
            </a:r>
          </a:p>
          <a:p>
            <a:pPr eaLnBrk="1" hangingPunct="1">
              <a:spcBef>
                <a:spcPct val="0"/>
              </a:spcBef>
            </a:pPr>
            <a:r>
              <a:rPr lang="en-US" smtClean="0"/>
              <a:t>Varible Depth Stone Base (57s) – Minimum depth of stone base 12”</a:t>
            </a:r>
          </a:p>
          <a:p>
            <a:pPr eaLnBrk="1" hangingPunct="1">
              <a:spcBef>
                <a:spcPct val="0"/>
              </a:spcBef>
            </a:pPr>
            <a:endParaRPr lang="en-US" smtClean="0"/>
          </a:p>
          <a:p>
            <a:pPr eaLnBrk="1" hangingPunct="1">
              <a:spcBef>
                <a:spcPct val="0"/>
              </a:spcBef>
            </a:pPr>
            <a:r>
              <a:rPr lang="en-US" smtClean="0"/>
              <a:t>The Pervious mix used set target: </a:t>
            </a:r>
          </a:p>
          <a:p>
            <a:pPr eaLnBrk="1" hangingPunct="1">
              <a:spcBef>
                <a:spcPct val="0"/>
              </a:spcBef>
            </a:pPr>
            <a:r>
              <a:rPr lang="en-US" smtClean="0"/>
              <a:t>Density of 120.4 lbs/ft</a:t>
            </a:r>
            <a:r>
              <a:rPr lang="en-US" baseline="30000" smtClean="0"/>
              <a:t>3</a:t>
            </a:r>
            <a:endParaRPr lang="en-US" smtClean="0"/>
          </a:p>
          <a:p>
            <a:pPr eaLnBrk="1" hangingPunct="1">
              <a:spcBef>
                <a:spcPct val="0"/>
              </a:spcBef>
            </a:pPr>
            <a:r>
              <a:rPr lang="en-US" smtClean="0"/>
              <a:t>Void Content of 20%</a:t>
            </a:r>
          </a:p>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9403D4-2648-4FC9-BFDC-B3E38A1443D7}"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Paw Paw Tunnel Shared Path is located in District 6’s Allegany County literally a stone’s throw away from West Virginia .  </a:t>
            </a:r>
          </a:p>
          <a:p>
            <a:pPr eaLnBrk="1" hangingPunct="1">
              <a:spcBef>
                <a:spcPct val="0"/>
              </a:spcBef>
            </a:pPr>
            <a:endParaRPr lang="en-US" smtClean="0"/>
          </a:p>
          <a:p>
            <a:pPr eaLnBrk="1" hangingPunct="1">
              <a:spcBef>
                <a:spcPct val="0"/>
              </a:spcBef>
            </a:pPr>
            <a:r>
              <a:rPr lang="en-US" smtClean="0"/>
              <a:t>This project included a </a:t>
            </a:r>
          </a:p>
          <a:p>
            <a:pPr eaLnBrk="1" hangingPunct="1">
              <a:spcBef>
                <a:spcPct val="0"/>
              </a:spcBef>
            </a:pPr>
            <a:r>
              <a:rPr lang="en-US" smtClean="0"/>
              <a:t>6” Thick Pervious Pavement   </a:t>
            </a:r>
          </a:p>
          <a:p>
            <a:pPr eaLnBrk="1" hangingPunct="1">
              <a:spcBef>
                <a:spcPct val="0"/>
              </a:spcBef>
            </a:pPr>
            <a:r>
              <a:rPr lang="en-US" smtClean="0"/>
              <a:t>Variable Depth Stone Base (57s) – minimum depth of stone base 3”</a:t>
            </a:r>
          </a:p>
          <a:p>
            <a:pPr eaLnBrk="1" hangingPunct="1">
              <a:spcBef>
                <a:spcPct val="0"/>
              </a:spcBef>
            </a:pPr>
            <a:r>
              <a:rPr lang="en-US" smtClean="0"/>
              <a:t>Variable Depth Stone Base (2s) – minimum depth of stone base 12”</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The Pervious mix used set target: </a:t>
            </a:r>
          </a:p>
          <a:p>
            <a:pPr eaLnBrk="1" hangingPunct="1">
              <a:spcBef>
                <a:spcPct val="0"/>
              </a:spcBef>
            </a:pPr>
            <a:r>
              <a:rPr lang="en-US" smtClean="0"/>
              <a:t>Density of </a:t>
            </a:r>
          </a:p>
          <a:p>
            <a:pPr eaLnBrk="1" hangingPunct="1">
              <a:spcBef>
                <a:spcPct val="0"/>
              </a:spcBef>
            </a:pPr>
            <a:r>
              <a:rPr lang="en-US" smtClean="0"/>
              <a:t>Void Content of 15%</a:t>
            </a:r>
          </a:p>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25F006-68A6-461D-8A44-D77116858CE2}"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63491"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283E97-654F-4713-B0D2-622E51F4C81E}"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64515"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1FF65A-ECB3-4B15-B51A-0F97A1B9602A}"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65539"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F0D78E-FA8A-436B-9C8B-D166CAA593EF}"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66563"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142FB6-1F5C-4C5C-9D01-774ED2B4DF1D}"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67587"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305CFE-A8D0-4009-ADCD-89FAC0351C0F}"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50179"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392E87-110B-4830-A503-012232B9ED25}"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68611"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372641-95C2-4B8E-A62E-BB1C165CF7FA}"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69635"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C0D1B1-D9D9-4FFE-8604-8212491897E9}"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70659"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BD42EF-1353-492A-BEF8-9F1D33DC6ECF}"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71683"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8F29A5-F1CE-4416-B7DE-694A5FF7A41A}"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72707"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D819DE-708F-4FE3-BC0C-928D8C4753F6}"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73731"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E5837D-B564-4CD4-9E6D-496D889BAB07}"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74755"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2C79BC-8CD9-4FE2-8916-06E1DB5BF389}"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75779"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65EDED-9311-4F63-B10B-D5BD817E3E89}"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76803"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A89301-761C-4E8D-B2D7-E13A410AFFFE}"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77827"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F04F9-DA1E-42CC-8F41-3C74160F705B}"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51203"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61F4A7-4794-4977-9A8B-F2B84D7464CB}"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78851"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BC3E03-3314-4F3F-AA78-E3760818AE0A}"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79875"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53C9B-8E29-4C32-81C4-6888D7177ACA}"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52227"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Proportioning pervious concrete is a little different compared to conventional concrete.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mixture proportions are somewhat less forgiving than conventional concrete 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When developing pervious concrete mixtures, the goal is to obtain a target and design void content that will allow for the  infiltration of water.  Pervious concrete is typically designed for a void content in the range of 15% to 30%.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Infiltration is influenced by Void Content, and Void Content is influenced by:</a:t>
            </a:r>
          </a:p>
          <a:p>
            <a:pPr eaLnBrk="1" hangingPunct="1">
              <a:spcBef>
                <a:spcPct val="0"/>
              </a:spcBef>
              <a:buFontTx/>
              <a:buChar char="•"/>
            </a:pPr>
            <a:r>
              <a:rPr lang="en-US" sz="1000" smtClean="0">
                <a:latin typeface="Times New Roman" pitchFamily="18" charset="0"/>
                <a:cs typeface="Times New Roman" pitchFamily="18" charset="0"/>
              </a:rPr>
              <a:t>Aggregate Gradation</a:t>
            </a:r>
          </a:p>
          <a:p>
            <a:pPr eaLnBrk="1" hangingPunct="1">
              <a:spcBef>
                <a:spcPct val="0"/>
              </a:spcBef>
              <a:buFontTx/>
              <a:buChar char="•"/>
            </a:pPr>
            <a:r>
              <a:rPr lang="en-US" sz="1000" smtClean="0">
                <a:latin typeface="Times New Roman" pitchFamily="18" charset="0"/>
                <a:cs typeface="Times New Roman" pitchFamily="18" charset="0"/>
              </a:rPr>
              <a:t>Water Cement Ratio</a:t>
            </a:r>
          </a:p>
          <a:p>
            <a:pPr eaLnBrk="1" hangingPunct="1">
              <a:spcBef>
                <a:spcPct val="0"/>
              </a:spcBef>
              <a:buFontTx/>
              <a:buChar char="•"/>
            </a:pPr>
            <a:r>
              <a:rPr lang="en-US" sz="1000" smtClean="0">
                <a:latin typeface="Times New Roman" pitchFamily="18" charset="0"/>
                <a:cs typeface="Times New Roman" pitchFamily="18" charset="0"/>
              </a:rPr>
              <a:t>Compaction Effort during construction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At times, when proportioning pervious concrete; even though the design void content maybe 20%, after the mixture is proportioned, the experimentally measured void content may be considerably different.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For reasons such as those mentioned, it is even more important to verify Pervious Concrete mixtures through trial batches to achieve the characteristics assumed or targeted when developing mixture proportions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A93D3-4E69-4E6E-AE83-05FD8BA8B59A}"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53251"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We all know what conventional concrete is.  A mixture of :</a:t>
            </a:r>
          </a:p>
          <a:p>
            <a:pPr eaLnBrk="1" hangingPunct="1">
              <a:spcBef>
                <a:spcPct val="0"/>
              </a:spcBef>
              <a:buFontTx/>
              <a:buChar char="•"/>
            </a:pPr>
            <a:r>
              <a:rPr lang="en-US" sz="1000" smtClean="0">
                <a:latin typeface="Times New Roman" pitchFamily="18" charset="0"/>
                <a:cs typeface="Times New Roman" pitchFamily="18" charset="0"/>
              </a:rPr>
              <a:t>Cements</a:t>
            </a:r>
          </a:p>
          <a:p>
            <a:pPr eaLnBrk="1" hangingPunct="1">
              <a:spcBef>
                <a:spcPct val="0"/>
              </a:spcBef>
              <a:buFontTx/>
              <a:buChar char="•"/>
            </a:pPr>
            <a:r>
              <a:rPr lang="en-US" sz="1000" smtClean="0">
                <a:latin typeface="Times New Roman" pitchFamily="18" charset="0"/>
                <a:cs typeface="Times New Roman" pitchFamily="18" charset="0"/>
              </a:rPr>
              <a:t>Coarse Aggregates</a:t>
            </a:r>
          </a:p>
          <a:p>
            <a:pPr eaLnBrk="1" hangingPunct="1">
              <a:spcBef>
                <a:spcPct val="0"/>
              </a:spcBef>
              <a:buFontTx/>
              <a:buChar char="•"/>
            </a:pPr>
            <a:r>
              <a:rPr lang="en-US" sz="1000" smtClean="0">
                <a:latin typeface="Times New Roman" pitchFamily="18" charset="0"/>
                <a:cs typeface="Times New Roman" pitchFamily="18" charset="0"/>
              </a:rPr>
              <a:t>Fine Aggregates</a:t>
            </a:r>
          </a:p>
          <a:p>
            <a:pPr eaLnBrk="1" hangingPunct="1">
              <a:spcBef>
                <a:spcPct val="0"/>
              </a:spcBef>
              <a:buFontTx/>
              <a:buChar char="•"/>
            </a:pPr>
            <a:r>
              <a:rPr lang="en-US" sz="1000" smtClean="0">
                <a:latin typeface="Times New Roman" pitchFamily="18" charset="0"/>
                <a:cs typeface="Times New Roman" pitchFamily="18" charset="0"/>
              </a:rPr>
              <a:t>Water</a:t>
            </a:r>
          </a:p>
          <a:p>
            <a:pPr eaLnBrk="1" hangingPunct="1">
              <a:spcBef>
                <a:spcPct val="0"/>
              </a:spcBef>
              <a:buFontTx/>
              <a:buChar char="•"/>
            </a:pPr>
            <a:r>
              <a:rPr lang="en-US" sz="1000" smtClean="0">
                <a:latin typeface="Times New Roman" pitchFamily="18" charset="0"/>
                <a:cs typeface="Times New Roman" pitchFamily="18" charset="0"/>
              </a:rPr>
              <a:t>Chemical Admixtures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309336-25A2-43F2-BE40-4C125285E7B4}"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Pervious concrete uses the same materials as conventional concrete, with the exceptions that:</a:t>
            </a:r>
          </a:p>
          <a:p>
            <a:pPr eaLnBrk="1" fontAlgn="auto" hangingPunct="1">
              <a:spcBef>
                <a:spcPts val="0"/>
              </a:spcBef>
              <a:spcAft>
                <a:spcPts val="0"/>
              </a:spcAft>
              <a:defRPr/>
            </a:pPr>
            <a:r>
              <a:rPr lang="en-US" dirty="0" smtClean="0"/>
              <a:t>The fine aggregate is either removed all together or used in VERY sparse amounts.  </a:t>
            </a:r>
          </a:p>
          <a:p>
            <a:pPr eaLnBrk="1" fontAlgn="auto" hangingPunct="1">
              <a:spcBef>
                <a:spcPts val="0"/>
              </a:spcBef>
              <a:spcAft>
                <a:spcPts val="0"/>
              </a:spcAft>
              <a:defRPr/>
            </a:pPr>
            <a:r>
              <a:rPr lang="en-US" dirty="0" smtClean="0"/>
              <a:t>The size distribution (grading) of the coarse aggregate is generally kept narrow or to a single size [allowing for relatively little particle packing].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Simply put, Pervious concrete is a mixture of:</a:t>
            </a:r>
          </a:p>
          <a:p>
            <a:pPr eaLnBrk="1" fontAlgn="auto" hangingPunct="1">
              <a:spcBef>
                <a:spcPts val="0"/>
              </a:spcBef>
              <a:spcAft>
                <a:spcPts val="0"/>
              </a:spcAft>
              <a:defRPr/>
            </a:pPr>
            <a:r>
              <a:rPr lang="en-US" dirty="0" smtClean="0"/>
              <a:t>Cements</a:t>
            </a:r>
          </a:p>
          <a:p>
            <a:pPr eaLnBrk="1" fontAlgn="auto" hangingPunct="1">
              <a:spcBef>
                <a:spcPts val="0"/>
              </a:spcBef>
              <a:spcAft>
                <a:spcPts val="0"/>
              </a:spcAft>
              <a:defRPr/>
            </a:pPr>
            <a:r>
              <a:rPr lang="en-US" dirty="0" smtClean="0"/>
              <a:t>Coarse Aggregates</a:t>
            </a:r>
          </a:p>
          <a:p>
            <a:pPr eaLnBrk="1" fontAlgn="auto" hangingPunct="1">
              <a:spcBef>
                <a:spcPts val="0"/>
              </a:spcBef>
              <a:spcAft>
                <a:spcPts val="0"/>
              </a:spcAft>
              <a:defRPr/>
            </a:pPr>
            <a:r>
              <a:rPr lang="en-US" strike="dblStrike" dirty="0" smtClean="0"/>
              <a:t>Fine Aggregates</a:t>
            </a:r>
            <a:endParaRPr lang="en-US" dirty="0" smtClean="0"/>
          </a:p>
          <a:p>
            <a:pPr eaLnBrk="1" fontAlgn="auto" hangingPunct="1">
              <a:spcBef>
                <a:spcPts val="0"/>
              </a:spcBef>
              <a:spcAft>
                <a:spcPts val="0"/>
              </a:spcAft>
              <a:defRPr/>
            </a:pPr>
            <a:r>
              <a:rPr lang="en-US" dirty="0" smtClean="0"/>
              <a:t>Water</a:t>
            </a:r>
          </a:p>
          <a:p>
            <a:pPr eaLnBrk="1" fontAlgn="auto" hangingPunct="1">
              <a:spcBef>
                <a:spcPts val="0"/>
              </a:spcBef>
              <a:spcAft>
                <a:spcPts val="0"/>
              </a:spcAft>
              <a:defRPr/>
            </a:pPr>
            <a:r>
              <a:rPr lang="en-US" dirty="0" smtClean="0"/>
              <a:t>Chemical Admixtures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ACI Committee 522 defines Pervious Concrete as: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a:t>
            </a:r>
            <a:r>
              <a:rPr lang="en-US" i="1" dirty="0" smtClean="0"/>
              <a:t>near zero-slump, open-graded material consisting of hydraulic cement, coarse aggregate, little or no fine aggregate, admixtures, and water</a:t>
            </a:r>
            <a:r>
              <a:rPr lang="en-US" dirty="0" smtClean="0"/>
              <a:t>. </a:t>
            </a: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1C7A31-E4BF-4818-B2B6-E3CD1422E38D}"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55299" name="Notes Placeholder 2"/>
          <p:cNvSpPr>
            <a:spLocks noGrp="1"/>
          </p:cNvSpPr>
          <p:nvPr>
            <p:ph type="body" idx="1"/>
          </p:nvPr>
        </p:nvSpPr>
        <p:spPr bwMode="auto">
          <a:xfrm>
            <a:off x="685800" y="2057400"/>
            <a:ext cx="5486400" cy="65420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Pervious concrete was first used structurally in 1800s Europe as load bearing walls and single story homes.</a:t>
            </a:r>
            <a:r>
              <a:rPr lang="en-US" sz="1000" baseline="30000" smtClean="0">
                <a:latin typeface="Times New Roman" pitchFamily="18" charset="0"/>
                <a:cs typeface="Times New Roman" pitchFamily="18" charset="0"/>
              </a:rPr>
              <a:t> </a:t>
            </a:r>
            <a:r>
              <a:rPr lang="en-US" sz="1000" smtClean="0">
                <a:latin typeface="Times New Roman" pitchFamily="18" charset="0"/>
                <a:cs typeface="Times New Roman" pitchFamily="18" charset="0"/>
              </a:rPr>
              <a:t>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It became popular again in the 1920s, being used for two story homes in Scotland and England.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The popularity of Pervious Concrete increased in Europe after World War II, as the technology was used to rebuild residential housing previously destroyed by the war throughout Europe.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Pervious Concrete did not become as popular in the US until the 1970s were it has been used primarily in  pavement applications.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9BE1F4-6F70-4916-8AC7-8782B893D725}"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cs typeface="Times New Roman" pitchFamily="18" charset="0"/>
              </a:rPr>
              <a:t>Further interest in pervious concrete is being driven by the direct benefit provided in stormwater management.  The Federal Clean Water Act, requires States, Counties and Municipalities to adopt procedures that will address stormwater runoff and the pollution associated with it. As a result transportation agencies from the State level down to local county and municipalities have adopted methods of complying with Federal regulations.  </a:t>
            </a: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r>
              <a:rPr lang="en-US" smtClean="0">
                <a:latin typeface="Times New Roman" pitchFamily="18" charset="0"/>
                <a:cs typeface="Times New Roman" pitchFamily="18" charset="0"/>
              </a:rPr>
              <a:t>Pervious Concrete Pavement is an application that satisfies these requirements, permitting the treatment of pollutants on site. </a:t>
            </a: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r>
              <a:rPr lang="en-US" smtClean="0">
                <a:latin typeface="Times New Roman" pitchFamily="18" charset="0"/>
                <a:cs typeface="Times New Roman" pitchFamily="18" charset="0"/>
              </a:rPr>
              <a:t>By capturing stormwater and allowing it to percolate into the ground, pervious concrete is instrumental in </a:t>
            </a:r>
          </a:p>
          <a:p>
            <a:pPr eaLnBrk="1" hangingPunct="1">
              <a:spcBef>
                <a:spcPct val="0"/>
              </a:spcBef>
              <a:buFontTx/>
              <a:buChar char="•"/>
            </a:pPr>
            <a:r>
              <a:rPr lang="en-US" smtClean="0">
                <a:latin typeface="Times New Roman" pitchFamily="18" charset="0"/>
                <a:cs typeface="Times New Roman" pitchFamily="18" charset="0"/>
              </a:rPr>
              <a:t>recharging groundwater, </a:t>
            </a:r>
          </a:p>
          <a:p>
            <a:pPr eaLnBrk="1" hangingPunct="1">
              <a:spcBef>
                <a:spcPct val="0"/>
              </a:spcBef>
              <a:buFontTx/>
              <a:buChar char="•"/>
            </a:pPr>
            <a:r>
              <a:rPr lang="en-US" smtClean="0">
                <a:latin typeface="Times New Roman" pitchFamily="18" charset="0"/>
                <a:cs typeface="Times New Roman" pitchFamily="18" charset="0"/>
              </a:rPr>
              <a:t>reducing stormwater runoff, and </a:t>
            </a:r>
          </a:p>
          <a:p>
            <a:pPr eaLnBrk="1" hangingPunct="1">
              <a:spcBef>
                <a:spcPct val="0"/>
              </a:spcBef>
              <a:buFontTx/>
              <a:buChar char="•"/>
            </a:pPr>
            <a:r>
              <a:rPr lang="en-US" smtClean="0">
                <a:latin typeface="Times New Roman" pitchFamily="18" charset="0"/>
                <a:cs typeface="Times New Roman" pitchFamily="18" charset="0"/>
              </a:rPr>
              <a:t>meeting U.S. Environmental Protection Agency (EPA) stormwater regulations. </a:t>
            </a:r>
          </a:p>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DF6531-E072-4DC2-BD2B-4E96FCF44B70}"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04900" y="696913"/>
            <a:ext cx="1633538" cy="1225550"/>
          </a:xfrm>
          <a:noFill/>
          <a:ln>
            <a:solidFill>
              <a:srgbClr val="000000"/>
            </a:solidFill>
            <a:miter lim="800000"/>
            <a:headEnd/>
            <a:tailEnd/>
          </a:ln>
        </p:spPr>
      </p:sp>
      <p:sp>
        <p:nvSpPr>
          <p:cNvPr id="57347" name="Notes Placeholder 2"/>
          <p:cNvSpPr>
            <a:spLocks noGrp="1"/>
          </p:cNvSpPr>
          <p:nvPr>
            <p:ph type="body" idx="1"/>
          </p:nvPr>
        </p:nvSpPr>
        <p:spPr bwMode="auto">
          <a:xfrm>
            <a:off x="685800" y="1981200"/>
            <a:ext cx="5486400" cy="6618288"/>
          </a:xfrm>
          <a:noFill/>
        </p:spPr>
        <p:txBody>
          <a:bodyPr wrap="square" numCol="1" anchor="t" anchorCtr="0" compatLnSpc="1">
            <a:prstTxWarp prst="textNoShape">
              <a:avLst/>
            </a:prstTxWarp>
          </a:bodyPr>
          <a:lstStyle/>
          <a:p>
            <a:pPr eaLnBrk="1" hangingPunct="1">
              <a:spcBef>
                <a:spcPct val="0"/>
              </a:spcBef>
            </a:pPr>
            <a:r>
              <a:rPr lang="en-US" sz="1000" smtClean="0">
                <a:latin typeface="Times New Roman" pitchFamily="18" charset="0"/>
                <a:cs typeface="Times New Roman" pitchFamily="18" charset="0"/>
              </a:rPr>
              <a:t>Some of the more popular applications used for pervious concrete include parking lots, driveways, low volume residential streets and sidewalks.  </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r>
              <a:rPr lang="en-US" sz="1000" smtClean="0">
                <a:latin typeface="Times New Roman" pitchFamily="18" charset="0"/>
                <a:cs typeface="Times New Roman" pitchFamily="18" charset="0"/>
              </a:rPr>
              <a:t>Other Pervious Concrete applications can include:</a:t>
            </a:r>
          </a:p>
          <a:p>
            <a:pPr eaLnBrk="1" hangingPunct="1">
              <a:spcBef>
                <a:spcPct val="0"/>
              </a:spcBef>
              <a:buFontTx/>
              <a:buChar char="•"/>
            </a:pPr>
            <a:r>
              <a:rPr lang="en-US" sz="1000" smtClean="0">
                <a:latin typeface="Times New Roman" pitchFamily="18" charset="0"/>
                <a:cs typeface="Times New Roman" pitchFamily="18" charset="0"/>
              </a:rPr>
              <a:t>Roadway Base Course</a:t>
            </a:r>
          </a:p>
          <a:p>
            <a:pPr eaLnBrk="1" hangingPunct="1">
              <a:spcBef>
                <a:spcPct val="0"/>
              </a:spcBef>
              <a:buFontTx/>
              <a:buChar char="•"/>
            </a:pPr>
            <a:r>
              <a:rPr lang="en-US" sz="1000" smtClean="0">
                <a:latin typeface="Times New Roman" pitchFamily="18" charset="0"/>
                <a:cs typeface="Times New Roman" pitchFamily="18" charset="0"/>
              </a:rPr>
              <a:t>Greenhouse Flooring</a:t>
            </a:r>
          </a:p>
          <a:p>
            <a:pPr eaLnBrk="1" hangingPunct="1">
              <a:spcBef>
                <a:spcPct val="0"/>
              </a:spcBef>
              <a:buFontTx/>
              <a:buChar char="•"/>
            </a:pPr>
            <a:r>
              <a:rPr lang="en-US" sz="1000" smtClean="0">
                <a:latin typeface="Times New Roman" pitchFamily="18" charset="0"/>
                <a:cs typeface="Times New Roman" pitchFamily="18" charset="0"/>
              </a:rPr>
              <a:t>Pavement Edge Drains</a:t>
            </a:r>
          </a:p>
          <a:p>
            <a:pPr eaLnBrk="1" hangingPunct="1">
              <a:spcBef>
                <a:spcPct val="0"/>
              </a:spcBef>
              <a:buFontTx/>
              <a:buChar char="•"/>
            </a:pPr>
            <a:r>
              <a:rPr lang="en-US" sz="1000" smtClean="0">
                <a:latin typeface="Times New Roman" pitchFamily="18" charset="0"/>
                <a:cs typeface="Times New Roman" pitchFamily="18" charset="0"/>
              </a:rPr>
              <a:t>Tennis Courts</a:t>
            </a: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a:p>
            <a:pPr eaLnBrk="1" hangingPunct="1">
              <a:spcBef>
                <a:spcPct val="0"/>
              </a:spcBef>
            </a:pPr>
            <a:endParaRPr lang="en-US" sz="1000" smtClean="0">
              <a:latin typeface="Times New Roman" pitchFamily="18" charset="0"/>
              <a:cs typeface="Times New Roman" pitchFamily="18" charset="0"/>
            </a:endParaRP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626B41-364B-46D0-81D5-ACC1DBB44504}" type="slidenum">
              <a:rPr lang="en-US" smtClean="0"/>
              <a:pPr fontAlgn="base">
                <a:spcBef>
                  <a:spcPct val="0"/>
                </a:spcBef>
                <a:spcAft>
                  <a:spcPct val="0"/>
                </a:spcAft>
                <a:defRPr/>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219488-DD07-4DDC-9081-66DF969C67F2}" type="datetimeFigureOut">
              <a:rPr lang="en-US"/>
              <a:pPr>
                <a:defRPr/>
              </a:pPr>
              <a:t>03/14/2016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FD277C-69E7-4EFC-B4BF-2ECAA243176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BD4E48-2B5F-4F89-838F-4D13FF7D160E}" type="datetimeFigureOut">
              <a:rPr lang="en-US"/>
              <a:pPr>
                <a:defRPr/>
              </a:pPr>
              <a:t>03/14/2016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BB3E28-7C17-4EE4-ACA1-1791B8AA445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990F9F-0339-4B9B-96B3-2C2EAF1A27C5}" type="datetimeFigureOut">
              <a:rPr lang="en-US"/>
              <a:pPr>
                <a:defRPr/>
              </a:pPr>
              <a:t>03/14/2016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8D0386-F0D4-4975-A408-83D3B338D17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3F3B18-EFF6-4D7E-89A7-33BCF44B61A7}" type="datetimeFigureOut">
              <a:rPr lang="en-US"/>
              <a:pPr>
                <a:defRPr/>
              </a:pPr>
              <a:t>03/14/2016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9F54BD-6E17-49C4-B4A7-24D682B2049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C52BA9-1FF8-4AC3-AB06-5EB04DD244CC}" type="datetimeFigureOut">
              <a:rPr lang="en-US"/>
              <a:pPr>
                <a:defRPr/>
              </a:pPr>
              <a:t>03/14/2016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5A7619-555A-4218-B0D8-967EF97BC99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2EAA0-E44B-4F3C-936A-8EBE0D42F969}" type="datetimeFigureOut">
              <a:rPr lang="en-US"/>
              <a:pPr>
                <a:defRPr/>
              </a:pPr>
              <a:t>03/14/2016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2ED8E8-2054-4447-8283-F5F9C4BC6FB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8892FBA-681B-4D3A-A7BF-965026771D5F}" type="datetimeFigureOut">
              <a:rPr lang="en-US"/>
              <a:pPr>
                <a:defRPr/>
              </a:pPr>
              <a:t>03/14/2016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9542CF-D0B9-4356-84CF-42BE23A713A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693617-09A8-447F-B809-AD274C7C31C3}" type="datetimeFigureOut">
              <a:rPr lang="en-US"/>
              <a:pPr>
                <a:defRPr/>
              </a:pPr>
              <a:t>03/14/2016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4EED0E-FE09-4B71-9E2C-BC79124783E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D36B71-CAEB-4A7E-AF88-67565C9C17A1}" type="datetimeFigureOut">
              <a:rPr lang="en-US"/>
              <a:pPr>
                <a:defRPr/>
              </a:pPr>
              <a:t>03/14/2016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83AE84-2973-4592-A059-6C7059146B4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DDB086-29D0-4860-841B-407BC633E6F5}" type="datetimeFigureOut">
              <a:rPr lang="en-US"/>
              <a:pPr>
                <a:defRPr/>
              </a:pPr>
              <a:t>03/14/2016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384D54-AB98-4043-BB11-D12D45AB414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BF14C2-D3BB-4DAE-9D49-B4307486075F}" type="datetimeFigureOut">
              <a:rPr lang="en-US"/>
              <a:pPr>
                <a:defRPr/>
              </a:pPr>
              <a:t>03/14/2016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EF37EB-4AA5-4E81-8131-D12FC184A18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2B9225-5850-4A11-BCC6-2AE3831D125D}" type="datetimeFigureOut">
              <a:rPr lang="en-US"/>
              <a:pPr>
                <a:defRPr/>
              </a:pPr>
              <a:t>03/14/2016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889175A-F1E9-47AD-ABBD-F2568E8721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google.com/url?sa=i&amp;rct=j&amp;q=&amp;esrc=s&amp;frm=1&amp;source=images&amp;cd=&amp;cad=rja&amp;uact=8&amp;ved=0CAcQjRw&amp;url=http://www.perviouspavement.org/benefits/leed.html&amp;ei=caoHVaGAB4u_sQSFqICwBA&amp;bvm=bv.88198703,d.cWc&amp;psig=AFQjCNGb5RnzcQWS6uKIdwpBbD2g1Ce0vQ&amp;ust=1426652045053319" TargetMode="External"/><Relationship Id="rId7" Type="http://schemas.openxmlformats.org/officeDocument/2006/relationships/hyperlink" Target="http://www.google.com/url?sa=i&amp;rct=j&amp;q=&amp;esrc=s&amp;frm=1&amp;source=images&amp;cd=&amp;cad=rja&amp;uact=8&amp;ved=0CAcQjRw&amp;url=http://www.triplepundit.com/2011/11/im-staking-future-holey-ground-story-about-pervious-concrete/&amp;ei=OaoHVduPEreKsQSyx4GQAg&amp;bvm=bv.88198703,d.cWc&amp;psig=AFQjCNGb5RnzcQWS6uKIdwpBbD2g1Ce0vQ&amp;ust=14266520450533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m/url?sa=i&amp;rct=j&amp;q=&amp;esrc=s&amp;frm=1&amp;source=images&amp;cd=&amp;cad=rja&amp;uact=8&amp;ved=0CAcQjRw&amp;url=http://www.porouspaveinc.com/posts/going-permeable/&amp;ei=L6oHVdO-BqzgsATr_IDABA&amp;bvm=bv.88198703,d.cWc&amp;psig=AFQjCNGb5RnzcQWS6uKIdwpBbD2g1Ce0vQ&amp;ust=1426652045053319"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www.google.com/url?sa=i&amp;rct=j&amp;q=&amp;esrc=s&amp;frm=1&amp;source=images&amp;cd=&amp;cad=rja&amp;uact=8&amp;ved=0CAcQjRw&amp;url=http://www.merchantcircle.com/business/Custom.Concrete.by.Dave.Johnson.Inc.360-676-1665/picture/view/3410017&amp;ei=vKsHVZekD7HasASsuYLAAQ&amp;bvm=bv.88198703,d.cWc&amp;psig=AFQjCNGlRSsEFzu74-qFKB8be66CqXkilg&amp;ust=1426652442555475"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MD SHA Specifications Update</a:t>
            </a:r>
            <a:endParaRPr lang="en-US" dirty="0"/>
          </a:p>
        </p:txBody>
      </p:sp>
      <p:sp>
        <p:nvSpPr>
          <p:cNvPr id="2051"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algn="ctr" eaLnBrk="1" hangingPunct="1">
              <a:buFont typeface="Arial" charset="0"/>
              <a:buNone/>
            </a:pPr>
            <a:r>
              <a:rPr lang="en-US" smtClean="0"/>
              <a:t>Vicki Stewart</a:t>
            </a:r>
          </a:p>
          <a:p>
            <a:pPr algn="ctr" eaLnBrk="1" hangingPunct="1">
              <a:buFont typeface="Arial" charset="0"/>
              <a:buNone/>
            </a:pPr>
            <a:r>
              <a:rPr lang="en-US" smtClean="0"/>
              <a:t>Concrete Assistant Division Chief</a:t>
            </a:r>
          </a:p>
        </p:txBody>
      </p:sp>
    </p:spTree>
  </p:cSld>
  <p:clrMapOvr>
    <a:masterClrMapping/>
  </p:clrMapOvr>
  <p:transition advTm="7397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HE (High Early) Mix and Mix 9</a:t>
            </a:r>
          </a:p>
        </p:txBody>
      </p:sp>
      <p:sp>
        <p:nvSpPr>
          <p:cNvPr id="11267" name="Content Placeholder 2"/>
          <p:cNvSpPr>
            <a:spLocks noGrp="1"/>
          </p:cNvSpPr>
          <p:nvPr>
            <p:ph idx="1"/>
          </p:nvPr>
        </p:nvSpPr>
        <p:spPr/>
        <p:txBody>
          <a:bodyPr/>
          <a:lstStyle/>
          <a:p>
            <a:pPr eaLnBrk="1" hangingPunct="1"/>
            <a:r>
              <a:rPr lang="en-US" smtClean="0"/>
              <a:t>HE is a performance based mix rather then prescriptive based like mix 9.</a:t>
            </a:r>
          </a:p>
          <a:p>
            <a:pPr eaLnBrk="1" hangingPunct="1"/>
            <a:r>
              <a:rPr lang="en-US" smtClean="0"/>
              <a:t>HE design approval is based on match curing and obtaining 2500psi in 6 hours.  </a:t>
            </a:r>
          </a:p>
          <a:p>
            <a:pPr eaLnBrk="1" hangingPunct="1"/>
            <a:r>
              <a:rPr lang="en-US" smtClean="0"/>
              <a:t>Mix 9 specifies 800 # minimum cementitious and HRWR.  Design approval is based on std. cure and 2500 psi/12 hrs.  </a:t>
            </a:r>
          </a:p>
          <a:p>
            <a:pPr eaLnBrk="1" hangingPunct="1"/>
            <a:endParaRPr lang="en-US" smtClean="0"/>
          </a:p>
          <a:p>
            <a:pPr eaLnBrk="1" hangingPunct="1"/>
            <a:endParaRPr lang="en-US" smtClean="0"/>
          </a:p>
        </p:txBody>
      </p:sp>
    </p:spTree>
  </p:cSld>
  <p:clrMapOvr>
    <a:masterClrMapping/>
  </p:clrMapOvr>
  <p:transition advTm="7397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I-795 patching project</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Pilot project comparing HE mix and mix 9.  Both mixes performed well on this project.</a:t>
            </a:r>
          </a:p>
          <a:p>
            <a:pPr eaLnBrk="1" fontAlgn="auto" hangingPunct="1">
              <a:spcAft>
                <a:spcPts val="0"/>
              </a:spcAft>
              <a:buFont typeface="Arial" pitchFamily="34" charset="0"/>
              <a:buChar char="•"/>
              <a:defRPr/>
            </a:pPr>
            <a:r>
              <a:rPr lang="en-US" dirty="0" smtClean="0"/>
              <a:t>Another part of the project was Dowel Bar Retrofit (DBR).  I-795 has 40 ft. joint spacing and during inspection it was noted that there was mid slab cracking, but the cracks were tight making it a good candidate for DBR.  DBR allowed for the joints to work together.</a:t>
            </a:r>
          </a:p>
          <a:p>
            <a:pPr eaLnBrk="1" fontAlgn="auto" hangingPunct="1">
              <a:spcAft>
                <a:spcPts val="0"/>
              </a:spcAft>
              <a:buFont typeface="Arial" pitchFamily="34" charset="0"/>
              <a:buChar char="•"/>
              <a:defRPr/>
            </a:pPr>
            <a:r>
              <a:rPr lang="en-US" dirty="0" smtClean="0"/>
              <a:t>After all the patching and DBR was completed, the project was diamond ground for improved ride quality.</a:t>
            </a:r>
          </a:p>
          <a:p>
            <a:pPr eaLnBrk="1" fontAlgn="auto" hangingPunct="1">
              <a:spcAft>
                <a:spcPts val="0"/>
              </a:spcAft>
              <a:buFont typeface="Arial" pitchFamily="34" charset="0"/>
              <a:buChar char="•"/>
              <a:defRPr/>
            </a:pPr>
            <a:endParaRPr lang="en-US" dirty="0" smtClean="0"/>
          </a:p>
        </p:txBody>
      </p:sp>
    </p:spTree>
  </p:cSld>
  <p:clrMapOvr>
    <a:masterClrMapping/>
  </p:clrMapOvr>
  <p:transition advTm="7397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152400"/>
            <a:ext cx="8229600" cy="990600"/>
          </a:xfrm>
        </p:spPr>
        <p:txBody>
          <a:bodyPr/>
          <a:lstStyle/>
          <a:p>
            <a:pPr eaLnBrk="1" hangingPunct="1"/>
            <a:r>
              <a:rPr lang="en-US" smtClean="0"/>
              <a:t>What Is Pervious Concrete</a:t>
            </a:r>
          </a:p>
        </p:txBody>
      </p:sp>
      <p:sp>
        <p:nvSpPr>
          <p:cNvPr id="13315" name="TextBox 5"/>
          <p:cNvSpPr txBox="1">
            <a:spLocks noChangeArrowheads="1"/>
          </p:cNvSpPr>
          <p:nvPr/>
        </p:nvSpPr>
        <p:spPr bwMode="auto">
          <a:xfrm>
            <a:off x="533400" y="1219200"/>
            <a:ext cx="3657600" cy="1077913"/>
          </a:xfrm>
          <a:prstGeom prst="rect">
            <a:avLst/>
          </a:prstGeom>
          <a:noFill/>
          <a:ln w="9525">
            <a:noFill/>
            <a:miter lim="800000"/>
            <a:headEnd/>
            <a:tailEnd/>
          </a:ln>
        </p:spPr>
        <p:txBody>
          <a:bodyPr>
            <a:spAutoFit/>
          </a:bodyPr>
          <a:lstStyle/>
          <a:p>
            <a:pPr algn="ctr"/>
            <a:r>
              <a:rPr lang="en-US" sz="3200">
                <a:latin typeface="Calibri" pitchFamily="34" charset="0"/>
              </a:rPr>
              <a:t>Conventional Concrete</a:t>
            </a:r>
          </a:p>
        </p:txBody>
      </p:sp>
      <p:pic>
        <p:nvPicPr>
          <p:cNvPr id="13316" name="Picture 6" descr="20150316_122607.jpg"/>
          <p:cNvPicPr>
            <a:picLocks noChangeAspect="1"/>
          </p:cNvPicPr>
          <p:nvPr/>
        </p:nvPicPr>
        <p:blipFill>
          <a:blip r:embed="rId3" cstate="print"/>
          <a:srcRect/>
          <a:stretch>
            <a:fillRect/>
          </a:stretch>
        </p:blipFill>
        <p:spPr bwMode="auto">
          <a:xfrm>
            <a:off x="457200" y="2438400"/>
            <a:ext cx="2143125" cy="1636713"/>
          </a:xfrm>
          <a:prstGeom prst="rect">
            <a:avLst/>
          </a:prstGeom>
          <a:noFill/>
          <a:ln w="9525">
            <a:noFill/>
            <a:miter lim="800000"/>
            <a:headEnd/>
            <a:tailEnd/>
          </a:ln>
        </p:spPr>
      </p:pic>
      <p:pic>
        <p:nvPicPr>
          <p:cNvPr id="13317" name="Picture 1" descr="G:\Pervious Concrete\20150316_122538.jpg"/>
          <p:cNvPicPr>
            <a:picLocks noChangeAspect="1" noChangeArrowheads="1"/>
          </p:cNvPicPr>
          <p:nvPr/>
        </p:nvPicPr>
        <p:blipFill>
          <a:blip r:embed="rId4" cstate="print"/>
          <a:srcRect/>
          <a:stretch>
            <a:fillRect/>
          </a:stretch>
        </p:blipFill>
        <p:spPr bwMode="auto">
          <a:xfrm>
            <a:off x="2819400" y="2438400"/>
            <a:ext cx="2103438" cy="1673225"/>
          </a:xfrm>
          <a:prstGeom prst="rect">
            <a:avLst/>
          </a:prstGeom>
          <a:noFill/>
          <a:ln w="9525">
            <a:noFill/>
            <a:miter lim="800000"/>
            <a:headEnd/>
            <a:tailEnd/>
          </a:ln>
        </p:spPr>
      </p:pic>
      <p:pic>
        <p:nvPicPr>
          <p:cNvPr id="13318" name="Picture 8" descr="20150316_122510.jpg"/>
          <p:cNvPicPr>
            <a:picLocks noChangeAspect="1"/>
          </p:cNvPicPr>
          <p:nvPr/>
        </p:nvPicPr>
        <p:blipFill>
          <a:blip r:embed="rId5" cstate="print"/>
          <a:srcRect/>
          <a:stretch>
            <a:fillRect/>
          </a:stretch>
        </p:blipFill>
        <p:spPr bwMode="auto">
          <a:xfrm>
            <a:off x="457200" y="4191000"/>
            <a:ext cx="2103438" cy="1639888"/>
          </a:xfrm>
          <a:prstGeom prst="rect">
            <a:avLst/>
          </a:prstGeom>
          <a:noFill/>
          <a:ln w="9525">
            <a:noFill/>
            <a:miter lim="800000"/>
            <a:headEnd/>
            <a:tailEnd/>
          </a:ln>
        </p:spPr>
      </p:pic>
      <p:pic>
        <p:nvPicPr>
          <p:cNvPr id="13319" name="Picture 10" descr="20150316_122455.jpg"/>
          <p:cNvPicPr>
            <a:picLocks noChangeAspect="1"/>
          </p:cNvPicPr>
          <p:nvPr/>
        </p:nvPicPr>
        <p:blipFill>
          <a:blip r:embed="rId6" cstate="print"/>
          <a:srcRect/>
          <a:stretch>
            <a:fillRect/>
          </a:stretch>
        </p:blipFill>
        <p:spPr bwMode="auto">
          <a:xfrm>
            <a:off x="2819400" y="4191000"/>
            <a:ext cx="2103438" cy="1639888"/>
          </a:xfrm>
          <a:prstGeom prst="rect">
            <a:avLst/>
          </a:prstGeom>
          <a:noFill/>
          <a:ln w="9525">
            <a:noFill/>
            <a:miter lim="800000"/>
            <a:headEnd/>
            <a:tailEnd/>
          </a:ln>
        </p:spPr>
      </p:pic>
      <p:pic>
        <p:nvPicPr>
          <p:cNvPr id="13320" name="Picture 12" descr="G:\Pervious Concrete\20150316_122409.jpg"/>
          <p:cNvPicPr>
            <a:picLocks noChangeAspect="1" noChangeArrowheads="1"/>
          </p:cNvPicPr>
          <p:nvPr/>
        </p:nvPicPr>
        <p:blipFill>
          <a:blip r:embed="rId7" cstate="print"/>
          <a:srcRect/>
          <a:stretch>
            <a:fillRect/>
          </a:stretch>
        </p:blipFill>
        <p:spPr bwMode="auto">
          <a:xfrm>
            <a:off x="5105400" y="1981200"/>
            <a:ext cx="3670300" cy="3886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What is Pervious Concrete</a:t>
            </a:r>
          </a:p>
        </p:txBody>
      </p:sp>
      <p:sp>
        <p:nvSpPr>
          <p:cNvPr id="6" name="Content Placeholder 6"/>
          <p:cNvSpPr>
            <a:spLocks noGrp="1"/>
          </p:cNvSpPr>
          <p:nvPr>
            <p:ph sz="half" idx="1"/>
          </p:nvPr>
        </p:nvSpPr>
        <p:spPr/>
        <p:txBody>
          <a:bodyPr rtlCol="0" anchor="ctr">
            <a:normAutofit fontScale="92500"/>
          </a:bodyPr>
          <a:lstStyle/>
          <a:p>
            <a:pPr eaLnBrk="1" fontAlgn="auto" hangingPunct="1">
              <a:spcAft>
                <a:spcPts val="0"/>
              </a:spcAft>
              <a:buFont typeface="Arial" pitchFamily="34" charset="0"/>
              <a:buChar char="•"/>
              <a:defRPr/>
            </a:pPr>
            <a:r>
              <a:rPr lang="en-US" dirty="0" smtClean="0"/>
              <a:t>ACI 522 definition - Near zero-slump Open-graded material Consisting of</a:t>
            </a:r>
          </a:p>
          <a:p>
            <a:pPr lvl="1" eaLnBrk="1" fontAlgn="auto" hangingPunct="1">
              <a:spcAft>
                <a:spcPts val="0"/>
              </a:spcAft>
              <a:buFont typeface="Arial" pitchFamily="34" charset="0"/>
              <a:buChar char="–"/>
              <a:defRPr/>
            </a:pPr>
            <a:r>
              <a:rPr lang="en-US" dirty="0" smtClean="0"/>
              <a:t>Hydraulic cement</a:t>
            </a:r>
          </a:p>
          <a:p>
            <a:pPr lvl="1" eaLnBrk="1" fontAlgn="auto" hangingPunct="1">
              <a:spcAft>
                <a:spcPts val="0"/>
              </a:spcAft>
              <a:buFont typeface="Arial" pitchFamily="34" charset="0"/>
              <a:buChar char="–"/>
              <a:defRPr/>
            </a:pPr>
            <a:r>
              <a:rPr lang="en-US" dirty="0" smtClean="0"/>
              <a:t>Coarse aggregate</a:t>
            </a:r>
          </a:p>
          <a:p>
            <a:pPr lvl="1" eaLnBrk="1" fontAlgn="auto" hangingPunct="1">
              <a:spcAft>
                <a:spcPts val="0"/>
              </a:spcAft>
              <a:buFont typeface="Arial" pitchFamily="34" charset="0"/>
              <a:buChar char="–"/>
              <a:defRPr/>
            </a:pPr>
            <a:r>
              <a:rPr lang="en-US" dirty="0" smtClean="0"/>
              <a:t>Little or no fine aggregate</a:t>
            </a:r>
          </a:p>
          <a:p>
            <a:pPr lvl="1" eaLnBrk="1" fontAlgn="auto" hangingPunct="1">
              <a:spcAft>
                <a:spcPts val="0"/>
              </a:spcAft>
              <a:buFont typeface="Arial" pitchFamily="34" charset="0"/>
              <a:buChar char="–"/>
              <a:defRPr/>
            </a:pPr>
            <a:r>
              <a:rPr lang="en-US" dirty="0" smtClean="0"/>
              <a:t>Admixtures</a:t>
            </a:r>
          </a:p>
          <a:p>
            <a:pPr lvl="1" eaLnBrk="1" fontAlgn="auto" hangingPunct="1">
              <a:spcAft>
                <a:spcPts val="0"/>
              </a:spcAft>
              <a:buFont typeface="Arial" pitchFamily="34" charset="0"/>
              <a:buChar char="–"/>
              <a:defRPr/>
            </a:pPr>
            <a:r>
              <a:rPr lang="en-US" dirty="0" smtClean="0"/>
              <a:t>Water</a:t>
            </a:r>
          </a:p>
          <a:p>
            <a:pPr eaLnBrk="1" fontAlgn="auto" hangingPunct="1">
              <a:spcAft>
                <a:spcPts val="0"/>
              </a:spcAft>
              <a:buFont typeface="Arial" pitchFamily="34" charset="0"/>
              <a:buChar char="•"/>
              <a:defRPr/>
            </a:pPr>
            <a:r>
              <a:rPr lang="en-US" dirty="0" smtClean="0"/>
              <a:t>Sometimes called no-fines concrete</a:t>
            </a:r>
            <a:endParaRPr lang="en-US" dirty="0"/>
          </a:p>
        </p:txBody>
      </p:sp>
      <p:pic>
        <p:nvPicPr>
          <p:cNvPr id="14340" name="Content Placeholder 7" descr="C:\Users\KMyrie\AppData\Local\Microsoft\Windows\Temporary Internet Files\Content.Outlook\3O7U1RP9\20150316_121909.jpg"/>
          <p:cNvPicPr>
            <a:picLocks noGrp="1"/>
          </p:cNvPicPr>
          <p:nvPr>
            <p:ph sz="half" idx="2"/>
          </p:nvPr>
        </p:nvPicPr>
        <p:blipFill>
          <a:blip r:embed="rId3" cstate="print"/>
          <a:srcRect/>
          <a:stretch>
            <a:fillRect/>
          </a:stretch>
        </p:blipFill>
        <p:spPr>
          <a:xfrm>
            <a:off x="4648200" y="1687513"/>
            <a:ext cx="4038600" cy="435133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914400"/>
          </a:xfrm>
        </p:spPr>
        <p:txBody>
          <a:bodyPr/>
          <a:lstStyle/>
          <a:p>
            <a:pPr eaLnBrk="1" hangingPunct="1"/>
            <a:r>
              <a:rPr lang="en-US" smtClean="0"/>
              <a:t>Quick History Lesson</a:t>
            </a:r>
          </a:p>
        </p:txBody>
      </p:sp>
      <p:sp>
        <p:nvSpPr>
          <p:cNvPr id="15363" name="Content Placeholder 2"/>
          <p:cNvSpPr>
            <a:spLocks noGrp="1"/>
          </p:cNvSpPr>
          <p:nvPr>
            <p:ph idx="1"/>
          </p:nvPr>
        </p:nvSpPr>
        <p:spPr/>
        <p:txBody>
          <a:bodyPr/>
          <a:lstStyle/>
          <a:p>
            <a:pPr eaLnBrk="1" hangingPunct="1"/>
            <a:r>
              <a:rPr lang="en-US" smtClean="0"/>
              <a:t>Started in 1800’s Europe</a:t>
            </a:r>
          </a:p>
          <a:p>
            <a:pPr eaLnBrk="1" hangingPunct="1"/>
            <a:r>
              <a:rPr lang="en-US" smtClean="0"/>
              <a:t>Used for 2 story homes in 1920’s (England and Scotland)</a:t>
            </a:r>
          </a:p>
          <a:p>
            <a:pPr eaLnBrk="1" hangingPunct="1"/>
            <a:r>
              <a:rPr lang="en-US" smtClean="0"/>
              <a:t>Gained popularity after WWII because of war torn countryside</a:t>
            </a:r>
          </a:p>
          <a:p>
            <a:pPr eaLnBrk="1" hangingPunct="1"/>
            <a:r>
              <a:rPr lang="en-US" smtClean="0"/>
              <a:t>Not popular in the U.S. until 1970’s</a:t>
            </a:r>
          </a:p>
        </p:txBody>
      </p:sp>
    </p:spTree>
  </p:cSld>
  <p:clrMapOvr>
    <a:masterClrMapping/>
  </p:clrMapOvr>
  <p:transition advTm="4528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pPr eaLnBrk="1" hangingPunct="1"/>
            <a:r>
              <a:rPr lang="en-US" smtClean="0"/>
              <a:t>Direct Benefit</a:t>
            </a:r>
          </a:p>
        </p:txBody>
      </p:sp>
      <p:sp>
        <p:nvSpPr>
          <p:cNvPr id="2" name="Content Placeholder 1"/>
          <p:cNvSpPr>
            <a:spLocks noGrp="1"/>
          </p:cNvSpPr>
          <p:nvPr>
            <p:ph idx="1"/>
          </p:nvPr>
        </p:nvSpPr>
        <p:spPr>
          <a:xfrm>
            <a:off x="457200" y="1524000"/>
            <a:ext cx="8229600" cy="4800600"/>
          </a:xfrm>
        </p:spPr>
        <p:txBody>
          <a:bodyPr rtlCol="0">
            <a:normAutofit lnSpcReduction="10000"/>
          </a:bodyPr>
          <a:lstStyle/>
          <a:p>
            <a:pPr eaLnBrk="1" fontAlgn="auto" hangingPunct="1">
              <a:spcAft>
                <a:spcPts val="0"/>
              </a:spcAft>
              <a:buFont typeface="Arial" pitchFamily="34" charset="0"/>
              <a:buNone/>
              <a:defRPr/>
            </a:pPr>
            <a:r>
              <a:rPr lang="en-US" u="sng" dirty="0" smtClean="0"/>
              <a:t>Federal Clean Water Act:</a:t>
            </a:r>
          </a:p>
          <a:p>
            <a:pPr lvl="1" eaLnBrk="1" fontAlgn="auto" hangingPunct="1">
              <a:spcAft>
                <a:spcPts val="0"/>
              </a:spcAft>
              <a:buFont typeface="Arial" pitchFamily="34" charset="0"/>
              <a:buChar char="–"/>
              <a:defRPr/>
            </a:pPr>
            <a:r>
              <a:rPr lang="en-US" dirty="0" smtClean="0"/>
              <a:t>States, Counties, and Local Municipalities to adopt procedures addressing </a:t>
            </a:r>
            <a:r>
              <a:rPr lang="en-US" dirty="0" err="1" smtClean="0"/>
              <a:t>stormwater</a:t>
            </a:r>
            <a:r>
              <a:rPr lang="en-US" dirty="0" smtClean="0"/>
              <a:t> </a:t>
            </a:r>
            <a:r>
              <a:rPr lang="en-US" dirty="0" err="1" smtClean="0"/>
              <a:t>runnoff</a:t>
            </a:r>
            <a:r>
              <a:rPr lang="en-US" dirty="0" smtClean="0"/>
              <a:t> and associated pollutants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Pervious Concrete is instrumental in:</a:t>
            </a:r>
          </a:p>
          <a:p>
            <a:pPr lvl="1" eaLnBrk="1" fontAlgn="auto" hangingPunct="1">
              <a:spcAft>
                <a:spcPts val="0"/>
              </a:spcAft>
              <a:buFont typeface="Arial" pitchFamily="34" charset="0"/>
              <a:buChar char="–"/>
              <a:defRPr/>
            </a:pPr>
            <a:r>
              <a:rPr lang="en-US" dirty="0" smtClean="0"/>
              <a:t>Recharging Groundwater</a:t>
            </a:r>
          </a:p>
          <a:p>
            <a:pPr lvl="1" eaLnBrk="1" fontAlgn="auto" hangingPunct="1">
              <a:spcAft>
                <a:spcPts val="0"/>
              </a:spcAft>
              <a:buFont typeface="Arial" pitchFamily="34" charset="0"/>
              <a:buChar char="–"/>
              <a:defRPr/>
            </a:pPr>
            <a:r>
              <a:rPr lang="en-US" dirty="0" smtClean="0"/>
              <a:t>Reducing </a:t>
            </a:r>
            <a:r>
              <a:rPr lang="en-US" dirty="0" err="1" smtClean="0"/>
              <a:t>Stormwater</a:t>
            </a:r>
            <a:r>
              <a:rPr lang="en-US" dirty="0" smtClean="0"/>
              <a:t> </a:t>
            </a:r>
            <a:r>
              <a:rPr lang="en-US" dirty="0" err="1" smtClean="0"/>
              <a:t>Runnoff</a:t>
            </a:r>
            <a:endParaRPr lang="en-US" dirty="0" smtClean="0"/>
          </a:p>
          <a:p>
            <a:pPr lvl="1" eaLnBrk="1" fontAlgn="auto" hangingPunct="1">
              <a:spcAft>
                <a:spcPts val="0"/>
              </a:spcAft>
              <a:buFont typeface="Arial" pitchFamily="34" charset="0"/>
              <a:buChar char="–"/>
              <a:defRPr/>
            </a:pPr>
            <a:r>
              <a:rPr lang="en-US" dirty="0" smtClean="0"/>
              <a:t>Meeting EPA </a:t>
            </a:r>
            <a:r>
              <a:rPr lang="en-US" dirty="0" err="1" smtClean="0"/>
              <a:t>Stormwater</a:t>
            </a:r>
            <a:r>
              <a:rPr lang="en-US" dirty="0" smtClean="0"/>
              <a:t> Regulations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Typical Pervious Concrete Applications</a:t>
            </a:r>
            <a:endParaRPr lang="en-US" dirty="0"/>
          </a:p>
        </p:txBody>
      </p:sp>
      <p:sp>
        <p:nvSpPr>
          <p:cNvPr id="17411" name="Rectangle 3"/>
          <p:cNvSpPr>
            <a:spLocks noGrp="1" noChangeArrowheads="1"/>
          </p:cNvSpPr>
          <p:nvPr>
            <p:ph idx="1"/>
          </p:nvPr>
        </p:nvSpPr>
        <p:spPr/>
        <p:txBody>
          <a:bodyPr/>
          <a:lstStyle/>
          <a:p>
            <a:pPr eaLnBrk="1" hangingPunct="1"/>
            <a:r>
              <a:rPr lang="en-US" smtClean="0"/>
              <a:t>Parking Lots</a:t>
            </a:r>
          </a:p>
          <a:p>
            <a:pPr eaLnBrk="1" hangingPunct="1"/>
            <a:r>
              <a:rPr lang="en-US" smtClean="0"/>
              <a:t>Driveways</a:t>
            </a:r>
          </a:p>
          <a:p>
            <a:pPr eaLnBrk="1" hangingPunct="1"/>
            <a:r>
              <a:rPr lang="en-US" smtClean="0"/>
              <a:t>Residential Streets</a:t>
            </a:r>
          </a:p>
          <a:p>
            <a:pPr eaLnBrk="1" hangingPunct="1"/>
            <a:r>
              <a:rPr lang="en-US" smtClean="0"/>
              <a:t>Sidewalks</a:t>
            </a:r>
          </a:p>
        </p:txBody>
      </p:sp>
      <p:pic>
        <p:nvPicPr>
          <p:cNvPr id="137220" name="Picture 4" descr="http://www.perviouspavement.org/images/pervcarpark.jpg">
            <a:hlinkClick r:id="rId3"/>
          </p:cNvPr>
          <p:cNvPicPr>
            <a:picLocks noChangeAspect="1" noChangeArrowheads="1"/>
          </p:cNvPicPr>
          <p:nvPr/>
        </p:nvPicPr>
        <p:blipFill>
          <a:blip r:embed="rId4" cstate="print"/>
          <a:srcRect/>
          <a:stretch>
            <a:fillRect/>
          </a:stretch>
        </p:blipFill>
        <p:spPr bwMode="auto">
          <a:xfrm>
            <a:off x="4038600" y="3124200"/>
            <a:ext cx="4543425" cy="3200400"/>
          </a:xfrm>
          <a:prstGeom prst="rect">
            <a:avLst/>
          </a:prstGeom>
          <a:noFill/>
          <a:ln w="9525">
            <a:noFill/>
            <a:miter lim="800000"/>
            <a:headEnd/>
            <a:tailEnd/>
          </a:ln>
        </p:spPr>
      </p:pic>
      <p:pic>
        <p:nvPicPr>
          <p:cNvPr id="137222" name="Picture 6" descr="http://www.landscapeonline.com/research/lcdbm/2012/08/img/22899/22899-8.jpg">
            <a:hlinkClick r:id="rId5"/>
          </p:cNvPr>
          <p:cNvPicPr>
            <a:picLocks noChangeAspect="1" noChangeArrowheads="1"/>
          </p:cNvPicPr>
          <p:nvPr/>
        </p:nvPicPr>
        <p:blipFill>
          <a:blip r:embed="rId6" cstate="print"/>
          <a:srcRect/>
          <a:stretch>
            <a:fillRect/>
          </a:stretch>
        </p:blipFill>
        <p:spPr bwMode="auto">
          <a:xfrm>
            <a:off x="3962400" y="3124200"/>
            <a:ext cx="4762500" cy="3171825"/>
          </a:xfrm>
          <a:prstGeom prst="rect">
            <a:avLst/>
          </a:prstGeom>
          <a:noFill/>
          <a:ln w="9525">
            <a:noFill/>
            <a:miter lim="800000"/>
            <a:headEnd/>
            <a:tailEnd/>
          </a:ln>
        </p:spPr>
      </p:pic>
      <p:pic>
        <p:nvPicPr>
          <p:cNvPr id="137218" name="Picture 2" descr="http://cdn7.triplepundit.com/wp-content/uploads/2011/10/Stratford-copy-300x225.jpg">
            <a:hlinkClick r:id="rId7"/>
          </p:cNvPr>
          <p:cNvPicPr>
            <a:picLocks noChangeAspect="1" noChangeArrowheads="1"/>
          </p:cNvPicPr>
          <p:nvPr/>
        </p:nvPicPr>
        <p:blipFill>
          <a:blip r:embed="rId8" cstate="print"/>
          <a:srcRect/>
          <a:stretch>
            <a:fillRect/>
          </a:stretch>
        </p:blipFill>
        <p:spPr bwMode="auto">
          <a:xfrm>
            <a:off x="3962400" y="3124200"/>
            <a:ext cx="4800600" cy="3200400"/>
          </a:xfrm>
          <a:prstGeom prst="rect">
            <a:avLst/>
          </a:prstGeom>
          <a:noFill/>
          <a:ln w="9525">
            <a:noFill/>
            <a:miter lim="800000"/>
            <a:headEnd/>
            <a:tailEnd/>
          </a:ln>
        </p:spPr>
      </p:pic>
      <p:pic>
        <p:nvPicPr>
          <p:cNvPr id="137224" name="Picture 8" descr="http://media.merchantcircle.com/8173677/IMG00123-20110104-0928_full.jpeg">
            <a:hlinkClick r:id="rId9"/>
          </p:cNvPr>
          <p:cNvPicPr>
            <a:picLocks noChangeAspect="1" noChangeArrowheads="1"/>
          </p:cNvPicPr>
          <p:nvPr/>
        </p:nvPicPr>
        <p:blipFill>
          <a:blip r:embed="rId10" cstate="print"/>
          <a:srcRect/>
          <a:stretch>
            <a:fillRect/>
          </a:stretch>
        </p:blipFill>
        <p:spPr bwMode="auto">
          <a:xfrm>
            <a:off x="3962400" y="3124200"/>
            <a:ext cx="4762500" cy="3209925"/>
          </a:xfrm>
          <a:prstGeom prst="rect">
            <a:avLst/>
          </a:prstGeom>
          <a:noFill/>
          <a:ln w="9525">
            <a:noFill/>
            <a:miter lim="800000"/>
            <a:headEnd/>
            <a:tailEnd/>
          </a:ln>
        </p:spPr>
      </p:pic>
    </p:spTree>
  </p:cSld>
  <p:clrMapOvr>
    <a:masterClrMapping/>
  </p:clrMapOvr>
  <p:transition advTm="801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Test Parameters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Fresh Density</a:t>
            </a:r>
          </a:p>
          <a:p>
            <a:pPr eaLnBrk="1" fontAlgn="auto" hangingPunct="1">
              <a:spcAft>
                <a:spcPts val="0"/>
              </a:spcAft>
              <a:buFont typeface="Arial" pitchFamily="34" charset="0"/>
              <a:buChar char="•"/>
              <a:defRPr/>
            </a:pPr>
            <a:r>
              <a:rPr lang="en-US" dirty="0" smtClean="0"/>
              <a:t>Void Content</a:t>
            </a:r>
          </a:p>
          <a:p>
            <a:pPr eaLnBrk="1" fontAlgn="auto" hangingPunct="1">
              <a:spcAft>
                <a:spcPts val="0"/>
              </a:spcAft>
              <a:buFont typeface="Arial" pitchFamily="34" charset="0"/>
              <a:buChar char="•"/>
              <a:defRPr/>
            </a:pPr>
            <a:r>
              <a:rPr lang="en-US" dirty="0" smtClean="0"/>
              <a:t>Infiltration Rate</a:t>
            </a:r>
          </a:p>
          <a:p>
            <a:pPr eaLnBrk="1" fontAlgn="auto" hangingPunct="1">
              <a:spcAft>
                <a:spcPts val="0"/>
              </a:spcAft>
              <a:buFont typeface="Arial" pitchFamily="34" charset="0"/>
              <a:buChar char="•"/>
              <a:defRPr/>
            </a:pPr>
            <a:r>
              <a:rPr lang="en-US" dirty="0" smtClean="0"/>
              <a:t>Tested per C1688 and C1707</a:t>
            </a:r>
            <a:endParaRPr lang="en-US" dirty="0"/>
          </a:p>
          <a:p>
            <a:pPr eaLnBrk="1" fontAlgn="auto" hangingPunct="1">
              <a:spcAft>
                <a:spcPts val="0"/>
              </a:spcAft>
              <a:buFont typeface="Arial" pitchFamily="34" charset="0"/>
              <a:buChar char="•"/>
              <a:defRPr/>
            </a:pPr>
            <a:r>
              <a:rPr lang="en-US" dirty="0" smtClean="0"/>
              <a:t>Test panels must be accepted before final pervious pavement</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smtClean="0"/>
          </a:p>
        </p:txBody>
      </p:sp>
    </p:spTree>
  </p:cSld>
  <p:clrMapOvr>
    <a:masterClrMapping/>
  </p:clrMapOvr>
  <p:transition advTm="7397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SHA Projects</a:t>
            </a:r>
          </a:p>
        </p:txBody>
      </p:sp>
      <p:pic>
        <p:nvPicPr>
          <p:cNvPr id="19459" name="Content Placeholder 5"/>
          <p:cNvPicPr>
            <a:picLocks noGrp="1"/>
          </p:cNvPicPr>
          <p:nvPr>
            <p:ph idx="1"/>
          </p:nvPr>
        </p:nvPicPr>
        <p:blipFill>
          <a:blip r:embed="rId3" cstate="print"/>
          <a:srcRect/>
          <a:stretch>
            <a:fillRect/>
          </a:stretch>
        </p:blipFill>
        <p:spPr>
          <a:xfrm>
            <a:off x="541338" y="1600200"/>
            <a:ext cx="8061325" cy="4525963"/>
          </a:xfrm>
        </p:spPr>
      </p:pic>
    </p:spTree>
  </p:cSld>
  <p:clrMapOvr>
    <a:masterClrMapping/>
  </p:clrMapOvr>
  <p:transition advTm="7297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838200"/>
          </a:xfrm>
        </p:spPr>
        <p:txBody>
          <a:bodyPr/>
          <a:lstStyle/>
          <a:p>
            <a:pPr eaLnBrk="1" hangingPunct="1"/>
            <a:r>
              <a:rPr lang="en-US" smtClean="0"/>
              <a:t>I-83 Park &amp; Ride</a:t>
            </a:r>
          </a:p>
        </p:txBody>
      </p:sp>
      <p:pic>
        <p:nvPicPr>
          <p:cNvPr id="20483" name="Picture 27"/>
          <p:cNvPicPr>
            <a:picLocks noChangeAspect="1" noChangeArrowheads="1"/>
          </p:cNvPicPr>
          <p:nvPr/>
        </p:nvPicPr>
        <p:blipFill>
          <a:blip r:embed="rId3" cstate="print"/>
          <a:srcRect/>
          <a:stretch>
            <a:fillRect/>
          </a:stretch>
        </p:blipFill>
        <p:spPr bwMode="auto">
          <a:xfrm>
            <a:off x="381000" y="1219200"/>
            <a:ext cx="2416175" cy="2117725"/>
          </a:xfrm>
          <a:prstGeom prst="rect">
            <a:avLst/>
          </a:prstGeom>
          <a:noFill/>
          <a:ln w="9525">
            <a:noFill/>
            <a:miter lim="800000"/>
            <a:headEnd/>
            <a:tailEnd/>
          </a:ln>
        </p:spPr>
      </p:pic>
      <p:pic>
        <p:nvPicPr>
          <p:cNvPr id="20484" name="Picture 1"/>
          <p:cNvPicPr>
            <a:picLocks noChangeAspect="1" noChangeArrowheads="1"/>
          </p:cNvPicPr>
          <p:nvPr/>
        </p:nvPicPr>
        <p:blipFill>
          <a:blip r:embed="rId4" cstate="print"/>
          <a:srcRect/>
          <a:stretch>
            <a:fillRect/>
          </a:stretch>
        </p:blipFill>
        <p:spPr bwMode="auto">
          <a:xfrm>
            <a:off x="2971800" y="1066800"/>
            <a:ext cx="5703888" cy="4876800"/>
          </a:xfrm>
          <a:prstGeom prst="rect">
            <a:avLst/>
          </a:prstGeom>
          <a:noFill/>
          <a:ln w="19050">
            <a:noFill/>
            <a:miter lim="800000"/>
            <a:headEnd/>
            <a:tailEnd/>
          </a:ln>
        </p:spPr>
      </p:pic>
      <p:sp>
        <p:nvSpPr>
          <p:cNvPr id="20485" name="Oval 44"/>
          <p:cNvSpPr>
            <a:spLocks noChangeArrowheads="1"/>
          </p:cNvSpPr>
          <p:nvPr/>
        </p:nvSpPr>
        <p:spPr bwMode="auto">
          <a:xfrm>
            <a:off x="1828800" y="1219200"/>
            <a:ext cx="255588" cy="249238"/>
          </a:xfrm>
          <a:prstGeom prst="ellipse">
            <a:avLst/>
          </a:prstGeom>
          <a:noFill/>
          <a:ln w="19050">
            <a:solidFill>
              <a:srgbClr val="FF0000"/>
            </a:solidFill>
            <a:round/>
            <a:headEnd/>
            <a:tailEnd/>
          </a:ln>
        </p:spPr>
        <p:txBody>
          <a:bodyPr/>
          <a:lstStyle/>
          <a:p>
            <a:endParaRPr lang="en-US">
              <a:latin typeface="Calibri" pitchFamily="34" charset="0"/>
            </a:endParaRPr>
          </a:p>
        </p:txBody>
      </p:sp>
      <p:sp>
        <p:nvSpPr>
          <p:cNvPr id="20486" name="Freeform 41"/>
          <p:cNvSpPr>
            <a:spLocks/>
          </p:cNvSpPr>
          <p:nvPr/>
        </p:nvSpPr>
        <p:spPr bwMode="auto">
          <a:xfrm>
            <a:off x="4876800" y="3429000"/>
            <a:ext cx="1295400" cy="1066800"/>
          </a:xfrm>
          <a:custGeom>
            <a:avLst/>
            <a:gdLst>
              <a:gd name="T0" fmla="*/ 0 w 3258"/>
              <a:gd name="T1" fmla="*/ 0 h 2344"/>
              <a:gd name="T2" fmla="*/ 2147483647 w 3258"/>
              <a:gd name="T3" fmla="*/ 659927712 h 2344"/>
              <a:gd name="T4" fmla="*/ 2147483647 w 3258"/>
              <a:gd name="T5" fmla="*/ 2147483647 h 2344"/>
              <a:gd name="T6" fmla="*/ 2147483647 w 3258"/>
              <a:gd name="T7" fmla="*/ 2147483647 h 2344"/>
              <a:gd name="T8" fmla="*/ 0 w 3258"/>
              <a:gd name="T9" fmla="*/ 0 h 2344"/>
              <a:gd name="T10" fmla="*/ 0 60000 65536"/>
              <a:gd name="T11" fmla="*/ 0 60000 65536"/>
              <a:gd name="T12" fmla="*/ 0 60000 65536"/>
              <a:gd name="T13" fmla="*/ 0 60000 65536"/>
              <a:gd name="T14" fmla="*/ 0 60000 65536"/>
              <a:gd name="T15" fmla="*/ 0 w 3258"/>
              <a:gd name="T16" fmla="*/ 0 h 2344"/>
              <a:gd name="T17" fmla="*/ 3258 w 3258"/>
              <a:gd name="T18" fmla="*/ 2344 h 2344"/>
            </a:gdLst>
            <a:ahLst/>
            <a:cxnLst>
              <a:cxn ang="T10">
                <a:pos x="T0" y="T1"/>
              </a:cxn>
              <a:cxn ang="T11">
                <a:pos x="T2" y="T3"/>
              </a:cxn>
              <a:cxn ang="T12">
                <a:pos x="T4" y="T5"/>
              </a:cxn>
              <a:cxn ang="T13">
                <a:pos x="T6" y="T7"/>
              </a:cxn>
              <a:cxn ang="T14">
                <a:pos x="T8" y="T9"/>
              </a:cxn>
            </a:cxnLst>
            <a:rect l="T15" t="T16" r="T17" b="T18"/>
            <a:pathLst>
              <a:path w="3258" h="2344">
                <a:moveTo>
                  <a:pt x="0" y="0"/>
                </a:moveTo>
                <a:lnTo>
                  <a:pt x="3054" y="7"/>
                </a:lnTo>
                <a:lnTo>
                  <a:pt x="3258" y="347"/>
                </a:lnTo>
                <a:lnTo>
                  <a:pt x="3013" y="2344"/>
                </a:lnTo>
                <a:lnTo>
                  <a:pt x="0" y="0"/>
                </a:lnTo>
                <a:close/>
              </a:path>
            </a:pathLst>
          </a:custGeom>
          <a:noFill/>
          <a:ln w="25400">
            <a:solidFill>
              <a:srgbClr val="FF0000"/>
            </a:solidFill>
            <a:round/>
            <a:headEnd/>
            <a:tailEnd/>
          </a:ln>
        </p:spPr>
        <p:txBody>
          <a:bodyPr/>
          <a:lstStyle/>
          <a:p>
            <a:endParaRPr lang="en-US"/>
          </a:p>
        </p:txBody>
      </p:sp>
      <p:sp>
        <p:nvSpPr>
          <p:cNvPr id="20487" name="Text Box 40"/>
          <p:cNvSpPr txBox="1">
            <a:spLocks noChangeArrowheads="1"/>
          </p:cNvSpPr>
          <p:nvPr/>
        </p:nvSpPr>
        <p:spPr bwMode="auto">
          <a:xfrm>
            <a:off x="4648200" y="2819400"/>
            <a:ext cx="1501775" cy="293688"/>
          </a:xfrm>
          <a:prstGeom prst="rect">
            <a:avLst/>
          </a:prstGeom>
          <a:noFill/>
          <a:ln w="25400">
            <a:noFill/>
            <a:miter lim="800000"/>
            <a:headEnd/>
            <a:tailEnd/>
          </a:ln>
        </p:spPr>
        <p:txBody>
          <a:bodyPr/>
          <a:lstStyle/>
          <a:p>
            <a:r>
              <a:rPr lang="en-US" sz="900">
                <a:solidFill>
                  <a:srgbClr val="FF0000"/>
                </a:solidFill>
                <a:latin typeface="Times New Roman" pitchFamily="18" charset="0"/>
                <a:ea typeface="Calibri" pitchFamily="34" charset="0"/>
                <a:cs typeface="Times New Roman" pitchFamily="18" charset="0"/>
              </a:rPr>
              <a:t>Pervious Concrete Location</a:t>
            </a:r>
            <a:endParaRPr lang="en-US">
              <a:solidFill>
                <a:srgbClr val="FF0000"/>
              </a:solidFill>
              <a:ea typeface="Calibri" pitchFamily="34" charset="0"/>
              <a:cs typeface="Times New Roman" pitchFamily="18" charset="0"/>
            </a:endParaRPr>
          </a:p>
        </p:txBody>
      </p:sp>
      <p:cxnSp>
        <p:nvCxnSpPr>
          <p:cNvPr id="20488" name="AutoShape 39"/>
          <p:cNvCxnSpPr>
            <a:cxnSpLocks noChangeShapeType="1"/>
          </p:cNvCxnSpPr>
          <p:nvPr/>
        </p:nvCxnSpPr>
        <p:spPr bwMode="auto">
          <a:xfrm flipH="1">
            <a:off x="5486400" y="3048000"/>
            <a:ext cx="76200" cy="381000"/>
          </a:xfrm>
          <a:prstGeom prst="straightConnector1">
            <a:avLst/>
          </a:prstGeom>
          <a:noFill/>
          <a:ln w="9525">
            <a:solidFill>
              <a:srgbClr val="FF0000"/>
            </a:solidFill>
            <a:round/>
            <a:headEnd/>
            <a:tailEnd type="triangle" w="med" len="med"/>
          </a:ln>
        </p:spPr>
      </p:cxnSp>
      <p:sp>
        <p:nvSpPr>
          <p:cNvPr id="20489" name="Rectangle 4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90" name="Rectangle 48"/>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r>
              <a:rPr lang="en-US"/>
              <a:t/>
            </a:r>
            <a:br>
              <a:rPr lang="en-US"/>
            </a:br>
            <a:endParaRPr lang="en-US"/>
          </a:p>
          <a:p>
            <a:pPr eaLnBrk="0" hangingPunct="0"/>
            <a:endParaRPr lang="en-US"/>
          </a:p>
        </p:txBody>
      </p:sp>
      <p:sp>
        <p:nvSpPr>
          <p:cNvPr id="20491" name="Rectangle 49"/>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endParaRPr lang="en-US"/>
          </a:p>
          <a:p>
            <a:pPr eaLnBrk="0" hangingPunct="0"/>
            <a:endParaRPr lang="en-US"/>
          </a:p>
        </p:txBody>
      </p:sp>
      <p:sp>
        <p:nvSpPr>
          <p:cNvPr id="20492" name="Rectangle 51"/>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advTm="3617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a:t/>
            </a:r>
            <a:br>
              <a:rPr lang="en-US" dirty="0"/>
            </a:br>
            <a:endParaRPr lang="en-US" dirty="0"/>
          </a:p>
        </p:txBody>
      </p:sp>
      <p:sp>
        <p:nvSpPr>
          <p:cNvPr id="3075" name="Content Placeholder 2"/>
          <p:cNvSpPr>
            <a:spLocks noGrp="1"/>
          </p:cNvSpPr>
          <p:nvPr>
            <p:ph idx="1"/>
          </p:nvPr>
        </p:nvSpPr>
        <p:spPr/>
        <p:txBody>
          <a:bodyPr/>
          <a:lstStyle/>
          <a:p>
            <a:pPr algn="ctr" eaLnBrk="1" hangingPunct="1">
              <a:buFont typeface="Arial" charset="0"/>
              <a:buNone/>
            </a:pPr>
            <a:r>
              <a:rPr lang="en-US" smtClean="0"/>
              <a:t>Terminology/ Definitions</a:t>
            </a:r>
          </a:p>
          <a:p>
            <a:pPr eaLnBrk="1" hangingPunct="1"/>
            <a:r>
              <a:rPr lang="en-US" smtClean="0"/>
              <a:t>SP</a:t>
            </a:r>
          </a:p>
          <a:p>
            <a:pPr eaLnBrk="1" hangingPunct="1"/>
            <a:r>
              <a:rPr lang="en-US" smtClean="0"/>
              <a:t>SPI</a:t>
            </a:r>
          </a:p>
          <a:p>
            <a:pPr eaLnBrk="1" hangingPunct="1"/>
            <a:r>
              <a:rPr lang="en-US" smtClean="0"/>
              <a:t>Current spec book - 2008</a:t>
            </a:r>
          </a:p>
        </p:txBody>
      </p:sp>
    </p:spTree>
  </p:cSld>
  <p:clrMapOvr>
    <a:masterClrMapping/>
  </p:clrMapOvr>
  <p:transition advTm="7397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762000"/>
          </a:xfrm>
        </p:spPr>
        <p:txBody>
          <a:bodyPr/>
          <a:lstStyle/>
          <a:p>
            <a:pPr eaLnBrk="1" hangingPunct="1"/>
            <a:r>
              <a:rPr lang="en-US" smtClean="0"/>
              <a:t>Wayson’s Corner</a:t>
            </a:r>
          </a:p>
        </p:txBody>
      </p:sp>
      <p:pic>
        <p:nvPicPr>
          <p:cNvPr id="21507" name="Picture 24"/>
          <p:cNvPicPr>
            <a:picLocks noChangeAspect="1" noChangeArrowheads="1"/>
          </p:cNvPicPr>
          <p:nvPr/>
        </p:nvPicPr>
        <p:blipFill>
          <a:blip r:embed="rId3" cstate="print"/>
          <a:srcRect/>
          <a:stretch>
            <a:fillRect/>
          </a:stretch>
        </p:blipFill>
        <p:spPr bwMode="auto">
          <a:xfrm>
            <a:off x="412750" y="1295400"/>
            <a:ext cx="2863850" cy="2414588"/>
          </a:xfrm>
          <a:prstGeom prst="rect">
            <a:avLst/>
          </a:prstGeom>
          <a:noFill/>
          <a:ln w="9525">
            <a:noFill/>
            <a:miter lim="800000"/>
            <a:headEnd/>
            <a:tailEnd/>
          </a:ln>
        </p:spPr>
      </p:pic>
      <p:pic>
        <p:nvPicPr>
          <p:cNvPr id="21508" name="Picture 1"/>
          <p:cNvPicPr>
            <a:picLocks noChangeAspect="1" noChangeArrowheads="1"/>
          </p:cNvPicPr>
          <p:nvPr/>
        </p:nvPicPr>
        <p:blipFill>
          <a:blip r:embed="rId4" cstate="print"/>
          <a:srcRect/>
          <a:stretch>
            <a:fillRect/>
          </a:stretch>
        </p:blipFill>
        <p:spPr bwMode="auto">
          <a:xfrm>
            <a:off x="3429000" y="990600"/>
            <a:ext cx="5380038" cy="4930775"/>
          </a:xfrm>
          <a:prstGeom prst="rect">
            <a:avLst/>
          </a:prstGeom>
          <a:noFill/>
          <a:ln w="9525">
            <a:noFill/>
            <a:miter lim="800000"/>
            <a:headEnd/>
            <a:tailEnd/>
          </a:ln>
        </p:spPr>
      </p:pic>
      <p:sp>
        <p:nvSpPr>
          <p:cNvPr id="21509" name="Freeform 13"/>
          <p:cNvSpPr>
            <a:spLocks/>
          </p:cNvSpPr>
          <p:nvPr/>
        </p:nvSpPr>
        <p:spPr bwMode="auto">
          <a:xfrm>
            <a:off x="5105400" y="2514600"/>
            <a:ext cx="1831975" cy="1143000"/>
          </a:xfrm>
          <a:custGeom>
            <a:avLst/>
            <a:gdLst>
              <a:gd name="T0" fmla="*/ 1838786431 w 3845"/>
              <a:gd name="T1" fmla="*/ 2147483647 h 2314"/>
              <a:gd name="T2" fmla="*/ 2147483647 w 3845"/>
              <a:gd name="T3" fmla="*/ 2147483647 h 2314"/>
              <a:gd name="T4" fmla="*/ 2147483647 w 3845"/>
              <a:gd name="T5" fmla="*/ 2147483647 h 2314"/>
              <a:gd name="T6" fmla="*/ 2147483647 w 3845"/>
              <a:gd name="T7" fmla="*/ 2147483647 h 2314"/>
              <a:gd name="T8" fmla="*/ 2147483647 w 3845"/>
              <a:gd name="T9" fmla="*/ 2147483647 h 2314"/>
              <a:gd name="T10" fmla="*/ 2147483647 w 3845"/>
              <a:gd name="T11" fmla="*/ 2147483647 h 2314"/>
              <a:gd name="T12" fmla="*/ 2147483647 w 3845"/>
              <a:gd name="T13" fmla="*/ 0 h 2314"/>
              <a:gd name="T14" fmla="*/ 2147483647 w 3845"/>
              <a:gd name="T15" fmla="*/ 2147483647 h 2314"/>
              <a:gd name="T16" fmla="*/ 2147483647 w 3845"/>
              <a:gd name="T17" fmla="*/ 2147483647 h 2314"/>
              <a:gd name="T18" fmla="*/ 2147483647 w 3845"/>
              <a:gd name="T19" fmla="*/ 2147483647 h 2314"/>
              <a:gd name="T20" fmla="*/ 2147483647 w 3845"/>
              <a:gd name="T21" fmla="*/ 2147483647 h 2314"/>
              <a:gd name="T22" fmla="*/ 0 w 3845"/>
              <a:gd name="T23" fmla="*/ 2147483647 h 2314"/>
              <a:gd name="T24" fmla="*/ 1838786431 w 3845"/>
              <a:gd name="T25" fmla="*/ 2147483647 h 23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45"/>
              <a:gd name="T40" fmla="*/ 0 h 2314"/>
              <a:gd name="T41" fmla="*/ 3845 w 3845"/>
              <a:gd name="T42" fmla="*/ 2314 h 23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45" h="2314">
                <a:moveTo>
                  <a:pt x="17" y="1349"/>
                </a:moveTo>
                <a:lnTo>
                  <a:pt x="2955" y="466"/>
                </a:lnTo>
                <a:lnTo>
                  <a:pt x="3030" y="783"/>
                </a:lnTo>
                <a:lnTo>
                  <a:pt x="3354" y="633"/>
                </a:lnTo>
                <a:lnTo>
                  <a:pt x="3246" y="283"/>
                </a:lnTo>
                <a:lnTo>
                  <a:pt x="2913" y="233"/>
                </a:lnTo>
                <a:lnTo>
                  <a:pt x="3704" y="0"/>
                </a:lnTo>
                <a:lnTo>
                  <a:pt x="3587" y="133"/>
                </a:lnTo>
                <a:lnTo>
                  <a:pt x="3646" y="441"/>
                </a:lnTo>
                <a:lnTo>
                  <a:pt x="3845" y="1174"/>
                </a:lnTo>
                <a:lnTo>
                  <a:pt x="208" y="2314"/>
                </a:lnTo>
                <a:lnTo>
                  <a:pt x="0" y="1404"/>
                </a:lnTo>
                <a:lnTo>
                  <a:pt x="17" y="1349"/>
                </a:lnTo>
                <a:close/>
              </a:path>
            </a:pathLst>
          </a:custGeom>
          <a:noFill/>
          <a:ln w="25400">
            <a:solidFill>
              <a:srgbClr val="FF0000"/>
            </a:solidFill>
            <a:round/>
            <a:headEnd/>
            <a:tailEnd/>
          </a:ln>
        </p:spPr>
        <p:txBody>
          <a:bodyPr/>
          <a:lstStyle/>
          <a:p>
            <a:endParaRPr lang="en-US"/>
          </a:p>
        </p:txBody>
      </p:sp>
      <p:sp>
        <p:nvSpPr>
          <p:cNvPr id="21510" name="Text Box 15"/>
          <p:cNvSpPr txBox="1">
            <a:spLocks noChangeArrowheads="1"/>
          </p:cNvSpPr>
          <p:nvPr/>
        </p:nvSpPr>
        <p:spPr bwMode="auto">
          <a:xfrm>
            <a:off x="7162800" y="2362200"/>
            <a:ext cx="1501775" cy="293688"/>
          </a:xfrm>
          <a:prstGeom prst="rect">
            <a:avLst/>
          </a:prstGeom>
          <a:noFill/>
          <a:ln w="25400">
            <a:noFill/>
            <a:miter lim="800000"/>
            <a:headEnd/>
            <a:tailEnd/>
          </a:ln>
        </p:spPr>
        <p:txBody>
          <a:bodyPr/>
          <a:lstStyle/>
          <a:p>
            <a:r>
              <a:rPr lang="en-US" sz="900">
                <a:solidFill>
                  <a:srgbClr val="FF0000"/>
                </a:solidFill>
                <a:latin typeface="Times New Roman" pitchFamily="18" charset="0"/>
                <a:ea typeface="Calibri" pitchFamily="34" charset="0"/>
                <a:cs typeface="Times New Roman" pitchFamily="18" charset="0"/>
              </a:rPr>
              <a:t>Pervious Concrete Location</a:t>
            </a:r>
            <a:endParaRPr lang="en-US">
              <a:solidFill>
                <a:srgbClr val="FF0000"/>
              </a:solidFill>
              <a:ea typeface="Calibri" pitchFamily="34" charset="0"/>
              <a:cs typeface="Times New Roman" pitchFamily="18" charset="0"/>
            </a:endParaRPr>
          </a:p>
        </p:txBody>
      </p:sp>
      <p:cxnSp>
        <p:nvCxnSpPr>
          <p:cNvPr id="21511" name="AutoShape 12"/>
          <p:cNvCxnSpPr>
            <a:cxnSpLocks noChangeShapeType="1"/>
          </p:cNvCxnSpPr>
          <p:nvPr/>
        </p:nvCxnSpPr>
        <p:spPr bwMode="auto">
          <a:xfrm flipH="1">
            <a:off x="6934200" y="2590800"/>
            <a:ext cx="990600" cy="381000"/>
          </a:xfrm>
          <a:prstGeom prst="straightConnector1">
            <a:avLst/>
          </a:prstGeom>
          <a:noFill/>
          <a:ln w="25400">
            <a:solidFill>
              <a:srgbClr val="FF0000"/>
            </a:solidFill>
            <a:round/>
            <a:headEnd/>
            <a:tailEnd type="triangle" w="med" len="med"/>
          </a:ln>
        </p:spPr>
      </p:cxnSp>
      <p:sp>
        <p:nvSpPr>
          <p:cNvPr id="21512" name="Rectangle 1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1513" name="Rectangle 19"/>
          <p:cNvSpPr>
            <a:spLocks noChangeArrowheads="1"/>
          </p:cNvSpPr>
          <p:nvPr/>
        </p:nvSpPr>
        <p:spPr bwMode="auto">
          <a:xfrm>
            <a:off x="4479925" y="223838"/>
            <a:ext cx="184150" cy="923925"/>
          </a:xfrm>
          <a:prstGeom prst="rect">
            <a:avLst/>
          </a:prstGeom>
          <a:noFill/>
          <a:ln w="9525">
            <a:noFill/>
            <a:miter lim="800000"/>
            <a:headEnd/>
            <a:tailEnd/>
          </a:ln>
        </p:spPr>
        <p:txBody>
          <a:bodyPr wrap="none" anchor="ctr">
            <a:spAutoFit/>
          </a:bodyPr>
          <a:lstStyle/>
          <a:p>
            <a:pPr algn="ctr"/>
            <a:r>
              <a:rPr lang="en-US"/>
              <a:t/>
            </a:r>
            <a:br>
              <a:rPr lang="en-US"/>
            </a:br>
            <a:endParaRPr lang="en-US"/>
          </a:p>
          <a:p>
            <a:pPr algn="ctr" eaLnBrk="0" hangingPunct="0"/>
            <a:endParaRPr lang="en-US"/>
          </a:p>
        </p:txBody>
      </p:sp>
      <p:sp>
        <p:nvSpPr>
          <p:cNvPr id="21514" name="Rectangle 20"/>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endParaRPr lang="en-US"/>
          </a:p>
          <a:p>
            <a:pPr eaLnBrk="0" hangingPunct="0"/>
            <a:endParaRPr lang="en-US"/>
          </a:p>
        </p:txBody>
      </p:sp>
      <p:sp>
        <p:nvSpPr>
          <p:cNvPr id="21515" name="Rectangle 21"/>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1516" name="Rectangle 22"/>
          <p:cNvSpPr>
            <a:spLocks noChangeArrowheads="1"/>
          </p:cNvSpPr>
          <p:nvPr/>
        </p:nvSpPr>
        <p:spPr bwMode="auto">
          <a:xfrm>
            <a:off x="0" y="1371600"/>
            <a:ext cx="9144000" cy="457200"/>
          </a:xfrm>
          <a:prstGeom prst="rect">
            <a:avLst/>
          </a:prstGeom>
          <a:noFill/>
          <a:ln w="9525">
            <a:noFill/>
            <a:miter lim="800000"/>
            <a:headEnd/>
            <a:tailEnd/>
          </a:ln>
        </p:spPr>
        <p:txBody>
          <a:bodyPr wrap="none" anchor="ctr">
            <a:spAutoFit/>
          </a:bodyPr>
          <a:lstStyle/>
          <a:p>
            <a:endParaRPr lang="en-US"/>
          </a:p>
        </p:txBody>
      </p:sp>
      <p:sp>
        <p:nvSpPr>
          <p:cNvPr id="21517" name="Oval 23"/>
          <p:cNvSpPr>
            <a:spLocks noChangeArrowheads="1"/>
          </p:cNvSpPr>
          <p:nvPr/>
        </p:nvSpPr>
        <p:spPr bwMode="auto">
          <a:xfrm>
            <a:off x="747713" y="1828800"/>
            <a:ext cx="395287" cy="355600"/>
          </a:xfrm>
          <a:prstGeom prst="ellipse">
            <a:avLst/>
          </a:prstGeom>
          <a:noFill/>
          <a:ln w="19050">
            <a:solidFill>
              <a:srgbClr val="FF0000"/>
            </a:solidFill>
            <a:round/>
            <a:headEnd/>
            <a:tailEnd/>
          </a:ln>
        </p:spPr>
        <p:txBody>
          <a:bodyPr/>
          <a:lstStyle/>
          <a:p>
            <a:endParaRPr lang="en-US">
              <a:latin typeface="Calibri" pitchFamily="34" charset="0"/>
            </a:endParaRPr>
          </a:p>
        </p:txBody>
      </p:sp>
    </p:spTree>
  </p:cSld>
  <p:clrMapOvr>
    <a:masterClrMapping/>
  </p:clrMapOvr>
  <p:transition advTm="4955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8229600" cy="838200"/>
          </a:xfrm>
        </p:spPr>
        <p:txBody>
          <a:bodyPr/>
          <a:lstStyle/>
          <a:p>
            <a:pPr eaLnBrk="1" hangingPunct="1"/>
            <a:r>
              <a:rPr lang="en-US" smtClean="0"/>
              <a:t>Paw Paw Tunnel Trail</a:t>
            </a:r>
          </a:p>
        </p:txBody>
      </p:sp>
      <p:pic>
        <p:nvPicPr>
          <p:cNvPr id="22531" name="Picture 7"/>
          <p:cNvPicPr>
            <a:picLocks noChangeAspect="1" noChangeArrowheads="1"/>
          </p:cNvPicPr>
          <p:nvPr/>
        </p:nvPicPr>
        <p:blipFill>
          <a:blip r:embed="rId3" cstate="print"/>
          <a:srcRect/>
          <a:stretch>
            <a:fillRect/>
          </a:stretch>
        </p:blipFill>
        <p:spPr bwMode="auto">
          <a:xfrm>
            <a:off x="3352800" y="1219200"/>
            <a:ext cx="5329238" cy="4800600"/>
          </a:xfrm>
          <a:prstGeom prst="rect">
            <a:avLst/>
          </a:prstGeom>
          <a:noFill/>
          <a:ln w="9525">
            <a:noFill/>
            <a:miter lim="800000"/>
            <a:headEnd/>
            <a:tailEnd/>
          </a:ln>
        </p:spPr>
      </p:pic>
      <p:sp>
        <p:nvSpPr>
          <p:cNvPr id="22532" name="Freeform 6"/>
          <p:cNvSpPr>
            <a:spLocks/>
          </p:cNvSpPr>
          <p:nvPr/>
        </p:nvSpPr>
        <p:spPr bwMode="auto">
          <a:xfrm>
            <a:off x="3886200" y="1981200"/>
            <a:ext cx="3898900" cy="3467100"/>
          </a:xfrm>
          <a:custGeom>
            <a:avLst/>
            <a:gdLst>
              <a:gd name="T0" fmla="*/ 0 w 8060"/>
              <a:gd name="T1" fmla="*/ 2147483647 h 6181"/>
              <a:gd name="T2" fmla="*/ 2147483647 w 8060"/>
              <a:gd name="T3" fmla="*/ 0 h 6181"/>
              <a:gd name="T4" fmla="*/ 2147483647 w 8060"/>
              <a:gd name="T5" fmla="*/ 2147483647 h 6181"/>
              <a:gd name="T6" fmla="*/ 2147483647 w 8060"/>
              <a:gd name="T7" fmla="*/ 2147483647 h 6181"/>
              <a:gd name="T8" fmla="*/ 2147483647 w 8060"/>
              <a:gd name="T9" fmla="*/ 2147483647 h 6181"/>
              <a:gd name="T10" fmla="*/ 2147483647 w 8060"/>
              <a:gd name="T11" fmla="*/ 2147483647 h 6181"/>
              <a:gd name="T12" fmla="*/ 2147483647 w 8060"/>
              <a:gd name="T13" fmla="*/ 2147483647 h 6181"/>
              <a:gd name="T14" fmla="*/ 2147483647 w 8060"/>
              <a:gd name="T15" fmla="*/ 2147483647 h 6181"/>
              <a:gd name="T16" fmla="*/ 2147483647 w 8060"/>
              <a:gd name="T17" fmla="*/ 2147483647 h 6181"/>
              <a:gd name="T18" fmla="*/ 2147483647 w 8060"/>
              <a:gd name="T19" fmla="*/ 2147483647 h 6181"/>
              <a:gd name="T20" fmla="*/ 2147483647 w 8060"/>
              <a:gd name="T21" fmla="*/ 2147483647 h 6181"/>
              <a:gd name="T22" fmla="*/ 2147483647 w 8060"/>
              <a:gd name="T23" fmla="*/ 2147483647 h 6181"/>
              <a:gd name="T24" fmla="*/ 2147483647 w 8060"/>
              <a:gd name="T25" fmla="*/ 2147483647 h 6181"/>
              <a:gd name="T26" fmla="*/ 2147483647 w 8060"/>
              <a:gd name="T27" fmla="*/ 2147483647 h 6181"/>
              <a:gd name="T28" fmla="*/ 2147483647 w 8060"/>
              <a:gd name="T29" fmla="*/ 2147483647 h 6181"/>
              <a:gd name="T30" fmla="*/ 2147483647 w 8060"/>
              <a:gd name="T31" fmla="*/ 2147483647 h 6181"/>
              <a:gd name="T32" fmla="*/ 2147483647 w 8060"/>
              <a:gd name="T33" fmla="*/ 2147483647 h 6181"/>
              <a:gd name="T34" fmla="*/ 2147483647 w 8060"/>
              <a:gd name="T35" fmla="*/ 2147483647 h 6181"/>
              <a:gd name="T36" fmla="*/ 2147483647 w 8060"/>
              <a:gd name="T37" fmla="*/ 2147483647 h 6181"/>
              <a:gd name="T38" fmla="*/ 2147483647 w 8060"/>
              <a:gd name="T39" fmla="*/ 2147483647 h 6181"/>
              <a:gd name="T40" fmla="*/ 2147483647 w 8060"/>
              <a:gd name="T41" fmla="*/ 2147483647 h 6181"/>
              <a:gd name="T42" fmla="*/ 2147483647 w 8060"/>
              <a:gd name="T43" fmla="*/ 2147483647 h 6181"/>
              <a:gd name="T44" fmla="*/ 2147483647 w 8060"/>
              <a:gd name="T45" fmla="*/ 2147483647 h 6181"/>
              <a:gd name="T46" fmla="*/ 2147483647 w 8060"/>
              <a:gd name="T47" fmla="*/ 2147483647 h 6181"/>
              <a:gd name="T48" fmla="*/ 2147483647 w 8060"/>
              <a:gd name="T49" fmla="*/ 2147483647 h 6181"/>
              <a:gd name="T50" fmla="*/ 2147483647 w 8060"/>
              <a:gd name="T51" fmla="*/ 2147483647 h 6181"/>
              <a:gd name="T52" fmla="*/ 2147483647 w 8060"/>
              <a:gd name="T53" fmla="*/ 2147483647 h 6181"/>
              <a:gd name="T54" fmla="*/ 2147483647 w 8060"/>
              <a:gd name="T55" fmla="*/ 2147483647 h 6181"/>
              <a:gd name="T56" fmla="*/ 2147483647 w 8060"/>
              <a:gd name="T57" fmla="*/ 2147483647 h 6181"/>
              <a:gd name="T58" fmla="*/ 2147483647 w 8060"/>
              <a:gd name="T59" fmla="*/ 2147483647 h 6181"/>
              <a:gd name="T60" fmla="*/ 2147483647 w 8060"/>
              <a:gd name="T61" fmla="*/ 2147483647 h 6181"/>
              <a:gd name="T62" fmla="*/ 2147483647 w 8060"/>
              <a:gd name="T63" fmla="*/ 2147483647 h 6181"/>
              <a:gd name="T64" fmla="*/ 2147483647 w 8060"/>
              <a:gd name="T65" fmla="*/ 2147483647 h 6181"/>
              <a:gd name="T66" fmla="*/ 2147483647 w 8060"/>
              <a:gd name="T67" fmla="*/ 2147483647 h 6181"/>
              <a:gd name="T68" fmla="*/ 2147483647 w 8060"/>
              <a:gd name="T69" fmla="*/ 2147483647 h 6181"/>
              <a:gd name="T70" fmla="*/ 2147483647 w 8060"/>
              <a:gd name="T71" fmla="*/ 2147483647 h 6181"/>
              <a:gd name="T72" fmla="*/ 2147483647 w 8060"/>
              <a:gd name="T73" fmla="*/ 2147483647 h 6181"/>
              <a:gd name="T74" fmla="*/ 2147483647 w 8060"/>
              <a:gd name="T75" fmla="*/ 2147483647 h 6181"/>
              <a:gd name="T76" fmla="*/ 2147483647 w 8060"/>
              <a:gd name="T77" fmla="*/ 2147483647 h 6181"/>
              <a:gd name="T78" fmla="*/ 2147483647 w 8060"/>
              <a:gd name="T79" fmla="*/ 2147483647 h 6181"/>
              <a:gd name="T80" fmla="*/ 1131853782 w 8060"/>
              <a:gd name="T81" fmla="*/ 2147483647 h 6181"/>
              <a:gd name="T82" fmla="*/ 2147483647 w 8060"/>
              <a:gd name="T83" fmla="*/ 2147483647 h 6181"/>
              <a:gd name="T84" fmla="*/ 339532794 w 8060"/>
              <a:gd name="T85" fmla="*/ 2147483647 h 61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60"/>
              <a:gd name="T130" fmla="*/ 0 h 6181"/>
              <a:gd name="T131" fmla="*/ 8060 w 8060"/>
              <a:gd name="T132" fmla="*/ 6181 h 61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60" h="6181">
                <a:moveTo>
                  <a:pt x="0" y="28"/>
                </a:moveTo>
                <a:lnTo>
                  <a:pt x="585" y="0"/>
                </a:lnTo>
                <a:lnTo>
                  <a:pt x="1035" y="18"/>
                </a:lnTo>
                <a:lnTo>
                  <a:pt x="1460" y="45"/>
                </a:lnTo>
                <a:lnTo>
                  <a:pt x="1828" y="108"/>
                </a:lnTo>
                <a:lnTo>
                  <a:pt x="2643" y="345"/>
                </a:lnTo>
                <a:lnTo>
                  <a:pt x="3718" y="690"/>
                </a:lnTo>
                <a:lnTo>
                  <a:pt x="4395" y="925"/>
                </a:lnTo>
                <a:lnTo>
                  <a:pt x="4793" y="1088"/>
                </a:lnTo>
                <a:lnTo>
                  <a:pt x="5405" y="1378"/>
                </a:lnTo>
                <a:lnTo>
                  <a:pt x="5855" y="1720"/>
                </a:lnTo>
                <a:lnTo>
                  <a:pt x="6180" y="1948"/>
                </a:lnTo>
                <a:lnTo>
                  <a:pt x="6565" y="2290"/>
                </a:lnTo>
                <a:lnTo>
                  <a:pt x="6985" y="2753"/>
                </a:lnTo>
                <a:lnTo>
                  <a:pt x="7275" y="3258"/>
                </a:lnTo>
                <a:lnTo>
                  <a:pt x="7608" y="3958"/>
                </a:lnTo>
                <a:lnTo>
                  <a:pt x="7813" y="4581"/>
                </a:lnTo>
                <a:lnTo>
                  <a:pt x="7953" y="5043"/>
                </a:lnTo>
                <a:lnTo>
                  <a:pt x="8038" y="5461"/>
                </a:lnTo>
                <a:lnTo>
                  <a:pt x="8050" y="5826"/>
                </a:lnTo>
                <a:lnTo>
                  <a:pt x="8060" y="6181"/>
                </a:lnTo>
                <a:lnTo>
                  <a:pt x="7730" y="6173"/>
                </a:lnTo>
                <a:lnTo>
                  <a:pt x="7730" y="5593"/>
                </a:lnTo>
                <a:lnTo>
                  <a:pt x="7730" y="5273"/>
                </a:lnTo>
                <a:lnTo>
                  <a:pt x="7580" y="4733"/>
                </a:lnTo>
                <a:lnTo>
                  <a:pt x="7468" y="4376"/>
                </a:lnTo>
                <a:lnTo>
                  <a:pt x="7220" y="3743"/>
                </a:lnTo>
                <a:lnTo>
                  <a:pt x="6975" y="3291"/>
                </a:lnTo>
                <a:lnTo>
                  <a:pt x="6588" y="2785"/>
                </a:lnTo>
                <a:lnTo>
                  <a:pt x="6180" y="2333"/>
                </a:lnTo>
                <a:lnTo>
                  <a:pt x="5588" y="1893"/>
                </a:lnTo>
                <a:lnTo>
                  <a:pt x="5060" y="1583"/>
                </a:lnTo>
                <a:lnTo>
                  <a:pt x="4568" y="1345"/>
                </a:lnTo>
                <a:lnTo>
                  <a:pt x="4170" y="1153"/>
                </a:lnTo>
                <a:lnTo>
                  <a:pt x="3535" y="915"/>
                </a:lnTo>
                <a:lnTo>
                  <a:pt x="2795" y="668"/>
                </a:lnTo>
                <a:lnTo>
                  <a:pt x="2138" y="485"/>
                </a:lnTo>
                <a:lnTo>
                  <a:pt x="1580" y="313"/>
                </a:lnTo>
                <a:lnTo>
                  <a:pt x="838" y="248"/>
                </a:lnTo>
                <a:lnTo>
                  <a:pt x="375" y="238"/>
                </a:lnTo>
                <a:lnTo>
                  <a:pt x="10" y="248"/>
                </a:lnTo>
                <a:lnTo>
                  <a:pt x="25" y="38"/>
                </a:lnTo>
                <a:lnTo>
                  <a:pt x="3" y="253"/>
                </a:lnTo>
              </a:path>
            </a:pathLst>
          </a:custGeom>
          <a:noFill/>
          <a:ln w="25400">
            <a:solidFill>
              <a:srgbClr val="FF0000"/>
            </a:solidFill>
            <a:round/>
            <a:headEnd/>
            <a:tailEnd/>
          </a:ln>
        </p:spPr>
        <p:txBody>
          <a:bodyPr/>
          <a:lstStyle/>
          <a:p>
            <a:endParaRPr lang="en-US"/>
          </a:p>
        </p:txBody>
      </p:sp>
      <p:sp>
        <p:nvSpPr>
          <p:cNvPr id="22533" name="Text Box 4"/>
          <p:cNvSpPr txBox="1">
            <a:spLocks noChangeArrowheads="1"/>
          </p:cNvSpPr>
          <p:nvPr/>
        </p:nvSpPr>
        <p:spPr bwMode="auto">
          <a:xfrm>
            <a:off x="4876800" y="3505200"/>
            <a:ext cx="1501775" cy="293688"/>
          </a:xfrm>
          <a:prstGeom prst="rect">
            <a:avLst/>
          </a:prstGeom>
          <a:noFill/>
          <a:ln w="25400">
            <a:noFill/>
            <a:miter lim="800000"/>
            <a:headEnd/>
            <a:tailEnd/>
          </a:ln>
        </p:spPr>
        <p:txBody>
          <a:bodyPr/>
          <a:lstStyle/>
          <a:p>
            <a:r>
              <a:rPr lang="en-US" sz="900">
                <a:solidFill>
                  <a:srgbClr val="FF0000"/>
                </a:solidFill>
                <a:latin typeface="Times New Roman" pitchFamily="18" charset="0"/>
                <a:ea typeface="Calibri" pitchFamily="34" charset="0"/>
                <a:cs typeface="Times New Roman" pitchFamily="18" charset="0"/>
              </a:rPr>
              <a:t>Pervious Concrete Location</a:t>
            </a:r>
            <a:endParaRPr lang="en-US">
              <a:solidFill>
                <a:srgbClr val="FF0000"/>
              </a:solidFill>
              <a:ea typeface="Calibri" pitchFamily="34" charset="0"/>
              <a:cs typeface="Times New Roman" pitchFamily="18" charset="0"/>
            </a:endParaRPr>
          </a:p>
        </p:txBody>
      </p:sp>
      <p:cxnSp>
        <p:nvCxnSpPr>
          <p:cNvPr id="22534" name="AutoShape 3"/>
          <p:cNvCxnSpPr>
            <a:cxnSpLocks noChangeShapeType="1"/>
          </p:cNvCxnSpPr>
          <p:nvPr/>
        </p:nvCxnSpPr>
        <p:spPr bwMode="auto">
          <a:xfrm flipV="1">
            <a:off x="5943600" y="3048000"/>
            <a:ext cx="654050" cy="457200"/>
          </a:xfrm>
          <a:prstGeom prst="straightConnector1">
            <a:avLst/>
          </a:prstGeom>
          <a:noFill/>
          <a:ln w="25400">
            <a:solidFill>
              <a:srgbClr val="FF0000"/>
            </a:solidFill>
            <a:round/>
            <a:headEnd/>
            <a:tailEnd type="triangle" w="med" len="med"/>
          </a:ln>
        </p:spPr>
      </p:cxnSp>
      <p:pic>
        <p:nvPicPr>
          <p:cNvPr id="22535" name="Picture 2"/>
          <p:cNvPicPr>
            <a:picLocks noChangeAspect="1" noChangeArrowheads="1"/>
          </p:cNvPicPr>
          <p:nvPr/>
        </p:nvPicPr>
        <p:blipFill>
          <a:blip r:embed="rId4" cstate="print"/>
          <a:srcRect/>
          <a:stretch>
            <a:fillRect/>
          </a:stretch>
        </p:blipFill>
        <p:spPr bwMode="auto">
          <a:xfrm>
            <a:off x="304800" y="2057400"/>
            <a:ext cx="2895600" cy="2647950"/>
          </a:xfrm>
          <a:prstGeom prst="rect">
            <a:avLst/>
          </a:prstGeom>
          <a:noFill/>
          <a:ln w="9525">
            <a:noFill/>
            <a:miter lim="800000"/>
            <a:headEnd/>
            <a:tailEnd/>
          </a:ln>
        </p:spPr>
      </p:pic>
      <p:sp>
        <p:nvSpPr>
          <p:cNvPr id="22536" name="Oval 2"/>
          <p:cNvSpPr>
            <a:spLocks noChangeArrowheads="1"/>
          </p:cNvSpPr>
          <p:nvPr/>
        </p:nvSpPr>
        <p:spPr bwMode="auto">
          <a:xfrm>
            <a:off x="1676400" y="2743200"/>
            <a:ext cx="395288" cy="355600"/>
          </a:xfrm>
          <a:prstGeom prst="ellipse">
            <a:avLst/>
          </a:prstGeom>
          <a:noFill/>
          <a:ln w="19050">
            <a:solidFill>
              <a:srgbClr val="FF0000"/>
            </a:solidFill>
            <a:round/>
            <a:headEnd/>
            <a:tailEnd/>
          </a:ln>
        </p:spPr>
        <p:txBody>
          <a:bodyPr/>
          <a:lstStyle/>
          <a:p>
            <a:endParaRPr lang="en-US">
              <a:latin typeface="Calibri" pitchFamily="34" charset="0"/>
            </a:endParaRPr>
          </a:p>
        </p:txBody>
      </p:sp>
      <p:sp>
        <p:nvSpPr>
          <p:cNvPr id="22537"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2538" name="Rectangle 10"/>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2539" name="Rectangle 11"/>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r>
              <a:rPr lang="en-US"/>
              <a:t/>
            </a:r>
            <a:br>
              <a:rPr lang="en-US"/>
            </a:br>
            <a:endParaRPr lang="en-US"/>
          </a:p>
          <a:p>
            <a:pPr eaLnBrk="0" hangingPunct="0"/>
            <a:endParaRPr lang="en-US"/>
          </a:p>
        </p:txBody>
      </p:sp>
      <p:sp>
        <p:nvSpPr>
          <p:cNvPr id="22540" name="Rectangle 12"/>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endParaRPr lang="en-US"/>
          </a:p>
          <a:p>
            <a:pPr eaLnBrk="0" hangingPunct="0"/>
            <a:endParaRPr lang="en-US"/>
          </a:p>
        </p:txBody>
      </p:sp>
      <p:sp>
        <p:nvSpPr>
          <p:cNvPr id="22541" name="Rectangle 14"/>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advTm="338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RCC – Roller Compacted Concrete</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Recently became “Ready to Use”</a:t>
            </a:r>
          </a:p>
          <a:p>
            <a:pPr eaLnBrk="1" fontAlgn="auto" hangingPunct="1">
              <a:spcAft>
                <a:spcPts val="0"/>
              </a:spcAft>
              <a:buFont typeface="Arial" pitchFamily="34" charset="0"/>
              <a:buChar char="•"/>
              <a:defRPr/>
            </a:pPr>
            <a:r>
              <a:rPr lang="en-US" dirty="0" smtClean="0"/>
              <a:t>No projects identified yet.</a:t>
            </a:r>
          </a:p>
          <a:p>
            <a:pPr eaLnBrk="1" fontAlgn="auto" hangingPunct="1">
              <a:spcAft>
                <a:spcPts val="0"/>
              </a:spcAft>
              <a:buFont typeface="Arial" pitchFamily="34" charset="0"/>
              <a:buChar char="•"/>
              <a:defRPr/>
            </a:pPr>
            <a:r>
              <a:rPr lang="en-US" dirty="0" smtClean="0"/>
              <a:t>Working on adding it to the Pavement Design Guide</a:t>
            </a:r>
          </a:p>
          <a:p>
            <a:pPr eaLnBrk="1" fontAlgn="auto" hangingPunct="1">
              <a:spcAft>
                <a:spcPts val="0"/>
              </a:spcAft>
              <a:buFont typeface="Arial" pitchFamily="34" charset="0"/>
              <a:buChar char="•"/>
              <a:defRPr/>
            </a:pPr>
            <a:r>
              <a:rPr lang="en-US" dirty="0" smtClean="0"/>
              <a:t>Developed because it was identified as a top priority by the Concrete Pavement Leadership Partnering Team.</a:t>
            </a:r>
          </a:p>
          <a:p>
            <a:pPr eaLnBrk="1" fontAlgn="auto" hangingPunct="1">
              <a:spcAft>
                <a:spcPts val="0"/>
              </a:spcAft>
              <a:buFont typeface="Arial" pitchFamily="34" charset="0"/>
              <a:buChar char="•"/>
              <a:defRPr/>
            </a:pPr>
            <a:r>
              <a:rPr lang="en-US" dirty="0" smtClean="0"/>
              <a:t>Other state specs and the RCC Guide published by PCA were used to develop our spec.</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smtClean="0"/>
          </a:p>
        </p:txBody>
      </p:sp>
    </p:spTree>
  </p:cSld>
  <p:clrMapOvr>
    <a:masterClrMapping/>
  </p:clrMapOvr>
  <p:transition advTm="7397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Possible Project Sites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Shoulder replacement</a:t>
            </a:r>
          </a:p>
          <a:p>
            <a:pPr eaLnBrk="1" fontAlgn="auto" hangingPunct="1">
              <a:spcAft>
                <a:spcPts val="0"/>
              </a:spcAft>
              <a:buFont typeface="Arial" pitchFamily="34" charset="0"/>
              <a:buChar char="•"/>
              <a:defRPr/>
            </a:pPr>
            <a:r>
              <a:rPr lang="en-US" dirty="0" smtClean="0"/>
              <a:t>Toll Plaza areas</a:t>
            </a:r>
          </a:p>
          <a:p>
            <a:pPr eaLnBrk="1" fontAlgn="auto" hangingPunct="1">
              <a:spcAft>
                <a:spcPts val="0"/>
              </a:spcAft>
              <a:buFont typeface="Arial" pitchFamily="34" charset="0"/>
              <a:buChar char="•"/>
              <a:defRPr/>
            </a:pPr>
            <a:r>
              <a:rPr lang="en-US" dirty="0" smtClean="0"/>
              <a:t>Low volume roads such as municipalities where you can’t keep the road closed.</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smtClean="0"/>
          </a:p>
        </p:txBody>
      </p:sp>
    </p:spTree>
  </p:cSld>
  <p:clrMapOvr>
    <a:masterClrMapping/>
  </p:clrMapOvr>
  <p:transition advTm="7397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Whitetopping</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A thin overlay placed on a pavement.  After the overlay is completed, the pavement is diamond ground for the best ride quality.</a:t>
            </a:r>
          </a:p>
          <a:p>
            <a:pPr eaLnBrk="1" fontAlgn="auto" hangingPunct="1">
              <a:spcAft>
                <a:spcPts val="0"/>
              </a:spcAft>
              <a:buFont typeface="Arial" pitchFamily="34" charset="0"/>
              <a:buChar char="•"/>
              <a:defRPr/>
            </a:pPr>
            <a:r>
              <a:rPr lang="en-US" dirty="0" smtClean="0"/>
              <a:t>Spec was developed with industry and it is based on the “guide to concrete overlays” by National Concrete Pavement Technology Center.</a:t>
            </a:r>
          </a:p>
          <a:p>
            <a:pPr eaLnBrk="1" fontAlgn="auto" hangingPunct="1">
              <a:spcAft>
                <a:spcPts val="0"/>
              </a:spcAft>
              <a:buFont typeface="Arial" pitchFamily="34" charset="0"/>
              <a:buChar char="•"/>
              <a:defRPr/>
            </a:pPr>
            <a:r>
              <a:rPr lang="en-US" dirty="0" smtClean="0"/>
              <a:t>WT Mix is similar to a mix 9 with the addition of fibers.</a:t>
            </a:r>
          </a:p>
          <a:p>
            <a:pPr marL="0" indent="0"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None/>
              <a:defRPr/>
            </a:pPr>
            <a:endParaRPr lang="en-US" dirty="0" smtClean="0"/>
          </a:p>
        </p:txBody>
      </p:sp>
    </p:spTree>
  </p:cSld>
  <p:clrMapOvr>
    <a:masterClrMapping/>
  </p:clrMapOvr>
  <p:transition advTm="7397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Whitetopping Projects</a:t>
            </a:r>
          </a:p>
        </p:txBody>
      </p:sp>
      <p:sp>
        <p:nvSpPr>
          <p:cNvPr id="26627" name="Content Placeholder 2"/>
          <p:cNvSpPr>
            <a:spLocks noGrp="1"/>
          </p:cNvSpPr>
          <p:nvPr>
            <p:ph idx="1"/>
          </p:nvPr>
        </p:nvSpPr>
        <p:spPr/>
        <p:txBody>
          <a:bodyPr/>
          <a:lstStyle/>
          <a:p>
            <a:pPr eaLnBrk="1" hangingPunct="1"/>
            <a:r>
              <a:rPr lang="en-US" smtClean="0"/>
              <a:t>4 projects completed to date:</a:t>
            </a:r>
          </a:p>
          <a:p>
            <a:pPr eaLnBrk="1" hangingPunct="1"/>
            <a:r>
              <a:rPr lang="en-US" smtClean="0"/>
              <a:t>I-68 at Friendsville is a mile long truck climbing lane.</a:t>
            </a:r>
          </a:p>
          <a:p>
            <a:pPr eaLnBrk="1" hangingPunct="1"/>
            <a:r>
              <a:rPr lang="en-US" smtClean="0"/>
              <a:t>Rt. 50 at 301 is a large cloverleaf interchange</a:t>
            </a:r>
          </a:p>
          <a:p>
            <a:pPr eaLnBrk="1" hangingPunct="1"/>
            <a:r>
              <a:rPr lang="en-US" smtClean="0"/>
              <a:t>MD 355 at Rt 27 is three approach lanes at the intersection</a:t>
            </a:r>
          </a:p>
          <a:p>
            <a:pPr eaLnBrk="1" hangingPunct="1"/>
            <a:r>
              <a:rPr lang="en-US" smtClean="0"/>
              <a:t>Most recent project is MD 210</a:t>
            </a:r>
          </a:p>
          <a:p>
            <a:pPr eaLnBrk="1" hangingPunct="1"/>
            <a:r>
              <a:rPr lang="en-US" smtClean="0"/>
              <a:t>Next project: next section of MD 210</a:t>
            </a:r>
          </a:p>
          <a:p>
            <a:pPr eaLnBrk="1" hangingPunct="1"/>
            <a:endParaRPr lang="en-US" smtClean="0"/>
          </a:p>
          <a:p>
            <a:pPr eaLnBrk="1" hangingPunct="1">
              <a:buFont typeface="Arial" charset="0"/>
              <a:buNone/>
            </a:pPr>
            <a:endParaRPr lang="en-US" smtClean="0"/>
          </a:p>
        </p:txBody>
      </p:sp>
    </p:spTree>
  </p:cSld>
  <p:clrMapOvr>
    <a:masterClrMapping/>
  </p:clrMapOvr>
  <p:transition advTm="7397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ASR- Alkali Silica Reactivity</a:t>
            </a:r>
          </a:p>
        </p:txBody>
      </p:sp>
      <p:sp>
        <p:nvSpPr>
          <p:cNvPr id="27651" name="Content Placeholder 2"/>
          <p:cNvSpPr>
            <a:spLocks noGrp="1"/>
          </p:cNvSpPr>
          <p:nvPr>
            <p:ph idx="1"/>
          </p:nvPr>
        </p:nvSpPr>
        <p:spPr>
          <a:xfrm>
            <a:off x="457200" y="1600200"/>
            <a:ext cx="5867400" cy="4525963"/>
          </a:xfrm>
        </p:spPr>
        <p:txBody>
          <a:bodyPr/>
          <a:lstStyle/>
          <a:p>
            <a:pPr eaLnBrk="1" hangingPunct="1"/>
            <a:r>
              <a:rPr lang="en-US" smtClean="0"/>
              <a:t>Updating the ASR spec was prompted by FHWA and AASHTO PP65</a:t>
            </a:r>
          </a:p>
          <a:p>
            <a:pPr eaLnBrk="1" hangingPunct="1"/>
            <a:r>
              <a:rPr lang="en-US" smtClean="0"/>
              <a:t>Currently under review</a:t>
            </a:r>
          </a:p>
          <a:p>
            <a:pPr eaLnBrk="1" hangingPunct="1"/>
            <a:endParaRPr lang="en-US" smtClean="0"/>
          </a:p>
          <a:p>
            <a:pPr eaLnBrk="1" hangingPunct="1">
              <a:buFont typeface="Arial" charset="0"/>
              <a:buNone/>
            </a:pPr>
            <a:endParaRPr lang="en-US" smtClean="0"/>
          </a:p>
        </p:txBody>
      </p:sp>
    </p:spTree>
  </p:cSld>
  <p:clrMapOvr>
    <a:masterClrMapping/>
  </p:clrMapOvr>
  <p:transition advTm="7397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944562"/>
          </a:xfrm>
        </p:spPr>
        <p:txBody>
          <a:bodyPr/>
          <a:lstStyle/>
          <a:p>
            <a:pPr eaLnBrk="1" hangingPunct="1"/>
            <a:r>
              <a:rPr lang="en-US" smtClean="0"/>
              <a:t>ASR New Addition- ASTM C 1293</a:t>
            </a:r>
          </a:p>
        </p:txBody>
      </p:sp>
      <p:sp>
        <p:nvSpPr>
          <p:cNvPr id="28675" name="Content Placeholder 2"/>
          <p:cNvSpPr>
            <a:spLocks noGrp="1"/>
          </p:cNvSpPr>
          <p:nvPr>
            <p:ph idx="1"/>
          </p:nvPr>
        </p:nvSpPr>
        <p:spPr>
          <a:xfrm>
            <a:off x="457200" y="1371600"/>
            <a:ext cx="8229600" cy="4754563"/>
          </a:xfrm>
        </p:spPr>
        <p:txBody>
          <a:bodyPr/>
          <a:lstStyle/>
          <a:p>
            <a:pPr eaLnBrk="1" hangingPunct="1"/>
            <a:r>
              <a:rPr lang="en-US" sz="2000" smtClean="0"/>
              <a:t>ASTM  C 1260 is recognized as a fairly aggressive method to determine ASR status.</a:t>
            </a:r>
          </a:p>
          <a:p>
            <a:pPr eaLnBrk="1" hangingPunct="1"/>
            <a:r>
              <a:rPr lang="en-US" sz="2000" smtClean="0"/>
              <a:t>ASTM  C 1293 (The year long concrete prism test) is recommended for ASR results &gt; 0.10%. </a:t>
            </a:r>
            <a:r>
              <a:rPr lang="en-US" sz="2000" b="1" smtClean="0"/>
              <a:t>Recommended, not mandatory.</a:t>
            </a:r>
          </a:p>
          <a:p>
            <a:pPr eaLnBrk="1" hangingPunct="1"/>
            <a:r>
              <a:rPr lang="en-US" sz="2000" smtClean="0"/>
              <a:t>If ASTM C 1293 is to be run we would also require an ASTM C 1260 be run on a split sample basis. This provides comparable data on the difference between the two tests. Timing of the comparable tests at the producers discretion. OMT to be provided with a reference sample of the splits.</a:t>
            </a:r>
          </a:p>
          <a:p>
            <a:pPr eaLnBrk="1" hangingPunct="1"/>
            <a:r>
              <a:rPr lang="en-US" sz="2000" smtClean="0"/>
              <a:t>Coarse and Fine aggregates to be tested separately.</a:t>
            </a:r>
          </a:p>
          <a:p>
            <a:pPr eaLnBrk="1" hangingPunct="1"/>
            <a:r>
              <a:rPr lang="en-US" sz="2000" smtClean="0"/>
              <a:t>Without a ASTM C  1293 split sample result only ASTM  C 1260 will be considered applicable.</a:t>
            </a:r>
          </a:p>
          <a:p>
            <a:pPr eaLnBrk="1" hangingPunct="1"/>
            <a:r>
              <a:rPr lang="en-US" sz="2000" smtClean="0"/>
              <a:t>Test frequency for ASTM C 1293 remains the same as 1260, once every 3 years.</a:t>
            </a:r>
          </a:p>
          <a:p>
            <a:pPr eaLnBrk="1" hangingPunct="1"/>
            <a:r>
              <a:rPr lang="en-US" sz="2000" smtClean="0"/>
              <a:t>OMT will not run ASTM C 1293. Testing to be done by an accredited facility.</a:t>
            </a:r>
          </a:p>
          <a:p>
            <a:pPr eaLnBrk="1" hangingPunct="1"/>
            <a:endParaRPr lang="en-US" sz="2000" smtClean="0"/>
          </a:p>
        </p:txBody>
      </p:sp>
      <p:sp>
        <p:nvSpPr>
          <p:cNvPr id="4" name="Slide Number Placeholder 3"/>
          <p:cNvSpPr>
            <a:spLocks noGrp="1"/>
          </p:cNvSpPr>
          <p:nvPr>
            <p:ph type="sldNum" sz="quarter" idx="12"/>
          </p:nvPr>
        </p:nvSpPr>
        <p:spPr/>
        <p:txBody>
          <a:bodyPr/>
          <a:lstStyle/>
          <a:p>
            <a:pPr>
              <a:defRPr/>
            </a:pPr>
            <a:fld id="{2C30DCCC-93C3-4B9E-B1B6-18F5510692EC}"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ASTM C 1293 Acceptance Limits</a:t>
            </a:r>
          </a:p>
        </p:txBody>
      </p:sp>
      <p:sp>
        <p:nvSpPr>
          <p:cNvPr id="29699" name="Content Placeholder 2"/>
          <p:cNvSpPr>
            <a:spLocks noGrp="1"/>
          </p:cNvSpPr>
          <p:nvPr>
            <p:ph idx="1"/>
          </p:nvPr>
        </p:nvSpPr>
        <p:spPr/>
        <p:txBody>
          <a:bodyPr/>
          <a:lstStyle/>
          <a:p>
            <a:pPr eaLnBrk="1" hangingPunct="1"/>
            <a:r>
              <a:rPr lang="en-US" sz="2000" smtClean="0"/>
              <a:t>If the result is;</a:t>
            </a:r>
          </a:p>
          <a:p>
            <a:pPr lvl="1" eaLnBrk="1" hangingPunct="1">
              <a:buFont typeface="Arial" charset="0"/>
              <a:buChar char="•"/>
            </a:pPr>
            <a:r>
              <a:rPr lang="en-US" sz="2000" smtClean="0"/>
              <a:t>≤ 0.04% then the aggregate is considered innocuous. No mitigation is necessary. Class R0.</a:t>
            </a:r>
          </a:p>
          <a:p>
            <a:pPr lvl="1" eaLnBrk="1" hangingPunct="1">
              <a:buFont typeface="Arial" charset="0"/>
              <a:buChar char="•"/>
            </a:pPr>
            <a:r>
              <a:rPr lang="en-US" sz="2000" smtClean="0"/>
              <a:t>&gt; 0.04% but ≤ 0.12% then the aggregate is considered moderately reactive requiring mitigation as a Class R1 aggregate.</a:t>
            </a:r>
          </a:p>
          <a:p>
            <a:pPr lvl="1" eaLnBrk="1" hangingPunct="1">
              <a:buFont typeface="Arial" charset="0"/>
              <a:buChar char="•"/>
            </a:pPr>
            <a:r>
              <a:rPr lang="en-US" sz="2000" smtClean="0"/>
              <a:t>&gt;0.12% but ≤ 0.24%. Aggregate may not be used for structural applications and if used at all must be mitigated as a Class R2 aggregate.</a:t>
            </a:r>
          </a:p>
          <a:p>
            <a:pPr lvl="1" eaLnBrk="1" hangingPunct="1">
              <a:buFont typeface="Arial" charset="0"/>
              <a:buChar char="•"/>
            </a:pPr>
            <a:r>
              <a:rPr lang="en-US" sz="2000" smtClean="0"/>
              <a:t>&gt; 0.24% may not be used in any PCC.</a:t>
            </a:r>
          </a:p>
          <a:p>
            <a:pPr lvl="1" eaLnBrk="1" hangingPunct="1">
              <a:buFont typeface="Arial" charset="0"/>
              <a:buChar char="•"/>
            </a:pPr>
            <a:endParaRPr lang="en-US" sz="2000" smtClean="0"/>
          </a:p>
        </p:txBody>
      </p:sp>
      <p:sp>
        <p:nvSpPr>
          <p:cNvPr id="4" name="Slide Number Placeholder 3"/>
          <p:cNvSpPr>
            <a:spLocks noGrp="1"/>
          </p:cNvSpPr>
          <p:nvPr>
            <p:ph type="sldNum" sz="quarter" idx="12"/>
          </p:nvPr>
        </p:nvSpPr>
        <p:spPr/>
        <p:txBody>
          <a:bodyPr/>
          <a:lstStyle/>
          <a:p>
            <a:pPr>
              <a:defRPr/>
            </a:pPr>
            <a:fld id="{631D7C07-A42B-45B3-A0B0-14FA519CF036}"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hangingPunct="1">
              <a:defRPr/>
            </a:pPr>
            <a:r>
              <a:rPr lang="en-US" dirty="0" smtClean="0"/>
              <a:t>ASR Table 1- Reactivity Class</a:t>
            </a:r>
            <a:endParaRPr lang="en-US" dirty="0"/>
          </a:p>
        </p:txBody>
      </p:sp>
      <p:graphicFrame>
        <p:nvGraphicFramePr>
          <p:cNvPr id="4" name="Content Placeholder 3"/>
          <p:cNvGraphicFramePr>
            <a:graphicFrameLocks noGrp="1"/>
          </p:cNvGraphicFramePr>
          <p:nvPr>
            <p:ph idx="1"/>
          </p:nvPr>
        </p:nvGraphicFramePr>
        <p:xfrm>
          <a:off x="457200" y="1143000"/>
          <a:ext cx="8229600" cy="1692275"/>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Reactivity Class</a:t>
                      </a:r>
                      <a:endParaRPr lang="en-US" dirty="0"/>
                    </a:p>
                  </a:txBody>
                  <a:tcPr/>
                </a:tc>
                <a:tc>
                  <a:txBody>
                    <a:bodyPr/>
                    <a:lstStyle/>
                    <a:p>
                      <a:r>
                        <a:rPr lang="en-US" dirty="0" smtClean="0"/>
                        <a:t>ASTM  C 1260</a:t>
                      </a:r>
                      <a:endParaRPr lang="en-US" dirty="0"/>
                    </a:p>
                  </a:txBody>
                  <a:tcPr/>
                </a:tc>
                <a:tc>
                  <a:txBody>
                    <a:bodyPr/>
                    <a:lstStyle/>
                    <a:p>
                      <a:r>
                        <a:rPr lang="en-US" dirty="0" smtClean="0"/>
                        <a:t>ASTM </a:t>
                      </a:r>
                      <a:r>
                        <a:rPr lang="en-US" baseline="0" dirty="0" smtClean="0"/>
                        <a:t> C 1293</a:t>
                      </a:r>
                      <a:endParaRPr lang="en-US" dirty="0"/>
                    </a:p>
                  </a:txBody>
                  <a:tcPr/>
                </a:tc>
              </a:tr>
              <a:tr h="370840">
                <a:tc>
                  <a:txBody>
                    <a:bodyPr/>
                    <a:lstStyle/>
                    <a:p>
                      <a:r>
                        <a:rPr lang="en-US" dirty="0" smtClean="0"/>
                        <a:t>R0</a:t>
                      </a:r>
                    </a:p>
                  </a:txBody>
                  <a:tcPr/>
                </a:tc>
                <a:tc>
                  <a:txBody>
                    <a:bodyPr/>
                    <a:lstStyle/>
                    <a:p>
                      <a:r>
                        <a:rPr lang="en-US" sz="1600" dirty="0" smtClean="0"/>
                        <a:t>Expansion ≤ 0.10%</a:t>
                      </a:r>
                      <a:endParaRPr lang="en-US" sz="1600" dirty="0"/>
                    </a:p>
                  </a:txBody>
                  <a:tcPr/>
                </a:tc>
                <a:tc>
                  <a:txBody>
                    <a:bodyPr/>
                    <a:lstStyle/>
                    <a:p>
                      <a:r>
                        <a:rPr lang="en-US" sz="1600" dirty="0" smtClean="0"/>
                        <a:t>Expansion ≤ 0.04%</a:t>
                      </a:r>
                      <a:endParaRPr lang="en-US" sz="1600" dirty="0"/>
                    </a:p>
                  </a:txBody>
                  <a:tcPr/>
                </a:tc>
              </a:tr>
              <a:tr h="370840">
                <a:tc>
                  <a:txBody>
                    <a:bodyPr/>
                    <a:lstStyle/>
                    <a:p>
                      <a:r>
                        <a:rPr lang="en-US" dirty="0" smtClean="0"/>
                        <a:t>R1</a:t>
                      </a:r>
                      <a:endParaRPr lang="en-US" dirty="0"/>
                    </a:p>
                  </a:txBody>
                  <a:tcPr/>
                </a:tc>
                <a:tc>
                  <a:txBody>
                    <a:bodyPr/>
                    <a:lstStyle/>
                    <a:p>
                      <a:r>
                        <a:rPr lang="en-US" sz="1600" dirty="0" smtClean="0"/>
                        <a:t>Expansion&gt; 0.10% to ≤ 0.20%</a:t>
                      </a:r>
                      <a:endParaRPr lang="en-US" sz="1600" dirty="0"/>
                    </a:p>
                  </a:txBody>
                  <a:tcPr/>
                </a:tc>
                <a:tc>
                  <a:txBody>
                    <a:bodyPr/>
                    <a:lstStyle/>
                    <a:p>
                      <a:r>
                        <a:rPr lang="en-US" sz="1600" dirty="0" smtClean="0"/>
                        <a:t>Expansion &gt; 0.04% to ≤ 0.12%</a:t>
                      </a:r>
                      <a:endParaRPr lang="en-US" sz="1600" dirty="0"/>
                    </a:p>
                  </a:txBody>
                  <a:tcPr/>
                </a:tc>
              </a:tr>
              <a:tr h="370840">
                <a:tc>
                  <a:txBody>
                    <a:bodyPr/>
                    <a:lstStyle/>
                    <a:p>
                      <a:r>
                        <a:rPr lang="en-US" dirty="0" smtClean="0"/>
                        <a:t>R2</a:t>
                      </a:r>
                      <a:endParaRPr lang="en-US" dirty="0"/>
                    </a:p>
                  </a:txBody>
                  <a:tcPr/>
                </a:tc>
                <a:tc>
                  <a:txBody>
                    <a:bodyPr/>
                    <a:lstStyle/>
                    <a:p>
                      <a:r>
                        <a:rPr lang="en-US" sz="1600" dirty="0" smtClean="0"/>
                        <a:t>Expansion &gt; 0.20% to ≤ 0.30%</a:t>
                      </a:r>
                    </a:p>
                    <a:p>
                      <a:r>
                        <a:rPr lang="en-US" sz="1600" dirty="0" smtClean="0"/>
                        <a:t>OK for structural applications.</a:t>
                      </a:r>
                      <a:endParaRPr lang="en-US" sz="1600" dirty="0"/>
                    </a:p>
                  </a:txBody>
                  <a:tcPr/>
                </a:tc>
                <a:tc>
                  <a:txBody>
                    <a:bodyPr/>
                    <a:lstStyle/>
                    <a:p>
                      <a:r>
                        <a:rPr lang="en-US" sz="1600" dirty="0" smtClean="0"/>
                        <a:t>Expansion&gt; 0.12% to  ≤ 0.24%</a:t>
                      </a:r>
                    </a:p>
                    <a:p>
                      <a:r>
                        <a:rPr lang="en-US" sz="1600" dirty="0" smtClean="0"/>
                        <a:t>Not for structural applications.</a:t>
                      </a:r>
                      <a:endParaRPr lang="en-US" sz="1600" dirty="0"/>
                    </a:p>
                  </a:txBody>
                  <a:tcPr/>
                </a:tc>
              </a:tr>
            </a:tbl>
          </a:graphicData>
        </a:graphic>
      </p:graphicFrame>
      <p:sp>
        <p:nvSpPr>
          <p:cNvPr id="30745" name="TextBox 4"/>
          <p:cNvSpPr txBox="1">
            <a:spLocks noChangeArrowheads="1"/>
          </p:cNvSpPr>
          <p:nvPr/>
        </p:nvSpPr>
        <p:spPr bwMode="auto">
          <a:xfrm>
            <a:off x="1447800" y="3124200"/>
            <a:ext cx="6256338" cy="708025"/>
          </a:xfrm>
          <a:prstGeom prst="rect">
            <a:avLst/>
          </a:prstGeom>
          <a:noFill/>
          <a:ln w="9525">
            <a:noFill/>
            <a:miter lim="800000"/>
            <a:headEnd/>
            <a:tailEnd/>
          </a:ln>
        </p:spPr>
        <p:txBody>
          <a:bodyPr wrap="none">
            <a:spAutoFit/>
          </a:bodyPr>
          <a:lstStyle/>
          <a:p>
            <a:r>
              <a:rPr lang="en-US" sz="4000"/>
              <a:t>ASR Mitigation Chart- Table 2</a:t>
            </a:r>
          </a:p>
        </p:txBody>
      </p:sp>
      <p:sp>
        <p:nvSpPr>
          <p:cNvPr id="30746" name="TextBox 5"/>
          <p:cNvSpPr txBox="1">
            <a:spLocks noChangeArrowheads="1"/>
          </p:cNvSpPr>
          <p:nvPr/>
        </p:nvSpPr>
        <p:spPr bwMode="auto">
          <a:xfrm>
            <a:off x="4267200" y="4191000"/>
            <a:ext cx="184150" cy="369888"/>
          </a:xfrm>
          <a:prstGeom prst="rect">
            <a:avLst/>
          </a:prstGeom>
          <a:noFill/>
          <a:ln w="9525">
            <a:noFill/>
            <a:miter lim="800000"/>
            <a:headEnd/>
            <a:tailEnd/>
          </a:ln>
        </p:spPr>
        <p:txBody>
          <a:bodyPr wrap="none">
            <a:spAutoFit/>
          </a:bodyPr>
          <a:lstStyle/>
          <a:p>
            <a:endParaRPr lang="en-US"/>
          </a:p>
        </p:txBody>
      </p:sp>
      <p:sp>
        <p:nvSpPr>
          <p:cNvPr id="30747" name="TextBox 6"/>
          <p:cNvSpPr txBox="1">
            <a:spLocks noChangeArrowheads="1"/>
          </p:cNvSpPr>
          <p:nvPr/>
        </p:nvSpPr>
        <p:spPr bwMode="auto">
          <a:xfrm>
            <a:off x="4191000" y="4038600"/>
            <a:ext cx="184150" cy="369888"/>
          </a:xfrm>
          <a:prstGeom prst="rect">
            <a:avLst/>
          </a:prstGeom>
          <a:noFill/>
          <a:ln w="9525">
            <a:noFill/>
            <a:miter lim="800000"/>
            <a:headEnd/>
            <a:tailEnd/>
          </a:ln>
        </p:spPr>
        <p:txBody>
          <a:bodyPr wrap="none">
            <a:spAutoFit/>
          </a:bodyPr>
          <a:lstStyle/>
          <a:p>
            <a:endParaRPr lang="en-US"/>
          </a:p>
        </p:txBody>
      </p:sp>
      <p:graphicFrame>
        <p:nvGraphicFramePr>
          <p:cNvPr id="8" name="Table 7"/>
          <p:cNvGraphicFramePr>
            <a:graphicFrameLocks noGrp="1"/>
          </p:cNvGraphicFramePr>
          <p:nvPr/>
        </p:nvGraphicFramePr>
        <p:xfrm>
          <a:off x="457200" y="4114800"/>
          <a:ext cx="8229600" cy="2074863"/>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667910">
                <a:tc>
                  <a:txBody>
                    <a:bodyPr/>
                    <a:lstStyle/>
                    <a:p>
                      <a:r>
                        <a:rPr lang="en-US" dirty="0" smtClean="0"/>
                        <a:t>SCM Replacement</a:t>
                      </a:r>
                      <a:endParaRPr lang="en-US" dirty="0"/>
                    </a:p>
                  </a:txBody>
                  <a:tcPr/>
                </a:tc>
                <a:tc>
                  <a:txBody>
                    <a:bodyPr/>
                    <a:lstStyle/>
                    <a:p>
                      <a:r>
                        <a:rPr lang="en-US" dirty="0" smtClean="0"/>
                        <a:t>Low Alkali (≤0.7%)</a:t>
                      </a:r>
                    </a:p>
                    <a:p>
                      <a:r>
                        <a:rPr lang="en-US" dirty="0" smtClean="0"/>
                        <a:t>R1</a:t>
                      </a:r>
                      <a:endParaRPr lang="en-US" dirty="0"/>
                    </a:p>
                  </a:txBody>
                  <a:tcPr/>
                </a:tc>
                <a:tc>
                  <a:txBody>
                    <a:bodyPr/>
                    <a:lstStyle/>
                    <a:p>
                      <a:r>
                        <a:rPr lang="en-US" dirty="0" smtClean="0"/>
                        <a:t>Low Alkali (≤0.7%)</a:t>
                      </a:r>
                    </a:p>
                    <a:p>
                      <a:r>
                        <a:rPr lang="en-US" dirty="0" smtClean="0"/>
                        <a:t>R2</a:t>
                      </a:r>
                      <a:endParaRPr lang="en-US" dirty="0"/>
                    </a:p>
                  </a:txBody>
                  <a:tcPr/>
                </a:tc>
                <a:tc>
                  <a:txBody>
                    <a:bodyPr/>
                    <a:lstStyle/>
                    <a:p>
                      <a:r>
                        <a:rPr lang="en-US" dirty="0" smtClean="0"/>
                        <a:t>Normal Alkali</a:t>
                      </a:r>
                    </a:p>
                    <a:p>
                      <a:r>
                        <a:rPr lang="en-US" dirty="0" smtClean="0"/>
                        <a:t>(&gt;0.7- ≤ 1.0%)</a:t>
                      </a:r>
                    </a:p>
                    <a:p>
                      <a:r>
                        <a:rPr lang="en-US" dirty="0" smtClean="0"/>
                        <a:t>R1</a:t>
                      </a:r>
                      <a:endParaRPr lang="en-US" dirty="0"/>
                    </a:p>
                  </a:txBody>
                  <a:tcPr/>
                </a:tc>
                <a:tc>
                  <a:txBody>
                    <a:bodyPr/>
                    <a:lstStyle/>
                    <a:p>
                      <a:r>
                        <a:rPr lang="en-US" dirty="0" smtClean="0"/>
                        <a:t>Normal Alkali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(&gt;0.7- ≤ 1.0%)</a:t>
                      </a:r>
                    </a:p>
                    <a:p>
                      <a:r>
                        <a:rPr lang="en-US" dirty="0" smtClean="0"/>
                        <a:t>R2</a:t>
                      </a:r>
                      <a:endParaRPr lang="en-US" dirty="0"/>
                    </a:p>
                  </a:txBody>
                  <a:tcPr/>
                </a:tc>
              </a:tr>
              <a:tr h="386963">
                <a:tc>
                  <a:txBody>
                    <a:bodyPr/>
                    <a:lstStyle/>
                    <a:p>
                      <a:r>
                        <a:rPr lang="en-US" dirty="0" smtClean="0"/>
                        <a:t>Class F Fly Ash</a:t>
                      </a:r>
                      <a:endParaRPr lang="en-US" dirty="0"/>
                    </a:p>
                  </a:txBody>
                  <a:tcPr/>
                </a:tc>
                <a:tc>
                  <a:txBody>
                    <a:bodyPr/>
                    <a:lstStyle/>
                    <a:p>
                      <a:r>
                        <a:rPr lang="en-US" dirty="0" smtClean="0"/>
                        <a:t>20%</a:t>
                      </a:r>
                      <a:endParaRPr lang="en-US" dirty="0"/>
                    </a:p>
                  </a:txBody>
                  <a:tcPr/>
                </a:tc>
                <a:tc>
                  <a:txBody>
                    <a:bodyPr/>
                    <a:lstStyle/>
                    <a:p>
                      <a:r>
                        <a:rPr lang="en-US" dirty="0" smtClean="0"/>
                        <a:t>25%</a:t>
                      </a:r>
                      <a:endParaRPr lang="en-US" dirty="0"/>
                    </a:p>
                  </a:txBody>
                  <a:tcPr/>
                </a:tc>
                <a:tc>
                  <a:txBody>
                    <a:bodyPr/>
                    <a:lstStyle/>
                    <a:p>
                      <a:r>
                        <a:rPr lang="en-US" dirty="0" smtClean="0"/>
                        <a:t>25%</a:t>
                      </a:r>
                      <a:endParaRPr lang="en-US" dirty="0"/>
                    </a:p>
                  </a:txBody>
                  <a:tcPr/>
                </a:tc>
                <a:tc>
                  <a:txBody>
                    <a:bodyPr/>
                    <a:lstStyle/>
                    <a:p>
                      <a:r>
                        <a:rPr lang="en-US" dirty="0" smtClean="0"/>
                        <a:t>25%</a:t>
                      </a:r>
                      <a:endParaRPr lang="en-US" dirty="0"/>
                    </a:p>
                  </a:txBody>
                  <a:tcPr/>
                </a:tc>
              </a:tr>
              <a:tr h="386963">
                <a:tc>
                  <a:txBody>
                    <a:bodyPr/>
                    <a:lstStyle/>
                    <a:p>
                      <a:r>
                        <a:rPr lang="en-US" dirty="0" smtClean="0"/>
                        <a:t>Slag (GGBFS)</a:t>
                      </a:r>
                      <a:endParaRPr lang="en-US" dirty="0"/>
                    </a:p>
                  </a:txBody>
                  <a:tcPr/>
                </a:tc>
                <a:tc>
                  <a:txBody>
                    <a:bodyPr/>
                    <a:lstStyle/>
                    <a:p>
                      <a:r>
                        <a:rPr lang="en-US" dirty="0" smtClean="0"/>
                        <a:t>35%</a:t>
                      </a:r>
                      <a:endParaRPr lang="en-US" dirty="0"/>
                    </a:p>
                  </a:txBody>
                  <a:tcPr/>
                </a:tc>
                <a:tc>
                  <a:txBody>
                    <a:bodyPr/>
                    <a:lstStyle/>
                    <a:p>
                      <a:r>
                        <a:rPr lang="en-US" dirty="0" smtClean="0"/>
                        <a:t>50%</a:t>
                      </a:r>
                      <a:endParaRPr lang="en-US" dirty="0"/>
                    </a:p>
                  </a:txBody>
                  <a:tcPr/>
                </a:tc>
                <a:tc>
                  <a:txBody>
                    <a:bodyPr/>
                    <a:lstStyle/>
                    <a:p>
                      <a:r>
                        <a:rPr lang="en-US" dirty="0" smtClean="0"/>
                        <a:t>50%</a:t>
                      </a:r>
                      <a:endParaRPr lang="en-US" dirty="0"/>
                    </a:p>
                  </a:txBody>
                  <a:tcPr/>
                </a:tc>
                <a:tc>
                  <a:txBody>
                    <a:bodyPr/>
                    <a:lstStyle/>
                    <a:p>
                      <a:r>
                        <a:rPr lang="en-US" dirty="0" smtClean="0"/>
                        <a:t>50%</a:t>
                      </a:r>
                      <a:endParaRPr lang="en-US" dirty="0"/>
                    </a:p>
                  </a:txBody>
                  <a:tcPr/>
                </a:tc>
              </a:tr>
              <a:tr h="386963">
                <a:tc>
                  <a:txBody>
                    <a:bodyPr/>
                    <a:lstStyle/>
                    <a:p>
                      <a:r>
                        <a:rPr lang="en-US" dirty="0" smtClean="0"/>
                        <a:t>Ternary</a:t>
                      </a:r>
                      <a:r>
                        <a:rPr lang="en-US" baseline="0" dirty="0" smtClean="0"/>
                        <a:t> Blends</a:t>
                      </a:r>
                      <a:endParaRPr lang="en-US" dirty="0"/>
                    </a:p>
                  </a:txBody>
                  <a:tcPr/>
                </a:tc>
                <a:tc>
                  <a:txBody>
                    <a:bodyPr/>
                    <a:lstStyle/>
                    <a:p>
                      <a:r>
                        <a:rPr lang="en-US" dirty="0" err="1" smtClean="0"/>
                        <a:t>tbd</a:t>
                      </a:r>
                      <a:endParaRPr lang="en-US" dirty="0"/>
                    </a:p>
                  </a:txBody>
                  <a:tcPr/>
                </a:tc>
                <a:tc>
                  <a:txBody>
                    <a:bodyPr/>
                    <a:lstStyle/>
                    <a:p>
                      <a:r>
                        <a:rPr lang="en-US" dirty="0" err="1" smtClean="0"/>
                        <a:t>tbd</a:t>
                      </a:r>
                      <a:endParaRPr lang="en-US" dirty="0"/>
                    </a:p>
                  </a:txBody>
                  <a:tcPr/>
                </a:tc>
                <a:tc>
                  <a:txBody>
                    <a:bodyPr/>
                    <a:lstStyle/>
                    <a:p>
                      <a:r>
                        <a:rPr lang="en-US" dirty="0" err="1" smtClean="0"/>
                        <a:t>tbd</a:t>
                      </a:r>
                      <a:endParaRPr lang="en-US" dirty="0"/>
                    </a:p>
                  </a:txBody>
                  <a:tcPr/>
                </a:tc>
                <a:tc>
                  <a:txBody>
                    <a:bodyPr/>
                    <a:lstStyle/>
                    <a:p>
                      <a:r>
                        <a:rPr lang="en-US" dirty="0" err="1" smtClean="0"/>
                        <a:t>tbd</a:t>
                      </a:r>
                      <a:endParaRPr lang="en-US" dirty="0"/>
                    </a:p>
                  </a:txBody>
                  <a:tcPr/>
                </a:tc>
              </a:tr>
            </a:tbl>
          </a:graphicData>
        </a:graphic>
      </p:graphicFrame>
      <p:sp>
        <p:nvSpPr>
          <p:cNvPr id="9" name="Slide Number Placeholder 8"/>
          <p:cNvSpPr>
            <a:spLocks noGrp="1"/>
          </p:cNvSpPr>
          <p:nvPr>
            <p:ph type="sldNum" sz="quarter" idx="12"/>
          </p:nvPr>
        </p:nvSpPr>
        <p:spPr/>
        <p:txBody>
          <a:bodyPr/>
          <a:lstStyle/>
          <a:p>
            <a:pPr>
              <a:defRPr/>
            </a:pPr>
            <a:fld id="{C6F028E1-4A8D-4707-B57E-46642567BEA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3600" b="1" smtClean="0">
                <a:latin typeface="Times New Roman" pitchFamily="18" charset="0"/>
                <a:cs typeface="Times New Roman" pitchFamily="18" charset="0"/>
              </a:rPr>
              <a:t>Standard Specifications for Construction and Materials</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MDSHA Standard Specifications for Construction and Materials</a:t>
            </a:r>
            <a:r>
              <a:rPr lang="en-US" sz="2800" dirty="0" smtClean="0">
                <a:latin typeface="Times New Roman" pitchFamily="18" charset="0"/>
                <a:cs typeface="Times New Roman" pitchFamily="18" charset="0"/>
              </a:rPr>
              <a:t> is one of the Contract Documents that governs the performance of work; including the furnishing of labor, equipment and materials, by which a Contractor is bound to comply with, upon the awarding of a Contract for work to be performed for the Administration.</a:t>
            </a:r>
          </a:p>
          <a:p>
            <a:pPr eaLnBrk="1" fontAlgn="auto" hangingPunct="1">
              <a:spcAft>
                <a:spcPts val="0"/>
              </a:spcAft>
              <a:buFont typeface="Arial" pitchFamily="34" charset="0"/>
              <a:buChar char="•"/>
              <a:defRPr/>
            </a:pPr>
            <a:endParaRPr lang="en-US" sz="28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Standard Specifications manual (Gray Book – 2008) is divided into three parts: </a:t>
            </a:r>
          </a:p>
          <a:p>
            <a:pPr lvl="2" eaLnBrk="1" fontAlgn="auto" hangingPunct="1">
              <a:spcAft>
                <a:spcPts val="0"/>
              </a:spcAft>
              <a:buFont typeface="Arial" pitchFamily="34" charset="0"/>
              <a:buChar char="•"/>
              <a:defRPr/>
            </a:pPr>
            <a:r>
              <a:rPr lang="en-US" sz="2800" dirty="0" smtClean="0">
                <a:latin typeface="Times New Roman" pitchFamily="18" charset="0"/>
                <a:cs typeface="Times New Roman" pitchFamily="18" charset="0"/>
              </a:rPr>
              <a:t>Part I –  General Provisions</a:t>
            </a:r>
          </a:p>
          <a:p>
            <a:pPr lvl="2" eaLnBrk="1" fontAlgn="auto" hangingPunct="1">
              <a:spcAft>
                <a:spcPts val="0"/>
              </a:spcAft>
              <a:buFont typeface="Arial" pitchFamily="34" charset="0"/>
              <a:buChar char="•"/>
              <a:defRPr/>
            </a:pPr>
            <a:r>
              <a:rPr lang="en-US" sz="2800" dirty="0" smtClean="0">
                <a:latin typeface="Times New Roman" pitchFamily="18" charset="0"/>
                <a:cs typeface="Times New Roman" pitchFamily="18" charset="0"/>
              </a:rPr>
              <a:t>Part II – Terms and Conditions</a:t>
            </a:r>
          </a:p>
          <a:p>
            <a:pPr lvl="2" eaLnBrk="1" fontAlgn="auto" hangingPunct="1">
              <a:spcAft>
                <a:spcPts val="0"/>
              </a:spcAft>
              <a:buFont typeface="Arial" pitchFamily="34" charset="0"/>
              <a:buChar char="•"/>
              <a:defRPr/>
            </a:pPr>
            <a:r>
              <a:rPr lang="en-US" sz="2800" dirty="0" smtClean="0">
                <a:latin typeface="Times New Roman" pitchFamily="18" charset="0"/>
                <a:cs typeface="Times New Roman" pitchFamily="18" charset="0"/>
              </a:rPr>
              <a:t>Part III - Technical Requirements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67DFA9B1-9B7E-4543-9B85-037607BE041C}" type="slidenum">
              <a:rPr lang="en-US"/>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Overlays - Mix 8</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Used for structures; can be thicker than an LMC overlay</a:t>
            </a:r>
          </a:p>
          <a:p>
            <a:pPr eaLnBrk="1" fontAlgn="auto" hangingPunct="1">
              <a:spcAft>
                <a:spcPts val="0"/>
              </a:spcAft>
              <a:buFont typeface="Arial" pitchFamily="34" charset="0"/>
              <a:buChar char="•"/>
              <a:defRPr/>
            </a:pPr>
            <a:r>
              <a:rPr lang="en-US" dirty="0" smtClean="0"/>
              <a:t>Adding polypropylene fibers to help reduce shrinkage cracks</a:t>
            </a:r>
          </a:p>
          <a:p>
            <a:pPr marL="0" indent="0" eaLnBrk="1" fontAlgn="auto" hangingPunct="1">
              <a:spcAft>
                <a:spcPts val="0"/>
              </a:spcAft>
              <a:buFont typeface="Arial" pitchFamily="34" charset="0"/>
              <a:buNone/>
              <a:defRPr/>
            </a:pPr>
            <a:endParaRPr lang="en-US" dirty="0" smtClean="0"/>
          </a:p>
        </p:txBody>
      </p:sp>
    </p:spTree>
  </p:cSld>
  <p:clrMapOvr>
    <a:masterClrMapping/>
  </p:clrMapOvr>
  <p:transition advTm="73976"/>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SCC – Self Consolidating Concrete</a:t>
            </a:r>
          </a:p>
        </p:txBody>
      </p:sp>
      <p:sp>
        <p:nvSpPr>
          <p:cNvPr id="32771" name="Content Placeholder 2"/>
          <p:cNvSpPr>
            <a:spLocks noGrp="1"/>
          </p:cNvSpPr>
          <p:nvPr>
            <p:ph idx="1"/>
          </p:nvPr>
        </p:nvSpPr>
        <p:spPr/>
        <p:txBody>
          <a:bodyPr/>
          <a:lstStyle/>
          <a:p>
            <a:pPr eaLnBrk="1" hangingPunct="1"/>
            <a:r>
              <a:rPr lang="en-US" smtClean="0"/>
              <a:t>SCC was used for beams as a pilot project on the ICC</a:t>
            </a:r>
          </a:p>
          <a:p>
            <a:pPr eaLnBrk="1" hangingPunct="1"/>
            <a:r>
              <a:rPr lang="en-US" smtClean="0"/>
              <a:t>All beams are now made with SCC rather than conventional concrete </a:t>
            </a:r>
          </a:p>
          <a:p>
            <a:pPr eaLnBrk="1" hangingPunct="1"/>
            <a:endParaRPr lang="en-US" smtClean="0"/>
          </a:p>
        </p:txBody>
      </p:sp>
    </p:spTree>
  </p:cSld>
  <p:clrMapOvr>
    <a:masterClrMapping/>
  </p:clrMapOvr>
  <p:transition advTm="7397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Chloride Spec</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History:  This spec became necessary because of an issue that arose with post tensioning grout.  A manufacturer of a bagged grout mix had a malfunction at their plant that compromised the integrity of their product.  An excess amount of chlorides were added to the bagged material and was not noticed until a few days later after the bagged material had been shipped out.  When we received notification, we had already used the product in a structural element.</a:t>
            </a:r>
          </a:p>
          <a:p>
            <a:pPr eaLnBrk="1" fontAlgn="auto" hangingPunct="1">
              <a:spcAft>
                <a:spcPts val="0"/>
              </a:spcAft>
              <a:buFont typeface="Arial" pitchFamily="34" charset="0"/>
              <a:buChar char="•"/>
              <a:defRPr/>
            </a:pPr>
            <a:endParaRPr lang="en-US" dirty="0" smtClean="0"/>
          </a:p>
        </p:txBody>
      </p:sp>
    </p:spTree>
  </p:cSld>
  <p:clrMapOvr>
    <a:masterClrMapping/>
  </p:clrMapOvr>
  <p:transition advTm="73976"/>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Chloride Spec</a:t>
            </a:r>
          </a:p>
        </p:txBody>
      </p:sp>
      <p:sp>
        <p:nvSpPr>
          <p:cNvPr id="34819" name="Content Placeholder 2"/>
          <p:cNvSpPr>
            <a:spLocks noGrp="1"/>
          </p:cNvSpPr>
          <p:nvPr>
            <p:ph idx="1"/>
          </p:nvPr>
        </p:nvSpPr>
        <p:spPr/>
        <p:txBody>
          <a:bodyPr/>
          <a:lstStyle/>
          <a:p>
            <a:pPr eaLnBrk="1" hangingPunct="1"/>
            <a:r>
              <a:rPr lang="en-US" smtClean="0"/>
              <a:t>SHA, VADOT, FHWA and several concrete experts met in DC to decide what course of action needed to be taken.  The Woodrow Wilson Bridge was one of our bridges that was affected.  Virginia and other states had several bridges that were affected.  This new spec helps us to be proactive in the future so that we can test the product prior to its use. </a:t>
            </a:r>
          </a:p>
        </p:txBody>
      </p:sp>
    </p:spTree>
  </p:cSld>
  <p:clrMapOvr>
    <a:masterClrMapping/>
  </p:clrMapOvr>
  <p:transition advTm="73976"/>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Chloride Spec</a:t>
            </a:r>
          </a:p>
        </p:txBody>
      </p:sp>
      <p:sp>
        <p:nvSpPr>
          <p:cNvPr id="35843" name="Content Placeholder 2"/>
          <p:cNvSpPr>
            <a:spLocks noGrp="1"/>
          </p:cNvSpPr>
          <p:nvPr>
            <p:ph idx="1"/>
          </p:nvPr>
        </p:nvSpPr>
        <p:spPr/>
        <p:txBody>
          <a:bodyPr/>
          <a:lstStyle/>
          <a:p>
            <a:pPr eaLnBrk="1" hangingPunct="1"/>
            <a:endParaRPr lang="en-US" smtClean="0"/>
          </a:p>
          <a:p>
            <a:pPr eaLnBrk="1" hangingPunct="1"/>
            <a:r>
              <a:rPr lang="en-US" smtClean="0"/>
              <a:t>“NEW” spec for concrete and mortars</a:t>
            </a:r>
          </a:p>
          <a:p>
            <a:pPr eaLnBrk="1" hangingPunct="1"/>
            <a:r>
              <a:rPr lang="en-US" smtClean="0"/>
              <a:t>Test per C1218</a:t>
            </a:r>
          </a:p>
          <a:p>
            <a:pPr eaLnBrk="1" hangingPunct="1"/>
            <a:r>
              <a:rPr lang="en-US" smtClean="0"/>
              <a:t>SP -902 and Include SP 420.02 AND SP 440 with this specification</a:t>
            </a:r>
          </a:p>
          <a:p>
            <a:pPr eaLnBrk="1" hangingPunct="1"/>
            <a:endParaRPr lang="en-US" smtClean="0"/>
          </a:p>
          <a:p>
            <a:pPr eaLnBrk="1" hangingPunct="1"/>
            <a:endParaRPr lang="en-US" smtClean="0"/>
          </a:p>
        </p:txBody>
      </p:sp>
    </p:spTree>
  </p:cSld>
  <p:clrMapOvr>
    <a:masterClrMapping/>
  </p:clrMapOvr>
  <p:transition advTm="73976"/>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Chloride Spec</a:t>
            </a:r>
          </a:p>
        </p:txBody>
      </p:sp>
      <p:sp>
        <p:nvSpPr>
          <p:cNvPr id="3" name="Content Placeholder 2"/>
          <p:cNvSpPr>
            <a:spLocks noGrp="1"/>
          </p:cNvSpPr>
          <p:nvPr>
            <p:ph idx="1"/>
          </p:nvPr>
        </p:nvSpPr>
        <p:spPr/>
        <p:txBody>
          <a:bodyPr rtlCol="0">
            <a:normAutofit fontScale="32500" lnSpcReduction="20000"/>
          </a:bodyPr>
          <a:lstStyle/>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b="1" dirty="0" smtClean="0"/>
          </a:p>
          <a:p>
            <a:pPr eaLnBrk="1" fontAlgn="auto" hangingPunct="1">
              <a:spcAft>
                <a:spcPts val="0"/>
              </a:spcAft>
              <a:buFont typeface="Arial" pitchFamily="34" charset="0"/>
              <a:buChar char="•"/>
              <a:defRPr/>
            </a:pPr>
            <a:r>
              <a:rPr lang="en-US" sz="7400" b="1" dirty="0" smtClean="0"/>
              <a:t>902.10.11 Concrete Chloride Content.</a:t>
            </a:r>
            <a:r>
              <a:rPr lang="en-US" sz="7400" dirty="0" smtClean="0"/>
              <a:t>  C1218.  Water soluble chloride ion content contributed from the water, aggregates, </a:t>
            </a:r>
            <a:r>
              <a:rPr lang="en-US" sz="7400" dirty="0" err="1" smtClean="0"/>
              <a:t>cementitious</a:t>
            </a:r>
            <a:r>
              <a:rPr lang="en-US" sz="7400" dirty="0" smtClean="0"/>
              <a:t> materials and admixtures used shall not exceed the maximum chloride ion content listed in the table below.</a:t>
            </a:r>
          </a:p>
          <a:p>
            <a:pPr eaLnBrk="1" fontAlgn="auto" hangingPunct="1">
              <a:spcAft>
                <a:spcPts val="0"/>
              </a:spcAft>
              <a:buFont typeface="Arial" pitchFamily="34" charset="0"/>
              <a:buNone/>
              <a:defRPr/>
            </a:pPr>
            <a:r>
              <a:rPr lang="en-US" sz="7400" dirty="0" smtClean="0"/>
              <a:t>	</a:t>
            </a:r>
          </a:p>
          <a:p>
            <a:pPr eaLnBrk="1" fontAlgn="auto" hangingPunct="1">
              <a:spcAft>
                <a:spcPts val="0"/>
              </a:spcAft>
              <a:buFont typeface="Arial" pitchFamily="34" charset="0"/>
              <a:buChar char="•"/>
              <a:defRPr/>
            </a:pPr>
            <a:r>
              <a:rPr lang="en-US" sz="7400" b="1" dirty="0" smtClean="0"/>
              <a:t>Maximum Water Soluble Chloride Content percent by weight of cement</a:t>
            </a:r>
            <a:endParaRPr lang="en-US" sz="7400" dirty="0" smtClean="0"/>
          </a:p>
          <a:p>
            <a:pPr eaLnBrk="1" fontAlgn="auto" hangingPunct="1">
              <a:spcAft>
                <a:spcPts val="0"/>
              </a:spcAft>
              <a:buFont typeface="Arial" pitchFamily="34" charset="0"/>
              <a:buChar char="•"/>
              <a:defRPr/>
            </a:pPr>
            <a:r>
              <a:rPr lang="en-US" sz="7400" dirty="0" smtClean="0"/>
              <a:t>Non Reinforced Concrete   N/A</a:t>
            </a:r>
          </a:p>
          <a:p>
            <a:pPr eaLnBrk="1" fontAlgn="auto" hangingPunct="1">
              <a:spcAft>
                <a:spcPts val="0"/>
              </a:spcAft>
              <a:buFont typeface="Arial" pitchFamily="34" charset="0"/>
              <a:buChar char="•"/>
              <a:defRPr/>
            </a:pPr>
            <a:r>
              <a:rPr lang="en-US" sz="7400" dirty="0" smtClean="0"/>
              <a:t>Reinforced Concrete            0.15</a:t>
            </a:r>
          </a:p>
          <a:p>
            <a:pPr eaLnBrk="1" fontAlgn="auto" hangingPunct="1">
              <a:spcAft>
                <a:spcPts val="0"/>
              </a:spcAft>
              <a:buFont typeface="Arial" pitchFamily="34" charset="0"/>
              <a:buChar char="•"/>
              <a:defRPr/>
            </a:pPr>
            <a:r>
              <a:rPr lang="en-US" sz="7400" dirty="0" err="1" smtClean="0"/>
              <a:t>Prestressed</a:t>
            </a:r>
            <a:r>
              <a:rPr lang="en-US" sz="7400" dirty="0" smtClean="0"/>
              <a:t> Concrete          0.06</a:t>
            </a:r>
          </a:p>
          <a:p>
            <a:pPr eaLnBrk="1" fontAlgn="auto" hangingPunct="1">
              <a:spcAft>
                <a:spcPts val="0"/>
              </a:spcAft>
              <a:buFont typeface="Arial" pitchFamily="34" charset="0"/>
              <a:buChar char="•"/>
              <a:defRPr/>
            </a:pPr>
            <a:endParaRPr lang="en-US" sz="7400" dirty="0" smtClean="0"/>
          </a:p>
          <a:p>
            <a:pPr eaLnBrk="1" fontAlgn="auto" hangingPunct="1">
              <a:spcAft>
                <a:spcPts val="0"/>
              </a:spcAft>
              <a:buFont typeface="Arial" pitchFamily="34" charset="0"/>
              <a:buChar char="•"/>
              <a:defRPr/>
            </a:pPr>
            <a:endParaRPr lang="en-US" dirty="0" smtClean="0"/>
          </a:p>
        </p:txBody>
      </p:sp>
    </p:spTree>
  </p:cSld>
  <p:clrMapOvr>
    <a:masterClrMapping/>
  </p:clrMapOvr>
  <p:transition advTm="73976"/>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Chloride Spec</a:t>
            </a:r>
          </a:p>
        </p:txBody>
      </p:sp>
      <p:sp>
        <p:nvSpPr>
          <p:cNvPr id="3" name="Content Placeholder 2"/>
          <p:cNvSpPr>
            <a:spLocks noGrp="1"/>
          </p:cNvSpPr>
          <p:nvPr>
            <p:ph idx="1"/>
          </p:nvPr>
        </p:nvSpPr>
        <p:spPr/>
        <p:txBody>
          <a:bodyPr rtlCol="0">
            <a:normAutofit fontScale="32500" lnSpcReduction="20000"/>
          </a:bodyPr>
          <a:lstStyle/>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b="1" dirty="0" smtClean="0"/>
          </a:p>
          <a:p>
            <a:pPr eaLnBrk="1" fontAlgn="auto" hangingPunct="1">
              <a:spcAft>
                <a:spcPts val="0"/>
              </a:spcAft>
              <a:buFont typeface="Arial" pitchFamily="34" charset="0"/>
              <a:buChar char="•"/>
              <a:defRPr/>
            </a:pPr>
            <a:r>
              <a:rPr lang="en-US" sz="7400" b="1" dirty="0" smtClean="0"/>
              <a:t>902.11 MORTAR FOR GROUT.</a:t>
            </a:r>
            <a:endParaRPr lang="en-US" sz="7400" dirty="0" smtClean="0"/>
          </a:p>
          <a:p>
            <a:pPr eaLnBrk="1" fontAlgn="auto" hangingPunct="1">
              <a:spcAft>
                <a:spcPts val="0"/>
              </a:spcAft>
              <a:buFont typeface="Arial" pitchFamily="34" charset="0"/>
              <a:buChar char="•"/>
              <a:defRPr/>
            </a:pPr>
            <a:endParaRPr lang="en-US" sz="7400" dirty="0" smtClean="0"/>
          </a:p>
          <a:p>
            <a:pPr eaLnBrk="1" fontAlgn="auto" hangingPunct="1">
              <a:spcAft>
                <a:spcPts val="0"/>
              </a:spcAft>
              <a:buFont typeface="Arial" pitchFamily="34" charset="0"/>
              <a:buChar char="•"/>
              <a:defRPr/>
            </a:pPr>
            <a:r>
              <a:rPr lang="en-US" sz="7400" b="1" dirty="0" smtClean="0"/>
              <a:t>902.11.01 Chloride Ion Content.  </a:t>
            </a:r>
            <a:r>
              <a:rPr lang="en-US" sz="7400" dirty="0" smtClean="0"/>
              <a:t>C1218.  Refer to Items (a), (b) and (c) above.  Water soluble chloride ion content for each lot of grout shall not exceed 0.06 percent by weight of cement when tested.  Chloride ion content shall be independently tested prior to placement.</a:t>
            </a:r>
            <a:br>
              <a:rPr lang="en-US" sz="7400" dirty="0" smtClean="0"/>
            </a:br>
            <a:endParaRPr lang="en-US" sz="7400" dirty="0" smtClean="0"/>
          </a:p>
          <a:p>
            <a:pPr eaLnBrk="1" fontAlgn="auto" hangingPunct="1">
              <a:spcAft>
                <a:spcPts val="0"/>
              </a:spcAft>
              <a:buFont typeface="Arial" pitchFamily="34" charset="0"/>
              <a:buChar char="•"/>
              <a:defRPr/>
            </a:pPr>
            <a:r>
              <a:rPr lang="en-US" sz="7400" dirty="0" smtClean="0"/>
              <a:t>Perform chloride ion concentration testing on the grout (before the addition of water) at least once per project and a minimum of every 40 000 lb of material produced.</a:t>
            </a:r>
          </a:p>
          <a:p>
            <a:pPr eaLnBrk="1" fontAlgn="auto" hangingPunct="1">
              <a:spcAft>
                <a:spcPts val="0"/>
              </a:spcAft>
              <a:buFont typeface="Arial" pitchFamily="34" charset="0"/>
              <a:buChar char="•"/>
              <a:defRPr/>
            </a:pPr>
            <a:endParaRPr lang="en-US" sz="7400" dirty="0" smtClean="0"/>
          </a:p>
        </p:txBody>
      </p:sp>
    </p:spTree>
  </p:cSld>
  <p:clrMapOvr>
    <a:masterClrMapping/>
  </p:clrMapOvr>
  <p:transition advTm="73976"/>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Noise Wall Spec</a:t>
            </a:r>
          </a:p>
        </p:txBody>
      </p:sp>
      <p:sp>
        <p:nvSpPr>
          <p:cNvPr id="38915" name="Content Placeholder 2"/>
          <p:cNvSpPr>
            <a:spLocks noGrp="1"/>
          </p:cNvSpPr>
          <p:nvPr>
            <p:ph idx="1"/>
          </p:nvPr>
        </p:nvSpPr>
        <p:spPr/>
        <p:txBody>
          <a:bodyPr/>
          <a:lstStyle/>
          <a:p>
            <a:pPr eaLnBrk="1" hangingPunct="1"/>
            <a:r>
              <a:rPr lang="en-US" smtClean="0"/>
              <a:t>Office of Highway Design is currently working on updating this spec.</a:t>
            </a:r>
            <a:br>
              <a:rPr lang="en-US" smtClean="0"/>
            </a:br>
            <a:endParaRPr lang="en-US" smtClean="0"/>
          </a:p>
        </p:txBody>
      </p:sp>
    </p:spTree>
  </p:cSld>
  <p:clrMapOvr>
    <a:masterClrMapping/>
  </p:clrMapOvr>
  <p:transition advTm="73976"/>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902 PCC Materials</a:t>
            </a:r>
          </a:p>
        </p:txBody>
      </p:sp>
      <p:sp>
        <p:nvSpPr>
          <p:cNvPr id="39939" name="Content Placeholder 2"/>
          <p:cNvSpPr>
            <a:spLocks noGrp="1"/>
          </p:cNvSpPr>
          <p:nvPr>
            <p:ph idx="1"/>
          </p:nvPr>
        </p:nvSpPr>
        <p:spPr/>
        <p:txBody>
          <a:bodyPr/>
          <a:lstStyle/>
          <a:p>
            <a:pPr eaLnBrk="1" hangingPunct="1"/>
            <a:r>
              <a:rPr lang="en-US" smtClean="0"/>
              <a:t>902 mix table being updated and compiled to include different versions for HE, WT, and Pervious into one.</a:t>
            </a:r>
          </a:p>
        </p:txBody>
      </p:sp>
    </p:spTree>
  </p:cSld>
  <p:clrMapOvr>
    <a:masterClrMapping/>
  </p:clrMapOvr>
  <p:transition advTm="73976"/>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902A.JPG"/>
          <p:cNvPicPr>
            <a:picLocks noChangeAspect="1"/>
          </p:cNvPicPr>
          <p:nvPr/>
        </p:nvPicPr>
        <p:blipFill>
          <a:blip r:embed="rId2" cstate="print"/>
          <a:srcRect/>
          <a:stretch>
            <a:fillRect/>
          </a:stretch>
        </p:blipFill>
        <p:spPr bwMode="auto">
          <a:xfrm>
            <a:off x="1219200" y="36513"/>
            <a:ext cx="6629400" cy="670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5181600"/>
          </a:xfrm>
        </p:spPr>
        <p:txBody>
          <a:bodyPr rtlCol="0">
            <a:normAutofit/>
          </a:bodyPr>
          <a:lstStyle/>
          <a:p>
            <a:pPr marL="609600" indent="-609600" eaLnBrk="1" fontAlgn="auto" hangingPunct="1">
              <a:lnSpc>
                <a:spcPct val="80000"/>
              </a:lnSpc>
              <a:spcAft>
                <a:spcPts val="0"/>
              </a:spcAft>
              <a:buClr>
                <a:schemeClr val="tx1"/>
              </a:buClr>
              <a:buFont typeface="Arial" pitchFamily="34" charset="0"/>
              <a:buNone/>
              <a:defRPr/>
            </a:pPr>
            <a:r>
              <a:rPr lang="en-US" sz="2800" dirty="0" smtClean="0">
                <a:latin typeface="Times New Roman" pitchFamily="18" charset="0"/>
              </a:rPr>
              <a:t>Special Provisions (SP)</a:t>
            </a:r>
          </a:p>
          <a:p>
            <a:pPr marL="609600" indent="-609600" eaLnBrk="1" fontAlgn="auto" hangingPunct="1">
              <a:lnSpc>
                <a:spcPct val="80000"/>
              </a:lnSpc>
              <a:spcAft>
                <a:spcPts val="0"/>
              </a:spcAft>
              <a:buClr>
                <a:schemeClr val="tx1"/>
              </a:buClr>
              <a:buFont typeface="Arial" pitchFamily="34" charset="0"/>
              <a:buNone/>
              <a:defRPr/>
            </a:pPr>
            <a:r>
              <a:rPr lang="en-US" sz="2800" dirty="0" smtClean="0">
                <a:latin typeface="Times New Roman" pitchFamily="18" charset="0"/>
              </a:rPr>
              <a:t>	 </a:t>
            </a:r>
          </a:p>
          <a:p>
            <a:pPr marL="0" indent="0" eaLnBrk="1" fontAlgn="auto" hangingPunct="1">
              <a:lnSpc>
                <a:spcPct val="80000"/>
              </a:lnSpc>
              <a:spcAft>
                <a:spcPts val="0"/>
              </a:spcAft>
              <a:buClr>
                <a:schemeClr val="tx1"/>
              </a:buClr>
              <a:buFont typeface="Arial" pitchFamily="34" charset="0"/>
              <a:buNone/>
              <a:defRPr/>
            </a:pPr>
            <a:r>
              <a:rPr lang="en-US" sz="2800" dirty="0" smtClean="0">
                <a:latin typeface="Times New Roman" pitchFamily="18" charset="0"/>
              </a:rPr>
              <a:t>	Are prepared for all projects to cover an item of work that is not addressed in the Spec Book or to modify a spec in the Book.</a:t>
            </a:r>
          </a:p>
          <a:p>
            <a:pPr marL="609600" indent="-609600" eaLnBrk="1" fontAlgn="auto" hangingPunct="1">
              <a:lnSpc>
                <a:spcPct val="80000"/>
              </a:lnSpc>
              <a:spcAft>
                <a:spcPts val="0"/>
              </a:spcAft>
              <a:buClr>
                <a:schemeClr val="tx1"/>
              </a:buClr>
              <a:buFont typeface="Arial" pitchFamily="34" charset="0"/>
              <a:buChar char="•"/>
              <a:defRPr/>
            </a:pPr>
            <a:endParaRPr lang="en-US" sz="2800" dirty="0" smtClean="0">
              <a:latin typeface="Times New Roman" pitchFamily="18" charset="0"/>
            </a:endParaRPr>
          </a:p>
          <a:p>
            <a:pPr marL="609600" indent="-609600" eaLnBrk="1" fontAlgn="auto" hangingPunct="1">
              <a:lnSpc>
                <a:spcPct val="80000"/>
              </a:lnSpc>
              <a:spcAft>
                <a:spcPts val="0"/>
              </a:spcAft>
              <a:buClr>
                <a:schemeClr val="tx1"/>
              </a:buClr>
              <a:buFont typeface="Arial" pitchFamily="34" charset="0"/>
              <a:buNone/>
              <a:defRPr/>
            </a:pPr>
            <a:r>
              <a:rPr lang="en-US" sz="2800" dirty="0" smtClean="0">
                <a:latin typeface="Times New Roman" pitchFamily="18" charset="0"/>
              </a:rPr>
              <a:t>* Type A - Used for items which have no specifications 		pertaining to them in the Spec Book.</a:t>
            </a:r>
          </a:p>
          <a:p>
            <a:pPr marL="609600" indent="-609600" eaLnBrk="1" fontAlgn="auto" hangingPunct="1">
              <a:lnSpc>
                <a:spcPct val="80000"/>
              </a:lnSpc>
              <a:spcAft>
                <a:spcPts val="0"/>
              </a:spcAft>
              <a:buClr>
                <a:schemeClr val="tx1"/>
              </a:buClr>
              <a:buFont typeface="Arial" pitchFamily="34" charset="0"/>
              <a:buNone/>
              <a:defRPr/>
            </a:pPr>
            <a:endParaRPr lang="en-US" sz="2800" dirty="0" smtClean="0">
              <a:latin typeface="Times New Roman" pitchFamily="18" charset="0"/>
            </a:endParaRPr>
          </a:p>
          <a:p>
            <a:pPr marL="609600" indent="-609600" eaLnBrk="1" fontAlgn="auto" hangingPunct="1">
              <a:lnSpc>
                <a:spcPct val="80000"/>
              </a:lnSpc>
              <a:spcAft>
                <a:spcPts val="0"/>
              </a:spcAft>
              <a:buFont typeface="Arial" pitchFamily="34" charset="0"/>
              <a:buNone/>
              <a:defRPr/>
            </a:pPr>
            <a:r>
              <a:rPr lang="en-US" sz="2800" dirty="0" smtClean="0">
                <a:latin typeface="Times New Roman" pitchFamily="18" charset="0"/>
              </a:rPr>
              <a:t>* Type B - Used for items that have specifications 	pertaining to them in the Spec Book.</a:t>
            </a:r>
          </a:p>
          <a:p>
            <a:pPr eaLnBrk="1" fontAlgn="auto" hangingPunct="1">
              <a:spcAft>
                <a:spcPts val="0"/>
              </a:spcAft>
              <a:buFont typeface="Arial" pitchFamily="34" charset="0"/>
              <a:buChar char="•"/>
              <a:defRPr/>
            </a:pPr>
            <a:endParaRPr lang="en-US" sz="2800" dirty="0"/>
          </a:p>
        </p:txBody>
      </p:sp>
      <p:sp>
        <p:nvSpPr>
          <p:cNvPr id="7" name="Slide Number Placeholder 6"/>
          <p:cNvSpPr>
            <a:spLocks noGrp="1"/>
          </p:cNvSpPr>
          <p:nvPr>
            <p:ph type="sldNum" sz="quarter" idx="12"/>
          </p:nvPr>
        </p:nvSpPr>
        <p:spPr/>
        <p:txBody>
          <a:bodyPr/>
          <a:lstStyle/>
          <a:p>
            <a:pPr>
              <a:defRPr/>
            </a:pPr>
            <a:fld id="{83CF879F-F6D7-486E-B37C-259F852C8682}" type="slidenum">
              <a:rPr lang="en-US"/>
              <a:pPr>
                <a:defRPr/>
              </a:pPr>
              <a:t>4</a:t>
            </a:fld>
            <a:endParaRPr lang="en-US"/>
          </a:p>
        </p:txBody>
      </p:sp>
      <p:sp>
        <p:nvSpPr>
          <p:cNvPr id="8" name="Rectangle 2"/>
          <p:cNvSpPr txBox="1">
            <a:spLocks noChangeArrowheads="1"/>
          </p:cNvSpPr>
          <p:nvPr/>
        </p:nvSpPr>
        <p:spPr>
          <a:xfrm>
            <a:off x="1219200" y="228600"/>
            <a:ext cx="6705600" cy="1143000"/>
          </a:xfrm>
          <a:prstGeom prst="rect">
            <a:avLst/>
          </a:prstGeom>
        </p:spPr>
        <p:txBody>
          <a:bodyPr anchor="ctr">
            <a:normAutofit fontScale="85000" lnSpcReduction="10000"/>
          </a:bodyPr>
          <a:lstStyle/>
          <a:p>
            <a:pPr algn="ctr" fontAlgn="auto">
              <a:spcAft>
                <a:spcPts val="0"/>
              </a:spcAft>
              <a:defRPr/>
            </a:pPr>
            <a:r>
              <a:rPr lang="en-US" sz="4000" b="1" dirty="0">
                <a:latin typeface="Times New Roman" pitchFamily="18" charset="0"/>
                <a:ea typeface="+mj-ea"/>
                <a:cs typeface="+mj-cs"/>
              </a:rPr>
              <a:t>Types of  Standard Specifications</a:t>
            </a:r>
            <a:br>
              <a:rPr lang="en-US" sz="4000" b="1" dirty="0">
                <a:latin typeface="Times New Roman" pitchFamily="18" charset="0"/>
                <a:ea typeface="+mj-ea"/>
                <a:cs typeface="+mj-cs"/>
              </a:rPr>
            </a:br>
            <a:endParaRPr lang="en-US" sz="4000" b="1" dirty="0">
              <a:latin typeface="Times New Roman" pitchFamily="18" charset="0"/>
              <a:ea typeface="+mj-ea"/>
              <a:cs typeface="+mj-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902A new.JPG"/>
          <p:cNvPicPr>
            <a:picLocks noChangeAspect="1"/>
          </p:cNvPicPr>
          <p:nvPr/>
        </p:nvPicPr>
        <p:blipFill>
          <a:blip r:embed="rId2" cstate="print"/>
          <a:srcRect/>
          <a:stretch>
            <a:fillRect/>
          </a:stretch>
        </p:blipFill>
        <p:spPr bwMode="auto">
          <a:xfrm>
            <a:off x="533400" y="914400"/>
            <a:ext cx="8085138" cy="4953000"/>
          </a:xfrm>
          <a:prstGeom prst="rect">
            <a:avLst/>
          </a:prstGeom>
          <a:noFill/>
          <a:ln w="9525">
            <a:noFill/>
            <a:miter lim="800000"/>
            <a:headEnd/>
            <a:tailEnd/>
          </a:ln>
        </p:spPr>
      </p:pic>
      <p:sp>
        <p:nvSpPr>
          <p:cNvPr id="41987" name="TextBox 2"/>
          <p:cNvSpPr txBox="1">
            <a:spLocks noChangeArrowheads="1"/>
          </p:cNvSpPr>
          <p:nvPr/>
        </p:nvSpPr>
        <p:spPr bwMode="auto">
          <a:xfrm>
            <a:off x="800100" y="304800"/>
            <a:ext cx="7696200" cy="584200"/>
          </a:xfrm>
          <a:prstGeom prst="rect">
            <a:avLst/>
          </a:prstGeom>
          <a:noFill/>
          <a:ln w="9525">
            <a:noFill/>
            <a:miter lim="800000"/>
            <a:headEnd/>
            <a:tailEnd/>
          </a:ln>
        </p:spPr>
        <p:txBody>
          <a:bodyPr>
            <a:spAutoFit/>
          </a:bodyPr>
          <a:lstStyle/>
          <a:p>
            <a:pPr algn="ctr"/>
            <a:r>
              <a:rPr lang="en-US" sz="3200"/>
              <a:t>Proposed 902 A Table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285750" y="1447800"/>
            <a:ext cx="85725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703263" y="1038225"/>
            <a:ext cx="7678737" cy="1857375"/>
          </a:xfrm>
          <a:prstGeom prst="rect">
            <a:avLst/>
          </a:prstGeom>
          <a:noFill/>
          <a:ln w="9525">
            <a:noFill/>
            <a:miter lim="800000"/>
            <a:headEnd/>
            <a:tailEnd/>
          </a:ln>
        </p:spPr>
      </p:pic>
      <p:pic>
        <p:nvPicPr>
          <p:cNvPr id="44035" name="Picture 4"/>
          <p:cNvPicPr>
            <a:picLocks noChangeAspect="1" noChangeArrowheads="1"/>
          </p:cNvPicPr>
          <p:nvPr/>
        </p:nvPicPr>
        <p:blipFill>
          <a:blip r:embed="rId3" cstate="print"/>
          <a:srcRect/>
          <a:stretch>
            <a:fillRect/>
          </a:stretch>
        </p:blipFill>
        <p:spPr bwMode="auto">
          <a:xfrm>
            <a:off x="685800" y="2590800"/>
            <a:ext cx="8056563" cy="923925"/>
          </a:xfrm>
          <a:prstGeom prst="rect">
            <a:avLst/>
          </a:prstGeom>
          <a:noFill/>
          <a:ln w="9525">
            <a:noFill/>
            <a:miter lim="800000"/>
            <a:headEnd/>
            <a:tailEnd/>
          </a:ln>
        </p:spPr>
      </p:pic>
      <p:sp>
        <p:nvSpPr>
          <p:cNvPr id="4" name="Rectangle 3"/>
          <p:cNvSpPr/>
          <p:nvPr/>
        </p:nvSpPr>
        <p:spPr>
          <a:xfrm>
            <a:off x="8361363" y="1038225"/>
            <a:ext cx="381000" cy="1604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915 Plants</a:t>
            </a:r>
          </a:p>
        </p:txBody>
      </p:sp>
      <p:sp>
        <p:nvSpPr>
          <p:cNvPr id="45059" name="Content Placeholder 2"/>
          <p:cNvSpPr>
            <a:spLocks noGrp="1"/>
          </p:cNvSpPr>
          <p:nvPr>
            <p:ph idx="1"/>
          </p:nvPr>
        </p:nvSpPr>
        <p:spPr/>
        <p:txBody>
          <a:bodyPr/>
          <a:lstStyle/>
          <a:p>
            <a:pPr eaLnBrk="1" hangingPunct="1"/>
            <a:r>
              <a:rPr lang="en-US" smtClean="0"/>
              <a:t>Updated to include precast/prestressed along with Ready Mix plants.</a:t>
            </a:r>
          </a:p>
          <a:p>
            <a:pPr eaLnBrk="1" hangingPunct="1"/>
            <a:r>
              <a:rPr lang="en-US" smtClean="0"/>
              <a:t>One of the biggest changes is to allow plants to have the option of using National Ready Mixed Concrete Association (NRMCA) to perform their annual plant inspection.</a:t>
            </a:r>
          </a:p>
          <a:p>
            <a:pPr eaLnBrk="1" hangingPunct="1"/>
            <a:endParaRPr lang="en-US" smtClean="0"/>
          </a:p>
        </p:txBody>
      </p:sp>
    </p:spTree>
  </p:cSld>
  <p:clrMapOvr>
    <a:masterClrMapping/>
  </p:clrMapOvr>
  <p:transition advTm="73976"/>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What else is new?</a:t>
            </a:r>
          </a:p>
        </p:txBody>
      </p:sp>
      <p:sp>
        <p:nvSpPr>
          <p:cNvPr id="46083" name="Content Placeholder 2"/>
          <p:cNvSpPr>
            <a:spLocks noGrp="1"/>
          </p:cNvSpPr>
          <p:nvPr>
            <p:ph idx="1"/>
          </p:nvPr>
        </p:nvSpPr>
        <p:spPr/>
        <p:txBody>
          <a:bodyPr/>
          <a:lstStyle/>
          <a:p>
            <a:pPr eaLnBrk="1" hangingPunct="1"/>
            <a:r>
              <a:rPr lang="en-US" smtClean="0"/>
              <a:t>More tools in our tool box!!!</a:t>
            </a:r>
          </a:p>
          <a:p>
            <a:pPr eaLnBrk="1" hangingPunct="1"/>
            <a:r>
              <a:rPr lang="en-US" smtClean="0"/>
              <a:t>New spec book is coming soon… possibly by the end of the year!</a:t>
            </a:r>
          </a:p>
          <a:p>
            <a:pPr eaLnBrk="1" hangingPunct="1"/>
            <a:endParaRPr lang="en-US" smtClean="0"/>
          </a:p>
        </p:txBody>
      </p:sp>
    </p:spTree>
  </p:cSld>
  <p:clrMapOvr>
    <a:masterClrMapping/>
  </p:clrMapOvr>
  <p:transition advTm="73976"/>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Questions?</a:t>
            </a:r>
          </a:p>
        </p:txBody>
      </p:sp>
      <p:sp>
        <p:nvSpPr>
          <p:cNvPr id="47107" name="Content Placeholder 2"/>
          <p:cNvSpPr>
            <a:spLocks noGrp="1"/>
          </p:cNvSpPr>
          <p:nvPr>
            <p:ph idx="1"/>
          </p:nvPr>
        </p:nvSpPr>
        <p:spPr/>
        <p:txBody>
          <a:bodyPr/>
          <a:lstStyle/>
          <a:p>
            <a:pPr marL="0" indent="0" algn="ctr" eaLnBrk="1" hangingPunct="1">
              <a:buFont typeface="Arial" charset="0"/>
              <a:buNone/>
            </a:pPr>
            <a:endParaRPr lang="en-US" smtClean="0"/>
          </a:p>
          <a:p>
            <a:pPr marL="0" indent="0" algn="ctr" eaLnBrk="1" hangingPunct="1">
              <a:buFont typeface="Arial" charset="0"/>
              <a:buNone/>
            </a:pPr>
            <a:endParaRPr lang="en-US" smtClean="0"/>
          </a:p>
          <a:p>
            <a:pPr marL="0" indent="0" algn="ctr" eaLnBrk="1" hangingPunct="1">
              <a:buFont typeface="Arial" charset="0"/>
              <a:buNone/>
            </a:pPr>
            <a:r>
              <a:rPr lang="en-US" smtClean="0"/>
              <a:t>Thank you!</a:t>
            </a:r>
          </a:p>
        </p:txBody>
      </p:sp>
    </p:spTree>
  </p:cSld>
  <p:clrMapOvr>
    <a:masterClrMapping/>
  </p:clrMapOvr>
  <p:transition advTm="7397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b="1" smtClean="0">
                <a:latin typeface="Times New Roman" pitchFamily="18" charset="0"/>
              </a:rPr>
              <a:t>Special Provisions (SP)</a:t>
            </a:r>
            <a:br>
              <a:rPr lang="en-US" sz="3600" b="1" smtClean="0">
                <a:latin typeface="Times New Roman" pitchFamily="18" charset="0"/>
              </a:rPr>
            </a:br>
            <a:r>
              <a:rPr lang="en-US" sz="2400" b="1" smtClean="0">
                <a:latin typeface="Times New Roman" pitchFamily="18" charset="0"/>
              </a:rPr>
              <a:t>(SHELF SPECS)</a:t>
            </a:r>
          </a:p>
        </p:txBody>
      </p:sp>
      <p:sp>
        <p:nvSpPr>
          <p:cNvPr id="6147" name="Rectangle 3"/>
          <p:cNvSpPr>
            <a:spLocks noGrp="1" noChangeArrowheads="1"/>
          </p:cNvSpPr>
          <p:nvPr>
            <p:ph idx="1"/>
          </p:nvPr>
        </p:nvSpPr>
        <p:spPr>
          <a:xfrm>
            <a:off x="457200" y="1447800"/>
            <a:ext cx="8229600" cy="4525963"/>
          </a:xfrm>
        </p:spPr>
        <p:txBody>
          <a:bodyPr/>
          <a:lstStyle/>
          <a:p>
            <a:pPr eaLnBrk="1" hangingPunct="1">
              <a:buClr>
                <a:schemeClr val="tx1"/>
              </a:buClr>
            </a:pPr>
            <a:r>
              <a:rPr lang="en-US" sz="2800" smtClean="0">
                <a:latin typeface="Times New Roman" pitchFamily="18" charset="0"/>
              </a:rPr>
              <a:t>Project specific.</a:t>
            </a:r>
          </a:p>
          <a:p>
            <a:pPr eaLnBrk="1" hangingPunct="1">
              <a:buClr>
                <a:schemeClr val="tx1"/>
              </a:buClr>
              <a:buFont typeface="Arial" charset="0"/>
              <a:buNone/>
            </a:pPr>
            <a:endParaRPr lang="en-US" sz="1200" smtClean="0">
              <a:latin typeface="Times New Roman" pitchFamily="18" charset="0"/>
            </a:endParaRPr>
          </a:p>
          <a:p>
            <a:pPr eaLnBrk="1" hangingPunct="1">
              <a:buClr>
                <a:schemeClr val="tx1"/>
              </a:buClr>
            </a:pPr>
            <a:r>
              <a:rPr lang="en-US" sz="2800" smtClean="0">
                <a:latin typeface="Times New Roman" pitchFamily="18" charset="0"/>
              </a:rPr>
              <a:t>Any Project Engineer or Division can write one.</a:t>
            </a:r>
          </a:p>
          <a:p>
            <a:pPr eaLnBrk="1" hangingPunct="1">
              <a:buClr>
                <a:schemeClr val="tx1"/>
              </a:buClr>
              <a:buFont typeface="Arial" charset="0"/>
              <a:buNone/>
            </a:pPr>
            <a:endParaRPr lang="en-US" sz="1200" smtClean="0">
              <a:latin typeface="Times New Roman" pitchFamily="18" charset="0"/>
            </a:endParaRPr>
          </a:p>
          <a:p>
            <a:pPr eaLnBrk="1" hangingPunct="1">
              <a:buClr>
                <a:schemeClr val="tx1"/>
              </a:buClr>
            </a:pPr>
            <a:r>
              <a:rPr lang="en-US" sz="2800" smtClean="0">
                <a:latin typeface="Times New Roman" pitchFamily="18" charset="0"/>
              </a:rPr>
              <a:t>The Project Engineer or Division (Initiator) has complete ownership of their specs. (SP’s)</a:t>
            </a:r>
          </a:p>
          <a:p>
            <a:pPr eaLnBrk="1" hangingPunct="1">
              <a:buClr>
                <a:schemeClr val="tx1"/>
              </a:buClr>
              <a:buFont typeface="Arial" charset="0"/>
              <a:buNone/>
            </a:pPr>
            <a:endParaRPr lang="en-US" sz="1200" smtClean="0">
              <a:latin typeface="Times New Roman" pitchFamily="18" charset="0"/>
            </a:endParaRPr>
          </a:p>
          <a:p>
            <a:pPr eaLnBrk="1" hangingPunct="1">
              <a:buClr>
                <a:schemeClr val="tx1"/>
              </a:buClr>
            </a:pPr>
            <a:r>
              <a:rPr lang="en-US" sz="2800" smtClean="0">
                <a:latin typeface="Times New Roman" pitchFamily="18" charset="0"/>
              </a:rPr>
              <a:t>There is no review or approval process.</a:t>
            </a:r>
          </a:p>
          <a:p>
            <a:pPr eaLnBrk="1" hangingPunct="1">
              <a:buClr>
                <a:schemeClr val="tx1"/>
              </a:buClr>
              <a:buFont typeface="Arial" charset="0"/>
              <a:buNone/>
            </a:pPr>
            <a:endParaRPr lang="en-US" sz="1200" smtClean="0">
              <a:latin typeface="Times New Roman" pitchFamily="18" charset="0"/>
            </a:endParaRPr>
          </a:p>
          <a:p>
            <a:pPr eaLnBrk="1" hangingPunct="1">
              <a:buClr>
                <a:schemeClr val="tx1"/>
              </a:buClr>
            </a:pPr>
            <a:r>
              <a:rPr lang="en-US" sz="2800" smtClean="0">
                <a:latin typeface="Times New Roman" pitchFamily="18" charset="0"/>
              </a:rPr>
              <a:t>Use any existing SP (or SPI) as a template.</a:t>
            </a:r>
          </a:p>
          <a:p>
            <a:pPr eaLnBrk="1" hangingPunct="1">
              <a:buClr>
                <a:schemeClr val="tx1"/>
              </a:buClr>
              <a:buFont typeface="Arial" charset="0"/>
              <a:buNone/>
            </a:pPr>
            <a:endParaRPr lang="en-US" sz="1200" smtClean="0">
              <a:latin typeface="Times New Roman" pitchFamily="18" charset="0"/>
            </a:endParaRPr>
          </a:p>
          <a:p>
            <a:pPr eaLnBrk="1" hangingPunct="1">
              <a:buClr>
                <a:schemeClr val="tx1"/>
              </a:buClr>
            </a:pPr>
            <a:r>
              <a:rPr lang="en-US" sz="2800" smtClean="0">
                <a:latin typeface="Times New Roman" pitchFamily="18" charset="0"/>
              </a:rPr>
              <a:t>The Spec Review Team will review an SP  (or provide a template) upon request.</a:t>
            </a:r>
          </a:p>
        </p:txBody>
      </p:sp>
      <p:sp>
        <p:nvSpPr>
          <p:cNvPr id="6" name="Slide Number Placeholder 5"/>
          <p:cNvSpPr>
            <a:spLocks noGrp="1"/>
          </p:cNvSpPr>
          <p:nvPr>
            <p:ph type="sldNum" sz="quarter" idx="12"/>
          </p:nvPr>
        </p:nvSpPr>
        <p:spPr/>
        <p:txBody>
          <a:bodyPr/>
          <a:lstStyle/>
          <a:p>
            <a:pPr>
              <a:defRPr/>
            </a:pPr>
            <a:fld id="{B21A8D61-DC13-47AC-83E8-F34AE7A72013}" type="slidenum">
              <a:rPr lang="en-US"/>
              <a:pPr>
                <a:defRPr/>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609600" indent="-609600" eaLnBrk="1" fontAlgn="auto" hangingPunct="1">
              <a:lnSpc>
                <a:spcPct val="80000"/>
              </a:lnSpc>
              <a:spcAft>
                <a:spcPts val="0"/>
              </a:spcAft>
              <a:buClr>
                <a:schemeClr val="tx1"/>
              </a:buClr>
              <a:buFont typeface="Arial" pitchFamily="34" charset="0"/>
              <a:buNone/>
              <a:defRPr/>
            </a:pPr>
            <a:r>
              <a:rPr lang="en-US" sz="2800" dirty="0" smtClean="0">
                <a:latin typeface="Times New Roman" pitchFamily="18" charset="0"/>
              </a:rPr>
              <a:t>Special Provision Inserts (SPI)</a:t>
            </a:r>
          </a:p>
          <a:p>
            <a:pPr marL="609600" indent="-609600" eaLnBrk="1" fontAlgn="auto" hangingPunct="1">
              <a:lnSpc>
                <a:spcPct val="80000"/>
              </a:lnSpc>
              <a:spcAft>
                <a:spcPts val="0"/>
              </a:spcAft>
              <a:buClr>
                <a:schemeClr val="tx1"/>
              </a:buClr>
              <a:buFont typeface="Arial" pitchFamily="34" charset="0"/>
              <a:buNone/>
              <a:defRPr/>
            </a:pPr>
            <a:endParaRPr lang="en-US" sz="2800" dirty="0" smtClean="0">
              <a:latin typeface="Times New Roman" pitchFamily="18" charset="0"/>
            </a:endParaRPr>
          </a:p>
          <a:p>
            <a:pPr marL="609600" indent="-609600" eaLnBrk="1" fontAlgn="auto" hangingPunct="1">
              <a:lnSpc>
                <a:spcPct val="80000"/>
              </a:lnSpc>
              <a:spcAft>
                <a:spcPts val="0"/>
              </a:spcAft>
              <a:buClr>
                <a:schemeClr val="tx1"/>
              </a:buClr>
              <a:buFont typeface="Arial" pitchFamily="34" charset="0"/>
              <a:buChar char="•"/>
              <a:defRPr/>
            </a:pPr>
            <a:r>
              <a:rPr lang="en-US" sz="2800" dirty="0" smtClean="0">
                <a:latin typeface="Times New Roman" pitchFamily="18" charset="0"/>
              </a:rPr>
              <a:t>SPIs are revisions to the current Spec Book that have been formatted, approved (FHWA) and published by the SPI Clearinghouse </a:t>
            </a:r>
          </a:p>
          <a:p>
            <a:pPr marL="609600" indent="-609600" eaLnBrk="1" fontAlgn="auto" hangingPunct="1">
              <a:lnSpc>
                <a:spcPct val="80000"/>
              </a:lnSpc>
              <a:spcAft>
                <a:spcPts val="0"/>
              </a:spcAft>
              <a:buClr>
                <a:schemeClr val="tx1"/>
              </a:buClr>
              <a:buFont typeface="Arial" pitchFamily="34" charset="0"/>
              <a:buNone/>
              <a:defRPr/>
            </a:pPr>
            <a:endParaRPr lang="en-US" sz="2800" dirty="0" smtClean="0">
              <a:latin typeface="Times New Roman" pitchFamily="18" charset="0"/>
            </a:endParaRPr>
          </a:p>
          <a:p>
            <a:pPr eaLnBrk="1" fontAlgn="auto" hangingPunct="1">
              <a:spcAft>
                <a:spcPts val="0"/>
              </a:spcAft>
              <a:buFont typeface="Arial" pitchFamily="34" charset="0"/>
              <a:buChar char="•"/>
              <a:defRPr/>
            </a:pPr>
            <a:r>
              <a:rPr lang="en-US" sz="2800" dirty="0" smtClean="0">
                <a:latin typeface="Times New Roman" pitchFamily="18" charset="0"/>
                <a:cs typeface="Times New Roman" pitchFamily="18" charset="0"/>
              </a:rPr>
              <a:t>Changes to an existing SP/SPI should have new language in red.  Completely new SP/SPI should be in black.</a:t>
            </a:r>
          </a:p>
          <a:p>
            <a:pPr eaLnBrk="1" fontAlgn="auto" hangingPunct="1">
              <a:spcAft>
                <a:spcPts val="0"/>
              </a:spcAft>
              <a:buFont typeface="Arial" pitchFamily="34" charset="0"/>
              <a:buChar char="•"/>
              <a:defRPr/>
            </a:pPr>
            <a:endParaRPr lang="en-US" sz="2800" dirty="0"/>
          </a:p>
        </p:txBody>
      </p:sp>
      <p:sp>
        <p:nvSpPr>
          <p:cNvPr id="8" name="Slide Number Placeholder 7"/>
          <p:cNvSpPr>
            <a:spLocks noGrp="1"/>
          </p:cNvSpPr>
          <p:nvPr>
            <p:ph type="sldNum" sz="quarter" idx="12"/>
          </p:nvPr>
        </p:nvSpPr>
        <p:spPr/>
        <p:txBody>
          <a:bodyPr/>
          <a:lstStyle/>
          <a:p>
            <a:pPr>
              <a:defRPr/>
            </a:pPr>
            <a:fld id="{18CA0263-B2B5-4F43-BD5A-3B0599A49918}" type="slidenum">
              <a:rPr lang="en-US"/>
              <a:pPr>
                <a:defRPr/>
              </a:pPr>
              <a:t>6</a:t>
            </a:fld>
            <a:endParaRPr lang="en-US"/>
          </a:p>
        </p:txBody>
      </p:sp>
      <p:sp>
        <p:nvSpPr>
          <p:cNvPr id="7172" name="Rectangle 4"/>
          <p:cNvSpPr>
            <a:spLocks noChangeArrowheads="1"/>
          </p:cNvSpPr>
          <p:nvPr/>
        </p:nvSpPr>
        <p:spPr bwMode="auto">
          <a:xfrm>
            <a:off x="1828800" y="2209800"/>
            <a:ext cx="4572000" cy="369888"/>
          </a:xfrm>
          <a:prstGeom prst="rect">
            <a:avLst/>
          </a:prstGeom>
          <a:noFill/>
          <a:ln w="9525">
            <a:noFill/>
            <a:miter lim="800000"/>
            <a:headEnd/>
            <a:tailEnd/>
          </a:ln>
        </p:spPr>
        <p:txBody>
          <a:bodyPr>
            <a:spAutoFit/>
          </a:bodyPr>
          <a:lstStyle/>
          <a:p>
            <a:r>
              <a:rPr lang="en-US">
                <a:latin typeface="Times New Roman" pitchFamily="18" charset="0"/>
              </a:rPr>
              <a:t>. </a:t>
            </a:r>
            <a:endParaRPr lang="en-US">
              <a:latin typeface="Calibri" pitchFamily="34" charset="0"/>
            </a:endParaRPr>
          </a:p>
        </p:txBody>
      </p:sp>
      <p:sp>
        <p:nvSpPr>
          <p:cNvPr id="6" name="Rectangle 2"/>
          <p:cNvSpPr txBox="1">
            <a:spLocks noChangeArrowheads="1"/>
          </p:cNvSpPr>
          <p:nvPr/>
        </p:nvSpPr>
        <p:spPr>
          <a:xfrm>
            <a:off x="1295400" y="304800"/>
            <a:ext cx="6705600" cy="1143000"/>
          </a:xfrm>
          <a:prstGeom prst="rect">
            <a:avLst/>
          </a:prstGeom>
        </p:spPr>
        <p:txBody>
          <a:bodyPr anchor="ctr">
            <a:normAutofit fontScale="85000" lnSpcReduction="10000"/>
          </a:bodyPr>
          <a:lstStyle/>
          <a:p>
            <a:pPr algn="ctr" fontAlgn="auto">
              <a:spcAft>
                <a:spcPts val="0"/>
              </a:spcAft>
              <a:defRPr/>
            </a:pPr>
            <a:r>
              <a:rPr lang="en-US" sz="4000" b="1" dirty="0">
                <a:latin typeface="Times New Roman" pitchFamily="18" charset="0"/>
                <a:ea typeface="+mj-ea"/>
                <a:cs typeface="+mj-cs"/>
              </a:rPr>
              <a:t>Types of  Standard Specifications</a:t>
            </a:r>
            <a:br>
              <a:rPr lang="en-US" sz="4000" b="1" dirty="0">
                <a:latin typeface="Times New Roman" pitchFamily="18" charset="0"/>
                <a:ea typeface="+mj-ea"/>
                <a:cs typeface="+mj-cs"/>
              </a:rPr>
            </a:br>
            <a:endParaRPr lang="en-US" sz="4000" b="1" dirty="0">
              <a:latin typeface="Times New Roman" pitchFamily="18" charset="0"/>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200" b="1" smtClean="0">
                <a:latin typeface="Times New Roman" pitchFamily="18" charset="0"/>
                <a:cs typeface="Times New Roman" pitchFamily="18" charset="0"/>
              </a:rPr>
              <a:t>TC-3.01</a:t>
            </a:r>
            <a:br>
              <a:rPr lang="en-US" sz="3200" b="1" smtClean="0">
                <a:latin typeface="Times New Roman" pitchFamily="18" charset="0"/>
                <a:cs typeface="Times New Roman" pitchFamily="18" charset="0"/>
              </a:rPr>
            </a:br>
            <a:r>
              <a:rPr lang="en-US" sz="3200" b="1" smtClean="0">
                <a:latin typeface="Times New Roman" pitchFamily="18" charset="0"/>
                <a:cs typeface="Times New Roman" pitchFamily="18" charset="0"/>
              </a:rPr>
              <a:t>Governing Order of Contract Documents</a:t>
            </a:r>
            <a:endParaRPr lang="en-US" sz="3200" b="1" smtClean="0"/>
          </a:p>
        </p:txBody>
      </p:sp>
      <p:sp>
        <p:nvSpPr>
          <p:cNvPr id="3" name="Content Placeholder 2"/>
          <p:cNvSpPr>
            <a:spLocks noGrp="1"/>
          </p:cNvSpPr>
          <p:nvPr>
            <p:ph idx="1"/>
          </p:nvPr>
        </p:nvSpPr>
        <p:spPr/>
        <p:txBody>
          <a:bodyPr rtlCol="0">
            <a:normAutofit fontScale="55000" lnSpcReduction="20000"/>
          </a:bodyPr>
          <a:lstStyle/>
          <a:p>
            <a:pPr eaLnBrk="1" fontAlgn="auto" hangingPunct="1">
              <a:spcAft>
                <a:spcPts val="0"/>
              </a:spcAft>
              <a:buFont typeface="Arial" pitchFamily="34" charset="0"/>
              <a:buNone/>
              <a:defRPr/>
            </a:pPr>
            <a:r>
              <a:rPr lang="en-US" sz="3400" dirty="0" smtClean="0">
                <a:latin typeface="Times New Roman" pitchFamily="18" charset="0"/>
                <a:cs typeface="Times New Roman" pitchFamily="18" charset="0"/>
              </a:rPr>
              <a:t>In the event of any discrepancy between the drawings and figures (in the Plans):</a:t>
            </a:r>
          </a:p>
          <a:p>
            <a:pPr eaLnBrk="1" fontAlgn="auto" hangingPunct="1">
              <a:spcAft>
                <a:spcPts val="0"/>
              </a:spcAft>
              <a:buFont typeface="Arial" pitchFamily="34" charset="0"/>
              <a:buChar char="•"/>
              <a:defRPr/>
            </a:pPr>
            <a:r>
              <a:rPr lang="en-US" sz="3400" dirty="0" smtClean="0">
                <a:latin typeface="Times New Roman" pitchFamily="18" charset="0"/>
                <a:cs typeface="Times New Roman" pitchFamily="18" charset="0"/>
              </a:rPr>
              <a:t>The figures, unless obviously incorrect, will govern over scaled dimensions. </a:t>
            </a:r>
          </a:p>
          <a:p>
            <a:pPr eaLnBrk="1" fontAlgn="auto" hangingPunct="1">
              <a:spcAft>
                <a:spcPts val="0"/>
              </a:spcAft>
              <a:buFont typeface="Arial" pitchFamily="34" charset="0"/>
              <a:buNone/>
              <a:defRPr/>
            </a:pPr>
            <a:endParaRPr lang="en-US"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3400" dirty="0" smtClean="0">
                <a:latin typeface="Times New Roman" pitchFamily="18" charset="0"/>
                <a:cs typeface="Times New Roman" pitchFamily="18" charset="0"/>
              </a:rPr>
              <a:t>In the event of any discrepancy between the various Contract Documents, the governing order from highest to lowest are:</a:t>
            </a:r>
          </a:p>
          <a:p>
            <a:pPr eaLnBrk="1" fontAlgn="auto" hangingPunct="1">
              <a:spcAft>
                <a:spcPts val="0"/>
              </a:spcAft>
              <a:buFont typeface="Arial" pitchFamily="34" charset="0"/>
              <a:buNone/>
              <a:defRPr/>
            </a:pPr>
            <a:endParaRPr lang="en-US" sz="3400" dirty="0" smtClean="0">
              <a:latin typeface="Times New Roman" pitchFamily="18" charset="0"/>
              <a:cs typeface="Times New Roman" pitchFamily="18" charset="0"/>
            </a:endParaRPr>
          </a:p>
          <a:p>
            <a:pPr lvl="4" eaLnBrk="1" fontAlgn="auto" hangingPunct="1">
              <a:spcAft>
                <a:spcPts val="0"/>
              </a:spcAft>
              <a:buFont typeface="Arial" pitchFamily="34" charset="0"/>
              <a:buChar char="•"/>
              <a:defRPr/>
            </a:pPr>
            <a:r>
              <a:rPr lang="en-US" sz="3800" dirty="0" smtClean="0">
                <a:latin typeface="Times New Roman" pitchFamily="18" charset="0"/>
                <a:cs typeface="Times New Roman" pitchFamily="18" charset="0"/>
              </a:rPr>
              <a:t>Special Provisions</a:t>
            </a:r>
          </a:p>
          <a:p>
            <a:pPr lvl="4" eaLnBrk="1" fontAlgn="auto" hangingPunct="1">
              <a:spcAft>
                <a:spcPts val="0"/>
              </a:spcAft>
              <a:buFont typeface="Arial" pitchFamily="34" charset="0"/>
              <a:buChar char="•"/>
              <a:defRPr/>
            </a:pPr>
            <a:r>
              <a:rPr lang="en-US" sz="3800" dirty="0" smtClean="0">
                <a:latin typeface="Times New Roman" pitchFamily="18" charset="0"/>
                <a:cs typeface="Times New Roman" pitchFamily="18" charset="0"/>
              </a:rPr>
              <a:t>Plans</a:t>
            </a:r>
          </a:p>
          <a:p>
            <a:pPr lvl="4" eaLnBrk="1" fontAlgn="auto" hangingPunct="1">
              <a:spcAft>
                <a:spcPts val="0"/>
              </a:spcAft>
              <a:buFont typeface="Arial" pitchFamily="34" charset="0"/>
              <a:buChar char="•"/>
              <a:defRPr/>
            </a:pPr>
            <a:r>
              <a:rPr lang="en-US" sz="3800" dirty="0" smtClean="0">
                <a:latin typeface="Times New Roman" pitchFamily="18" charset="0"/>
                <a:cs typeface="Times New Roman" pitchFamily="18" charset="0"/>
              </a:rPr>
              <a:t>Special Provisions Inserts</a:t>
            </a:r>
          </a:p>
          <a:p>
            <a:pPr lvl="4" eaLnBrk="1" fontAlgn="auto" hangingPunct="1">
              <a:spcAft>
                <a:spcPts val="0"/>
              </a:spcAft>
              <a:buFont typeface="Arial" pitchFamily="34" charset="0"/>
              <a:buChar char="•"/>
              <a:defRPr/>
            </a:pPr>
            <a:r>
              <a:rPr lang="en-US" sz="3800" dirty="0" smtClean="0">
                <a:latin typeface="Times New Roman" pitchFamily="18" charset="0"/>
                <a:cs typeface="Times New Roman" pitchFamily="18" charset="0"/>
              </a:rPr>
              <a:t>Standard Specifications</a:t>
            </a:r>
            <a:r>
              <a:rPr lang="en-US" sz="2200"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endParaRPr lang="en-US"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3400" dirty="0" smtClean="0">
                <a:latin typeface="Times New Roman" pitchFamily="18" charset="0"/>
                <a:cs typeface="Times New Roman" pitchFamily="18" charset="0"/>
              </a:rPr>
              <a:t>General Provisions will govern over all Contract Documents unless expressly provided for in the Contract. </a:t>
            </a:r>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63AC122C-7756-4559-A36E-2FD6C1E8BCCF}" type="slidenum">
              <a:rPr lang="en-US"/>
              <a:pPr>
                <a:defRPr/>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04800"/>
            <a:ext cx="8229600" cy="1143000"/>
          </a:xfrm>
        </p:spPr>
        <p:txBody>
          <a:bodyPr/>
          <a:lstStyle/>
          <a:p>
            <a:pPr eaLnBrk="1" hangingPunct="1"/>
            <a:r>
              <a:rPr lang="en-US" sz="3600" b="1" smtClean="0">
                <a:latin typeface="Times New Roman" pitchFamily="18" charset="0"/>
              </a:rPr>
              <a:t>The </a:t>
            </a:r>
            <a:r>
              <a:rPr lang="en-US" sz="3600" b="1" smtClean="0">
                <a:latin typeface="Times New Roman" pitchFamily="18" charset="0"/>
                <a:cs typeface="Times New Roman" pitchFamily="18" charset="0"/>
              </a:rPr>
              <a:t>SPI Clearinghouse Committee </a:t>
            </a:r>
            <a:endParaRPr lang="en-US" sz="3600" b="1" smtClean="0">
              <a:latin typeface="Times New Roman" pitchFamily="18" charset="0"/>
            </a:endParaRPr>
          </a:p>
        </p:txBody>
      </p:sp>
      <p:sp>
        <p:nvSpPr>
          <p:cNvPr id="124931" name="Rectangle 3"/>
          <p:cNvSpPr>
            <a:spLocks noGrp="1" noChangeArrowheads="1"/>
          </p:cNvSpPr>
          <p:nvPr>
            <p:ph idx="1"/>
          </p:nvPr>
        </p:nvSpPr>
        <p:spPr>
          <a:xfrm>
            <a:off x="457200" y="1600200"/>
            <a:ext cx="8229600" cy="4876800"/>
          </a:xfrm>
        </p:spPr>
        <p:txBody>
          <a:bodyPr rtlCol="0">
            <a:normAutofit/>
          </a:bodyPr>
          <a:lstStyle/>
          <a:p>
            <a:pPr marL="457200" indent="-457200"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The SPI Clearinghouse Committee is responsible for reviewing specifications that are to be included in Contract Documents or adopted as supplements to the SHA 2008 Standard Specifications for Construction and Materials manual.</a:t>
            </a:r>
          </a:p>
          <a:p>
            <a:pPr marL="457200" indent="-457200" eaLnBrk="1" fontAlgn="auto" hangingPunct="1">
              <a:spcAft>
                <a:spcPts val="0"/>
              </a:spcAft>
              <a:buFont typeface="Arial" pitchFamily="34" charset="0"/>
              <a:buNone/>
              <a:defRPr/>
            </a:pPr>
            <a:endParaRPr lang="en-US" sz="1600" dirty="0" smtClean="0">
              <a:latin typeface="Times New Roman" pitchFamily="18" charset="0"/>
              <a:cs typeface="Times New Roman" pitchFamily="18" charset="0"/>
            </a:endParaRPr>
          </a:p>
          <a:p>
            <a:pPr marL="457200" indent="-457200"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Committee members are from the following areas: OMT, CID, OOM, OOTS, OBD, OED, OHD, MTBMA &amp; FHWA. </a:t>
            </a:r>
            <a:endParaRPr lang="en-US" sz="2400" u="sng" dirty="0" smtClean="0">
              <a:latin typeface="Times New Roman" pitchFamily="18" charset="0"/>
              <a:cs typeface="Times New Roman" pitchFamily="18" charset="0"/>
            </a:endParaRPr>
          </a:p>
          <a:p>
            <a:pPr eaLnBrk="1" fontAlgn="auto" hangingPunct="1">
              <a:spcAft>
                <a:spcPts val="0"/>
              </a:spcAft>
              <a:buClr>
                <a:schemeClr val="tx1"/>
              </a:buClr>
              <a:buFont typeface="Arial" pitchFamily="34" charset="0"/>
              <a:buChar char="•"/>
              <a:defRPr/>
            </a:pPr>
            <a:endParaRPr lang="en-US" sz="1600" dirty="0" smtClean="0">
              <a:latin typeface="Times New Roman" pitchFamily="18" charset="0"/>
            </a:endParaRP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Meetings are held on the first Wednesday of the month to review specifications (SPs/SPIs) being submitted for inclusion on the network. </a:t>
            </a:r>
          </a:p>
          <a:p>
            <a:pPr eaLnBrk="1" fontAlgn="auto" hangingPunct="1">
              <a:spcAft>
                <a:spcPts val="0"/>
              </a:spcAft>
              <a:buFont typeface="Arial" pitchFamily="34" charset="0"/>
              <a:buChar char="•"/>
              <a:defRPr/>
            </a:pPr>
            <a:endParaRPr lang="en-US" sz="2400" dirty="0" smtClean="0">
              <a:latin typeface="Times New Roman" pitchFamily="18" charset="0"/>
            </a:endParaRPr>
          </a:p>
          <a:p>
            <a:pPr eaLnBrk="1" fontAlgn="auto" hangingPunct="1">
              <a:spcAft>
                <a:spcPts val="0"/>
              </a:spcAft>
              <a:buFont typeface="Arial" pitchFamily="34" charset="0"/>
              <a:buChar char="•"/>
              <a:defRPr/>
            </a:pPr>
            <a:endParaRPr lang="en-US" dirty="0" smtClean="0"/>
          </a:p>
        </p:txBody>
      </p:sp>
      <p:sp>
        <p:nvSpPr>
          <p:cNvPr id="6" name="Slide Number Placeholder 5"/>
          <p:cNvSpPr>
            <a:spLocks noGrp="1"/>
          </p:cNvSpPr>
          <p:nvPr>
            <p:ph type="sldNum" sz="quarter" idx="12"/>
          </p:nvPr>
        </p:nvSpPr>
        <p:spPr/>
        <p:txBody>
          <a:bodyPr/>
          <a:lstStyle/>
          <a:p>
            <a:pPr>
              <a:defRPr/>
            </a:pPr>
            <a:fld id="{C3E598C6-BE50-458E-B9F1-544352057432}" type="slidenum">
              <a:rPr lang="en-US"/>
              <a:pPr>
                <a:defRPr/>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522 PCC Pavement Repairs</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522 updated for CRCP repairs and to include match cure as an option to open to traffic for High Early (HE) mix or mix 9</a:t>
            </a:r>
          </a:p>
          <a:p>
            <a:pPr eaLnBrk="1" fontAlgn="auto" hangingPunct="1">
              <a:spcAft>
                <a:spcPts val="0"/>
              </a:spcAft>
              <a:buFont typeface="Arial" pitchFamily="34" charset="0"/>
              <a:buChar char="•"/>
              <a:defRPr/>
            </a:pPr>
            <a:r>
              <a:rPr lang="en-US" dirty="0" smtClean="0"/>
              <a:t>Patching concrete pavements from April – October – no exceptions</a:t>
            </a:r>
          </a:p>
          <a:p>
            <a:pPr eaLnBrk="1" fontAlgn="auto" hangingPunct="1">
              <a:spcAft>
                <a:spcPts val="0"/>
              </a:spcAft>
              <a:buFont typeface="Arial" pitchFamily="34" charset="0"/>
              <a:buChar char="•"/>
              <a:defRPr/>
            </a:pPr>
            <a:r>
              <a:rPr lang="en-US" dirty="0" smtClean="0"/>
              <a:t>Opening to traffic at 2500 psi.</a:t>
            </a:r>
          </a:p>
          <a:p>
            <a:pPr eaLnBrk="1" fontAlgn="auto" hangingPunct="1">
              <a:spcAft>
                <a:spcPts val="0"/>
              </a:spcAft>
              <a:buFont typeface="Arial" pitchFamily="34" charset="0"/>
              <a:buChar char="•"/>
              <a:defRPr/>
            </a:pPr>
            <a:r>
              <a:rPr lang="en-US" dirty="0" smtClean="0"/>
              <a:t>Acceptance cylinders are field cured and tested on weekdays at 24 hrs. or 3 days. The cylinders must reach 3000psi/24 hr or 3600psi/3days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3658</TotalTime>
  <Words>5973</Words>
  <Application>Microsoft Office PowerPoint</Application>
  <PresentationFormat>On-screen Show (4:3)</PresentationFormat>
  <Paragraphs>816</Paragraphs>
  <Slides>45</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Times New Roman</vt:lpstr>
      <vt:lpstr>Office Theme</vt:lpstr>
      <vt:lpstr>    MD SHA Specifications Update</vt:lpstr>
      <vt:lpstr>  </vt:lpstr>
      <vt:lpstr>Standard Specifications for Construction and Materials</vt:lpstr>
      <vt:lpstr>Slide 4</vt:lpstr>
      <vt:lpstr>Special Provisions (SP) (SHELF SPECS)</vt:lpstr>
      <vt:lpstr>Slide 6</vt:lpstr>
      <vt:lpstr>TC-3.01 Governing Order of Contract Documents</vt:lpstr>
      <vt:lpstr>The SPI Clearinghouse Committee </vt:lpstr>
      <vt:lpstr>522 PCC Pavement Repairs</vt:lpstr>
      <vt:lpstr>HE (High Early) Mix and Mix 9</vt:lpstr>
      <vt:lpstr>I-795 patching project</vt:lpstr>
      <vt:lpstr>What Is Pervious Concrete</vt:lpstr>
      <vt:lpstr>What is Pervious Concrete</vt:lpstr>
      <vt:lpstr>Quick History Lesson</vt:lpstr>
      <vt:lpstr>Direct Benefit</vt:lpstr>
      <vt:lpstr>Typical Pervious Concrete Applications</vt:lpstr>
      <vt:lpstr>Test Parameters</vt:lpstr>
      <vt:lpstr>SHA Projects</vt:lpstr>
      <vt:lpstr>I-83 Park &amp; Ride</vt:lpstr>
      <vt:lpstr>Wayson’s Corner</vt:lpstr>
      <vt:lpstr>Paw Paw Tunnel Trail</vt:lpstr>
      <vt:lpstr>RCC – Roller Compacted Concrete</vt:lpstr>
      <vt:lpstr>Possible Project Sites</vt:lpstr>
      <vt:lpstr>Whitetopping</vt:lpstr>
      <vt:lpstr>Whitetopping Projects</vt:lpstr>
      <vt:lpstr>ASR- Alkali Silica Reactivity</vt:lpstr>
      <vt:lpstr>ASR New Addition- ASTM C 1293</vt:lpstr>
      <vt:lpstr>ASTM C 1293 Acceptance Limits</vt:lpstr>
      <vt:lpstr>ASR Table 1- Reactivity Class</vt:lpstr>
      <vt:lpstr>Overlays - Mix 8</vt:lpstr>
      <vt:lpstr>SCC – Self Consolidating Concrete</vt:lpstr>
      <vt:lpstr>Chloride Spec</vt:lpstr>
      <vt:lpstr>Chloride Spec</vt:lpstr>
      <vt:lpstr>Chloride Spec</vt:lpstr>
      <vt:lpstr>Chloride Spec</vt:lpstr>
      <vt:lpstr>Chloride Spec</vt:lpstr>
      <vt:lpstr>Noise Wall Spec</vt:lpstr>
      <vt:lpstr>902 PCC Materials</vt:lpstr>
      <vt:lpstr>Slide 39</vt:lpstr>
      <vt:lpstr>Slide 40</vt:lpstr>
      <vt:lpstr>Slide 41</vt:lpstr>
      <vt:lpstr>Slide 42</vt:lpstr>
      <vt:lpstr>915 Plants</vt:lpstr>
      <vt:lpstr>What else is new?</vt:lpstr>
      <vt:lpstr>Questions?</vt:lpstr>
    </vt:vector>
  </TitlesOfParts>
  <Company>MDOT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Pervious Concrete</dc:title>
  <dc:creator>kmyrie</dc:creator>
  <cp:lastModifiedBy>jojo2</cp:lastModifiedBy>
  <cp:revision>389</cp:revision>
  <cp:lastPrinted>2016-03-13T22:06:03Z</cp:lastPrinted>
  <dcterms:created xsi:type="dcterms:W3CDTF">2015-01-12T17:44:25Z</dcterms:created>
  <dcterms:modified xsi:type="dcterms:W3CDTF">2016-03-14T17:12:59Z</dcterms:modified>
</cp:coreProperties>
</file>