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heme/themeOverride1.xml" ContentType="application/vnd.openxmlformats-officedocument.themeOverr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1" r:id="rId4"/>
  </p:sldMasterIdLst>
  <p:notesMasterIdLst>
    <p:notesMasterId r:id="rId42"/>
  </p:notesMasterIdLst>
  <p:handoutMasterIdLst>
    <p:handoutMasterId r:id="rId43"/>
  </p:handoutMasterIdLst>
  <p:sldIdLst>
    <p:sldId id="475" r:id="rId5"/>
    <p:sldId id="683" r:id="rId6"/>
    <p:sldId id="709" r:id="rId7"/>
    <p:sldId id="548" r:id="rId8"/>
    <p:sldId id="621" r:id="rId9"/>
    <p:sldId id="647" r:id="rId10"/>
    <p:sldId id="543" r:id="rId11"/>
    <p:sldId id="533" r:id="rId12"/>
    <p:sldId id="686" r:id="rId13"/>
    <p:sldId id="532" r:id="rId14"/>
    <p:sldId id="685" r:id="rId15"/>
    <p:sldId id="700" r:id="rId16"/>
    <p:sldId id="646" r:id="rId17"/>
    <p:sldId id="719" r:id="rId18"/>
    <p:sldId id="720" r:id="rId19"/>
    <p:sldId id="718" r:id="rId20"/>
    <p:sldId id="727" r:id="rId21"/>
    <p:sldId id="721" r:id="rId22"/>
    <p:sldId id="722" r:id="rId23"/>
    <p:sldId id="724" r:id="rId24"/>
    <p:sldId id="725" r:id="rId25"/>
    <p:sldId id="728" r:id="rId26"/>
    <p:sldId id="726" r:id="rId27"/>
    <p:sldId id="711" r:id="rId28"/>
    <p:sldId id="712" r:id="rId29"/>
    <p:sldId id="713" r:id="rId30"/>
    <p:sldId id="714" r:id="rId31"/>
    <p:sldId id="716" r:id="rId32"/>
    <p:sldId id="710" r:id="rId33"/>
    <p:sldId id="705" r:id="rId34"/>
    <p:sldId id="707" r:id="rId35"/>
    <p:sldId id="730" r:id="rId36"/>
    <p:sldId id="731" r:id="rId37"/>
    <p:sldId id="734" r:id="rId38"/>
    <p:sldId id="732" r:id="rId39"/>
    <p:sldId id="672" r:id="rId40"/>
    <p:sldId id="708" r:id="rId4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x, Brenda" initials="DB" lastIdx="1" clrIdx="0">
    <p:extLst>
      <p:ext uri="{19B8F6BF-5375-455C-9EA6-DF929625EA0E}">
        <p15:presenceInfo xmlns:p15="http://schemas.microsoft.com/office/powerpoint/2012/main" userId="S-1-5-21-2338163137-2684688362-157462135-88150" providerId="AD"/>
      </p:ext>
    </p:extLst>
  </p:cmAuthor>
  <p:cmAuthor id="2" name="Beucler, Brian (FHWA)" initials="BB(" lastIdx="15" clrIdx="1">
    <p:extLst>
      <p:ext uri="{19B8F6BF-5375-455C-9EA6-DF929625EA0E}">
        <p15:presenceInfo xmlns:p15="http://schemas.microsoft.com/office/powerpoint/2012/main" userId="S-1-5-21-982035342-1880134254-310265210-163555" providerId="AD"/>
      </p:ext>
    </p:extLst>
  </p:cmAuthor>
  <p:cmAuthor id="3" name="Robert Kafalenos" initials="RSK" lastIdx="33" clrIdx="2">
    <p:extLst>
      <p:ext uri="{19B8F6BF-5375-455C-9EA6-DF929625EA0E}">
        <p15:presenceInfo xmlns:p15="http://schemas.microsoft.com/office/powerpoint/2012/main" userId="Robert Kafalenos" providerId="None"/>
      </p:ext>
    </p:extLst>
  </p:cmAuthor>
  <p:cmAuthor id="4" name="Beth Rodehorst" initials="BR" lastIdx="2" clrIdx="3">
    <p:extLst>
      <p:ext uri="{19B8F6BF-5375-455C-9EA6-DF929625EA0E}">
        <p15:presenceInfo xmlns:p15="http://schemas.microsoft.com/office/powerpoint/2012/main" userId="S-1-5-21-137981764-238564018-677931608-64265" providerId="AD"/>
      </p:ext>
    </p:extLst>
  </p:cmAuthor>
  <p:cmAuthor id="5" name="Dorney, Chris" initials="DC" lastIdx="9" clrIdx="4">
    <p:extLst>
      <p:ext uri="{19B8F6BF-5375-455C-9EA6-DF929625EA0E}">
        <p15:presenceInfo xmlns:p15="http://schemas.microsoft.com/office/powerpoint/2012/main" userId="S-1-5-21-527237240-1500820517-725345543-1372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CC33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16" autoAdjust="0"/>
    <p:restoredTop sz="40960" autoAdjust="0"/>
  </p:normalViewPr>
  <p:slideViewPr>
    <p:cSldViewPr>
      <p:cViewPr varScale="1">
        <p:scale>
          <a:sx n="41" d="100"/>
          <a:sy n="41" d="100"/>
        </p:scale>
        <p:origin x="2150" y="29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2938" y="8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80577427821522"/>
          <c:y val="6.3917809602429668E-2"/>
          <c:w val="0.86405826771653549"/>
          <c:h val="0.76583952970439095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RCP 4.5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Sheet1!$A$2:$A$151</c:f>
              <c:numCache>
                <c:formatCode>General</c:formatCode>
                <c:ptCount val="150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  <c:pt idx="72">
                  <c:v>2022</c:v>
                </c:pt>
                <c:pt idx="73">
                  <c:v>2023</c:v>
                </c:pt>
                <c:pt idx="74">
                  <c:v>2024</c:v>
                </c:pt>
                <c:pt idx="75">
                  <c:v>2025</c:v>
                </c:pt>
                <c:pt idx="76">
                  <c:v>2026</c:v>
                </c:pt>
                <c:pt idx="77">
                  <c:v>2027</c:v>
                </c:pt>
                <c:pt idx="78">
                  <c:v>2028</c:v>
                </c:pt>
                <c:pt idx="79">
                  <c:v>2029</c:v>
                </c:pt>
                <c:pt idx="80">
                  <c:v>2030</c:v>
                </c:pt>
                <c:pt idx="81">
                  <c:v>2031</c:v>
                </c:pt>
                <c:pt idx="82">
                  <c:v>2032</c:v>
                </c:pt>
                <c:pt idx="83">
                  <c:v>2033</c:v>
                </c:pt>
                <c:pt idx="84">
                  <c:v>2034</c:v>
                </c:pt>
                <c:pt idx="85">
                  <c:v>2035</c:v>
                </c:pt>
                <c:pt idx="86">
                  <c:v>2036</c:v>
                </c:pt>
                <c:pt idx="87">
                  <c:v>2037</c:v>
                </c:pt>
                <c:pt idx="88">
                  <c:v>2038</c:v>
                </c:pt>
                <c:pt idx="89">
                  <c:v>2039</c:v>
                </c:pt>
                <c:pt idx="90">
                  <c:v>2040</c:v>
                </c:pt>
                <c:pt idx="91">
                  <c:v>2041</c:v>
                </c:pt>
                <c:pt idx="92">
                  <c:v>2042</c:v>
                </c:pt>
                <c:pt idx="93">
                  <c:v>2043</c:v>
                </c:pt>
                <c:pt idx="94">
                  <c:v>2044</c:v>
                </c:pt>
                <c:pt idx="95">
                  <c:v>2045</c:v>
                </c:pt>
                <c:pt idx="96">
                  <c:v>2046</c:v>
                </c:pt>
                <c:pt idx="97">
                  <c:v>2047</c:v>
                </c:pt>
                <c:pt idx="98">
                  <c:v>2048</c:v>
                </c:pt>
                <c:pt idx="99">
                  <c:v>2049</c:v>
                </c:pt>
                <c:pt idx="100">
                  <c:v>2050</c:v>
                </c:pt>
                <c:pt idx="101">
                  <c:v>2051</c:v>
                </c:pt>
                <c:pt idx="102">
                  <c:v>2052</c:v>
                </c:pt>
                <c:pt idx="103">
                  <c:v>2053</c:v>
                </c:pt>
                <c:pt idx="104">
                  <c:v>2054</c:v>
                </c:pt>
                <c:pt idx="105">
                  <c:v>2055</c:v>
                </c:pt>
                <c:pt idx="106">
                  <c:v>2056</c:v>
                </c:pt>
                <c:pt idx="107">
                  <c:v>2057</c:v>
                </c:pt>
                <c:pt idx="108">
                  <c:v>2058</c:v>
                </c:pt>
                <c:pt idx="109">
                  <c:v>2059</c:v>
                </c:pt>
                <c:pt idx="110">
                  <c:v>2060</c:v>
                </c:pt>
                <c:pt idx="111">
                  <c:v>2061</c:v>
                </c:pt>
                <c:pt idx="112">
                  <c:v>2062</c:v>
                </c:pt>
                <c:pt idx="113">
                  <c:v>2063</c:v>
                </c:pt>
                <c:pt idx="114">
                  <c:v>2064</c:v>
                </c:pt>
                <c:pt idx="115">
                  <c:v>2065</c:v>
                </c:pt>
                <c:pt idx="116">
                  <c:v>2066</c:v>
                </c:pt>
                <c:pt idx="117">
                  <c:v>2067</c:v>
                </c:pt>
                <c:pt idx="118">
                  <c:v>2068</c:v>
                </c:pt>
                <c:pt idx="119">
                  <c:v>2069</c:v>
                </c:pt>
                <c:pt idx="120">
                  <c:v>2070</c:v>
                </c:pt>
                <c:pt idx="121">
                  <c:v>2071</c:v>
                </c:pt>
                <c:pt idx="122">
                  <c:v>2072</c:v>
                </c:pt>
                <c:pt idx="123">
                  <c:v>2073</c:v>
                </c:pt>
                <c:pt idx="124">
                  <c:v>2074</c:v>
                </c:pt>
                <c:pt idx="125">
                  <c:v>2075</c:v>
                </c:pt>
                <c:pt idx="126">
                  <c:v>2076</c:v>
                </c:pt>
                <c:pt idx="127">
                  <c:v>2077</c:v>
                </c:pt>
                <c:pt idx="128">
                  <c:v>2078</c:v>
                </c:pt>
                <c:pt idx="129">
                  <c:v>2079</c:v>
                </c:pt>
                <c:pt idx="130">
                  <c:v>2080</c:v>
                </c:pt>
                <c:pt idx="131">
                  <c:v>2081</c:v>
                </c:pt>
                <c:pt idx="132">
                  <c:v>2082</c:v>
                </c:pt>
                <c:pt idx="133">
                  <c:v>2083</c:v>
                </c:pt>
                <c:pt idx="134">
                  <c:v>2084</c:v>
                </c:pt>
                <c:pt idx="135">
                  <c:v>2085</c:v>
                </c:pt>
                <c:pt idx="136">
                  <c:v>2086</c:v>
                </c:pt>
                <c:pt idx="137">
                  <c:v>2087</c:v>
                </c:pt>
                <c:pt idx="138">
                  <c:v>2088</c:v>
                </c:pt>
                <c:pt idx="139">
                  <c:v>2089</c:v>
                </c:pt>
                <c:pt idx="140">
                  <c:v>2090</c:v>
                </c:pt>
                <c:pt idx="141">
                  <c:v>2091</c:v>
                </c:pt>
                <c:pt idx="142">
                  <c:v>2092</c:v>
                </c:pt>
                <c:pt idx="143">
                  <c:v>2093</c:v>
                </c:pt>
                <c:pt idx="144">
                  <c:v>2094</c:v>
                </c:pt>
                <c:pt idx="145">
                  <c:v>2095</c:v>
                </c:pt>
                <c:pt idx="146">
                  <c:v>2096</c:v>
                </c:pt>
                <c:pt idx="147">
                  <c:v>2097</c:v>
                </c:pt>
                <c:pt idx="148">
                  <c:v>2098</c:v>
                </c:pt>
                <c:pt idx="149">
                  <c:v>2099</c:v>
                </c:pt>
              </c:numCache>
            </c:numRef>
          </c:xVal>
          <c:yVal>
            <c:numRef>
              <c:f>Sheet1!$B$2:$B$151</c:f>
              <c:numCache>
                <c:formatCode>General</c:formatCode>
                <c:ptCount val="150"/>
                <c:pt idx="0">
                  <c:v>65.1848986301369</c:v>
                </c:pt>
                <c:pt idx="1">
                  <c:v>65.021591780821851</c:v>
                </c:pt>
                <c:pt idx="2">
                  <c:v>64.882558454974159</c:v>
                </c:pt>
                <c:pt idx="3">
                  <c:v>64.914080485066251</c:v>
                </c:pt>
                <c:pt idx="4">
                  <c:v>64.831562470244762</c:v>
                </c:pt>
                <c:pt idx="5">
                  <c:v>64.767443611048733</c:v>
                </c:pt>
                <c:pt idx="6">
                  <c:v>64.758588668955113</c:v>
                </c:pt>
                <c:pt idx="7">
                  <c:v>64.722222619582311</c:v>
                </c:pt>
                <c:pt idx="8">
                  <c:v>64.71059544876114</c:v>
                </c:pt>
                <c:pt idx="9">
                  <c:v>64.717676177857626</c:v>
                </c:pt>
                <c:pt idx="10">
                  <c:v>64.681705616234225</c:v>
                </c:pt>
                <c:pt idx="11">
                  <c:v>64.663165764653044</c:v>
                </c:pt>
                <c:pt idx="12">
                  <c:v>64.693288103093863</c:v>
                </c:pt>
                <c:pt idx="13">
                  <c:v>64.717888463636072</c:v>
                </c:pt>
                <c:pt idx="14">
                  <c:v>64.705181145295313</c:v>
                </c:pt>
                <c:pt idx="15">
                  <c:v>64.619889515495174</c:v>
                </c:pt>
                <c:pt idx="16">
                  <c:v>64.616469745445897</c:v>
                </c:pt>
                <c:pt idx="17">
                  <c:v>64.629060086832851</c:v>
                </c:pt>
                <c:pt idx="18">
                  <c:v>64.604476251373995</c:v>
                </c:pt>
                <c:pt idx="19">
                  <c:v>64.613132712777897</c:v>
                </c:pt>
                <c:pt idx="20">
                  <c:v>64.550292986750506</c:v>
                </c:pt>
                <c:pt idx="21">
                  <c:v>64.545203671682017</c:v>
                </c:pt>
                <c:pt idx="22">
                  <c:v>64.579440556927906</c:v>
                </c:pt>
                <c:pt idx="23">
                  <c:v>64.567328776105995</c:v>
                </c:pt>
                <c:pt idx="24">
                  <c:v>64.574548502133382</c:v>
                </c:pt>
                <c:pt idx="25">
                  <c:v>64.579965762407355</c:v>
                </c:pt>
                <c:pt idx="26">
                  <c:v>64.540778877161443</c:v>
                </c:pt>
                <c:pt idx="27">
                  <c:v>64.549007096339523</c:v>
                </c:pt>
                <c:pt idx="28">
                  <c:v>64.565170110038153</c:v>
                </c:pt>
                <c:pt idx="29">
                  <c:v>64.615049836065552</c:v>
                </c:pt>
                <c:pt idx="30">
                  <c:v>64.654212131147517</c:v>
                </c:pt>
                <c:pt idx="31">
                  <c:v>64.688281446216024</c:v>
                </c:pt>
                <c:pt idx="32">
                  <c:v>64.680063090051618</c:v>
                </c:pt>
                <c:pt idx="33">
                  <c:v>64.622490213339319</c:v>
                </c:pt>
                <c:pt idx="34">
                  <c:v>64.59717218055242</c:v>
                </c:pt>
                <c:pt idx="35">
                  <c:v>64.650550810689396</c:v>
                </c:pt>
                <c:pt idx="36">
                  <c:v>64.692626427127749</c:v>
                </c:pt>
                <c:pt idx="37">
                  <c:v>64.71183218055242</c:v>
                </c:pt>
                <c:pt idx="38">
                  <c:v>64.734469885470446</c:v>
                </c:pt>
                <c:pt idx="39">
                  <c:v>64.778426871771813</c:v>
                </c:pt>
                <c:pt idx="40">
                  <c:v>64.829929063552626</c:v>
                </c:pt>
                <c:pt idx="41">
                  <c:v>64.898994816977307</c:v>
                </c:pt>
                <c:pt idx="42">
                  <c:v>64.817424325174017</c:v>
                </c:pt>
                <c:pt idx="43">
                  <c:v>64.822101859420584</c:v>
                </c:pt>
                <c:pt idx="44">
                  <c:v>64.875926790927437</c:v>
                </c:pt>
                <c:pt idx="45">
                  <c:v>64.907032270379503</c:v>
                </c:pt>
                <c:pt idx="46">
                  <c:v>64.981574893330333</c:v>
                </c:pt>
                <c:pt idx="47">
                  <c:v>65.034401194700209</c:v>
                </c:pt>
                <c:pt idx="48">
                  <c:v>65.095036537165953</c:v>
                </c:pt>
                <c:pt idx="49">
                  <c:v>65.121156263193342</c:v>
                </c:pt>
                <c:pt idx="50">
                  <c:v>65.1737029845048</c:v>
                </c:pt>
                <c:pt idx="51">
                  <c:v>65.21437065573771</c:v>
                </c:pt>
                <c:pt idx="52">
                  <c:v>65.241392847518526</c:v>
                </c:pt>
                <c:pt idx="53">
                  <c:v>65.357016957107561</c:v>
                </c:pt>
                <c:pt idx="54">
                  <c:v>65.462980891533789</c:v>
                </c:pt>
                <c:pt idx="55">
                  <c:v>65.539527740848882</c:v>
                </c:pt>
                <c:pt idx="56">
                  <c:v>65.605198151807784</c:v>
                </c:pt>
                <c:pt idx="57">
                  <c:v>65.69380500112284</c:v>
                </c:pt>
                <c:pt idx="58">
                  <c:v>65.773496804401518</c:v>
                </c:pt>
                <c:pt idx="59">
                  <c:v>65.802279544127543</c:v>
                </c:pt>
                <c:pt idx="60">
                  <c:v>65.858959818100175</c:v>
                </c:pt>
                <c:pt idx="61">
                  <c:v>65.890008585223455</c:v>
                </c:pt>
                <c:pt idx="62">
                  <c:v>66.040102027846402</c:v>
                </c:pt>
                <c:pt idx="63">
                  <c:v>66.114954904558729</c:v>
                </c:pt>
                <c:pt idx="64">
                  <c:v>66.151615726476535</c:v>
                </c:pt>
                <c:pt idx="65">
                  <c:v>66.22092312373681</c:v>
                </c:pt>
                <c:pt idx="66">
                  <c:v>66.303484599146643</c:v>
                </c:pt>
                <c:pt idx="67">
                  <c:v>66.341913366269935</c:v>
                </c:pt>
                <c:pt idx="68">
                  <c:v>66.358239119694602</c:v>
                </c:pt>
                <c:pt idx="69">
                  <c:v>66.392481037502804</c:v>
                </c:pt>
                <c:pt idx="70">
                  <c:v>66.457905627666747</c:v>
                </c:pt>
                <c:pt idx="71">
                  <c:v>66.504409737255784</c:v>
                </c:pt>
                <c:pt idx="72">
                  <c:v>66.593665079721546</c:v>
                </c:pt>
                <c:pt idx="73">
                  <c:v>66.6598237098585</c:v>
                </c:pt>
                <c:pt idx="74">
                  <c:v>66.710095841006051</c:v>
                </c:pt>
                <c:pt idx="75">
                  <c:v>66.794241909061881</c:v>
                </c:pt>
                <c:pt idx="76">
                  <c:v>66.813454021534852</c:v>
                </c:pt>
                <c:pt idx="77">
                  <c:v>66.901931679411859</c:v>
                </c:pt>
                <c:pt idx="78">
                  <c:v>67.007933922725059</c:v>
                </c:pt>
                <c:pt idx="79">
                  <c:v>67.071770981124502</c:v>
                </c:pt>
                <c:pt idx="80">
                  <c:v>67.119027794390519</c:v>
                </c:pt>
                <c:pt idx="81">
                  <c:v>67.170200063824481</c:v>
                </c:pt>
                <c:pt idx="82">
                  <c:v>67.229082574727855</c:v>
                </c:pt>
                <c:pt idx="83">
                  <c:v>67.348816965499296</c:v>
                </c:pt>
                <c:pt idx="84">
                  <c:v>67.427547174583665</c:v>
                </c:pt>
                <c:pt idx="85">
                  <c:v>67.507403815287148</c:v>
                </c:pt>
                <c:pt idx="86">
                  <c:v>67.603721427305061</c:v>
                </c:pt>
                <c:pt idx="87">
                  <c:v>67.666193236966208</c:v>
                </c:pt>
                <c:pt idx="88">
                  <c:v>67.727977231198381</c:v>
                </c:pt>
                <c:pt idx="89">
                  <c:v>67.806214963300903</c:v>
                </c:pt>
                <c:pt idx="90">
                  <c:v>67.908160599004802</c:v>
                </c:pt>
                <c:pt idx="91">
                  <c:v>68.023993908305442</c:v>
                </c:pt>
                <c:pt idx="92">
                  <c:v>68.073490663893054</c:v>
                </c:pt>
                <c:pt idx="93">
                  <c:v>68.170775110806446</c:v>
                </c:pt>
                <c:pt idx="94">
                  <c:v>68.194359180682454</c:v>
                </c:pt>
                <c:pt idx="95">
                  <c:v>68.257708279456779</c:v>
                </c:pt>
                <c:pt idx="96">
                  <c:v>68.363522843263567</c:v>
                </c:pt>
                <c:pt idx="97">
                  <c:v>68.397930982070051</c:v>
                </c:pt>
                <c:pt idx="98">
                  <c:v>68.451021482856007</c:v>
                </c:pt>
                <c:pt idx="99">
                  <c:v>68.505924727268408</c:v>
                </c:pt>
                <c:pt idx="100">
                  <c:v>68.57202768328861</c:v>
                </c:pt>
                <c:pt idx="101">
                  <c:v>68.62731474700675</c:v>
                </c:pt>
                <c:pt idx="102">
                  <c:v>68.64714325528621</c:v>
                </c:pt>
                <c:pt idx="103">
                  <c:v>68.713241020246556</c:v>
                </c:pt>
                <c:pt idx="104">
                  <c:v>68.75692638434171</c:v>
                </c:pt>
                <c:pt idx="105">
                  <c:v>68.804891685085153</c:v>
                </c:pt>
                <c:pt idx="106">
                  <c:v>68.900719550391813</c:v>
                </c:pt>
                <c:pt idx="107">
                  <c:v>68.97280260734928</c:v>
                </c:pt>
                <c:pt idx="108">
                  <c:v>69.01535112933918</c:v>
                </c:pt>
                <c:pt idx="109">
                  <c:v>69.062453799331053</c:v>
                </c:pt>
                <c:pt idx="110">
                  <c:v>69.048244024726088</c:v>
                </c:pt>
                <c:pt idx="111">
                  <c:v>69.100528379448519</c:v>
                </c:pt>
                <c:pt idx="112">
                  <c:v>69.129626865389397</c:v>
                </c:pt>
                <c:pt idx="113">
                  <c:v>69.219573869774393</c:v>
                </c:pt>
                <c:pt idx="114">
                  <c:v>69.251798487122841</c:v>
                </c:pt>
                <c:pt idx="115">
                  <c:v>69.248232229011805</c:v>
                </c:pt>
                <c:pt idx="116">
                  <c:v>69.320265970900778</c:v>
                </c:pt>
                <c:pt idx="117">
                  <c:v>69.411014547259697</c:v>
                </c:pt>
                <c:pt idx="118">
                  <c:v>69.45006403961851</c:v>
                </c:pt>
                <c:pt idx="119">
                  <c:v>69.506921718061179</c:v>
                </c:pt>
                <c:pt idx="120">
                  <c:v>69.547245870909038</c:v>
                </c:pt>
                <c:pt idx="121">
                  <c:v>69.571188379212145</c:v>
                </c:pt>
                <c:pt idx="122">
                  <c:v>69.583175266821925</c:v>
                </c:pt>
                <c:pt idx="123">
                  <c:v>69.605367047643824</c:v>
                </c:pt>
                <c:pt idx="124">
                  <c:v>69.656631359107408</c:v>
                </c:pt>
                <c:pt idx="125">
                  <c:v>69.677877466403487</c:v>
                </c:pt>
                <c:pt idx="126">
                  <c:v>69.702672159513995</c:v>
                </c:pt>
                <c:pt idx="127">
                  <c:v>69.719221258288329</c:v>
                </c:pt>
                <c:pt idx="128">
                  <c:v>69.725079369319332</c:v>
                </c:pt>
                <c:pt idx="129">
                  <c:v>69.753660593095148</c:v>
                </c:pt>
                <c:pt idx="130">
                  <c:v>69.744503024572438</c:v>
                </c:pt>
                <c:pt idx="131">
                  <c:v>69.764042173815412</c:v>
                </c:pt>
                <c:pt idx="132">
                  <c:v>69.810686442020184</c:v>
                </c:pt>
                <c:pt idx="133">
                  <c:v>69.859091961658009</c:v>
                </c:pt>
                <c:pt idx="134">
                  <c:v>69.863042443296649</c:v>
                </c:pt>
                <c:pt idx="135">
                  <c:v>69.856101996288714</c:v>
                </c:pt>
                <c:pt idx="136">
                  <c:v>69.836988513952747</c:v>
                </c:pt>
                <c:pt idx="137">
                  <c:v>69.891341761319978</c:v>
                </c:pt>
                <c:pt idx="138">
                  <c:v>69.891868909191885</c:v>
                </c:pt>
                <c:pt idx="139">
                  <c:v>69.915802290590605</c:v>
                </c:pt>
                <c:pt idx="140">
                  <c:v>69.941767971917187</c:v>
                </c:pt>
                <c:pt idx="141">
                  <c:v>69.950991754819327</c:v>
                </c:pt>
                <c:pt idx="142">
                  <c:v>69.969540971787211</c:v>
                </c:pt>
                <c:pt idx="143">
                  <c:v>69.982181202500968</c:v>
                </c:pt>
                <c:pt idx="144">
                  <c:v>69.986881707187351</c:v>
                </c:pt>
                <c:pt idx="145">
                  <c:v>69.973099847530335</c:v>
                </c:pt>
                <c:pt idx="146">
                  <c:v>69.961008670677344</c:v>
                </c:pt>
                <c:pt idx="147">
                  <c:v>69.978967142198627</c:v>
                </c:pt>
                <c:pt idx="148">
                  <c:v>69.981975361376698</c:v>
                </c:pt>
                <c:pt idx="149">
                  <c:v>70.023525143309655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5E6-4481-A7DF-DFBA3C032C4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RCP 6.0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Sheet1!$A$2:$A$151</c:f>
              <c:numCache>
                <c:formatCode>General</c:formatCode>
                <c:ptCount val="150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  <c:pt idx="72">
                  <c:v>2022</c:v>
                </c:pt>
                <c:pt idx="73">
                  <c:v>2023</c:v>
                </c:pt>
                <c:pt idx="74">
                  <c:v>2024</c:v>
                </c:pt>
                <c:pt idx="75">
                  <c:v>2025</c:v>
                </c:pt>
                <c:pt idx="76">
                  <c:v>2026</c:v>
                </c:pt>
                <c:pt idx="77">
                  <c:v>2027</c:v>
                </c:pt>
                <c:pt idx="78">
                  <c:v>2028</c:v>
                </c:pt>
                <c:pt idx="79">
                  <c:v>2029</c:v>
                </c:pt>
                <c:pt idx="80">
                  <c:v>2030</c:v>
                </c:pt>
                <c:pt idx="81">
                  <c:v>2031</c:v>
                </c:pt>
                <c:pt idx="82">
                  <c:v>2032</c:v>
                </c:pt>
                <c:pt idx="83">
                  <c:v>2033</c:v>
                </c:pt>
                <c:pt idx="84">
                  <c:v>2034</c:v>
                </c:pt>
                <c:pt idx="85">
                  <c:v>2035</c:v>
                </c:pt>
                <c:pt idx="86">
                  <c:v>2036</c:v>
                </c:pt>
                <c:pt idx="87">
                  <c:v>2037</c:v>
                </c:pt>
                <c:pt idx="88">
                  <c:v>2038</c:v>
                </c:pt>
                <c:pt idx="89">
                  <c:v>2039</c:v>
                </c:pt>
                <c:pt idx="90">
                  <c:v>2040</c:v>
                </c:pt>
                <c:pt idx="91">
                  <c:v>2041</c:v>
                </c:pt>
                <c:pt idx="92">
                  <c:v>2042</c:v>
                </c:pt>
                <c:pt idx="93">
                  <c:v>2043</c:v>
                </c:pt>
                <c:pt idx="94">
                  <c:v>2044</c:v>
                </c:pt>
                <c:pt idx="95">
                  <c:v>2045</c:v>
                </c:pt>
                <c:pt idx="96">
                  <c:v>2046</c:v>
                </c:pt>
                <c:pt idx="97">
                  <c:v>2047</c:v>
                </c:pt>
                <c:pt idx="98">
                  <c:v>2048</c:v>
                </c:pt>
                <c:pt idx="99">
                  <c:v>2049</c:v>
                </c:pt>
                <c:pt idx="100">
                  <c:v>2050</c:v>
                </c:pt>
                <c:pt idx="101">
                  <c:v>2051</c:v>
                </c:pt>
                <c:pt idx="102">
                  <c:v>2052</c:v>
                </c:pt>
                <c:pt idx="103">
                  <c:v>2053</c:v>
                </c:pt>
                <c:pt idx="104">
                  <c:v>2054</c:v>
                </c:pt>
                <c:pt idx="105">
                  <c:v>2055</c:v>
                </c:pt>
                <c:pt idx="106">
                  <c:v>2056</c:v>
                </c:pt>
                <c:pt idx="107">
                  <c:v>2057</c:v>
                </c:pt>
                <c:pt idx="108">
                  <c:v>2058</c:v>
                </c:pt>
                <c:pt idx="109">
                  <c:v>2059</c:v>
                </c:pt>
                <c:pt idx="110">
                  <c:v>2060</c:v>
                </c:pt>
                <c:pt idx="111">
                  <c:v>2061</c:v>
                </c:pt>
                <c:pt idx="112">
                  <c:v>2062</c:v>
                </c:pt>
                <c:pt idx="113">
                  <c:v>2063</c:v>
                </c:pt>
                <c:pt idx="114">
                  <c:v>2064</c:v>
                </c:pt>
                <c:pt idx="115">
                  <c:v>2065</c:v>
                </c:pt>
                <c:pt idx="116">
                  <c:v>2066</c:v>
                </c:pt>
                <c:pt idx="117">
                  <c:v>2067</c:v>
                </c:pt>
                <c:pt idx="118">
                  <c:v>2068</c:v>
                </c:pt>
                <c:pt idx="119">
                  <c:v>2069</c:v>
                </c:pt>
                <c:pt idx="120">
                  <c:v>2070</c:v>
                </c:pt>
                <c:pt idx="121">
                  <c:v>2071</c:v>
                </c:pt>
                <c:pt idx="122">
                  <c:v>2072</c:v>
                </c:pt>
                <c:pt idx="123">
                  <c:v>2073</c:v>
                </c:pt>
                <c:pt idx="124">
                  <c:v>2074</c:v>
                </c:pt>
                <c:pt idx="125">
                  <c:v>2075</c:v>
                </c:pt>
                <c:pt idx="126">
                  <c:v>2076</c:v>
                </c:pt>
                <c:pt idx="127">
                  <c:v>2077</c:v>
                </c:pt>
                <c:pt idx="128">
                  <c:v>2078</c:v>
                </c:pt>
                <c:pt idx="129">
                  <c:v>2079</c:v>
                </c:pt>
                <c:pt idx="130">
                  <c:v>2080</c:v>
                </c:pt>
                <c:pt idx="131">
                  <c:v>2081</c:v>
                </c:pt>
                <c:pt idx="132">
                  <c:v>2082</c:v>
                </c:pt>
                <c:pt idx="133">
                  <c:v>2083</c:v>
                </c:pt>
                <c:pt idx="134">
                  <c:v>2084</c:v>
                </c:pt>
                <c:pt idx="135">
                  <c:v>2085</c:v>
                </c:pt>
                <c:pt idx="136">
                  <c:v>2086</c:v>
                </c:pt>
                <c:pt idx="137">
                  <c:v>2087</c:v>
                </c:pt>
                <c:pt idx="138">
                  <c:v>2088</c:v>
                </c:pt>
                <c:pt idx="139">
                  <c:v>2089</c:v>
                </c:pt>
                <c:pt idx="140">
                  <c:v>2090</c:v>
                </c:pt>
                <c:pt idx="141">
                  <c:v>2091</c:v>
                </c:pt>
                <c:pt idx="142">
                  <c:v>2092</c:v>
                </c:pt>
                <c:pt idx="143">
                  <c:v>2093</c:v>
                </c:pt>
                <c:pt idx="144">
                  <c:v>2094</c:v>
                </c:pt>
                <c:pt idx="145">
                  <c:v>2095</c:v>
                </c:pt>
                <c:pt idx="146">
                  <c:v>2096</c:v>
                </c:pt>
                <c:pt idx="147">
                  <c:v>2097</c:v>
                </c:pt>
                <c:pt idx="148">
                  <c:v>2098</c:v>
                </c:pt>
                <c:pt idx="149">
                  <c:v>2099</c:v>
                </c:pt>
              </c:numCache>
            </c:numRef>
          </c:xVal>
          <c:yVal>
            <c:numRef>
              <c:f>Sheet1!$C$2:$C$151</c:f>
              <c:numCache>
                <c:formatCode>General</c:formatCode>
                <c:ptCount val="150"/>
                <c:pt idx="0">
                  <c:v>65.1848986301369</c:v>
                </c:pt>
                <c:pt idx="1">
                  <c:v>65.021591780821851</c:v>
                </c:pt>
                <c:pt idx="2">
                  <c:v>64.882558454974159</c:v>
                </c:pt>
                <c:pt idx="3">
                  <c:v>64.914080485066251</c:v>
                </c:pt>
                <c:pt idx="4">
                  <c:v>64.831562470244762</c:v>
                </c:pt>
                <c:pt idx="5">
                  <c:v>64.767443611048733</c:v>
                </c:pt>
                <c:pt idx="6">
                  <c:v>64.758588668955113</c:v>
                </c:pt>
                <c:pt idx="7">
                  <c:v>64.722222619582311</c:v>
                </c:pt>
                <c:pt idx="8">
                  <c:v>64.71059544876114</c:v>
                </c:pt>
                <c:pt idx="9">
                  <c:v>64.717676177857626</c:v>
                </c:pt>
                <c:pt idx="10">
                  <c:v>64.681705616234225</c:v>
                </c:pt>
                <c:pt idx="11">
                  <c:v>64.663165764653044</c:v>
                </c:pt>
                <c:pt idx="12">
                  <c:v>64.693288103093863</c:v>
                </c:pt>
                <c:pt idx="13">
                  <c:v>64.717888463636072</c:v>
                </c:pt>
                <c:pt idx="14">
                  <c:v>64.705181145295313</c:v>
                </c:pt>
                <c:pt idx="15">
                  <c:v>64.619889515495174</c:v>
                </c:pt>
                <c:pt idx="16">
                  <c:v>64.616469745445897</c:v>
                </c:pt>
                <c:pt idx="17">
                  <c:v>64.629060086832851</c:v>
                </c:pt>
                <c:pt idx="18">
                  <c:v>64.604476251373995</c:v>
                </c:pt>
                <c:pt idx="19">
                  <c:v>64.613132712777897</c:v>
                </c:pt>
                <c:pt idx="20">
                  <c:v>64.550292986750506</c:v>
                </c:pt>
                <c:pt idx="21">
                  <c:v>64.545203671682017</c:v>
                </c:pt>
                <c:pt idx="22">
                  <c:v>64.579440556927906</c:v>
                </c:pt>
                <c:pt idx="23">
                  <c:v>64.567328776105995</c:v>
                </c:pt>
                <c:pt idx="24">
                  <c:v>64.574548502133382</c:v>
                </c:pt>
                <c:pt idx="25">
                  <c:v>64.579965762407355</c:v>
                </c:pt>
                <c:pt idx="26">
                  <c:v>64.540778877161443</c:v>
                </c:pt>
                <c:pt idx="27">
                  <c:v>64.549007096339523</c:v>
                </c:pt>
                <c:pt idx="28">
                  <c:v>64.565170110038153</c:v>
                </c:pt>
                <c:pt idx="29">
                  <c:v>64.615049836065552</c:v>
                </c:pt>
                <c:pt idx="30">
                  <c:v>64.654212131147517</c:v>
                </c:pt>
                <c:pt idx="31">
                  <c:v>64.688281446216024</c:v>
                </c:pt>
                <c:pt idx="32">
                  <c:v>64.680063090051618</c:v>
                </c:pt>
                <c:pt idx="33">
                  <c:v>64.622490213339319</c:v>
                </c:pt>
                <c:pt idx="34">
                  <c:v>64.59717218055242</c:v>
                </c:pt>
                <c:pt idx="35">
                  <c:v>64.650550810689396</c:v>
                </c:pt>
                <c:pt idx="36">
                  <c:v>64.692626427127749</c:v>
                </c:pt>
                <c:pt idx="37">
                  <c:v>64.71183218055242</c:v>
                </c:pt>
                <c:pt idx="38">
                  <c:v>64.734469885470446</c:v>
                </c:pt>
                <c:pt idx="39">
                  <c:v>64.778426871771813</c:v>
                </c:pt>
                <c:pt idx="40">
                  <c:v>64.829929063552626</c:v>
                </c:pt>
                <c:pt idx="41">
                  <c:v>64.898994816977307</c:v>
                </c:pt>
                <c:pt idx="42">
                  <c:v>64.817424325174017</c:v>
                </c:pt>
                <c:pt idx="43">
                  <c:v>64.822101859420584</c:v>
                </c:pt>
                <c:pt idx="44">
                  <c:v>64.875926790927437</c:v>
                </c:pt>
                <c:pt idx="45">
                  <c:v>64.907032270379503</c:v>
                </c:pt>
                <c:pt idx="46">
                  <c:v>64.981574893330333</c:v>
                </c:pt>
                <c:pt idx="47">
                  <c:v>65.034401194700209</c:v>
                </c:pt>
                <c:pt idx="48">
                  <c:v>65.095036537165953</c:v>
                </c:pt>
                <c:pt idx="49">
                  <c:v>65.121156263193342</c:v>
                </c:pt>
                <c:pt idx="50">
                  <c:v>65.1737029845048</c:v>
                </c:pt>
                <c:pt idx="51">
                  <c:v>65.21437065573771</c:v>
                </c:pt>
                <c:pt idx="52">
                  <c:v>65.241392847518526</c:v>
                </c:pt>
                <c:pt idx="53">
                  <c:v>65.357016957107561</c:v>
                </c:pt>
                <c:pt idx="54">
                  <c:v>65.462980891533789</c:v>
                </c:pt>
                <c:pt idx="55">
                  <c:v>65.539527740848882</c:v>
                </c:pt>
                <c:pt idx="56">
                  <c:v>65.572911576465316</c:v>
                </c:pt>
                <c:pt idx="57">
                  <c:v>65.605087192903653</c:v>
                </c:pt>
                <c:pt idx="58">
                  <c:v>65.700423258477429</c:v>
                </c:pt>
                <c:pt idx="59">
                  <c:v>65.7380802447788</c:v>
                </c:pt>
                <c:pt idx="60">
                  <c:v>65.827444080395239</c:v>
                </c:pt>
                <c:pt idx="61">
                  <c:v>65.864474765326733</c:v>
                </c:pt>
                <c:pt idx="62">
                  <c:v>66.018721486638213</c:v>
                </c:pt>
                <c:pt idx="63">
                  <c:v>66.141074637323143</c:v>
                </c:pt>
                <c:pt idx="64">
                  <c:v>66.188402308556022</c:v>
                </c:pt>
                <c:pt idx="65">
                  <c:v>66.279595733213554</c:v>
                </c:pt>
                <c:pt idx="66">
                  <c:v>66.340783438131595</c:v>
                </c:pt>
                <c:pt idx="67">
                  <c:v>66.373767821693235</c:v>
                </c:pt>
                <c:pt idx="68">
                  <c:v>66.406781794295981</c:v>
                </c:pt>
                <c:pt idx="69">
                  <c:v>66.415875492926119</c:v>
                </c:pt>
                <c:pt idx="70">
                  <c:v>66.458337788008066</c:v>
                </c:pt>
                <c:pt idx="71">
                  <c:v>66.506595048282037</c:v>
                </c:pt>
                <c:pt idx="72">
                  <c:v>66.560198061980685</c:v>
                </c:pt>
                <c:pt idx="73">
                  <c:v>66.596141349651901</c:v>
                </c:pt>
                <c:pt idx="74">
                  <c:v>66.60899216932404</c:v>
                </c:pt>
                <c:pt idx="75">
                  <c:v>66.716214684364161</c:v>
                </c:pt>
                <c:pt idx="76">
                  <c:v>66.777824778091642</c:v>
                </c:pt>
                <c:pt idx="77">
                  <c:v>66.789416045953629</c:v>
                </c:pt>
                <c:pt idx="78">
                  <c:v>66.83335825404518</c:v>
                </c:pt>
                <c:pt idx="79">
                  <c:v>66.873809587859157</c:v>
                </c:pt>
                <c:pt idx="80">
                  <c:v>66.894825593627004</c:v>
                </c:pt>
                <c:pt idx="81">
                  <c:v>66.892282371434973</c:v>
                </c:pt>
                <c:pt idx="82">
                  <c:v>66.895684870046225</c:v>
                </c:pt>
                <c:pt idx="83">
                  <c:v>66.956856319217096</c:v>
                </c:pt>
                <c:pt idx="84">
                  <c:v>66.983206138971966</c:v>
                </c:pt>
                <c:pt idx="85">
                  <c:v>67.037941298001343</c:v>
                </c:pt>
                <c:pt idx="86">
                  <c:v>67.146049374165244</c:v>
                </c:pt>
                <c:pt idx="87">
                  <c:v>67.188268263855235</c:v>
                </c:pt>
                <c:pt idx="88">
                  <c:v>67.232669994208493</c:v>
                </c:pt>
                <c:pt idx="89">
                  <c:v>67.302393054948155</c:v>
                </c:pt>
                <c:pt idx="90">
                  <c:v>67.363226659732632</c:v>
                </c:pt>
                <c:pt idx="91">
                  <c:v>67.426996234354121</c:v>
                </c:pt>
                <c:pt idx="92">
                  <c:v>67.455404309336103</c:v>
                </c:pt>
                <c:pt idx="93">
                  <c:v>67.558067786353348</c:v>
                </c:pt>
                <c:pt idx="94">
                  <c:v>67.594862982968294</c:v>
                </c:pt>
                <c:pt idx="95">
                  <c:v>67.648333494864474</c:v>
                </c:pt>
                <c:pt idx="96">
                  <c:v>67.753442074532828</c:v>
                </c:pt>
                <c:pt idx="97">
                  <c:v>67.802136924840738</c:v>
                </c:pt>
                <c:pt idx="98">
                  <c:v>67.879065311380856</c:v>
                </c:pt>
                <c:pt idx="99">
                  <c:v>67.972691266680059</c:v>
                </c:pt>
                <c:pt idx="100">
                  <c:v>68.081041663219324</c:v>
                </c:pt>
                <c:pt idx="101">
                  <c:v>68.161030945430028</c:v>
                </c:pt>
                <c:pt idx="102">
                  <c:v>68.201401207937863</c:v>
                </c:pt>
                <c:pt idx="103">
                  <c:v>68.27275751651753</c:v>
                </c:pt>
                <c:pt idx="104">
                  <c:v>68.323832354296911</c:v>
                </c:pt>
                <c:pt idx="105">
                  <c:v>68.3382981786377</c:v>
                </c:pt>
                <c:pt idx="106">
                  <c:v>68.396766688335475</c:v>
                </c:pt>
                <c:pt idx="107">
                  <c:v>68.507253205999504</c:v>
                </c:pt>
                <c:pt idx="108">
                  <c:v>68.536572311983633</c:v>
                </c:pt>
                <c:pt idx="109">
                  <c:v>68.589695448367166</c:v>
                </c:pt>
                <c:pt idx="110">
                  <c:v>68.639755483588829</c:v>
                </c:pt>
                <c:pt idx="111">
                  <c:v>68.677645029371092</c:v>
                </c:pt>
                <c:pt idx="112">
                  <c:v>68.709956781353796</c:v>
                </c:pt>
                <c:pt idx="113">
                  <c:v>68.74861363953336</c:v>
                </c:pt>
                <c:pt idx="114">
                  <c:v>68.795098935076282</c:v>
                </c:pt>
                <c:pt idx="115">
                  <c:v>68.849771177325749</c:v>
                </c:pt>
                <c:pt idx="116">
                  <c:v>68.907835777181546</c:v>
                </c:pt>
                <c:pt idx="117">
                  <c:v>68.932890952285263</c:v>
                </c:pt>
                <c:pt idx="118">
                  <c:v>68.967457730447819</c:v>
                </c:pt>
                <c:pt idx="119">
                  <c:v>69.028873159431242</c:v>
                </c:pt>
                <c:pt idx="120">
                  <c:v>69.082434514874649</c:v>
                </c:pt>
                <c:pt idx="121">
                  <c:v>69.168788405214684</c:v>
                </c:pt>
                <c:pt idx="122">
                  <c:v>69.235803994941307</c:v>
                </c:pt>
                <c:pt idx="123">
                  <c:v>69.280205725294579</c:v>
                </c:pt>
                <c:pt idx="124">
                  <c:v>69.358655617147505</c:v>
                </c:pt>
                <c:pt idx="125">
                  <c:v>69.438863675582368</c:v>
                </c:pt>
                <c:pt idx="126">
                  <c:v>69.462759542354618</c:v>
                </c:pt>
                <c:pt idx="127">
                  <c:v>69.535255288569502</c:v>
                </c:pt>
                <c:pt idx="128">
                  <c:v>69.618509506305628</c:v>
                </c:pt>
                <c:pt idx="129">
                  <c:v>69.703551994515834</c:v>
                </c:pt>
                <c:pt idx="130">
                  <c:v>69.841448854113722</c:v>
                </c:pt>
                <c:pt idx="131">
                  <c:v>69.936377765433122</c:v>
                </c:pt>
                <c:pt idx="132">
                  <c:v>70.051237751013502</c:v>
                </c:pt>
                <c:pt idx="133">
                  <c:v>70.125512080560696</c:v>
                </c:pt>
                <c:pt idx="134">
                  <c:v>70.171882009762783</c:v>
                </c:pt>
                <c:pt idx="135">
                  <c:v>70.209109695415265</c:v>
                </c:pt>
                <c:pt idx="136">
                  <c:v>70.306766508681321</c:v>
                </c:pt>
                <c:pt idx="137">
                  <c:v>70.372633760799943</c:v>
                </c:pt>
                <c:pt idx="138">
                  <c:v>70.412180786459757</c:v>
                </c:pt>
                <c:pt idx="139">
                  <c:v>70.425090952285288</c:v>
                </c:pt>
                <c:pt idx="140">
                  <c:v>70.447877109459043</c:v>
                </c:pt>
                <c:pt idx="141">
                  <c:v>70.495106364721593</c:v>
                </c:pt>
                <c:pt idx="142">
                  <c:v>70.563017156972847</c:v>
                </c:pt>
                <c:pt idx="143">
                  <c:v>70.627246140390284</c:v>
                </c:pt>
                <c:pt idx="144">
                  <c:v>70.670614849835133</c:v>
                </c:pt>
                <c:pt idx="145">
                  <c:v>70.692415882846575</c:v>
                </c:pt>
                <c:pt idx="146">
                  <c:v>70.732361145058917</c:v>
                </c:pt>
                <c:pt idx="147">
                  <c:v>70.794848527899589</c:v>
                </c:pt>
                <c:pt idx="148">
                  <c:v>70.8437560981952</c:v>
                </c:pt>
                <c:pt idx="149">
                  <c:v>70.897702641625415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A5E6-4481-A7DF-DFBA3C032C4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RCP 8.5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Sheet1!$A$2:$A$151</c:f>
              <c:numCache>
                <c:formatCode>General</c:formatCode>
                <c:ptCount val="150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  <c:pt idx="72">
                  <c:v>2022</c:v>
                </c:pt>
                <c:pt idx="73">
                  <c:v>2023</c:v>
                </c:pt>
                <c:pt idx="74">
                  <c:v>2024</c:v>
                </c:pt>
                <c:pt idx="75">
                  <c:v>2025</c:v>
                </c:pt>
                <c:pt idx="76">
                  <c:v>2026</c:v>
                </c:pt>
                <c:pt idx="77">
                  <c:v>2027</c:v>
                </c:pt>
                <c:pt idx="78">
                  <c:v>2028</c:v>
                </c:pt>
                <c:pt idx="79">
                  <c:v>2029</c:v>
                </c:pt>
                <c:pt idx="80">
                  <c:v>2030</c:v>
                </c:pt>
                <c:pt idx="81">
                  <c:v>2031</c:v>
                </c:pt>
                <c:pt idx="82">
                  <c:v>2032</c:v>
                </c:pt>
                <c:pt idx="83">
                  <c:v>2033</c:v>
                </c:pt>
                <c:pt idx="84">
                  <c:v>2034</c:v>
                </c:pt>
                <c:pt idx="85">
                  <c:v>2035</c:v>
                </c:pt>
                <c:pt idx="86">
                  <c:v>2036</c:v>
                </c:pt>
                <c:pt idx="87">
                  <c:v>2037</c:v>
                </c:pt>
                <c:pt idx="88">
                  <c:v>2038</c:v>
                </c:pt>
                <c:pt idx="89">
                  <c:v>2039</c:v>
                </c:pt>
                <c:pt idx="90">
                  <c:v>2040</c:v>
                </c:pt>
                <c:pt idx="91">
                  <c:v>2041</c:v>
                </c:pt>
                <c:pt idx="92">
                  <c:v>2042</c:v>
                </c:pt>
                <c:pt idx="93">
                  <c:v>2043</c:v>
                </c:pt>
                <c:pt idx="94">
                  <c:v>2044</c:v>
                </c:pt>
                <c:pt idx="95">
                  <c:v>2045</c:v>
                </c:pt>
                <c:pt idx="96">
                  <c:v>2046</c:v>
                </c:pt>
                <c:pt idx="97">
                  <c:v>2047</c:v>
                </c:pt>
                <c:pt idx="98">
                  <c:v>2048</c:v>
                </c:pt>
                <c:pt idx="99">
                  <c:v>2049</c:v>
                </c:pt>
                <c:pt idx="100">
                  <c:v>2050</c:v>
                </c:pt>
                <c:pt idx="101">
                  <c:v>2051</c:v>
                </c:pt>
                <c:pt idx="102">
                  <c:v>2052</c:v>
                </c:pt>
                <c:pt idx="103">
                  <c:v>2053</c:v>
                </c:pt>
                <c:pt idx="104">
                  <c:v>2054</c:v>
                </c:pt>
                <c:pt idx="105">
                  <c:v>2055</c:v>
                </c:pt>
                <c:pt idx="106">
                  <c:v>2056</c:v>
                </c:pt>
                <c:pt idx="107">
                  <c:v>2057</c:v>
                </c:pt>
                <c:pt idx="108">
                  <c:v>2058</c:v>
                </c:pt>
                <c:pt idx="109">
                  <c:v>2059</c:v>
                </c:pt>
                <c:pt idx="110">
                  <c:v>2060</c:v>
                </c:pt>
                <c:pt idx="111">
                  <c:v>2061</c:v>
                </c:pt>
                <c:pt idx="112">
                  <c:v>2062</c:v>
                </c:pt>
                <c:pt idx="113">
                  <c:v>2063</c:v>
                </c:pt>
                <c:pt idx="114">
                  <c:v>2064</c:v>
                </c:pt>
                <c:pt idx="115">
                  <c:v>2065</c:v>
                </c:pt>
                <c:pt idx="116">
                  <c:v>2066</c:v>
                </c:pt>
                <c:pt idx="117">
                  <c:v>2067</c:v>
                </c:pt>
                <c:pt idx="118">
                  <c:v>2068</c:v>
                </c:pt>
                <c:pt idx="119">
                  <c:v>2069</c:v>
                </c:pt>
                <c:pt idx="120">
                  <c:v>2070</c:v>
                </c:pt>
                <c:pt idx="121">
                  <c:v>2071</c:v>
                </c:pt>
                <c:pt idx="122">
                  <c:v>2072</c:v>
                </c:pt>
                <c:pt idx="123">
                  <c:v>2073</c:v>
                </c:pt>
                <c:pt idx="124">
                  <c:v>2074</c:v>
                </c:pt>
                <c:pt idx="125">
                  <c:v>2075</c:v>
                </c:pt>
                <c:pt idx="126">
                  <c:v>2076</c:v>
                </c:pt>
                <c:pt idx="127">
                  <c:v>2077</c:v>
                </c:pt>
                <c:pt idx="128">
                  <c:v>2078</c:v>
                </c:pt>
                <c:pt idx="129">
                  <c:v>2079</c:v>
                </c:pt>
                <c:pt idx="130">
                  <c:v>2080</c:v>
                </c:pt>
                <c:pt idx="131">
                  <c:v>2081</c:v>
                </c:pt>
                <c:pt idx="132">
                  <c:v>2082</c:v>
                </c:pt>
                <c:pt idx="133">
                  <c:v>2083</c:v>
                </c:pt>
                <c:pt idx="134">
                  <c:v>2084</c:v>
                </c:pt>
                <c:pt idx="135">
                  <c:v>2085</c:v>
                </c:pt>
                <c:pt idx="136">
                  <c:v>2086</c:v>
                </c:pt>
                <c:pt idx="137">
                  <c:v>2087</c:v>
                </c:pt>
                <c:pt idx="138">
                  <c:v>2088</c:v>
                </c:pt>
                <c:pt idx="139">
                  <c:v>2089</c:v>
                </c:pt>
                <c:pt idx="140">
                  <c:v>2090</c:v>
                </c:pt>
                <c:pt idx="141">
                  <c:v>2091</c:v>
                </c:pt>
                <c:pt idx="142">
                  <c:v>2092</c:v>
                </c:pt>
                <c:pt idx="143">
                  <c:v>2093</c:v>
                </c:pt>
                <c:pt idx="144">
                  <c:v>2094</c:v>
                </c:pt>
                <c:pt idx="145">
                  <c:v>2095</c:v>
                </c:pt>
                <c:pt idx="146">
                  <c:v>2096</c:v>
                </c:pt>
                <c:pt idx="147">
                  <c:v>2097</c:v>
                </c:pt>
                <c:pt idx="148">
                  <c:v>2098</c:v>
                </c:pt>
                <c:pt idx="149">
                  <c:v>2099</c:v>
                </c:pt>
              </c:numCache>
            </c:numRef>
          </c:xVal>
          <c:yVal>
            <c:numRef>
              <c:f>Sheet1!$D$2:$D$151</c:f>
              <c:numCache>
                <c:formatCode>General</c:formatCode>
                <c:ptCount val="150"/>
                <c:pt idx="0">
                  <c:v>65.1848986301369</c:v>
                </c:pt>
                <c:pt idx="1">
                  <c:v>65.021591780821851</c:v>
                </c:pt>
                <c:pt idx="2">
                  <c:v>64.882558454974159</c:v>
                </c:pt>
                <c:pt idx="3">
                  <c:v>64.914080485066251</c:v>
                </c:pt>
                <c:pt idx="4">
                  <c:v>64.831562470244762</c:v>
                </c:pt>
                <c:pt idx="5">
                  <c:v>64.767443611048733</c:v>
                </c:pt>
                <c:pt idx="6">
                  <c:v>64.758588668955113</c:v>
                </c:pt>
                <c:pt idx="7">
                  <c:v>64.722222619582311</c:v>
                </c:pt>
                <c:pt idx="8">
                  <c:v>64.71059544876114</c:v>
                </c:pt>
                <c:pt idx="9">
                  <c:v>64.717676177857626</c:v>
                </c:pt>
                <c:pt idx="10">
                  <c:v>64.681705616234225</c:v>
                </c:pt>
                <c:pt idx="11">
                  <c:v>64.663165764653044</c:v>
                </c:pt>
                <c:pt idx="12">
                  <c:v>64.693288103093863</c:v>
                </c:pt>
                <c:pt idx="13">
                  <c:v>64.717888463636072</c:v>
                </c:pt>
                <c:pt idx="14">
                  <c:v>64.705181145295313</c:v>
                </c:pt>
                <c:pt idx="15">
                  <c:v>64.619889515495174</c:v>
                </c:pt>
                <c:pt idx="16">
                  <c:v>64.616469745445897</c:v>
                </c:pt>
                <c:pt idx="17">
                  <c:v>64.629060086832851</c:v>
                </c:pt>
                <c:pt idx="18">
                  <c:v>64.604476251373995</c:v>
                </c:pt>
                <c:pt idx="19">
                  <c:v>64.613132712777897</c:v>
                </c:pt>
                <c:pt idx="20">
                  <c:v>64.550292986750506</c:v>
                </c:pt>
                <c:pt idx="21">
                  <c:v>64.545203671682017</c:v>
                </c:pt>
                <c:pt idx="22">
                  <c:v>64.579440556927906</c:v>
                </c:pt>
                <c:pt idx="23">
                  <c:v>64.567328776105995</c:v>
                </c:pt>
                <c:pt idx="24">
                  <c:v>64.574548502133382</c:v>
                </c:pt>
                <c:pt idx="25">
                  <c:v>64.579965762407355</c:v>
                </c:pt>
                <c:pt idx="26">
                  <c:v>64.540778877161443</c:v>
                </c:pt>
                <c:pt idx="27">
                  <c:v>64.549007096339523</c:v>
                </c:pt>
                <c:pt idx="28">
                  <c:v>64.565170110038153</c:v>
                </c:pt>
                <c:pt idx="29">
                  <c:v>64.615049836065552</c:v>
                </c:pt>
                <c:pt idx="30">
                  <c:v>64.654212131147517</c:v>
                </c:pt>
                <c:pt idx="31">
                  <c:v>64.688281446216024</c:v>
                </c:pt>
                <c:pt idx="32">
                  <c:v>64.680063090051618</c:v>
                </c:pt>
                <c:pt idx="33">
                  <c:v>64.622490213339319</c:v>
                </c:pt>
                <c:pt idx="34">
                  <c:v>64.59717218055242</c:v>
                </c:pt>
                <c:pt idx="35">
                  <c:v>64.650550810689396</c:v>
                </c:pt>
                <c:pt idx="36">
                  <c:v>64.692626427127749</c:v>
                </c:pt>
                <c:pt idx="37">
                  <c:v>64.71183218055242</c:v>
                </c:pt>
                <c:pt idx="38">
                  <c:v>64.734469885470446</c:v>
                </c:pt>
                <c:pt idx="39">
                  <c:v>64.778426871771813</c:v>
                </c:pt>
                <c:pt idx="40">
                  <c:v>64.829929063552626</c:v>
                </c:pt>
                <c:pt idx="41">
                  <c:v>64.898994816977307</c:v>
                </c:pt>
                <c:pt idx="42">
                  <c:v>64.817424325174017</c:v>
                </c:pt>
                <c:pt idx="43">
                  <c:v>64.822101859420584</c:v>
                </c:pt>
                <c:pt idx="44">
                  <c:v>64.875926790927437</c:v>
                </c:pt>
                <c:pt idx="45">
                  <c:v>64.907032270379503</c:v>
                </c:pt>
                <c:pt idx="46">
                  <c:v>64.981574893330333</c:v>
                </c:pt>
                <c:pt idx="47">
                  <c:v>65.034401194700209</c:v>
                </c:pt>
                <c:pt idx="48">
                  <c:v>65.095036537165953</c:v>
                </c:pt>
                <c:pt idx="49">
                  <c:v>65.121156263193342</c:v>
                </c:pt>
                <c:pt idx="50">
                  <c:v>65.1737029845048</c:v>
                </c:pt>
                <c:pt idx="51">
                  <c:v>65.21437065573771</c:v>
                </c:pt>
                <c:pt idx="52">
                  <c:v>65.241392847518526</c:v>
                </c:pt>
                <c:pt idx="53">
                  <c:v>65.357016957107561</c:v>
                </c:pt>
                <c:pt idx="54">
                  <c:v>65.462980891533789</c:v>
                </c:pt>
                <c:pt idx="55">
                  <c:v>65.539527740848882</c:v>
                </c:pt>
                <c:pt idx="56">
                  <c:v>65.568665549068044</c:v>
                </c:pt>
                <c:pt idx="57">
                  <c:v>65.634750206602277</c:v>
                </c:pt>
                <c:pt idx="58">
                  <c:v>65.716554304962926</c:v>
                </c:pt>
                <c:pt idx="59">
                  <c:v>65.733649373456075</c:v>
                </c:pt>
                <c:pt idx="60">
                  <c:v>65.774297318661581</c:v>
                </c:pt>
                <c:pt idx="61">
                  <c:v>65.791239510442409</c:v>
                </c:pt>
                <c:pt idx="62">
                  <c:v>65.975085412081754</c:v>
                </c:pt>
                <c:pt idx="63">
                  <c:v>66.093641302492713</c:v>
                </c:pt>
                <c:pt idx="64">
                  <c:v>66.140571987424224</c:v>
                </c:pt>
                <c:pt idx="65">
                  <c:v>66.170269521670804</c:v>
                </c:pt>
                <c:pt idx="66">
                  <c:v>66.243764603637999</c:v>
                </c:pt>
                <c:pt idx="67">
                  <c:v>66.312282959802388</c:v>
                </c:pt>
                <c:pt idx="68">
                  <c:v>66.320558028295551</c:v>
                </c:pt>
                <c:pt idx="69">
                  <c:v>66.372077480350342</c:v>
                </c:pt>
                <c:pt idx="70">
                  <c:v>66.431091414776574</c:v>
                </c:pt>
                <c:pt idx="71">
                  <c:v>66.519890592858758</c:v>
                </c:pt>
                <c:pt idx="72">
                  <c:v>66.61523634628341</c:v>
                </c:pt>
                <c:pt idx="73">
                  <c:v>66.659388127105331</c:v>
                </c:pt>
                <c:pt idx="74">
                  <c:v>66.762558618908599</c:v>
                </c:pt>
                <c:pt idx="75">
                  <c:v>66.884913037928328</c:v>
                </c:pt>
                <c:pt idx="76">
                  <c:v>66.958636469795664</c:v>
                </c:pt>
                <c:pt idx="77">
                  <c:v>67.040270615906508</c:v>
                </c:pt>
                <c:pt idx="78">
                  <c:v>67.130196033425179</c:v>
                </c:pt>
                <c:pt idx="79">
                  <c:v>67.235016509272299</c:v>
                </c:pt>
                <c:pt idx="80">
                  <c:v>67.365698845249227</c:v>
                </c:pt>
                <c:pt idx="81">
                  <c:v>67.404045310671705</c:v>
                </c:pt>
                <c:pt idx="82">
                  <c:v>67.416733104825852</c:v>
                </c:pt>
                <c:pt idx="83">
                  <c:v>67.505897344191396</c:v>
                </c:pt>
                <c:pt idx="84">
                  <c:v>67.614592946210124</c:v>
                </c:pt>
                <c:pt idx="85">
                  <c:v>67.714318176982985</c:v>
                </c:pt>
                <c:pt idx="86">
                  <c:v>67.781822761710032</c:v>
                </c:pt>
                <c:pt idx="87">
                  <c:v>67.906473086151266</c:v>
                </c:pt>
                <c:pt idx="88">
                  <c:v>67.981380079662443</c:v>
                </c:pt>
                <c:pt idx="89">
                  <c:v>68.07576428427906</c:v>
                </c:pt>
                <c:pt idx="90">
                  <c:v>68.128666793527728</c:v>
                </c:pt>
                <c:pt idx="91">
                  <c:v>68.221423246303502</c:v>
                </c:pt>
                <c:pt idx="92">
                  <c:v>68.332483376080006</c:v>
                </c:pt>
                <c:pt idx="93">
                  <c:v>68.401021747609533</c:v>
                </c:pt>
                <c:pt idx="94">
                  <c:v>68.49691429550748</c:v>
                </c:pt>
                <c:pt idx="95">
                  <c:v>68.537401966740362</c:v>
                </c:pt>
                <c:pt idx="96">
                  <c:v>68.636128138333731</c:v>
                </c:pt>
                <c:pt idx="97">
                  <c:v>68.72791317503281</c:v>
                </c:pt>
                <c:pt idx="98">
                  <c:v>68.832499500041379</c:v>
                </c:pt>
                <c:pt idx="99">
                  <c:v>68.892305700473983</c:v>
                </c:pt>
                <c:pt idx="100">
                  <c:v>69.017000148923856</c:v>
                </c:pt>
                <c:pt idx="101">
                  <c:v>69.133847466521701</c:v>
                </c:pt>
                <c:pt idx="102">
                  <c:v>69.240108738047681</c:v>
                </c:pt>
                <c:pt idx="103">
                  <c:v>69.381674130982077</c:v>
                </c:pt>
                <c:pt idx="104">
                  <c:v>69.480068074745589</c:v>
                </c:pt>
                <c:pt idx="105">
                  <c:v>69.598130901698426</c:v>
                </c:pt>
                <c:pt idx="106">
                  <c:v>69.697720576311653</c:v>
                </c:pt>
                <c:pt idx="107">
                  <c:v>69.792981715460911</c:v>
                </c:pt>
                <c:pt idx="108">
                  <c:v>69.89812663254817</c:v>
                </c:pt>
                <c:pt idx="109">
                  <c:v>70.037010424669361</c:v>
                </c:pt>
                <c:pt idx="110">
                  <c:v>70.142589929911253</c:v>
                </c:pt>
                <c:pt idx="111">
                  <c:v>70.23483765882257</c:v>
                </c:pt>
                <c:pt idx="112">
                  <c:v>70.345313794366902</c:v>
                </c:pt>
                <c:pt idx="113">
                  <c:v>70.461608413015469</c:v>
                </c:pt>
                <c:pt idx="114">
                  <c:v>70.58721771484629</c:v>
                </c:pt>
                <c:pt idx="115">
                  <c:v>70.678416849669645</c:v>
                </c:pt>
                <c:pt idx="116">
                  <c:v>70.76316349711017</c:v>
                </c:pt>
                <c:pt idx="117">
                  <c:v>70.825576162728851</c:v>
                </c:pt>
                <c:pt idx="118">
                  <c:v>70.928977954542773</c:v>
                </c:pt>
                <c:pt idx="119">
                  <c:v>71.003500809625692</c:v>
                </c:pt>
                <c:pt idx="120">
                  <c:v>71.162824818277457</c:v>
                </c:pt>
                <c:pt idx="121">
                  <c:v>71.284474433557506</c:v>
                </c:pt>
                <c:pt idx="122">
                  <c:v>71.424383807486379</c:v>
                </c:pt>
                <c:pt idx="123">
                  <c:v>71.533746460694715</c:v>
                </c:pt>
                <c:pt idx="124">
                  <c:v>71.662863692129477</c:v>
                </c:pt>
                <c:pt idx="125">
                  <c:v>71.778417492642433</c:v>
                </c:pt>
                <c:pt idx="126">
                  <c:v>71.906318704126122</c:v>
                </c:pt>
                <c:pt idx="127">
                  <c:v>71.9934947675724</c:v>
                </c:pt>
                <c:pt idx="128">
                  <c:v>72.063119857694971</c:v>
                </c:pt>
                <c:pt idx="129">
                  <c:v>72.199298391386037</c:v>
                </c:pt>
                <c:pt idx="130">
                  <c:v>72.336085477560943</c:v>
                </c:pt>
                <c:pt idx="131">
                  <c:v>72.418838758022389</c:v>
                </c:pt>
                <c:pt idx="132">
                  <c:v>72.551649428534276</c:v>
                </c:pt>
                <c:pt idx="133">
                  <c:v>72.697117271620556</c:v>
                </c:pt>
                <c:pt idx="134">
                  <c:v>72.783282581819478</c:v>
                </c:pt>
                <c:pt idx="135">
                  <c:v>72.955342855792068</c:v>
                </c:pt>
                <c:pt idx="136">
                  <c:v>73.128080563073979</c:v>
                </c:pt>
                <c:pt idx="137">
                  <c:v>73.232082376162722</c:v>
                </c:pt>
                <c:pt idx="138">
                  <c:v>73.337028529554289</c:v>
                </c:pt>
                <c:pt idx="139">
                  <c:v>73.411572148876573</c:v>
                </c:pt>
                <c:pt idx="140">
                  <c:v>73.517469769640797</c:v>
                </c:pt>
                <c:pt idx="141">
                  <c:v>73.581540496649225</c:v>
                </c:pt>
                <c:pt idx="142">
                  <c:v>73.69619671894759</c:v>
                </c:pt>
                <c:pt idx="143">
                  <c:v>73.794793114044921</c:v>
                </c:pt>
                <c:pt idx="144">
                  <c:v>73.951443726878381</c:v>
                </c:pt>
                <c:pt idx="145">
                  <c:v>74.035498679778257</c:v>
                </c:pt>
                <c:pt idx="146">
                  <c:v>74.154342243549593</c:v>
                </c:pt>
                <c:pt idx="147">
                  <c:v>74.242491630716145</c:v>
                </c:pt>
                <c:pt idx="148">
                  <c:v>74.320339359627454</c:v>
                </c:pt>
                <c:pt idx="149">
                  <c:v>74.430571451534732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A5E6-4481-A7DF-DFBA3C032C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7548400"/>
        <c:axId val="377548792"/>
      </c:scatterChart>
      <c:valAx>
        <c:axId val="377548400"/>
        <c:scaling>
          <c:orientation val="minMax"/>
          <c:max val="2100"/>
          <c:min val="19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548792"/>
        <c:crosses val="autoZero"/>
        <c:crossBetween val="midCat"/>
        <c:majorUnit val="10"/>
      </c:valAx>
      <c:valAx>
        <c:axId val="377548792"/>
        <c:scaling>
          <c:orientation val="minMax"/>
          <c:min val="5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Annual</a:t>
                </a:r>
                <a:r>
                  <a:rPr lang="en-US" baseline="0" dirty="0"/>
                  <a:t> Mean Temperature </a:t>
                </a:r>
                <a:r>
                  <a:rPr lang="en-US" baseline="0" dirty="0">
                    <a:latin typeface="Calibri" panose="020F0502020204030204" pitchFamily="34" charset="0"/>
                  </a:rPr>
                  <a:t>°F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2.2569422572178473E-2"/>
              <c:y val="0.1940006148710966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548400"/>
        <c:crosses val="autoZero"/>
        <c:crossBetween val="midCat"/>
        <c:majorUnit val="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700984251968509"/>
          <c:y val="0.59992983367646935"/>
          <c:w val="0.12539212598425195"/>
          <c:h val="0.165070591931674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80577427821522"/>
          <c:y val="6.3917809602429668E-2"/>
          <c:w val="0.86405826771653549"/>
          <c:h val="0.76583952970439095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RCP 4.5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Sheet1!$A$2:$A$151</c:f>
              <c:numCache>
                <c:formatCode>General</c:formatCode>
                <c:ptCount val="150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  <c:pt idx="72">
                  <c:v>2022</c:v>
                </c:pt>
                <c:pt idx="73">
                  <c:v>2023</c:v>
                </c:pt>
                <c:pt idx="74">
                  <c:v>2024</c:v>
                </c:pt>
                <c:pt idx="75">
                  <c:v>2025</c:v>
                </c:pt>
                <c:pt idx="76">
                  <c:v>2026</c:v>
                </c:pt>
                <c:pt idx="77">
                  <c:v>2027</c:v>
                </c:pt>
                <c:pt idx="78">
                  <c:v>2028</c:v>
                </c:pt>
                <c:pt idx="79">
                  <c:v>2029</c:v>
                </c:pt>
                <c:pt idx="80">
                  <c:v>2030</c:v>
                </c:pt>
                <c:pt idx="81">
                  <c:v>2031</c:v>
                </c:pt>
                <c:pt idx="82">
                  <c:v>2032</c:v>
                </c:pt>
                <c:pt idx="83">
                  <c:v>2033</c:v>
                </c:pt>
                <c:pt idx="84">
                  <c:v>2034</c:v>
                </c:pt>
                <c:pt idx="85">
                  <c:v>2035</c:v>
                </c:pt>
                <c:pt idx="86">
                  <c:v>2036</c:v>
                </c:pt>
                <c:pt idx="87">
                  <c:v>2037</c:v>
                </c:pt>
                <c:pt idx="88">
                  <c:v>2038</c:v>
                </c:pt>
                <c:pt idx="89">
                  <c:v>2039</c:v>
                </c:pt>
                <c:pt idx="90">
                  <c:v>2040</c:v>
                </c:pt>
                <c:pt idx="91">
                  <c:v>2041</c:v>
                </c:pt>
                <c:pt idx="92">
                  <c:v>2042</c:v>
                </c:pt>
                <c:pt idx="93">
                  <c:v>2043</c:v>
                </c:pt>
                <c:pt idx="94">
                  <c:v>2044</c:v>
                </c:pt>
                <c:pt idx="95">
                  <c:v>2045</c:v>
                </c:pt>
                <c:pt idx="96">
                  <c:v>2046</c:v>
                </c:pt>
                <c:pt idx="97">
                  <c:v>2047</c:v>
                </c:pt>
                <c:pt idx="98">
                  <c:v>2048</c:v>
                </c:pt>
                <c:pt idx="99">
                  <c:v>2049</c:v>
                </c:pt>
                <c:pt idx="100">
                  <c:v>2050</c:v>
                </c:pt>
                <c:pt idx="101">
                  <c:v>2051</c:v>
                </c:pt>
                <c:pt idx="102">
                  <c:v>2052</c:v>
                </c:pt>
                <c:pt idx="103">
                  <c:v>2053</c:v>
                </c:pt>
                <c:pt idx="104">
                  <c:v>2054</c:v>
                </c:pt>
                <c:pt idx="105">
                  <c:v>2055</c:v>
                </c:pt>
                <c:pt idx="106">
                  <c:v>2056</c:v>
                </c:pt>
                <c:pt idx="107">
                  <c:v>2057</c:v>
                </c:pt>
                <c:pt idx="108">
                  <c:v>2058</c:v>
                </c:pt>
                <c:pt idx="109">
                  <c:v>2059</c:v>
                </c:pt>
                <c:pt idx="110">
                  <c:v>2060</c:v>
                </c:pt>
                <c:pt idx="111">
                  <c:v>2061</c:v>
                </c:pt>
                <c:pt idx="112">
                  <c:v>2062</c:v>
                </c:pt>
                <c:pt idx="113">
                  <c:v>2063</c:v>
                </c:pt>
                <c:pt idx="114">
                  <c:v>2064</c:v>
                </c:pt>
                <c:pt idx="115">
                  <c:v>2065</c:v>
                </c:pt>
                <c:pt idx="116">
                  <c:v>2066</c:v>
                </c:pt>
                <c:pt idx="117">
                  <c:v>2067</c:v>
                </c:pt>
                <c:pt idx="118">
                  <c:v>2068</c:v>
                </c:pt>
                <c:pt idx="119">
                  <c:v>2069</c:v>
                </c:pt>
                <c:pt idx="120">
                  <c:v>2070</c:v>
                </c:pt>
                <c:pt idx="121">
                  <c:v>2071</c:v>
                </c:pt>
                <c:pt idx="122">
                  <c:v>2072</c:v>
                </c:pt>
                <c:pt idx="123">
                  <c:v>2073</c:v>
                </c:pt>
                <c:pt idx="124">
                  <c:v>2074</c:v>
                </c:pt>
                <c:pt idx="125">
                  <c:v>2075</c:v>
                </c:pt>
                <c:pt idx="126">
                  <c:v>2076</c:v>
                </c:pt>
                <c:pt idx="127">
                  <c:v>2077</c:v>
                </c:pt>
                <c:pt idx="128">
                  <c:v>2078</c:v>
                </c:pt>
                <c:pt idx="129">
                  <c:v>2079</c:v>
                </c:pt>
                <c:pt idx="130">
                  <c:v>2080</c:v>
                </c:pt>
                <c:pt idx="131">
                  <c:v>2081</c:v>
                </c:pt>
                <c:pt idx="132">
                  <c:v>2082</c:v>
                </c:pt>
                <c:pt idx="133">
                  <c:v>2083</c:v>
                </c:pt>
                <c:pt idx="134">
                  <c:v>2084</c:v>
                </c:pt>
                <c:pt idx="135">
                  <c:v>2085</c:v>
                </c:pt>
                <c:pt idx="136">
                  <c:v>2086</c:v>
                </c:pt>
                <c:pt idx="137">
                  <c:v>2087</c:v>
                </c:pt>
                <c:pt idx="138">
                  <c:v>2088</c:v>
                </c:pt>
                <c:pt idx="139">
                  <c:v>2089</c:v>
                </c:pt>
                <c:pt idx="140">
                  <c:v>2090</c:v>
                </c:pt>
                <c:pt idx="141">
                  <c:v>2091</c:v>
                </c:pt>
                <c:pt idx="142">
                  <c:v>2092</c:v>
                </c:pt>
                <c:pt idx="143">
                  <c:v>2093</c:v>
                </c:pt>
                <c:pt idx="144">
                  <c:v>2094</c:v>
                </c:pt>
                <c:pt idx="145">
                  <c:v>2095</c:v>
                </c:pt>
                <c:pt idx="146">
                  <c:v>2096</c:v>
                </c:pt>
                <c:pt idx="147">
                  <c:v>2097</c:v>
                </c:pt>
                <c:pt idx="148">
                  <c:v>2098</c:v>
                </c:pt>
                <c:pt idx="149">
                  <c:v>2099</c:v>
                </c:pt>
              </c:numCache>
            </c:numRef>
          </c:xVal>
          <c:yVal>
            <c:numRef>
              <c:f>Sheet1!$B$2:$B$151</c:f>
              <c:numCache>
                <c:formatCode>General</c:formatCode>
                <c:ptCount val="150"/>
                <c:pt idx="0">
                  <c:v>-3.0913665089031817</c:v>
                </c:pt>
                <c:pt idx="1">
                  <c:v>-2.8348845362941191</c:v>
                </c:pt>
                <c:pt idx="2">
                  <c:v>-1.8546200119122764</c:v>
                </c:pt>
                <c:pt idx="3">
                  <c:v>-0.95678808085759348</c:v>
                </c:pt>
                <c:pt idx="4">
                  <c:v>-2.7877944403419437</c:v>
                </c:pt>
                <c:pt idx="5">
                  <c:v>-1.9316783992213347</c:v>
                </c:pt>
                <c:pt idx="6">
                  <c:v>-1.6677782878226375</c:v>
                </c:pt>
                <c:pt idx="7">
                  <c:v>-1.8232433640677748</c:v>
                </c:pt>
                <c:pt idx="8">
                  <c:v>-0.56973320836401598</c:v>
                </c:pt>
                <c:pt idx="9">
                  <c:v>0.59809132391746878</c:v>
                </c:pt>
                <c:pt idx="10">
                  <c:v>0.83451831942540367</c:v>
                </c:pt>
                <c:pt idx="11">
                  <c:v>1.3060863603795667</c:v>
                </c:pt>
                <c:pt idx="12">
                  <c:v>0.61359008390782832</c:v>
                </c:pt>
                <c:pt idx="13">
                  <c:v>0.31709606812060448</c:v>
                </c:pt>
                <c:pt idx="14">
                  <c:v>-6.177553700463765E-2</c:v>
                </c:pt>
                <c:pt idx="15">
                  <c:v>-0.40740585597227041</c:v>
                </c:pt>
                <c:pt idx="16">
                  <c:v>0.17235356063722673</c:v>
                </c:pt>
                <c:pt idx="17">
                  <c:v>0.11766994628214121</c:v>
                </c:pt>
                <c:pt idx="18">
                  <c:v>-0.28693449582707176</c:v>
                </c:pt>
                <c:pt idx="19">
                  <c:v>-0.3110664326300428</c:v>
                </c:pt>
                <c:pt idx="20">
                  <c:v>1.7031566500344698E-2</c:v>
                </c:pt>
                <c:pt idx="21">
                  <c:v>0.27844585447394188</c:v>
                </c:pt>
                <c:pt idx="22">
                  <c:v>0.35013368708213127</c:v>
                </c:pt>
                <c:pt idx="23">
                  <c:v>-0.12430900572928646</c:v>
                </c:pt>
                <c:pt idx="24">
                  <c:v>0.45444853288158893</c:v>
                </c:pt>
                <c:pt idx="25">
                  <c:v>0.23562089675533046</c:v>
                </c:pt>
                <c:pt idx="26">
                  <c:v>0.17425834678658117</c:v>
                </c:pt>
                <c:pt idx="27">
                  <c:v>0.70379301555032037</c:v>
                </c:pt>
                <c:pt idx="28">
                  <c:v>2.4042269425402284E-2</c:v>
                </c:pt>
                <c:pt idx="29">
                  <c:v>-0.39558765732254847</c:v>
                </c:pt>
                <c:pt idx="30">
                  <c:v>-0.71184094210668547</c:v>
                </c:pt>
                <c:pt idx="31">
                  <c:v>-1.0612573529136466</c:v>
                </c:pt>
                <c:pt idx="32">
                  <c:v>-0.49175714445102414</c:v>
                </c:pt>
                <c:pt idx="33">
                  <c:v>-0.32013074660948815</c:v>
                </c:pt>
                <c:pt idx="34">
                  <c:v>0.27037277774303908</c:v>
                </c:pt>
                <c:pt idx="35">
                  <c:v>1.1589311203707888</c:v>
                </c:pt>
                <c:pt idx="36">
                  <c:v>0.38619042523005298</c:v>
                </c:pt>
                <c:pt idx="37">
                  <c:v>0.42629540316153325</c:v>
                </c:pt>
                <c:pt idx="38">
                  <c:v>0.50113979280490528</c:v>
                </c:pt>
                <c:pt idx="39">
                  <c:v>0.59999852792290398</c:v>
                </c:pt>
                <c:pt idx="40">
                  <c:v>0.13846774499174686</c:v>
                </c:pt>
                <c:pt idx="41">
                  <c:v>-6.2323882574731239E-2</c:v>
                </c:pt>
                <c:pt idx="42">
                  <c:v>-0.46386513731663648</c:v>
                </c:pt>
                <c:pt idx="43">
                  <c:v>0.41267054689146798</c:v>
                </c:pt>
                <c:pt idx="44">
                  <c:v>0.35952260869078856</c:v>
                </c:pt>
                <c:pt idx="45">
                  <c:v>0.14051513402065569</c:v>
                </c:pt>
                <c:pt idx="46">
                  <c:v>0.23591197229403232</c:v>
                </c:pt>
                <c:pt idx="47">
                  <c:v>9.2817431966052522E-2</c:v>
                </c:pt>
                <c:pt idx="48">
                  <c:v>0.29358552085440892</c:v>
                </c:pt>
                <c:pt idx="49">
                  <c:v>-9.3248628000266412E-2</c:v>
                </c:pt>
                <c:pt idx="50">
                  <c:v>-0.24066102946873452</c:v>
                </c:pt>
                <c:pt idx="51">
                  <c:v>-0.35984750994382375</c:v>
                </c:pt>
                <c:pt idx="52">
                  <c:v>-0.49597775520279319</c:v>
                </c:pt>
                <c:pt idx="53">
                  <c:v>-0.35371310120496358</c:v>
                </c:pt>
                <c:pt idx="54">
                  <c:v>-0.92754012133918962</c:v>
                </c:pt>
                <c:pt idx="55">
                  <c:v>-1.7246972024576039</c:v>
                </c:pt>
                <c:pt idx="56">
                  <c:v>-1.8042209975143564</c:v>
                </c:pt>
                <c:pt idx="57">
                  <c:v>-2.4722566473212582</c:v>
                </c:pt>
                <c:pt idx="58">
                  <c:v>-2.6635935696539099</c:v>
                </c:pt>
                <c:pt idx="59">
                  <c:v>-2.7175590149114415</c:v>
                </c:pt>
                <c:pt idx="60">
                  <c:v>-2.5816550019883415</c:v>
                </c:pt>
                <c:pt idx="61">
                  <c:v>-2.4155388394881823</c:v>
                </c:pt>
                <c:pt idx="62">
                  <c:v>-2.5072579030344775</c:v>
                </c:pt>
                <c:pt idx="63">
                  <c:v>-3.0401343828303942</c:v>
                </c:pt>
                <c:pt idx="64">
                  <c:v>-3.1869869596168261</c:v>
                </c:pt>
                <c:pt idx="65">
                  <c:v>-3.0339972762144463</c:v>
                </c:pt>
                <c:pt idx="66">
                  <c:v>-2.7952667073676256</c:v>
                </c:pt>
                <c:pt idx="67">
                  <c:v>-3.4507098989172507</c:v>
                </c:pt>
                <c:pt idx="68">
                  <c:v>-3.3874171658870638</c:v>
                </c:pt>
                <c:pt idx="69">
                  <c:v>-3.1173249804940526</c:v>
                </c:pt>
                <c:pt idx="70">
                  <c:v>-3.1777295590998476</c:v>
                </c:pt>
                <c:pt idx="71">
                  <c:v>-3.3847070042568213</c:v>
                </c:pt>
                <c:pt idx="72">
                  <c:v>-3.6557391718203798</c:v>
                </c:pt>
                <c:pt idx="73">
                  <c:v>-4.2637893656434356</c:v>
                </c:pt>
                <c:pt idx="74">
                  <c:v>-4.1725848813350925</c:v>
                </c:pt>
                <c:pt idx="75">
                  <c:v>-3.6889248796551208</c:v>
                </c:pt>
                <c:pt idx="76">
                  <c:v>-3.3598197974975887</c:v>
                </c:pt>
                <c:pt idx="77">
                  <c:v>-3.0441933836960047</c:v>
                </c:pt>
                <c:pt idx="78">
                  <c:v>-3.6745610168513956</c:v>
                </c:pt>
                <c:pt idx="79">
                  <c:v>-4.3681504907136564</c:v>
                </c:pt>
                <c:pt idx="80">
                  <c:v>-5.1008602505872211</c:v>
                </c:pt>
                <c:pt idx="81">
                  <c:v>-4.770047869838959</c:v>
                </c:pt>
                <c:pt idx="82">
                  <c:v>-5.0365173729616375</c:v>
                </c:pt>
                <c:pt idx="83">
                  <c:v>-5.4173858933666414</c:v>
                </c:pt>
                <c:pt idx="84">
                  <c:v>-5.9809314069552455</c:v>
                </c:pt>
                <c:pt idx="85">
                  <c:v>-7.2965050806249678</c:v>
                </c:pt>
                <c:pt idx="86">
                  <c:v>-7.6916866934033914</c:v>
                </c:pt>
                <c:pt idx="87">
                  <c:v>-8.5034098713376665</c:v>
                </c:pt>
                <c:pt idx="88">
                  <c:v>-8.8871674890007455</c:v>
                </c:pt>
                <c:pt idx="89">
                  <c:v>-9.3803515278029046</c:v>
                </c:pt>
                <c:pt idx="90">
                  <c:v>-9.7571651387145124</c:v>
                </c:pt>
                <c:pt idx="91">
                  <c:v>-10.487005429540176</c:v>
                </c:pt>
                <c:pt idx="92">
                  <c:v>-11.103937145360318</c:v>
                </c:pt>
                <c:pt idx="93">
                  <c:v>-11.15068863324351</c:v>
                </c:pt>
                <c:pt idx="94">
                  <c:v>-12.236952583458933</c:v>
                </c:pt>
                <c:pt idx="95">
                  <c:v>-12.383362697000001</c:v>
                </c:pt>
                <c:pt idx="96">
                  <c:v>-12.827491771608699</c:v>
                </c:pt>
                <c:pt idx="97">
                  <c:v>-13.255782821036325</c:v>
                </c:pt>
                <c:pt idx="98">
                  <c:v>-13.01891084001825</c:v>
                </c:pt>
                <c:pt idx="99">
                  <c:v>-12.945695047303722</c:v>
                </c:pt>
                <c:pt idx="100">
                  <c:v>-13.421499759131777</c:v>
                </c:pt>
                <c:pt idx="101">
                  <c:v>-13.864908034792123</c:v>
                </c:pt>
                <c:pt idx="102">
                  <c:v>-13.799705095838563</c:v>
                </c:pt>
                <c:pt idx="103">
                  <c:v>-14.004169759676211</c:v>
                </c:pt>
                <c:pt idx="104">
                  <c:v>-13.673216737446252</c:v>
                </c:pt>
                <c:pt idx="105">
                  <c:v>-13.3421215792012</c:v>
                </c:pt>
                <c:pt idx="106">
                  <c:v>-13.541502505748108</c:v>
                </c:pt>
                <c:pt idx="107">
                  <c:v>-14.294267408520033</c:v>
                </c:pt>
                <c:pt idx="108">
                  <c:v>-14.327796531472341</c:v>
                </c:pt>
                <c:pt idx="109">
                  <c:v>-14.458288587246312</c:v>
                </c:pt>
                <c:pt idx="110">
                  <c:v>-14.387594415188259</c:v>
                </c:pt>
                <c:pt idx="111">
                  <c:v>-13.779429283112719</c:v>
                </c:pt>
                <c:pt idx="112">
                  <c:v>-13.722582165785902</c:v>
                </c:pt>
                <c:pt idx="113">
                  <c:v>-13.349008123479301</c:v>
                </c:pt>
                <c:pt idx="114">
                  <c:v>-13.658139950721749</c:v>
                </c:pt>
                <c:pt idx="115">
                  <c:v>-13.547144475805212</c:v>
                </c:pt>
                <c:pt idx="116">
                  <c:v>-13.533343983554884</c:v>
                </c:pt>
                <c:pt idx="117">
                  <c:v>-14.028844302785794</c:v>
                </c:pt>
                <c:pt idx="118">
                  <c:v>-14.443122847895417</c:v>
                </c:pt>
                <c:pt idx="119">
                  <c:v>-14.670909762312201</c:v>
                </c:pt>
                <c:pt idx="120">
                  <c:v>-14.634031028204868</c:v>
                </c:pt>
                <c:pt idx="121">
                  <c:v>-14.818408782727623</c:v>
                </c:pt>
                <c:pt idx="122">
                  <c:v>-14.349841522170317</c:v>
                </c:pt>
                <c:pt idx="123">
                  <c:v>-14.596937854761357</c:v>
                </c:pt>
                <c:pt idx="124">
                  <c:v>-14.963129234884031</c:v>
                </c:pt>
                <c:pt idx="125">
                  <c:v>-14.997479280878903</c:v>
                </c:pt>
                <c:pt idx="126">
                  <c:v>-14.860129582318638</c:v>
                </c:pt>
                <c:pt idx="127">
                  <c:v>-14.725799293725856</c:v>
                </c:pt>
                <c:pt idx="128">
                  <c:v>-14.62521557233492</c:v>
                </c:pt>
                <c:pt idx="129">
                  <c:v>-14.270105689396473</c:v>
                </c:pt>
                <c:pt idx="130">
                  <c:v>-14.699599004795417</c:v>
                </c:pt>
                <c:pt idx="131">
                  <c:v>-14.993516836230846</c:v>
                </c:pt>
                <c:pt idx="132">
                  <c:v>-15.216372268622422</c:v>
                </c:pt>
                <c:pt idx="133">
                  <c:v>-15.516131054410621</c:v>
                </c:pt>
                <c:pt idx="134">
                  <c:v>-15.938042247317954</c:v>
                </c:pt>
                <c:pt idx="135">
                  <c:v>-15.853809038585478</c:v>
                </c:pt>
                <c:pt idx="136">
                  <c:v>-15.454587223648437</c:v>
                </c:pt>
                <c:pt idx="137">
                  <c:v>-15.135760214083987</c:v>
                </c:pt>
                <c:pt idx="138">
                  <c:v>-15.538313990242221</c:v>
                </c:pt>
                <c:pt idx="139">
                  <c:v>-15.681019866353246</c:v>
                </c:pt>
                <c:pt idx="140">
                  <c:v>-15.787242102259334</c:v>
                </c:pt>
                <c:pt idx="141">
                  <c:v>-16.513150722174565</c:v>
                </c:pt>
                <c:pt idx="142">
                  <c:v>-16.456188273143219</c:v>
                </c:pt>
                <c:pt idx="143">
                  <c:v>-16.569340159157399</c:v>
                </c:pt>
                <c:pt idx="144">
                  <c:v>-16.800544066627918</c:v>
                </c:pt>
                <c:pt idx="145">
                  <c:v>-16.927273968531797</c:v>
                </c:pt>
                <c:pt idx="146">
                  <c:v>-16.968325778302027</c:v>
                </c:pt>
                <c:pt idx="147">
                  <c:v>-16.746944722238272</c:v>
                </c:pt>
                <c:pt idx="148">
                  <c:v>-16.956059310970115</c:v>
                </c:pt>
                <c:pt idx="149">
                  <c:v>-16.814466021936322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4D4-4B4A-8AAE-90B7F47FA82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RCP 6.0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Sheet1!$A$2:$A$151</c:f>
              <c:numCache>
                <c:formatCode>General</c:formatCode>
                <c:ptCount val="150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  <c:pt idx="72">
                  <c:v>2022</c:v>
                </c:pt>
                <c:pt idx="73">
                  <c:v>2023</c:v>
                </c:pt>
                <c:pt idx="74">
                  <c:v>2024</c:v>
                </c:pt>
                <c:pt idx="75">
                  <c:v>2025</c:v>
                </c:pt>
                <c:pt idx="76">
                  <c:v>2026</c:v>
                </c:pt>
                <c:pt idx="77">
                  <c:v>2027</c:v>
                </c:pt>
                <c:pt idx="78">
                  <c:v>2028</c:v>
                </c:pt>
                <c:pt idx="79">
                  <c:v>2029</c:v>
                </c:pt>
                <c:pt idx="80">
                  <c:v>2030</c:v>
                </c:pt>
                <c:pt idx="81">
                  <c:v>2031</c:v>
                </c:pt>
                <c:pt idx="82">
                  <c:v>2032</c:v>
                </c:pt>
                <c:pt idx="83">
                  <c:v>2033</c:v>
                </c:pt>
                <c:pt idx="84">
                  <c:v>2034</c:v>
                </c:pt>
                <c:pt idx="85">
                  <c:v>2035</c:v>
                </c:pt>
                <c:pt idx="86">
                  <c:v>2036</c:v>
                </c:pt>
                <c:pt idx="87">
                  <c:v>2037</c:v>
                </c:pt>
                <c:pt idx="88">
                  <c:v>2038</c:v>
                </c:pt>
                <c:pt idx="89">
                  <c:v>2039</c:v>
                </c:pt>
                <c:pt idx="90">
                  <c:v>2040</c:v>
                </c:pt>
                <c:pt idx="91">
                  <c:v>2041</c:v>
                </c:pt>
                <c:pt idx="92">
                  <c:v>2042</c:v>
                </c:pt>
                <c:pt idx="93">
                  <c:v>2043</c:v>
                </c:pt>
                <c:pt idx="94">
                  <c:v>2044</c:v>
                </c:pt>
                <c:pt idx="95">
                  <c:v>2045</c:v>
                </c:pt>
                <c:pt idx="96">
                  <c:v>2046</c:v>
                </c:pt>
                <c:pt idx="97">
                  <c:v>2047</c:v>
                </c:pt>
                <c:pt idx="98">
                  <c:v>2048</c:v>
                </c:pt>
                <c:pt idx="99">
                  <c:v>2049</c:v>
                </c:pt>
                <c:pt idx="100">
                  <c:v>2050</c:v>
                </c:pt>
                <c:pt idx="101">
                  <c:v>2051</c:v>
                </c:pt>
                <c:pt idx="102">
                  <c:v>2052</c:v>
                </c:pt>
                <c:pt idx="103">
                  <c:v>2053</c:v>
                </c:pt>
                <c:pt idx="104">
                  <c:v>2054</c:v>
                </c:pt>
                <c:pt idx="105">
                  <c:v>2055</c:v>
                </c:pt>
                <c:pt idx="106">
                  <c:v>2056</c:v>
                </c:pt>
                <c:pt idx="107">
                  <c:v>2057</c:v>
                </c:pt>
                <c:pt idx="108">
                  <c:v>2058</c:v>
                </c:pt>
                <c:pt idx="109">
                  <c:v>2059</c:v>
                </c:pt>
                <c:pt idx="110">
                  <c:v>2060</c:v>
                </c:pt>
                <c:pt idx="111">
                  <c:v>2061</c:v>
                </c:pt>
                <c:pt idx="112">
                  <c:v>2062</c:v>
                </c:pt>
                <c:pt idx="113">
                  <c:v>2063</c:v>
                </c:pt>
                <c:pt idx="114">
                  <c:v>2064</c:v>
                </c:pt>
                <c:pt idx="115">
                  <c:v>2065</c:v>
                </c:pt>
                <c:pt idx="116">
                  <c:v>2066</c:v>
                </c:pt>
                <c:pt idx="117">
                  <c:v>2067</c:v>
                </c:pt>
                <c:pt idx="118">
                  <c:v>2068</c:v>
                </c:pt>
                <c:pt idx="119">
                  <c:v>2069</c:v>
                </c:pt>
                <c:pt idx="120">
                  <c:v>2070</c:v>
                </c:pt>
                <c:pt idx="121">
                  <c:v>2071</c:v>
                </c:pt>
                <c:pt idx="122">
                  <c:v>2072</c:v>
                </c:pt>
                <c:pt idx="123">
                  <c:v>2073</c:v>
                </c:pt>
                <c:pt idx="124">
                  <c:v>2074</c:v>
                </c:pt>
                <c:pt idx="125">
                  <c:v>2075</c:v>
                </c:pt>
                <c:pt idx="126">
                  <c:v>2076</c:v>
                </c:pt>
                <c:pt idx="127">
                  <c:v>2077</c:v>
                </c:pt>
                <c:pt idx="128">
                  <c:v>2078</c:v>
                </c:pt>
                <c:pt idx="129">
                  <c:v>2079</c:v>
                </c:pt>
                <c:pt idx="130">
                  <c:v>2080</c:v>
                </c:pt>
                <c:pt idx="131">
                  <c:v>2081</c:v>
                </c:pt>
                <c:pt idx="132">
                  <c:v>2082</c:v>
                </c:pt>
                <c:pt idx="133">
                  <c:v>2083</c:v>
                </c:pt>
                <c:pt idx="134">
                  <c:v>2084</c:v>
                </c:pt>
                <c:pt idx="135">
                  <c:v>2085</c:v>
                </c:pt>
                <c:pt idx="136">
                  <c:v>2086</c:v>
                </c:pt>
                <c:pt idx="137">
                  <c:v>2087</c:v>
                </c:pt>
                <c:pt idx="138">
                  <c:v>2088</c:v>
                </c:pt>
                <c:pt idx="139">
                  <c:v>2089</c:v>
                </c:pt>
                <c:pt idx="140">
                  <c:v>2090</c:v>
                </c:pt>
                <c:pt idx="141">
                  <c:v>2091</c:v>
                </c:pt>
                <c:pt idx="142">
                  <c:v>2092</c:v>
                </c:pt>
                <c:pt idx="143">
                  <c:v>2093</c:v>
                </c:pt>
                <c:pt idx="144">
                  <c:v>2094</c:v>
                </c:pt>
                <c:pt idx="145">
                  <c:v>2095</c:v>
                </c:pt>
                <c:pt idx="146">
                  <c:v>2096</c:v>
                </c:pt>
                <c:pt idx="147">
                  <c:v>2097</c:v>
                </c:pt>
                <c:pt idx="148">
                  <c:v>2098</c:v>
                </c:pt>
                <c:pt idx="149">
                  <c:v>2099</c:v>
                </c:pt>
              </c:numCache>
            </c:numRef>
          </c:xVal>
          <c:yVal>
            <c:numRef>
              <c:f>Sheet1!$C$2:$C$151</c:f>
              <c:numCache>
                <c:formatCode>General</c:formatCode>
                <c:ptCount val="150"/>
                <c:pt idx="0">
                  <c:v>-3.0913665089031817</c:v>
                </c:pt>
                <c:pt idx="1">
                  <c:v>-2.8348845362941191</c:v>
                </c:pt>
                <c:pt idx="2">
                  <c:v>-1.8546200119122764</c:v>
                </c:pt>
                <c:pt idx="3">
                  <c:v>-0.95678808085759348</c:v>
                </c:pt>
                <c:pt idx="4">
                  <c:v>-2.7877944403419437</c:v>
                </c:pt>
                <c:pt idx="5">
                  <c:v>-1.9316783992213347</c:v>
                </c:pt>
                <c:pt idx="6">
                  <c:v>-1.6677782878226375</c:v>
                </c:pt>
                <c:pt idx="7">
                  <c:v>-1.8232433640677748</c:v>
                </c:pt>
                <c:pt idx="8">
                  <c:v>-0.56973320836401598</c:v>
                </c:pt>
                <c:pt idx="9">
                  <c:v>0.59809132391746878</c:v>
                </c:pt>
                <c:pt idx="10">
                  <c:v>0.83451831942540367</c:v>
                </c:pt>
                <c:pt idx="11">
                  <c:v>1.3060863603795667</c:v>
                </c:pt>
                <c:pt idx="12">
                  <c:v>0.61359008390782832</c:v>
                </c:pt>
                <c:pt idx="13">
                  <c:v>0.31709606812060448</c:v>
                </c:pt>
                <c:pt idx="14">
                  <c:v>-6.177553700463765E-2</c:v>
                </c:pt>
                <c:pt idx="15">
                  <c:v>-0.40740585597227041</c:v>
                </c:pt>
                <c:pt idx="16">
                  <c:v>0.17235356063722673</c:v>
                </c:pt>
                <c:pt idx="17">
                  <c:v>0.11766994628214121</c:v>
                </c:pt>
                <c:pt idx="18">
                  <c:v>-0.28693449582707176</c:v>
                </c:pt>
                <c:pt idx="19">
                  <c:v>-0.3110664326300428</c:v>
                </c:pt>
                <c:pt idx="20">
                  <c:v>1.7031566500344698E-2</c:v>
                </c:pt>
                <c:pt idx="21">
                  <c:v>0.27844585447394188</c:v>
                </c:pt>
                <c:pt idx="22">
                  <c:v>0.35013368708213127</c:v>
                </c:pt>
                <c:pt idx="23">
                  <c:v>-0.12430900572928646</c:v>
                </c:pt>
                <c:pt idx="24">
                  <c:v>0.45444853288158893</c:v>
                </c:pt>
                <c:pt idx="25">
                  <c:v>0.23562089675533046</c:v>
                </c:pt>
                <c:pt idx="26">
                  <c:v>0.17425834678658117</c:v>
                </c:pt>
                <c:pt idx="27">
                  <c:v>0.70379301555032037</c:v>
                </c:pt>
                <c:pt idx="28">
                  <c:v>2.4042269425402284E-2</c:v>
                </c:pt>
                <c:pt idx="29">
                  <c:v>-0.39558765732254847</c:v>
                </c:pt>
                <c:pt idx="30">
                  <c:v>-0.71184094210668547</c:v>
                </c:pt>
                <c:pt idx="31">
                  <c:v>-1.0612573529136466</c:v>
                </c:pt>
                <c:pt idx="32">
                  <c:v>-0.49175714445102414</c:v>
                </c:pt>
                <c:pt idx="33">
                  <c:v>-0.32013074660948815</c:v>
                </c:pt>
                <c:pt idx="34">
                  <c:v>0.27037277774303908</c:v>
                </c:pt>
                <c:pt idx="35">
                  <c:v>1.1589311203707888</c:v>
                </c:pt>
                <c:pt idx="36">
                  <c:v>0.38619042523005298</c:v>
                </c:pt>
                <c:pt idx="37">
                  <c:v>0.42629540316153325</c:v>
                </c:pt>
                <c:pt idx="38">
                  <c:v>0.50113979280490528</c:v>
                </c:pt>
                <c:pt idx="39">
                  <c:v>0.59999852792290398</c:v>
                </c:pt>
                <c:pt idx="40">
                  <c:v>0.13846774499174686</c:v>
                </c:pt>
                <c:pt idx="41">
                  <c:v>-6.2323882574731239E-2</c:v>
                </c:pt>
                <c:pt idx="42">
                  <c:v>-0.46386513731663648</c:v>
                </c:pt>
                <c:pt idx="43">
                  <c:v>0.41267054689146798</c:v>
                </c:pt>
                <c:pt idx="44">
                  <c:v>0.35952260869078856</c:v>
                </c:pt>
                <c:pt idx="45">
                  <c:v>0.14051513402065569</c:v>
                </c:pt>
                <c:pt idx="46">
                  <c:v>0.23591197229403232</c:v>
                </c:pt>
                <c:pt idx="47">
                  <c:v>9.2817431966052522E-2</c:v>
                </c:pt>
                <c:pt idx="48">
                  <c:v>0.29358552085440892</c:v>
                </c:pt>
                <c:pt idx="49">
                  <c:v>-9.3248628000266412E-2</c:v>
                </c:pt>
                <c:pt idx="50">
                  <c:v>-0.24066102946873452</c:v>
                </c:pt>
                <c:pt idx="51">
                  <c:v>-0.35984750994382375</c:v>
                </c:pt>
                <c:pt idx="52">
                  <c:v>-0.49597775520279319</c:v>
                </c:pt>
                <c:pt idx="53">
                  <c:v>-0.35371310120496358</c:v>
                </c:pt>
                <c:pt idx="54">
                  <c:v>-0.92754012133918962</c:v>
                </c:pt>
                <c:pt idx="55">
                  <c:v>-1.7246972024576039</c:v>
                </c:pt>
                <c:pt idx="56">
                  <c:v>-1.7480845938643021</c:v>
                </c:pt>
                <c:pt idx="57">
                  <c:v>-1.8358712264219328</c:v>
                </c:pt>
                <c:pt idx="58">
                  <c:v>-1.6396281700048398</c:v>
                </c:pt>
                <c:pt idx="59">
                  <c:v>-1.7597983089889344</c:v>
                </c:pt>
                <c:pt idx="60">
                  <c:v>-1.8591978619227405</c:v>
                </c:pt>
                <c:pt idx="61">
                  <c:v>-1.828157656501548</c:v>
                </c:pt>
                <c:pt idx="62">
                  <c:v>-1.7428140286105507</c:v>
                </c:pt>
                <c:pt idx="63">
                  <c:v>-2.8576815992691293</c:v>
                </c:pt>
                <c:pt idx="64">
                  <c:v>-3.3326674339651183</c:v>
                </c:pt>
                <c:pt idx="65">
                  <c:v>-3.4185091109164931</c:v>
                </c:pt>
                <c:pt idx="66">
                  <c:v>-3.9583408680524999</c:v>
                </c:pt>
                <c:pt idx="67">
                  <c:v>-4.6380170813388917</c:v>
                </c:pt>
                <c:pt idx="68">
                  <c:v>-4.8753753964430251</c:v>
                </c:pt>
                <c:pt idx="69">
                  <c:v>-4.7914634433688272</c:v>
                </c:pt>
                <c:pt idx="70">
                  <c:v>-4.8633495967404681</c:v>
                </c:pt>
                <c:pt idx="71">
                  <c:v>-4.9728737054836598</c:v>
                </c:pt>
                <c:pt idx="72">
                  <c:v>-5.4043724824676573</c:v>
                </c:pt>
                <c:pt idx="73">
                  <c:v>-5.4718928648918874</c:v>
                </c:pt>
                <c:pt idx="74">
                  <c:v>-5.7639794360028702</c:v>
                </c:pt>
                <c:pt idx="75">
                  <c:v>-5.5386917825260253</c:v>
                </c:pt>
                <c:pt idx="76">
                  <c:v>-6.061206564739221</c:v>
                </c:pt>
                <c:pt idx="77">
                  <c:v>-6.3476018195678288</c:v>
                </c:pt>
                <c:pt idx="78">
                  <c:v>-6.5961751054442486</c:v>
                </c:pt>
                <c:pt idx="79">
                  <c:v>-6.3719221630475751</c:v>
                </c:pt>
                <c:pt idx="80">
                  <c:v>-6.9309772151007483</c:v>
                </c:pt>
                <c:pt idx="81">
                  <c:v>-7.0651728612552347</c:v>
                </c:pt>
                <c:pt idx="82">
                  <c:v>-6.0241804550164231</c:v>
                </c:pt>
                <c:pt idx="83">
                  <c:v>-5.7195973453659716</c:v>
                </c:pt>
                <c:pt idx="84">
                  <c:v>-5.9880675577023403</c:v>
                </c:pt>
                <c:pt idx="85">
                  <c:v>-6.1636072637555932</c:v>
                </c:pt>
                <c:pt idx="86">
                  <c:v>-5.8663370334347862</c:v>
                </c:pt>
                <c:pt idx="87">
                  <c:v>-6.4028898043907603</c:v>
                </c:pt>
                <c:pt idx="88">
                  <c:v>-6.3276275898329208</c:v>
                </c:pt>
                <c:pt idx="89">
                  <c:v>-6.294746700036316</c:v>
                </c:pt>
                <c:pt idx="90">
                  <c:v>-6.8148299598540456</c:v>
                </c:pt>
                <c:pt idx="91">
                  <c:v>-7.1020884013496772</c:v>
                </c:pt>
                <c:pt idx="92">
                  <c:v>-7.6943394418170827</c:v>
                </c:pt>
                <c:pt idx="93">
                  <c:v>-7.5386552285822228</c:v>
                </c:pt>
                <c:pt idx="94">
                  <c:v>-7.9361419540279181</c:v>
                </c:pt>
                <c:pt idx="95">
                  <c:v>-7.843386851418825</c:v>
                </c:pt>
                <c:pt idx="96">
                  <c:v>-7.8589248657297262</c:v>
                </c:pt>
                <c:pt idx="97">
                  <c:v>-7.9987499246030058</c:v>
                </c:pt>
                <c:pt idx="98">
                  <c:v>-8.6971512991496027</c:v>
                </c:pt>
                <c:pt idx="99">
                  <c:v>-8.8642877965507765</c:v>
                </c:pt>
                <c:pt idx="100">
                  <c:v>-9.5803866158478499</c:v>
                </c:pt>
                <c:pt idx="101">
                  <c:v>-10.508831352497989</c:v>
                </c:pt>
                <c:pt idx="102">
                  <c:v>-11.176887740317731</c:v>
                </c:pt>
                <c:pt idx="103">
                  <c:v>-11.345191900982194</c:v>
                </c:pt>
                <c:pt idx="104">
                  <c:v>-11.625625650379115</c:v>
                </c:pt>
                <c:pt idx="105">
                  <c:v>-12.116609004121726</c:v>
                </c:pt>
                <c:pt idx="106">
                  <c:v>-12.206539835297903</c:v>
                </c:pt>
                <c:pt idx="107">
                  <c:v>-12.741269407882431</c:v>
                </c:pt>
                <c:pt idx="108">
                  <c:v>-13.423538031483718</c:v>
                </c:pt>
                <c:pt idx="109">
                  <c:v>-13.233935364791041</c:v>
                </c:pt>
                <c:pt idx="110">
                  <c:v>-13.461771449720208</c:v>
                </c:pt>
                <c:pt idx="111">
                  <c:v>-13.625328194714641</c:v>
                </c:pt>
                <c:pt idx="112">
                  <c:v>-13.565233044765179</c:v>
                </c:pt>
                <c:pt idx="113">
                  <c:v>-13.515359733524676</c:v>
                </c:pt>
                <c:pt idx="114">
                  <c:v>-13.537570757177468</c:v>
                </c:pt>
                <c:pt idx="115">
                  <c:v>-13.755851727918477</c:v>
                </c:pt>
                <c:pt idx="116">
                  <c:v>-14.253709471106054</c:v>
                </c:pt>
                <c:pt idx="117">
                  <c:v>-14.107812586230915</c:v>
                </c:pt>
                <c:pt idx="118">
                  <c:v>-14.089604857927572</c:v>
                </c:pt>
                <c:pt idx="119">
                  <c:v>-13.793582661650602</c:v>
                </c:pt>
                <c:pt idx="120">
                  <c:v>-14.253145432438496</c:v>
                </c:pt>
                <c:pt idx="121">
                  <c:v>-14.534769419965007</c:v>
                </c:pt>
                <c:pt idx="122">
                  <c:v>-14.806265765139843</c:v>
                </c:pt>
                <c:pt idx="123">
                  <c:v>-14.639919209395574</c:v>
                </c:pt>
                <c:pt idx="124">
                  <c:v>-14.943132838605706</c:v>
                </c:pt>
                <c:pt idx="125">
                  <c:v>-14.603292144396969</c:v>
                </c:pt>
                <c:pt idx="126">
                  <c:v>-15.31540328622615</c:v>
                </c:pt>
                <c:pt idx="127">
                  <c:v>-15.248414743374056</c:v>
                </c:pt>
                <c:pt idx="128">
                  <c:v>-15.73035108689373</c:v>
                </c:pt>
                <c:pt idx="129">
                  <c:v>-15.96372419657121</c:v>
                </c:pt>
                <c:pt idx="130">
                  <c:v>-15.639646722973779</c:v>
                </c:pt>
                <c:pt idx="131">
                  <c:v>-16.226511143330427</c:v>
                </c:pt>
                <c:pt idx="132">
                  <c:v>-16.845695721375336</c:v>
                </c:pt>
                <c:pt idx="133">
                  <c:v>-17.639290425407744</c:v>
                </c:pt>
                <c:pt idx="134">
                  <c:v>-18.169634067975476</c:v>
                </c:pt>
                <c:pt idx="135">
                  <c:v>-18.255043720338136</c:v>
                </c:pt>
                <c:pt idx="136">
                  <c:v>-18.593820409764618</c:v>
                </c:pt>
                <c:pt idx="137">
                  <c:v>-18.815248747009207</c:v>
                </c:pt>
                <c:pt idx="138">
                  <c:v>-18.815915662967598</c:v>
                </c:pt>
                <c:pt idx="139">
                  <c:v>-18.902441323610738</c:v>
                </c:pt>
                <c:pt idx="140">
                  <c:v>-18.008997470149286</c:v>
                </c:pt>
                <c:pt idx="141">
                  <c:v>-18.000076837161387</c:v>
                </c:pt>
                <c:pt idx="142">
                  <c:v>-17.915467542638037</c:v>
                </c:pt>
                <c:pt idx="143">
                  <c:v>-18.045901861392377</c:v>
                </c:pt>
                <c:pt idx="144">
                  <c:v>-18.634142662982853</c:v>
                </c:pt>
                <c:pt idx="145">
                  <c:v>-17.873399476410054</c:v>
                </c:pt>
                <c:pt idx="146">
                  <c:v>-17.44620639461122</c:v>
                </c:pt>
                <c:pt idx="147">
                  <c:v>-17.302128470026986</c:v>
                </c:pt>
                <c:pt idx="148">
                  <c:v>-17.438780815163387</c:v>
                </c:pt>
                <c:pt idx="149">
                  <c:v>-18.500166705606784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54D4-4B4A-8AAE-90B7F47FA82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RCP 8.5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Sheet1!$A$2:$A$151</c:f>
              <c:numCache>
                <c:formatCode>General</c:formatCode>
                <c:ptCount val="150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  <c:pt idx="72">
                  <c:v>2022</c:v>
                </c:pt>
                <c:pt idx="73">
                  <c:v>2023</c:v>
                </c:pt>
                <c:pt idx="74">
                  <c:v>2024</c:v>
                </c:pt>
                <c:pt idx="75">
                  <c:v>2025</c:v>
                </c:pt>
                <c:pt idx="76">
                  <c:v>2026</c:v>
                </c:pt>
                <c:pt idx="77">
                  <c:v>2027</c:v>
                </c:pt>
                <c:pt idx="78">
                  <c:v>2028</c:v>
                </c:pt>
                <c:pt idx="79">
                  <c:v>2029</c:v>
                </c:pt>
                <c:pt idx="80">
                  <c:v>2030</c:v>
                </c:pt>
                <c:pt idx="81">
                  <c:v>2031</c:v>
                </c:pt>
                <c:pt idx="82">
                  <c:v>2032</c:v>
                </c:pt>
                <c:pt idx="83">
                  <c:v>2033</c:v>
                </c:pt>
                <c:pt idx="84">
                  <c:v>2034</c:v>
                </c:pt>
                <c:pt idx="85">
                  <c:v>2035</c:v>
                </c:pt>
                <c:pt idx="86">
                  <c:v>2036</c:v>
                </c:pt>
                <c:pt idx="87">
                  <c:v>2037</c:v>
                </c:pt>
                <c:pt idx="88">
                  <c:v>2038</c:v>
                </c:pt>
                <c:pt idx="89">
                  <c:v>2039</c:v>
                </c:pt>
                <c:pt idx="90">
                  <c:v>2040</c:v>
                </c:pt>
                <c:pt idx="91">
                  <c:v>2041</c:v>
                </c:pt>
                <c:pt idx="92">
                  <c:v>2042</c:v>
                </c:pt>
                <c:pt idx="93">
                  <c:v>2043</c:v>
                </c:pt>
                <c:pt idx="94">
                  <c:v>2044</c:v>
                </c:pt>
                <c:pt idx="95">
                  <c:v>2045</c:v>
                </c:pt>
                <c:pt idx="96">
                  <c:v>2046</c:v>
                </c:pt>
                <c:pt idx="97">
                  <c:v>2047</c:v>
                </c:pt>
                <c:pt idx="98">
                  <c:v>2048</c:v>
                </c:pt>
                <c:pt idx="99">
                  <c:v>2049</c:v>
                </c:pt>
                <c:pt idx="100">
                  <c:v>2050</c:v>
                </c:pt>
                <c:pt idx="101">
                  <c:v>2051</c:v>
                </c:pt>
                <c:pt idx="102">
                  <c:v>2052</c:v>
                </c:pt>
                <c:pt idx="103">
                  <c:v>2053</c:v>
                </c:pt>
                <c:pt idx="104">
                  <c:v>2054</c:v>
                </c:pt>
                <c:pt idx="105">
                  <c:v>2055</c:v>
                </c:pt>
                <c:pt idx="106">
                  <c:v>2056</c:v>
                </c:pt>
                <c:pt idx="107">
                  <c:v>2057</c:v>
                </c:pt>
                <c:pt idx="108">
                  <c:v>2058</c:v>
                </c:pt>
                <c:pt idx="109">
                  <c:v>2059</c:v>
                </c:pt>
                <c:pt idx="110">
                  <c:v>2060</c:v>
                </c:pt>
                <c:pt idx="111">
                  <c:v>2061</c:v>
                </c:pt>
                <c:pt idx="112">
                  <c:v>2062</c:v>
                </c:pt>
                <c:pt idx="113">
                  <c:v>2063</c:v>
                </c:pt>
                <c:pt idx="114">
                  <c:v>2064</c:v>
                </c:pt>
                <c:pt idx="115">
                  <c:v>2065</c:v>
                </c:pt>
                <c:pt idx="116">
                  <c:v>2066</c:v>
                </c:pt>
                <c:pt idx="117">
                  <c:v>2067</c:v>
                </c:pt>
                <c:pt idx="118">
                  <c:v>2068</c:v>
                </c:pt>
                <c:pt idx="119">
                  <c:v>2069</c:v>
                </c:pt>
                <c:pt idx="120">
                  <c:v>2070</c:v>
                </c:pt>
                <c:pt idx="121">
                  <c:v>2071</c:v>
                </c:pt>
                <c:pt idx="122">
                  <c:v>2072</c:v>
                </c:pt>
                <c:pt idx="123">
                  <c:v>2073</c:v>
                </c:pt>
                <c:pt idx="124">
                  <c:v>2074</c:v>
                </c:pt>
                <c:pt idx="125">
                  <c:v>2075</c:v>
                </c:pt>
                <c:pt idx="126">
                  <c:v>2076</c:v>
                </c:pt>
                <c:pt idx="127">
                  <c:v>2077</c:v>
                </c:pt>
                <c:pt idx="128">
                  <c:v>2078</c:v>
                </c:pt>
                <c:pt idx="129">
                  <c:v>2079</c:v>
                </c:pt>
                <c:pt idx="130">
                  <c:v>2080</c:v>
                </c:pt>
                <c:pt idx="131">
                  <c:v>2081</c:v>
                </c:pt>
                <c:pt idx="132">
                  <c:v>2082</c:v>
                </c:pt>
                <c:pt idx="133">
                  <c:v>2083</c:v>
                </c:pt>
                <c:pt idx="134">
                  <c:v>2084</c:v>
                </c:pt>
                <c:pt idx="135">
                  <c:v>2085</c:v>
                </c:pt>
                <c:pt idx="136">
                  <c:v>2086</c:v>
                </c:pt>
                <c:pt idx="137">
                  <c:v>2087</c:v>
                </c:pt>
                <c:pt idx="138">
                  <c:v>2088</c:v>
                </c:pt>
                <c:pt idx="139">
                  <c:v>2089</c:v>
                </c:pt>
                <c:pt idx="140">
                  <c:v>2090</c:v>
                </c:pt>
                <c:pt idx="141">
                  <c:v>2091</c:v>
                </c:pt>
                <c:pt idx="142">
                  <c:v>2092</c:v>
                </c:pt>
                <c:pt idx="143">
                  <c:v>2093</c:v>
                </c:pt>
                <c:pt idx="144">
                  <c:v>2094</c:v>
                </c:pt>
                <c:pt idx="145">
                  <c:v>2095</c:v>
                </c:pt>
                <c:pt idx="146">
                  <c:v>2096</c:v>
                </c:pt>
                <c:pt idx="147">
                  <c:v>2097</c:v>
                </c:pt>
                <c:pt idx="148">
                  <c:v>2098</c:v>
                </c:pt>
                <c:pt idx="149">
                  <c:v>2099</c:v>
                </c:pt>
              </c:numCache>
            </c:numRef>
          </c:xVal>
          <c:yVal>
            <c:numRef>
              <c:f>Sheet1!$D$2:$D$151</c:f>
              <c:numCache>
                <c:formatCode>General</c:formatCode>
                <c:ptCount val="150"/>
                <c:pt idx="0">
                  <c:v>-3.0913665089031817</c:v>
                </c:pt>
                <c:pt idx="1">
                  <c:v>-2.8348845362941191</c:v>
                </c:pt>
                <c:pt idx="2">
                  <c:v>-1.8546200119122764</c:v>
                </c:pt>
                <c:pt idx="3">
                  <c:v>-0.95678808085759348</c:v>
                </c:pt>
                <c:pt idx="4">
                  <c:v>-2.7877944403419437</c:v>
                </c:pt>
                <c:pt idx="5">
                  <c:v>-1.9316783992213347</c:v>
                </c:pt>
                <c:pt idx="6">
                  <c:v>-1.6677782878226375</c:v>
                </c:pt>
                <c:pt idx="7">
                  <c:v>-1.8232433640677748</c:v>
                </c:pt>
                <c:pt idx="8">
                  <c:v>-0.56973320836401598</c:v>
                </c:pt>
                <c:pt idx="9">
                  <c:v>0.59809132391746878</c:v>
                </c:pt>
                <c:pt idx="10">
                  <c:v>0.83451831942540367</c:v>
                </c:pt>
                <c:pt idx="11">
                  <c:v>1.3060863603795667</c:v>
                </c:pt>
                <c:pt idx="12">
                  <c:v>0.61359008390782832</c:v>
                </c:pt>
                <c:pt idx="13">
                  <c:v>0.31709606812060448</c:v>
                </c:pt>
                <c:pt idx="14">
                  <c:v>-6.177553700463765E-2</c:v>
                </c:pt>
                <c:pt idx="15">
                  <c:v>-0.40740585597227041</c:v>
                </c:pt>
                <c:pt idx="16">
                  <c:v>0.17235356063722673</c:v>
                </c:pt>
                <c:pt idx="17">
                  <c:v>0.11766994628214121</c:v>
                </c:pt>
                <c:pt idx="18">
                  <c:v>-0.28693449582707176</c:v>
                </c:pt>
                <c:pt idx="19">
                  <c:v>-0.3110664326300428</c:v>
                </c:pt>
                <c:pt idx="20">
                  <c:v>1.7031566500344698E-2</c:v>
                </c:pt>
                <c:pt idx="21">
                  <c:v>0.27844585447394188</c:v>
                </c:pt>
                <c:pt idx="22">
                  <c:v>0.35013368708213127</c:v>
                </c:pt>
                <c:pt idx="23">
                  <c:v>-0.12430900572928646</c:v>
                </c:pt>
                <c:pt idx="24">
                  <c:v>0.45444853288158893</c:v>
                </c:pt>
                <c:pt idx="25">
                  <c:v>0.23562089675533046</c:v>
                </c:pt>
                <c:pt idx="26">
                  <c:v>0.17425834678658117</c:v>
                </c:pt>
                <c:pt idx="27">
                  <c:v>0.70379301555032037</c:v>
                </c:pt>
                <c:pt idx="28">
                  <c:v>2.4042269425402284E-2</c:v>
                </c:pt>
                <c:pt idx="29">
                  <c:v>-0.39558765732254847</c:v>
                </c:pt>
                <c:pt idx="30">
                  <c:v>-0.71184094210668547</c:v>
                </c:pt>
                <c:pt idx="31">
                  <c:v>-1.0612573529136466</c:v>
                </c:pt>
                <c:pt idx="32">
                  <c:v>-0.49175714445102414</c:v>
                </c:pt>
                <c:pt idx="33">
                  <c:v>-0.32013074660948815</c:v>
                </c:pt>
                <c:pt idx="34">
                  <c:v>0.27037277774303908</c:v>
                </c:pt>
                <c:pt idx="35">
                  <c:v>1.1589311203707888</c:v>
                </c:pt>
                <c:pt idx="36">
                  <c:v>0.38619042523005298</c:v>
                </c:pt>
                <c:pt idx="37">
                  <c:v>0.42629540316153325</c:v>
                </c:pt>
                <c:pt idx="38">
                  <c:v>0.50113979280490528</c:v>
                </c:pt>
                <c:pt idx="39">
                  <c:v>0.59999852792290398</c:v>
                </c:pt>
                <c:pt idx="40">
                  <c:v>0.13846774499174686</c:v>
                </c:pt>
                <c:pt idx="41">
                  <c:v>-6.2323882574731239E-2</c:v>
                </c:pt>
                <c:pt idx="42">
                  <c:v>-0.46386513731663648</c:v>
                </c:pt>
                <c:pt idx="43">
                  <c:v>0.41267054689146798</c:v>
                </c:pt>
                <c:pt idx="44">
                  <c:v>0.35952260869078856</c:v>
                </c:pt>
                <c:pt idx="45">
                  <c:v>0.14051513402065569</c:v>
                </c:pt>
                <c:pt idx="46">
                  <c:v>0.23591197229403232</c:v>
                </c:pt>
                <c:pt idx="47">
                  <c:v>9.2817431966052522E-2</c:v>
                </c:pt>
                <c:pt idx="48">
                  <c:v>0.29358552085440892</c:v>
                </c:pt>
                <c:pt idx="49">
                  <c:v>-9.3248628000266412E-2</c:v>
                </c:pt>
                <c:pt idx="50">
                  <c:v>-0.24066102946873452</c:v>
                </c:pt>
                <c:pt idx="51">
                  <c:v>-0.35984750994382375</c:v>
                </c:pt>
                <c:pt idx="52">
                  <c:v>-0.49597775520279319</c:v>
                </c:pt>
                <c:pt idx="53">
                  <c:v>-0.35371310120496358</c:v>
                </c:pt>
                <c:pt idx="54">
                  <c:v>-0.92754012133918962</c:v>
                </c:pt>
                <c:pt idx="55">
                  <c:v>-1.7246972024576039</c:v>
                </c:pt>
                <c:pt idx="56">
                  <c:v>-1.7454599359862564</c:v>
                </c:pt>
                <c:pt idx="57">
                  <c:v>-1.6798282256517347</c:v>
                </c:pt>
                <c:pt idx="58">
                  <c:v>-1.4519862734863678</c:v>
                </c:pt>
                <c:pt idx="59">
                  <c:v>-1.533844516867358</c:v>
                </c:pt>
                <c:pt idx="60">
                  <c:v>-1.5511734193461748</c:v>
                </c:pt>
                <c:pt idx="61">
                  <c:v>-1.4060467191240154</c:v>
                </c:pt>
                <c:pt idx="62">
                  <c:v>-1.5232086766696995</c:v>
                </c:pt>
                <c:pt idx="63">
                  <c:v>-2.45696616515405</c:v>
                </c:pt>
                <c:pt idx="64">
                  <c:v>-3.0312769302894216</c:v>
                </c:pt>
                <c:pt idx="65">
                  <c:v>-2.9995146260476622</c:v>
                </c:pt>
                <c:pt idx="66">
                  <c:v>-2.7251141981882947</c:v>
                </c:pt>
                <c:pt idx="67">
                  <c:v>-3.3057589008461781</c:v>
                </c:pt>
                <c:pt idx="68">
                  <c:v>-3.6440379963123446</c:v>
                </c:pt>
                <c:pt idx="69">
                  <c:v>-3.6758231407434918</c:v>
                </c:pt>
                <c:pt idx="70">
                  <c:v>-3.9173521990569</c:v>
                </c:pt>
                <c:pt idx="71">
                  <c:v>-4.166591824154759</c:v>
                </c:pt>
                <c:pt idx="72">
                  <c:v>-4.5612401667421461</c:v>
                </c:pt>
                <c:pt idx="73">
                  <c:v>-4.9197459064092444</c:v>
                </c:pt>
                <c:pt idx="74">
                  <c:v>-4.855566981873908</c:v>
                </c:pt>
                <c:pt idx="75">
                  <c:v>-5.0375587330044009</c:v>
                </c:pt>
                <c:pt idx="76">
                  <c:v>-5.4859394723499255</c:v>
                </c:pt>
                <c:pt idx="77">
                  <c:v>-5.8204669010212982</c:v>
                </c:pt>
                <c:pt idx="78">
                  <c:v>-6.4350815079962578</c:v>
                </c:pt>
                <c:pt idx="79">
                  <c:v>-6.6811495617986365</c:v>
                </c:pt>
                <c:pt idx="80">
                  <c:v>-6.9270688110831813</c:v>
                </c:pt>
                <c:pt idx="81">
                  <c:v>-7.4146737113874046</c:v>
                </c:pt>
                <c:pt idx="82">
                  <c:v>-7.1195942574703848</c:v>
                </c:pt>
                <c:pt idx="83">
                  <c:v>-6.7401798439879492</c:v>
                </c:pt>
                <c:pt idx="84">
                  <c:v>-6.8142413896818272</c:v>
                </c:pt>
                <c:pt idx="85">
                  <c:v>-7.6678603732675539</c:v>
                </c:pt>
                <c:pt idx="86">
                  <c:v>-7.7727574654017833</c:v>
                </c:pt>
                <c:pt idx="87">
                  <c:v>-8.1034767447688552</c:v>
                </c:pt>
                <c:pt idx="88">
                  <c:v>-8.3667433728547138</c:v>
                </c:pt>
                <c:pt idx="89">
                  <c:v>-8.2059778045839256</c:v>
                </c:pt>
                <c:pt idx="90">
                  <c:v>-8.635295799148496</c:v>
                </c:pt>
                <c:pt idx="91">
                  <c:v>-8.9449883197556588</c:v>
                </c:pt>
                <c:pt idx="92">
                  <c:v>-9.1971881014534116</c:v>
                </c:pt>
                <c:pt idx="93">
                  <c:v>-9.7011768275842165</c:v>
                </c:pt>
                <c:pt idx="94">
                  <c:v>-9.7994388211806243</c:v>
                </c:pt>
                <c:pt idx="95">
                  <c:v>-9.8978912582607599</c:v>
                </c:pt>
                <c:pt idx="96">
                  <c:v>-9.8733017552879403</c:v>
                </c:pt>
                <c:pt idx="97">
                  <c:v>-9.9258299750892167</c:v>
                </c:pt>
                <c:pt idx="98">
                  <c:v>-10.221610164158898</c:v>
                </c:pt>
                <c:pt idx="99">
                  <c:v>-10.956730923589907</c:v>
                </c:pt>
                <c:pt idx="100">
                  <c:v>-10.972983353001705</c:v>
                </c:pt>
                <c:pt idx="101">
                  <c:v>-11.463980258912772</c:v>
                </c:pt>
                <c:pt idx="102">
                  <c:v>-12.040722759532082</c:v>
                </c:pt>
                <c:pt idx="103">
                  <c:v>-12.63981011577904</c:v>
                </c:pt>
                <c:pt idx="104">
                  <c:v>-13.124721452705552</c:v>
                </c:pt>
                <c:pt idx="105">
                  <c:v>-13.644716108282278</c:v>
                </c:pt>
                <c:pt idx="106">
                  <c:v>-14.12985765394431</c:v>
                </c:pt>
                <c:pt idx="107">
                  <c:v>-14.305153719429295</c:v>
                </c:pt>
                <c:pt idx="108">
                  <c:v>-15.179286495988043</c:v>
                </c:pt>
                <c:pt idx="109">
                  <c:v>-15.460057234770712</c:v>
                </c:pt>
                <c:pt idx="110">
                  <c:v>-15.957985732511313</c:v>
                </c:pt>
                <c:pt idx="111">
                  <c:v>-16.444418906478571</c:v>
                </c:pt>
                <c:pt idx="112">
                  <c:v>-16.560943980527899</c:v>
                </c:pt>
                <c:pt idx="113">
                  <c:v>-17.089546491933277</c:v>
                </c:pt>
                <c:pt idx="114">
                  <c:v>-17.575697669363354</c:v>
                </c:pt>
                <c:pt idx="115">
                  <c:v>-18.247509514316157</c:v>
                </c:pt>
                <c:pt idx="116">
                  <c:v>-18.780089325986832</c:v>
                </c:pt>
                <c:pt idx="117">
                  <c:v>-18.645700579504481</c:v>
                </c:pt>
                <c:pt idx="118">
                  <c:v>-18.937941253522972</c:v>
                </c:pt>
                <c:pt idx="119">
                  <c:v>-19.192610992264353</c:v>
                </c:pt>
                <c:pt idx="120">
                  <c:v>-19.778250847802244</c:v>
                </c:pt>
                <c:pt idx="121">
                  <c:v>-20.559636579771496</c:v>
                </c:pt>
                <c:pt idx="122">
                  <c:v>-21.050745748261498</c:v>
                </c:pt>
                <c:pt idx="123">
                  <c:v>-21.537668274365878</c:v>
                </c:pt>
                <c:pt idx="124">
                  <c:v>-21.878145942085638</c:v>
                </c:pt>
                <c:pt idx="125">
                  <c:v>-22.16012779746875</c:v>
                </c:pt>
                <c:pt idx="126">
                  <c:v>-22.912863430925558</c:v>
                </c:pt>
                <c:pt idx="127">
                  <c:v>-23.202174904465675</c:v>
                </c:pt>
                <c:pt idx="128">
                  <c:v>-23.578349800167086</c:v>
                </c:pt>
                <c:pt idx="129">
                  <c:v>-23.642609973959598</c:v>
                </c:pt>
                <c:pt idx="130">
                  <c:v>-23.919982958798485</c:v>
                </c:pt>
                <c:pt idx="131">
                  <c:v>-24.385959949537988</c:v>
                </c:pt>
                <c:pt idx="132">
                  <c:v>-24.648122970335468</c:v>
                </c:pt>
                <c:pt idx="133">
                  <c:v>-25.359152413449117</c:v>
                </c:pt>
                <c:pt idx="134">
                  <c:v>-25.802590982541773</c:v>
                </c:pt>
                <c:pt idx="135">
                  <c:v>-25.944145161814411</c:v>
                </c:pt>
                <c:pt idx="136">
                  <c:v>-26.820761436098486</c:v>
                </c:pt>
                <c:pt idx="137">
                  <c:v>-27.134494622164802</c:v>
                </c:pt>
                <c:pt idx="138">
                  <c:v>-27.368753492794919</c:v>
                </c:pt>
                <c:pt idx="139">
                  <c:v>-27.714204554275405</c:v>
                </c:pt>
                <c:pt idx="140">
                  <c:v>-27.588705966446373</c:v>
                </c:pt>
                <c:pt idx="141">
                  <c:v>-27.823299840213657</c:v>
                </c:pt>
                <c:pt idx="142">
                  <c:v>-27.629497928168092</c:v>
                </c:pt>
                <c:pt idx="143">
                  <c:v>-28.169685463537959</c:v>
                </c:pt>
                <c:pt idx="144">
                  <c:v>-28.523341518162994</c:v>
                </c:pt>
                <c:pt idx="145">
                  <c:v>-28.96750018683732</c:v>
                </c:pt>
                <c:pt idx="146">
                  <c:v>-29.044393394995357</c:v>
                </c:pt>
                <c:pt idx="147">
                  <c:v>-29.197722136841278</c:v>
                </c:pt>
                <c:pt idx="148">
                  <c:v>-29.540215067968305</c:v>
                </c:pt>
                <c:pt idx="149">
                  <c:v>-30.134124233830807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54D4-4B4A-8AAE-90B7F47FA8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7549576"/>
        <c:axId val="377549968"/>
      </c:scatterChart>
      <c:valAx>
        <c:axId val="377549576"/>
        <c:scaling>
          <c:orientation val="minMax"/>
          <c:max val="2100"/>
          <c:min val="19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549968"/>
        <c:crosses val="autoZero"/>
        <c:crossBetween val="midCat"/>
        <c:majorUnit val="10"/>
      </c:valAx>
      <c:valAx>
        <c:axId val="377549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Annual</a:t>
                </a:r>
                <a:r>
                  <a:rPr lang="en-US" baseline="0" dirty="0"/>
                  <a:t> TMI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2.2569422572178473E-2"/>
              <c:y val="0.1940006148710966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549576"/>
        <c:crosses val="autoZero"/>
        <c:crossBetween val="midCat"/>
        <c:majorUnit val="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534317585301841"/>
          <c:y val="9.9361592628754089E-2"/>
          <c:w val="0.12539212598425195"/>
          <c:h val="0.165070591931674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hwa.dot.gov/environment/sustainability/resilience/publications/er_faq/index.cfm" TargetMode="External"/><Relationship Id="rId1" Type="http://schemas.openxmlformats.org/officeDocument/2006/relationships/hyperlink" Target="https://www.fhwa.dot.gov/reports/erm/er.pdf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hwa.dot.gov/environment/sustainability/resilience/publications/er_faq/index.cfm" TargetMode="External"/><Relationship Id="rId1" Type="http://schemas.openxmlformats.org/officeDocument/2006/relationships/hyperlink" Target="https://www.fhwa.dot.gov/reports/erm/er.pdf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23B17E-2DEB-48DD-A511-026C6445BAF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A92F17-2218-4266-9D55-DF576A3172D6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</a:rPr>
            <a:t>Higher Average</a:t>
          </a:r>
        </a:p>
        <a:p>
          <a:r>
            <a:rPr lang="en-US" dirty="0">
              <a:solidFill>
                <a:srgbClr val="000000"/>
              </a:solidFill>
            </a:rPr>
            <a:t>Temperature</a:t>
          </a:r>
        </a:p>
      </dgm:t>
    </dgm:pt>
    <dgm:pt modelId="{69D89840-5163-4D28-855A-FD0817E4732C}" type="parTrans" cxnId="{41277D30-82DF-4EE7-9C60-51B02579A82D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7A73CBAC-80C9-453B-9F89-D6EFF449A12E}" type="sibTrans" cxnId="{41277D30-82DF-4EE7-9C60-51B02579A82D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EBD1479F-692D-404E-8F65-94F86E26DE1A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</a:rPr>
            <a:t>Increased potential for concrete temperature-related curling and moisture warping</a:t>
          </a:r>
        </a:p>
      </dgm:t>
    </dgm:pt>
    <dgm:pt modelId="{09797E9A-140C-43C4-B32D-4FF2577456AD}" type="parTrans" cxnId="{63D8071A-4C03-4892-9072-28F2BF729ED7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166863A9-3AF8-4175-93BB-C16DA43D63FD}" type="sibTrans" cxnId="{63D8071A-4C03-4892-9072-28F2BF729ED7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FAAEA791-213C-4FE2-896F-2895FA111156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</a:rPr>
            <a:t>Higher Extreme Temperatures</a:t>
          </a:r>
        </a:p>
      </dgm:t>
    </dgm:pt>
    <dgm:pt modelId="{46C83E11-505E-47AE-8960-C9B305B5B942}" type="parTrans" cxnId="{907A39BF-FF7E-48B6-83C4-95A1E00601CC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30758E5E-7B2B-4C59-91EF-6CBC53D12D90}" type="sibTrans" cxnId="{907A39BF-FF7E-48B6-83C4-95A1E00601CC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312E2D78-0E77-4B4C-A380-6002BD221FE9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</a:rPr>
            <a:t>Increased risk of concrete pavement “blow ups” due to excessive slab expansion. </a:t>
          </a:r>
        </a:p>
      </dgm:t>
    </dgm:pt>
    <dgm:pt modelId="{92951DC0-186E-4968-ADFE-D44A7D5D93CE}" type="parTrans" cxnId="{C207E686-E809-403D-B33F-6E1339DA6118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D5C37A8C-81A6-42C6-A480-23D5CAC51D3C}" type="sibTrans" cxnId="{C207E686-E809-403D-B33F-6E1339DA6118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1142B726-8068-4DFD-8D30-685FB7DCAF66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</a:rPr>
            <a:t>Wetter Winters and Drier Summers </a:t>
          </a:r>
        </a:p>
      </dgm:t>
    </dgm:pt>
    <dgm:pt modelId="{E02CF952-D00C-4919-BA10-3BC11751F779}" type="parTrans" cxnId="{BB165913-B7EA-474B-B47C-69E41F224A18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76EF8C6A-D4F4-4FDE-90F3-EAC24F176191}" type="sibTrans" cxnId="{BB165913-B7EA-474B-B47C-69E41F224A18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F9652950-9B1B-4FA9-9DDA-B5A58E606EA8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</a:rPr>
            <a:t>Increase risk of concrete saturating during critical freezing cycles and increased deicer use </a:t>
          </a:r>
        </a:p>
      </dgm:t>
    </dgm:pt>
    <dgm:pt modelId="{1B76E93D-2FCD-49A8-AE1E-48D08913A5A9}" type="parTrans" cxnId="{0C1FA001-D117-4B01-A1E6-94E46A7BC4FA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FCB092A4-B3AB-4B2D-8CA2-30AB22124785}" type="sibTrans" cxnId="{0C1FA001-D117-4B01-A1E6-94E46A7BC4FA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9162ECD1-74CA-47B8-BBFF-FCE00D5D9BE0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</a:rPr>
            <a:t>Impacts concrete curing during construction and thus good curing practices must be followed </a:t>
          </a:r>
        </a:p>
      </dgm:t>
    </dgm:pt>
    <dgm:pt modelId="{5D6287D4-2703-4AF8-ACEF-0210B57EC1D4}" type="parTrans" cxnId="{2EE1B7C2-555B-4613-9888-25E7BAED8380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872E490E-F0BE-4432-9208-E46189265E3F}" type="sibTrans" cxnId="{2EE1B7C2-555B-4613-9888-25E7BAED8380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93FB455C-08FF-4B13-9A96-EC08078FB09F}" type="pres">
      <dgm:prSet presAssocID="{2523B17E-2DEB-48DD-A511-026C6445BAF2}" presName="vert0" presStyleCnt="0">
        <dgm:presLayoutVars>
          <dgm:dir/>
          <dgm:animOne val="branch"/>
          <dgm:animLvl val="lvl"/>
        </dgm:presLayoutVars>
      </dgm:prSet>
      <dgm:spPr/>
    </dgm:pt>
    <dgm:pt modelId="{B2885B5A-3DD6-4E8E-8470-0DB0B0EE61F1}" type="pres">
      <dgm:prSet presAssocID="{44A92F17-2218-4266-9D55-DF576A3172D6}" presName="thickLine" presStyleLbl="alignNode1" presStyleIdx="0" presStyleCnt="3"/>
      <dgm:spPr/>
    </dgm:pt>
    <dgm:pt modelId="{7CF59E3E-948C-472A-82EB-27395835648E}" type="pres">
      <dgm:prSet presAssocID="{44A92F17-2218-4266-9D55-DF576A3172D6}" presName="horz1" presStyleCnt="0"/>
      <dgm:spPr/>
    </dgm:pt>
    <dgm:pt modelId="{8DE3DE9D-7E70-49F1-B172-D58669D6407D}" type="pres">
      <dgm:prSet presAssocID="{44A92F17-2218-4266-9D55-DF576A3172D6}" presName="tx1" presStyleLbl="revTx" presStyleIdx="0" presStyleCnt="7"/>
      <dgm:spPr/>
    </dgm:pt>
    <dgm:pt modelId="{B8D8FFAD-BCA3-4ACC-B35A-07C8B950D36C}" type="pres">
      <dgm:prSet presAssocID="{44A92F17-2218-4266-9D55-DF576A3172D6}" presName="vert1" presStyleCnt="0"/>
      <dgm:spPr/>
    </dgm:pt>
    <dgm:pt modelId="{D4409628-C13A-4B98-98CE-E7B6034B71F4}" type="pres">
      <dgm:prSet presAssocID="{EBD1479F-692D-404E-8F65-94F86E26DE1A}" presName="vertSpace2a" presStyleCnt="0"/>
      <dgm:spPr/>
    </dgm:pt>
    <dgm:pt modelId="{7F53B770-C21F-4B01-B8AB-ED3F11EF296D}" type="pres">
      <dgm:prSet presAssocID="{EBD1479F-692D-404E-8F65-94F86E26DE1A}" presName="horz2" presStyleCnt="0"/>
      <dgm:spPr/>
    </dgm:pt>
    <dgm:pt modelId="{15F6011D-2951-4081-8353-6B16EC10C150}" type="pres">
      <dgm:prSet presAssocID="{EBD1479F-692D-404E-8F65-94F86E26DE1A}" presName="horzSpace2" presStyleCnt="0"/>
      <dgm:spPr/>
    </dgm:pt>
    <dgm:pt modelId="{8A1CAB75-0D14-4243-9095-B69D39499610}" type="pres">
      <dgm:prSet presAssocID="{EBD1479F-692D-404E-8F65-94F86E26DE1A}" presName="tx2" presStyleLbl="revTx" presStyleIdx="1" presStyleCnt="7"/>
      <dgm:spPr/>
    </dgm:pt>
    <dgm:pt modelId="{7978F66E-D663-49E4-9FDA-4F1459B8260A}" type="pres">
      <dgm:prSet presAssocID="{EBD1479F-692D-404E-8F65-94F86E26DE1A}" presName="vert2" presStyleCnt="0"/>
      <dgm:spPr/>
    </dgm:pt>
    <dgm:pt modelId="{F2A5AF84-464C-44D7-8ABA-A48FB4E355A2}" type="pres">
      <dgm:prSet presAssocID="{EBD1479F-692D-404E-8F65-94F86E26DE1A}" presName="thinLine2b" presStyleLbl="callout" presStyleIdx="0" presStyleCnt="4"/>
      <dgm:spPr/>
    </dgm:pt>
    <dgm:pt modelId="{B70045D4-F5E6-4AD2-8A6A-14B8A345BFBC}" type="pres">
      <dgm:prSet presAssocID="{EBD1479F-692D-404E-8F65-94F86E26DE1A}" presName="vertSpace2b" presStyleCnt="0"/>
      <dgm:spPr/>
    </dgm:pt>
    <dgm:pt modelId="{B30647A0-058E-4991-A6F3-22734CEE2395}" type="pres">
      <dgm:prSet presAssocID="{FAAEA791-213C-4FE2-896F-2895FA111156}" presName="thickLine" presStyleLbl="alignNode1" presStyleIdx="1" presStyleCnt="3" custLinFactNeighborY="-4086"/>
      <dgm:spPr/>
    </dgm:pt>
    <dgm:pt modelId="{B1C604B6-689C-48A7-AB27-08E149BF9C69}" type="pres">
      <dgm:prSet presAssocID="{FAAEA791-213C-4FE2-896F-2895FA111156}" presName="horz1" presStyleCnt="0"/>
      <dgm:spPr/>
    </dgm:pt>
    <dgm:pt modelId="{239AE219-3E66-4F72-935E-8D1AB8C18A31}" type="pres">
      <dgm:prSet presAssocID="{FAAEA791-213C-4FE2-896F-2895FA111156}" presName="tx1" presStyleLbl="revTx" presStyleIdx="2" presStyleCnt="7"/>
      <dgm:spPr/>
    </dgm:pt>
    <dgm:pt modelId="{E43E3DE5-F645-46B8-AC1E-ABA88132E697}" type="pres">
      <dgm:prSet presAssocID="{FAAEA791-213C-4FE2-896F-2895FA111156}" presName="vert1" presStyleCnt="0"/>
      <dgm:spPr/>
    </dgm:pt>
    <dgm:pt modelId="{FD0A9426-6091-4DC4-A066-2FC5FC0071A4}" type="pres">
      <dgm:prSet presAssocID="{312E2D78-0E77-4B4C-A380-6002BD221FE9}" presName="vertSpace2a" presStyleCnt="0"/>
      <dgm:spPr/>
    </dgm:pt>
    <dgm:pt modelId="{2FCC10B1-82B8-41F9-A479-E3EDBEE1228A}" type="pres">
      <dgm:prSet presAssocID="{312E2D78-0E77-4B4C-A380-6002BD221FE9}" presName="horz2" presStyleCnt="0"/>
      <dgm:spPr/>
    </dgm:pt>
    <dgm:pt modelId="{995BB8AD-961E-4B49-BEA3-2A8941A1D149}" type="pres">
      <dgm:prSet presAssocID="{312E2D78-0E77-4B4C-A380-6002BD221FE9}" presName="horzSpace2" presStyleCnt="0"/>
      <dgm:spPr/>
    </dgm:pt>
    <dgm:pt modelId="{3DE536A9-8CE1-4E65-86D4-D28B0CCE298F}" type="pres">
      <dgm:prSet presAssocID="{312E2D78-0E77-4B4C-A380-6002BD221FE9}" presName="tx2" presStyleLbl="revTx" presStyleIdx="3" presStyleCnt="7"/>
      <dgm:spPr/>
    </dgm:pt>
    <dgm:pt modelId="{31C4E1BB-BB98-4E19-AC9B-6A375C1276EA}" type="pres">
      <dgm:prSet presAssocID="{312E2D78-0E77-4B4C-A380-6002BD221FE9}" presName="vert2" presStyleCnt="0"/>
      <dgm:spPr/>
    </dgm:pt>
    <dgm:pt modelId="{42F1B640-04F4-4491-8609-0ADC971794F9}" type="pres">
      <dgm:prSet presAssocID="{312E2D78-0E77-4B4C-A380-6002BD221FE9}" presName="thinLine2b" presStyleLbl="callout" presStyleIdx="1" presStyleCnt="4"/>
      <dgm:spPr/>
    </dgm:pt>
    <dgm:pt modelId="{9AB32759-7AEE-4F6C-8795-23C18F0714D0}" type="pres">
      <dgm:prSet presAssocID="{312E2D78-0E77-4B4C-A380-6002BD221FE9}" presName="vertSpace2b" presStyleCnt="0"/>
      <dgm:spPr/>
    </dgm:pt>
    <dgm:pt modelId="{606DA78E-BE12-4BAC-87FD-E82D8F43DF86}" type="pres">
      <dgm:prSet presAssocID="{1142B726-8068-4DFD-8D30-685FB7DCAF66}" presName="thickLine" presStyleLbl="alignNode1" presStyleIdx="2" presStyleCnt="3" custLinFactNeighborX="1488" custLinFactNeighborY="-2971"/>
      <dgm:spPr/>
    </dgm:pt>
    <dgm:pt modelId="{35FEE38B-ACCD-4F2D-82D9-0575AB90210F}" type="pres">
      <dgm:prSet presAssocID="{1142B726-8068-4DFD-8D30-685FB7DCAF66}" presName="horz1" presStyleCnt="0"/>
      <dgm:spPr/>
    </dgm:pt>
    <dgm:pt modelId="{2350756D-F6CC-4605-B890-FD2415697A3D}" type="pres">
      <dgm:prSet presAssocID="{1142B726-8068-4DFD-8D30-685FB7DCAF66}" presName="tx1" presStyleLbl="revTx" presStyleIdx="4" presStyleCnt="7"/>
      <dgm:spPr/>
    </dgm:pt>
    <dgm:pt modelId="{7340728D-3637-4F09-ADC0-C759467B4032}" type="pres">
      <dgm:prSet presAssocID="{1142B726-8068-4DFD-8D30-685FB7DCAF66}" presName="vert1" presStyleCnt="0"/>
      <dgm:spPr/>
    </dgm:pt>
    <dgm:pt modelId="{15824A31-9343-4229-90D4-44C243E12BD2}" type="pres">
      <dgm:prSet presAssocID="{F9652950-9B1B-4FA9-9DDA-B5A58E606EA8}" presName="vertSpace2a" presStyleCnt="0"/>
      <dgm:spPr/>
    </dgm:pt>
    <dgm:pt modelId="{4F0886E6-B747-4C03-A9A3-05D6595A841C}" type="pres">
      <dgm:prSet presAssocID="{F9652950-9B1B-4FA9-9DDA-B5A58E606EA8}" presName="horz2" presStyleCnt="0"/>
      <dgm:spPr/>
    </dgm:pt>
    <dgm:pt modelId="{682D38E9-70C4-450D-AC9A-061FE741D1F5}" type="pres">
      <dgm:prSet presAssocID="{F9652950-9B1B-4FA9-9DDA-B5A58E606EA8}" presName="horzSpace2" presStyleCnt="0"/>
      <dgm:spPr/>
    </dgm:pt>
    <dgm:pt modelId="{57CE0C30-9121-4595-B6CF-2A9B66694386}" type="pres">
      <dgm:prSet presAssocID="{F9652950-9B1B-4FA9-9DDA-B5A58E606EA8}" presName="tx2" presStyleLbl="revTx" presStyleIdx="5" presStyleCnt="7"/>
      <dgm:spPr/>
    </dgm:pt>
    <dgm:pt modelId="{1C5CE259-A26A-4114-A8A9-C674801777E0}" type="pres">
      <dgm:prSet presAssocID="{F9652950-9B1B-4FA9-9DDA-B5A58E606EA8}" presName="vert2" presStyleCnt="0"/>
      <dgm:spPr/>
    </dgm:pt>
    <dgm:pt modelId="{76C6E98A-0502-45C7-AFA1-78CDBC13FA5D}" type="pres">
      <dgm:prSet presAssocID="{F9652950-9B1B-4FA9-9DDA-B5A58E606EA8}" presName="thinLine2b" presStyleLbl="callout" presStyleIdx="2" presStyleCnt="4"/>
      <dgm:spPr/>
    </dgm:pt>
    <dgm:pt modelId="{78DA1E20-C6B4-41B3-9B58-0BADBC8A30C3}" type="pres">
      <dgm:prSet presAssocID="{F9652950-9B1B-4FA9-9DDA-B5A58E606EA8}" presName="vertSpace2b" presStyleCnt="0"/>
      <dgm:spPr/>
    </dgm:pt>
    <dgm:pt modelId="{FCA93D3C-12FA-4730-9245-764414DACC1C}" type="pres">
      <dgm:prSet presAssocID="{9162ECD1-74CA-47B8-BBFF-FCE00D5D9BE0}" presName="horz2" presStyleCnt="0"/>
      <dgm:spPr/>
    </dgm:pt>
    <dgm:pt modelId="{A76E5088-E828-4E78-B018-CAE9791B0ECA}" type="pres">
      <dgm:prSet presAssocID="{9162ECD1-74CA-47B8-BBFF-FCE00D5D9BE0}" presName="horzSpace2" presStyleCnt="0"/>
      <dgm:spPr/>
    </dgm:pt>
    <dgm:pt modelId="{94BE02D2-F163-4620-B01A-35CFFE960FB8}" type="pres">
      <dgm:prSet presAssocID="{9162ECD1-74CA-47B8-BBFF-FCE00D5D9BE0}" presName="tx2" presStyleLbl="revTx" presStyleIdx="6" presStyleCnt="7"/>
      <dgm:spPr/>
    </dgm:pt>
    <dgm:pt modelId="{19519BB1-4887-4DB7-AA96-B855BB2A9629}" type="pres">
      <dgm:prSet presAssocID="{9162ECD1-74CA-47B8-BBFF-FCE00D5D9BE0}" presName="vert2" presStyleCnt="0"/>
      <dgm:spPr/>
    </dgm:pt>
    <dgm:pt modelId="{2D133272-D720-42A1-929A-88B5482A9E91}" type="pres">
      <dgm:prSet presAssocID="{9162ECD1-74CA-47B8-BBFF-FCE00D5D9BE0}" presName="thinLine2b" presStyleLbl="callout" presStyleIdx="3" presStyleCnt="4"/>
      <dgm:spPr/>
    </dgm:pt>
    <dgm:pt modelId="{64E57339-B4CA-42A7-8D75-A45A46DCCE0C}" type="pres">
      <dgm:prSet presAssocID="{9162ECD1-74CA-47B8-BBFF-FCE00D5D9BE0}" presName="vertSpace2b" presStyleCnt="0"/>
      <dgm:spPr/>
    </dgm:pt>
  </dgm:ptLst>
  <dgm:cxnLst>
    <dgm:cxn modelId="{0C1FA001-D117-4B01-A1E6-94E46A7BC4FA}" srcId="{1142B726-8068-4DFD-8D30-685FB7DCAF66}" destId="{F9652950-9B1B-4FA9-9DDA-B5A58E606EA8}" srcOrd="0" destOrd="0" parTransId="{1B76E93D-2FCD-49A8-AE1E-48D08913A5A9}" sibTransId="{FCB092A4-B3AB-4B2D-8CA2-30AB22124785}"/>
    <dgm:cxn modelId="{BB165913-B7EA-474B-B47C-69E41F224A18}" srcId="{2523B17E-2DEB-48DD-A511-026C6445BAF2}" destId="{1142B726-8068-4DFD-8D30-685FB7DCAF66}" srcOrd="2" destOrd="0" parTransId="{E02CF952-D00C-4919-BA10-3BC11751F779}" sibTransId="{76EF8C6A-D4F4-4FDE-90F3-EAC24F176191}"/>
    <dgm:cxn modelId="{746B3216-1C5C-4F47-8F11-CDA9ACA18627}" type="presOf" srcId="{9162ECD1-74CA-47B8-BBFF-FCE00D5D9BE0}" destId="{94BE02D2-F163-4620-B01A-35CFFE960FB8}" srcOrd="0" destOrd="0" presId="urn:microsoft.com/office/officeart/2008/layout/LinedList"/>
    <dgm:cxn modelId="{63D8071A-4C03-4892-9072-28F2BF729ED7}" srcId="{44A92F17-2218-4266-9D55-DF576A3172D6}" destId="{EBD1479F-692D-404E-8F65-94F86E26DE1A}" srcOrd="0" destOrd="0" parTransId="{09797E9A-140C-43C4-B32D-4FF2577456AD}" sibTransId="{166863A9-3AF8-4175-93BB-C16DA43D63FD}"/>
    <dgm:cxn modelId="{41277D30-82DF-4EE7-9C60-51B02579A82D}" srcId="{2523B17E-2DEB-48DD-A511-026C6445BAF2}" destId="{44A92F17-2218-4266-9D55-DF576A3172D6}" srcOrd="0" destOrd="0" parTransId="{69D89840-5163-4D28-855A-FD0817E4732C}" sibTransId="{7A73CBAC-80C9-453B-9F89-D6EFF449A12E}"/>
    <dgm:cxn modelId="{D0C2376D-CF84-44C7-A5E3-A0D4EB3E84C6}" type="presOf" srcId="{44A92F17-2218-4266-9D55-DF576A3172D6}" destId="{8DE3DE9D-7E70-49F1-B172-D58669D6407D}" srcOrd="0" destOrd="0" presId="urn:microsoft.com/office/officeart/2008/layout/LinedList"/>
    <dgm:cxn modelId="{C207E686-E809-403D-B33F-6E1339DA6118}" srcId="{FAAEA791-213C-4FE2-896F-2895FA111156}" destId="{312E2D78-0E77-4B4C-A380-6002BD221FE9}" srcOrd="0" destOrd="0" parTransId="{92951DC0-186E-4968-ADFE-D44A7D5D93CE}" sibTransId="{D5C37A8C-81A6-42C6-A480-23D5CAC51D3C}"/>
    <dgm:cxn modelId="{C4BE219B-1813-4570-BE69-B3FD5C8F9AD2}" type="presOf" srcId="{1142B726-8068-4DFD-8D30-685FB7DCAF66}" destId="{2350756D-F6CC-4605-B890-FD2415697A3D}" srcOrd="0" destOrd="0" presId="urn:microsoft.com/office/officeart/2008/layout/LinedList"/>
    <dgm:cxn modelId="{B13704A4-B414-4CD1-8B14-C40CC80423B5}" type="presOf" srcId="{312E2D78-0E77-4B4C-A380-6002BD221FE9}" destId="{3DE536A9-8CE1-4E65-86D4-D28B0CCE298F}" srcOrd="0" destOrd="0" presId="urn:microsoft.com/office/officeart/2008/layout/LinedList"/>
    <dgm:cxn modelId="{705296B7-266F-4B2D-9951-711C411785F4}" type="presOf" srcId="{F9652950-9B1B-4FA9-9DDA-B5A58E606EA8}" destId="{57CE0C30-9121-4595-B6CF-2A9B66694386}" srcOrd="0" destOrd="0" presId="urn:microsoft.com/office/officeart/2008/layout/LinedList"/>
    <dgm:cxn modelId="{907A39BF-FF7E-48B6-83C4-95A1E00601CC}" srcId="{2523B17E-2DEB-48DD-A511-026C6445BAF2}" destId="{FAAEA791-213C-4FE2-896F-2895FA111156}" srcOrd="1" destOrd="0" parTransId="{46C83E11-505E-47AE-8960-C9B305B5B942}" sibTransId="{30758E5E-7B2B-4C59-91EF-6CBC53D12D90}"/>
    <dgm:cxn modelId="{2EE1B7C2-555B-4613-9888-25E7BAED8380}" srcId="{1142B726-8068-4DFD-8D30-685FB7DCAF66}" destId="{9162ECD1-74CA-47B8-BBFF-FCE00D5D9BE0}" srcOrd="1" destOrd="0" parTransId="{5D6287D4-2703-4AF8-ACEF-0210B57EC1D4}" sibTransId="{872E490E-F0BE-4432-9208-E46189265E3F}"/>
    <dgm:cxn modelId="{0CDBD2C2-44B3-4A28-9B08-475FD5084ECE}" type="presOf" srcId="{EBD1479F-692D-404E-8F65-94F86E26DE1A}" destId="{8A1CAB75-0D14-4243-9095-B69D39499610}" srcOrd="0" destOrd="0" presId="urn:microsoft.com/office/officeart/2008/layout/LinedList"/>
    <dgm:cxn modelId="{A52717C9-24BC-4381-A6B9-E0541D832482}" type="presOf" srcId="{FAAEA791-213C-4FE2-896F-2895FA111156}" destId="{239AE219-3E66-4F72-935E-8D1AB8C18A31}" srcOrd="0" destOrd="0" presId="urn:microsoft.com/office/officeart/2008/layout/LinedList"/>
    <dgm:cxn modelId="{51ED5DF5-720A-4BB7-BD29-32D5CD3307FE}" type="presOf" srcId="{2523B17E-2DEB-48DD-A511-026C6445BAF2}" destId="{93FB455C-08FF-4B13-9A96-EC08078FB09F}" srcOrd="0" destOrd="0" presId="urn:microsoft.com/office/officeart/2008/layout/LinedList"/>
    <dgm:cxn modelId="{0668EE7D-D0ED-4725-B9CE-914393BD2242}" type="presParOf" srcId="{93FB455C-08FF-4B13-9A96-EC08078FB09F}" destId="{B2885B5A-3DD6-4E8E-8470-0DB0B0EE61F1}" srcOrd="0" destOrd="0" presId="urn:microsoft.com/office/officeart/2008/layout/LinedList"/>
    <dgm:cxn modelId="{B720FC45-BD9F-40E7-A534-4C0C5FFDC2A1}" type="presParOf" srcId="{93FB455C-08FF-4B13-9A96-EC08078FB09F}" destId="{7CF59E3E-948C-472A-82EB-27395835648E}" srcOrd="1" destOrd="0" presId="urn:microsoft.com/office/officeart/2008/layout/LinedList"/>
    <dgm:cxn modelId="{42664816-E3B5-4343-9AE7-03856EE1CAF0}" type="presParOf" srcId="{7CF59E3E-948C-472A-82EB-27395835648E}" destId="{8DE3DE9D-7E70-49F1-B172-D58669D6407D}" srcOrd="0" destOrd="0" presId="urn:microsoft.com/office/officeart/2008/layout/LinedList"/>
    <dgm:cxn modelId="{7874FF4B-3E37-4131-B289-1EFF5095F8D8}" type="presParOf" srcId="{7CF59E3E-948C-472A-82EB-27395835648E}" destId="{B8D8FFAD-BCA3-4ACC-B35A-07C8B950D36C}" srcOrd="1" destOrd="0" presId="urn:microsoft.com/office/officeart/2008/layout/LinedList"/>
    <dgm:cxn modelId="{E0786B9C-3C29-46D7-B16A-19DEBAAF6C98}" type="presParOf" srcId="{B8D8FFAD-BCA3-4ACC-B35A-07C8B950D36C}" destId="{D4409628-C13A-4B98-98CE-E7B6034B71F4}" srcOrd="0" destOrd="0" presId="urn:microsoft.com/office/officeart/2008/layout/LinedList"/>
    <dgm:cxn modelId="{2DE0E98F-7CE7-42AE-9DD8-642FF18FB677}" type="presParOf" srcId="{B8D8FFAD-BCA3-4ACC-B35A-07C8B950D36C}" destId="{7F53B770-C21F-4B01-B8AB-ED3F11EF296D}" srcOrd="1" destOrd="0" presId="urn:microsoft.com/office/officeart/2008/layout/LinedList"/>
    <dgm:cxn modelId="{7A3063C5-810F-490D-950E-22C8E5EE4520}" type="presParOf" srcId="{7F53B770-C21F-4B01-B8AB-ED3F11EF296D}" destId="{15F6011D-2951-4081-8353-6B16EC10C150}" srcOrd="0" destOrd="0" presId="urn:microsoft.com/office/officeart/2008/layout/LinedList"/>
    <dgm:cxn modelId="{A4DDE3BF-8496-4B29-AC19-3C823E0BDD25}" type="presParOf" srcId="{7F53B770-C21F-4B01-B8AB-ED3F11EF296D}" destId="{8A1CAB75-0D14-4243-9095-B69D39499610}" srcOrd="1" destOrd="0" presId="urn:microsoft.com/office/officeart/2008/layout/LinedList"/>
    <dgm:cxn modelId="{51350199-6C86-4FE6-97E3-6CFE3B06DF2E}" type="presParOf" srcId="{7F53B770-C21F-4B01-B8AB-ED3F11EF296D}" destId="{7978F66E-D663-49E4-9FDA-4F1459B8260A}" srcOrd="2" destOrd="0" presId="urn:microsoft.com/office/officeart/2008/layout/LinedList"/>
    <dgm:cxn modelId="{2B30C5EE-D730-4FE0-9538-18115D2C4952}" type="presParOf" srcId="{B8D8FFAD-BCA3-4ACC-B35A-07C8B950D36C}" destId="{F2A5AF84-464C-44D7-8ABA-A48FB4E355A2}" srcOrd="2" destOrd="0" presId="urn:microsoft.com/office/officeart/2008/layout/LinedList"/>
    <dgm:cxn modelId="{801980FF-4B72-466E-8FDC-D8AB28C509D0}" type="presParOf" srcId="{B8D8FFAD-BCA3-4ACC-B35A-07C8B950D36C}" destId="{B70045D4-F5E6-4AD2-8A6A-14B8A345BFBC}" srcOrd="3" destOrd="0" presId="urn:microsoft.com/office/officeart/2008/layout/LinedList"/>
    <dgm:cxn modelId="{A2DC8105-E79E-409C-9D76-4802E973A801}" type="presParOf" srcId="{93FB455C-08FF-4B13-9A96-EC08078FB09F}" destId="{B30647A0-058E-4991-A6F3-22734CEE2395}" srcOrd="2" destOrd="0" presId="urn:microsoft.com/office/officeart/2008/layout/LinedList"/>
    <dgm:cxn modelId="{2F16812C-D300-4F3A-BD0E-0703C24C900F}" type="presParOf" srcId="{93FB455C-08FF-4B13-9A96-EC08078FB09F}" destId="{B1C604B6-689C-48A7-AB27-08E149BF9C69}" srcOrd="3" destOrd="0" presId="urn:microsoft.com/office/officeart/2008/layout/LinedList"/>
    <dgm:cxn modelId="{CDF022B6-45A6-4F86-9D67-A802A901EF2E}" type="presParOf" srcId="{B1C604B6-689C-48A7-AB27-08E149BF9C69}" destId="{239AE219-3E66-4F72-935E-8D1AB8C18A31}" srcOrd="0" destOrd="0" presId="urn:microsoft.com/office/officeart/2008/layout/LinedList"/>
    <dgm:cxn modelId="{03F8B458-2CF0-45D6-8C43-B9DBBB376311}" type="presParOf" srcId="{B1C604B6-689C-48A7-AB27-08E149BF9C69}" destId="{E43E3DE5-F645-46B8-AC1E-ABA88132E697}" srcOrd="1" destOrd="0" presId="urn:microsoft.com/office/officeart/2008/layout/LinedList"/>
    <dgm:cxn modelId="{D6002059-FFA7-4D6F-955F-3F761A0B8EC4}" type="presParOf" srcId="{E43E3DE5-F645-46B8-AC1E-ABA88132E697}" destId="{FD0A9426-6091-4DC4-A066-2FC5FC0071A4}" srcOrd="0" destOrd="0" presId="urn:microsoft.com/office/officeart/2008/layout/LinedList"/>
    <dgm:cxn modelId="{135F13DF-0EA6-45A2-88CC-C05D3170ABEA}" type="presParOf" srcId="{E43E3DE5-F645-46B8-AC1E-ABA88132E697}" destId="{2FCC10B1-82B8-41F9-A479-E3EDBEE1228A}" srcOrd="1" destOrd="0" presId="urn:microsoft.com/office/officeart/2008/layout/LinedList"/>
    <dgm:cxn modelId="{C40A8561-17DE-4263-895C-32C025680B48}" type="presParOf" srcId="{2FCC10B1-82B8-41F9-A479-E3EDBEE1228A}" destId="{995BB8AD-961E-4B49-BEA3-2A8941A1D149}" srcOrd="0" destOrd="0" presId="urn:microsoft.com/office/officeart/2008/layout/LinedList"/>
    <dgm:cxn modelId="{BB148A51-DC06-4ADD-8C47-7183EB39F7A7}" type="presParOf" srcId="{2FCC10B1-82B8-41F9-A479-E3EDBEE1228A}" destId="{3DE536A9-8CE1-4E65-86D4-D28B0CCE298F}" srcOrd="1" destOrd="0" presId="urn:microsoft.com/office/officeart/2008/layout/LinedList"/>
    <dgm:cxn modelId="{F6389893-F77D-483E-8DCB-E0D9F1FFA775}" type="presParOf" srcId="{2FCC10B1-82B8-41F9-A479-E3EDBEE1228A}" destId="{31C4E1BB-BB98-4E19-AC9B-6A375C1276EA}" srcOrd="2" destOrd="0" presId="urn:microsoft.com/office/officeart/2008/layout/LinedList"/>
    <dgm:cxn modelId="{C370A0B9-0390-4C84-8C8E-ECD08EBCDD82}" type="presParOf" srcId="{E43E3DE5-F645-46B8-AC1E-ABA88132E697}" destId="{42F1B640-04F4-4491-8609-0ADC971794F9}" srcOrd="2" destOrd="0" presId="urn:microsoft.com/office/officeart/2008/layout/LinedList"/>
    <dgm:cxn modelId="{3469D9F4-3D25-4A51-9538-5F87B561D23F}" type="presParOf" srcId="{E43E3DE5-F645-46B8-AC1E-ABA88132E697}" destId="{9AB32759-7AEE-4F6C-8795-23C18F0714D0}" srcOrd="3" destOrd="0" presId="urn:microsoft.com/office/officeart/2008/layout/LinedList"/>
    <dgm:cxn modelId="{44DAFFAD-8CC1-4D59-AF8F-015A253F6294}" type="presParOf" srcId="{93FB455C-08FF-4B13-9A96-EC08078FB09F}" destId="{606DA78E-BE12-4BAC-87FD-E82D8F43DF86}" srcOrd="4" destOrd="0" presId="urn:microsoft.com/office/officeart/2008/layout/LinedList"/>
    <dgm:cxn modelId="{4735B1FA-2E85-4E59-92D0-1D0BFFD28B05}" type="presParOf" srcId="{93FB455C-08FF-4B13-9A96-EC08078FB09F}" destId="{35FEE38B-ACCD-4F2D-82D9-0575AB90210F}" srcOrd="5" destOrd="0" presId="urn:microsoft.com/office/officeart/2008/layout/LinedList"/>
    <dgm:cxn modelId="{56FFFCB9-AA42-40AB-BE85-5B29C8CD4726}" type="presParOf" srcId="{35FEE38B-ACCD-4F2D-82D9-0575AB90210F}" destId="{2350756D-F6CC-4605-B890-FD2415697A3D}" srcOrd="0" destOrd="0" presId="urn:microsoft.com/office/officeart/2008/layout/LinedList"/>
    <dgm:cxn modelId="{221F47A7-E6EA-41F2-B2E1-961BE6643725}" type="presParOf" srcId="{35FEE38B-ACCD-4F2D-82D9-0575AB90210F}" destId="{7340728D-3637-4F09-ADC0-C759467B4032}" srcOrd="1" destOrd="0" presId="urn:microsoft.com/office/officeart/2008/layout/LinedList"/>
    <dgm:cxn modelId="{BF777C4B-6D84-47FA-8FF4-FEA57E49A45D}" type="presParOf" srcId="{7340728D-3637-4F09-ADC0-C759467B4032}" destId="{15824A31-9343-4229-90D4-44C243E12BD2}" srcOrd="0" destOrd="0" presId="urn:microsoft.com/office/officeart/2008/layout/LinedList"/>
    <dgm:cxn modelId="{767FD66F-7A8A-4D82-A1B8-2B7EA6366381}" type="presParOf" srcId="{7340728D-3637-4F09-ADC0-C759467B4032}" destId="{4F0886E6-B747-4C03-A9A3-05D6595A841C}" srcOrd="1" destOrd="0" presId="urn:microsoft.com/office/officeart/2008/layout/LinedList"/>
    <dgm:cxn modelId="{E7499E18-D5BC-4DE5-8019-1AFF10814B56}" type="presParOf" srcId="{4F0886E6-B747-4C03-A9A3-05D6595A841C}" destId="{682D38E9-70C4-450D-AC9A-061FE741D1F5}" srcOrd="0" destOrd="0" presId="urn:microsoft.com/office/officeart/2008/layout/LinedList"/>
    <dgm:cxn modelId="{B611B618-8093-42E3-A814-19929541CC8B}" type="presParOf" srcId="{4F0886E6-B747-4C03-A9A3-05D6595A841C}" destId="{57CE0C30-9121-4595-B6CF-2A9B66694386}" srcOrd="1" destOrd="0" presId="urn:microsoft.com/office/officeart/2008/layout/LinedList"/>
    <dgm:cxn modelId="{6C07501A-02B6-4747-8E19-3B3F5B2DC92B}" type="presParOf" srcId="{4F0886E6-B747-4C03-A9A3-05D6595A841C}" destId="{1C5CE259-A26A-4114-A8A9-C674801777E0}" srcOrd="2" destOrd="0" presId="urn:microsoft.com/office/officeart/2008/layout/LinedList"/>
    <dgm:cxn modelId="{8D438570-B65B-43EA-A3BC-32B073ABD858}" type="presParOf" srcId="{7340728D-3637-4F09-ADC0-C759467B4032}" destId="{76C6E98A-0502-45C7-AFA1-78CDBC13FA5D}" srcOrd="2" destOrd="0" presId="urn:microsoft.com/office/officeart/2008/layout/LinedList"/>
    <dgm:cxn modelId="{065D75F7-2472-4883-863F-D304951F8467}" type="presParOf" srcId="{7340728D-3637-4F09-ADC0-C759467B4032}" destId="{78DA1E20-C6B4-41B3-9B58-0BADBC8A30C3}" srcOrd="3" destOrd="0" presId="urn:microsoft.com/office/officeart/2008/layout/LinedList"/>
    <dgm:cxn modelId="{D49E7DE6-AED3-4386-A5EF-DCB0541AA89B}" type="presParOf" srcId="{7340728D-3637-4F09-ADC0-C759467B4032}" destId="{FCA93D3C-12FA-4730-9245-764414DACC1C}" srcOrd="4" destOrd="0" presId="urn:microsoft.com/office/officeart/2008/layout/LinedList"/>
    <dgm:cxn modelId="{00777AF3-0781-48F0-808F-A39DAEF39D92}" type="presParOf" srcId="{FCA93D3C-12FA-4730-9245-764414DACC1C}" destId="{A76E5088-E828-4E78-B018-CAE9791B0ECA}" srcOrd="0" destOrd="0" presId="urn:microsoft.com/office/officeart/2008/layout/LinedList"/>
    <dgm:cxn modelId="{D7DC1F05-9020-41A6-BCC2-1F8B7445DA01}" type="presParOf" srcId="{FCA93D3C-12FA-4730-9245-764414DACC1C}" destId="{94BE02D2-F163-4620-B01A-35CFFE960FB8}" srcOrd="1" destOrd="0" presId="urn:microsoft.com/office/officeart/2008/layout/LinedList"/>
    <dgm:cxn modelId="{F35EE355-3BD2-40AE-BC79-D2B4F129A6F9}" type="presParOf" srcId="{FCA93D3C-12FA-4730-9245-764414DACC1C}" destId="{19519BB1-4887-4DB7-AA96-B855BB2A9629}" srcOrd="2" destOrd="0" presId="urn:microsoft.com/office/officeart/2008/layout/LinedList"/>
    <dgm:cxn modelId="{628C7616-AC41-4263-9909-01577E1AB3B3}" type="presParOf" srcId="{7340728D-3637-4F09-ADC0-C759467B4032}" destId="{2D133272-D720-42A1-929A-88B5482A9E91}" srcOrd="5" destOrd="0" presId="urn:microsoft.com/office/officeart/2008/layout/LinedList"/>
    <dgm:cxn modelId="{64B94D75-1DD0-417D-9D3E-51E85FE79428}" type="presParOf" srcId="{7340728D-3637-4F09-ADC0-C759467B4032}" destId="{64E57339-B4CA-42A7-8D75-A45A46DCCE0C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4CCC92-5966-4D04-A2B2-6EC35317FCD7}" type="doc">
      <dgm:prSet loTypeId="urn:microsoft.com/office/officeart/2005/8/layout/hProcess10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55954A-A4DE-42BC-B7BF-3C6B5A839E7D}">
      <dgm:prSet phldrT="[Text]" custT="1"/>
      <dgm:spPr/>
      <dgm:t>
        <a:bodyPr/>
        <a:lstStyle/>
        <a:p>
          <a:r>
            <a:rPr lang="en-US" sz="2000" b="1" dirty="0"/>
            <a:t>Planning</a:t>
          </a:r>
        </a:p>
      </dgm:t>
    </dgm:pt>
    <dgm:pt modelId="{481547D0-F068-4BC0-A82B-DEBEF6248046}" type="parTrans" cxnId="{2EDA3436-0554-475A-BAA8-0B6F8F6324FC}">
      <dgm:prSet/>
      <dgm:spPr/>
      <dgm:t>
        <a:bodyPr/>
        <a:lstStyle/>
        <a:p>
          <a:endParaRPr lang="en-US"/>
        </a:p>
      </dgm:t>
    </dgm:pt>
    <dgm:pt modelId="{C081052E-26F1-49AD-9C24-71ED124CD89B}" type="sibTrans" cxnId="{2EDA3436-0554-475A-BAA8-0B6F8F6324FC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9E13956C-394A-4609-A0F4-19D7CC169DCA}">
      <dgm:prSet phldrT="[Text]"/>
      <dgm:spPr/>
      <dgm:t>
        <a:bodyPr/>
        <a:lstStyle/>
        <a:p>
          <a:r>
            <a:rPr lang="en-US" sz="1300" dirty="0"/>
            <a:t>Long Range Transportation  Plans</a:t>
          </a:r>
        </a:p>
      </dgm:t>
    </dgm:pt>
    <dgm:pt modelId="{16BF79E5-5A82-4B58-ADB5-E768611D9BCC}" type="parTrans" cxnId="{4560D4BF-A8AB-4E82-98A1-A0C0EDE372AC}">
      <dgm:prSet/>
      <dgm:spPr/>
      <dgm:t>
        <a:bodyPr/>
        <a:lstStyle/>
        <a:p>
          <a:endParaRPr lang="en-US"/>
        </a:p>
      </dgm:t>
    </dgm:pt>
    <dgm:pt modelId="{A625EADC-AF16-4202-93A5-031E09D4120D}" type="sibTrans" cxnId="{4560D4BF-A8AB-4E82-98A1-A0C0EDE372AC}">
      <dgm:prSet/>
      <dgm:spPr/>
      <dgm:t>
        <a:bodyPr/>
        <a:lstStyle/>
        <a:p>
          <a:endParaRPr lang="en-US"/>
        </a:p>
      </dgm:t>
    </dgm:pt>
    <dgm:pt modelId="{C0508439-946D-4855-8F5B-054929107CDF}">
      <dgm:prSet phldrT="[Text]" custT="1"/>
      <dgm:spPr/>
      <dgm:t>
        <a:bodyPr/>
        <a:lstStyle/>
        <a:p>
          <a:r>
            <a:rPr lang="en-US" sz="2000" b="1" dirty="0"/>
            <a:t>Project Level</a:t>
          </a:r>
        </a:p>
      </dgm:t>
    </dgm:pt>
    <dgm:pt modelId="{1B44DEC9-2B0D-46E7-87E2-80A52A65E40C}" type="parTrans" cxnId="{29041575-AF6D-4FFD-BD88-A575B4098F6B}">
      <dgm:prSet/>
      <dgm:spPr/>
      <dgm:t>
        <a:bodyPr/>
        <a:lstStyle/>
        <a:p>
          <a:endParaRPr lang="en-US"/>
        </a:p>
      </dgm:t>
    </dgm:pt>
    <dgm:pt modelId="{82D521EE-2430-406F-B05E-DD40BD116F58}" type="sibTrans" cxnId="{29041575-AF6D-4FFD-BD88-A575B4098F6B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B99C6BC3-7994-4082-AFC0-9718C6FD3AFD}">
      <dgm:prSet phldrT="[Text]"/>
      <dgm:spPr/>
      <dgm:t>
        <a:bodyPr/>
        <a:lstStyle/>
        <a:p>
          <a:r>
            <a:rPr lang="en-US" sz="1300" dirty="0"/>
            <a:t>Environmental Processes</a:t>
          </a:r>
        </a:p>
      </dgm:t>
    </dgm:pt>
    <dgm:pt modelId="{B512D4B5-0DE8-42DA-B824-3F793B5F3C7F}" type="parTrans" cxnId="{0D47BE14-2130-4A27-B4B2-D535862A2B63}">
      <dgm:prSet/>
      <dgm:spPr/>
      <dgm:t>
        <a:bodyPr/>
        <a:lstStyle/>
        <a:p>
          <a:endParaRPr lang="en-US"/>
        </a:p>
      </dgm:t>
    </dgm:pt>
    <dgm:pt modelId="{47BA0651-12F9-4187-8319-64F6CC71F268}" type="sibTrans" cxnId="{0D47BE14-2130-4A27-B4B2-D535862A2B63}">
      <dgm:prSet/>
      <dgm:spPr/>
      <dgm:t>
        <a:bodyPr/>
        <a:lstStyle/>
        <a:p>
          <a:endParaRPr lang="en-US"/>
        </a:p>
      </dgm:t>
    </dgm:pt>
    <dgm:pt modelId="{FF41049B-33D1-474C-A0C0-41FC83616368}">
      <dgm:prSet phldrT="[Text]" custT="1"/>
      <dgm:spPr/>
      <dgm:t>
        <a:bodyPr/>
        <a:lstStyle/>
        <a:p>
          <a:r>
            <a:rPr lang="en-US" sz="1800" b="1" dirty="0"/>
            <a:t>Operations and Maintenance</a:t>
          </a:r>
        </a:p>
      </dgm:t>
    </dgm:pt>
    <dgm:pt modelId="{20FA98E2-A557-4680-BE8B-F20DCE37BBF1}" type="parTrans" cxnId="{A1BBE645-8367-4456-9787-93249CF8588A}">
      <dgm:prSet/>
      <dgm:spPr/>
      <dgm:t>
        <a:bodyPr/>
        <a:lstStyle/>
        <a:p>
          <a:endParaRPr lang="en-US"/>
        </a:p>
      </dgm:t>
    </dgm:pt>
    <dgm:pt modelId="{BA0AAE79-5631-4BD1-A270-ADF51E10184C}" type="sibTrans" cxnId="{A1BBE645-8367-4456-9787-93249CF8588A}">
      <dgm:prSet/>
      <dgm:spPr/>
      <dgm:t>
        <a:bodyPr/>
        <a:lstStyle/>
        <a:p>
          <a:endParaRPr lang="en-US"/>
        </a:p>
      </dgm:t>
    </dgm:pt>
    <dgm:pt modelId="{5B0210E8-E3FF-4155-A6B0-40657A9CEE7A}">
      <dgm:prSet phldrT="[Text]"/>
      <dgm:spPr/>
      <dgm:t>
        <a:bodyPr/>
        <a:lstStyle/>
        <a:p>
          <a:r>
            <a:rPr lang="en-US" sz="1300" dirty="0"/>
            <a:t>Asset Management Plans</a:t>
          </a:r>
        </a:p>
      </dgm:t>
    </dgm:pt>
    <dgm:pt modelId="{BB329184-C0A4-402C-AACC-8E8154128289}" type="parTrans" cxnId="{156E5B5E-FFF1-4242-8FFC-60DB984155B6}">
      <dgm:prSet/>
      <dgm:spPr/>
      <dgm:t>
        <a:bodyPr/>
        <a:lstStyle/>
        <a:p>
          <a:endParaRPr lang="en-US"/>
        </a:p>
      </dgm:t>
    </dgm:pt>
    <dgm:pt modelId="{A4B5720E-8EA9-467B-8EFD-AD1045B9E128}" type="sibTrans" cxnId="{156E5B5E-FFF1-4242-8FFC-60DB984155B6}">
      <dgm:prSet/>
      <dgm:spPr/>
      <dgm:t>
        <a:bodyPr/>
        <a:lstStyle/>
        <a:p>
          <a:endParaRPr lang="en-US"/>
        </a:p>
      </dgm:t>
    </dgm:pt>
    <dgm:pt modelId="{6CB3EDF1-FB7B-4339-84DF-2B9AD3F67EF6}">
      <dgm:prSet phldrT="[Text]"/>
      <dgm:spPr/>
      <dgm:t>
        <a:bodyPr/>
        <a:lstStyle/>
        <a:p>
          <a:r>
            <a:rPr lang="en-US" sz="1300" dirty="0"/>
            <a:t>Engineering</a:t>
          </a:r>
        </a:p>
      </dgm:t>
    </dgm:pt>
    <dgm:pt modelId="{1E3FB626-582A-4F20-932A-590A544902ED}" type="parTrans" cxnId="{0DCE5440-752A-433F-937B-6F3B295318AD}">
      <dgm:prSet/>
      <dgm:spPr/>
      <dgm:t>
        <a:bodyPr/>
        <a:lstStyle/>
        <a:p>
          <a:endParaRPr lang="en-US"/>
        </a:p>
      </dgm:t>
    </dgm:pt>
    <dgm:pt modelId="{3E3328DF-F451-404A-B646-B2C385641910}" type="sibTrans" cxnId="{0DCE5440-752A-433F-937B-6F3B295318AD}">
      <dgm:prSet/>
      <dgm:spPr/>
      <dgm:t>
        <a:bodyPr/>
        <a:lstStyle/>
        <a:p>
          <a:endParaRPr lang="en-US"/>
        </a:p>
      </dgm:t>
    </dgm:pt>
    <dgm:pt modelId="{A3150E49-587B-40E8-99C1-AB19101ADEE5}">
      <dgm:prSet phldrT="[Text]"/>
      <dgm:spPr/>
      <dgm:t>
        <a:bodyPr/>
        <a:lstStyle/>
        <a:p>
          <a:r>
            <a:rPr lang="en-US" sz="1300" dirty="0"/>
            <a:t>Design</a:t>
          </a:r>
        </a:p>
      </dgm:t>
    </dgm:pt>
    <dgm:pt modelId="{5EEA9ECD-7120-4EAB-9197-F287A7C9959C}" type="parTrans" cxnId="{B86256E1-34CA-4264-90ED-1E1CCBB77386}">
      <dgm:prSet/>
      <dgm:spPr/>
      <dgm:t>
        <a:bodyPr/>
        <a:lstStyle/>
        <a:p>
          <a:endParaRPr lang="en-US"/>
        </a:p>
      </dgm:t>
    </dgm:pt>
    <dgm:pt modelId="{11C98A5C-7988-4E8B-93F6-161B78152FCA}" type="sibTrans" cxnId="{B86256E1-34CA-4264-90ED-1E1CCBB77386}">
      <dgm:prSet/>
      <dgm:spPr/>
      <dgm:t>
        <a:bodyPr/>
        <a:lstStyle/>
        <a:p>
          <a:endParaRPr lang="en-US"/>
        </a:p>
      </dgm:t>
    </dgm:pt>
    <dgm:pt modelId="{B5C60C9E-AD4C-4D9A-AE41-7C3E83A4BB6A}">
      <dgm:prSet phldrT="[Text]"/>
      <dgm:spPr/>
      <dgm:t>
        <a:bodyPr/>
        <a:lstStyle/>
        <a:p>
          <a:r>
            <a:rPr lang="en-US" sz="1300" b="0" dirty="0"/>
            <a:t>Emergency Response</a:t>
          </a:r>
        </a:p>
      </dgm:t>
    </dgm:pt>
    <dgm:pt modelId="{33AAD854-E44C-4458-B241-72A2EAC87DAC}" type="parTrans" cxnId="{7992992B-F6A8-49AA-B5F9-3B1BCDC78B93}">
      <dgm:prSet/>
      <dgm:spPr/>
      <dgm:t>
        <a:bodyPr/>
        <a:lstStyle/>
        <a:p>
          <a:endParaRPr lang="en-US"/>
        </a:p>
      </dgm:t>
    </dgm:pt>
    <dgm:pt modelId="{69ABCA69-2A9C-4EC4-96E1-2280DE0B7FED}" type="sibTrans" cxnId="{7992992B-F6A8-49AA-B5F9-3B1BCDC78B93}">
      <dgm:prSet/>
      <dgm:spPr/>
      <dgm:t>
        <a:bodyPr/>
        <a:lstStyle/>
        <a:p>
          <a:endParaRPr lang="en-US"/>
        </a:p>
      </dgm:t>
    </dgm:pt>
    <dgm:pt modelId="{480AD492-175A-4DE8-B633-7B1A029AED98}">
      <dgm:prSet phldrT="[Text]"/>
      <dgm:spPr/>
      <dgm:t>
        <a:bodyPr/>
        <a:lstStyle/>
        <a:p>
          <a:endParaRPr lang="en-US" sz="1300" b="1" dirty="0"/>
        </a:p>
      </dgm:t>
    </dgm:pt>
    <dgm:pt modelId="{B989AA11-76CD-4050-AABB-4AE619882BB5}" type="parTrans" cxnId="{8CDDCE0A-BE9F-4B2E-9214-349819C9F65F}">
      <dgm:prSet/>
      <dgm:spPr/>
      <dgm:t>
        <a:bodyPr/>
        <a:lstStyle/>
        <a:p>
          <a:endParaRPr lang="en-US"/>
        </a:p>
      </dgm:t>
    </dgm:pt>
    <dgm:pt modelId="{ABBB2E36-1FBE-4F74-895E-E1CA52FA8387}" type="sibTrans" cxnId="{8CDDCE0A-BE9F-4B2E-9214-349819C9F65F}">
      <dgm:prSet/>
      <dgm:spPr/>
      <dgm:t>
        <a:bodyPr/>
        <a:lstStyle/>
        <a:p>
          <a:endParaRPr lang="en-US"/>
        </a:p>
      </dgm:t>
    </dgm:pt>
    <dgm:pt modelId="{6C1E7596-ABDD-448F-9CD4-641426721C1B}" type="pres">
      <dgm:prSet presAssocID="{024CCC92-5966-4D04-A2B2-6EC35317FCD7}" presName="Name0" presStyleCnt="0">
        <dgm:presLayoutVars>
          <dgm:dir/>
          <dgm:resizeHandles val="exact"/>
        </dgm:presLayoutVars>
      </dgm:prSet>
      <dgm:spPr/>
    </dgm:pt>
    <dgm:pt modelId="{B61A0FE2-36E2-4428-B623-F251B81125B2}" type="pres">
      <dgm:prSet presAssocID="{0555954A-A4DE-42BC-B7BF-3C6B5A839E7D}" presName="composite" presStyleCnt="0"/>
      <dgm:spPr/>
    </dgm:pt>
    <dgm:pt modelId="{1F7AC601-89FE-4178-9366-B4FF43A67E68}" type="pres">
      <dgm:prSet presAssocID="{0555954A-A4DE-42BC-B7BF-3C6B5A839E7D}" presName="imagSh" presStyleLbl="bgImgPlace1" presStyleIdx="0" presStyleCnt="3" custScaleX="191928" custScaleY="138603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chemeClr val="tx2"/>
          </a:solidFill>
        </a:ln>
      </dgm:spPr>
    </dgm:pt>
    <dgm:pt modelId="{1BFE575C-9CDB-45CF-BC8D-6B7ECBDACB65}" type="pres">
      <dgm:prSet presAssocID="{0555954A-A4DE-42BC-B7BF-3C6B5A839E7D}" presName="txNode" presStyleLbl="node1" presStyleIdx="0" presStyleCnt="3" custScaleX="121517" custScaleY="124234" custLinFactNeighborX="19006" custLinFactNeighborY="54237">
        <dgm:presLayoutVars>
          <dgm:bulletEnabled val="1"/>
        </dgm:presLayoutVars>
      </dgm:prSet>
      <dgm:spPr/>
    </dgm:pt>
    <dgm:pt modelId="{3DB23BA9-FADB-40CF-8579-3A5415C51EC0}" type="pres">
      <dgm:prSet presAssocID="{C081052E-26F1-49AD-9C24-71ED124CD89B}" presName="sibTrans" presStyleLbl="sibTrans2D1" presStyleIdx="0" presStyleCnt="2"/>
      <dgm:spPr/>
    </dgm:pt>
    <dgm:pt modelId="{3A5F8989-C75F-4054-A00E-0A0537F151A8}" type="pres">
      <dgm:prSet presAssocID="{C081052E-26F1-49AD-9C24-71ED124CD89B}" presName="connTx" presStyleLbl="sibTrans2D1" presStyleIdx="0" presStyleCnt="2"/>
      <dgm:spPr/>
    </dgm:pt>
    <dgm:pt modelId="{9796E44F-EF34-4BE6-B117-45D3B72AB5D2}" type="pres">
      <dgm:prSet presAssocID="{C0508439-946D-4855-8F5B-054929107CDF}" presName="composite" presStyleCnt="0"/>
      <dgm:spPr/>
    </dgm:pt>
    <dgm:pt modelId="{396BCEB5-D41E-47C1-B1C0-613572D6EC31}" type="pres">
      <dgm:prSet presAssocID="{C0508439-946D-4855-8F5B-054929107CDF}" presName="imagSh" presStyleLbl="bgImgPlace1" presStyleIdx="1" presStyleCnt="3" custScaleX="190337" custScaleY="138850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chemeClr val="tx2"/>
          </a:solidFill>
        </a:ln>
      </dgm:spPr>
    </dgm:pt>
    <dgm:pt modelId="{2A465575-C417-4847-957D-9F842119BA19}" type="pres">
      <dgm:prSet presAssocID="{C0508439-946D-4855-8F5B-054929107CDF}" presName="txNode" presStyleLbl="node1" presStyleIdx="1" presStyleCnt="3" custScaleX="124084" custScaleY="124475" custLinFactNeighborX="20186" custLinFactNeighborY="54908">
        <dgm:presLayoutVars>
          <dgm:bulletEnabled val="1"/>
        </dgm:presLayoutVars>
      </dgm:prSet>
      <dgm:spPr/>
    </dgm:pt>
    <dgm:pt modelId="{F1D3FAE5-B114-4C8C-B576-EB85D6900A31}" type="pres">
      <dgm:prSet presAssocID="{82D521EE-2430-406F-B05E-DD40BD116F58}" presName="sibTrans" presStyleLbl="sibTrans2D1" presStyleIdx="1" presStyleCnt="2"/>
      <dgm:spPr/>
    </dgm:pt>
    <dgm:pt modelId="{748A21BC-1E86-44B1-A269-6C77FCCA4DD3}" type="pres">
      <dgm:prSet presAssocID="{82D521EE-2430-406F-B05E-DD40BD116F58}" presName="connTx" presStyleLbl="sibTrans2D1" presStyleIdx="1" presStyleCnt="2"/>
      <dgm:spPr/>
    </dgm:pt>
    <dgm:pt modelId="{A11F2867-7673-466E-9894-D3BB50EDC144}" type="pres">
      <dgm:prSet presAssocID="{FF41049B-33D1-474C-A0C0-41FC83616368}" presName="composite" presStyleCnt="0"/>
      <dgm:spPr/>
    </dgm:pt>
    <dgm:pt modelId="{48311BB1-DCED-4086-A9BE-D73151E61E22}" type="pres">
      <dgm:prSet presAssocID="{FF41049B-33D1-474C-A0C0-41FC83616368}" presName="imagSh" presStyleLbl="bgImgPlace1" presStyleIdx="2" presStyleCnt="3" custScaleX="179117" custScaleY="140563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solidFill>
            <a:schemeClr val="tx2"/>
          </a:solidFill>
        </a:ln>
      </dgm:spPr>
    </dgm:pt>
    <dgm:pt modelId="{64A977FE-DED5-4C7C-AFCE-14328E8C6F59}" type="pres">
      <dgm:prSet presAssocID="{FF41049B-33D1-474C-A0C0-41FC83616368}" presName="txNode" presStyleLbl="node1" presStyleIdx="2" presStyleCnt="3" custScaleX="127222" custScaleY="122940" custLinFactNeighborX="9872" custLinFactNeighborY="54071">
        <dgm:presLayoutVars>
          <dgm:bulletEnabled val="1"/>
        </dgm:presLayoutVars>
      </dgm:prSet>
      <dgm:spPr/>
    </dgm:pt>
  </dgm:ptLst>
  <dgm:cxnLst>
    <dgm:cxn modelId="{8CDDCE0A-BE9F-4B2E-9214-349819C9F65F}" srcId="{FF41049B-33D1-474C-A0C0-41FC83616368}" destId="{480AD492-175A-4DE8-B633-7B1A029AED98}" srcOrd="1" destOrd="0" parTransId="{B989AA11-76CD-4050-AABB-4AE619882BB5}" sibTransId="{ABBB2E36-1FBE-4F74-895E-E1CA52FA8387}"/>
    <dgm:cxn modelId="{0D47BE14-2130-4A27-B4B2-D535862A2B63}" srcId="{C0508439-946D-4855-8F5B-054929107CDF}" destId="{B99C6BC3-7994-4082-AFC0-9718C6FD3AFD}" srcOrd="0" destOrd="0" parTransId="{B512D4B5-0DE8-42DA-B824-3F793B5F3C7F}" sibTransId="{47BA0651-12F9-4187-8319-64F6CC71F268}"/>
    <dgm:cxn modelId="{7992992B-F6A8-49AA-B5F9-3B1BCDC78B93}" srcId="{FF41049B-33D1-474C-A0C0-41FC83616368}" destId="{B5C60C9E-AD4C-4D9A-AE41-7C3E83A4BB6A}" srcOrd="0" destOrd="0" parTransId="{33AAD854-E44C-4458-B241-72A2EAC87DAC}" sibTransId="{69ABCA69-2A9C-4EC4-96E1-2280DE0B7FED}"/>
    <dgm:cxn modelId="{2EDA3436-0554-475A-BAA8-0B6F8F6324FC}" srcId="{024CCC92-5966-4D04-A2B2-6EC35317FCD7}" destId="{0555954A-A4DE-42BC-B7BF-3C6B5A839E7D}" srcOrd="0" destOrd="0" parTransId="{481547D0-F068-4BC0-A82B-DEBEF6248046}" sibTransId="{C081052E-26F1-49AD-9C24-71ED124CD89B}"/>
    <dgm:cxn modelId="{B530D63A-4CD4-4B81-B7EC-4EBE94A25F0B}" type="presOf" srcId="{5B0210E8-E3FF-4155-A6B0-40657A9CEE7A}" destId="{1BFE575C-9CDB-45CF-BC8D-6B7ECBDACB65}" srcOrd="0" destOrd="2" presId="urn:microsoft.com/office/officeart/2005/8/layout/hProcess10"/>
    <dgm:cxn modelId="{FC00F23C-F572-4708-B5D1-12CC8937F9AD}" type="presOf" srcId="{0555954A-A4DE-42BC-B7BF-3C6B5A839E7D}" destId="{1BFE575C-9CDB-45CF-BC8D-6B7ECBDACB65}" srcOrd="0" destOrd="0" presId="urn:microsoft.com/office/officeart/2005/8/layout/hProcess10"/>
    <dgm:cxn modelId="{0DCE5440-752A-433F-937B-6F3B295318AD}" srcId="{C0508439-946D-4855-8F5B-054929107CDF}" destId="{6CB3EDF1-FB7B-4339-84DF-2B9AD3F67EF6}" srcOrd="1" destOrd="0" parTransId="{1E3FB626-582A-4F20-932A-590A544902ED}" sibTransId="{3E3328DF-F451-404A-B646-B2C385641910}"/>
    <dgm:cxn modelId="{156E5B5E-FFF1-4242-8FFC-60DB984155B6}" srcId="{0555954A-A4DE-42BC-B7BF-3C6B5A839E7D}" destId="{5B0210E8-E3FF-4155-A6B0-40657A9CEE7A}" srcOrd="1" destOrd="0" parTransId="{BB329184-C0A4-402C-AACC-8E8154128289}" sibTransId="{A4B5720E-8EA9-467B-8EFD-AD1045B9E128}"/>
    <dgm:cxn modelId="{5211615E-E812-4FA0-AF85-1F65C5DB2B0B}" type="presOf" srcId="{82D521EE-2430-406F-B05E-DD40BD116F58}" destId="{F1D3FAE5-B114-4C8C-B576-EB85D6900A31}" srcOrd="0" destOrd="0" presId="urn:microsoft.com/office/officeart/2005/8/layout/hProcess10"/>
    <dgm:cxn modelId="{A1BBE645-8367-4456-9787-93249CF8588A}" srcId="{024CCC92-5966-4D04-A2B2-6EC35317FCD7}" destId="{FF41049B-33D1-474C-A0C0-41FC83616368}" srcOrd="2" destOrd="0" parTransId="{20FA98E2-A557-4680-BE8B-F20DCE37BBF1}" sibTransId="{BA0AAE79-5631-4BD1-A270-ADF51E10184C}"/>
    <dgm:cxn modelId="{BE91704F-6C46-4142-AF2A-E1C222F5FB5C}" type="presOf" srcId="{9E13956C-394A-4609-A0F4-19D7CC169DCA}" destId="{1BFE575C-9CDB-45CF-BC8D-6B7ECBDACB65}" srcOrd="0" destOrd="1" presId="urn:microsoft.com/office/officeart/2005/8/layout/hProcess10"/>
    <dgm:cxn modelId="{29041575-AF6D-4FFD-BD88-A575B4098F6B}" srcId="{024CCC92-5966-4D04-A2B2-6EC35317FCD7}" destId="{C0508439-946D-4855-8F5B-054929107CDF}" srcOrd="1" destOrd="0" parTransId="{1B44DEC9-2B0D-46E7-87E2-80A52A65E40C}" sibTransId="{82D521EE-2430-406F-B05E-DD40BD116F58}"/>
    <dgm:cxn modelId="{1B52D398-D019-45B1-8CDA-61724DB4D2DA}" type="presOf" srcId="{A3150E49-587B-40E8-99C1-AB19101ADEE5}" destId="{2A465575-C417-4847-957D-9F842119BA19}" srcOrd="0" destOrd="3" presId="urn:microsoft.com/office/officeart/2005/8/layout/hProcess10"/>
    <dgm:cxn modelId="{6F0EA99D-5517-4BFE-BCD2-49D3E64F44D1}" type="presOf" srcId="{6CB3EDF1-FB7B-4339-84DF-2B9AD3F67EF6}" destId="{2A465575-C417-4847-957D-9F842119BA19}" srcOrd="0" destOrd="2" presId="urn:microsoft.com/office/officeart/2005/8/layout/hProcess10"/>
    <dgm:cxn modelId="{24F6E6BB-AA7E-4219-8B37-A84096676E9A}" type="presOf" srcId="{C0508439-946D-4855-8F5B-054929107CDF}" destId="{2A465575-C417-4847-957D-9F842119BA19}" srcOrd="0" destOrd="0" presId="urn:microsoft.com/office/officeart/2005/8/layout/hProcess10"/>
    <dgm:cxn modelId="{4560D4BF-A8AB-4E82-98A1-A0C0EDE372AC}" srcId="{0555954A-A4DE-42BC-B7BF-3C6B5A839E7D}" destId="{9E13956C-394A-4609-A0F4-19D7CC169DCA}" srcOrd="0" destOrd="0" parTransId="{16BF79E5-5A82-4B58-ADB5-E768611D9BCC}" sibTransId="{A625EADC-AF16-4202-93A5-031E09D4120D}"/>
    <dgm:cxn modelId="{DBFC65C7-18E8-42EE-A3C7-44A908F679DB}" type="presOf" srcId="{FF41049B-33D1-474C-A0C0-41FC83616368}" destId="{64A977FE-DED5-4C7C-AFCE-14328E8C6F59}" srcOrd="0" destOrd="0" presId="urn:microsoft.com/office/officeart/2005/8/layout/hProcess10"/>
    <dgm:cxn modelId="{6CFCDAD7-BC50-4EDE-96EC-1301BB4E5417}" type="presOf" srcId="{024CCC92-5966-4D04-A2B2-6EC35317FCD7}" destId="{6C1E7596-ABDD-448F-9CD4-641426721C1B}" srcOrd="0" destOrd="0" presId="urn:microsoft.com/office/officeart/2005/8/layout/hProcess10"/>
    <dgm:cxn modelId="{3F9DA6DD-543D-46FD-98B7-96D6D77646B7}" type="presOf" srcId="{480AD492-175A-4DE8-B633-7B1A029AED98}" destId="{64A977FE-DED5-4C7C-AFCE-14328E8C6F59}" srcOrd="0" destOrd="2" presId="urn:microsoft.com/office/officeart/2005/8/layout/hProcess10"/>
    <dgm:cxn modelId="{B86256E1-34CA-4264-90ED-1E1CCBB77386}" srcId="{C0508439-946D-4855-8F5B-054929107CDF}" destId="{A3150E49-587B-40E8-99C1-AB19101ADEE5}" srcOrd="2" destOrd="0" parTransId="{5EEA9ECD-7120-4EAB-9197-F287A7C9959C}" sibTransId="{11C98A5C-7988-4E8B-93F6-161B78152FCA}"/>
    <dgm:cxn modelId="{2BA9DAE6-B137-4C59-84F8-A211FCB56CA7}" type="presOf" srcId="{C081052E-26F1-49AD-9C24-71ED124CD89B}" destId="{3A5F8989-C75F-4054-A00E-0A0537F151A8}" srcOrd="1" destOrd="0" presId="urn:microsoft.com/office/officeart/2005/8/layout/hProcess10"/>
    <dgm:cxn modelId="{F97A98EA-F050-4AD1-ABDE-3785862A3766}" type="presOf" srcId="{82D521EE-2430-406F-B05E-DD40BD116F58}" destId="{748A21BC-1E86-44B1-A269-6C77FCCA4DD3}" srcOrd="1" destOrd="0" presId="urn:microsoft.com/office/officeart/2005/8/layout/hProcess10"/>
    <dgm:cxn modelId="{84B5C8ED-68B3-4649-B491-5F3E8256C3B6}" type="presOf" srcId="{B5C60C9E-AD4C-4D9A-AE41-7C3E83A4BB6A}" destId="{64A977FE-DED5-4C7C-AFCE-14328E8C6F59}" srcOrd="0" destOrd="1" presId="urn:microsoft.com/office/officeart/2005/8/layout/hProcess10"/>
    <dgm:cxn modelId="{94FB75F7-F7CC-4BBA-A40B-BA458F2E1293}" type="presOf" srcId="{C081052E-26F1-49AD-9C24-71ED124CD89B}" destId="{3DB23BA9-FADB-40CF-8579-3A5415C51EC0}" srcOrd="0" destOrd="0" presId="urn:microsoft.com/office/officeart/2005/8/layout/hProcess10"/>
    <dgm:cxn modelId="{2FA16FFF-9EBB-4BCE-9A24-999B768383CF}" type="presOf" srcId="{B99C6BC3-7994-4082-AFC0-9718C6FD3AFD}" destId="{2A465575-C417-4847-957D-9F842119BA19}" srcOrd="0" destOrd="1" presId="urn:microsoft.com/office/officeart/2005/8/layout/hProcess10"/>
    <dgm:cxn modelId="{61E74A2B-B7B5-47D8-A2FA-E26927766E8B}" type="presParOf" srcId="{6C1E7596-ABDD-448F-9CD4-641426721C1B}" destId="{B61A0FE2-36E2-4428-B623-F251B81125B2}" srcOrd="0" destOrd="0" presId="urn:microsoft.com/office/officeart/2005/8/layout/hProcess10"/>
    <dgm:cxn modelId="{03400743-45C4-4CC7-A03B-2B6AD5EF3AF3}" type="presParOf" srcId="{B61A0FE2-36E2-4428-B623-F251B81125B2}" destId="{1F7AC601-89FE-4178-9366-B4FF43A67E68}" srcOrd="0" destOrd="0" presId="urn:microsoft.com/office/officeart/2005/8/layout/hProcess10"/>
    <dgm:cxn modelId="{E9FED45F-9BB9-4C0C-BC87-EE17517FAF8C}" type="presParOf" srcId="{B61A0FE2-36E2-4428-B623-F251B81125B2}" destId="{1BFE575C-9CDB-45CF-BC8D-6B7ECBDACB65}" srcOrd="1" destOrd="0" presId="urn:microsoft.com/office/officeart/2005/8/layout/hProcess10"/>
    <dgm:cxn modelId="{8C83A23B-9139-4D9D-9D10-894E753C3557}" type="presParOf" srcId="{6C1E7596-ABDD-448F-9CD4-641426721C1B}" destId="{3DB23BA9-FADB-40CF-8579-3A5415C51EC0}" srcOrd="1" destOrd="0" presId="urn:microsoft.com/office/officeart/2005/8/layout/hProcess10"/>
    <dgm:cxn modelId="{5145737E-43B4-4175-B434-CE105BD2289D}" type="presParOf" srcId="{3DB23BA9-FADB-40CF-8579-3A5415C51EC0}" destId="{3A5F8989-C75F-4054-A00E-0A0537F151A8}" srcOrd="0" destOrd="0" presId="urn:microsoft.com/office/officeart/2005/8/layout/hProcess10"/>
    <dgm:cxn modelId="{70FB97C5-24A5-4CD9-855B-6D2D3714ADC1}" type="presParOf" srcId="{6C1E7596-ABDD-448F-9CD4-641426721C1B}" destId="{9796E44F-EF34-4BE6-B117-45D3B72AB5D2}" srcOrd="2" destOrd="0" presId="urn:microsoft.com/office/officeart/2005/8/layout/hProcess10"/>
    <dgm:cxn modelId="{676D9411-9251-4D0F-B386-25A8578618F2}" type="presParOf" srcId="{9796E44F-EF34-4BE6-B117-45D3B72AB5D2}" destId="{396BCEB5-D41E-47C1-B1C0-613572D6EC31}" srcOrd="0" destOrd="0" presId="urn:microsoft.com/office/officeart/2005/8/layout/hProcess10"/>
    <dgm:cxn modelId="{709D14E5-6E7F-40E0-978A-7F864E2AE92F}" type="presParOf" srcId="{9796E44F-EF34-4BE6-B117-45D3B72AB5D2}" destId="{2A465575-C417-4847-957D-9F842119BA19}" srcOrd="1" destOrd="0" presId="urn:microsoft.com/office/officeart/2005/8/layout/hProcess10"/>
    <dgm:cxn modelId="{AFFF5B99-6DC1-404B-BE36-65EC7A47A71A}" type="presParOf" srcId="{6C1E7596-ABDD-448F-9CD4-641426721C1B}" destId="{F1D3FAE5-B114-4C8C-B576-EB85D6900A31}" srcOrd="3" destOrd="0" presId="urn:microsoft.com/office/officeart/2005/8/layout/hProcess10"/>
    <dgm:cxn modelId="{84D256FA-92F2-4B45-9646-0B00B1FEF346}" type="presParOf" srcId="{F1D3FAE5-B114-4C8C-B576-EB85D6900A31}" destId="{748A21BC-1E86-44B1-A269-6C77FCCA4DD3}" srcOrd="0" destOrd="0" presId="urn:microsoft.com/office/officeart/2005/8/layout/hProcess10"/>
    <dgm:cxn modelId="{1506523E-B58C-4448-9246-BED9279D1B3E}" type="presParOf" srcId="{6C1E7596-ABDD-448F-9CD4-641426721C1B}" destId="{A11F2867-7673-466E-9894-D3BB50EDC144}" srcOrd="4" destOrd="0" presId="urn:microsoft.com/office/officeart/2005/8/layout/hProcess10"/>
    <dgm:cxn modelId="{D3C2F237-8B13-4DC5-AF21-21936C430E12}" type="presParOf" srcId="{A11F2867-7673-466E-9894-D3BB50EDC144}" destId="{48311BB1-DCED-4086-A9BE-D73151E61E22}" srcOrd="0" destOrd="0" presId="urn:microsoft.com/office/officeart/2005/8/layout/hProcess10"/>
    <dgm:cxn modelId="{B6D8028F-C79E-4D07-BDAB-A2D70EC92400}" type="presParOf" srcId="{A11F2867-7673-466E-9894-D3BB50EDC144}" destId="{64A977FE-DED5-4C7C-AFCE-14328E8C6F59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B30FBD-F4E7-4F57-9110-31A733B159C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2D0998-AF63-4288-88C7-FEB4167E03A4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+mn-lt"/>
            </a:rPr>
            <a:t>Planning</a:t>
          </a:r>
        </a:p>
      </dgm:t>
    </dgm:pt>
    <dgm:pt modelId="{0C02088E-2066-483D-B094-57E5B739827D}" type="parTrans" cxnId="{8D5C021A-8C8D-44C6-9CDA-5E6737CA515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8D8E027B-BAD0-4C52-912A-7CED40643EE4}" type="sibTrans" cxnId="{8D5C021A-8C8D-44C6-9CDA-5E6737CA515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6CEA25CD-CE8C-4CB5-8F04-0057339FAC35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+mn-lt"/>
              <a:cs typeface="Arial"/>
            </a:rPr>
            <a:t>Handbook to Integrating Resilience into the Transportation Planning Process (Spring 2020)</a:t>
          </a:r>
        </a:p>
      </dgm:t>
    </dgm:pt>
    <dgm:pt modelId="{A0414A42-317E-4D18-AA54-037C6BF78306}" type="parTrans" cxnId="{976797C8-4D5D-45E5-BF8A-6AF7155C9846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5F86DB07-FDF9-4FC2-854C-FD42CC4F0D87}" type="sibTrans" cxnId="{976797C8-4D5D-45E5-BF8A-6AF7155C9846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6CAA44F5-C995-49D8-9497-D826B18E9133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+mn-lt"/>
            </a:rPr>
            <a:t>Identify, evaluate, and adopt strategies to address vulnerabilities</a:t>
          </a:r>
        </a:p>
      </dgm:t>
    </dgm:pt>
    <dgm:pt modelId="{3E48F3E0-5458-408C-BED1-BFF727BAF213}" type="parTrans" cxnId="{FBB12534-0C7E-439B-AA12-DDDA5181BB0E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4CC642AE-E221-425D-874B-65B1CAE15FBD}" type="sibTrans" cxnId="{FBB12534-0C7E-439B-AA12-DDDA5181BB0E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D56FE560-63FE-4C30-B474-0E49E2A6B0F4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+mn-lt"/>
            </a:rPr>
            <a:t>Asset Management</a:t>
          </a:r>
        </a:p>
      </dgm:t>
    </dgm:pt>
    <dgm:pt modelId="{BAB22D4D-AE52-4819-AA0D-9690997D90E1}" type="parTrans" cxnId="{ABB31139-3298-41D3-A115-2036BCD28E0D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DC416296-569E-48A1-A3A3-A93524E523E7}" type="sibTrans" cxnId="{ABB31139-3298-41D3-A115-2036BCD28E0D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EE7B7B94-29FE-4C65-85EF-0E831D004D44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+mn-lt"/>
              <a:cs typeface="Arial"/>
            </a:rPr>
            <a:t>Guidebook on addressing resilience in Asset Management (Summer 2020)</a:t>
          </a:r>
          <a:endParaRPr lang="en-US" dirty="0">
            <a:solidFill>
              <a:srgbClr val="000000"/>
            </a:solidFill>
            <a:latin typeface="+mn-lt"/>
          </a:endParaRPr>
        </a:p>
      </dgm:t>
    </dgm:pt>
    <dgm:pt modelId="{3D9B14CC-04F7-41EC-A681-0B61A15D60F0}" type="parTrans" cxnId="{DEC741E6-A386-44C1-9DFF-04292313B956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EA0694CA-E14E-4DB6-A8FC-8040B4850DC0}" type="sibTrans" cxnId="{DEC741E6-A386-44C1-9DFF-04292313B956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35B36478-8BF8-457F-B191-A001A19787B4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+mn-lt"/>
            </a:rPr>
            <a:t>Culverts, Bridges, Pavements</a:t>
          </a:r>
        </a:p>
      </dgm:t>
    </dgm:pt>
    <dgm:pt modelId="{0594296B-2C33-47CA-AFA7-B80F675FB808}" type="parTrans" cxnId="{AD2DD7B1-B513-4AE8-B7D6-1F95C7F11530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138D8CA7-9AB3-4B18-A809-559CEF2DF4A2}" type="sibTrans" cxnId="{AD2DD7B1-B513-4AE8-B7D6-1F95C7F11530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496F27E0-390E-4ECA-8536-4B883693DEBA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+mn-lt"/>
            </a:rPr>
            <a:t>Emergency Relief</a:t>
          </a:r>
        </a:p>
      </dgm:t>
    </dgm:pt>
    <dgm:pt modelId="{C38FD6C5-6316-45AB-93BB-30B7E3B07899}" type="parTrans" cxnId="{B999AF0F-70FC-4D12-9729-9CB986224736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8EF8F19F-D4A9-4CB1-93A1-BE9C2A1764E3}" type="sibTrans" cxnId="{B999AF0F-70FC-4D12-9729-9CB986224736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AD096508-92CE-460F-B3C1-4D1F870B68B9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+mn-lt"/>
              <a:hlinkClick xmlns:r="http://schemas.openxmlformats.org/officeDocument/2006/relationships" r:id="rId1"/>
            </a:rPr>
            <a:t>FHWA Emergency Relief Manual</a:t>
          </a:r>
          <a:r>
            <a:rPr lang="en-US" dirty="0">
              <a:solidFill>
                <a:srgbClr val="000000"/>
              </a:solidFill>
              <a:latin typeface="+mn-lt"/>
            </a:rPr>
            <a:t> &amp; </a:t>
          </a:r>
          <a:r>
            <a:rPr lang="en-US" dirty="0">
              <a:solidFill>
                <a:srgbClr val="000000"/>
              </a:solidFill>
              <a:latin typeface="+mn-lt"/>
              <a:hlinkClick xmlns:r="http://schemas.openxmlformats.org/officeDocument/2006/relationships" r:id="rId2"/>
            </a:rPr>
            <a:t>ER and Resilience FAQ</a:t>
          </a:r>
          <a:r>
            <a:rPr lang="en-US" dirty="0">
              <a:solidFill>
                <a:srgbClr val="000000"/>
              </a:solidFill>
              <a:latin typeface="+mn-lt"/>
            </a:rPr>
            <a:t>. </a:t>
          </a:r>
          <a:r>
            <a:rPr lang="en-US" b="0" dirty="0">
              <a:solidFill>
                <a:srgbClr val="000000"/>
              </a:solidFill>
              <a:latin typeface="+mn-lt"/>
            </a:rPr>
            <a:t>ER funds can be used to improve resilience when repairing/rebuilding damaged highway: (1) Bring up to current standard (2) Cost-effective betterment (would save FHWA ER program money over time)</a:t>
          </a:r>
          <a:endParaRPr lang="en-US" dirty="0">
            <a:solidFill>
              <a:srgbClr val="000000"/>
            </a:solidFill>
            <a:latin typeface="+mn-lt"/>
          </a:endParaRPr>
        </a:p>
      </dgm:t>
    </dgm:pt>
    <dgm:pt modelId="{A8FD55A2-551D-43BF-BFE5-499770993E18}" type="parTrans" cxnId="{132FD95E-B972-41B5-8BD9-3B501E82BBE9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B721524A-7D2B-4DB9-9BFB-150750DA6266}" type="sibTrans" cxnId="{132FD95E-B972-41B5-8BD9-3B501E82BBE9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DA011782-7A6E-424D-A93A-18FB642CA464}" type="pres">
      <dgm:prSet presAssocID="{2FB30FBD-F4E7-4F57-9110-31A733B159CA}" presName="vert0" presStyleCnt="0">
        <dgm:presLayoutVars>
          <dgm:dir/>
          <dgm:animOne val="branch"/>
          <dgm:animLvl val="lvl"/>
        </dgm:presLayoutVars>
      </dgm:prSet>
      <dgm:spPr/>
    </dgm:pt>
    <dgm:pt modelId="{7B762DC9-C0F9-49CA-95D0-77E5BC52C73D}" type="pres">
      <dgm:prSet presAssocID="{AE2D0998-AF63-4288-88C7-FEB4167E03A4}" presName="thickLine" presStyleLbl="alignNode1" presStyleIdx="0" presStyleCnt="3"/>
      <dgm:spPr/>
    </dgm:pt>
    <dgm:pt modelId="{AE871224-6CEA-4EE0-89B9-133A5F9EE6A5}" type="pres">
      <dgm:prSet presAssocID="{AE2D0998-AF63-4288-88C7-FEB4167E03A4}" presName="horz1" presStyleCnt="0"/>
      <dgm:spPr/>
    </dgm:pt>
    <dgm:pt modelId="{DCD629FC-F4AD-4B89-9200-C507FC314664}" type="pres">
      <dgm:prSet presAssocID="{AE2D0998-AF63-4288-88C7-FEB4167E03A4}" presName="tx1" presStyleLbl="revTx" presStyleIdx="0" presStyleCnt="8"/>
      <dgm:spPr/>
    </dgm:pt>
    <dgm:pt modelId="{0A456C71-65FC-449B-8013-ABC045D3C566}" type="pres">
      <dgm:prSet presAssocID="{AE2D0998-AF63-4288-88C7-FEB4167E03A4}" presName="vert1" presStyleCnt="0"/>
      <dgm:spPr/>
    </dgm:pt>
    <dgm:pt modelId="{5C8D2DE3-89C0-4318-A2E3-80EEFFD476BD}" type="pres">
      <dgm:prSet presAssocID="{6CEA25CD-CE8C-4CB5-8F04-0057339FAC35}" presName="vertSpace2a" presStyleCnt="0"/>
      <dgm:spPr/>
    </dgm:pt>
    <dgm:pt modelId="{EDA11E04-A234-4107-9D2C-D19E4CB4B8EB}" type="pres">
      <dgm:prSet presAssocID="{6CEA25CD-CE8C-4CB5-8F04-0057339FAC35}" presName="horz2" presStyleCnt="0"/>
      <dgm:spPr/>
    </dgm:pt>
    <dgm:pt modelId="{CC643513-9787-4DC4-9053-AADAAA1AD134}" type="pres">
      <dgm:prSet presAssocID="{6CEA25CD-CE8C-4CB5-8F04-0057339FAC35}" presName="horzSpace2" presStyleCnt="0"/>
      <dgm:spPr/>
    </dgm:pt>
    <dgm:pt modelId="{9FE63B13-5787-4CF6-AE9C-4018EDC40A16}" type="pres">
      <dgm:prSet presAssocID="{6CEA25CD-CE8C-4CB5-8F04-0057339FAC35}" presName="tx2" presStyleLbl="revTx" presStyleIdx="1" presStyleCnt="8"/>
      <dgm:spPr/>
    </dgm:pt>
    <dgm:pt modelId="{80A5B78A-E8C9-474E-A848-90DB730BC19C}" type="pres">
      <dgm:prSet presAssocID="{6CEA25CD-CE8C-4CB5-8F04-0057339FAC35}" presName="vert2" presStyleCnt="0"/>
      <dgm:spPr/>
    </dgm:pt>
    <dgm:pt modelId="{26832F85-25AC-4F47-B493-D8D368E72794}" type="pres">
      <dgm:prSet presAssocID="{6CEA25CD-CE8C-4CB5-8F04-0057339FAC35}" presName="thinLine2b" presStyleLbl="callout" presStyleIdx="0" presStyleCnt="5"/>
      <dgm:spPr/>
    </dgm:pt>
    <dgm:pt modelId="{8D08B312-648F-470E-B25A-DBEF69642AF3}" type="pres">
      <dgm:prSet presAssocID="{6CEA25CD-CE8C-4CB5-8F04-0057339FAC35}" presName="vertSpace2b" presStyleCnt="0"/>
      <dgm:spPr/>
    </dgm:pt>
    <dgm:pt modelId="{07144BED-4446-4E26-AFDA-578348626DF5}" type="pres">
      <dgm:prSet presAssocID="{6CAA44F5-C995-49D8-9497-D826B18E9133}" presName="horz2" presStyleCnt="0"/>
      <dgm:spPr/>
    </dgm:pt>
    <dgm:pt modelId="{45233542-7BD5-46B5-9184-B2F1E2BD7E85}" type="pres">
      <dgm:prSet presAssocID="{6CAA44F5-C995-49D8-9497-D826B18E9133}" presName="horzSpace2" presStyleCnt="0"/>
      <dgm:spPr/>
    </dgm:pt>
    <dgm:pt modelId="{81362B03-C884-48F6-83BB-F601CFAA947E}" type="pres">
      <dgm:prSet presAssocID="{6CAA44F5-C995-49D8-9497-D826B18E9133}" presName="tx2" presStyleLbl="revTx" presStyleIdx="2" presStyleCnt="8"/>
      <dgm:spPr/>
    </dgm:pt>
    <dgm:pt modelId="{DBF6C06E-6D1E-4BE8-B68F-C464ED24DF99}" type="pres">
      <dgm:prSet presAssocID="{6CAA44F5-C995-49D8-9497-D826B18E9133}" presName="vert2" presStyleCnt="0"/>
      <dgm:spPr/>
    </dgm:pt>
    <dgm:pt modelId="{924971F4-1A46-4900-94A0-C38796681103}" type="pres">
      <dgm:prSet presAssocID="{6CAA44F5-C995-49D8-9497-D826B18E9133}" presName="thinLine2b" presStyleLbl="callout" presStyleIdx="1" presStyleCnt="5"/>
      <dgm:spPr/>
    </dgm:pt>
    <dgm:pt modelId="{8717120A-892E-40ED-8B56-2EEFC0066645}" type="pres">
      <dgm:prSet presAssocID="{6CAA44F5-C995-49D8-9497-D826B18E9133}" presName="vertSpace2b" presStyleCnt="0"/>
      <dgm:spPr/>
    </dgm:pt>
    <dgm:pt modelId="{C870F12B-4C2C-4C21-A0CE-3327F61E382C}" type="pres">
      <dgm:prSet presAssocID="{D56FE560-63FE-4C30-B474-0E49E2A6B0F4}" presName="thickLine" presStyleLbl="alignNode1" presStyleIdx="1" presStyleCnt="3"/>
      <dgm:spPr/>
    </dgm:pt>
    <dgm:pt modelId="{DEDDB50D-C2B2-42B7-AEEC-1FDAE177B3B0}" type="pres">
      <dgm:prSet presAssocID="{D56FE560-63FE-4C30-B474-0E49E2A6B0F4}" presName="horz1" presStyleCnt="0"/>
      <dgm:spPr/>
    </dgm:pt>
    <dgm:pt modelId="{6E34D6DC-5954-4A7E-B2B3-F1E5B3224210}" type="pres">
      <dgm:prSet presAssocID="{D56FE560-63FE-4C30-B474-0E49E2A6B0F4}" presName="tx1" presStyleLbl="revTx" presStyleIdx="3" presStyleCnt="8"/>
      <dgm:spPr/>
    </dgm:pt>
    <dgm:pt modelId="{C7062A09-257B-474A-9F99-7CB08E0312AB}" type="pres">
      <dgm:prSet presAssocID="{D56FE560-63FE-4C30-B474-0E49E2A6B0F4}" presName="vert1" presStyleCnt="0"/>
      <dgm:spPr/>
    </dgm:pt>
    <dgm:pt modelId="{7E19D80F-2AD8-4991-A5C4-8717732B88C3}" type="pres">
      <dgm:prSet presAssocID="{EE7B7B94-29FE-4C65-85EF-0E831D004D44}" presName="vertSpace2a" presStyleCnt="0"/>
      <dgm:spPr/>
    </dgm:pt>
    <dgm:pt modelId="{6E4DAF20-DF34-41F4-AB18-B9432E3A2200}" type="pres">
      <dgm:prSet presAssocID="{EE7B7B94-29FE-4C65-85EF-0E831D004D44}" presName="horz2" presStyleCnt="0"/>
      <dgm:spPr/>
    </dgm:pt>
    <dgm:pt modelId="{95089699-F699-40EA-A376-946DFE73703F}" type="pres">
      <dgm:prSet presAssocID="{EE7B7B94-29FE-4C65-85EF-0E831D004D44}" presName="horzSpace2" presStyleCnt="0"/>
      <dgm:spPr/>
    </dgm:pt>
    <dgm:pt modelId="{193D177A-5287-4068-84E7-EE77B171D007}" type="pres">
      <dgm:prSet presAssocID="{EE7B7B94-29FE-4C65-85EF-0E831D004D44}" presName="tx2" presStyleLbl="revTx" presStyleIdx="4" presStyleCnt="8"/>
      <dgm:spPr/>
    </dgm:pt>
    <dgm:pt modelId="{3345F8DA-681A-4282-A538-AB8BDB2D71B1}" type="pres">
      <dgm:prSet presAssocID="{EE7B7B94-29FE-4C65-85EF-0E831D004D44}" presName="vert2" presStyleCnt="0"/>
      <dgm:spPr/>
    </dgm:pt>
    <dgm:pt modelId="{2DB18809-3A4F-4183-A45D-6E9ACB662393}" type="pres">
      <dgm:prSet presAssocID="{EE7B7B94-29FE-4C65-85EF-0E831D004D44}" presName="thinLine2b" presStyleLbl="callout" presStyleIdx="2" presStyleCnt="5"/>
      <dgm:spPr/>
    </dgm:pt>
    <dgm:pt modelId="{3F89103E-2EA0-4414-9115-75258856828D}" type="pres">
      <dgm:prSet presAssocID="{EE7B7B94-29FE-4C65-85EF-0E831D004D44}" presName="vertSpace2b" presStyleCnt="0"/>
      <dgm:spPr/>
    </dgm:pt>
    <dgm:pt modelId="{F2BDCF7A-92D8-479E-9D7E-3A117273990F}" type="pres">
      <dgm:prSet presAssocID="{35B36478-8BF8-457F-B191-A001A19787B4}" presName="horz2" presStyleCnt="0"/>
      <dgm:spPr/>
    </dgm:pt>
    <dgm:pt modelId="{4AF2EC4A-00E5-44FA-BDBA-A137157F44C4}" type="pres">
      <dgm:prSet presAssocID="{35B36478-8BF8-457F-B191-A001A19787B4}" presName="horzSpace2" presStyleCnt="0"/>
      <dgm:spPr/>
    </dgm:pt>
    <dgm:pt modelId="{8CD933B5-1517-4204-8236-0825BA5D64F7}" type="pres">
      <dgm:prSet presAssocID="{35B36478-8BF8-457F-B191-A001A19787B4}" presName="tx2" presStyleLbl="revTx" presStyleIdx="5" presStyleCnt="8"/>
      <dgm:spPr/>
    </dgm:pt>
    <dgm:pt modelId="{B11BFFAB-C884-48FC-A333-DC7FA5207507}" type="pres">
      <dgm:prSet presAssocID="{35B36478-8BF8-457F-B191-A001A19787B4}" presName="vert2" presStyleCnt="0"/>
      <dgm:spPr/>
    </dgm:pt>
    <dgm:pt modelId="{F317754F-9C3E-4162-8765-CC07600C63A0}" type="pres">
      <dgm:prSet presAssocID="{35B36478-8BF8-457F-B191-A001A19787B4}" presName="thinLine2b" presStyleLbl="callout" presStyleIdx="3" presStyleCnt="5"/>
      <dgm:spPr/>
    </dgm:pt>
    <dgm:pt modelId="{B9BDAE5B-4E06-45FE-A86B-9BDF2DD3A0E0}" type="pres">
      <dgm:prSet presAssocID="{35B36478-8BF8-457F-B191-A001A19787B4}" presName="vertSpace2b" presStyleCnt="0"/>
      <dgm:spPr/>
    </dgm:pt>
    <dgm:pt modelId="{E34B851D-1407-4CBD-9AE1-3C9CB1ACAC9F}" type="pres">
      <dgm:prSet presAssocID="{496F27E0-390E-4ECA-8536-4B883693DEBA}" presName="thickLine" presStyleLbl="alignNode1" presStyleIdx="2" presStyleCnt="3"/>
      <dgm:spPr/>
    </dgm:pt>
    <dgm:pt modelId="{CC04DC2A-C933-4351-B753-8AD43EA51ECB}" type="pres">
      <dgm:prSet presAssocID="{496F27E0-390E-4ECA-8536-4B883693DEBA}" presName="horz1" presStyleCnt="0"/>
      <dgm:spPr/>
    </dgm:pt>
    <dgm:pt modelId="{6A3305A3-84EE-489D-A7E8-AFE2A53B58DC}" type="pres">
      <dgm:prSet presAssocID="{496F27E0-390E-4ECA-8536-4B883693DEBA}" presName="tx1" presStyleLbl="revTx" presStyleIdx="6" presStyleCnt="8"/>
      <dgm:spPr/>
    </dgm:pt>
    <dgm:pt modelId="{69B8FEC7-1D56-441B-9CF0-46A72DF963DD}" type="pres">
      <dgm:prSet presAssocID="{496F27E0-390E-4ECA-8536-4B883693DEBA}" presName="vert1" presStyleCnt="0"/>
      <dgm:spPr/>
    </dgm:pt>
    <dgm:pt modelId="{A5A771A0-7C06-4C45-91EC-64C63E492B47}" type="pres">
      <dgm:prSet presAssocID="{AD096508-92CE-460F-B3C1-4D1F870B68B9}" presName="vertSpace2a" presStyleCnt="0"/>
      <dgm:spPr/>
    </dgm:pt>
    <dgm:pt modelId="{F0B84B76-CA89-4C06-A2C9-6B359B4B1819}" type="pres">
      <dgm:prSet presAssocID="{AD096508-92CE-460F-B3C1-4D1F870B68B9}" presName="horz2" presStyleCnt="0"/>
      <dgm:spPr/>
    </dgm:pt>
    <dgm:pt modelId="{B6BE05BD-A334-41C2-92D6-C72707C1E75A}" type="pres">
      <dgm:prSet presAssocID="{AD096508-92CE-460F-B3C1-4D1F870B68B9}" presName="horzSpace2" presStyleCnt="0"/>
      <dgm:spPr/>
    </dgm:pt>
    <dgm:pt modelId="{B404F50D-E309-48FD-B2BC-A52E5BF87892}" type="pres">
      <dgm:prSet presAssocID="{AD096508-92CE-460F-B3C1-4D1F870B68B9}" presName="tx2" presStyleLbl="revTx" presStyleIdx="7" presStyleCnt="8"/>
      <dgm:spPr/>
    </dgm:pt>
    <dgm:pt modelId="{3BECC4A2-01A5-4B5E-AF7F-BF4C957F6CAA}" type="pres">
      <dgm:prSet presAssocID="{AD096508-92CE-460F-B3C1-4D1F870B68B9}" presName="vert2" presStyleCnt="0"/>
      <dgm:spPr/>
    </dgm:pt>
    <dgm:pt modelId="{BB9D8ABF-1E20-4A15-B339-D91E939A9C05}" type="pres">
      <dgm:prSet presAssocID="{AD096508-92CE-460F-B3C1-4D1F870B68B9}" presName="thinLine2b" presStyleLbl="callout" presStyleIdx="4" presStyleCnt="5"/>
      <dgm:spPr/>
    </dgm:pt>
    <dgm:pt modelId="{026C24DA-EA6D-4983-90A8-CD99D10BD689}" type="pres">
      <dgm:prSet presAssocID="{AD096508-92CE-460F-B3C1-4D1F870B68B9}" presName="vertSpace2b" presStyleCnt="0"/>
      <dgm:spPr/>
    </dgm:pt>
  </dgm:ptLst>
  <dgm:cxnLst>
    <dgm:cxn modelId="{ECEBA901-DA69-4461-9BF2-53FA72A13DFD}" type="presOf" srcId="{6CAA44F5-C995-49D8-9497-D826B18E9133}" destId="{81362B03-C884-48F6-83BB-F601CFAA947E}" srcOrd="0" destOrd="0" presId="urn:microsoft.com/office/officeart/2008/layout/LinedList"/>
    <dgm:cxn modelId="{B999AF0F-70FC-4D12-9729-9CB986224736}" srcId="{2FB30FBD-F4E7-4F57-9110-31A733B159CA}" destId="{496F27E0-390E-4ECA-8536-4B883693DEBA}" srcOrd="2" destOrd="0" parTransId="{C38FD6C5-6316-45AB-93BB-30B7E3B07899}" sibTransId="{8EF8F19F-D4A9-4CB1-93A1-BE9C2A1764E3}"/>
    <dgm:cxn modelId="{D2E5C019-BB82-4228-992F-4A43D58752B6}" type="presOf" srcId="{D56FE560-63FE-4C30-B474-0E49E2A6B0F4}" destId="{6E34D6DC-5954-4A7E-B2B3-F1E5B3224210}" srcOrd="0" destOrd="0" presId="urn:microsoft.com/office/officeart/2008/layout/LinedList"/>
    <dgm:cxn modelId="{8D5C021A-8C8D-44C6-9CDA-5E6737CA5153}" srcId="{2FB30FBD-F4E7-4F57-9110-31A733B159CA}" destId="{AE2D0998-AF63-4288-88C7-FEB4167E03A4}" srcOrd="0" destOrd="0" parTransId="{0C02088E-2066-483D-B094-57E5B739827D}" sibTransId="{8D8E027B-BAD0-4C52-912A-7CED40643EE4}"/>
    <dgm:cxn modelId="{9140AE20-4950-4113-9A96-4C6FB7C5256E}" type="presOf" srcId="{496F27E0-390E-4ECA-8536-4B883693DEBA}" destId="{6A3305A3-84EE-489D-A7E8-AFE2A53B58DC}" srcOrd="0" destOrd="0" presId="urn:microsoft.com/office/officeart/2008/layout/LinedList"/>
    <dgm:cxn modelId="{FBB12534-0C7E-439B-AA12-DDDA5181BB0E}" srcId="{AE2D0998-AF63-4288-88C7-FEB4167E03A4}" destId="{6CAA44F5-C995-49D8-9497-D826B18E9133}" srcOrd="1" destOrd="0" parTransId="{3E48F3E0-5458-408C-BED1-BFF727BAF213}" sibTransId="{4CC642AE-E221-425D-874B-65B1CAE15FBD}"/>
    <dgm:cxn modelId="{5AFD4E38-489B-45AF-B92A-08F92B2E486B}" type="presOf" srcId="{AD096508-92CE-460F-B3C1-4D1F870B68B9}" destId="{B404F50D-E309-48FD-B2BC-A52E5BF87892}" srcOrd="0" destOrd="0" presId="urn:microsoft.com/office/officeart/2008/layout/LinedList"/>
    <dgm:cxn modelId="{ABB31139-3298-41D3-A115-2036BCD28E0D}" srcId="{2FB30FBD-F4E7-4F57-9110-31A733B159CA}" destId="{D56FE560-63FE-4C30-B474-0E49E2A6B0F4}" srcOrd="1" destOrd="0" parTransId="{BAB22D4D-AE52-4819-AA0D-9690997D90E1}" sibTransId="{DC416296-569E-48A1-A3A3-A93524E523E7}"/>
    <dgm:cxn modelId="{132FD95E-B972-41B5-8BD9-3B501E82BBE9}" srcId="{496F27E0-390E-4ECA-8536-4B883693DEBA}" destId="{AD096508-92CE-460F-B3C1-4D1F870B68B9}" srcOrd="0" destOrd="0" parTransId="{A8FD55A2-551D-43BF-BFE5-499770993E18}" sibTransId="{B721524A-7D2B-4DB9-9BFB-150750DA6266}"/>
    <dgm:cxn modelId="{9653CD67-F29D-4085-876D-123718213FB0}" type="presOf" srcId="{35B36478-8BF8-457F-B191-A001A19787B4}" destId="{8CD933B5-1517-4204-8236-0825BA5D64F7}" srcOrd="0" destOrd="0" presId="urn:microsoft.com/office/officeart/2008/layout/LinedList"/>
    <dgm:cxn modelId="{FD1C6768-4939-4D8A-9A72-33990A249A28}" type="presOf" srcId="{6CEA25CD-CE8C-4CB5-8F04-0057339FAC35}" destId="{9FE63B13-5787-4CF6-AE9C-4018EDC40A16}" srcOrd="0" destOrd="0" presId="urn:microsoft.com/office/officeart/2008/layout/LinedList"/>
    <dgm:cxn modelId="{22452581-44F2-4252-B1F4-5D5CE2F45F6C}" type="presOf" srcId="{AE2D0998-AF63-4288-88C7-FEB4167E03A4}" destId="{DCD629FC-F4AD-4B89-9200-C507FC314664}" srcOrd="0" destOrd="0" presId="urn:microsoft.com/office/officeart/2008/layout/LinedList"/>
    <dgm:cxn modelId="{AD2DD7B1-B513-4AE8-B7D6-1F95C7F11530}" srcId="{D56FE560-63FE-4C30-B474-0E49E2A6B0F4}" destId="{35B36478-8BF8-457F-B191-A001A19787B4}" srcOrd="1" destOrd="0" parTransId="{0594296B-2C33-47CA-AFA7-B80F675FB808}" sibTransId="{138D8CA7-9AB3-4B18-A809-559CEF2DF4A2}"/>
    <dgm:cxn modelId="{976797C8-4D5D-45E5-BF8A-6AF7155C9846}" srcId="{AE2D0998-AF63-4288-88C7-FEB4167E03A4}" destId="{6CEA25CD-CE8C-4CB5-8F04-0057339FAC35}" srcOrd="0" destOrd="0" parTransId="{A0414A42-317E-4D18-AA54-037C6BF78306}" sibTransId="{5F86DB07-FDF9-4FC2-854C-FD42CC4F0D87}"/>
    <dgm:cxn modelId="{DA3B5ED1-0E5A-436D-8C18-172E5FF95297}" type="presOf" srcId="{2FB30FBD-F4E7-4F57-9110-31A733B159CA}" destId="{DA011782-7A6E-424D-A93A-18FB642CA464}" srcOrd="0" destOrd="0" presId="urn:microsoft.com/office/officeart/2008/layout/LinedList"/>
    <dgm:cxn modelId="{DEC741E6-A386-44C1-9DFF-04292313B956}" srcId="{D56FE560-63FE-4C30-B474-0E49E2A6B0F4}" destId="{EE7B7B94-29FE-4C65-85EF-0E831D004D44}" srcOrd="0" destOrd="0" parTransId="{3D9B14CC-04F7-41EC-A681-0B61A15D60F0}" sibTransId="{EA0694CA-E14E-4DB6-A8FC-8040B4850DC0}"/>
    <dgm:cxn modelId="{50F8B0E8-6E2F-400C-A26A-E534CC5DEEF8}" type="presOf" srcId="{EE7B7B94-29FE-4C65-85EF-0E831D004D44}" destId="{193D177A-5287-4068-84E7-EE77B171D007}" srcOrd="0" destOrd="0" presId="urn:microsoft.com/office/officeart/2008/layout/LinedList"/>
    <dgm:cxn modelId="{F9E0E436-9180-4C7C-866F-BA97AEB2ED91}" type="presParOf" srcId="{DA011782-7A6E-424D-A93A-18FB642CA464}" destId="{7B762DC9-C0F9-49CA-95D0-77E5BC52C73D}" srcOrd="0" destOrd="0" presId="urn:microsoft.com/office/officeart/2008/layout/LinedList"/>
    <dgm:cxn modelId="{B5A5D094-0E0A-4B1E-BD04-FF9E54346700}" type="presParOf" srcId="{DA011782-7A6E-424D-A93A-18FB642CA464}" destId="{AE871224-6CEA-4EE0-89B9-133A5F9EE6A5}" srcOrd="1" destOrd="0" presId="urn:microsoft.com/office/officeart/2008/layout/LinedList"/>
    <dgm:cxn modelId="{DFC355D5-760F-44A5-8E72-48820DDBAA9E}" type="presParOf" srcId="{AE871224-6CEA-4EE0-89B9-133A5F9EE6A5}" destId="{DCD629FC-F4AD-4B89-9200-C507FC314664}" srcOrd="0" destOrd="0" presId="urn:microsoft.com/office/officeart/2008/layout/LinedList"/>
    <dgm:cxn modelId="{901E7FB7-85CE-45DB-802F-F8365A4BF2B7}" type="presParOf" srcId="{AE871224-6CEA-4EE0-89B9-133A5F9EE6A5}" destId="{0A456C71-65FC-449B-8013-ABC045D3C566}" srcOrd="1" destOrd="0" presId="urn:microsoft.com/office/officeart/2008/layout/LinedList"/>
    <dgm:cxn modelId="{0C23A578-8CD2-4875-84D4-5B77CBB13222}" type="presParOf" srcId="{0A456C71-65FC-449B-8013-ABC045D3C566}" destId="{5C8D2DE3-89C0-4318-A2E3-80EEFFD476BD}" srcOrd="0" destOrd="0" presId="urn:microsoft.com/office/officeart/2008/layout/LinedList"/>
    <dgm:cxn modelId="{586EDFEB-A885-423B-8D58-90E13A0C6700}" type="presParOf" srcId="{0A456C71-65FC-449B-8013-ABC045D3C566}" destId="{EDA11E04-A234-4107-9D2C-D19E4CB4B8EB}" srcOrd="1" destOrd="0" presId="urn:microsoft.com/office/officeart/2008/layout/LinedList"/>
    <dgm:cxn modelId="{93000922-5754-46EF-A447-698A80D617CB}" type="presParOf" srcId="{EDA11E04-A234-4107-9D2C-D19E4CB4B8EB}" destId="{CC643513-9787-4DC4-9053-AADAAA1AD134}" srcOrd="0" destOrd="0" presId="urn:microsoft.com/office/officeart/2008/layout/LinedList"/>
    <dgm:cxn modelId="{D3779772-BF6E-45F9-B1BE-22B12CD82655}" type="presParOf" srcId="{EDA11E04-A234-4107-9D2C-D19E4CB4B8EB}" destId="{9FE63B13-5787-4CF6-AE9C-4018EDC40A16}" srcOrd="1" destOrd="0" presId="urn:microsoft.com/office/officeart/2008/layout/LinedList"/>
    <dgm:cxn modelId="{5268AE15-1C18-4639-8BFC-3AD2CC01998E}" type="presParOf" srcId="{EDA11E04-A234-4107-9D2C-D19E4CB4B8EB}" destId="{80A5B78A-E8C9-474E-A848-90DB730BC19C}" srcOrd="2" destOrd="0" presId="urn:microsoft.com/office/officeart/2008/layout/LinedList"/>
    <dgm:cxn modelId="{2329ADA1-519C-48A8-8D83-E564038F0365}" type="presParOf" srcId="{0A456C71-65FC-449B-8013-ABC045D3C566}" destId="{26832F85-25AC-4F47-B493-D8D368E72794}" srcOrd="2" destOrd="0" presId="urn:microsoft.com/office/officeart/2008/layout/LinedList"/>
    <dgm:cxn modelId="{20204C52-F474-4DB9-8A3D-24DA909E3FA4}" type="presParOf" srcId="{0A456C71-65FC-449B-8013-ABC045D3C566}" destId="{8D08B312-648F-470E-B25A-DBEF69642AF3}" srcOrd="3" destOrd="0" presId="urn:microsoft.com/office/officeart/2008/layout/LinedList"/>
    <dgm:cxn modelId="{0DE66537-3EFB-4331-8661-05A08277E75A}" type="presParOf" srcId="{0A456C71-65FC-449B-8013-ABC045D3C566}" destId="{07144BED-4446-4E26-AFDA-578348626DF5}" srcOrd="4" destOrd="0" presId="urn:microsoft.com/office/officeart/2008/layout/LinedList"/>
    <dgm:cxn modelId="{350B1C45-2011-4D4E-846E-115BEC635319}" type="presParOf" srcId="{07144BED-4446-4E26-AFDA-578348626DF5}" destId="{45233542-7BD5-46B5-9184-B2F1E2BD7E85}" srcOrd="0" destOrd="0" presId="urn:microsoft.com/office/officeart/2008/layout/LinedList"/>
    <dgm:cxn modelId="{312BF4E1-D92A-430E-8EF2-5125187E6B86}" type="presParOf" srcId="{07144BED-4446-4E26-AFDA-578348626DF5}" destId="{81362B03-C884-48F6-83BB-F601CFAA947E}" srcOrd="1" destOrd="0" presId="urn:microsoft.com/office/officeart/2008/layout/LinedList"/>
    <dgm:cxn modelId="{7C8890B1-1D9B-45C2-8F65-6D0960B82A41}" type="presParOf" srcId="{07144BED-4446-4E26-AFDA-578348626DF5}" destId="{DBF6C06E-6D1E-4BE8-B68F-C464ED24DF99}" srcOrd="2" destOrd="0" presId="urn:microsoft.com/office/officeart/2008/layout/LinedList"/>
    <dgm:cxn modelId="{F244D028-4A49-4758-AA9F-481EA6C61C2C}" type="presParOf" srcId="{0A456C71-65FC-449B-8013-ABC045D3C566}" destId="{924971F4-1A46-4900-94A0-C38796681103}" srcOrd="5" destOrd="0" presId="urn:microsoft.com/office/officeart/2008/layout/LinedList"/>
    <dgm:cxn modelId="{2AFB774F-BF2D-43EC-BF9F-7D25BCF31167}" type="presParOf" srcId="{0A456C71-65FC-449B-8013-ABC045D3C566}" destId="{8717120A-892E-40ED-8B56-2EEFC0066645}" srcOrd="6" destOrd="0" presId="urn:microsoft.com/office/officeart/2008/layout/LinedList"/>
    <dgm:cxn modelId="{E065CA5F-EED4-4AB8-942C-4FA205A99C77}" type="presParOf" srcId="{DA011782-7A6E-424D-A93A-18FB642CA464}" destId="{C870F12B-4C2C-4C21-A0CE-3327F61E382C}" srcOrd="2" destOrd="0" presId="urn:microsoft.com/office/officeart/2008/layout/LinedList"/>
    <dgm:cxn modelId="{B7F4709F-BA8B-4216-B45F-BB9610A54FC6}" type="presParOf" srcId="{DA011782-7A6E-424D-A93A-18FB642CA464}" destId="{DEDDB50D-C2B2-42B7-AEEC-1FDAE177B3B0}" srcOrd="3" destOrd="0" presId="urn:microsoft.com/office/officeart/2008/layout/LinedList"/>
    <dgm:cxn modelId="{8D90731F-C400-4BD3-8587-5F3E1CA78CFD}" type="presParOf" srcId="{DEDDB50D-C2B2-42B7-AEEC-1FDAE177B3B0}" destId="{6E34D6DC-5954-4A7E-B2B3-F1E5B3224210}" srcOrd="0" destOrd="0" presId="urn:microsoft.com/office/officeart/2008/layout/LinedList"/>
    <dgm:cxn modelId="{BF9BAF23-031C-4D66-A18C-2B2D0EC19F57}" type="presParOf" srcId="{DEDDB50D-C2B2-42B7-AEEC-1FDAE177B3B0}" destId="{C7062A09-257B-474A-9F99-7CB08E0312AB}" srcOrd="1" destOrd="0" presId="urn:microsoft.com/office/officeart/2008/layout/LinedList"/>
    <dgm:cxn modelId="{C7C087FF-FBC4-403D-B071-21BEBAC11003}" type="presParOf" srcId="{C7062A09-257B-474A-9F99-7CB08E0312AB}" destId="{7E19D80F-2AD8-4991-A5C4-8717732B88C3}" srcOrd="0" destOrd="0" presId="urn:microsoft.com/office/officeart/2008/layout/LinedList"/>
    <dgm:cxn modelId="{8CFFD136-6D0E-4D04-94E6-AFDEB59830A4}" type="presParOf" srcId="{C7062A09-257B-474A-9F99-7CB08E0312AB}" destId="{6E4DAF20-DF34-41F4-AB18-B9432E3A2200}" srcOrd="1" destOrd="0" presId="urn:microsoft.com/office/officeart/2008/layout/LinedList"/>
    <dgm:cxn modelId="{F97C253F-0747-4506-9788-7502C062BB35}" type="presParOf" srcId="{6E4DAF20-DF34-41F4-AB18-B9432E3A2200}" destId="{95089699-F699-40EA-A376-946DFE73703F}" srcOrd="0" destOrd="0" presId="urn:microsoft.com/office/officeart/2008/layout/LinedList"/>
    <dgm:cxn modelId="{BCDEE45E-2B40-4879-8DA0-A77BF737A01D}" type="presParOf" srcId="{6E4DAF20-DF34-41F4-AB18-B9432E3A2200}" destId="{193D177A-5287-4068-84E7-EE77B171D007}" srcOrd="1" destOrd="0" presId="urn:microsoft.com/office/officeart/2008/layout/LinedList"/>
    <dgm:cxn modelId="{297E143F-2212-4323-9967-C4AA60743131}" type="presParOf" srcId="{6E4DAF20-DF34-41F4-AB18-B9432E3A2200}" destId="{3345F8DA-681A-4282-A538-AB8BDB2D71B1}" srcOrd="2" destOrd="0" presId="urn:microsoft.com/office/officeart/2008/layout/LinedList"/>
    <dgm:cxn modelId="{D967763C-1326-48CB-9F0E-C5BC32419739}" type="presParOf" srcId="{C7062A09-257B-474A-9F99-7CB08E0312AB}" destId="{2DB18809-3A4F-4183-A45D-6E9ACB662393}" srcOrd="2" destOrd="0" presId="urn:microsoft.com/office/officeart/2008/layout/LinedList"/>
    <dgm:cxn modelId="{8B33250A-EB14-4D13-A0A5-2EA143403A43}" type="presParOf" srcId="{C7062A09-257B-474A-9F99-7CB08E0312AB}" destId="{3F89103E-2EA0-4414-9115-75258856828D}" srcOrd="3" destOrd="0" presId="urn:microsoft.com/office/officeart/2008/layout/LinedList"/>
    <dgm:cxn modelId="{9172F664-3D80-4CC8-81CC-B29733D2B27E}" type="presParOf" srcId="{C7062A09-257B-474A-9F99-7CB08E0312AB}" destId="{F2BDCF7A-92D8-479E-9D7E-3A117273990F}" srcOrd="4" destOrd="0" presId="urn:microsoft.com/office/officeart/2008/layout/LinedList"/>
    <dgm:cxn modelId="{D4D21FEE-8574-417A-A628-297933BF8CBE}" type="presParOf" srcId="{F2BDCF7A-92D8-479E-9D7E-3A117273990F}" destId="{4AF2EC4A-00E5-44FA-BDBA-A137157F44C4}" srcOrd="0" destOrd="0" presId="urn:microsoft.com/office/officeart/2008/layout/LinedList"/>
    <dgm:cxn modelId="{F703CDF9-2ADB-4520-A057-AFD8A3EC40B5}" type="presParOf" srcId="{F2BDCF7A-92D8-479E-9D7E-3A117273990F}" destId="{8CD933B5-1517-4204-8236-0825BA5D64F7}" srcOrd="1" destOrd="0" presId="urn:microsoft.com/office/officeart/2008/layout/LinedList"/>
    <dgm:cxn modelId="{AA92FDEC-A119-45F3-AD11-50DB05E29E98}" type="presParOf" srcId="{F2BDCF7A-92D8-479E-9D7E-3A117273990F}" destId="{B11BFFAB-C884-48FC-A333-DC7FA5207507}" srcOrd="2" destOrd="0" presId="urn:microsoft.com/office/officeart/2008/layout/LinedList"/>
    <dgm:cxn modelId="{CCF9AFA1-07E0-4EF3-BEC3-A728212DD65E}" type="presParOf" srcId="{C7062A09-257B-474A-9F99-7CB08E0312AB}" destId="{F317754F-9C3E-4162-8765-CC07600C63A0}" srcOrd="5" destOrd="0" presId="urn:microsoft.com/office/officeart/2008/layout/LinedList"/>
    <dgm:cxn modelId="{D13CD4C1-AC59-41D8-A7B1-A527EDB9984C}" type="presParOf" srcId="{C7062A09-257B-474A-9F99-7CB08E0312AB}" destId="{B9BDAE5B-4E06-45FE-A86B-9BDF2DD3A0E0}" srcOrd="6" destOrd="0" presId="urn:microsoft.com/office/officeart/2008/layout/LinedList"/>
    <dgm:cxn modelId="{8BA93234-91B7-4809-A4B8-BB316534D826}" type="presParOf" srcId="{DA011782-7A6E-424D-A93A-18FB642CA464}" destId="{E34B851D-1407-4CBD-9AE1-3C9CB1ACAC9F}" srcOrd="4" destOrd="0" presId="urn:microsoft.com/office/officeart/2008/layout/LinedList"/>
    <dgm:cxn modelId="{7B2604FE-FBD8-4CC7-BBED-3A0B1F7E2434}" type="presParOf" srcId="{DA011782-7A6E-424D-A93A-18FB642CA464}" destId="{CC04DC2A-C933-4351-B753-8AD43EA51ECB}" srcOrd="5" destOrd="0" presId="urn:microsoft.com/office/officeart/2008/layout/LinedList"/>
    <dgm:cxn modelId="{7E9AA759-1714-4D16-A3CF-9734219E951E}" type="presParOf" srcId="{CC04DC2A-C933-4351-B753-8AD43EA51ECB}" destId="{6A3305A3-84EE-489D-A7E8-AFE2A53B58DC}" srcOrd="0" destOrd="0" presId="urn:microsoft.com/office/officeart/2008/layout/LinedList"/>
    <dgm:cxn modelId="{51B09468-FA47-4245-A88C-725EE1F2CA7C}" type="presParOf" srcId="{CC04DC2A-C933-4351-B753-8AD43EA51ECB}" destId="{69B8FEC7-1D56-441B-9CF0-46A72DF963DD}" srcOrd="1" destOrd="0" presId="urn:microsoft.com/office/officeart/2008/layout/LinedList"/>
    <dgm:cxn modelId="{B240FB00-9074-4E64-9A87-675E591AD53D}" type="presParOf" srcId="{69B8FEC7-1D56-441B-9CF0-46A72DF963DD}" destId="{A5A771A0-7C06-4C45-91EC-64C63E492B47}" srcOrd="0" destOrd="0" presId="urn:microsoft.com/office/officeart/2008/layout/LinedList"/>
    <dgm:cxn modelId="{6ABD2E1D-3360-4426-B95B-DBB08D7861FA}" type="presParOf" srcId="{69B8FEC7-1D56-441B-9CF0-46A72DF963DD}" destId="{F0B84B76-CA89-4C06-A2C9-6B359B4B1819}" srcOrd="1" destOrd="0" presId="urn:microsoft.com/office/officeart/2008/layout/LinedList"/>
    <dgm:cxn modelId="{89DB3714-D617-4601-8967-1B64D3718EEC}" type="presParOf" srcId="{F0B84B76-CA89-4C06-A2C9-6B359B4B1819}" destId="{B6BE05BD-A334-41C2-92D6-C72707C1E75A}" srcOrd="0" destOrd="0" presId="urn:microsoft.com/office/officeart/2008/layout/LinedList"/>
    <dgm:cxn modelId="{294C449A-E100-46F6-8466-440120693B12}" type="presParOf" srcId="{F0B84B76-CA89-4C06-A2C9-6B359B4B1819}" destId="{B404F50D-E309-48FD-B2BC-A52E5BF87892}" srcOrd="1" destOrd="0" presId="urn:microsoft.com/office/officeart/2008/layout/LinedList"/>
    <dgm:cxn modelId="{F61CC4D4-5494-40BA-A487-7E954CD3B9C2}" type="presParOf" srcId="{F0B84B76-CA89-4C06-A2C9-6B359B4B1819}" destId="{3BECC4A2-01A5-4B5E-AF7F-BF4C957F6CAA}" srcOrd="2" destOrd="0" presId="urn:microsoft.com/office/officeart/2008/layout/LinedList"/>
    <dgm:cxn modelId="{6C3EA0B5-ED5A-4F52-BE62-38103E02F372}" type="presParOf" srcId="{69B8FEC7-1D56-441B-9CF0-46A72DF963DD}" destId="{BB9D8ABF-1E20-4A15-B339-D91E939A9C05}" srcOrd="2" destOrd="0" presId="urn:microsoft.com/office/officeart/2008/layout/LinedList"/>
    <dgm:cxn modelId="{44183C0C-B7C7-4D11-BEA2-980FA9FEEF9B}" type="presParOf" srcId="{69B8FEC7-1D56-441B-9CF0-46A72DF963DD}" destId="{026C24DA-EA6D-4983-90A8-CD99D10BD689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8820CB-880F-43D3-B632-34A21ED607B0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D350CF-DBD7-41B8-A022-36BDFC81C748}">
      <dgm:prSet phldrT="[Text]"/>
      <dgm:spPr/>
      <dgm:t>
        <a:bodyPr/>
        <a:lstStyle/>
        <a:p>
          <a:r>
            <a:rPr lang="en-US" dirty="0"/>
            <a:t>Tools</a:t>
          </a:r>
        </a:p>
      </dgm:t>
    </dgm:pt>
    <dgm:pt modelId="{29278994-618C-4385-BCB4-6F89087082ED}" type="parTrans" cxnId="{84D86CEE-1B73-49A6-BDD3-B7E7BB5318A0}">
      <dgm:prSet/>
      <dgm:spPr/>
      <dgm:t>
        <a:bodyPr/>
        <a:lstStyle/>
        <a:p>
          <a:endParaRPr lang="en-US"/>
        </a:p>
      </dgm:t>
    </dgm:pt>
    <dgm:pt modelId="{8834B855-8A38-4451-B373-4327CCA3BB2D}" type="sibTrans" cxnId="{84D86CEE-1B73-49A6-BDD3-B7E7BB5318A0}">
      <dgm:prSet/>
      <dgm:spPr/>
      <dgm:t>
        <a:bodyPr/>
        <a:lstStyle/>
        <a:p>
          <a:endParaRPr lang="en-US"/>
        </a:p>
      </dgm:t>
    </dgm:pt>
    <dgm:pt modelId="{003C38E3-8AD0-4DBD-AC5C-03F244CA91A2}">
      <dgm:prSet phldrT="[Text]"/>
      <dgm:spPr/>
      <dgm:t>
        <a:bodyPr/>
        <a:lstStyle/>
        <a:p>
          <a:r>
            <a:rPr lang="en-US" b="1" dirty="0">
              <a:solidFill>
                <a:srgbClr val="000000"/>
              </a:solidFill>
            </a:rPr>
            <a:t>Vulnerability Assessment Framework</a:t>
          </a:r>
        </a:p>
      </dgm:t>
    </dgm:pt>
    <dgm:pt modelId="{B503710D-AE35-4FB9-9A26-28FA58631E6D}" type="parTrans" cxnId="{EC8579AF-389B-4340-B745-33D7C39A2706}">
      <dgm:prSet/>
      <dgm:spPr/>
      <dgm:t>
        <a:bodyPr/>
        <a:lstStyle/>
        <a:p>
          <a:endParaRPr lang="en-US"/>
        </a:p>
      </dgm:t>
    </dgm:pt>
    <dgm:pt modelId="{7F8CCD42-8804-43D4-9AC1-BDBC28E90EC7}" type="sibTrans" cxnId="{EC8579AF-389B-4340-B745-33D7C39A2706}">
      <dgm:prSet/>
      <dgm:spPr/>
      <dgm:t>
        <a:bodyPr/>
        <a:lstStyle/>
        <a:p>
          <a:endParaRPr lang="en-US"/>
        </a:p>
      </dgm:t>
    </dgm:pt>
    <dgm:pt modelId="{A49694E3-9E6A-47F2-8B02-7187CB8AD0AC}">
      <dgm:prSet phldrT="[Text]"/>
      <dgm:spPr/>
      <dgm:t>
        <a:bodyPr/>
        <a:lstStyle/>
        <a:p>
          <a:r>
            <a:rPr lang="en-US" b="1" dirty="0">
              <a:solidFill>
                <a:srgbClr val="000000"/>
              </a:solidFill>
            </a:rPr>
            <a:t>Adaptation Decision-Making Assessment Process</a:t>
          </a:r>
        </a:p>
      </dgm:t>
    </dgm:pt>
    <dgm:pt modelId="{AAF89AD4-83F8-48CC-B9DA-037F4A73ABA6}" type="parTrans" cxnId="{6528405B-8A86-45F5-8737-F54D1293A60D}">
      <dgm:prSet/>
      <dgm:spPr/>
      <dgm:t>
        <a:bodyPr/>
        <a:lstStyle/>
        <a:p>
          <a:endParaRPr lang="en-US"/>
        </a:p>
      </dgm:t>
    </dgm:pt>
    <dgm:pt modelId="{99CDEC9A-A449-496C-A185-2F5E3ABC30CC}" type="sibTrans" cxnId="{6528405B-8A86-45F5-8737-F54D1293A60D}">
      <dgm:prSet/>
      <dgm:spPr/>
      <dgm:t>
        <a:bodyPr/>
        <a:lstStyle/>
        <a:p>
          <a:endParaRPr lang="en-US"/>
        </a:p>
      </dgm:t>
    </dgm:pt>
    <dgm:pt modelId="{22DE2FA4-DF64-4C26-99D6-E0DF32C8D9C5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</a:rPr>
            <a:t>Adaptation for Pavements Tech Brief</a:t>
          </a:r>
        </a:p>
      </dgm:t>
    </dgm:pt>
    <dgm:pt modelId="{6D526764-A2BA-4F6C-B7BA-EBEB9782BE36}" type="parTrans" cxnId="{7ED88AB1-7A8B-46FF-9502-C7371890D0A9}">
      <dgm:prSet/>
      <dgm:spPr/>
      <dgm:t>
        <a:bodyPr/>
        <a:lstStyle/>
        <a:p>
          <a:endParaRPr lang="en-US"/>
        </a:p>
      </dgm:t>
    </dgm:pt>
    <dgm:pt modelId="{288D9316-95E8-4375-9497-1E1436C5F0CB}" type="sibTrans" cxnId="{7ED88AB1-7A8B-46FF-9502-C7371890D0A9}">
      <dgm:prSet/>
      <dgm:spPr/>
      <dgm:t>
        <a:bodyPr/>
        <a:lstStyle/>
        <a:p>
          <a:endParaRPr lang="en-US"/>
        </a:p>
      </dgm:t>
    </dgm:pt>
    <dgm:pt modelId="{3E56D08A-E05E-40F7-AD70-DC8F4D2839A4}">
      <dgm:prSet phldrT="[Text]"/>
      <dgm:spPr/>
      <dgm:t>
        <a:bodyPr/>
        <a:lstStyle/>
        <a:p>
          <a:r>
            <a:rPr lang="en-US" dirty="0"/>
            <a:t>Technical Guidance for Pavements</a:t>
          </a:r>
        </a:p>
      </dgm:t>
    </dgm:pt>
    <dgm:pt modelId="{398428AE-4A91-47D0-B29A-36B220480AE1}" type="parTrans" cxnId="{4B76199C-FEDB-41F2-86F2-9962FC7BBF5E}">
      <dgm:prSet/>
      <dgm:spPr/>
      <dgm:t>
        <a:bodyPr/>
        <a:lstStyle/>
        <a:p>
          <a:endParaRPr lang="en-US"/>
        </a:p>
      </dgm:t>
    </dgm:pt>
    <dgm:pt modelId="{9227A519-5FCE-4E8D-A332-72CB3E891011}" type="sibTrans" cxnId="{4B76199C-FEDB-41F2-86F2-9962FC7BBF5E}">
      <dgm:prSet/>
      <dgm:spPr/>
      <dgm:t>
        <a:bodyPr/>
        <a:lstStyle/>
        <a:p>
          <a:endParaRPr lang="en-US"/>
        </a:p>
      </dgm:t>
    </dgm:pt>
    <dgm:pt modelId="{B30DB9BC-E2BC-4592-BA83-D58AFE2B83AC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</a:rPr>
            <a:t>Coupled Model </a:t>
          </a:r>
          <a:r>
            <a:rPr lang="en-US" dirty="0" err="1">
              <a:solidFill>
                <a:srgbClr val="000000"/>
              </a:solidFill>
            </a:rPr>
            <a:t>Intercomparison</a:t>
          </a:r>
          <a:r>
            <a:rPr lang="en-US" dirty="0">
              <a:solidFill>
                <a:srgbClr val="000000"/>
              </a:solidFill>
            </a:rPr>
            <a:t> Project (CMIP) Climate Data Processing Tool</a:t>
          </a:r>
        </a:p>
      </dgm:t>
    </dgm:pt>
    <dgm:pt modelId="{00559E97-4FB4-4B2F-812B-EC8AD20A3252}" type="parTrans" cxnId="{8404384E-EC2E-46ED-90AD-758F2A0EA8C9}">
      <dgm:prSet/>
      <dgm:spPr/>
      <dgm:t>
        <a:bodyPr/>
        <a:lstStyle/>
        <a:p>
          <a:endParaRPr lang="en-US"/>
        </a:p>
      </dgm:t>
    </dgm:pt>
    <dgm:pt modelId="{8B1ADD42-B64A-4173-B960-145211E3205D}" type="sibTrans" cxnId="{8404384E-EC2E-46ED-90AD-758F2A0EA8C9}">
      <dgm:prSet/>
      <dgm:spPr/>
      <dgm:t>
        <a:bodyPr/>
        <a:lstStyle/>
        <a:p>
          <a:endParaRPr lang="en-US"/>
        </a:p>
      </dgm:t>
    </dgm:pt>
    <dgm:pt modelId="{F63C9C1D-6549-4632-9736-499AA005180C}">
      <dgm:prSet phldrT="[Text]"/>
      <dgm:spPr/>
      <dgm:t>
        <a:bodyPr/>
        <a:lstStyle/>
        <a:p>
          <a:r>
            <a:rPr lang="en-US"/>
            <a:t>Case Studies</a:t>
          </a:r>
          <a:endParaRPr lang="en-US" dirty="0"/>
        </a:p>
      </dgm:t>
    </dgm:pt>
    <dgm:pt modelId="{1F6B1F8C-88AE-4A65-BD28-98680B78EFE6}" type="parTrans" cxnId="{DF92A4F2-1339-425B-8EC2-EEB2122CCFE7}">
      <dgm:prSet/>
      <dgm:spPr/>
      <dgm:t>
        <a:bodyPr/>
        <a:lstStyle/>
        <a:p>
          <a:endParaRPr lang="en-US"/>
        </a:p>
      </dgm:t>
    </dgm:pt>
    <dgm:pt modelId="{96B3F193-10E2-42E0-B8E0-141D71FAD2C9}" type="sibTrans" cxnId="{DF92A4F2-1339-425B-8EC2-EEB2122CCFE7}">
      <dgm:prSet/>
      <dgm:spPr/>
      <dgm:t>
        <a:bodyPr/>
        <a:lstStyle/>
        <a:p>
          <a:endParaRPr lang="en-US"/>
        </a:p>
      </dgm:t>
    </dgm:pt>
    <dgm:pt modelId="{4B29D13B-3352-4AB1-B8F5-50B7031BF69C}">
      <dgm:prSet phldrT="[Text]"/>
      <dgm:spPr/>
      <dgm:t>
        <a:bodyPr/>
        <a:lstStyle/>
        <a:p>
          <a:r>
            <a:rPr lang="en-US" b="1" dirty="0">
              <a:solidFill>
                <a:srgbClr val="000000"/>
              </a:solidFill>
            </a:rPr>
            <a:t>Transportation Engineering Approaches to Climate Resiliency (TEACR)</a:t>
          </a:r>
        </a:p>
      </dgm:t>
    </dgm:pt>
    <dgm:pt modelId="{D0825B19-13AA-40F8-B373-050FD406494B}" type="parTrans" cxnId="{E33F9FAA-E6E0-4661-8D17-D61CE6EF719A}">
      <dgm:prSet/>
      <dgm:spPr/>
      <dgm:t>
        <a:bodyPr/>
        <a:lstStyle/>
        <a:p>
          <a:endParaRPr lang="en-US"/>
        </a:p>
      </dgm:t>
    </dgm:pt>
    <dgm:pt modelId="{C2940094-BC67-48EC-B2E7-A8EE9D36B346}" type="sibTrans" cxnId="{E33F9FAA-E6E0-4661-8D17-D61CE6EF719A}">
      <dgm:prSet/>
      <dgm:spPr/>
      <dgm:t>
        <a:bodyPr/>
        <a:lstStyle/>
        <a:p>
          <a:endParaRPr lang="en-US"/>
        </a:p>
      </dgm:t>
    </dgm:pt>
    <dgm:pt modelId="{6CC3C2E9-EF4B-4470-A477-861744B28193}">
      <dgm:prSet phldrT="[Text]"/>
      <dgm:spPr/>
      <dgm:t>
        <a:bodyPr/>
        <a:lstStyle/>
        <a:p>
          <a:r>
            <a:rPr lang="en-US" b="1" dirty="0">
              <a:solidFill>
                <a:srgbClr val="000000"/>
              </a:solidFill>
            </a:rPr>
            <a:t>TEACR Synthesis Report</a:t>
          </a:r>
        </a:p>
      </dgm:t>
    </dgm:pt>
    <dgm:pt modelId="{5D04D191-B102-4CB0-B524-B7D476EDDD2A}" type="parTrans" cxnId="{195E44B1-CC78-45C6-80D6-38751B65AFEC}">
      <dgm:prSet/>
      <dgm:spPr/>
    </dgm:pt>
    <dgm:pt modelId="{06B074B1-F732-49C9-9597-CA55B2D0BE31}" type="sibTrans" cxnId="{195E44B1-CC78-45C6-80D6-38751B65AFEC}">
      <dgm:prSet/>
      <dgm:spPr/>
    </dgm:pt>
    <dgm:pt modelId="{26F9C670-8379-491E-89C4-25EF7A7B1E23}" type="pres">
      <dgm:prSet presAssocID="{278820CB-880F-43D3-B632-34A21ED607B0}" presName="linear" presStyleCnt="0">
        <dgm:presLayoutVars>
          <dgm:animLvl val="lvl"/>
          <dgm:resizeHandles val="exact"/>
        </dgm:presLayoutVars>
      </dgm:prSet>
      <dgm:spPr/>
    </dgm:pt>
    <dgm:pt modelId="{E4CE143A-4183-44C5-B728-9CAA17D9FF36}" type="pres">
      <dgm:prSet presAssocID="{66D350CF-DBD7-41B8-A022-36BDFC81C74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8278D25-96EE-4D72-B0B2-48239EE6922B}" type="pres">
      <dgm:prSet presAssocID="{66D350CF-DBD7-41B8-A022-36BDFC81C748}" presName="childText" presStyleLbl="revTx" presStyleIdx="0" presStyleCnt="3" custLinFactNeighborY="-2803">
        <dgm:presLayoutVars>
          <dgm:bulletEnabled val="1"/>
        </dgm:presLayoutVars>
      </dgm:prSet>
      <dgm:spPr/>
    </dgm:pt>
    <dgm:pt modelId="{CC40ED1F-B12E-4F02-A58B-A8912146CC66}" type="pres">
      <dgm:prSet presAssocID="{3E56D08A-E05E-40F7-AD70-DC8F4D2839A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A9DA816-DD99-41B9-AB34-47E77C92D2FC}" type="pres">
      <dgm:prSet presAssocID="{3E56D08A-E05E-40F7-AD70-DC8F4D2839A4}" presName="childText" presStyleLbl="revTx" presStyleIdx="1" presStyleCnt="3">
        <dgm:presLayoutVars>
          <dgm:bulletEnabled val="1"/>
        </dgm:presLayoutVars>
      </dgm:prSet>
      <dgm:spPr/>
    </dgm:pt>
    <dgm:pt modelId="{DFE4F1D5-E0E3-4506-A51C-C61652A1530A}" type="pres">
      <dgm:prSet presAssocID="{F63C9C1D-6549-4632-9736-499AA005180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1081BAD-EB83-4E8C-8404-024BA291A810}" type="pres">
      <dgm:prSet presAssocID="{F63C9C1D-6549-4632-9736-499AA005180C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96B72518-9E8A-4624-A33A-2DD64FD4290C}" type="presOf" srcId="{A49694E3-9E6A-47F2-8B02-7187CB8AD0AC}" destId="{88278D25-96EE-4D72-B0B2-48239EE6922B}" srcOrd="0" destOrd="2" presId="urn:microsoft.com/office/officeart/2005/8/layout/vList2"/>
    <dgm:cxn modelId="{2ED93025-349C-4041-885E-C10A1397F12F}" type="presOf" srcId="{003C38E3-8AD0-4DBD-AC5C-03F244CA91A2}" destId="{88278D25-96EE-4D72-B0B2-48239EE6922B}" srcOrd="0" destOrd="0" presId="urn:microsoft.com/office/officeart/2005/8/layout/vList2"/>
    <dgm:cxn modelId="{544F572D-60B1-48CF-BD13-0A7A43918E4D}" type="presOf" srcId="{4B29D13B-3352-4AB1-B8F5-50B7031BF69C}" destId="{81081BAD-EB83-4E8C-8404-024BA291A810}" srcOrd="0" destOrd="0" presId="urn:microsoft.com/office/officeart/2005/8/layout/vList2"/>
    <dgm:cxn modelId="{6528405B-8A86-45F5-8737-F54D1293A60D}" srcId="{66D350CF-DBD7-41B8-A022-36BDFC81C748}" destId="{A49694E3-9E6A-47F2-8B02-7187CB8AD0AC}" srcOrd="1" destOrd="0" parTransId="{AAF89AD4-83F8-48CC-B9DA-037F4A73ABA6}" sibTransId="{99CDEC9A-A449-496C-A185-2F5E3ABC30CC}"/>
    <dgm:cxn modelId="{C2EA794B-0A9B-490B-AF51-E859EE0F9592}" type="presOf" srcId="{6CC3C2E9-EF4B-4470-A477-861744B28193}" destId="{AA9DA816-DD99-41B9-AB34-47E77C92D2FC}" srcOrd="0" destOrd="1" presId="urn:microsoft.com/office/officeart/2005/8/layout/vList2"/>
    <dgm:cxn modelId="{04EB1B4D-6F0A-4A2A-A2BF-C894A98F48BB}" type="presOf" srcId="{66D350CF-DBD7-41B8-A022-36BDFC81C748}" destId="{E4CE143A-4183-44C5-B728-9CAA17D9FF36}" srcOrd="0" destOrd="0" presId="urn:microsoft.com/office/officeart/2005/8/layout/vList2"/>
    <dgm:cxn modelId="{8404384E-EC2E-46ED-90AD-758F2A0EA8C9}" srcId="{003C38E3-8AD0-4DBD-AC5C-03F244CA91A2}" destId="{B30DB9BC-E2BC-4592-BA83-D58AFE2B83AC}" srcOrd="0" destOrd="0" parTransId="{00559E97-4FB4-4B2F-812B-EC8AD20A3252}" sibTransId="{8B1ADD42-B64A-4173-B960-145211E3205D}"/>
    <dgm:cxn modelId="{A6D5C874-F43F-48AD-83AC-097D2D20FBE5}" type="presOf" srcId="{22DE2FA4-DF64-4C26-99D6-E0DF32C8D9C5}" destId="{AA9DA816-DD99-41B9-AB34-47E77C92D2FC}" srcOrd="0" destOrd="0" presId="urn:microsoft.com/office/officeart/2005/8/layout/vList2"/>
    <dgm:cxn modelId="{B3B5688A-27DF-45F6-B2CF-F1EEC86031D2}" type="presOf" srcId="{278820CB-880F-43D3-B632-34A21ED607B0}" destId="{26F9C670-8379-491E-89C4-25EF7A7B1E23}" srcOrd="0" destOrd="0" presId="urn:microsoft.com/office/officeart/2005/8/layout/vList2"/>
    <dgm:cxn modelId="{4B76199C-FEDB-41F2-86F2-9962FC7BBF5E}" srcId="{278820CB-880F-43D3-B632-34A21ED607B0}" destId="{3E56D08A-E05E-40F7-AD70-DC8F4D2839A4}" srcOrd="1" destOrd="0" parTransId="{398428AE-4A91-47D0-B29A-36B220480AE1}" sibTransId="{9227A519-5FCE-4E8D-A332-72CB3E891011}"/>
    <dgm:cxn modelId="{B141E8A2-8239-4D39-9F80-6C5DD3EECFA8}" type="presOf" srcId="{F63C9C1D-6549-4632-9736-499AA005180C}" destId="{DFE4F1D5-E0E3-4506-A51C-C61652A1530A}" srcOrd="0" destOrd="0" presId="urn:microsoft.com/office/officeart/2005/8/layout/vList2"/>
    <dgm:cxn modelId="{E33F9FAA-E6E0-4661-8D17-D61CE6EF719A}" srcId="{F63C9C1D-6549-4632-9736-499AA005180C}" destId="{4B29D13B-3352-4AB1-B8F5-50B7031BF69C}" srcOrd="0" destOrd="0" parTransId="{D0825B19-13AA-40F8-B373-050FD406494B}" sibTransId="{C2940094-BC67-48EC-B2E7-A8EE9D36B346}"/>
    <dgm:cxn modelId="{EC8579AF-389B-4340-B745-33D7C39A2706}" srcId="{66D350CF-DBD7-41B8-A022-36BDFC81C748}" destId="{003C38E3-8AD0-4DBD-AC5C-03F244CA91A2}" srcOrd="0" destOrd="0" parTransId="{B503710D-AE35-4FB9-9A26-28FA58631E6D}" sibTransId="{7F8CCD42-8804-43D4-9AC1-BDBC28E90EC7}"/>
    <dgm:cxn modelId="{195E44B1-CC78-45C6-80D6-38751B65AFEC}" srcId="{3E56D08A-E05E-40F7-AD70-DC8F4D2839A4}" destId="{6CC3C2E9-EF4B-4470-A477-861744B28193}" srcOrd="1" destOrd="0" parTransId="{5D04D191-B102-4CB0-B524-B7D476EDDD2A}" sibTransId="{06B074B1-F732-49C9-9597-CA55B2D0BE31}"/>
    <dgm:cxn modelId="{7ED88AB1-7A8B-46FF-9502-C7371890D0A9}" srcId="{3E56D08A-E05E-40F7-AD70-DC8F4D2839A4}" destId="{22DE2FA4-DF64-4C26-99D6-E0DF32C8D9C5}" srcOrd="0" destOrd="0" parTransId="{6D526764-A2BA-4F6C-B7BA-EBEB9782BE36}" sibTransId="{288D9316-95E8-4375-9497-1E1436C5F0CB}"/>
    <dgm:cxn modelId="{500AEBCD-2218-4D32-9BC7-9878E92610DF}" type="presOf" srcId="{3E56D08A-E05E-40F7-AD70-DC8F4D2839A4}" destId="{CC40ED1F-B12E-4F02-A58B-A8912146CC66}" srcOrd="0" destOrd="0" presId="urn:microsoft.com/office/officeart/2005/8/layout/vList2"/>
    <dgm:cxn modelId="{84D86CEE-1B73-49A6-BDD3-B7E7BB5318A0}" srcId="{278820CB-880F-43D3-B632-34A21ED607B0}" destId="{66D350CF-DBD7-41B8-A022-36BDFC81C748}" srcOrd="0" destOrd="0" parTransId="{29278994-618C-4385-BCB4-6F89087082ED}" sibTransId="{8834B855-8A38-4451-B373-4327CCA3BB2D}"/>
    <dgm:cxn modelId="{DF92A4F2-1339-425B-8EC2-EEB2122CCFE7}" srcId="{278820CB-880F-43D3-B632-34A21ED607B0}" destId="{F63C9C1D-6549-4632-9736-499AA005180C}" srcOrd="2" destOrd="0" parTransId="{1F6B1F8C-88AE-4A65-BD28-98680B78EFE6}" sibTransId="{96B3F193-10E2-42E0-B8E0-141D71FAD2C9}"/>
    <dgm:cxn modelId="{665F91F7-525D-49F8-BED6-8AD0B51FA06B}" type="presOf" srcId="{B30DB9BC-E2BC-4592-BA83-D58AFE2B83AC}" destId="{88278D25-96EE-4D72-B0B2-48239EE6922B}" srcOrd="0" destOrd="1" presId="urn:microsoft.com/office/officeart/2005/8/layout/vList2"/>
    <dgm:cxn modelId="{C62780DF-4039-4FFC-8969-090F79EDEC07}" type="presParOf" srcId="{26F9C670-8379-491E-89C4-25EF7A7B1E23}" destId="{E4CE143A-4183-44C5-B728-9CAA17D9FF36}" srcOrd="0" destOrd="0" presId="urn:microsoft.com/office/officeart/2005/8/layout/vList2"/>
    <dgm:cxn modelId="{5A3662D1-2BB8-4789-A775-BBAA85F7A85F}" type="presParOf" srcId="{26F9C670-8379-491E-89C4-25EF7A7B1E23}" destId="{88278D25-96EE-4D72-B0B2-48239EE6922B}" srcOrd="1" destOrd="0" presId="urn:microsoft.com/office/officeart/2005/8/layout/vList2"/>
    <dgm:cxn modelId="{FD319CFE-9AFB-4023-8E00-D5E6CDAE24A6}" type="presParOf" srcId="{26F9C670-8379-491E-89C4-25EF7A7B1E23}" destId="{CC40ED1F-B12E-4F02-A58B-A8912146CC66}" srcOrd="2" destOrd="0" presId="urn:microsoft.com/office/officeart/2005/8/layout/vList2"/>
    <dgm:cxn modelId="{32D3A948-6973-461F-A588-606C5AEB7AF0}" type="presParOf" srcId="{26F9C670-8379-491E-89C4-25EF7A7B1E23}" destId="{AA9DA816-DD99-41B9-AB34-47E77C92D2FC}" srcOrd="3" destOrd="0" presId="urn:microsoft.com/office/officeart/2005/8/layout/vList2"/>
    <dgm:cxn modelId="{4E8414E3-3AAE-4A28-B34D-7EC5EEB70A32}" type="presParOf" srcId="{26F9C670-8379-491E-89C4-25EF7A7B1E23}" destId="{DFE4F1D5-E0E3-4506-A51C-C61652A1530A}" srcOrd="4" destOrd="0" presId="urn:microsoft.com/office/officeart/2005/8/layout/vList2"/>
    <dgm:cxn modelId="{97029428-8B5C-4F27-B314-872D39EDA4B1}" type="presParOf" srcId="{26F9C670-8379-491E-89C4-25EF7A7B1E23}" destId="{81081BAD-EB83-4E8C-8404-024BA291A810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034C52-EE4C-4A04-820F-3734D0C3B485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EF8F5C96-865B-4F39-9277-2A7CEC2EF263}">
      <dgm:prSet phldrT="[Text]"/>
      <dgm:spPr/>
      <dgm:t>
        <a:bodyPr/>
        <a:lstStyle/>
        <a:p>
          <a:r>
            <a:rPr lang="en-US" dirty="0"/>
            <a:t>Drying Shrinkage</a:t>
          </a:r>
        </a:p>
      </dgm:t>
    </dgm:pt>
    <dgm:pt modelId="{F8109102-8CFE-4764-BF6A-814D79F6AD87}" type="parTrans" cxnId="{013C5338-2819-4BA6-A1A4-3E01D188AFAB}">
      <dgm:prSet/>
      <dgm:spPr/>
      <dgm:t>
        <a:bodyPr/>
        <a:lstStyle/>
        <a:p>
          <a:endParaRPr lang="en-US"/>
        </a:p>
      </dgm:t>
    </dgm:pt>
    <dgm:pt modelId="{148268C3-FC33-483B-AA1E-BAA723E9B151}" type="sibTrans" cxnId="{013C5338-2819-4BA6-A1A4-3E01D188AFAB}">
      <dgm:prSet/>
      <dgm:spPr/>
      <dgm:t>
        <a:bodyPr/>
        <a:lstStyle/>
        <a:p>
          <a:endParaRPr lang="en-US"/>
        </a:p>
      </dgm:t>
    </dgm:pt>
    <dgm:pt modelId="{747279B3-49E0-4DEB-B811-972E9DDE076C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</a:rPr>
            <a:t>Increase 2.5% per 1% decrease in ambient relative humidity</a:t>
          </a:r>
        </a:p>
      </dgm:t>
    </dgm:pt>
    <dgm:pt modelId="{50990FE5-C3D5-4D12-A6AF-D18875B05E8A}" type="parTrans" cxnId="{F2EBBBCB-328A-4C6E-9C71-E8A4B772E2CC}">
      <dgm:prSet/>
      <dgm:spPr/>
      <dgm:t>
        <a:bodyPr/>
        <a:lstStyle/>
        <a:p>
          <a:endParaRPr lang="en-US"/>
        </a:p>
      </dgm:t>
    </dgm:pt>
    <dgm:pt modelId="{5A952BB9-73AD-451E-8ED8-6F922B448FA6}" type="sibTrans" cxnId="{F2EBBBCB-328A-4C6E-9C71-E8A4B772E2CC}">
      <dgm:prSet/>
      <dgm:spPr/>
      <dgm:t>
        <a:bodyPr/>
        <a:lstStyle/>
        <a:p>
          <a:endParaRPr lang="en-US"/>
        </a:p>
      </dgm:t>
    </dgm:pt>
    <dgm:pt modelId="{6DB69082-2CD2-41BF-AD75-2D70910C7C3C}">
      <dgm:prSet phldrT="[Text]"/>
      <dgm:spPr/>
      <dgm:t>
        <a:bodyPr/>
        <a:lstStyle/>
        <a:p>
          <a:r>
            <a:rPr lang="en-US" dirty="0"/>
            <a:t>Warping Stresses</a:t>
          </a:r>
        </a:p>
      </dgm:t>
    </dgm:pt>
    <dgm:pt modelId="{901E44E0-68A4-4C6C-AFDB-3E657B0C9500}" type="parTrans" cxnId="{C1DA3442-19CC-4869-BCCD-769E9ECA311F}">
      <dgm:prSet/>
      <dgm:spPr/>
      <dgm:t>
        <a:bodyPr/>
        <a:lstStyle/>
        <a:p>
          <a:endParaRPr lang="en-US"/>
        </a:p>
      </dgm:t>
    </dgm:pt>
    <dgm:pt modelId="{07E2E98D-BA80-46FD-8CAD-D2500A8701FE}" type="sibTrans" cxnId="{C1DA3442-19CC-4869-BCCD-769E9ECA311F}">
      <dgm:prSet/>
      <dgm:spPr/>
      <dgm:t>
        <a:bodyPr/>
        <a:lstStyle/>
        <a:p>
          <a:endParaRPr lang="en-US"/>
        </a:p>
      </dgm:t>
    </dgm:pt>
    <dgm:pt modelId="{CD33709F-DEAD-44FC-96C9-7B5BB199ECBB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</a:rPr>
            <a:t>No difference</a:t>
          </a:r>
        </a:p>
      </dgm:t>
    </dgm:pt>
    <dgm:pt modelId="{C5A085FD-42F4-4E31-B776-E77941DAFF92}" type="parTrans" cxnId="{DC920B8B-24CA-4093-9805-00DBF0C22DEB}">
      <dgm:prSet/>
      <dgm:spPr/>
      <dgm:t>
        <a:bodyPr/>
        <a:lstStyle/>
        <a:p>
          <a:endParaRPr lang="en-US"/>
        </a:p>
      </dgm:t>
    </dgm:pt>
    <dgm:pt modelId="{CE6E17D6-A5C5-4B72-9A54-C0867CE59C77}" type="sibTrans" cxnId="{DC920B8B-24CA-4093-9805-00DBF0C22DEB}">
      <dgm:prSet/>
      <dgm:spPr/>
      <dgm:t>
        <a:bodyPr/>
        <a:lstStyle/>
        <a:p>
          <a:endParaRPr lang="en-US"/>
        </a:p>
      </dgm:t>
    </dgm:pt>
    <dgm:pt modelId="{6F138A93-0E36-42A8-ABA0-8198405A8E5B}">
      <dgm:prSet phldrT="[Text]"/>
      <dgm:spPr/>
      <dgm:t>
        <a:bodyPr/>
        <a:lstStyle/>
        <a:p>
          <a:r>
            <a:rPr lang="en-US" dirty="0"/>
            <a:t>Curling Stresses</a:t>
          </a:r>
        </a:p>
      </dgm:t>
    </dgm:pt>
    <dgm:pt modelId="{A1CD4345-887F-4AB3-A4D3-74A09CB26BFB}" type="parTrans" cxnId="{421829BC-BD14-4FDC-87E2-8A4D3D539A98}">
      <dgm:prSet/>
      <dgm:spPr/>
      <dgm:t>
        <a:bodyPr/>
        <a:lstStyle/>
        <a:p>
          <a:endParaRPr lang="en-US"/>
        </a:p>
      </dgm:t>
    </dgm:pt>
    <dgm:pt modelId="{4A972622-3BC5-4255-97EA-D9955B681EB8}" type="sibTrans" cxnId="{421829BC-BD14-4FDC-87E2-8A4D3D539A98}">
      <dgm:prSet/>
      <dgm:spPr/>
      <dgm:t>
        <a:bodyPr/>
        <a:lstStyle/>
        <a:p>
          <a:endParaRPr lang="en-US"/>
        </a:p>
      </dgm:t>
    </dgm:pt>
    <dgm:pt modelId="{3B864E3E-F6C0-4AC3-9662-79771A377065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</a:rPr>
            <a:t>Accelerated by increasing ambient temperature</a:t>
          </a:r>
        </a:p>
      </dgm:t>
    </dgm:pt>
    <dgm:pt modelId="{777A6025-D3C9-41EF-AB06-223AA21AB396}" type="parTrans" cxnId="{27E5258F-2A1C-444F-9E67-08940645CE2B}">
      <dgm:prSet/>
      <dgm:spPr/>
      <dgm:t>
        <a:bodyPr/>
        <a:lstStyle/>
        <a:p>
          <a:endParaRPr lang="en-US"/>
        </a:p>
      </dgm:t>
    </dgm:pt>
    <dgm:pt modelId="{2655225F-D27C-4511-8E72-952229D3AE83}" type="sibTrans" cxnId="{27E5258F-2A1C-444F-9E67-08940645CE2B}">
      <dgm:prSet/>
      <dgm:spPr/>
      <dgm:t>
        <a:bodyPr/>
        <a:lstStyle/>
        <a:p>
          <a:endParaRPr lang="en-US"/>
        </a:p>
      </dgm:t>
    </dgm:pt>
    <dgm:pt modelId="{F6A51846-2547-4D71-BD8C-8B60C4575675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</a:rPr>
            <a:t>Ambient temperature increases expected to increase temperature gradient</a:t>
          </a:r>
        </a:p>
      </dgm:t>
    </dgm:pt>
    <dgm:pt modelId="{43750309-01EE-4E25-AE0F-4CD805E49F67}" type="parTrans" cxnId="{DAA2F036-68EB-434D-BE35-CF9844CEFE5B}">
      <dgm:prSet/>
      <dgm:spPr/>
      <dgm:t>
        <a:bodyPr/>
        <a:lstStyle/>
        <a:p>
          <a:endParaRPr lang="en-US"/>
        </a:p>
      </dgm:t>
    </dgm:pt>
    <dgm:pt modelId="{75E815BD-2393-4107-8D0C-3E6CF847317F}" type="sibTrans" cxnId="{DAA2F036-68EB-434D-BE35-CF9844CEFE5B}">
      <dgm:prSet/>
      <dgm:spPr/>
      <dgm:t>
        <a:bodyPr/>
        <a:lstStyle/>
        <a:p>
          <a:endParaRPr lang="en-US"/>
        </a:p>
      </dgm:t>
    </dgm:pt>
    <dgm:pt modelId="{FA1C77E4-DB7C-4DAA-82EB-678FBBB36250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</a:rPr>
            <a:t>Increased curling, 1% increased strains per 1°F increase in temperature</a:t>
          </a:r>
        </a:p>
      </dgm:t>
    </dgm:pt>
    <dgm:pt modelId="{82456B83-F4B9-4806-A0A7-72C1CA3E9F10}" type="parTrans" cxnId="{CAF820F6-BE28-48DB-86C2-F21DC1BC4B5F}">
      <dgm:prSet/>
      <dgm:spPr/>
      <dgm:t>
        <a:bodyPr/>
        <a:lstStyle/>
        <a:p>
          <a:endParaRPr lang="en-US"/>
        </a:p>
      </dgm:t>
    </dgm:pt>
    <dgm:pt modelId="{197A8B2E-C676-4F59-8FD9-1A2A7F37CE41}" type="sibTrans" cxnId="{CAF820F6-BE28-48DB-86C2-F21DC1BC4B5F}">
      <dgm:prSet/>
      <dgm:spPr/>
      <dgm:t>
        <a:bodyPr/>
        <a:lstStyle/>
        <a:p>
          <a:endParaRPr lang="en-US"/>
        </a:p>
      </dgm:t>
    </dgm:pt>
    <dgm:pt modelId="{1F99EA99-4963-4C1C-9C01-987ED9DAC141}">
      <dgm:prSet phldrT="[Text]"/>
      <dgm:spPr/>
      <dgm:t>
        <a:bodyPr/>
        <a:lstStyle/>
        <a:p>
          <a:r>
            <a:rPr lang="en-US" dirty="0"/>
            <a:t>Crack Width</a:t>
          </a:r>
        </a:p>
      </dgm:t>
    </dgm:pt>
    <dgm:pt modelId="{B7F28923-98BA-4AE7-9F9C-086CC88DFA0F}" type="parTrans" cxnId="{F108CEAF-5DEA-4DD7-AD44-6C264788D3B9}">
      <dgm:prSet/>
      <dgm:spPr/>
      <dgm:t>
        <a:bodyPr/>
        <a:lstStyle/>
        <a:p>
          <a:endParaRPr lang="en-US"/>
        </a:p>
      </dgm:t>
    </dgm:pt>
    <dgm:pt modelId="{C840FE58-E709-454C-9EF6-06FB9902875D}" type="sibTrans" cxnId="{F108CEAF-5DEA-4DD7-AD44-6C264788D3B9}">
      <dgm:prSet/>
      <dgm:spPr/>
      <dgm:t>
        <a:bodyPr/>
        <a:lstStyle/>
        <a:p>
          <a:endParaRPr lang="en-US"/>
        </a:p>
      </dgm:t>
    </dgm:pt>
    <dgm:pt modelId="{8614C4AD-0038-46A6-998B-F486D2B4A9C2}">
      <dgm:prSet phldrT="[Text]" custT="1"/>
      <dgm:spPr/>
      <dgm:t>
        <a:bodyPr/>
        <a:lstStyle/>
        <a:p>
          <a:r>
            <a:rPr lang="en-US" sz="1800" dirty="0">
              <a:solidFill>
                <a:srgbClr val="000000"/>
              </a:solidFill>
            </a:rPr>
            <a:t>6% increase due to 3.7% decrease in relative humidity and 3.1°F  increase in annual mean air temperature </a:t>
          </a:r>
        </a:p>
      </dgm:t>
    </dgm:pt>
    <dgm:pt modelId="{8C8DABDD-52C9-4D93-B833-90676DE2D702}" type="parTrans" cxnId="{47FB9F17-206B-4FB1-B794-649D48AF41ED}">
      <dgm:prSet/>
      <dgm:spPr/>
      <dgm:t>
        <a:bodyPr/>
        <a:lstStyle/>
        <a:p>
          <a:endParaRPr lang="en-US"/>
        </a:p>
      </dgm:t>
    </dgm:pt>
    <dgm:pt modelId="{DC88A492-9E41-4512-BED9-44CF73F088AB}" type="sibTrans" cxnId="{47FB9F17-206B-4FB1-B794-649D48AF41ED}">
      <dgm:prSet/>
      <dgm:spPr/>
      <dgm:t>
        <a:bodyPr/>
        <a:lstStyle/>
        <a:p>
          <a:endParaRPr lang="en-US"/>
        </a:p>
      </dgm:t>
    </dgm:pt>
    <dgm:pt modelId="{12630A0F-9B0E-4125-8894-73DE01667D28}" type="pres">
      <dgm:prSet presAssocID="{9A034C52-EE4C-4A04-820F-3734D0C3B485}" presName="linear" presStyleCnt="0">
        <dgm:presLayoutVars>
          <dgm:animLvl val="lvl"/>
          <dgm:resizeHandles val="exact"/>
        </dgm:presLayoutVars>
      </dgm:prSet>
      <dgm:spPr/>
    </dgm:pt>
    <dgm:pt modelId="{1AF3320A-1352-40A0-B73F-1E983DD257BE}" type="pres">
      <dgm:prSet presAssocID="{EF8F5C96-865B-4F39-9277-2A7CEC2EF26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44A21B3-D0AA-4862-9881-A3BAB65549B6}" type="pres">
      <dgm:prSet presAssocID="{EF8F5C96-865B-4F39-9277-2A7CEC2EF263}" presName="childText" presStyleLbl="revTx" presStyleIdx="0" presStyleCnt="4">
        <dgm:presLayoutVars>
          <dgm:bulletEnabled val="1"/>
        </dgm:presLayoutVars>
      </dgm:prSet>
      <dgm:spPr/>
    </dgm:pt>
    <dgm:pt modelId="{5DAF4947-00A6-45D2-A50D-FBDBBFFB29DC}" type="pres">
      <dgm:prSet presAssocID="{6DB69082-2CD2-41BF-AD75-2D70910C7C3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ABBD743-284E-4F7E-9426-1DF32FD22B5C}" type="pres">
      <dgm:prSet presAssocID="{6DB69082-2CD2-41BF-AD75-2D70910C7C3C}" presName="childText" presStyleLbl="revTx" presStyleIdx="1" presStyleCnt="4">
        <dgm:presLayoutVars>
          <dgm:bulletEnabled val="1"/>
        </dgm:presLayoutVars>
      </dgm:prSet>
      <dgm:spPr/>
    </dgm:pt>
    <dgm:pt modelId="{5624D1AE-07C4-412A-B631-426F65BB936D}" type="pres">
      <dgm:prSet presAssocID="{6F138A93-0E36-42A8-ABA0-8198405A8E5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98F1B69-2A17-4B0B-A520-271B0087CFFD}" type="pres">
      <dgm:prSet presAssocID="{6F138A93-0E36-42A8-ABA0-8198405A8E5B}" presName="childText" presStyleLbl="revTx" presStyleIdx="2" presStyleCnt="4">
        <dgm:presLayoutVars>
          <dgm:bulletEnabled val="1"/>
        </dgm:presLayoutVars>
      </dgm:prSet>
      <dgm:spPr/>
    </dgm:pt>
    <dgm:pt modelId="{8BA17801-A015-4D20-8967-50ED72F01306}" type="pres">
      <dgm:prSet presAssocID="{1F99EA99-4963-4C1C-9C01-987ED9DAC141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B469B6B5-B638-46A1-96E7-B154CF69E0F0}" type="pres">
      <dgm:prSet presAssocID="{1F99EA99-4963-4C1C-9C01-987ED9DAC141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47FB9F17-206B-4FB1-B794-649D48AF41ED}" srcId="{1F99EA99-4963-4C1C-9C01-987ED9DAC141}" destId="{8614C4AD-0038-46A6-998B-F486D2B4A9C2}" srcOrd="0" destOrd="0" parTransId="{8C8DABDD-52C9-4D93-B833-90676DE2D702}" sibTransId="{DC88A492-9E41-4512-BED9-44CF73F088AB}"/>
    <dgm:cxn modelId="{BC4E5A18-02E9-4564-A195-608231868E08}" type="presOf" srcId="{8614C4AD-0038-46A6-998B-F486D2B4A9C2}" destId="{B469B6B5-B638-46A1-96E7-B154CF69E0F0}" srcOrd="0" destOrd="0" presId="urn:microsoft.com/office/officeart/2005/8/layout/vList2"/>
    <dgm:cxn modelId="{DAA2F036-68EB-434D-BE35-CF9844CEFE5B}" srcId="{6F138A93-0E36-42A8-ABA0-8198405A8E5B}" destId="{F6A51846-2547-4D71-BD8C-8B60C4575675}" srcOrd="0" destOrd="0" parTransId="{43750309-01EE-4E25-AE0F-4CD805E49F67}" sibTransId="{75E815BD-2393-4107-8D0C-3E6CF847317F}"/>
    <dgm:cxn modelId="{013C5338-2819-4BA6-A1A4-3E01D188AFAB}" srcId="{9A034C52-EE4C-4A04-820F-3734D0C3B485}" destId="{EF8F5C96-865B-4F39-9277-2A7CEC2EF263}" srcOrd="0" destOrd="0" parTransId="{F8109102-8CFE-4764-BF6A-814D79F6AD87}" sibTransId="{148268C3-FC33-483B-AA1E-BAA723E9B151}"/>
    <dgm:cxn modelId="{C1DA3442-19CC-4869-BCCD-769E9ECA311F}" srcId="{9A034C52-EE4C-4A04-820F-3734D0C3B485}" destId="{6DB69082-2CD2-41BF-AD75-2D70910C7C3C}" srcOrd="1" destOrd="0" parTransId="{901E44E0-68A4-4C6C-AFDB-3E657B0C9500}" sibTransId="{07E2E98D-BA80-46FD-8CAD-D2500A8701FE}"/>
    <dgm:cxn modelId="{C7605C46-9865-414C-A15B-2CDAF9526438}" type="presOf" srcId="{6DB69082-2CD2-41BF-AD75-2D70910C7C3C}" destId="{5DAF4947-00A6-45D2-A50D-FBDBBFFB29DC}" srcOrd="0" destOrd="0" presId="urn:microsoft.com/office/officeart/2005/8/layout/vList2"/>
    <dgm:cxn modelId="{DE09064E-40F8-4170-8336-BD148904BE6C}" type="presOf" srcId="{CD33709F-DEAD-44FC-96C9-7B5BB199ECBB}" destId="{4ABBD743-284E-4F7E-9426-1DF32FD22B5C}" srcOrd="0" destOrd="0" presId="urn:microsoft.com/office/officeart/2005/8/layout/vList2"/>
    <dgm:cxn modelId="{3A28E155-51AE-40F1-BA48-9F0B2B1899F1}" type="presOf" srcId="{3B864E3E-F6C0-4AC3-9662-79771A377065}" destId="{144A21B3-D0AA-4862-9881-A3BAB65549B6}" srcOrd="0" destOrd="1" presId="urn:microsoft.com/office/officeart/2005/8/layout/vList2"/>
    <dgm:cxn modelId="{7E00607C-2703-42ED-8496-AC92C2D57CAE}" type="presOf" srcId="{F6A51846-2547-4D71-BD8C-8B60C4575675}" destId="{C98F1B69-2A17-4B0B-A520-271B0087CFFD}" srcOrd="0" destOrd="0" presId="urn:microsoft.com/office/officeart/2005/8/layout/vList2"/>
    <dgm:cxn modelId="{DC920B8B-24CA-4093-9805-00DBF0C22DEB}" srcId="{6DB69082-2CD2-41BF-AD75-2D70910C7C3C}" destId="{CD33709F-DEAD-44FC-96C9-7B5BB199ECBB}" srcOrd="0" destOrd="0" parTransId="{C5A085FD-42F4-4E31-B776-E77941DAFF92}" sibTransId="{CE6E17D6-A5C5-4B72-9A54-C0867CE59C77}"/>
    <dgm:cxn modelId="{27E5258F-2A1C-444F-9E67-08940645CE2B}" srcId="{EF8F5C96-865B-4F39-9277-2A7CEC2EF263}" destId="{3B864E3E-F6C0-4AC3-9662-79771A377065}" srcOrd="1" destOrd="0" parTransId="{777A6025-D3C9-41EF-AB06-223AA21AB396}" sibTransId="{2655225F-D27C-4511-8E72-952229D3AE83}"/>
    <dgm:cxn modelId="{165C3D9F-BCD5-4542-9059-0437DEFD76AC}" type="presOf" srcId="{747279B3-49E0-4DEB-B811-972E9DDE076C}" destId="{144A21B3-D0AA-4862-9881-A3BAB65549B6}" srcOrd="0" destOrd="0" presId="urn:microsoft.com/office/officeart/2005/8/layout/vList2"/>
    <dgm:cxn modelId="{F108CEAF-5DEA-4DD7-AD44-6C264788D3B9}" srcId="{9A034C52-EE4C-4A04-820F-3734D0C3B485}" destId="{1F99EA99-4963-4C1C-9C01-987ED9DAC141}" srcOrd="3" destOrd="0" parTransId="{B7F28923-98BA-4AE7-9F9C-086CC88DFA0F}" sibTransId="{C840FE58-E709-454C-9EF6-06FB9902875D}"/>
    <dgm:cxn modelId="{421829BC-BD14-4FDC-87E2-8A4D3D539A98}" srcId="{9A034C52-EE4C-4A04-820F-3734D0C3B485}" destId="{6F138A93-0E36-42A8-ABA0-8198405A8E5B}" srcOrd="2" destOrd="0" parTransId="{A1CD4345-887F-4AB3-A4D3-74A09CB26BFB}" sibTransId="{4A972622-3BC5-4255-97EA-D9955B681EB8}"/>
    <dgm:cxn modelId="{98D25AC5-A0C3-408F-B637-1699B3F3C9C1}" type="presOf" srcId="{9A034C52-EE4C-4A04-820F-3734D0C3B485}" destId="{12630A0F-9B0E-4125-8894-73DE01667D28}" srcOrd="0" destOrd="0" presId="urn:microsoft.com/office/officeart/2005/8/layout/vList2"/>
    <dgm:cxn modelId="{F2EBBBCB-328A-4C6E-9C71-E8A4B772E2CC}" srcId="{EF8F5C96-865B-4F39-9277-2A7CEC2EF263}" destId="{747279B3-49E0-4DEB-B811-972E9DDE076C}" srcOrd="0" destOrd="0" parTransId="{50990FE5-C3D5-4D12-A6AF-D18875B05E8A}" sibTransId="{5A952BB9-73AD-451E-8ED8-6F922B448FA6}"/>
    <dgm:cxn modelId="{355111DD-A4C3-4A86-B35E-6ACB8EA7F3F9}" type="presOf" srcId="{1F99EA99-4963-4C1C-9C01-987ED9DAC141}" destId="{8BA17801-A015-4D20-8967-50ED72F01306}" srcOrd="0" destOrd="0" presId="urn:microsoft.com/office/officeart/2005/8/layout/vList2"/>
    <dgm:cxn modelId="{33E313E8-FEDB-4457-9CDB-AD9DFF36507A}" type="presOf" srcId="{FA1C77E4-DB7C-4DAA-82EB-678FBBB36250}" destId="{C98F1B69-2A17-4B0B-A520-271B0087CFFD}" srcOrd="0" destOrd="1" presId="urn:microsoft.com/office/officeart/2005/8/layout/vList2"/>
    <dgm:cxn modelId="{8112DAF4-969D-44C3-B5CF-F574FFC8425A}" type="presOf" srcId="{6F138A93-0E36-42A8-ABA0-8198405A8E5B}" destId="{5624D1AE-07C4-412A-B631-426F65BB936D}" srcOrd="0" destOrd="0" presId="urn:microsoft.com/office/officeart/2005/8/layout/vList2"/>
    <dgm:cxn modelId="{CAF820F6-BE28-48DB-86C2-F21DC1BC4B5F}" srcId="{6F138A93-0E36-42A8-ABA0-8198405A8E5B}" destId="{FA1C77E4-DB7C-4DAA-82EB-678FBBB36250}" srcOrd="1" destOrd="0" parTransId="{82456B83-F4B9-4806-A0A7-72C1CA3E9F10}" sibTransId="{197A8B2E-C676-4F59-8FD9-1A2A7F37CE41}"/>
    <dgm:cxn modelId="{553F65FC-B91C-4C43-A770-0A6ED709D5FF}" type="presOf" srcId="{EF8F5C96-865B-4F39-9277-2A7CEC2EF263}" destId="{1AF3320A-1352-40A0-B73F-1E983DD257BE}" srcOrd="0" destOrd="0" presId="urn:microsoft.com/office/officeart/2005/8/layout/vList2"/>
    <dgm:cxn modelId="{627CE4C4-D805-45E3-951C-E26103A285F7}" type="presParOf" srcId="{12630A0F-9B0E-4125-8894-73DE01667D28}" destId="{1AF3320A-1352-40A0-B73F-1E983DD257BE}" srcOrd="0" destOrd="0" presId="urn:microsoft.com/office/officeart/2005/8/layout/vList2"/>
    <dgm:cxn modelId="{0F9CF415-A33F-4EC1-978F-DAB310A86AAA}" type="presParOf" srcId="{12630A0F-9B0E-4125-8894-73DE01667D28}" destId="{144A21B3-D0AA-4862-9881-A3BAB65549B6}" srcOrd="1" destOrd="0" presId="urn:microsoft.com/office/officeart/2005/8/layout/vList2"/>
    <dgm:cxn modelId="{639291C4-8C7D-45C5-87A8-56B52B589542}" type="presParOf" srcId="{12630A0F-9B0E-4125-8894-73DE01667D28}" destId="{5DAF4947-00A6-45D2-A50D-FBDBBFFB29DC}" srcOrd="2" destOrd="0" presId="urn:microsoft.com/office/officeart/2005/8/layout/vList2"/>
    <dgm:cxn modelId="{59AD3432-F04A-4951-9693-F97FC9C428E6}" type="presParOf" srcId="{12630A0F-9B0E-4125-8894-73DE01667D28}" destId="{4ABBD743-284E-4F7E-9426-1DF32FD22B5C}" srcOrd="3" destOrd="0" presId="urn:microsoft.com/office/officeart/2005/8/layout/vList2"/>
    <dgm:cxn modelId="{4ACE631D-AE19-4444-BBD7-AD7815AE1D0F}" type="presParOf" srcId="{12630A0F-9B0E-4125-8894-73DE01667D28}" destId="{5624D1AE-07C4-412A-B631-426F65BB936D}" srcOrd="4" destOrd="0" presId="urn:microsoft.com/office/officeart/2005/8/layout/vList2"/>
    <dgm:cxn modelId="{57DCE5B1-9575-46F6-93CB-FC9C4A9A6F5B}" type="presParOf" srcId="{12630A0F-9B0E-4125-8894-73DE01667D28}" destId="{C98F1B69-2A17-4B0B-A520-271B0087CFFD}" srcOrd="5" destOrd="0" presId="urn:microsoft.com/office/officeart/2005/8/layout/vList2"/>
    <dgm:cxn modelId="{CE2C3F36-4676-44B1-B5AE-DA2EC81252D3}" type="presParOf" srcId="{12630A0F-9B0E-4125-8894-73DE01667D28}" destId="{8BA17801-A015-4D20-8967-50ED72F01306}" srcOrd="6" destOrd="0" presId="urn:microsoft.com/office/officeart/2005/8/layout/vList2"/>
    <dgm:cxn modelId="{273F8B8E-6C2B-4E3E-A70A-49CA12AF2EAF}" type="presParOf" srcId="{12630A0F-9B0E-4125-8894-73DE01667D28}" destId="{B469B6B5-B638-46A1-96E7-B154CF69E0F0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885B5A-3DD6-4E8E-8470-0DB0B0EE61F1}">
      <dsp:nvSpPr>
        <dsp:cNvPr id="0" name=""/>
        <dsp:cNvSpPr/>
      </dsp:nvSpPr>
      <dsp:spPr>
        <a:xfrm>
          <a:off x="0" y="2209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E3DE9D-7E70-49F1-B172-D58669D6407D}">
      <dsp:nvSpPr>
        <dsp:cNvPr id="0" name=""/>
        <dsp:cNvSpPr/>
      </dsp:nvSpPr>
      <dsp:spPr>
        <a:xfrm>
          <a:off x="0" y="2209"/>
          <a:ext cx="1645920" cy="1507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rgbClr val="000000"/>
              </a:solidFill>
            </a:rPr>
            <a:t>Higher Average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rgbClr val="000000"/>
              </a:solidFill>
            </a:rPr>
            <a:t>Temperature</a:t>
          </a:r>
        </a:p>
      </dsp:txBody>
      <dsp:txXfrm>
        <a:off x="0" y="2209"/>
        <a:ext cx="1645920" cy="1507181"/>
      </dsp:txXfrm>
    </dsp:sp>
    <dsp:sp modelId="{8A1CAB75-0D14-4243-9095-B69D39499610}">
      <dsp:nvSpPr>
        <dsp:cNvPr id="0" name=""/>
        <dsp:cNvSpPr/>
      </dsp:nvSpPr>
      <dsp:spPr>
        <a:xfrm>
          <a:off x="1769364" y="70651"/>
          <a:ext cx="6460236" cy="13688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0000"/>
              </a:solidFill>
            </a:rPr>
            <a:t>Increased potential for concrete temperature-related curling and moisture warping</a:t>
          </a:r>
        </a:p>
      </dsp:txBody>
      <dsp:txXfrm>
        <a:off x="1769364" y="70651"/>
        <a:ext cx="6460236" cy="1368826"/>
      </dsp:txXfrm>
    </dsp:sp>
    <dsp:sp modelId="{F2A5AF84-464C-44D7-8ABA-A48FB4E355A2}">
      <dsp:nvSpPr>
        <dsp:cNvPr id="0" name=""/>
        <dsp:cNvSpPr/>
      </dsp:nvSpPr>
      <dsp:spPr>
        <a:xfrm>
          <a:off x="1645920" y="1439477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0647A0-058E-4991-A6F3-22734CEE2395}">
      <dsp:nvSpPr>
        <dsp:cNvPr id="0" name=""/>
        <dsp:cNvSpPr/>
      </dsp:nvSpPr>
      <dsp:spPr>
        <a:xfrm>
          <a:off x="0" y="1447807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9AE219-3E66-4F72-935E-8D1AB8C18A31}">
      <dsp:nvSpPr>
        <dsp:cNvPr id="0" name=""/>
        <dsp:cNvSpPr/>
      </dsp:nvSpPr>
      <dsp:spPr>
        <a:xfrm>
          <a:off x="0" y="1509390"/>
          <a:ext cx="1645920" cy="1507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rgbClr val="000000"/>
              </a:solidFill>
            </a:rPr>
            <a:t>Higher Extreme Temperatures</a:t>
          </a:r>
        </a:p>
      </dsp:txBody>
      <dsp:txXfrm>
        <a:off x="0" y="1509390"/>
        <a:ext cx="1645920" cy="1507181"/>
      </dsp:txXfrm>
    </dsp:sp>
    <dsp:sp modelId="{3DE536A9-8CE1-4E65-86D4-D28B0CCE298F}">
      <dsp:nvSpPr>
        <dsp:cNvPr id="0" name=""/>
        <dsp:cNvSpPr/>
      </dsp:nvSpPr>
      <dsp:spPr>
        <a:xfrm>
          <a:off x="1769364" y="1577832"/>
          <a:ext cx="6460236" cy="13688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0000"/>
              </a:solidFill>
            </a:rPr>
            <a:t>Increased risk of concrete pavement “blow ups” due to excessive slab expansion. </a:t>
          </a:r>
        </a:p>
      </dsp:txBody>
      <dsp:txXfrm>
        <a:off x="1769364" y="1577832"/>
        <a:ext cx="6460236" cy="1368826"/>
      </dsp:txXfrm>
    </dsp:sp>
    <dsp:sp modelId="{42F1B640-04F4-4491-8609-0ADC971794F9}">
      <dsp:nvSpPr>
        <dsp:cNvPr id="0" name=""/>
        <dsp:cNvSpPr/>
      </dsp:nvSpPr>
      <dsp:spPr>
        <a:xfrm>
          <a:off x="1645920" y="2946658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6DA78E-BE12-4BAC-87FD-E82D8F43DF86}">
      <dsp:nvSpPr>
        <dsp:cNvPr id="0" name=""/>
        <dsp:cNvSpPr/>
      </dsp:nvSpPr>
      <dsp:spPr>
        <a:xfrm>
          <a:off x="0" y="2971793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50756D-F6CC-4605-B890-FD2415697A3D}">
      <dsp:nvSpPr>
        <dsp:cNvPr id="0" name=""/>
        <dsp:cNvSpPr/>
      </dsp:nvSpPr>
      <dsp:spPr>
        <a:xfrm>
          <a:off x="0" y="3016572"/>
          <a:ext cx="1645920" cy="1507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rgbClr val="000000"/>
              </a:solidFill>
            </a:rPr>
            <a:t>Wetter Winters and Drier Summers </a:t>
          </a:r>
        </a:p>
      </dsp:txBody>
      <dsp:txXfrm>
        <a:off x="0" y="3016572"/>
        <a:ext cx="1645920" cy="1507181"/>
      </dsp:txXfrm>
    </dsp:sp>
    <dsp:sp modelId="{57CE0C30-9121-4595-B6CF-2A9B66694386}">
      <dsp:nvSpPr>
        <dsp:cNvPr id="0" name=""/>
        <dsp:cNvSpPr/>
      </dsp:nvSpPr>
      <dsp:spPr>
        <a:xfrm>
          <a:off x="1769364" y="3051602"/>
          <a:ext cx="6460236" cy="7006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0000"/>
              </a:solidFill>
            </a:rPr>
            <a:t>Increase risk of concrete saturating during critical freezing cycles and increased deicer use </a:t>
          </a:r>
        </a:p>
      </dsp:txBody>
      <dsp:txXfrm>
        <a:off x="1769364" y="3051602"/>
        <a:ext cx="6460236" cy="700603"/>
      </dsp:txXfrm>
    </dsp:sp>
    <dsp:sp modelId="{76C6E98A-0502-45C7-AFA1-78CDBC13FA5D}">
      <dsp:nvSpPr>
        <dsp:cNvPr id="0" name=""/>
        <dsp:cNvSpPr/>
      </dsp:nvSpPr>
      <dsp:spPr>
        <a:xfrm>
          <a:off x="1645920" y="3752205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BE02D2-F163-4620-B01A-35CFFE960FB8}">
      <dsp:nvSpPr>
        <dsp:cNvPr id="0" name=""/>
        <dsp:cNvSpPr/>
      </dsp:nvSpPr>
      <dsp:spPr>
        <a:xfrm>
          <a:off x="1769364" y="3787236"/>
          <a:ext cx="6460236" cy="7006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0000"/>
              </a:solidFill>
            </a:rPr>
            <a:t>Impacts concrete curing during construction and thus good curing practices must be followed </a:t>
          </a:r>
        </a:p>
      </dsp:txBody>
      <dsp:txXfrm>
        <a:off x="1769364" y="3787236"/>
        <a:ext cx="6460236" cy="700603"/>
      </dsp:txXfrm>
    </dsp:sp>
    <dsp:sp modelId="{2D133272-D720-42A1-929A-88B5482A9E91}">
      <dsp:nvSpPr>
        <dsp:cNvPr id="0" name=""/>
        <dsp:cNvSpPr/>
      </dsp:nvSpPr>
      <dsp:spPr>
        <a:xfrm>
          <a:off x="1645920" y="4487839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7AC601-89FE-4178-9366-B4FF43A67E68}">
      <dsp:nvSpPr>
        <dsp:cNvPr id="0" name=""/>
        <dsp:cNvSpPr/>
      </dsp:nvSpPr>
      <dsp:spPr>
        <a:xfrm>
          <a:off x="2793" y="489304"/>
          <a:ext cx="2633429" cy="190176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FE575C-9CDB-45CF-BC8D-6B7ECBDACB65}">
      <dsp:nvSpPr>
        <dsp:cNvPr id="0" name=""/>
        <dsp:cNvSpPr/>
      </dsp:nvSpPr>
      <dsp:spPr>
        <a:xfrm>
          <a:off x="969988" y="1900442"/>
          <a:ext cx="1667325" cy="17046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Planning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Long Range Transportation  Plans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Asset Management Plans</a:t>
          </a:r>
        </a:p>
      </dsp:txBody>
      <dsp:txXfrm>
        <a:off x="1018822" y="1949276"/>
        <a:ext cx="1569657" cy="1606937"/>
      </dsp:txXfrm>
    </dsp:sp>
    <dsp:sp modelId="{3DB23BA9-FADB-40CF-8579-3A5415C51EC0}">
      <dsp:nvSpPr>
        <dsp:cNvPr id="0" name=""/>
        <dsp:cNvSpPr/>
      </dsp:nvSpPr>
      <dsp:spPr>
        <a:xfrm rot="22">
          <a:off x="2822340" y="1275348"/>
          <a:ext cx="186117" cy="329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2822340" y="1341287"/>
        <a:ext cx="130282" cy="197816"/>
      </dsp:txXfrm>
    </dsp:sp>
    <dsp:sp modelId="{396BCEB5-D41E-47C1-B1C0-613572D6EC31}">
      <dsp:nvSpPr>
        <dsp:cNvPr id="0" name=""/>
        <dsp:cNvSpPr/>
      </dsp:nvSpPr>
      <dsp:spPr>
        <a:xfrm>
          <a:off x="3167987" y="487630"/>
          <a:ext cx="2611599" cy="190515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465575-C417-4847-957D-9F842119BA19}">
      <dsp:nvSpPr>
        <dsp:cNvPr id="0" name=""/>
        <dsp:cNvSpPr/>
      </dsp:nvSpPr>
      <dsp:spPr>
        <a:xfrm>
          <a:off x="4122848" y="1897136"/>
          <a:ext cx="1702546" cy="17079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Project Level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Environmental Processes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Engineering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Design</a:t>
          </a:r>
        </a:p>
      </dsp:txBody>
      <dsp:txXfrm>
        <a:off x="4172714" y="1947002"/>
        <a:ext cx="1602814" cy="1608179"/>
      </dsp:txXfrm>
    </dsp:sp>
    <dsp:sp modelId="{F1D3FAE5-B114-4C8C-B576-EB85D6900A31}">
      <dsp:nvSpPr>
        <dsp:cNvPr id="0" name=""/>
        <dsp:cNvSpPr/>
      </dsp:nvSpPr>
      <dsp:spPr>
        <a:xfrm rot="12491">
          <a:off x="5965704" y="1281117"/>
          <a:ext cx="186119" cy="329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5965704" y="1346955"/>
        <a:ext cx="130283" cy="197816"/>
      </dsp:txXfrm>
    </dsp:sp>
    <dsp:sp modelId="{48311BB1-DCED-4086-A9BE-D73151E61E22}">
      <dsp:nvSpPr>
        <dsp:cNvPr id="0" name=""/>
        <dsp:cNvSpPr/>
      </dsp:nvSpPr>
      <dsp:spPr>
        <a:xfrm>
          <a:off x="6311352" y="487020"/>
          <a:ext cx="2457650" cy="192865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A977FE-DED5-4C7C-AFCE-14328E8C6F59}">
      <dsp:nvSpPr>
        <dsp:cNvPr id="0" name=""/>
        <dsp:cNvSpPr/>
      </dsp:nvSpPr>
      <dsp:spPr>
        <a:xfrm>
          <a:off x="7026192" y="1918197"/>
          <a:ext cx="1745603" cy="16868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Operations and Maintenance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kern="1200" dirty="0"/>
            <a:t>Emergency Response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b="1" kern="1200" dirty="0"/>
        </a:p>
      </dsp:txBody>
      <dsp:txXfrm>
        <a:off x="7075598" y="1967603"/>
        <a:ext cx="1646791" cy="15880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762DC9-C0F9-49CA-95D0-77E5BC52C73D}">
      <dsp:nvSpPr>
        <dsp:cNvPr id="0" name=""/>
        <dsp:cNvSpPr/>
      </dsp:nvSpPr>
      <dsp:spPr>
        <a:xfrm>
          <a:off x="0" y="2530"/>
          <a:ext cx="85888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D629FC-F4AD-4B89-9200-C507FC314664}">
      <dsp:nvSpPr>
        <dsp:cNvPr id="0" name=""/>
        <dsp:cNvSpPr/>
      </dsp:nvSpPr>
      <dsp:spPr>
        <a:xfrm>
          <a:off x="0" y="2530"/>
          <a:ext cx="1717765" cy="1725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rgbClr val="000000"/>
              </a:solidFill>
              <a:latin typeface="+mn-lt"/>
            </a:rPr>
            <a:t>Planning</a:t>
          </a:r>
        </a:p>
      </dsp:txBody>
      <dsp:txXfrm>
        <a:off x="0" y="2530"/>
        <a:ext cx="1717765" cy="1725513"/>
      </dsp:txXfrm>
    </dsp:sp>
    <dsp:sp modelId="{9FE63B13-5787-4CF6-AE9C-4018EDC40A16}">
      <dsp:nvSpPr>
        <dsp:cNvPr id="0" name=""/>
        <dsp:cNvSpPr/>
      </dsp:nvSpPr>
      <dsp:spPr>
        <a:xfrm>
          <a:off x="1846598" y="42634"/>
          <a:ext cx="6742230" cy="802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rgbClr val="000000"/>
              </a:solidFill>
              <a:latin typeface="+mn-lt"/>
              <a:cs typeface="Arial"/>
            </a:rPr>
            <a:t>Handbook to Integrating Resilience into the Transportation Planning Process (Spring 2020)</a:t>
          </a:r>
        </a:p>
      </dsp:txBody>
      <dsp:txXfrm>
        <a:off x="1846598" y="42634"/>
        <a:ext cx="6742230" cy="802094"/>
      </dsp:txXfrm>
    </dsp:sp>
    <dsp:sp modelId="{26832F85-25AC-4F47-B493-D8D368E72794}">
      <dsp:nvSpPr>
        <dsp:cNvPr id="0" name=""/>
        <dsp:cNvSpPr/>
      </dsp:nvSpPr>
      <dsp:spPr>
        <a:xfrm>
          <a:off x="1717765" y="844728"/>
          <a:ext cx="68710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362B03-C884-48F6-83BB-F601CFAA947E}">
      <dsp:nvSpPr>
        <dsp:cNvPr id="0" name=""/>
        <dsp:cNvSpPr/>
      </dsp:nvSpPr>
      <dsp:spPr>
        <a:xfrm>
          <a:off x="1846598" y="884833"/>
          <a:ext cx="6742230" cy="802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rgbClr val="000000"/>
              </a:solidFill>
              <a:latin typeface="+mn-lt"/>
            </a:rPr>
            <a:t>Identify, evaluate, and adopt strategies to address vulnerabilities</a:t>
          </a:r>
        </a:p>
      </dsp:txBody>
      <dsp:txXfrm>
        <a:off x="1846598" y="884833"/>
        <a:ext cx="6742230" cy="802094"/>
      </dsp:txXfrm>
    </dsp:sp>
    <dsp:sp modelId="{924971F4-1A46-4900-94A0-C38796681103}">
      <dsp:nvSpPr>
        <dsp:cNvPr id="0" name=""/>
        <dsp:cNvSpPr/>
      </dsp:nvSpPr>
      <dsp:spPr>
        <a:xfrm>
          <a:off x="1717765" y="1686927"/>
          <a:ext cx="68710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70F12B-4C2C-4C21-A0CE-3327F61E382C}">
      <dsp:nvSpPr>
        <dsp:cNvPr id="0" name=""/>
        <dsp:cNvSpPr/>
      </dsp:nvSpPr>
      <dsp:spPr>
        <a:xfrm>
          <a:off x="0" y="1728043"/>
          <a:ext cx="85888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34D6DC-5954-4A7E-B2B3-F1E5B3224210}">
      <dsp:nvSpPr>
        <dsp:cNvPr id="0" name=""/>
        <dsp:cNvSpPr/>
      </dsp:nvSpPr>
      <dsp:spPr>
        <a:xfrm>
          <a:off x="0" y="1728043"/>
          <a:ext cx="1717765" cy="1725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rgbClr val="000000"/>
              </a:solidFill>
              <a:latin typeface="+mn-lt"/>
            </a:rPr>
            <a:t>Asset Management</a:t>
          </a:r>
        </a:p>
      </dsp:txBody>
      <dsp:txXfrm>
        <a:off x="0" y="1728043"/>
        <a:ext cx="1717765" cy="1725513"/>
      </dsp:txXfrm>
    </dsp:sp>
    <dsp:sp modelId="{193D177A-5287-4068-84E7-EE77B171D007}">
      <dsp:nvSpPr>
        <dsp:cNvPr id="0" name=""/>
        <dsp:cNvSpPr/>
      </dsp:nvSpPr>
      <dsp:spPr>
        <a:xfrm>
          <a:off x="1846598" y="1768148"/>
          <a:ext cx="6742230" cy="802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rgbClr val="000000"/>
              </a:solidFill>
              <a:latin typeface="+mn-lt"/>
              <a:cs typeface="Arial"/>
            </a:rPr>
            <a:t>Guidebook on addressing resilience in Asset Management (Summer 2020)</a:t>
          </a:r>
          <a:endParaRPr lang="en-US" sz="2100" kern="1200" dirty="0">
            <a:solidFill>
              <a:srgbClr val="000000"/>
            </a:solidFill>
            <a:latin typeface="+mn-lt"/>
          </a:endParaRPr>
        </a:p>
      </dsp:txBody>
      <dsp:txXfrm>
        <a:off x="1846598" y="1768148"/>
        <a:ext cx="6742230" cy="802094"/>
      </dsp:txXfrm>
    </dsp:sp>
    <dsp:sp modelId="{2DB18809-3A4F-4183-A45D-6E9ACB662393}">
      <dsp:nvSpPr>
        <dsp:cNvPr id="0" name=""/>
        <dsp:cNvSpPr/>
      </dsp:nvSpPr>
      <dsp:spPr>
        <a:xfrm>
          <a:off x="1717765" y="2570242"/>
          <a:ext cx="68710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D933B5-1517-4204-8236-0825BA5D64F7}">
      <dsp:nvSpPr>
        <dsp:cNvPr id="0" name=""/>
        <dsp:cNvSpPr/>
      </dsp:nvSpPr>
      <dsp:spPr>
        <a:xfrm>
          <a:off x="1846598" y="2610346"/>
          <a:ext cx="6742230" cy="802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rgbClr val="000000"/>
              </a:solidFill>
              <a:latin typeface="+mn-lt"/>
            </a:rPr>
            <a:t>Culverts, Bridges, Pavements</a:t>
          </a:r>
        </a:p>
      </dsp:txBody>
      <dsp:txXfrm>
        <a:off x="1846598" y="2610346"/>
        <a:ext cx="6742230" cy="802094"/>
      </dsp:txXfrm>
    </dsp:sp>
    <dsp:sp modelId="{F317754F-9C3E-4162-8765-CC07600C63A0}">
      <dsp:nvSpPr>
        <dsp:cNvPr id="0" name=""/>
        <dsp:cNvSpPr/>
      </dsp:nvSpPr>
      <dsp:spPr>
        <a:xfrm>
          <a:off x="1717765" y="3412440"/>
          <a:ext cx="68710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4B851D-1407-4CBD-9AE1-3C9CB1ACAC9F}">
      <dsp:nvSpPr>
        <dsp:cNvPr id="0" name=""/>
        <dsp:cNvSpPr/>
      </dsp:nvSpPr>
      <dsp:spPr>
        <a:xfrm>
          <a:off x="0" y="3453556"/>
          <a:ext cx="85888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3305A3-84EE-489D-A7E8-AFE2A53B58DC}">
      <dsp:nvSpPr>
        <dsp:cNvPr id="0" name=""/>
        <dsp:cNvSpPr/>
      </dsp:nvSpPr>
      <dsp:spPr>
        <a:xfrm>
          <a:off x="0" y="3453556"/>
          <a:ext cx="1717765" cy="1725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rgbClr val="000000"/>
              </a:solidFill>
              <a:latin typeface="+mn-lt"/>
            </a:rPr>
            <a:t>Emergency Relief</a:t>
          </a:r>
        </a:p>
      </dsp:txBody>
      <dsp:txXfrm>
        <a:off x="0" y="3453556"/>
        <a:ext cx="1717765" cy="1725513"/>
      </dsp:txXfrm>
    </dsp:sp>
    <dsp:sp modelId="{B404F50D-E309-48FD-B2BC-A52E5BF87892}">
      <dsp:nvSpPr>
        <dsp:cNvPr id="0" name=""/>
        <dsp:cNvSpPr/>
      </dsp:nvSpPr>
      <dsp:spPr>
        <a:xfrm>
          <a:off x="1846598" y="3531912"/>
          <a:ext cx="6742230" cy="1567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rgbClr val="000000"/>
              </a:solidFill>
              <a:latin typeface="+mn-lt"/>
              <a:hlinkClick xmlns:r="http://schemas.openxmlformats.org/officeDocument/2006/relationships" r:id="rId1"/>
            </a:rPr>
            <a:t>FHWA Emergency Relief Manual</a:t>
          </a:r>
          <a:r>
            <a:rPr lang="en-US" sz="2100" kern="1200" dirty="0">
              <a:solidFill>
                <a:srgbClr val="000000"/>
              </a:solidFill>
              <a:latin typeface="+mn-lt"/>
            </a:rPr>
            <a:t> &amp; </a:t>
          </a:r>
          <a:r>
            <a:rPr lang="en-US" sz="2100" kern="1200" dirty="0">
              <a:solidFill>
                <a:srgbClr val="000000"/>
              </a:solidFill>
              <a:latin typeface="+mn-lt"/>
              <a:hlinkClick xmlns:r="http://schemas.openxmlformats.org/officeDocument/2006/relationships" r:id="rId2"/>
            </a:rPr>
            <a:t>ER and Resilience FAQ</a:t>
          </a:r>
          <a:r>
            <a:rPr lang="en-US" sz="2100" kern="1200" dirty="0">
              <a:solidFill>
                <a:srgbClr val="000000"/>
              </a:solidFill>
              <a:latin typeface="+mn-lt"/>
            </a:rPr>
            <a:t>. </a:t>
          </a:r>
          <a:r>
            <a:rPr lang="en-US" sz="2100" b="0" kern="1200" dirty="0">
              <a:solidFill>
                <a:srgbClr val="000000"/>
              </a:solidFill>
              <a:latin typeface="+mn-lt"/>
            </a:rPr>
            <a:t>ER funds can be used to improve resilience when repairing/rebuilding damaged highway: (1) Bring up to current standard (2) Cost-effective betterment (would save FHWA ER program money over time)</a:t>
          </a:r>
          <a:endParaRPr lang="en-US" sz="2100" kern="1200" dirty="0">
            <a:solidFill>
              <a:srgbClr val="000000"/>
            </a:solidFill>
            <a:latin typeface="+mn-lt"/>
          </a:endParaRPr>
        </a:p>
      </dsp:txBody>
      <dsp:txXfrm>
        <a:off x="1846598" y="3531912"/>
        <a:ext cx="6742230" cy="1567116"/>
      </dsp:txXfrm>
    </dsp:sp>
    <dsp:sp modelId="{BB9D8ABF-1E20-4A15-B339-D91E939A9C05}">
      <dsp:nvSpPr>
        <dsp:cNvPr id="0" name=""/>
        <dsp:cNvSpPr/>
      </dsp:nvSpPr>
      <dsp:spPr>
        <a:xfrm>
          <a:off x="1717765" y="5099029"/>
          <a:ext cx="68710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CE143A-4183-44C5-B728-9CAA17D9FF36}">
      <dsp:nvSpPr>
        <dsp:cNvPr id="0" name=""/>
        <dsp:cNvSpPr/>
      </dsp:nvSpPr>
      <dsp:spPr>
        <a:xfrm>
          <a:off x="0" y="101287"/>
          <a:ext cx="8686800" cy="702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Tools</a:t>
          </a:r>
        </a:p>
      </dsp:txBody>
      <dsp:txXfrm>
        <a:off x="34269" y="135556"/>
        <a:ext cx="8618262" cy="633462"/>
      </dsp:txXfrm>
    </dsp:sp>
    <dsp:sp modelId="{88278D25-96EE-4D72-B0B2-48239EE6922B}">
      <dsp:nvSpPr>
        <dsp:cNvPr id="0" name=""/>
        <dsp:cNvSpPr/>
      </dsp:nvSpPr>
      <dsp:spPr>
        <a:xfrm>
          <a:off x="0" y="783610"/>
          <a:ext cx="8686800" cy="1428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806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b="1" kern="1200" dirty="0">
              <a:solidFill>
                <a:srgbClr val="000000"/>
              </a:solidFill>
            </a:rPr>
            <a:t>Vulnerability Assessment Framework</a:t>
          </a:r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>
              <a:solidFill>
                <a:srgbClr val="000000"/>
              </a:solidFill>
            </a:rPr>
            <a:t>Coupled Model </a:t>
          </a:r>
          <a:r>
            <a:rPr lang="en-US" sz="2300" kern="1200" dirty="0" err="1">
              <a:solidFill>
                <a:srgbClr val="000000"/>
              </a:solidFill>
            </a:rPr>
            <a:t>Intercomparison</a:t>
          </a:r>
          <a:r>
            <a:rPr lang="en-US" sz="2300" kern="1200" dirty="0">
              <a:solidFill>
                <a:srgbClr val="000000"/>
              </a:solidFill>
            </a:rPr>
            <a:t> Project (CMIP) Climate Data Processing Tool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b="1" kern="1200" dirty="0">
              <a:solidFill>
                <a:srgbClr val="000000"/>
              </a:solidFill>
            </a:rPr>
            <a:t>Adaptation Decision-Making Assessment Process</a:t>
          </a:r>
        </a:p>
      </dsp:txBody>
      <dsp:txXfrm>
        <a:off x="0" y="783610"/>
        <a:ext cx="8686800" cy="1428300"/>
      </dsp:txXfrm>
    </dsp:sp>
    <dsp:sp modelId="{CC40ED1F-B12E-4F02-A58B-A8912146CC66}">
      <dsp:nvSpPr>
        <dsp:cNvPr id="0" name=""/>
        <dsp:cNvSpPr/>
      </dsp:nvSpPr>
      <dsp:spPr>
        <a:xfrm>
          <a:off x="0" y="2231588"/>
          <a:ext cx="8686800" cy="702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Technical Guidance for Pavements</a:t>
          </a:r>
        </a:p>
      </dsp:txBody>
      <dsp:txXfrm>
        <a:off x="34269" y="2265857"/>
        <a:ext cx="8618262" cy="633462"/>
      </dsp:txXfrm>
    </dsp:sp>
    <dsp:sp modelId="{AA9DA816-DD99-41B9-AB34-47E77C92D2FC}">
      <dsp:nvSpPr>
        <dsp:cNvPr id="0" name=""/>
        <dsp:cNvSpPr/>
      </dsp:nvSpPr>
      <dsp:spPr>
        <a:xfrm>
          <a:off x="0" y="2933588"/>
          <a:ext cx="8686800" cy="760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806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>
              <a:solidFill>
                <a:srgbClr val="000000"/>
              </a:solidFill>
            </a:rPr>
            <a:t>Adaptation for Pavements Tech Brief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b="1" kern="1200" dirty="0">
              <a:solidFill>
                <a:srgbClr val="000000"/>
              </a:solidFill>
            </a:rPr>
            <a:t>TEACR Synthesis Report</a:t>
          </a:r>
        </a:p>
      </dsp:txBody>
      <dsp:txXfrm>
        <a:off x="0" y="2933588"/>
        <a:ext cx="8686800" cy="760725"/>
      </dsp:txXfrm>
    </dsp:sp>
    <dsp:sp modelId="{DFE4F1D5-E0E3-4506-A51C-C61652A1530A}">
      <dsp:nvSpPr>
        <dsp:cNvPr id="0" name=""/>
        <dsp:cNvSpPr/>
      </dsp:nvSpPr>
      <dsp:spPr>
        <a:xfrm>
          <a:off x="0" y="3694313"/>
          <a:ext cx="8686800" cy="702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Case Studies</a:t>
          </a:r>
          <a:endParaRPr lang="en-US" sz="3000" kern="1200" dirty="0"/>
        </a:p>
      </dsp:txBody>
      <dsp:txXfrm>
        <a:off x="34269" y="3728582"/>
        <a:ext cx="8618262" cy="633462"/>
      </dsp:txXfrm>
    </dsp:sp>
    <dsp:sp modelId="{81081BAD-EB83-4E8C-8404-024BA291A810}">
      <dsp:nvSpPr>
        <dsp:cNvPr id="0" name=""/>
        <dsp:cNvSpPr/>
      </dsp:nvSpPr>
      <dsp:spPr>
        <a:xfrm>
          <a:off x="0" y="4396313"/>
          <a:ext cx="8686800" cy="683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806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b="1" kern="1200" dirty="0">
              <a:solidFill>
                <a:srgbClr val="000000"/>
              </a:solidFill>
            </a:rPr>
            <a:t>Transportation Engineering Approaches to Climate Resiliency (TEACR)</a:t>
          </a:r>
        </a:p>
      </dsp:txBody>
      <dsp:txXfrm>
        <a:off x="0" y="4396313"/>
        <a:ext cx="8686800" cy="6831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F3320A-1352-40A0-B73F-1E983DD257BE}">
      <dsp:nvSpPr>
        <dsp:cNvPr id="0" name=""/>
        <dsp:cNvSpPr/>
      </dsp:nvSpPr>
      <dsp:spPr>
        <a:xfrm>
          <a:off x="0" y="133265"/>
          <a:ext cx="8305800" cy="5615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Drying Shrinkage</a:t>
          </a:r>
        </a:p>
      </dsp:txBody>
      <dsp:txXfrm>
        <a:off x="27415" y="160680"/>
        <a:ext cx="8250970" cy="506769"/>
      </dsp:txXfrm>
    </dsp:sp>
    <dsp:sp modelId="{144A21B3-D0AA-4862-9881-A3BAB65549B6}">
      <dsp:nvSpPr>
        <dsp:cNvPr id="0" name=""/>
        <dsp:cNvSpPr/>
      </dsp:nvSpPr>
      <dsp:spPr>
        <a:xfrm>
          <a:off x="0" y="694865"/>
          <a:ext cx="8305800" cy="621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709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>
              <a:solidFill>
                <a:srgbClr val="000000"/>
              </a:solidFill>
            </a:rPr>
            <a:t>Increase 2.5% per 1% decrease in ambient relative humidity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>
              <a:solidFill>
                <a:srgbClr val="000000"/>
              </a:solidFill>
            </a:rPr>
            <a:t>Accelerated by increasing ambient temperature</a:t>
          </a:r>
        </a:p>
      </dsp:txBody>
      <dsp:txXfrm>
        <a:off x="0" y="694865"/>
        <a:ext cx="8305800" cy="621000"/>
      </dsp:txXfrm>
    </dsp:sp>
    <dsp:sp modelId="{5DAF4947-00A6-45D2-A50D-FBDBBFFB29DC}">
      <dsp:nvSpPr>
        <dsp:cNvPr id="0" name=""/>
        <dsp:cNvSpPr/>
      </dsp:nvSpPr>
      <dsp:spPr>
        <a:xfrm>
          <a:off x="0" y="1315865"/>
          <a:ext cx="8305800" cy="5615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Warping Stresses</a:t>
          </a:r>
        </a:p>
      </dsp:txBody>
      <dsp:txXfrm>
        <a:off x="27415" y="1343280"/>
        <a:ext cx="8250970" cy="506769"/>
      </dsp:txXfrm>
    </dsp:sp>
    <dsp:sp modelId="{4ABBD743-284E-4F7E-9426-1DF32FD22B5C}">
      <dsp:nvSpPr>
        <dsp:cNvPr id="0" name=""/>
        <dsp:cNvSpPr/>
      </dsp:nvSpPr>
      <dsp:spPr>
        <a:xfrm>
          <a:off x="0" y="1877466"/>
          <a:ext cx="8305800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709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>
              <a:solidFill>
                <a:srgbClr val="000000"/>
              </a:solidFill>
            </a:rPr>
            <a:t>No difference</a:t>
          </a:r>
        </a:p>
      </dsp:txBody>
      <dsp:txXfrm>
        <a:off x="0" y="1877466"/>
        <a:ext cx="8305800" cy="397440"/>
      </dsp:txXfrm>
    </dsp:sp>
    <dsp:sp modelId="{5624D1AE-07C4-412A-B631-426F65BB936D}">
      <dsp:nvSpPr>
        <dsp:cNvPr id="0" name=""/>
        <dsp:cNvSpPr/>
      </dsp:nvSpPr>
      <dsp:spPr>
        <a:xfrm>
          <a:off x="0" y="2274905"/>
          <a:ext cx="8305800" cy="5615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Curling Stresses</a:t>
          </a:r>
        </a:p>
      </dsp:txBody>
      <dsp:txXfrm>
        <a:off x="27415" y="2302320"/>
        <a:ext cx="8250970" cy="506769"/>
      </dsp:txXfrm>
    </dsp:sp>
    <dsp:sp modelId="{C98F1B69-2A17-4B0B-A520-271B0087CFFD}">
      <dsp:nvSpPr>
        <dsp:cNvPr id="0" name=""/>
        <dsp:cNvSpPr/>
      </dsp:nvSpPr>
      <dsp:spPr>
        <a:xfrm>
          <a:off x="0" y="2836506"/>
          <a:ext cx="8305800" cy="869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709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>
              <a:solidFill>
                <a:srgbClr val="000000"/>
              </a:solidFill>
            </a:rPr>
            <a:t>Ambient temperature increases expected to increase temperature gradient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>
              <a:solidFill>
                <a:srgbClr val="000000"/>
              </a:solidFill>
            </a:rPr>
            <a:t>Increased curling, 1% increased strains per 1°F increase in temperature</a:t>
          </a:r>
        </a:p>
      </dsp:txBody>
      <dsp:txXfrm>
        <a:off x="0" y="2836506"/>
        <a:ext cx="8305800" cy="869400"/>
      </dsp:txXfrm>
    </dsp:sp>
    <dsp:sp modelId="{8BA17801-A015-4D20-8967-50ED72F01306}">
      <dsp:nvSpPr>
        <dsp:cNvPr id="0" name=""/>
        <dsp:cNvSpPr/>
      </dsp:nvSpPr>
      <dsp:spPr>
        <a:xfrm>
          <a:off x="0" y="3705906"/>
          <a:ext cx="8305800" cy="5615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Crack Width</a:t>
          </a:r>
        </a:p>
      </dsp:txBody>
      <dsp:txXfrm>
        <a:off x="27415" y="3733321"/>
        <a:ext cx="8250970" cy="506769"/>
      </dsp:txXfrm>
    </dsp:sp>
    <dsp:sp modelId="{B469B6B5-B638-46A1-96E7-B154CF69E0F0}">
      <dsp:nvSpPr>
        <dsp:cNvPr id="0" name=""/>
        <dsp:cNvSpPr/>
      </dsp:nvSpPr>
      <dsp:spPr>
        <a:xfrm>
          <a:off x="0" y="4267506"/>
          <a:ext cx="8305800" cy="521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709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solidFill>
                <a:srgbClr val="000000"/>
              </a:solidFill>
            </a:rPr>
            <a:t>6% increase due to 3.7% decrease in relative humidity and 3.1°F  increase in annual mean air temperature </a:t>
          </a:r>
        </a:p>
      </dsp:txBody>
      <dsp:txXfrm>
        <a:off x="0" y="4267506"/>
        <a:ext cx="8305800" cy="5216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F1F9980-87E8-4D87-89FD-C6DCF36AE0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9D8C9D-5B0A-4C86-ACCE-FEC73F90B8E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103DF-BE36-44B9-966C-8F9A8CFBA140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023932-D791-4CA3-AF7C-D729A935BD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312039-3FD4-4F0A-90E2-E19FFCE19E5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06D90-0A98-41AA-B2BC-AF139E31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43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FE5E81CC-4CAD-4113-8914-6E6A2D7B0DA3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4" tIns="46582" rIns="93164" bIns="4658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536C6B9F-A324-4E16-A717-032558B2C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54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FCDB5B-78BD-4180-9EC5-032C1A075BC1}" type="slidenum">
              <a:rPr lang="en-US" sz="1800" ker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sz="18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5673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4524">
              <a:defRPr/>
            </a:pPr>
            <a:fld id="{99FCDB5B-78BD-4180-9EC5-032C1A075BC1}" type="slidenum">
              <a:rPr lang="en-US">
                <a:solidFill>
                  <a:prstClr val="black"/>
                </a:solidFill>
                <a:latin typeface="Calibri"/>
              </a:rPr>
              <a:pPr defTabSz="904524">
                <a:defRPr/>
              </a:pPr>
              <a:t>10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EE87912C-C81A-4A02-8840-9B35A2DC2C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807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5075" y="712788"/>
            <a:ext cx="4752975" cy="356552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4524">
              <a:defRPr/>
            </a:pPr>
            <a:fld id="{9A297A84-A9C4-46A6-8ABA-17B20C49374A}" type="slidenum">
              <a:rPr lang="en-US">
                <a:solidFill>
                  <a:prstClr val="black"/>
                </a:solidFill>
                <a:latin typeface="Calibri"/>
              </a:rPr>
              <a:pPr defTabSz="904524">
                <a:defRPr/>
              </a:pPr>
              <a:t>11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051C85AF-1A50-4502-AD47-F5941B7AA7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443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C6B9F-A324-4E16-A717-032558B2C03C}" type="slidenum">
              <a:rPr lang="en-US" smtClean="0"/>
              <a:t>12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38F14D66-8805-4020-998E-17A5230E10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527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C6B9F-A324-4E16-A717-032558B2C03C}" type="slidenum">
              <a:rPr lang="en-US" smtClean="0"/>
              <a:t>13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F2F84B42-AE8F-4E43-B663-47883557C7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1635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C6B9F-A324-4E16-A717-032558B2C03C}" type="slidenum">
              <a:rPr lang="en-US" smtClean="0"/>
              <a:t>14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C939276-17DB-4162-B003-78D0EAA33F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707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0475" y="465138"/>
            <a:ext cx="4054475" cy="304165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97A84-A9C4-46A6-8ABA-17B20C49374A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B6244AAD-FB54-4F7A-A235-4744E20D97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2829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7775" y="450850"/>
            <a:ext cx="3924300" cy="2944813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DBE144-2227-437F-A6C5-053631D57F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F26F9458-5215-4ADA-A27F-1F4150E0FE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849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C6B9F-A324-4E16-A717-032558B2C03C}" type="slidenum">
              <a:rPr lang="en-US" smtClean="0"/>
              <a:t>17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43D7B868-795B-490F-AADC-9312827731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3519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C6B9F-A324-4E16-A717-032558B2C03C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84178B85-BA75-44C5-9913-20F8B46028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5107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6C6B9F-A324-4E16-A717-032558B2C0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92A926D2-670F-4C22-9389-1EC2364706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164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C6B9F-A324-4E16-A717-032558B2C0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035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C6B9F-A324-4E16-A717-032558B2C03C}" type="slidenum">
              <a:rPr lang="en-US" smtClean="0"/>
              <a:t>20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5AC52633-4A66-4826-ACB7-11EEDB01F1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0280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C6B9F-A324-4E16-A717-032558B2C03C}" type="slidenum">
              <a:rPr lang="en-US" smtClean="0"/>
              <a:t>21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2811DB7E-9862-46CA-A110-8E338F3B7E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9095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C6B9F-A324-4E16-A717-032558B2C03C}" type="slidenum">
              <a:rPr lang="en-US" smtClean="0"/>
              <a:t>22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3DAB135D-4D2C-4008-AC32-FAD4D71736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9727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457200"/>
            <a:ext cx="4673600" cy="35052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92749-23D3-C943-88F7-D8F41F9A501D}" type="slidenum">
              <a:rPr lang="en-US" smtClean="0">
                <a:solidFill>
                  <a:prstClr val="white"/>
                </a:solidFill>
              </a:rPr>
              <a:pPr/>
              <a:t>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1A24A44-67C6-4BB4-B80A-9D6F8336E4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167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16B364-549C-4AE6-A0A3-7D1E67BED9FA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7DA798-0BF3-4B8B-B909-35FD05C5F1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8246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97A84-A9C4-46A6-8ABA-17B20C49374A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041380C1-0585-425B-B284-055563B5A5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1960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97A84-A9C4-46A6-8ABA-17B20C49374A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0920428D-BC03-4D19-84CC-C00299D649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8028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97A84-A9C4-46A6-8ABA-17B20C49374A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D84A78E7-BAD4-4410-A483-DC935248B3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02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97A84-A9C4-46A6-8ABA-17B20C49374A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C5B8FF1-FF40-4D01-9450-B0E4833E33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7221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C6B9F-A324-4E16-A717-032558B2C03C}" type="slidenum">
              <a:rPr lang="en-US" smtClean="0"/>
              <a:t>29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85A653A7-E895-4E6F-B1D9-A1D3A9C999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858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C6B9F-A324-4E16-A717-032558B2C0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0273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C6B9F-A324-4E16-A717-032558B2C03C}" type="slidenum">
              <a:rPr lang="en-US" smtClean="0"/>
              <a:t>30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6DE96FF0-C52B-48B0-97D1-5EDF6230C9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3308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A2E21-BEA8-402B-9EB5-CD9903901A53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FBB7B505-2EBA-433D-B9DF-3397400D7C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6529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C6B9F-A324-4E16-A717-032558B2C03C}" type="slidenum">
              <a:rPr lang="en-US" smtClean="0"/>
              <a:t>32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FFF5B0F-659D-43B2-9185-895DA2BD95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8356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C6B9F-A324-4E16-A717-032558B2C03C}" type="slidenum">
              <a:rPr lang="en-US" smtClean="0"/>
              <a:t>33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A5714196-3E8E-495B-B892-925867CE5E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613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C6B9F-A324-4E16-A717-032558B2C03C}" type="slidenum">
              <a:rPr lang="en-US" smtClean="0"/>
              <a:t>34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3AA845C6-875D-45BA-8DB9-44EB253F87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115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9288" y="31750"/>
            <a:ext cx="5953125" cy="446405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9A4E6-96AE-459F-ACC9-30C7E58062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FC2E7131-53F2-4179-9D2F-D2E9C7780D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327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A2E21-BEA8-402B-9EB5-CD9903901A53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B77CD273-ED19-47C8-8796-429B8FECE6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8361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C6B9F-A324-4E16-A717-032558B2C03C}" type="slidenum">
              <a:rPr lang="en-US" smtClean="0"/>
              <a:t>37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29ED7F13-5DE2-480A-98DD-59458F6E4F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99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183063"/>
            <a:ext cx="5608320" cy="4646904"/>
          </a:xfrm>
        </p:spPr>
        <p:txBody>
          <a:bodyPr/>
          <a:lstStyle/>
          <a:p>
            <a:pPr marL="176090" indent="-176090" defTabSz="939149">
              <a:buFont typeface="Arial" panose="020B0604020202020204" pitchFamily="34" charset="0"/>
              <a:buChar char="•"/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E79C4-82AA-44EE-B56C-9E515A83CF5C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708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C6B9F-A324-4E16-A717-032558B2C03C}" type="slidenum">
              <a:rPr lang="en-US" smtClean="0"/>
              <a:t>5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454D8F5D-C447-4E9D-9C4F-650910D495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958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C6B9F-A324-4E16-A717-032558B2C03C}" type="slidenum">
              <a:rPr lang="en-US" smtClean="0"/>
              <a:t>6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B1F84FFE-481F-41E4-825E-02E1BA95D6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53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9200" y="3048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28600" y="3804805"/>
            <a:ext cx="6629400" cy="5262995"/>
          </a:xfrm>
        </p:spPr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81390">
              <a:defRPr/>
            </a:pPr>
            <a:fld id="{9A297A84-A9C4-46A6-8ABA-17B20C49374A}" type="slidenum">
              <a:rPr lang="en-US">
                <a:solidFill>
                  <a:prstClr val="black"/>
                </a:solidFill>
                <a:latin typeface="Calibri"/>
              </a:rPr>
              <a:pPr defTabSz="881390">
                <a:defRPr/>
              </a:pPr>
              <a:t>7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1404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8713" y="76200"/>
            <a:ext cx="4752975" cy="3565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3634798"/>
            <a:ext cx="5608320" cy="535680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4524">
              <a:defRPr/>
            </a:pPr>
            <a:fld id="{9A297A84-A9C4-46A6-8ABA-17B20C49374A}" type="slidenum">
              <a:rPr lang="en-US">
                <a:solidFill>
                  <a:prstClr val="black"/>
                </a:solidFill>
                <a:latin typeface="Calibri"/>
              </a:rPr>
              <a:pPr defTabSz="904524">
                <a:defRPr/>
              </a:pPr>
              <a:t>8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5672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228600"/>
            <a:ext cx="4648200" cy="348615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E5855-32EA-4516-9832-06492ACF687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A9484D34-22F9-4C20-A92F-A722E56902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05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0314" y="1555069"/>
            <a:ext cx="7772400" cy="1470025"/>
          </a:xfrm>
        </p:spPr>
        <p:txBody>
          <a:bodyPr>
            <a:noAutofit/>
          </a:bodyPr>
          <a:lstStyle>
            <a:lvl1pPr algn="l">
              <a:defRPr lang="en-US" sz="4800" b="1" kern="1200" cap="all" baseline="0" dirty="0">
                <a:solidFill>
                  <a:srgbClr val="2892AD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386067"/>
            <a:ext cx="6400800" cy="1752600"/>
          </a:xfr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50000"/>
              </a:lnSpc>
              <a:buNone/>
              <a:defRPr lang="en-US" sz="2800" kern="1200" dirty="0">
                <a:solidFill>
                  <a:srgbClr val="526274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26274">
                  <a:tint val="75000"/>
                </a:srgb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6791" y="314056"/>
            <a:ext cx="1929062" cy="7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050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 algn="l" defTabSz="457200" rtl="0" eaLnBrk="1" latinLnBrk="0" hangingPunct="1">
              <a:buClr>
                <a:srgbClr val="2892AD"/>
              </a:buClr>
              <a:buFont typeface="Arial"/>
              <a:buChar char="•"/>
              <a:defRPr lang="en-US" sz="2400" kern="1200" dirty="0" smtClean="0">
                <a:solidFill>
                  <a:srgbClr val="526274"/>
                </a:solidFill>
                <a:latin typeface="Arial"/>
                <a:ea typeface="+mn-ea"/>
                <a:cs typeface="Arial"/>
              </a:defRPr>
            </a:lvl1pPr>
            <a:lvl2pPr marL="1143000" indent="0" algn="l" defTabSz="457200" rtl="0" eaLnBrk="1" latinLnBrk="0" hangingPunct="1">
              <a:buClr>
                <a:srgbClr val="2892AD"/>
              </a:buClr>
              <a:buFont typeface="Arial" panose="020B0604020202020204" pitchFamily="34" charset="0"/>
              <a:buNone/>
              <a:defRPr lang="en-US" sz="2400" kern="1200" baseline="0" dirty="0" smtClean="0">
                <a:solidFill>
                  <a:srgbClr val="526274"/>
                </a:solidFill>
                <a:latin typeface="Arial"/>
                <a:ea typeface="+mn-ea"/>
                <a:cs typeface="Arial"/>
              </a:defRPr>
            </a:lvl2pPr>
            <a:lvl3pPr marL="0" indent="0" algn="l" defTabSz="457200" rtl="0" eaLnBrk="1" latinLnBrk="0" hangingPunct="1">
              <a:buClr>
                <a:srgbClr val="2892AD"/>
              </a:buClr>
              <a:buFont typeface="Arial"/>
              <a:buNone/>
              <a:defRPr lang="en-US" sz="2400" kern="1200" dirty="0" smtClean="0">
                <a:solidFill>
                  <a:srgbClr val="526274"/>
                </a:solidFill>
                <a:latin typeface="Arial"/>
                <a:ea typeface="+mn-ea"/>
                <a:cs typeface="Arial"/>
              </a:defRPr>
            </a:lvl3pPr>
            <a:lvl4pPr marL="342900" indent="-342900" algn="l" defTabSz="457200" rtl="0" eaLnBrk="1" latinLnBrk="0" hangingPunct="1">
              <a:buClr>
                <a:srgbClr val="2892AD"/>
              </a:buClr>
              <a:buFont typeface="Arial"/>
              <a:buChar char="•"/>
              <a:defRPr lang="en-US" sz="2400" kern="1200" dirty="0" smtClean="0">
                <a:solidFill>
                  <a:srgbClr val="526274"/>
                </a:solidFill>
                <a:latin typeface="Arial"/>
                <a:ea typeface="+mn-ea"/>
                <a:cs typeface="Arial"/>
              </a:defRPr>
            </a:lvl4pPr>
            <a:lvl5pPr marL="342900" indent="-342900" algn="l" defTabSz="457200" rtl="0" eaLnBrk="1" latinLnBrk="0" hangingPunct="1">
              <a:buClr>
                <a:srgbClr val="2892AD"/>
              </a:buClr>
              <a:buFont typeface="Arial"/>
              <a:buChar char="•"/>
              <a:defRPr lang="en-US" sz="2400" kern="1200" dirty="0">
                <a:solidFill>
                  <a:srgbClr val="526274"/>
                </a:solidFill>
                <a:latin typeface="Arial"/>
                <a:ea typeface="+mn-ea"/>
                <a:cs typeface="Arial"/>
              </a:defRPr>
            </a:lvl5pPr>
            <a:lvl6pPr marL="914400" indent="-342900">
              <a:buFontTx/>
              <a:buChar char="-"/>
              <a:defRPr lang="en-US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</a:lstStyle>
          <a:p>
            <a:pPr lvl="0"/>
            <a:r>
              <a:rPr lang="en-US" dirty="0"/>
              <a:t>Click to edit Master text styles</a:t>
            </a:r>
          </a:p>
          <a:p>
            <a:pPr marL="914400" lvl="5" indent="-342900" algn="l" defTabSz="457200" rtl="0" eaLnBrk="1" latinLnBrk="0" hangingPunct="1">
              <a:spcBef>
                <a:spcPct val="20000"/>
              </a:spcBef>
              <a:buFontTx/>
              <a:buChar char="-"/>
            </a:pPr>
            <a:r>
              <a:rPr lang="en-US" dirty="0"/>
              <a:t>Second level</a:t>
            </a:r>
          </a:p>
          <a:p>
            <a:pPr marL="1371600" lvl="6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2627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356349"/>
            <a:ext cx="381000" cy="365125"/>
          </a:xfrm>
        </p:spPr>
        <p:txBody>
          <a:bodyPr/>
          <a:lstStyle>
            <a:lvl1pPr algn="l">
              <a:defRPr/>
            </a:lvl1pPr>
          </a:lstStyle>
          <a:p>
            <a:fld id="{7E08F10D-328A-4828-B5F0-057B442601F1}" type="slidenum">
              <a:rPr lang="en-US" smtClean="0">
                <a:solidFill>
                  <a:srgbClr val="526274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27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859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52627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2627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F10D-328A-4828-B5F0-057B442601F1}" type="slidenum">
              <a:rPr lang="en-US" smtClean="0">
                <a:solidFill>
                  <a:srgbClr val="526274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27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726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8ED3A-FD74-44E6-9627-3900CC1667BA}" type="slidenum">
              <a:rPr lang="en-US" smtClean="0">
                <a:solidFill>
                  <a:srgbClr val="526274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27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2627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F10D-328A-4828-B5F0-057B442601F1}" type="slidenum">
              <a:rPr lang="en-US" smtClean="0">
                <a:solidFill>
                  <a:srgbClr val="526274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27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960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FAAF-A0D0-45B9-8992-9CE811BC13AE}" type="slidenum">
              <a:rPr lang="en-US" smtClean="0">
                <a:solidFill>
                  <a:srgbClr val="526274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274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26274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F10D-328A-4828-B5F0-057B442601F1}" type="slidenum">
              <a:rPr lang="en-US" smtClean="0">
                <a:solidFill>
                  <a:srgbClr val="526274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27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590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94BE5-F814-42E5-AE8B-AF6B7B1CD169}" type="slidenum">
              <a:rPr lang="en-US" smtClean="0">
                <a:solidFill>
                  <a:srgbClr val="526274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274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26274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F10D-328A-4828-B5F0-057B442601F1}" type="slidenum">
              <a:rPr lang="en-US" smtClean="0">
                <a:solidFill>
                  <a:srgbClr val="526274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27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749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8784" y="6356352"/>
            <a:ext cx="258417" cy="365125"/>
          </a:xfrm>
        </p:spPr>
        <p:txBody>
          <a:bodyPr/>
          <a:lstStyle/>
          <a:p>
            <a:fld id="{BEF44633-18DD-764B-B42C-829D54BC1D0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43075"/>
            <a:ext cx="8229600" cy="4525963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093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-1371"/>
            <a:ext cx="8229600" cy="912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52627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52627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8F10D-328A-4828-B5F0-057B442601F1}" type="slidenum">
              <a:rPr lang="en-US" smtClean="0">
                <a:solidFill>
                  <a:srgbClr val="526274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27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565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7" r:id="rId5"/>
    <p:sldLayoutId id="2147483718" r:id="rId6"/>
    <p:sldLayoutId id="2147483751" r:id="rId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hwa.dot.gov/environment/sustainability/resilience/ongoing_and_current_research/planning/integrating_resilience.cfm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hyperlink" Target="https://www.fhwa.dot.gov/environment/sustainability/resilience/ongoing_and_current_research/green_infrastructure/nature_based_solutions/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gina.ahlstrom@dot.gov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hyperlink" Target="mailto:heather.dylla@dot.gov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10" Type="http://schemas.openxmlformats.org/officeDocument/2006/relationships/image" Target="../media/image11.jpg"/><Relationship Id="rId4" Type="http://schemas.openxmlformats.org/officeDocument/2006/relationships/image" Target="../media/image6.png"/><Relationship Id="rId9" Type="http://schemas.openxmlformats.org/officeDocument/2006/relationships/hyperlink" Target="https://www.flickr.com/photos/39955793@N07/23543368528/in/photolist-BSrVe3-ZgcwLU-Y1HfPJ-C9p8id-XU1eDK-XTVDvU-BR3hZS-BSxUFC-XQwiLh-ZjjYw8-BXojWS-YWD8oB-Zjb3Wi-XCPbBA-Zjb47P-Zjb3dz-YTTx2Q-YTL3Xy-YTTwNy-BZvPYo-YS2T2W-YE1huE-XSH1Vj-YRCdbj-YzNrej-YefxSd-XShX4E-Z1GDeA-BR3jfs-XPiibS-XQbWjr-XYFic4-Ca8HG9-YWfseA-BZB4NC-YKvZcc-BPEFay-BQNDzC-XTXtXm-YTTwYd-YUrpYJ-ZeLPcu-XGFTdM-YMWts9-YQEUZS-YMMQaq-BZBTSJ-YzT2WN-Z4LmSp-YSTqphhttps:/www.flickr.com/photos/39955793@N07/23543368528/in/photolist-BSrVe3-ZgcwLU-Y1HfPJ-C9p8id-XU1eDK-XTVDvU-BR3hZS-BSxUFC-XQwiLh-ZjjYw8-BXojWS-YWD8oB-Zjb3Wi-XCPbBA-Zjb47P-Zjb3dz-YTTx2Q-YTL3Xy-YTTwNy-BZvPYo-YS2T2W-YE1huE-XSH1Vj-YRCdbj-YzNrej-YefxSd-XShX4E-Z1GDeA-BR3jfs-XPiibS-XQbWjr-XYFic4-Ca8HG9-YWfseA-BZB4NC-YKvZcc-BPEFay-BQNDzC-XTXtXm-YTTwYd-YUrpYJ-ZeLPcu-XGFTdM-YMWts9-YQEUZS-YMMQaq-BZBTSJ-YzT2WN-Z4LmSp-YSTqph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hwa.dot.gov/federalaid/120924.cfm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1648662"/>
            <a:ext cx="8382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500" kern="0" dirty="0">
                <a:solidFill>
                  <a:srgbClr val="2892AD"/>
                </a:solidFill>
                <a:cs typeface="Arial"/>
              </a:rPr>
              <a:t>Boosting Resilience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762000" y="2433492"/>
            <a:ext cx="7010400" cy="1833708"/>
          </a:xfrm>
        </p:spPr>
        <p:txBody>
          <a:bodyPr>
            <a:normAutofit/>
          </a:bodyPr>
          <a:lstStyle/>
          <a:p>
            <a:pPr algn="ctr"/>
            <a:r>
              <a:rPr lang="en-US" sz="2300" dirty="0">
                <a:solidFill>
                  <a:srgbClr val="000000"/>
                </a:solidFill>
              </a:rPr>
              <a:t>Annual Maryland Concrete Conference</a:t>
            </a:r>
          </a:p>
          <a:p>
            <a:pPr algn="ctr"/>
            <a:r>
              <a:rPr lang="en-US" sz="2300" dirty="0">
                <a:solidFill>
                  <a:srgbClr val="000000"/>
                </a:solidFill>
              </a:rPr>
              <a:t>March. 10, 2020</a:t>
            </a:r>
          </a:p>
          <a:p>
            <a:pPr algn="ctr"/>
            <a:r>
              <a:rPr lang="en-US" sz="2300" dirty="0">
                <a:solidFill>
                  <a:srgbClr val="000000"/>
                </a:solidFill>
              </a:rPr>
              <a:t>Hunt Valley, MD</a:t>
            </a:r>
            <a:endParaRPr lang="en-US" sz="2000" dirty="0">
              <a:solidFill>
                <a:srgbClr val="000000"/>
              </a:solidFill>
            </a:endParaRPr>
          </a:p>
          <a:p>
            <a:endParaRPr lang="en-US" sz="22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810000" y="4419600"/>
            <a:ext cx="50558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kern="0" dirty="0">
                <a:solidFill>
                  <a:srgbClr val="2892AD"/>
                </a:solidFill>
                <a:cs typeface="Arial"/>
              </a:rPr>
              <a:t>Gina Ahlstrom</a:t>
            </a:r>
          </a:p>
          <a:p>
            <a:pPr>
              <a:defRPr/>
            </a:pPr>
            <a:r>
              <a:rPr lang="en-US" kern="0" dirty="0">
                <a:solidFill>
                  <a:srgbClr val="000000"/>
                </a:solidFill>
              </a:rPr>
              <a:t>Office of Preconstruction, Construction, and Pavements</a:t>
            </a:r>
          </a:p>
        </p:txBody>
      </p:sp>
    </p:spTree>
    <p:extLst>
      <p:ext uri="{BB962C8B-B14F-4D97-AF65-F5344CB8AC3E}">
        <p14:creationId xmlns:p14="http://schemas.microsoft.com/office/powerpoint/2010/main" val="1486037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274637"/>
            <a:ext cx="9144000" cy="560883"/>
          </a:xfrm>
        </p:spPr>
        <p:txBody>
          <a:bodyPr>
            <a:noAutofit/>
          </a:bodyPr>
          <a:lstStyle/>
          <a:p>
            <a:r>
              <a:rPr lang="en-US" sz="4000" cap="none" dirty="0">
                <a:solidFill>
                  <a:srgbClr val="FFFFFF"/>
                </a:solidFill>
                <a:cs typeface="Arial"/>
              </a:rPr>
              <a:t>Integrating Resilience</a:t>
            </a:r>
            <a:endParaRPr lang="en-US" sz="4000" cap="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AF24399E-DBE6-AB4B-AB8E-BDD8DAEA03C9}" type="slidenum">
              <a:rPr lang="en-US" smtClean="0">
                <a:solidFill>
                  <a:srgbClr val="526274">
                    <a:tint val="75000"/>
                  </a:srgbClr>
                </a:solidFill>
              </a:rPr>
              <a:pPr defTabSz="457200"/>
              <a:t>10</a:t>
            </a:fld>
            <a:endParaRPr lang="en-US">
              <a:solidFill>
                <a:srgbClr val="526274">
                  <a:tint val="75000"/>
                </a:srgbClr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00030986"/>
              </p:ext>
            </p:extLst>
          </p:nvPr>
        </p:nvGraphicFramePr>
        <p:xfrm>
          <a:off x="198783" y="2033752"/>
          <a:ext cx="8771796" cy="3605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198783" y="1033478"/>
            <a:ext cx="877179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Goal: Integrate consideration of resilience in transportation decision making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92A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In support of 23 U.S.C. § 503(b)(3)(B)(viii), which directs the U.S. Department of Transportation “to carry out research and development activities … to study vulnerabilities of the transportation system to … extreme events and methods to reduce those vulnerabilities.”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52627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Curved Down Arrow 8"/>
          <p:cNvSpPr/>
          <p:nvPr/>
        </p:nvSpPr>
        <p:spPr>
          <a:xfrm rot="10800000">
            <a:off x="1905000" y="5919604"/>
            <a:ext cx="5638800" cy="700776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6697" y="3967080"/>
            <a:ext cx="2186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Credit: WSDOT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9000" y="4038600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chemeClr val="bg1"/>
                </a:solidFill>
              </a:rPr>
              <a:t>Photo credit: CO DOT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53200" y="4102015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chemeClr val="bg1"/>
                </a:solidFill>
              </a:rPr>
              <a:t>Photo credit: DEL DOT</a:t>
            </a:r>
          </a:p>
        </p:txBody>
      </p:sp>
    </p:spTree>
    <p:extLst>
      <p:ext uri="{BB962C8B-B14F-4D97-AF65-F5344CB8AC3E}">
        <p14:creationId xmlns:p14="http://schemas.microsoft.com/office/powerpoint/2010/main" val="224522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524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dirty="0">
                <a:solidFill>
                  <a:prstClr val="white"/>
                </a:solidFill>
                <a:latin typeface="Arial"/>
              </a:rPr>
              <a:t>Integrating Resiliency – Planning &amp; Operations Level Resources</a:t>
            </a:r>
            <a:endParaRPr kumimoji="0" lang="en-US" sz="35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AF24399E-DBE6-AB4B-AB8E-BDD8DAEA03C9}" type="slidenum">
              <a:rPr lang="en-US" smtClean="0">
                <a:solidFill>
                  <a:srgbClr val="526274">
                    <a:tint val="75000"/>
                  </a:srgbClr>
                </a:solidFill>
              </a:rPr>
              <a:pPr defTabSz="457200"/>
              <a:t>11</a:t>
            </a:fld>
            <a:endParaRPr lang="en-US">
              <a:solidFill>
                <a:srgbClr val="526274">
                  <a:tint val="75000"/>
                </a:srgbClr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26696123"/>
              </p:ext>
            </p:extLst>
          </p:nvPr>
        </p:nvGraphicFramePr>
        <p:xfrm>
          <a:off x="250370" y="1371600"/>
          <a:ext cx="8588829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58928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064B1DE-D3B9-438E-8D7C-1577EE0AC6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4843491"/>
              </p:ext>
            </p:extLst>
          </p:nvPr>
        </p:nvGraphicFramePr>
        <p:xfrm>
          <a:off x="228600" y="1341437"/>
          <a:ext cx="8686800" cy="5180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A50B65-B9BE-46AB-BC05-7B0750AF0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AF24399E-DBE6-AB4B-AB8E-BDD8DAEA03C9}" type="slidenum">
              <a:rPr lang="en-US" smtClean="0">
                <a:solidFill>
                  <a:srgbClr val="526274">
                    <a:tint val="75000"/>
                  </a:srgbClr>
                </a:solidFill>
              </a:rPr>
              <a:pPr defTabSz="457200"/>
              <a:t>12</a:t>
            </a:fld>
            <a:endParaRPr lang="en-US">
              <a:solidFill>
                <a:srgbClr val="526274">
                  <a:tint val="75000"/>
                </a:srgbClr>
              </a:solidFill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163BF37-B1BC-4099-8D73-668071905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45129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dirty="0">
                <a:solidFill>
                  <a:prstClr val="white"/>
                </a:solidFill>
                <a:latin typeface="Arial"/>
              </a:rPr>
              <a:t>Integrating Resiliency – Project Level Resources</a:t>
            </a:r>
            <a:endParaRPr kumimoji="0" lang="en-US" sz="35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0646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Tools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FHWA Resilience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AF24399E-DBE6-AB4B-AB8E-BDD8DAEA03C9}" type="slidenum">
              <a:rPr lang="en-US" smtClean="0">
                <a:solidFill>
                  <a:srgbClr val="526274">
                    <a:tint val="75000"/>
                  </a:srgbClr>
                </a:solidFill>
              </a:rPr>
              <a:pPr defTabSz="457200"/>
              <a:t>13</a:t>
            </a:fld>
            <a:endParaRPr lang="en-US">
              <a:solidFill>
                <a:srgbClr val="52627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84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82E45-C521-4AEC-AD4C-FD1EBF5E1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Vulnerability Assessment &amp; Adaptation Framework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908955-C7E8-47DB-AEF9-0249D606F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F10D-328A-4828-B5F0-057B442601F1}" type="slidenum">
              <a:rPr lang="en-US" smtClean="0">
                <a:solidFill>
                  <a:srgbClr val="526274">
                    <a:tint val="75000"/>
                  </a:srgbClr>
                </a:solidFill>
              </a:rPr>
              <a:pPr/>
              <a:t>14</a:t>
            </a:fld>
            <a:endParaRPr lang="en-US" dirty="0">
              <a:solidFill>
                <a:srgbClr val="526274">
                  <a:tint val="75000"/>
                </a:srgbClr>
              </a:solidFill>
            </a:endParaRPr>
          </a:p>
        </p:txBody>
      </p:sp>
      <p:pic>
        <p:nvPicPr>
          <p:cNvPr id="5" name="Content Placeholder 2">
            <a:extLst>
              <a:ext uri="{FF2B5EF4-FFF2-40B4-BE49-F238E27FC236}">
                <a16:creationId xmlns:a16="http://schemas.microsoft.com/office/drawing/2014/main" id="{5AD5FEB6-E283-4BAF-A420-B9DA678FFF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947929"/>
            <a:ext cx="3962400" cy="5547361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71DF926-0F00-41FA-8B7E-5C0C533084C2}"/>
              </a:ext>
            </a:extLst>
          </p:cNvPr>
          <p:cNvSpPr txBox="1">
            <a:spLocks/>
          </p:cNvSpPr>
          <p:nvPr/>
        </p:nvSpPr>
        <p:spPr>
          <a:xfrm>
            <a:off x="228600" y="1271966"/>
            <a:ext cx="4495800" cy="50593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2892AD"/>
              </a:buClr>
              <a:buFont typeface="Arial"/>
              <a:buChar char="•"/>
              <a:defRPr lang="en-US" sz="2400" kern="1200" dirty="0" smtClean="0">
                <a:solidFill>
                  <a:srgbClr val="526274"/>
                </a:solidFill>
                <a:latin typeface="Arial"/>
                <a:ea typeface="+mn-ea"/>
                <a:cs typeface="Arial"/>
              </a:defRPr>
            </a:lvl1pPr>
            <a:lvl2pPr marL="1143000" indent="0" algn="l" defTabSz="457200" rtl="0" eaLnBrk="1" latinLnBrk="0" hangingPunct="1">
              <a:spcBef>
                <a:spcPct val="20000"/>
              </a:spcBef>
              <a:buClr>
                <a:srgbClr val="2892AD"/>
              </a:buClr>
              <a:buFont typeface="Arial" panose="020B0604020202020204" pitchFamily="34" charset="0"/>
              <a:buNone/>
              <a:defRPr lang="en-US" sz="2400" kern="1200" baseline="0" dirty="0" smtClean="0">
                <a:solidFill>
                  <a:srgbClr val="526274"/>
                </a:solidFill>
                <a:latin typeface="Arial"/>
                <a:ea typeface="+mn-ea"/>
                <a:cs typeface="Arial"/>
              </a:defRPr>
            </a:lvl2pPr>
            <a:lvl3pPr marL="0" indent="0" algn="l" defTabSz="457200" rtl="0" eaLnBrk="1" latinLnBrk="0" hangingPunct="1">
              <a:spcBef>
                <a:spcPct val="20000"/>
              </a:spcBef>
              <a:buClr>
                <a:srgbClr val="2892AD"/>
              </a:buClr>
              <a:buFont typeface="Arial"/>
              <a:buNone/>
              <a:defRPr lang="en-US" sz="2400" kern="1200" dirty="0" smtClean="0">
                <a:solidFill>
                  <a:srgbClr val="526274"/>
                </a:solidFill>
                <a:latin typeface="Arial"/>
                <a:ea typeface="+mn-ea"/>
                <a:cs typeface="Arial"/>
              </a:defRPr>
            </a:lvl3pPr>
            <a:lvl4pPr marL="342900" indent="-342900" algn="l" defTabSz="457200" rtl="0" eaLnBrk="1" latinLnBrk="0" hangingPunct="1">
              <a:spcBef>
                <a:spcPct val="20000"/>
              </a:spcBef>
              <a:buClr>
                <a:srgbClr val="2892AD"/>
              </a:buClr>
              <a:buFont typeface="Arial"/>
              <a:buChar char="•"/>
              <a:defRPr lang="en-US" sz="2400" kern="1200" dirty="0" smtClean="0">
                <a:solidFill>
                  <a:srgbClr val="526274"/>
                </a:solidFill>
                <a:latin typeface="Arial"/>
                <a:ea typeface="+mn-ea"/>
                <a:cs typeface="Arial"/>
              </a:defRPr>
            </a:lvl4pPr>
            <a:lvl5pPr marL="342900" indent="-342900" algn="l" defTabSz="457200" rtl="0" eaLnBrk="1" latinLnBrk="0" hangingPunct="1">
              <a:spcBef>
                <a:spcPct val="20000"/>
              </a:spcBef>
              <a:buClr>
                <a:srgbClr val="2892AD"/>
              </a:buClr>
              <a:buFont typeface="Arial"/>
              <a:buChar char="•"/>
              <a:defRPr lang="en-US" sz="2400" kern="1200" dirty="0">
                <a:solidFill>
                  <a:srgbClr val="526274"/>
                </a:solidFill>
                <a:latin typeface="Arial"/>
                <a:ea typeface="+mn-ea"/>
                <a:cs typeface="Arial"/>
              </a:defRPr>
            </a:lvl5pPr>
            <a:lvl6pPr marL="914400" indent="-342900" algn="l" defTabSz="457200" rtl="0" eaLnBrk="1" latinLnBrk="0" hangingPunct="1">
              <a:spcBef>
                <a:spcPct val="20000"/>
              </a:spcBef>
              <a:buFontTx/>
              <a:buChar char="-"/>
              <a:defRPr lang="en-US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>
                <a:solidFill>
                  <a:srgbClr val="000000"/>
                </a:solidFill>
              </a:rPr>
              <a:t>Provides an in-depth and structured </a:t>
            </a:r>
            <a:r>
              <a:rPr lang="en-US" b="1" dirty="0">
                <a:solidFill>
                  <a:srgbClr val="000000"/>
                </a:solidFill>
              </a:rPr>
              <a:t>process</a:t>
            </a:r>
            <a:r>
              <a:rPr lang="en-US" dirty="0">
                <a:solidFill>
                  <a:srgbClr val="000000"/>
                </a:solidFill>
              </a:rPr>
              <a:t> for conducting a vulnerability assessment. 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0000"/>
                </a:solidFill>
              </a:rPr>
              <a:t>Features </a:t>
            </a:r>
            <a:r>
              <a:rPr lang="en-US" b="1" dirty="0">
                <a:solidFill>
                  <a:srgbClr val="000000"/>
                </a:solidFill>
              </a:rPr>
              <a:t>examples</a:t>
            </a:r>
            <a:r>
              <a:rPr lang="en-US" dirty="0">
                <a:solidFill>
                  <a:srgbClr val="000000"/>
                </a:solidFill>
              </a:rPr>
              <a:t> from assessments conducted nationwide.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0000"/>
                </a:solidFill>
              </a:rPr>
              <a:t>Includes links and references to related </a:t>
            </a:r>
            <a:r>
              <a:rPr lang="en-US" b="1" dirty="0">
                <a:solidFill>
                  <a:srgbClr val="000000"/>
                </a:solidFill>
              </a:rPr>
              <a:t>resources and tools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marL="9144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Vulnerability Assessment Scoring Tool</a:t>
            </a:r>
          </a:p>
          <a:p>
            <a:pPr marL="9144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Downscaling tool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BD87FC-BE30-48FA-B9B7-EECAC5F9747F}"/>
              </a:ext>
            </a:extLst>
          </p:cNvPr>
          <p:cNvSpPr txBox="1"/>
          <p:nvPr/>
        </p:nvSpPr>
        <p:spPr>
          <a:xfrm>
            <a:off x="7086600" y="6495290"/>
            <a:ext cx="838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rgbClr val="000000"/>
                </a:solidFill>
              </a:rPr>
              <a:t>Image: FHWA</a:t>
            </a:r>
          </a:p>
        </p:txBody>
      </p:sp>
    </p:spTree>
    <p:extLst>
      <p:ext uri="{BB962C8B-B14F-4D97-AF65-F5344CB8AC3E}">
        <p14:creationId xmlns:p14="http://schemas.microsoft.com/office/powerpoint/2010/main" val="2139946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732890"/>
          </a:xfrm>
        </p:spPr>
        <p:txBody>
          <a:bodyPr>
            <a:noAutofit/>
          </a:bodyPr>
          <a:lstStyle/>
          <a:p>
            <a:r>
              <a:rPr lang="en-US" sz="3600" dirty="0"/>
              <a:t>CMIP Climate Data Processing Tool</a:t>
            </a:r>
            <a:br>
              <a:rPr lang="en-US" sz="3600" dirty="0"/>
            </a:b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15" b="8835"/>
          <a:stretch/>
        </p:blipFill>
        <p:spPr bwMode="auto">
          <a:xfrm>
            <a:off x="146233" y="1052210"/>
            <a:ext cx="5410200" cy="354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2048040"/>
            <a:ext cx="3206566" cy="4237851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2551501" y="3246755"/>
            <a:ext cx="4040997" cy="3474720"/>
            <a:chOff x="2400850" y="3200400"/>
            <a:chExt cx="4342299" cy="3733800"/>
          </a:xfrm>
        </p:grpSpPr>
        <p:grpSp>
          <p:nvGrpSpPr>
            <p:cNvPr id="14" name="Group 13"/>
            <p:cNvGrpSpPr>
              <a:grpSpLocks noChangeAspect="1"/>
            </p:cNvGrpSpPr>
            <p:nvPr/>
          </p:nvGrpSpPr>
          <p:grpSpPr>
            <a:xfrm>
              <a:off x="2400850" y="3217082"/>
              <a:ext cx="4342299" cy="3626630"/>
              <a:chOff x="2743200" y="1467513"/>
              <a:chExt cx="5943600" cy="4505397"/>
            </a:xfrm>
          </p:grpSpPr>
          <p:pic>
            <p:nvPicPr>
              <p:cNvPr id="15" name="Picture 14" descr="Screenshot of CMIP5 Climate Data Processing Tool home page. The home page include three primary steps. 1) Follow steps in the User's Guide to request and save all data; 2) Confirm that you downloaded CMIP5 data and enter the location, number of climate models, grid cells, confidence interval, and emissions scenario; 3) set your output preferences for time periods, output variables, and confidence intervals; and 4) verify that you have saved the data in the correct locations. Finally, there is a Process Data button.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43200" y="1467513"/>
                <a:ext cx="5943600" cy="3599180"/>
              </a:xfrm>
              <a:prstGeom prst="rect">
                <a:avLst/>
              </a:prstGeom>
            </p:spPr>
          </p:pic>
          <p:pic>
            <p:nvPicPr>
              <p:cNvPr id="16" name="Picture 15" descr="bottom portion of image above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43200" y="3116680"/>
                <a:ext cx="5943600" cy="2856230"/>
              </a:xfrm>
              <a:prstGeom prst="rect">
                <a:avLst/>
              </a:prstGeom>
            </p:spPr>
          </p:pic>
          <p:pic>
            <p:nvPicPr>
              <p:cNvPr id="17" name="Picture 16" descr="Screenshot of CMIP5 Climate Data Processing Tool home page. The home page include three primary steps. 1) Follow steps in the User's Guide to request and save all data; 2) Confirm that you downloaded CMIP5 data and enter the location, number of climate models, grid cells, confidence interval, and emissions scenario; 3) set your output preferences for time periods, output variables, and confidence intervals; and 4) verify that you have saved the data in the correct locations. Finally, there is a Process Data button."/>
              <p:cNvPicPr/>
              <p:nvPr/>
            </p:nvPicPr>
            <p:blipFill rotWithShape="1">
              <a:blip r:embed="rId5"/>
              <a:srcRect t="65899"/>
              <a:stretch/>
            </p:blipFill>
            <p:spPr>
              <a:xfrm>
                <a:off x="2743200" y="1889316"/>
                <a:ext cx="5943600" cy="1227364"/>
              </a:xfrm>
              <a:prstGeom prst="rect">
                <a:avLst/>
              </a:prstGeom>
            </p:spPr>
          </p:pic>
        </p:grpSp>
        <p:sp>
          <p:nvSpPr>
            <p:cNvPr id="18" name="Rectangle 17"/>
            <p:cNvSpPr/>
            <p:nvPr/>
          </p:nvSpPr>
          <p:spPr>
            <a:xfrm>
              <a:off x="2400850" y="3200400"/>
              <a:ext cx="4304750" cy="373380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40819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167347"/>
            <a:ext cx="91593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Engineering-informed Adaptation Study Process (ADAP)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724" y="1110640"/>
            <a:ext cx="4118679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Understand the site context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Document Existing or Future Base Case Facility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Identify Climate Stressors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Develop Climate Scenarios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Assess Performance of the Facility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Develop Adaptation Option(s)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Assess Performance of the Adaptation Options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Conduct an Economic Analysis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Evaluate additional decision-making considerations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Select a course of action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Develop a Facility Management Plan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ight Brace 1"/>
          <p:cNvSpPr/>
          <p:nvPr/>
        </p:nvSpPr>
        <p:spPr>
          <a:xfrm>
            <a:off x="4862456" y="4900664"/>
            <a:ext cx="475130" cy="791475"/>
          </a:xfrm>
          <a:prstGeom prst="rightBrace">
            <a:avLst>
              <a:gd name="adj1" fmla="val 16031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2627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73896" y="1724426"/>
            <a:ext cx="2698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Understand site context, future conditions</a:t>
            </a:r>
          </a:p>
        </p:txBody>
      </p:sp>
      <p:sp>
        <p:nvSpPr>
          <p:cNvPr id="10" name="Right Brace 9"/>
          <p:cNvSpPr/>
          <p:nvPr/>
        </p:nvSpPr>
        <p:spPr>
          <a:xfrm>
            <a:off x="4862456" y="3013266"/>
            <a:ext cx="475130" cy="57250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2627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73896" y="2976353"/>
            <a:ext cx="3041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Test asset against future scenarios</a:t>
            </a:r>
          </a:p>
        </p:txBody>
      </p:sp>
      <p:sp>
        <p:nvSpPr>
          <p:cNvPr id="8" name="Right Brace 7"/>
          <p:cNvSpPr/>
          <p:nvPr/>
        </p:nvSpPr>
        <p:spPr>
          <a:xfrm>
            <a:off x="4862456" y="1236680"/>
            <a:ext cx="475130" cy="162182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2627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73896" y="4973235"/>
            <a:ext cx="3189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Review additional considerations</a:t>
            </a:r>
          </a:p>
        </p:txBody>
      </p:sp>
      <p:sp>
        <p:nvSpPr>
          <p:cNvPr id="12" name="Right Brace 11"/>
          <p:cNvSpPr/>
          <p:nvPr/>
        </p:nvSpPr>
        <p:spPr>
          <a:xfrm>
            <a:off x="4862456" y="5791200"/>
            <a:ext cx="475130" cy="51952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2627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73896" y="5866298"/>
            <a:ext cx="2713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Monitor and revisit</a:t>
            </a:r>
          </a:p>
        </p:txBody>
      </p:sp>
      <p:sp>
        <p:nvSpPr>
          <p:cNvPr id="14" name="Right Brace 13"/>
          <p:cNvSpPr/>
          <p:nvPr/>
        </p:nvSpPr>
        <p:spPr>
          <a:xfrm>
            <a:off x="4862456" y="3677594"/>
            <a:ext cx="475130" cy="99160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2627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73896" y="3938259"/>
            <a:ext cx="3041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Develop, Evaluate, select adaptation options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24399E-DBE6-AB4B-AB8E-BDD8DAEA03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26274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26274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1677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Application to Pavements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FHWA Resilience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AF24399E-DBE6-AB4B-AB8E-BDD8DAEA03C9}" type="slidenum">
              <a:rPr lang="en-US" smtClean="0">
                <a:solidFill>
                  <a:srgbClr val="526274">
                    <a:tint val="75000"/>
                  </a:srgbClr>
                </a:solidFill>
              </a:rPr>
              <a:pPr defTabSz="457200"/>
              <a:t>17</a:t>
            </a:fld>
            <a:endParaRPr lang="en-US">
              <a:solidFill>
                <a:srgbClr val="52627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326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38BEA-1AED-489C-B9B8-0E4D31EC0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19786"/>
            <a:ext cx="9438807" cy="1447800"/>
          </a:xfrm>
        </p:spPr>
        <p:txBody>
          <a:bodyPr>
            <a:noAutofit/>
          </a:bodyPr>
          <a:lstStyle/>
          <a:p>
            <a:r>
              <a:rPr lang="en-US" sz="3400" dirty="0"/>
              <a:t>Pavement Adaptation Strategies: </a:t>
            </a:r>
            <a:br>
              <a:rPr lang="en-US" sz="3400" dirty="0"/>
            </a:br>
            <a:r>
              <a:rPr lang="en-US" sz="3400" dirty="0"/>
              <a:t>1. Monitor Trends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722DB8-9601-4E0D-AD08-B4204F198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F10D-328A-4828-B5F0-057B442601F1}" type="slidenum">
              <a:rPr lang="en-US" smtClean="0">
                <a:solidFill>
                  <a:srgbClr val="526274">
                    <a:tint val="75000"/>
                  </a:srgbClr>
                </a:solidFill>
              </a:rPr>
              <a:pPr/>
              <a:t>18</a:t>
            </a:fld>
            <a:endParaRPr lang="en-US" dirty="0">
              <a:solidFill>
                <a:srgbClr val="526274">
                  <a:tint val="75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6354245"/>
            <a:ext cx="70561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https://www.fhwa.dot.gov/pavement/sustainability/hif15015.pdf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253759"/>
            <a:ext cx="5943600" cy="5070841"/>
          </a:xfrm>
          <a:prstGeom prst="rect">
            <a:avLst/>
          </a:prstGeom>
        </p:spPr>
      </p:pic>
      <p:pic>
        <p:nvPicPr>
          <p:cNvPr id="8" name="Picture 7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EB795034-A742-46D3-8B43-51D6B48CC4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114800"/>
            <a:ext cx="3276600" cy="18554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F426BB-D9FF-4380-8D68-856CA5086E04}"/>
              </a:ext>
            </a:extLst>
          </p:cNvPr>
          <p:cNvSpPr txBox="1"/>
          <p:nvPr/>
        </p:nvSpPr>
        <p:spPr>
          <a:xfrm>
            <a:off x="6400800" y="1253759"/>
            <a:ext cx="2743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Most predicted changes to environmental variables are projected to occur relatively slowly in relation to a typical pavement lifecycle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491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-1371"/>
            <a:ext cx="9144000" cy="915771"/>
          </a:xfrm>
        </p:spPr>
        <p:txBody>
          <a:bodyPr>
            <a:noAutofit/>
          </a:bodyPr>
          <a:lstStyle/>
          <a:p>
            <a:r>
              <a:rPr lang="en-US" sz="3400" dirty="0"/>
              <a:t>When Trends Differ: </a:t>
            </a:r>
            <a:br>
              <a:rPr lang="en-US" sz="3400" dirty="0"/>
            </a:br>
            <a:r>
              <a:rPr lang="en-US" sz="3400" dirty="0"/>
              <a:t>2. Evaluate Vulnerability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28600" y="1271966"/>
            <a:ext cx="4038600" cy="50593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1"/>
                </a:solidFill>
              </a:rPr>
              <a:t>Objective</a:t>
            </a:r>
          </a:p>
          <a:p>
            <a:pPr>
              <a:buClr>
                <a:schemeClr val="tx2"/>
              </a:buClr>
            </a:pPr>
            <a:r>
              <a:rPr lang="en-US" sz="2400" dirty="0">
                <a:solidFill>
                  <a:srgbClr val="000000"/>
                </a:solidFill>
              </a:rPr>
              <a:t>Identify if pavement assets are more vulnerable than other system assets</a:t>
            </a:r>
          </a:p>
          <a:p>
            <a:pPr>
              <a:buClr>
                <a:schemeClr val="tx2"/>
              </a:buClr>
            </a:pPr>
            <a:r>
              <a:rPr lang="en-US" sz="2400" dirty="0">
                <a:solidFill>
                  <a:srgbClr val="000000"/>
                </a:solidFill>
              </a:rPr>
              <a:t>Prioritize potential vulnerabilities for system</a:t>
            </a:r>
          </a:p>
          <a:p>
            <a:endParaRPr lang="en-US" sz="2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accent1"/>
                </a:solidFill>
              </a:rPr>
              <a:t>Approach</a:t>
            </a:r>
          </a:p>
          <a:p>
            <a:pPr>
              <a:buClr>
                <a:schemeClr val="tx2"/>
              </a:buClr>
            </a:pPr>
            <a:r>
              <a:rPr lang="en-US" sz="2400" dirty="0">
                <a:solidFill>
                  <a:srgbClr val="000000"/>
                </a:solidFill>
              </a:rPr>
              <a:t>Use Vulnerability Assessment Scoring Tool </a:t>
            </a:r>
          </a:p>
          <a:p>
            <a:pPr>
              <a:buClr>
                <a:schemeClr val="tx2"/>
              </a:buClr>
            </a:pPr>
            <a:r>
              <a:rPr lang="en-US" sz="2400" dirty="0">
                <a:solidFill>
                  <a:srgbClr val="000000"/>
                </a:solidFill>
              </a:rPr>
              <a:t>Input local asset data </a:t>
            </a:r>
          </a:p>
          <a:p>
            <a:pPr>
              <a:buClr>
                <a:schemeClr val="tx2"/>
              </a:buClr>
            </a:pPr>
            <a:r>
              <a:rPr lang="en-US" sz="2400" dirty="0">
                <a:solidFill>
                  <a:srgbClr val="000000"/>
                </a:solidFill>
              </a:rPr>
              <a:t>Output relative vulnerability score per asset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947929"/>
            <a:ext cx="3962400" cy="5547361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876098-EF8D-4AC1-B55B-606E8A277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F24399E-DBE6-AB4B-AB8E-BDD8DAEA03C9}" type="slidenum">
              <a:rPr lang="en-US" smtClean="0">
                <a:solidFill>
                  <a:srgbClr val="526274">
                    <a:tint val="75000"/>
                  </a:srgbClr>
                </a:solidFill>
              </a:rPr>
              <a:pPr/>
              <a:t>19</a:t>
            </a:fld>
            <a:endParaRPr lang="en-US">
              <a:solidFill>
                <a:srgbClr val="526274">
                  <a:tint val="75000"/>
                </a:srgbClr>
              </a:solidFill>
            </a:endParaRPr>
          </a:p>
        </p:txBody>
      </p:sp>
      <p:sp>
        <p:nvSpPr>
          <p:cNvPr id="5" name="object 2"/>
          <p:cNvSpPr/>
          <p:nvPr/>
        </p:nvSpPr>
        <p:spPr>
          <a:xfrm>
            <a:off x="0" y="880871"/>
            <a:ext cx="9143999" cy="1074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52627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ject 3"/>
          <p:cNvSpPr/>
          <p:nvPr/>
        </p:nvSpPr>
        <p:spPr>
          <a:xfrm>
            <a:off x="0" y="914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25400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52627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404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defTabSz="914400">
              <a:spcBef>
                <a:spcPts val="0"/>
              </a:spcBef>
              <a:defRPr/>
            </a:pPr>
            <a:r>
              <a:rPr lang="en-US" dirty="0">
                <a:solidFill>
                  <a:prstClr val="white"/>
                </a:solidFill>
                <a:latin typeface="Arial"/>
                <a:ea typeface="+mn-ea"/>
                <a:cs typeface="+mn-cs"/>
              </a:rPr>
              <a:t>Environmental Impacts on Pavements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60949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Environmental Factors Contribute to Pavement Distresses - blowups, buckling, rutting, thermal cracking</a:t>
            </a:r>
          </a:p>
          <a:p>
            <a:r>
              <a:rPr lang="en-US" sz="2800" dirty="0">
                <a:solidFill>
                  <a:srgbClr val="000000"/>
                </a:solidFill>
              </a:rPr>
              <a:t>Long-Term Pavement Performance Program Impact of Environmental Factors on Pavement Performance* </a:t>
            </a:r>
          </a:p>
          <a:p>
            <a:pPr marL="16002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24% of total damage for rigid pavements</a:t>
            </a:r>
          </a:p>
          <a:p>
            <a:r>
              <a:rPr lang="en-US" sz="2800" dirty="0">
                <a:solidFill>
                  <a:srgbClr val="000000"/>
                </a:solidFill>
              </a:rPr>
              <a:t>Pavements designed using climatic data </a:t>
            </a:r>
          </a:p>
          <a:p>
            <a:pPr marL="16002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However, engineers typically assume stationarity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9E-DBE6-AB4B-AB8E-BDD8DAEA03C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E8B2B9-0604-40EC-AC18-D5603176299A}"/>
              </a:ext>
            </a:extLst>
          </p:cNvPr>
          <p:cNvSpPr/>
          <p:nvPr/>
        </p:nvSpPr>
        <p:spPr>
          <a:xfrm>
            <a:off x="0" y="6107668"/>
            <a:ext cx="937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*www.fhwa.dot.gov/publications/research/infrastructure/pavements/ltpp/16078/16078.pdf</a:t>
            </a:r>
          </a:p>
        </p:txBody>
      </p:sp>
    </p:spTree>
    <p:extLst>
      <p:ext uri="{BB962C8B-B14F-4D97-AF65-F5344CB8AC3E}">
        <p14:creationId xmlns:p14="http://schemas.microsoft.com/office/powerpoint/2010/main" val="2856007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Autofit/>
          </a:bodyPr>
          <a:lstStyle/>
          <a:p>
            <a:pPr algn="l"/>
            <a:r>
              <a:rPr lang="en-US" sz="3400" dirty="0"/>
              <a:t>3. Plan and Design Infrastructure to Meet Future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7" y="6422195"/>
            <a:ext cx="8686800" cy="53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www.fhwa.dot.gov/environment/sustainability/resilience/tools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AF24399E-DBE6-AB4B-AB8E-BDD8DAEA03C9}" type="slidenum">
              <a:rPr lang="en-US" smtClean="0">
                <a:solidFill>
                  <a:srgbClr val="526274">
                    <a:tint val="75000"/>
                  </a:srgbClr>
                </a:solidFill>
              </a:rPr>
              <a:pPr defTabSz="457200"/>
              <a:t>20</a:t>
            </a:fld>
            <a:endParaRPr lang="en-US" dirty="0">
              <a:solidFill>
                <a:srgbClr val="526274">
                  <a:tint val="75000"/>
                </a:srgb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80FA05-4E1E-441E-9FB1-D02C84273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010904"/>
            <a:ext cx="3962400" cy="5365089"/>
          </a:xfrm>
          <a:prstGeom prst="rect">
            <a:avLst/>
          </a:prstGeom>
        </p:spPr>
      </p:pic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ABE1889-0D0E-4DD5-AA61-8CEB5CA2BD1C}"/>
              </a:ext>
            </a:extLst>
          </p:cNvPr>
          <p:cNvSpPr txBox="1">
            <a:spLocks/>
          </p:cNvSpPr>
          <p:nvPr/>
        </p:nvSpPr>
        <p:spPr>
          <a:xfrm>
            <a:off x="0" y="1271966"/>
            <a:ext cx="4724400" cy="5059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2892AD"/>
              </a:buClr>
              <a:buFont typeface="Arial"/>
              <a:buChar char="•"/>
              <a:defRPr lang="en-US" sz="2400" kern="1200" dirty="0" smtClean="0">
                <a:solidFill>
                  <a:schemeClr val="tx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1pPr>
            <a:lvl2pPr marL="1143000" indent="0" algn="l" defTabSz="457200" rtl="0" eaLnBrk="1" latinLnBrk="0" hangingPunct="1">
              <a:spcBef>
                <a:spcPct val="20000"/>
              </a:spcBef>
              <a:buClr>
                <a:srgbClr val="2892AD"/>
              </a:buClr>
              <a:buFont typeface="Arial" panose="020B0604020202020204" pitchFamily="34" charset="0"/>
              <a:buNone/>
              <a:defRPr lang="en-US" sz="2400" kern="1200" baseline="0" dirty="0" smtClean="0">
                <a:solidFill>
                  <a:srgbClr val="002060"/>
                </a:solidFill>
                <a:latin typeface="Arial"/>
                <a:ea typeface="+mn-ea"/>
                <a:cs typeface="Arial"/>
              </a:defRPr>
            </a:lvl2pPr>
            <a:lvl3pPr marL="0" indent="0" algn="l" defTabSz="457200" rtl="0" eaLnBrk="1" latinLnBrk="0" hangingPunct="1">
              <a:spcBef>
                <a:spcPct val="20000"/>
              </a:spcBef>
              <a:buClr>
                <a:srgbClr val="2892AD"/>
              </a:buClr>
              <a:buFont typeface="Arial"/>
              <a:buNone/>
              <a:defRPr lang="en-US" sz="2400" kern="1200" dirty="0" smtClean="0">
                <a:solidFill>
                  <a:srgbClr val="002060"/>
                </a:solidFill>
                <a:latin typeface="Arial"/>
                <a:ea typeface="+mn-ea"/>
                <a:cs typeface="Arial"/>
              </a:defRPr>
            </a:lvl3pPr>
            <a:lvl4pPr marL="342900" indent="-342900" algn="l" defTabSz="457200" rtl="0" eaLnBrk="1" latinLnBrk="0" hangingPunct="1">
              <a:spcBef>
                <a:spcPct val="20000"/>
              </a:spcBef>
              <a:buClr>
                <a:srgbClr val="2892AD"/>
              </a:buClr>
              <a:buFont typeface="Arial"/>
              <a:buChar char="•"/>
              <a:defRPr lang="en-US" sz="2400" kern="1200" dirty="0" smtClean="0">
                <a:solidFill>
                  <a:srgbClr val="526274"/>
                </a:solidFill>
                <a:latin typeface="Arial"/>
                <a:ea typeface="+mn-ea"/>
                <a:cs typeface="Arial"/>
              </a:defRPr>
            </a:lvl4pPr>
            <a:lvl5pPr marL="342900" indent="-342900" algn="l" defTabSz="457200" rtl="0" eaLnBrk="1" latinLnBrk="0" hangingPunct="1">
              <a:spcBef>
                <a:spcPct val="20000"/>
              </a:spcBef>
              <a:buClr>
                <a:srgbClr val="2892AD"/>
              </a:buClr>
              <a:buFont typeface="Arial"/>
              <a:buChar char="•"/>
              <a:defRPr lang="en-US" sz="2400" kern="1200" dirty="0">
                <a:solidFill>
                  <a:srgbClr val="526274"/>
                </a:solidFill>
                <a:latin typeface="Arial"/>
                <a:ea typeface="+mn-ea"/>
                <a:cs typeface="Arial"/>
              </a:defRPr>
            </a:lvl5pPr>
            <a:lvl6pPr marL="914400" indent="-342900" algn="l" defTabSz="457200" rtl="0" eaLnBrk="1" latinLnBrk="0" hangingPunct="1">
              <a:spcBef>
                <a:spcPct val="20000"/>
              </a:spcBef>
              <a:buFontTx/>
              <a:buChar char="-"/>
              <a:defRPr lang="en-US" sz="2000" kern="1200" baseline="0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</a:rPr>
              <a:t>Adaptation Decision-Making Assessment Process (ADAP)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</a:rPr>
              <a:t>Risk-based approach for planners, designers, or engineers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</a:rPr>
              <a:t>Tailored to state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</a:rPr>
              <a:t>Aids decisionmakers in determining which project alternative best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(life cycle costs, resilience, regulatory and political settings)</a:t>
            </a:r>
          </a:p>
        </p:txBody>
      </p:sp>
    </p:spTree>
    <p:extLst>
      <p:ext uri="{BB962C8B-B14F-4D97-AF65-F5344CB8AC3E}">
        <p14:creationId xmlns:p14="http://schemas.microsoft.com/office/powerpoint/2010/main" val="918814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C934AE7-0832-4135-9B43-ABADCF35E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92" y="991873"/>
            <a:ext cx="4083421" cy="52651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>
            <a:normAutofit/>
          </a:bodyPr>
          <a:lstStyle/>
          <a:p>
            <a:r>
              <a:rPr lang="en-US" sz="4000" dirty="0"/>
              <a:t>More Information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4718A4D-4812-4DC0-84EC-98847ED3F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400" y="3889691"/>
            <a:ext cx="5181600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Adaptation for Pavements Tech Brief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www.fhwa.dot.gov/pavement/sustainability/hif15015.pdf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AF24399E-DBE6-AB4B-AB8E-BDD8DAEA03C9}" type="slidenum">
              <a:rPr lang="en-US" smtClean="0">
                <a:solidFill>
                  <a:srgbClr val="526274">
                    <a:tint val="75000"/>
                  </a:srgbClr>
                </a:solidFill>
              </a:rPr>
              <a:pPr defTabSz="457200"/>
              <a:t>21</a:t>
            </a:fld>
            <a:endParaRPr lang="en-US">
              <a:solidFill>
                <a:srgbClr val="526274">
                  <a:tint val="75000"/>
                </a:srgb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25888E-75C3-4441-870E-33ACDEA66478}"/>
              </a:ext>
            </a:extLst>
          </p:cNvPr>
          <p:cNvSpPr/>
          <p:nvPr/>
        </p:nvSpPr>
        <p:spPr>
          <a:xfrm>
            <a:off x="381000" y="6182102"/>
            <a:ext cx="769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https://www.fhwa.dot.gov/publications/publicroads/19autumn/index.cfm</a:t>
            </a:r>
          </a:p>
        </p:txBody>
      </p:sp>
      <p:pic>
        <p:nvPicPr>
          <p:cNvPr id="9" name="Picture 8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147D89C9-8411-4279-82D4-979B9A1D46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113" y="1377069"/>
            <a:ext cx="4624394" cy="261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1320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Case studies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FHWA Resilience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AF24399E-DBE6-AB4B-AB8E-BDD8DAEA03C9}" type="slidenum">
              <a:rPr lang="en-US" smtClean="0">
                <a:solidFill>
                  <a:srgbClr val="526274">
                    <a:tint val="75000"/>
                  </a:srgbClr>
                </a:solidFill>
              </a:rPr>
              <a:pPr defTabSz="457200"/>
              <a:t>22</a:t>
            </a:fld>
            <a:endParaRPr lang="en-US">
              <a:solidFill>
                <a:srgbClr val="52627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2761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599467"/>
            <a:ext cx="9051620" cy="4906441"/>
            <a:chOff x="143111" y="818998"/>
            <a:chExt cx="8793063" cy="3576441"/>
          </a:xfrm>
        </p:grpSpPr>
        <p:pic>
          <p:nvPicPr>
            <p:cNvPr id="3" name="Picture 5" descr="US_Map"/>
            <p:cNvPicPr>
              <a:picLocks noChangeAspect="1" noChangeArrowheads="1"/>
            </p:cNvPicPr>
            <p:nvPr/>
          </p:nvPicPr>
          <p:blipFill>
            <a:blip r:embed="rId3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6606" y="818998"/>
              <a:ext cx="7695110" cy="3140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3" descr="alaska_17972515.png"/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3111" y="3002886"/>
              <a:ext cx="4057414" cy="1392553"/>
            </a:xfrm>
            <a:prstGeom prst="rect">
              <a:avLst/>
            </a:prstGeom>
          </p:spPr>
        </p:pic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6172200" y="3257550"/>
              <a:ext cx="173174" cy="141817"/>
            </a:xfrm>
            <a:prstGeom prst="ellipse">
              <a:avLst/>
            </a:prstGeom>
            <a:solidFill>
              <a:schemeClr val="accent2"/>
            </a:solidFill>
            <a:ln w="1651">
              <a:solidFill>
                <a:schemeClr val="tx1"/>
              </a:solidFill>
              <a:round/>
              <a:headEnd/>
              <a:tailEnd/>
            </a:ln>
            <a:effectLst>
              <a:outerShdw blurRad="50800" dist="12700" dir="5400000" algn="ctr" rotWithShape="0">
                <a:schemeClr val="tx1"/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>
                <a:defRPr/>
              </a:pPr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1371600" y="3409950"/>
              <a:ext cx="173173" cy="143359"/>
            </a:xfrm>
            <a:prstGeom prst="ellipse">
              <a:avLst/>
            </a:prstGeom>
            <a:solidFill>
              <a:schemeClr val="accent2"/>
            </a:solidFill>
            <a:ln w="1651">
              <a:solidFill>
                <a:schemeClr val="tx1"/>
              </a:solidFill>
              <a:round/>
              <a:headEnd/>
              <a:tailEnd/>
            </a:ln>
            <a:effectLst>
              <a:outerShdw blurRad="50800" dist="12700" dir="5400000" algn="ctr" rotWithShape="0">
                <a:schemeClr val="tx1"/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>
                <a:defRPr/>
              </a:pPr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1250880" y="1423770"/>
              <a:ext cx="173173" cy="141817"/>
            </a:xfrm>
            <a:prstGeom prst="ellipse">
              <a:avLst/>
            </a:prstGeom>
            <a:solidFill>
              <a:schemeClr val="accent2"/>
            </a:solidFill>
            <a:ln w="1651">
              <a:solidFill>
                <a:schemeClr val="tx1"/>
              </a:solidFill>
              <a:round/>
              <a:headEnd/>
              <a:tailEnd/>
            </a:ln>
            <a:effectLst>
              <a:outerShdw blurRad="50800" dist="12700" dir="5400000" algn="ctr" rotWithShape="0">
                <a:schemeClr val="tx1"/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>
                <a:defRPr/>
              </a:pPr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5337037" y="1555189"/>
              <a:ext cx="173174" cy="141817"/>
            </a:xfrm>
            <a:prstGeom prst="ellipse">
              <a:avLst/>
            </a:prstGeom>
            <a:solidFill>
              <a:schemeClr val="accent2"/>
            </a:solidFill>
            <a:ln w="1651">
              <a:solidFill>
                <a:schemeClr val="tx1"/>
              </a:solidFill>
              <a:round/>
              <a:headEnd/>
              <a:tailEnd/>
            </a:ln>
            <a:effectLst>
              <a:outerShdw blurRad="50800" dist="12700" dir="5400000" algn="ctr" rotWithShape="0">
                <a:schemeClr val="tx1"/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>
                <a:defRPr/>
              </a:pPr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7470057" y="1697006"/>
              <a:ext cx="173174" cy="141817"/>
            </a:xfrm>
            <a:prstGeom prst="ellipse">
              <a:avLst/>
            </a:prstGeom>
            <a:solidFill>
              <a:schemeClr val="accent2"/>
            </a:solidFill>
            <a:ln w="1651">
              <a:solidFill>
                <a:schemeClr val="tx1"/>
              </a:solidFill>
              <a:round/>
              <a:headEnd/>
              <a:tailEnd/>
            </a:ln>
            <a:effectLst>
              <a:outerShdw blurRad="50800" dist="12700" dir="5400000" algn="ctr" rotWithShape="0">
                <a:schemeClr val="tx1"/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>
                <a:defRPr/>
              </a:pPr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3733800" y="2114550"/>
              <a:ext cx="173173" cy="141817"/>
            </a:xfrm>
            <a:prstGeom prst="ellipse">
              <a:avLst/>
            </a:prstGeom>
            <a:solidFill>
              <a:schemeClr val="accent2"/>
            </a:solidFill>
            <a:ln w="1651">
              <a:solidFill>
                <a:schemeClr val="tx1"/>
              </a:solidFill>
              <a:round/>
              <a:headEnd/>
              <a:tailEnd/>
            </a:ln>
            <a:effectLst>
              <a:outerShdw blurRad="50800" dist="12700" dir="5400000" algn="ctr" rotWithShape="0">
                <a:schemeClr val="tx1"/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>
                <a:defRPr/>
              </a:pPr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1295400" y="2038350"/>
              <a:ext cx="173174" cy="141817"/>
            </a:xfrm>
            <a:prstGeom prst="ellipse">
              <a:avLst/>
            </a:prstGeom>
            <a:solidFill>
              <a:schemeClr val="accent2"/>
            </a:solidFill>
            <a:ln w="1651">
              <a:solidFill>
                <a:schemeClr val="tx1"/>
              </a:solidFill>
              <a:round/>
              <a:headEnd/>
              <a:tailEnd/>
            </a:ln>
            <a:effectLst>
              <a:outerShdw blurRad="50800" dist="12700" dir="5400000" algn="ctr" rotWithShape="0">
                <a:schemeClr val="tx1"/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>
                <a:defRPr/>
              </a:pPr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auto">
            <a:xfrm>
              <a:off x="5304741" y="1820515"/>
              <a:ext cx="173173" cy="143359"/>
            </a:xfrm>
            <a:prstGeom prst="ellipse">
              <a:avLst/>
            </a:prstGeom>
            <a:solidFill>
              <a:schemeClr val="accent2"/>
            </a:solidFill>
            <a:ln w="1651">
              <a:solidFill>
                <a:schemeClr val="tx1"/>
              </a:solidFill>
              <a:round/>
              <a:headEnd/>
              <a:tailEnd/>
            </a:ln>
            <a:effectLst>
              <a:outerShdw blurRad="50800" dist="12700" dir="5400000" algn="ctr" rotWithShape="0">
                <a:schemeClr val="tx1"/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>
                <a:defRPr/>
              </a:pPr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68" name="Oval 67"/>
            <p:cNvSpPr>
              <a:spLocks noChangeArrowheads="1"/>
            </p:cNvSpPr>
            <p:nvPr/>
          </p:nvSpPr>
          <p:spPr bwMode="auto">
            <a:xfrm>
              <a:off x="6791196" y="2478996"/>
              <a:ext cx="173174" cy="141817"/>
            </a:xfrm>
            <a:prstGeom prst="ellipse">
              <a:avLst/>
            </a:prstGeom>
            <a:solidFill>
              <a:schemeClr val="accent2"/>
            </a:solidFill>
            <a:ln w="1651">
              <a:solidFill>
                <a:schemeClr val="tx1"/>
              </a:solidFill>
              <a:round/>
              <a:headEnd/>
              <a:tailEnd/>
            </a:ln>
            <a:effectLst>
              <a:outerShdw blurRad="50800" dist="12700" dir="5400000" algn="ctr" rotWithShape="0">
                <a:schemeClr val="tx1"/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>
                <a:defRPr/>
              </a:pPr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102" name="Oval 101"/>
            <p:cNvSpPr>
              <a:spLocks noChangeArrowheads="1"/>
            </p:cNvSpPr>
            <p:nvPr/>
          </p:nvSpPr>
          <p:spPr bwMode="auto">
            <a:xfrm>
              <a:off x="8763000" y="1352550"/>
              <a:ext cx="173174" cy="141817"/>
            </a:xfrm>
            <a:prstGeom prst="ellipse">
              <a:avLst/>
            </a:prstGeom>
            <a:solidFill>
              <a:schemeClr val="accent2"/>
            </a:solidFill>
            <a:ln w="1651">
              <a:solidFill>
                <a:schemeClr val="tx1"/>
              </a:solidFill>
              <a:round/>
              <a:headEnd/>
              <a:tailEnd/>
            </a:ln>
            <a:effectLst>
              <a:outerShdw blurRad="50800" dist="12700" dir="5400000" algn="ctr" rotWithShape="0">
                <a:schemeClr val="tx1"/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>
                <a:defRPr/>
              </a:pPr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103" name="Oval 102"/>
            <p:cNvSpPr>
              <a:spLocks noChangeArrowheads="1"/>
            </p:cNvSpPr>
            <p:nvPr/>
          </p:nvSpPr>
          <p:spPr bwMode="auto">
            <a:xfrm>
              <a:off x="8392885" y="1403001"/>
              <a:ext cx="173174" cy="141817"/>
            </a:xfrm>
            <a:prstGeom prst="ellipse">
              <a:avLst/>
            </a:prstGeom>
            <a:solidFill>
              <a:schemeClr val="accent2"/>
            </a:solidFill>
            <a:ln w="1651">
              <a:solidFill>
                <a:schemeClr val="tx1"/>
              </a:solidFill>
              <a:round/>
              <a:headEnd/>
              <a:tailEnd/>
            </a:ln>
            <a:effectLst>
              <a:outerShdw blurRad="50800" dist="12700" dir="5400000" algn="ctr" rotWithShape="0">
                <a:schemeClr val="tx1"/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>
                <a:defRPr/>
              </a:pPr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105" name="Oval 104"/>
            <p:cNvSpPr>
              <a:spLocks noChangeArrowheads="1"/>
            </p:cNvSpPr>
            <p:nvPr/>
          </p:nvSpPr>
          <p:spPr bwMode="auto">
            <a:xfrm>
              <a:off x="7708906" y="1989884"/>
              <a:ext cx="173174" cy="138727"/>
            </a:xfrm>
            <a:prstGeom prst="ellipse">
              <a:avLst/>
            </a:prstGeom>
            <a:solidFill>
              <a:schemeClr val="accent2"/>
            </a:solidFill>
            <a:ln w="1651">
              <a:solidFill>
                <a:schemeClr val="tx1"/>
              </a:solidFill>
              <a:round/>
              <a:headEnd/>
              <a:tailEnd/>
            </a:ln>
            <a:effectLst>
              <a:outerShdw blurRad="50800" dist="12700" dir="5400000" algn="ctr" rotWithShape="0">
                <a:schemeClr val="tx1"/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>
                <a:defRPr/>
              </a:pPr>
              <a:endParaRPr lang="en-US" sz="800" b="1" dirty="0">
                <a:solidFill>
                  <a:srgbClr val="FFFFFF"/>
                </a:solidFill>
              </a:endParaRPr>
            </a:p>
          </p:txBody>
        </p:sp>
        <p:sp>
          <p:nvSpPr>
            <p:cNvPr id="104" name="Oval 103"/>
            <p:cNvSpPr>
              <a:spLocks noChangeArrowheads="1"/>
            </p:cNvSpPr>
            <p:nvPr/>
          </p:nvSpPr>
          <p:spPr bwMode="auto">
            <a:xfrm>
              <a:off x="8192861" y="1820515"/>
              <a:ext cx="173174" cy="141817"/>
            </a:xfrm>
            <a:prstGeom prst="ellipse">
              <a:avLst/>
            </a:prstGeom>
            <a:solidFill>
              <a:schemeClr val="accent2"/>
            </a:solidFill>
            <a:ln w="1651">
              <a:solidFill>
                <a:schemeClr val="tx1"/>
              </a:solidFill>
              <a:round/>
              <a:headEnd/>
              <a:tailEnd/>
            </a:ln>
            <a:effectLst>
              <a:outerShdw blurRad="50800" dist="12700" dir="5400000" algn="ctr" rotWithShape="0">
                <a:schemeClr val="tx1"/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>
                <a:defRPr/>
              </a:pPr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106" name="Oval 105"/>
            <p:cNvSpPr>
              <a:spLocks noChangeArrowheads="1"/>
            </p:cNvSpPr>
            <p:nvPr/>
          </p:nvSpPr>
          <p:spPr bwMode="auto">
            <a:xfrm>
              <a:off x="5471703" y="1094432"/>
              <a:ext cx="173174" cy="141817"/>
            </a:xfrm>
            <a:prstGeom prst="ellipse">
              <a:avLst/>
            </a:prstGeom>
            <a:solidFill>
              <a:schemeClr val="accent2"/>
            </a:solidFill>
            <a:ln w="1651">
              <a:solidFill>
                <a:schemeClr val="tx1"/>
              </a:solidFill>
              <a:round/>
              <a:headEnd/>
              <a:tailEnd/>
            </a:ln>
            <a:effectLst>
              <a:outerShdw blurRad="50800" dist="12700" dir="5400000" algn="ctr" rotWithShape="0">
                <a:schemeClr val="tx1"/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>
                <a:defRPr/>
              </a:pPr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201" name="Oval 200"/>
            <p:cNvSpPr>
              <a:spLocks noChangeArrowheads="1"/>
            </p:cNvSpPr>
            <p:nvPr/>
          </p:nvSpPr>
          <p:spPr bwMode="auto">
            <a:xfrm>
              <a:off x="7514939" y="2302644"/>
              <a:ext cx="173174" cy="141817"/>
            </a:xfrm>
            <a:prstGeom prst="ellipse">
              <a:avLst/>
            </a:prstGeom>
            <a:solidFill>
              <a:schemeClr val="accent2"/>
            </a:solidFill>
            <a:ln w="1651">
              <a:solidFill>
                <a:schemeClr val="tx1"/>
              </a:solidFill>
              <a:round/>
              <a:headEnd/>
              <a:tailEnd/>
            </a:ln>
            <a:effectLst>
              <a:outerShdw blurRad="50800" dist="12700" dir="5400000" algn="ctr" rotWithShape="0">
                <a:schemeClr val="tx1"/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>
                <a:defRPr/>
              </a:pPr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79" name="Oval 78"/>
            <p:cNvSpPr>
              <a:spLocks noChangeArrowheads="1"/>
            </p:cNvSpPr>
            <p:nvPr/>
          </p:nvSpPr>
          <p:spPr bwMode="auto">
            <a:xfrm>
              <a:off x="7924800" y="2038350"/>
              <a:ext cx="173174" cy="141817"/>
            </a:xfrm>
            <a:prstGeom prst="ellipse">
              <a:avLst/>
            </a:prstGeom>
            <a:solidFill>
              <a:schemeClr val="accent2"/>
            </a:solidFill>
            <a:ln w="1651">
              <a:solidFill>
                <a:schemeClr val="tx1"/>
              </a:solidFill>
              <a:round/>
              <a:headEnd/>
              <a:tailEnd/>
            </a:ln>
            <a:effectLst>
              <a:outerShdw blurRad="50800" dist="12700" dir="5400000" algn="ctr" rotWithShape="0">
                <a:schemeClr val="tx1"/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>
                <a:defRPr/>
              </a:pPr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6633867" y="3536571"/>
              <a:ext cx="173174" cy="141817"/>
            </a:xfrm>
            <a:prstGeom prst="ellipse">
              <a:avLst/>
            </a:prstGeom>
            <a:solidFill>
              <a:schemeClr val="accent2"/>
            </a:solidFill>
            <a:ln w="1651">
              <a:solidFill>
                <a:schemeClr val="tx1"/>
              </a:solidFill>
              <a:round/>
              <a:headEnd/>
              <a:tailEnd/>
            </a:ln>
            <a:effectLst>
              <a:outerShdw blurRad="50800" dist="12700" dir="5400000" algn="ctr" rotWithShape="0">
                <a:schemeClr val="tx1"/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>
                <a:defRPr/>
              </a:pPr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6921398" y="3699162"/>
              <a:ext cx="173174" cy="141817"/>
            </a:xfrm>
            <a:prstGeom prst="ellipse">
              <a:avLst/>
            </a:prstGeom>
            <a:solidFill>
              <a:schemeClr val="accent2"/>
            </a:solidFill>
            <a:ln w="1651">
              <a:solidFill>
                <a:schemeClr val="tx1"/>
              </a:solidFill>
              <a:round/>
              <a:headEnd/>
              <a:tailEnd/>
            </a:ln>
            <a:effectLst>
              <a:outerShdw blurRad="50800" dist="12700" dir="5400000" algn="ctr" rotWithShape="0">
                <a:schemeClr val="tx1"/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>
                <a:defRPr/>
              </a:pPr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8579714" y="1473910"/>
              <a:ext cx="173174" cy="141817"/>
            </a:xfrm>
            <a:prstGeom prst="ellipse">
              <a:avLst/>
            </a:prstGeom>
            <a:solidFill>
              <a:schemeClr val="accent2"/>
            </a:solidFill>
            <a:ln w="1651">
              <a:solidFill>
                <a:schemeClr val="tx1"/>
              </a:solidFill>
              <a:round/>
              <a:headEnd/>
              <a:tailEnd/>
            </a:ln>
            <a:effectLst>
              <a:outerShdw blurRad="50800" dist="12700" dir="5400000" algn="ctr" rotWithShape="0">
                <a:schemeClr val="tx1"/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>
                <a:defRPr/>
              </a:pPr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1516711" y="3511002"/>
              <a:ext cx="173174" cy="141817"/>
            </a:xfrm>
            <a:prstGeom prst="ellipse">
              <a:avLst/>
            </a:prstGeom>
            <a:solidFill>
              <a:schemeClr val="accent2"/>
            </a:solidFill>
            <a:ln w="1651">
              <a:solidFill>
                <a:schemeClr val="tx1"/>
              </a:solidFill>
              <a:round/>
              <a:headEnd/>
              <a:tailEnd/>
            </a:ln>
            <a:effectLst>
              <a:outerShdw blurRad="50800" dist="12700" dir="5400000" algn="ctr" rotWithShape="0">
                <a:schemeClr val="tx1"/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>
                <a:defRPr/>
              </a:pPr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5943600" y="3223814"/>
              <a:ext cx="174494" cy="142875"/>
            </a:xfrm>
            <a:prstGeom prst="ellipse">
              <a:avLst/>
            </a:prstGeom>
            <a:solidFill>
              <a:schemeClr val="accent2"/>
            </a:solidFill>
            <a:ln w="1651">
              <a:solidFill>
                <a:schemeClr val="tx1"/>
              </a:solidFill>
              <a:round/>
              <a:headEnd/>
              <a:tailEnd/>
            </a:ln>
            <a:effectLst>
              <a:outerShdw blurRad="50800" dist="12700" dir="5400000" algn="ctr" rotWithShape="0">
                <a:schemeClr val="tx1"/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>
                <a:defRPr/>
              </a:pPr>
              <a:endParaRPr lang="en-US" sz="800" b="1" dirty="0">
                <a:solidFill>
                  <a:srgbClr val="FFFFFF"/>
                </a:solidFill>
              </a:endParaRPr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1408677" y="2302643"/>
              <a:ext cx="173174" cy="141817"/>
            </a:xfrm>
            <a:prstGeom prst="ellipse">
              <a:avLst/>
            </a:prstGeom>
            <a:solidFill>
              <a:schemeClr val="accent2"/>
            </a:solidFill>
            <a:ln w="1651">
              <a:solidFill>
                <a:schemeClr val="tx1"/>
              </a:solidFill>
              <a:round/>
              <a:headEnd/>
              <a:tailEnd/>
            </a:ln>
            <a:effectLst>
              <a:outerShdw blurRad="50800" dist="12700" dir="5400000" algn="ctr" rotWithShape="0">
                <a:schemeClr val="tx1"/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>
                <a:defRPr/>
              </a:pPr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1455323" y="952614"/>
              <a:ext cx="171351" cy="141817"/>
            </a:xfrm>
            <a:prstGeom prst="ellipse">
              <a:avLst/>
            </a:prstGeom>
            <a:solidFill>
              <a:schemeClr val="accent2"/>
            </a:solidFill>
            <a:ln w="1651">
              <a:solidFill>
                <a:schemeClr val="tx1"/>
              </a:solidFill>
              <a:round/>
              <a:headEnd/>
              <a:tailEnd/>
            </a:ln>
            <a:effectLst>
              <a:outerShdw blurRad="50800" dist="12700" dir="5400000" algn="ctr" rotWithShape="0">
                <a:schemeClr val="tx1"/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>
                <a:defRPr/>
              </a:pPr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70" name="Oval 69"/>
            <p:cNvSpPr>
              <a:spLocks noChangeArrowheads="1"/>
            </p:cNvSpPr>
            <p:nvPr/>
          </p:nvSpPr>
          <p:spPr bwMode="auto">
            <a:xfrm>
              <a:off x="4608847" y="2927378"/>
              <a:ext cx="173174" cy="141817"/>
            </a:xfrm>
            <a:prstGeom prst="ellipse">
              <a:avLst/>
            </a:prstGeom>
            <a:solidFill>
              <a:schemeClr val="accent2"/>
            </a:solidFill>
            <a:ln w="1651">
              <a:solidFill>
                <a:schemeClr val="tx1"/>
              </a:solidFill>
              <a:round/>
              <a:headEnd/>
              <a:tailEnd/>
            </a:ln>
            <a:effectLst>
              <a:outerShdw blurRad="50800" dist="12700" dir="5400000" algn="ctr" rotWithShape="0">
                <a:schemeClr val="tx1"/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>
                <a:defRPr/>
              </a:pPr>
              <a:endParaRPr lang="en-US" sz="1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-5295" y="-133529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400" dirty="0">
                <a:solidFill>
                  <a:schemeClr val="bg1"/>
                </a:solidFill>
                <a:cs typeface="Arial"/>
              </a:rPr>
              <a:t>Approaches to Integrating Resilience </a:t>
            </a:r>
            <a:br>
              <a:rPr lang="en-US" sz="3400" dirty="0">
                <a:solidFill>
                  <a:schemeClr val="bg1"/>
                </a:solidFill>
                <a:cs typeface="Arial"/>
              </a:rPr>
            </a:br>
            <a:r>
              <a:rPr lang="en-US" sz="3400" dirty="0">
                <a:solidFill>
                  <a:schemeClr val="bg1"/>
                </a:solidFill>
                <a:cs typeface="Arial"/>
              </a:rPr>
              <a:t>in Project Design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41992" y="5443248"/>
            <a:ext cx="46096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Gulf Coast 2 Study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Adaptation Pilots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Post-Sandy Resiliency Study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Transportation Engineering Approaches to Climate Resiliency (TEACR)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9E-DBE6-AB4B-AB8E-BDD8DAEA03C9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76327" y="941616"/>
            <a:ext cx="78623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cs typeface="Arial"/>
              </a:rPr>
              <a:t>Engineering-Focused Case Studies</a:t>
            </a:r>
          </a:p>
          <a:p>
            <a:endParaRPr lang="en-US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1405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22384B-9E1C-4646-BFB6-FB0B6850F2DB}" type="slidenum">
              <a:rPr lang="en-US" smtClean="0">
                <a:solidFill>
                  <a:srgbClr val="526274">
                    <a:tint val="75000"/>
                  </a:srgbClr>
                </a:solidFill>
              </a:rPr>
              <a:pPr/>
              <a:t>24</a:t>
            </a:fld>
            <a:endParaRPr lang="en-US" dirty="0">
              <a:solidFill>
                <a:srgbClr val="526274">
                  <a:tint val="75000"/>
                </a:srgbClr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2357" y="1"/>
            <a:ext cx="8991601" cy="914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600" dirty="0">
                <a:solidFill>
                  <a:prstClr val="white"/>
                </a:solidFill>
              </a:rPr>
              <a:t>Pavements: Adaptation Case Studies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628656"/>
              </p:ext>
            </p:extLst>
          </p:nvPr>
        </p:nvGraphicFramePr>
        <p:xfrm>
          <a:off x="228600" y="1143000"/>
          <a:ext cx="8382000" cy="4772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4000">
                  <a:extLst>
                    <a:ext uri="{9D8B030D-6E8A-4147-A177-3AD203B41FA5}">
                      <a16:colId xmlns:a16="http://schemas.microsoft.com/office/drawing/2014/main" val="2052006200"/>
                    </a:ext>
                  </a:extLst>
                </a:gridCol>
                <a:gridCol w="3033485">
                  <a:extLst>
                    <a:ext uri="{9D8B030D-6E8A-4147-A177-3AD203B41FA5}">
                      <a16:colId xmlns:a16="http://schemas.microsoft.com/office/drawing/2014/main" val="2712644426"/>
                    </a:ext>
                  </a:extLst>
                </a:gridCol>
                <a:gridCol w="2554515">
                  <a:extLst>
                    <a:ext uri="{9D8B030D-6E8A-4147-A177-3AD203B41FA5}">
                      <a16:colId xmlns:a16="http://schemas.microsoft.com/office/drawing/2014/main" val="2629761597"/>
                    </a:ext>
                  </a:extLst>
                </a:gridCol>
              </a:tblGrid>
              <a:tr h="742407">
                <a:tc>
                  <a:txBody>
                    <a:bodyPr/>
                    <a:lstStyle/>
                    <a:p>
                      <a:r>
                        <a:rPr lang="en-US" dirty="0"/>
                        <a:t>Study 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Location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Stressor(s) Studied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8939451"/>
                  </a:ext>
                </a:extLst>
              </a:tr>
              <a:tr h="742407"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rgbClr val="000000"/>
                          </a:solidFill>
                        </a:rPr>
                        <a:t>TEACR Pavement Shrink-Swell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000000"/>
                          </a:solidFill>
                        </a:rPr>
                        <a:t>State Highway 170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, near Dallas, Texas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Temperature, precipitation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860587"/>
                  </a:ext>
                </a:extLst>
              </a:tr>
              <a:tr h="1060581"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rgbClr val="000000"/>
                          </a:solidFill>
                        </a:rPr>
                        <a:t>TEACR Pavement Freeze-Thaw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St. Rte. 6/ St. Rte. 15/ St. Rte. 16, Guilford,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Piscataquis County, Maine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Temperature, precipitation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8771261"/>
                  </a:ext>
                </a:extLst>
              </a:tr>
              <a:tr h="742276"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rgbClr val="000000"/>
                          </a:solidFill>
                        </a:rPr>
                        <a:t>GC2 Pavement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Mobile, Alabama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Temperature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6548607"/>
                  </a:ext>
                </a:extLst>
              </a:tr>
              <a:tr h="742407">
                <a:tc>
                  <a:txBody>
                    <a:bodyPr/>
                    <a:lstStyle/>
                    <a:p>
                      <a:r>
                        <a:rPr lang="en-US" i="1" dirty="0" err="1">
                          <a:solidFill>
                            <a:srgbClr val="000000"/>
                          </a:solidFill>
                        </a:rPr>
                        <a:t>WFLHD</a:t>
                      </a:r>
                      <a:r>
                        <a:rPr lang="en-US" i="1" dirty="0">
                          <a:solidFill>
                            <a:srgbClr val="000000"/>
                          </a:solidFill>
                        </a:rPr>
                        <a:t>/Alaska</a:t>
                      </a:r>
                      <a:r>
                        <a:rPr lang="en-US" i="1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i="1" baseline="0" dirty="0" err="1">
                          <a:solidFill>
                            <a:srgbClr val="000000"/>
                          </a:solidFill>
                        </a:rPr>
                        <a:t>DOT&amp;PF</a:t>
                      </a:r>
                      <a:r>
                        <a:rPr lang="en-US" i="1" dirty="0">
                          <a:solidFill>
                            <a:srgbClr val="000000"/>
                          </a:solidFill>
                        </a:rPr>
                        <a:t> Pilot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Dalton Highway Mile Post (MP) 9 to MP 11, Alaska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Temperature, precipitation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4865889"/>
                  </a:ext>
                </a:extLst>
              </a:tr>
              <a:tr h="742407">
                <a:tc>
                  <a:txBody>
                    <a:bodyPr/>
                    <a:lstStyle/>
                    <a:p>
                      <a:r>
                        <a:rPr lang="en-US" i="1" dirty="0" err="1">
                          <a:solidFill>
                            <a:srgbClr val="000000"/>
                          </a:solidFill>
                        </a:rPr>
                        <a:t>TEACR</a:t>
                      </a:r>
                      <a:r>
                        <a:rPr lang="en-US" i="1" dirty="0">
                          <a:solidFill>
                            <a:srgbClr val="000000"/>
                          </a:solidFill>
                        </a:rPr>
                        <a:t> Slope Stability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I-77, MP 1.8 to MP 6.3, Carroll Co. Virginia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Precipitation, temperature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32187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02799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066800"/>
            <a:ext cx="8458200" cy="5561699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Study Focus</a:t>
            </a:r>
          </a:p>
          <a:p>
            <a:pPr marL="800100" lvl="1" indent="-342900" defTabSz="9144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  <a:cs typeface="+mn-cs"/>
              </a:rPr>
              <a:t>Evaluate temperature and precipitation affect  on pavement performance. 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Project Scope</a:t>
            </a:r>
          </a:p>
          <a:p>
            <a:pPr marL="800100" lvl="1" indent="-342900" defTabSz="9144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  <a:cs typeface="+mn-cs"/>
              </a:rPr>
              <a:t>Dallas, Texas </a:t>
            </a:r>
            <a:r>
              <a:rPr lang="en-US" dirty="0">
                <a:solidFill>
                  <a:schemeClr val="tx1"/>
                </a:solidFill>
              </a:rPr>
              <a:t>–</a:t>
            </a:r>
            <a:r>
              <a:rPr lang="en-US" dirty="0">
                <a:solidFill>
                  <a:schemeClr val="tx1"/>
                </a:solidFill>
                <a:latin typeface="+mn-lt"/>
                <a:cs typeface="+mn-cs"/>
              </a:rPr>
              <a:t> area expansive soils</a:t>
            </a:r>
          </a:p>
          <a:p>
            <a:pPr marL="800100" lvl="1" indent="-342900" defTabSz="9144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  <a:cs typeface="+mn-cs"/>
              </a:rPr>
              <a:t>Proposed project – new construction</a:t>
            </a:r>
          </a:p>
          <a:p>
            <a:pPr marL="114300" indent="-457200" defTabSz="9144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Approach</a:t>
            </a:r>
          </a:p>
          <a:p>
            <a:pPr marL="800100" lvl="1" indent="-342900" defTabSz="9144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  <a:cs typeface="+mn-cs"/>
              </a:rPr>
              <a:t>Estimated pavement performance using mechanistic empirical pavement performance prediction models</a:t>
            </a:r>
          </a:p>
          <a:p>
            <a:pPr marL="800100" lvl="1" indent="-342900" defTabSz="9144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  <a:cs typeface="+mn-cs"/>
              </a:rPr>
              <a:t>Used projected climate data for temperature and precipitation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F10D-328A-4828-B5F0-057B442601F1}" type="slidenum">
              <a:rPr lang="en-US" smtClean="0">
                <a:solidFill>
                  <a:srgbClr val="526274">
                    <a:tint val="75000"/>
                  </a:srgbClr>
                </a:solidFill>
              </a:rPr>
              <a:pPr/>
              <a:t>25</a:t>
            </a:fld>
            <a:endParaRPr lang="en-US" dirty="0">
              <a:solidFill>
                <a:srgbClr val="526274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1420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4000" cap="none" dirty="0">
                <a:solidFill>
                  <a:schemeClr val="bg1"/>
                </a:solidFill>
              </a:rPr>
              <a:t>Texas SH 170 – Case Study</a:t>
            </a:r>
          </a:p>
        </p:txBody>
      </p:sp>
    </p:spTree>
    <p:extLst>
      <p:ext uri="{BB962C8B-B14F-4D97-AF65-F5344CB8AC3E}">
        <p14:creationId xmlns:p14="http://schemas.microsoft.com/office/powerpoint/2010/main" val="2599329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F10D-328A-4828-B5F0-057B442601F1}" type="slidenum">
              <a:rPr lang="en-US" smtClean="0">
                <a:solidFill>
                  <a:srgbClr val="526274">
                    <a:tint val="75000"/>
                  </a:srgbClr>
                </a:solidFill>
              </a:rPr>
              <a:pPr/>
              <a:t>26</a:t>
            </a:fld>
            <a:endParaRPr lang="en-US" dirty="0">
              <a:solidFill>
                <a:srgbClr val="526274">
                  <a:tint val="75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81200" y="5894685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Increase in annual mean temperature by 4 to 6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°</a:t>
            </a:r>
            <a:r>
              <a:rPr lang="en-US" dirty="0">
                <a:solidFill>
                  <a:srgbClr val="000000"/>
                </a:solidFill>
              </a:rPr>
              <a:t>F for RCPs 4.5 and 6.0 and by 9 to 10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°</a:t>
            </a:r>
            <a:r>
              <a:rPr lang="en-US" dirty="0">
                <a:solidFill>
                  <a:srgbClr val="000000"/>
                </a:solidFill>
              </a:rPr>
              <a:t>F for RCP 8.5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" y="1131879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20-Year Moving Average of Annual Mean Temperature at Fort Worth, Texas</a:t>
            </a:r>
          </a:p>
        </p:txBody>
      </p:sp>
      <p:graphicFrame>
        <p:nvGraphicFramePr>
          <p:cNvPr id="20" name="Chart 19"/>
          <p:cNvGraphicFramePr/>
          <p:nvPr>
            <p:extLst/>
          </p:nvPr>
        </p:nvGraphicFramePr>
        <p:xfrm>
          <a:off x="457200" y="1600200"/>
          <a:ext cx="7620000" cy="4439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1420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dirty="0">
                <a:solidFill>
                  <a:schemeClr val="bg1"/>
                </a:solidFill>
              </a:rPr>
              <a:t>SH 170 </a:t>
            </a:r>
            <a:r>
              <a:rPr lang="en-US" dirty="0"/>
              <a:t>– </a:t>
            </a:r>
            <a:r>
              <a:rPr lang="en-US" dirty="0">
                <a:solidFill>
                  <a:schemeClr val="bg1"/>
                </a:solidFill>
              </a:rPr>
              <a:t>Future Temperature Changes</a:t>
            </a:r>
          </a:p>
        </p:txBody>
      </p:sp>
    </p:spTree>
    <p:extLst>
      <p:ext uri="{BB962C8B-B14F-4D97-AF65-F5344CB8AC3E}">
        <p14:creationId xmlns:p14="http://schemas.microsoft.com/office/powerpoint/2010/main" val="574078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F10D-328A-4828-B5F0-057B442601F1}" type="slidenum">
              <a:rPr lang="en-US" smtClean="0">
                <a:solidFill>
                  <a:srgbClr val="526274">
                    <a:tint val="75000"/>
                  </a:srgbClr>
                </a:solidFill>
              </a:rPr>
              <a:pPr/>
              <a:t>27</a:t>
            </a:fld>
            <a:endParaRPr lang="en-US" dirty="0">
              <a:solidFill>
                <a:srgbClr val="526274">
                  <a:tint val="75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5000" y="5894685"/>
            <a:ext cx="5213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Annual TMI will decrease to -18 by 2099 for RCPs 4.5 and 6.0 and -30 for RCP 8.5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" y="1131879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20-Year Moving Average of </a:t>
            </a:r>
            <a:r>
              <a:rPr lang="en-US" dirty="0" err="1">
                <a:solidFill>
                  <a:srgbClr val="000000"/>
                </a:solidFill>
              </a:rPr>
              <a:t>Thornthwaite</a:t>
            </a:r>
            <a:r>
              <a:rPr lang="en-US" dirty="0">
                <a:solidFill>
                  <a:srgbClr val="000000"/>
                </a:solidFill>
              </a:rPr>
              <a:t> Moisture Index at Fort Worth, Texas</a:t>
            </a:r>
          </a:p>
        </p:txBody>
      </p:sp>
      <p:graphicFrame>
        <p:nvGraphicFramePr>
          <p:cNvPr id="20" name="Chart 19"/>
          <p:cNvGraphicFramePr/>
          <p:nvPr>
            <p:extLst/>
          </p:nvPr>
        </p:nvGraphicFramePr>
        <p:xfrm>
          <a:off x="457200" y="1752600"/>
          <a:ext cx="7620000" cy="4439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1420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dirty="0">
                <a:solidFill>
                  <a:schemeClr val="bg1"/>
                </a:solidFill>
              </a:rPr>
              <a:t>SH </a:t>
            </a:r>
            <a:r>
              <a:rPr lang="en-US" dirty="0"/>
              <a:t>170 – Future Moisture Changes</a:t>
            </a:r>
            <a:endParaRPr lang="en-US" cap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5141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F10D-328A-4828-B5F0-057B442601F1}" type="slidenum">
              <a:rPr lang="en-US" smtClean="0">
                <a:solidFill>
                  <a:srgbClr val="526274">
                    <a:tint val="75000"/>
                  </a:srgbClr>
                </a:solidFill>
              </a:rPr>
              <a:pPr/>
              <a:t>28</a:t>
            </a:fld>
            <a:endParaRPr lang="en-US" dirty="0">
              <a:solidFill>
                <a:srgbClr val="526274">
                  <a:tint val="75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5989212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Higher steel in Continuously Reinforced Concrete Pavements will be required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1420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dirty="0">
                <a:solidFill>
                  <a:schemeClr val="bg1"/>
                </a:solidFill>
              </a:rPr>
              <a:t>SH 170 </a:t>
            </a:r>
            <a:r>
              <a:rPr lang="en-US" dirty="0"/>
              <a:t>– Impacts to Rigid Pavements</a:t>
            </a:r>
            <a:endParaRPr lang="en-US" cap="none"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ACEFCD0-AED5-4DCC-AB84-4F8C0AD1CD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4027053"/>
              </p:ext>
            </p:extLst>
          </p:nvPr>
        </p:nvGraphicFramePr>
        <p:xfrm>
          <a:off x="381000" y="1066800"/>
          <a:ext cx="8305800" cy="4922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97906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B91D9-5552-46C0-9CFA-8C0B7404E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914400"/>
            <a:r>
              <a:rPr lang="en-US" dirty="0"/>
              <a:t>SH 170 – Lessons Learned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29B51E-54CE-44E0-827A-0186B49626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143000"/>
            <a:ext cx="8991600" cy="5578475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Increasing temperature and aridity will affect material properties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Drying of soils – increased subgrade support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Shrinkage in concrete – increased crack width </a:t>
            </a: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Study Limitations: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Effect of soil shrink/swell on pavement roughness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Shrinkage cracking in concrete due to drying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Vegetation-induced cracking due to arid weather</a:t>
            </a: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More Resilient Pavements Strategies Exist</a:t>
            </a: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Not major cost increase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7D4406-D028-4818-9D5B-9768B0536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F10D-328A-4828-B5F0-057B442601F1}" type="slidenum">
              <a:rPr lang="en-US" smtClean="0">
                <a:solidFill>
                  <a:srgbClr val="526274">
                    <a:tint val="75000"/>
                  </a:srgbClr>
                </a:solidFill>
              </a:rPr>
              <a:pPr/>
              <a:t>29</a:t>
            </a:fld>
            <a:endParaRPr lang="en-US" dirty="0">
              <a:solidFill>
                <a:srgbClr val="52627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9167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9980" y="152400"/>
            <a:ext cx="8839200" cy="759042"/>
          </a:xfrm>
        </p:spPr>
        <p:txBody>
          <a:bodyPr>
            <a:noAutofit/>
          </a:bodyPr>
          <a:lstStyle/>
          <a:p>
            <a:r>
              <a:rPr lang="en-US" sz="3200" dirty="0"/>
              <a:t>Potential Consequences with Assuming Stationarity for Rigid Pavements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606869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9E-DBE6-AB4B-AB8E-BDD8DAEA03C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ADF966-63DD-4CB5-B2BF-08FD1F849A8F}"/>
              </a:ext>
            </a:extLst>
          </p:cNvPr>
          <p:cNvSpPr/>
          <p:nvPr/>
        </p:nvSpPr>
        <p:spPr>
          <a:xfrm>
            <a:off x="1113020" y="6156663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https://www.fhwa.dot.gov/pavement/sustainability/hif15015.pdf</a:t>
            </a:r>
          </a:p>
        </p:txBody>
      </p:sp>
    </p:spTree>
    <p:extLst>
      <p:ext uri="{BB962C8B-B14F-4D97-AF65-F5344CB8AC3E}">
        <p14:creationId xmlns:p14="http://schemas.microsoft.com/office/powerpoint/2010/main" val="716736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Current Efforts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FHWA Pavement Resilience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AF24399E-DBE6-AB4B-AB8E-BDD8DAEA03C9}" type="slidenum">
              <a:rPr lang="en-US" smtClean="0">
                <a:solidFill>
                  <a:srgbClr val="526274">
                    <a:tint val="75000"/>
                  </a:srgbClr>
                </a:solidFill>
              </a:rPr>
              <a:pPr defTabSz="457200"/>
              <a:t>30</a:t>
            </a:fld>
            <a:endParaRPr lang="en-US">
              <a:solidFill>
                <a:srgbClr val="52627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9637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Sustainable Pavements Road Map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8DBC04-C0C6-4D2C-8B1C-0BA16D14C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93" y="1138100"/>
            <a:ext cx="8229600" cy="4525963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ü"/>
            </a:pPr>
            <a:r>
              <a:rPr lang="en-US" sz="2800" dirty="0"/>
              <a:t> </a:t>
            </a:r>
            <a:r>
              <a:rPr lang="en-US" sz="2800" dirty="0">
                <a:solidFill>
                  <a:srgbClr val="000000"/>
                </a:solidFill>
              </a:rPr>
              <a:t>What are the current gaps and 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future needs?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r>
              <a:rPr lang="en-US" dirty="0"/>
              <a:t>							</a:t>
            </a:r>
            <a:r>
              <a:rPr lang="en-US" dirty="0">
                <a:solidFill>
                  <a:srgbClr val="000000"/>
                </a:solidFill>
              </a:rPr>
              <a:t>Tools to incorporate more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							sustainable practices into 								pavement design process</a:t>
            </a:r>
          </a:p>
          <a:p>
            <a:pPr lvl="0"/>
            <a:endParaRPr lang="en-US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US" dirty="0">
                <a:solidFill>
                  <a:schemeClr val="accent1"/>
                </a:solidFill>
              </a:rPr>
              <a:t>➔</a:t>
            </a:r>
            <a:r>
              <a:rPr lang="en-US" dirty="0">
                <a:solidFill>
                  <a:srgbClr val="000000"/>
                </a:solidFill>
              </a:rPr>
              <a:t>Pavement Resiliency Guidelines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53DA55F5-41CC-45BC-BAFF-A40B507EA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AFA4-B865-4C52-9144-5891E637B0B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2CAE86DD-0ED6-45B0-9844-08F547DA9932}" type="slidenum">
              <a:rPr lang="en-US" sz="2000" smtClean="0">
                <a:solidFill>
                  <a:schemeClr val="bg1"/>
                </a:solidFill>
              </a:rPr>
              <a:pPr/>
              <a:t>31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3A9B27-289F-4643-90C3-64F4D02A38A1}"/>
              </a:ext>
            </a:extLst>
          </p:cNvPr>
          <p:cNvSpPr/>
          <p:nvPr/>
        </p:nvSpPr>
        <p:spPr>
          <a:xfrm>
            <a:off x="1193104" y="5848519"/>
            <a:ext cx="70364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https://www.fhwa.dot.gov/pavement/sustainability/hif17029.pdf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8A2821-EECF-4514-BEE4-4B110EE1D9D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99129" y="2237071"/>
            <a:ext cx="2074275" cy="1910263"/>
          </a:xfrm>
          <a:prstGeom prst="rect">
            <a:avLst/>
          </a:prstGeom>
        </p:spPr>
      </p:pic>
      <p:pic>
        <p:nvPicPr>
          <p:cNvPr id="12" name="Picture 11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1E28A825-9B68-4CBB-BC23-688B277C78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615" y="964587"/>
            <a:ext cx="3252794" cy="184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8130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>
            <a:normAutofit/>
          </a:bodyPr>
          <a:lstStyle/>
          <a:p>
            <a:r>
              <a:rPr lang="en-US" sz="4000" dirty="0"/>
              <a:t>Pavement Resiliency Workshops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1C73B32-5A50-420D-B056-EC691D290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66800"/>
            <a:ext cx="8915400" cy="50593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Joint Project with Office of Planning, Environment, &amp; Realty</a:t>
            </a:r>
          </a:p>
          <a:p>
            <a:r>
              <a:rPr lang="en-US" sz="3200" dirty="0">
                <a:solidFill>
                  <a:srgbClr val="000000"/>
                </a:solidFill>
              </a:rPr>
              <a:t>Project Duration: 2018-2021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000000"/>
                </a:solidFill>
              </a:rPr>
              <a:t>Literature Review &amp; Gap Analysis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Spring 2020, Fall 2020 Workshop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Guidebook: Summary Best Practices (2021)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AF24399E-DBE6-AB4B-AB8E-BDD8DAEA03C9}" type="slidenum">
              <a:rPr lang="en-US" smtClean="0">
                <a:solidFill>
                  <a:srgbClr val="526274">
                    <a:tint val="75000"/>
                  </a:srgbClr>
                </a:solidFill>
              </a:rPr>
              <a:pPr defTabSz="457200"/>
              <a:t>32</a:t>
            </a:fld>
            <a:endParaRPr lang="en-US" dirty="0">
              <a:solidFill>
                <a:srgbClr val="526274">
                  <a:tint val="75000"/>
                </a:srgbClr>
              </a:solidFill>
            </a:endParaRPr>
          </a:p>
        </p:txBody>
      </p:sp>
      <p:pic>
        <p:nvPicPr>
          <p:cNvPr id="9" name="Picture 8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147D89C9-8411-4279-82D4-979B9A1D46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406" y="4843459"/>
            <a:ext cx="3557594" cy="201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7352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>
            <a:normAutofit/>
          </a:bodyPr>
          <a:lstStyle/>
          <a:p>
            <a:r>
              <a:rPr lang="en-US" sz="4000" dirty="0"/>
              <a:t>Pavement Resiliency Workshops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1C73B32-5A50-420D-B056-EC691D290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66800"/>
            <a:ext cx="8915400" cy="5289549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Educate Pavement Engineers on Resiliency</a:t>
            </a:r>
          </a:p>
          <a:p>
            <a:r>
              <a:rPr lang="en-US" sz="3200" dirty="0">
                <a:solidFill>
                  <a:srgbClr val="000000"/>
                </a:solidFill>
              </a:rPr>
              <a:t>Identify Specific Approaches for More Resilient Pavements</a:t>
            </a:r>
          </a:p>
          <a:p>
            <a:r>
              <a:rPr lang="en-US" sz="3200" dirty="0">
                <a:solidFill>
                  <a:srgbClr val="000000"/>
                </a:solidFill>
              </a:rPr>
              <a:t>Document State of Knowledge</a:t>
            </a:r>
          </a:p>
          <a:p>
            <a:r>
              <a:rPr lang="en-US" sz="3200" dirty="0">
                <a:solidFill>
                  <a:srgbClr val="000000"/>
                </a:solidFill>
              </a:rPr>
              <a:t>Scope limited to pavements but must connect to broader issue</a:t>
            </a:r>
          </a:p>
          <a:p>
            <a:pPr marL="16002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Other critical assets </a:t>
            </a:r>
          </a:p>
          <a:p>
            <a:pPr marL="16002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Reference Non-Pavement Specific Strategies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AF24399E-DBE6-AB4B-AB8E-BDD8DAEA03C9}" type="slidenum">
              <a:rPr lang="en-US" smtClean="0">
                <a:solidFill>
                  <a:srgbClr val="526274">
                    <a:tint val="75000"/>
                  </a:srgbClr>
                </a:solidFill>
              </a:rPr>
              <a:pPr defTabSz="457200"/>
              <a:t>33</a:t>
            </a:fld>
            <a:endParaRPr lang="en-US" dirty="0">
              <a:solidFill>
                <a:srgbClr val="52627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0735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>
            <a:normAutofit/>
          </a:bodyPr>
          <a:lstStyle/>
          <a:p>
            <a:r>
              <a:rPr lang="en-US" sz="4000" dirty="0"/>
              <a:t>Other Pavement Resiliency Efforts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1C73B32-5A50-420D-B056-EC691D290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66800"/>
            <a:ext cx="8915400" cy="5289549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World Road Association, PIARC</a:t>
            </a:r>
          </a:p>
          <a:p>
            <a:pPr marL="16002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2020-2023 Strategic Plan</a:t>
            </a:r>
          </a:p>
          <a:p>
            <a:pPr marL="16002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TC 4.1 Resilient Infrastructure – Pavements</a:t>
            </a:r>
          </a:p>
          <a:p>
            <a:r>
              <a:rPr lang="en-US" sz="3200" dirty="0">
                <a:solidFill>
                  <a:srgbClr val="000000"/>
                </a:solidFill>
              </a:rPr>
              <a:t>National Highway Institute (NHI) Course</a:t>
            </a:r>
          </a:p>
          <a:p>
            <a:pPr marL="16002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Pavement Element</a:t>
            </a:r>
          </a:p>
          <a:p>
            <a:r>
              <a:rPr lang="en-US" sz="3200" dirty="0">
                <a:solidFill>
                  <a:srgbClr val="000000"/>
                </a:solidFill>
              </a:rPr>
              <a:t>12 International Conference on Concrete Pavements, International Society for Concrete Pavements</a:t>
            </a:r>
          </a:p>
          <a:p>
            <a:pPr marL="1600200" lvl="1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</a:rPr>
              <a:t>Aug. 30-Sept. 3, 2020, Minneapolis, MN</a:t>
            </a:r>
          </a:p>
          <a:p>
            <a:pPr marL="1600200" lvl="1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</a:rPr>
              <a:t>Workshop on Resiliency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AF24399E-DBE6-AB4B-AB8E-BDD8DAEA03C9}" type="slidenum">
              <a:rPr lang="en-US" smtClean="0">
                <a:solidFill>
                  <a:srgbClr val="526274">
                    <a:tint val="75000"/>
                  </a:srgbClr>
                </a:solidFill>
              </a:rPr>
              <a:pPr defTabSz="457200"/>
              <a:t>34</a:t>
            </a:fld>
            <a:endParaRPr lang="en-US" dirty="0">
              <a:solidFill>
                <a:srgbClr val="52627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1481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371"/>
            <a:ext cx="8229600" cy="912813"/>
          </a:xfrm>
        </p:spPr>
        <p:txBody>
          <a:bodyPr>
            <a:normAutofit/>
          </a:bodyPr>
          <a:lstStyle/>
          <a:p>
            <a:r>
              <a:rPr lang="en-US" cap="none" dirty="0"/>
              <a:t>Other Ongoing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842" y="1255522"/>
            <a:ext cx="8363158" cy="5221478"/>
          </a:xfrm>
        </p:spPr>
        <p:txBody>
          <a:bodyPr>
            <a:noAutofit/>
          </a:bodyPr>
          <a:lstStyle/>
          <a:p>
            <a:r>
              <a:rPr lang="en-US" i="1" dirty="0">
                <a:solidFill>
                  <a:srgbClr val="232323"/>
                </a:solidFill>
              </a:rPr>
              <a:t>Incorporating Resilience into the Transportation Planning Process Case Studies and Guidebook</a:t>
            </a:r>
          </a:p>
          <a:p>
            <a:pPr marL="6858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32323"/>
                </a:solidFill>
                <a:hlinkClick r:id="rId3"/>
              </a:rPr>
              <a:t>Integrating Resilience into the Transportation Planning Process-White Paper on Literature Review Findings</a:t>
            </a:r>
            <a:endParaRPr lang="en-US" sz="2000" dirty="0">
              <a:solidFill>
                <a:srgbClr val="232323"/>
              </a:solidFill>
            </a:endParaRPr>
          </a:p>
          <a:p>
            <a:r>
              <a:rPr lang="en-US" sz="2400" i="1" dirty="0">
                <a:solidFill>
                  <a:srgbClr val="232323"/>
                </a:solidFill>
              </a:rPr>
              <a:t>Nature-based Resilience for Coastal Highways </a:t>
            </a:r>
            <a:r>
              <a:rPr lang="en-US" sz="2400" dirty="0">
                <a:solidFill>
                  <a:srgbClr val="232323"/>
                </a:solidFill>
              </a:rPr>
              <a:t>Guidebook</a:t>
            </a:r>
          </a:p>
          <a:p>
            <a:pPr marL="6858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32323"/>
                </a:solidFill>
                <a:hlinkClick r:id="rId4"/>
              </a:rPr>
              <a:t>White Paper: Nature-based Solutions for Coastal Highway Resilience</a:t>
            </a:r>
            <a:endParaRPr lang="en-US" sz="2000" dirty="0">
              <a:solidFill>
                <a:srgbClr val="232323"/>
              </a:solidFill>
            </a:endParaRPr>
          </a:p>
          <a:p>
            <a:r>
              <a:rPr lang="en-US" dirty="0">
                <a:solidFill>
                  <a:srgbClr val="232323"/>
                </a:solidFill>
              </a:rPr>
              <a:t>Asset Management, Extreme Weather, and Proxy Indicators Pilot Projects and Guidebook</a:t>
            </a:r>
          </a:p>
          <a:p>
            <a:r>
              <a:rPr lang="en-US" sz="2400" dirty="0">
                <a:solidFill>
                  <a:srgbClr val="232323"/>
                </a:solidFill>
              </a:rPr>
              <a:t>HEC-25 update</a:t>
            </a:r>
          </a:p>
          <a:p>
            <a:r>
              <a:rPr lang="en-US" dirty="0">
                <a:solidFill>
                  <a:srgbClr val="000000"/>
                </a:solidFill>
              </a:rPr>
              <a:t>CMIP Climate Data Processing Tool update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5D5A8D-2FBA-4B2C-9D2D-5D2BDBA5C1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4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061" y="6142143"/>
            <a:ext cx="1388971" cy="54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4461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67947-6A3D-4D16-B9D9-21F6FA104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8839200" cy="759042"/>
          </a:xfrm>
        </p:spPr>
        <p:txBody>
          <a:bodyPr>
            <a:normAutofit/>
          </a:bodyPr>
          <a:lstStyle/>
          <a:p>
            <a:r>
              <a:rPr lang="en-US" dirty="0"/>
              <a:t>How Can You Help?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6F883-A4E1-4083-8F3D-70CA85BFF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Encourage Agencies to Consider Resiliency in Planning, Designs, and Operations</a:t>
            </a:r>
          </a:p>
          <a:p>
            <a:r>
              <a:rPr lang="en-US" sz="2800" dirty="0">
                <a:solidFill>
                  <a:srgbClr val="000000"/>
                </a:solidFill>
              </a:rPr>
              <a:t>Reference, Follow, &amp; Help Disseminate FHWA Resiliency Resources</a:t>
            </a:r>
          </a:p>
          <a:p>
            <a:pPr marL="16002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Case Studies</a:t>
            </a:r>
          </a:p>
          <a:p>
            <a:pPr marL="16002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Vulnerability Assessment</a:t>
            </a:r>
          </a:p>
          <a:p>
            <a:pPr marL="16002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Adaptation Decision-Making Assessment Process</a:t>
            </a:r>
          </a:p>
          <a:p>
            <a:r>
              <a:rPr lang="en-US" sz="2800" dirty="0">
                <a:solidFill>
                  <a:srgbClr val="000000"/>
                </a:solidFill>
              </a:rPr>
              <a:t>Continue Research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2A53B-3993-4833-A629-DF7393F38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AFA4-B865-4C52-9144-5891E637B0B5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7693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4368C-8C97-4CF4-B966-5C4E674B9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371"/>
            <a:ext cx="8229600" cy="912813"/>
          </a:xfrm>
        </p:spPr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F827FA4-DBE4-4648-BBF9-3EEA275A1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433" y="1166018"/>
            <a:ext cx="8229600" cy="45259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rgbClr val="000000"/>
                </a:solidFill>
              </a:rPr>
              <a:t>Gina Ahlstrom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	Preconstruction, Construction, &amp; Pavements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>
                <a:hlinkClick r:id="rId3"/>
              </a:rPr>
              <a:t>gina.ahlstrom@dot.gov</a:t>
            </a:r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>
                <a:solidFill>
                  <a:srgbClr val="000000"/>
                </a:solidFill>
              </a:rPr>
              <a:t>Heather Dylla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 Preconstruction, Construction, &amp; Pavements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/>
              <a:t> </a:t>
            </a:r>
            <a:r>
              <a:rPr lang="en-US" dirty="0">
                <a:hlinkClick r:id="rId4"/>
              </a:rPr>
              <a:t>heather.dylla@dot.gov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http:www.fhwa.dot.gov/pavement/sustainability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79B356-E31F-4790-B609-FE193D142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9E-DBE6-AB4B-AB8E-BDD8DAEA03C9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7" name="Picture 6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ED5F60FC-0A58-4A27-B234-1F974BFD58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647" y="5107397"/>
            <a:ext cx="2760305" cy="156306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AB6D299-0BE6-4A54-B388-88091800D2AA}"/>
              </a:ext>
            </a:extLst>
          </p:cNvPr>
          <p:cNvSpPr txBox="1">
            <a:spLocks/>
          </p:cNvSpPr>
          <p:nvPr/>
        </p:nvSpPr>
        <p:spPr>
          <a:xfrm>
            <a:off x="609598" y="1090230"/>
            <a:ext cx="7900307" cy="2004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B05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800"/>
              </a:spcBef>
              <a:spcAft>
                <a:spcPts val="1200"/>
              </a:spcAft>
            </a:pPr>
            <a:endParaRPr lang="en-US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541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152374"/>
            <a:ext cx="89229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What Is </a:t>
            </a:r>
            <a:r>
              <a:rPr lang="en-US" sz="4000" i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Resilience</a:t>
            </a:r>
            <a:r>
              <a:rPr lang="en-US" sz="4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309938" y="1070478"/>
            <a:ext cx="83332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Resilience</a:t>
            </a:r>
            <a:r>
              <a:rPr lang="en-US" sz="2000" dirty="0">
                <a:latin typeface="Arial"/>
                <a:cs typeface="Arial"/>
              </a:rPr>
              <a:t>: the ability to anticipate, prepare for, and adapt to changing conditions and withstand, respond to, and recover rapidly from disruptions (FHWA Order 5520)</a:t>
            </a:r>
          </a:p>
          <a:p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	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" y="2265664"/>
            <a:ext cx="9143999" cy="2258685"/>
            <a:chOff x="251232" y="3527493"/>
            <a:chExt cx="8671701" cy="1886673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707" b="13938"/>
            <a:stretch/>
          </p:blipFill>
          <p:spPr bwMode="auto">
            <a:xfrm>
              <a:off x="4581229" y="3527493"/>
              <a:ext cx="2117320" cy="1886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961"/>
            <a:stretch/>
          </p:blipFill>
          <p:spPr bwMode="auto">
            <a:xfrm>
              <a:off x="2454260" y="3527494"/>
              <a:ext cx="2190426" cy="1886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8" r="3781"/>
            <a:stretch/>
          </p:blipFill>
          <p:spPr bwMode="auto">
            <a:xfrm>
              <a:off x="251232" y="3557308"/>
              <a:ext cx="2203028" cy="18568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41" r="3571" b="5969"/>
            <a:stretch/>
          </p:blipFill>
          <p:spPr bwMode="auto">
            <a:xfrm>
              <a:off x="6705600" y="3527493"/>
              <a:ext cx="2217333" cy="1886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object 2"/>
          <p:cNvSpPr/>
          <p:nvPr/>
        </p:nvSpPr>
        <p:spPr>
          <a:xfrm>
            <a:off x="0" y="880871"/>
            <a:ext cx="9143999" cy="1074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3"/>
          <p:cNvSpPr/>
          <p:nvPr/>
        </p:nvSpPr>
        <p:spPr>
          <a:xfrm>
            <a:off x="0" y="914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25400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AF24399E-DBE6-AB4B-AB8E-BDD8DAEA03C9}" type="slidenum">
              <a:rPr lang="en-US" smtClean="0">
                <a:solidFill>
                  <a:srgbClr val="526274">
                    <a:tint val="75000"/>
                  </a:srgbClr>
                </a:solidFill>
              </a:rPr>
              <a:pPr defTabSz="457200"/>
              <a:t>4</a:t>
            </a:fld>
            <a:endParaRPr lang="en-US">
              <a:solidFill>
                <a:srgbClr val="526274">
                  <a:tint val="75000"/>
                </a:srgb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3754" y="4497297"/>
            <a:ext cx="3358987" cy="2241074"/>
          </a:xfrm>
          <a:prstGeom prst="rect">
            <a:avLst/>
          </a:prstGeom>
        </p:spPr>
      </p:pic>
      <p:pic>
        <p:nvPicPr>
          <p:cNvPr id="15" name="Picture 14">
            <a:hlinkClick r:id="rId9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22578" y="4520804"/>
            <a:ext cx="3360823" cy="22175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23407" y="4259193"/>
            <a:ext cx="2186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chemeClr val="bg1"/>
                </a:solidFill>
              </a:rPr>
              <a:t>Photo credit: </a:t>
            </a:r>
            <a:r>
              <a:rPr lang="en-US" sz="1000" i="1" dirty="0" err="1">
                <a:solidFill>
                  <a:schemeClr val="bg1"/>
                </a:solidFill>
              </a:rPr>
              <a:t>CalTrans</a:t>
            </a:r>
            <a:endParaRPr lang="en-US" sz="1000" i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55603" y="4259194"/>
            <a:ext cx="2186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chemeClr val="bg1"/>
                </a:solidFill>
              </a:rPr>
              <a:t>Photo credit: CO DOT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65828" y="4281874"/>
            <a:ext cx="2186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>
                <a:solidFill>
                  <a:schemeClr val="bg1"/>
                </a:solidFill>
              </a:rPr>
              <a:t>Photo credit: Iowa State Patrol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51940" y="4284599"/>
            <a:ext cx="2186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>
                <a:solidFill>
                  <a:srgbClr val="000000"/>
                </a:solidFill>
              </a:rPr>
              <a:t>Photo credit: NYCDOT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91766" y="6463249"/>
            <a:ext cx="2186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>
                <a:solidFill>
                  <a:schemeClr val="bg1"/>
                </a:solidFill>
              </a:rPr>
              <a:t>Photo credit: US CBP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10905" y="6457294"/>
            <a:ext cx="2186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>
                <a:solidFill>
                  <a:schemeClr val="bg1"/>
                </a:solidFill>
              </a:rPr>
              <a:t>Photo credit: US CBP</a:t>
            </a:r>
          </a:p>
        </p:txBody>
      </p:sp>
    </p:spTree>
    <p:extLst>
      <p:ext uri="{BB962C8B-B14F-4D97-AF65-F5344CB8AC3E}">
        <p14:creationId xmlns:p14="http://schemas.microsoft.com/office/powerpoint/2010/main" val="2524888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991600" cy="759042"/>
          </a:xfrm>
        </p:spPr>
        <p:txBody>
          <a:bodyPr>
            <a:normAutofit/>
          </a:bodyPr>
          <a:lstStyle/>
          <a:p>
            <a:r>
              <a:rPr lang="en-US" sz="4000" dirty="0"/>
              <a:t>Presentation Key Takeaways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FHWA approach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Tools &amp; Resources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Application to Pavements</a:t>
            </a:r>
          </a:p>
          <a:p>
            <a:pPr marL="514350" indent="-514350">
              <a:buFont typeface="+mj-lt"/>
              <a:buAutoNum type="arabicParenR"/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AF24399E-DBE6-AB4B-AB8E-BDD8DAEA03C9}" type="slidenum">
              <a:rPr lang="en-US" smtClean="0">
                <a:solidFill>
                  <a:srgbClr val="526274">
                    <a:tint val="75000"/>
                  </a:srgbClr>
                </a:solidFill>
              </a:rPr>
              <a:pPr defTabSz="457200"/>
              <a:t>5</a:t>
            </a:fld>
            <a:endParaRPr lang="en-US" dirty="0">
              <a:solidFill>
                <a:srgbClr val="52627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48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Program and Policies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FHWA Resilience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AF24399E-DBE6-AB4B-AB8E-BDD8DAEA03C9}" type="slidenum">
              <a:rPr lang="en-US" smtClean="0">
                <a:solidFill>
                  <a:srgbClr val="526274">
                    <a:tint val="75000"/>
                  </a:srgbClr>
                </a:solidFill>
              </a:rPr>
              <a:pPr defTabSz="457200"/>
              <a:t>6</a:t>
            </a:fld>
            <a:endParaRPr lang="en-US">
              <a:solidFill>
                <a:srgbClr val="52627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02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7006" y="1651495"/>
            <a:ext cx="3562193" cy="27817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Extreme Weather Resilience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1495"/>
            <a:ext cx="8229600" cy="4525963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nl-NL" altLang="nl-NL" sz="2400" dirty="0">
                <a:solidFill>
                  <a:schemeClr val="tx2"/>
                </a:solidFill>
              </a:rPr>
              <a:t>USDOT FY 2018-22 Strategic </a:t>
            </a:r>
            <a:br>
              <a:rPr lang="nl-NL" altLang="nl-NL" sz="2400" dirty="0">
                <a:solidFill>
                  <a:schemeClr val="tx2"/>
                </a:solidFill>
              </a:rPr>
            </a:br>
            <a:r>
              <a:rPr lang="nl-NL" altLang="nl-NL" sz="2400" dirty="0">
                <a:solidFill>
                  <a:schemeClr val="tx2"/>
                </a:solidFill>
              </a:rPr>
              <a:t>Plan</a:t>
            </a:r>
            <a:r>
              <a:rPr lang="nl-NL" altLang="nl-NL" sz="2400" dirty="0">
                <a:solidFill>
                  <a:schemeClr val="tx1"/>
                </a:solidFill>
              </a:rPr>
              <a:t>: “DOT will increase </a:t>
            </a:r>
            <a:r>
              <a:rPr lang="en-US" sz="2400" dirty="0">
                <a:solidFill>
                  <a:schemeClr val="tx1"/>
                </a:solidFill>
              </a:rPr>
              <a:t>its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effectiveness in ensuring that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infrastructure is resilient enough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to withstand extreme weather” </a:t>
            </a:r>
            <a:endParaRPr lang="en-US" altLang="nl-NL" sz="240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altLang="nl-NL" sz="2400" dirty="0">
                <a:solidFill>
                  <a:schemeClr val="tx2"/>
                </a:solidFill>
              </a:rPr>
              <a:t>FHWA Order 5520 </a:t>
            </a:r>
            <a:r>
              <a:rPr lang="en-US" altLang="nl-NL" sz="2400" dirty="0">
                <a:solidFill>
                  <a:schemeClr val="tx1"/>
                </a:solidFill>
              </a:rPr>
              <a:t>commits </a:t>
            </a:r>
            <a:br>
              <a:rPr lang="en-US" altLang="nl-NL" sz="2400" dirty="0">
                <a:solidFill>
                  <a:schemeClr val="tx1"/>
                </a:solidFill>
              </a:rPr>
            </a:br>
            <a:r>
              <a:rPr lang="en-US" altLang="nl-NL" sz="2400" dirty="0">
                <a:solidFill>
                  <a:schemeClr val="tx1"/>
                </a:solidFill>
              </a:rPr>
              <a:t>FHWA to integrating extreme </a:t>
            </a:r>
            <a:br>
              <a:rPr lang="en-US" altLang="nl-NL" sz="2400" dirty="0">
                <a:solidFill>
                  <a:schemeClr val="tx1"/>
                </a:solidFill>
              </a:rPr>
            </a:br>
            <a:r>
              <a:rPr lang="en-US" altLang="nl-NL" sz="2400" dirty="0">
                <a:solidFill>
                  <a:schemeClr val="tx1"/>
                </a:solidFill>
              </a:rPr>
              <a:t>weather risk consideration into programs</a:t>
            </a:r>
          </a:p>
          <a:p>
            <a:pPr>
              <a:spcAft>
                <a:spcPts val="600"/>
              </a:spcAft>
            </a:pPr>
            <a:r>
              <a:rPr lang="en-US" altLang="nl-NL" sz="2400" dirty="0">
                <a:solidFill>
                  <a:schemeClr val="tx1"/>
                </a:solidFill>
              </a:rPr>
              <a:t>Extreme weather resilience </a:t>
            </a:r>
            <a:r>
              <a:rPr lang="en-US" altLang="nl-NL" sz="2400" u="sng" dirty="0">
                <a:solidFill>
                  <a:schemeClr val="tx2"/>
                </a:solidFill>
                <a:hlinkClick r:id="rId4"/>
              </a:rPr>
              <a:t>eligible</a:t>
            </a:r>
            <a:r>
              <a:rPr lang="en-US" altLang="nl-NL" sz="2400" dirty="0">
                <a:solidFill>
                  <a:schemeClr val="tx1"/>
                </a:solidFill>
              </a:rPr>
              <a:t> for FHWA funds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44633-18DD-764B-B42C-829D54BC1D00}" type="slidenum">
              <a:rPr lang="en-US" smtClean="0"/>
              <a:t>7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289475" y="4217835"/>
            <a:ext cx="27115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Flooding from Harvey, Credit TTI</a:t>
            </a:r>
            <a:endParaRPr lang="en-US" sz="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438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71973"/>
            <a:ext cx="88392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Extreme Weather Resilience-Related Regulations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1524002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2892AD"/>
              </a:buClr>
              <a:buFont typeface="Arial"/>
              <a:buChar char="•"/>
              <a:defRPr lang="en-US" sz="2400" kern="1200" dirty="0" smtClean="0">
                <a:solidFill>
                  <a:srgbClr val="526274"/>
                </a:solidFill>
                <a:latin typeface="Arial"/>
                <a:ea typeface="+mn-ea"/>
                <a:cs typeface="Arial"/>
              </a:defRPr>
            </a:lvl1pPr>
            <a:lvl2pPr marL="1143000" indent="0" algn="l" defTabSz="457200" rtl="0" eaLnBrk="1" latinLnBrk="0" hangingPunct="1">
              <a:spcBef>
                <a:spcPct val="20000"/>
              </a:spcBef>
              <a:buClr>
                <a:srgbClr val="2892AD"/>
              </a:buClr>
              <a:buFont typeface="Arial" panose="020B0604020202020204" pitchFamily="34" charset="0"/>
              <a:buNone/>
              <a:defRPr lang="en-US" sz="2400" kern="1200" baseline="0" dirty="0" smtClean="0">
                <a:solidFill>
                  <a:srgbClr val="526274"/>
                </a:solidFill>
                <a:latin typeface="Arial"/>
                <a:ea typeface="+mn-ea"/>
                <a:cs typeface="Arial"/>
              </a:defRPr>
            </a:lvl2pPr>
            <a:lvl3pPr marL="0" indent="0" algn="l" defTabSz="457200" rtl="0" eaLnBrk="1" latinLnBrk="0" hangingPunct="1">
              <a:spcBef>
                <a:spcPct val="20000"/>
              </a:spcBef>
              <a:buClr>
                <a:srgbClr val="2892AD"/>
              </a:buClr>
              <a:buFont typeface="Arial"/>
              <a:buNone/>
              <a:defRPr lang="en-US" sz="2400" kern="1200" dirty="0" smtClean="0">
                <a:solidFill>
                  <a:srgbClr val="526274"/>
                </a:solidFill>
                <a:latin typeface="Arial"/>
                <a:ea typeface="+mn-ea"/>
                <a:cs typeface="Arial"/>
              </a:defRPr>
            </a:lvl3pPr>
            <a:lvl4pPr marL="342900" indent="-342900" algn="l" defTabSz="457200" rtl="0" eaLnBrk="1" latinLnBrk="0" hangingPunct="1">
              <a:spcBef>
                <a:spcPct val="20000"/>
              </a:spcBef>
              <a:buClr>
                <a:srgbClr val="2892AD"/>
              </a:buClr>
              <a:buFont typeface="Arial"/>
              <a:buChar char="•"/>
              <a:defRPr lang="en-US" sz="2400" kern="1200" dirty="0" smtClean="0">
                <a:solidFill>
                  <a:srgbClr val="526274"/>
                </a:solidFill>
                <a:latin typeface="Arial"/>
                <a:ea typeface="+mn-ea"/>
                <a:cs typeface="Arial"/>
              </a:defRPr>
            </a:lvl4pPr>
            <a:lvl5pPr marL="342900" indent="-342900" algn="l" defTabSz="457200" rtl="0" eaLnBrk="1" latinLnBrk="0" hangingPunct="1">
              <a:spcBef>
                <a:spcPct val="20000"/>
              </a:spcBef>
              <a:buClr>
                <a:srgbClr val="2892AD"/>
              </a:buClr>
              <a:buFont typeface="Arial"/>
              <a:buChar char="•"/>
              <a:defRPr lang="en-US" sz="2400" kern="1200" dirty="0">
                <a:solidFill>
                  <a:srgbClr val="526274"/>
                </a:solidFill>
                <a:latin typeface="Arial"/>
                <a:ea typeface="+mn-ea"/>
                <a:cs typeface="Arial"/>
              </a:defRPr>
            </a:lvl5pPr>
            <a:lvl6pPr marL="914400" indent="-342900" algn="l" defTabSz="457200" rtl="0" eaLnBrk="1" latinLnBrk="0" hangingPunct="1">
              <a:spcBef>
                <a:spcPct val="20000"/>
              </a:spcBef>
              <a:buFontTx/>
              <a:buChar char="-"/>
              <a:defRPr lang="en-US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2892A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Risk-based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asset management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plans must address risks associated with current and future environmental conditions (23 CFR 515)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Assets requiring repeated repair require </a:t>
            </a:r>
            <a:r>
              <a:rPr lang="en-US" b="1" dirty="0">
                <a:solidFill>
                  <a:schemeClr val="tx2"/>
                </a:solidFill>
              </a:rPr>
              <a:t>evaluation of alternatives</a:t>
            </a:r>
            <a:r>
              <a:rPr lang="en-US" dirty="0">
                <a:solidFill>
                  <a:schemeClr val="tx1"/>
                </a:solidFill>
              </a:rPr>
              <a:t> (23 CFR 667)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2892A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chemeClr val="tx1"/>
                </a:solidFill>
              </a:rPr>
              <a:t>State and metropolitan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transportation planning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should now include resilience as a planning factor (23 USC 134, 23 CFR 450)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2892A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Metropolitan transportation plans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shall include an assessment of capital investment and other strategies to… reduce the vulnerability of the existing transportation infrastructure to natural disasters (23 CFR 450.324(f)(7))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892A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AF24399E-DBE6-AB4B-AB8E-BDD8DAEA03C9}" type="slidenum">
              <a:rPr lang="en-US" smtClean="0">
                <a:solidFill>
                  <a:srgbClr val="526274">
                    <a:tint val="75000"/>
                  </a:srgbClr>
                </a:solidFill>
              </a:rPr>
              <a:pPr defTabSz="457200"/>
              <a:t>8</a:t>
            </a:fld>
            <a:endParaRPr lang="en-US">
              <a:solidFill>
                <a:srgbClr val="52627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711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1442"/>
          </a:xfrm>
        </p:spPr>
        <p:txBody>
          <a:bodyPr>
            <a:noAutofit/>
          </a:bodyPr>
          <a:lstStyle/>
          <a:p>
            <a:r>
              <a:rPr lang="en-US" sz="3400" dirty="0"/>
              <a:t>Approaches to Incorporating Resilience </a:t>
            </a:r>
            <a:br>
              <a:rPr lang="en-US" sz="3400" dirty="0"/>
            </a:br>
            <a:r>
              <a:rPr lang="en-US" sz="3400" dirty="0"/>
              <a:t>in Asset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Include resilience focus in two sections of required State Transportation Asset Management Plans (TAMPs):</a:t>
            </a:r>
          </a:p>
          <a:p>
            <a:r>
              <a:rPr lang="en-US" b="1" dirty="0">
                <a:solidFill>
                  <a:schemeClr val="tx2"/>
                </a:solidFill>
              </a:rPr>
              <a:t>Risk management plan: </a:t>
            </a:r>
            <a:r>
              <a:rPr lang="en-US" dirty="0">
                <a:solidFill>
                  <a:schemeClr val="tx1"/>
                </a:solidFill>
              </a:rPr>
              <a:t>identifies at a minimum risks associated with current and future environmental conditions, extreme weather events, etc. (23 CFR Part 515.7(c))</a:t>
            </a:r>
          </a:p>
          <a:p>
            <a:r>
              <a:rPr lang="en-US" b="1" dirty="0">
                <a:solidFill>
                  <a:schemeClr val="tx2"/>
                </a:solidFill>
              </a:rPr>
              <a:t>Life-cycle planning: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should include a range of factors that could affect whole life cost of assets, including current and future environmental conditions, extreme weather events, etc. (23 CFR Part 515.7(b))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First TAMPs completed June 2019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AF24399E-DBE6-AB4B-AB8E-BDD8DAEA03C9}" type="slidenum">
              <a:rPr lang="en-US" smtClean="0">
                <a:solidFill>
                  <a:srgbClr val="526274">
                    <a:tint val="75000"/>
                  </a:srgbClr>
                </a:solidFill>
              </a:rPr>
              <a:pPr defTabSz="457200"/>
              <a:t>9</a:t>
            </a:fld>
            <a:endParaRPr lang="en-US">
              <a:solidFill>
                <a:srgbClr val="52627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42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HWA3">
  <a:themeElements>
    <a:clrScheme name="FHWA">
      <a:dk1>
        <a:srgbClr val="526274"/>
      </a:dk1>
      <a:lt1>
        <a:sysClr val="window" lastClr="FFFFFF"/>
      </a:lt1>
      <a:dk2>
        <a:srgbClr val="2892AD"/>
      </a:dk2>
      <a:lt2>
        <a:srgbClr val="FFFFFF"/>
      </a:lt2>
      <a:accent1>
        <a:srgbClr val="2892A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892AD"/>
      </a:hlink>
      <a:folHlink>
        <a:srgbClr val="52627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HWA3" id="{3924E3E5-1249-4CA5-965D-B5D6C0877E48}" vid="{C3A3035B-C444-42C7-8CC1-0A1E770A7F3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HWA">
    <a:dk1>
      <a:srgbClr val="526274"/>
    </a:dk1>
    <a:lt1>
      <a:sysClr val="window" lastClr="FFFFFF"/>
    </a:lt1>
    <a:dk2>
      <a:srgbClr val="2892AD"/>
    </a:dk2>
    <a:lt2>
      <a:srgbClr val="FFFFFF"/>
    </a:lt2>
    <a:accent1>
      <a:srgbClr val="2892A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2892AD"/>
    </a:hlink>
    <a:folHlink>
      <a:srgbClr val="526274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7F5DB3-1438-48D7-BB44-EFB9965B70CE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3234FEB-94AC-468D-920D-ECB6E1F8BD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10E04E2-6270-4B9F-A6DC-7F5221F1BB7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6989</TotalTime>
  <Words>1777</Words>
  <Application>Microsoft Office PowerPoint</Application>
  <PresentationFormat>On-screen Show (4:3)</PresentationFormat>
  <Paragraphs>334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Malgun Gothic</vt:lpstr>
      <vt:lpstr>Arial</vt:lpstr>
      <vt:lpstr>Calibri</vt:lpstr>
      <vt:lpstr>Century Gothic</vt:lpstr>
      <vt:lpstr>Wingdings</vt:lpstr>
      <vt:lpstr>FHWA3</vt:lpstr>
      <vt:lpstr>PowerPoint Presentation</vt:lpstr>
      <vt:lpstr>Environmental Impacts on Pavements</vt:lpstr>
      <vt:lpstr>Potential Consequences with Assuming Stationarity for Rigid Pavements</vt:lpstr>
      <vt:lpstr>PowerPoint Presentation</vt:lpstr>
      <vt:lpstr>Presentation Key Takeaways</vt:lpstr>
      <vt:lpstr>Program and Policies</vt:lpstr>
      <vt:lpstr>Extreme Weather Resilience Policy</vt:lpstr>
      <vt:lpstr>PowerPoint Presentation</vt:lpstr>
      <vt:lpstr>Approaches to Incorporating Resilience  in Asset Management</vt:lpstr>
      <vt:lpstr>Integrating Resilience</vt:lpstr>
      <vt:lpstr>PowerPoint Presentation</vt:lpstr>
      <vt:lpstr>Integrating Resiliency – Project Level Resources</vt:lpstr>
      <vt:lpstr>Tools</vt:lpstr>
      <vt:lpstr>Vulnerability Assessment &amp; Adaptation Framework</vt:lpstr>
      <vt:lpstr>CMIP Climate Data Processing Tool </vt:lpstr>
      <vt:lpstr>PowerPoint Presentation</vt:lpstr>
      <vt:lpstr>Application to Pavements</vt:lpstr>
      <vt:lpstr>Pavement Adaptation Strategies:  1. Monitor Trends</vt:lpstr>
      <vt:lpstr>When Trends Differ:  2. Evaluate Vulnerability </vt:lpstr>
      <vt:lpstr>3. Plan and Design Infrastructure to Meet Future Conditions</vt:lpstr>
      <vt:lpstr>More Information</vt:lpstr>
      <vt:lpstr>Case studies</vt:lpstr>
      <vt:lpstr>PowerPoint Presentation</vt:lpstr>
      <vt:lpstr>PowerPoint Presentation</vt:lpstr>
      <vt:lpstr>Texas SH 170 – Case Study</vt:lpstr>
      <vt:lpstr>SH 170 – Future Temperature Changes</vt:lpstr>
      <vt:lpstr>SH 170 – Future Moisture Changes</vt:lpstr>
      <vt:lpstr>SH 170 – Impacts to Rigid Pavements</vt:lpstr>
      <vt:lpstr>SH 170 – Lessons Learned </vt:lpstr>
      <vt:lpstr>Current Efforts</vt:lpstr>
      <vt:lpstr>Sustainable Pavements Road Map</vt:lpstr>
      <vt:lpstr>Pavement Resiliency Workshops</vt:lpstr>
      <vt:lpstr>Pavement Resiliency Workshops</vt:lpstr>
      <vt:lpstr>Other Pavement Resiliency Efforts</vt:lpstr>
      <vt:lpstr>Other Ongoing Projects</vt:lpstr>
      <vt:lpstr>How Can You Help?</vt:lpstr>
      <vt:lpstr>Contact Information</vt:lpstr>
    </vt:vector>
  </TitlesOfParts>
  <Company>DOT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Culp, Michael (FHWA)</dc:creator>
  <cp:lastModifiedBy>Ahlstrom, Gina (FHWA)</cp:lastModifiedBy>
  <cp:revision>635</cp:revision>
  <cp:lastPrinted>2020-03-09T12:01:48Z</cp:lastPrinted>
  <dcterms:created xsi:type="dcterms:W3CDTF">2016-01-09T15:47:33Z</dcterms:created>
  <dcterms:modified xsi:type="dcterms:W3CDTF">2020-03-09T12:06:41Z</dcterms:modified>
</cp:coreProperties>
</file>