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783" r:id="rId2"/>
    <p:sldId id="862" r:id="rId3"/>
    <p:sldId id="853" r:id="rId4"/>
    <p:sldId id="818" r:id="rId5"/>
    <p:sldId id="863" r:id="rId6"/>
    <p:sldId id="864" r:id="rId7"/>
    <p:sldId id="867" r:id="rId8"/>
    <p:sldId id="866" r:id="rId9"/>
    <p:sldId id="869" r:id="rId10"/>
    <p:sldId id="835" r:id="rId11"/>
    <p:sldId id="836" r:id="rId12"/>
    <p:sldId id="837" r:id="rId13"/>
    <p:sldId id="838" r:id="rId14"/>
    <p:sldId id="839" r:id="rId15"/>
    <p:sldId id="840" r:id="rId16"/>
    <p:sldId id="875" r:id="rId17"/>
    <p:sldId id="874" r:id="rId18"/>
    <p:sldId id="872" r:id="rId19"/>
    <p:sldId id="801" r:id="rId20"/>
    <p:sldId id="852" r:id="rId21"/>
    <p:sldId id="828" r:id="rId22"/>
    <p:sldId id="833" r:id="rId23"/>
    <p:sldId id="876" r:id="rId24"/>
    <p:sldId id="821" r:id="rId25"/>
    <p:sldId id="829" r:id="rId26"/>
    <p:sldId id="877" r:id="rId27"/>
    <p:sldId id="868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vorak, Dennis (FHWA)" initials="DD(" lastIdx="1" clrIdx="0"/>
  <p:cmAuthor id="1" name="tyler ley" initials="t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FF"/>
    <a:srgbClr val="CDD1D1"/>
    <a:srgbClr val="0099FF"/>
    <a:srgbClr val="CC9900"/>
    <a:srgbClr val="996633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81" autoAdjust="0"/>
    <p:restoredTop sz="91829" autoAdjust="0"/>
  </p:normalViewPr>
  <p:slideViewPr>
    <p:cSldViewPr>
      <p:cViewPr varScale="1">
        <p:scale>
          <a:sx n="48" d="100"/>
          <a:sy n="48" d="100"/>
        </p:scale>
        <p:origin x="480" y="28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06" y="-102"/>
      </p:cViewPr>
      <p:guideLst>
        <p:guide orient="horz" pos="2932"/>
        <p:guide pos="2191"/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4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t" anchorCtr="0" compatLnSpc="1">
            <a:prstTxWarp prst="textNoShape">
              <a:avLst/>
            </a:prstTxWarp>
          </a:bodyPr>
          <a:lstStyle>
            <a:lvl1pPr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fghdfgh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4" y="1"/>
            <a:ext cx="3038154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t" anchorCtr="0" compatLnSpc="1">
            <a:prstTxWarp prst="textNoShape">
              <a:avLst/>
            </a:prstTxWarp>
          </a:bodyPr>
          <a:lstStyle>
            <a:lvl1pPr algn="r"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465"/>
            <a:ext cx="3038154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b" anchorCtr="0" compatLnSpc="1">
            <a:prstTxWarp prst="textNoShape">
              <a:avLst/>
            </a:prstTxWarp>
          </a:bodyPr>
          <a:lstStyle>
            <a:lvl1pPr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4" y="8829465"/>
            <a:ext cx="3038154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b" anchorCtr="0" compatLnSpc="1">
            <a:prstTxWarp prst="textNoShape">
              <a:avLst/>
            </a:prstTxWarp>
          </a:bodyPr>
          <a:lstStyle>
            <a:lvl1pPr algn="r"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9C1E4A-9EEC-4F1E-95F1-3D8625142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3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4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t" anchorCtr="0" compatLnSpc="1">
            <a:prstTxWarp prst="textNoShape">
              <a:avLst/>
            </a:prstTxWarp>
          </a:bodyPr>
          <a:lstStyle>
            <a:lvl1pPr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fghdfgh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4" y="1"/>
            <a:ext cx="3038154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t" anchorCtr="0" compatLnSpc="1">
            <a:prstTxWarp prst="textNoShape">
              <a:avLst/>
            </a:prstTxWarp>
          </a:bodyPr>
          <a:lstStyle>
            <a:lvl1pPr algn="r"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7084"/>
            <a:ext cx="5607691" cy="418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465"/>
            <a:ext cx="3038154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b" anchorCtr="0" compatLnSpc="1">
            <a:prstTxWarp prst="textNoShape">
              <a:avLst/>
            </a:prstTxWarp>
          </a:bodyPr>
          <a:lstStyle>
            <a:lvl1pPr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4" y="8829465"/>
            <a:ext cx="3038154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0" tIns="46356" rIns="92710" bIns="46356" numCol="1" anchor="b" anchorCtr="0" compatLnSpc="1">
            <a:prstTxWarp prst="textNoShape">
              <a:avLst/>
            </a:prstTxWarp>
          </a:bodyPr>
          <a:lstStyle>
            <a:lvl1pPr algn="r" defTabSz="927705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6BAC55-DD7F-4946-8103-8B28E166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Welcome the audience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3C549-B9C6-4BAB-9197-45699E6E73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9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4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+mn-lt"/>
              </a:rPr>
              <a:t>Performance based specifications for the following:</a:t>
            </a:r>
          </a:p>
          <a:p>
            <a:pPr lvl="0"/>
            <a:endParaRPr lang="en-US" dirty="0">
              <a:latin typeface="+mn-lt"/>
            </a:endParaRPr>
          </a:p>
          <a:p>
            <a:pPr lvl="0"/>
            <a:r>
              <a:rPr lang="en-US" dirty="0">
                <a:latin typeface="+mn-lt"/>
              </a:rPr>
              <a:t>Materials:</a:t>
            </a:r>
          </a:p>
          <a:p>
            <a:pPr lvl="0"/>
            <a:r>
              <a:rPr lang="en-US" dirty="0">
                <a:latin typeface="+mn-lt"/>
              </a:rPr>
              <a:t>	Cementitious materials</a:t>
            </a:r>
          </a:p>
          <a:p>
            <a:pPr lvl="0"/>
            <a:r>
              <a:rPr lang="en-US" dirty="0">
                <a:latin typeface="+mn-lt"/>
              </a:rPr>
              <a:t>	Aggregates</a:t>
            </a:r>
          </a:p>
          <a:p>
            <a:pPr lvl="0"/>
            <a:r>
              <a:rPr lang="en-US" dirty="0">
                <a:latin typeface="+mn-lt"/>
              </a:rPr>
              <a:t>	Admixture</a:t>
            </a:r>
          </a:p>
          <a:p>
            <a:pPr lvl="0"/>
            <a:r>
              <a:rPr lang="en-US" dirty="0">
                <a:latin typeface="+mn-lt"/>
              </a:rPr>
              <a:t>	Water</a:t>
            </a:r>
          </a:p>
          <a:p>
            <a:pPr lvl="0"/>
            <a:r>
              <a:rPr lang="en-US" dirty="0">
                <a:latin typeface="+mn-lt"/>
              </a:rPr>
              <a:t>	Reinforcing Steel</a:t>
            </a:r>
          </a:p>
          <a:p>
            <a:pPr lvl="0"/>
            <a:r>
              <a:rPr lang="en-US" dirty="0">
                <a:latin typeface="+mn-lt"/>
              </a:rPr>
              <a:t>	Dowel Bars</a:t>
            </a:r>
          </a:p>
          <a:p>
            <a:pPr lvl="0"/>
            <a:r>
              <a:rPr lang="en-US" dirty="0">
                <a:latin typeface="+mn-lt"/>
              </a:rPr>
              <a:t>	Fibers</a:t>
            </a:r>
          </a:p>
          <a:p>
            <a:pPr lvl="0"/>
            <a:r>
              <a:rPr lang="en-US" dirty="0">
                <a:latin typeface="+mn-lt"/>
              </a:rPr>
              <a:t>	</a:t>
            </a:r>
            <a:r>
              <a:rPr lang="en-US" dirty="0" err="1">
                <a:latin typeface="+mn-lt"/>
              </a:rPr>
              <a:t>Subbase</a:t>
            </a:r>
            <a:r>
              <a:rPr lang="en-US" dirty="0">
                <a:latin typeface="+mn-lt"/>
              </a:rPr>
              <a:t> materials</a:t>
            </a:r>
          </a:p>
          <a:p>
            <a:pPr lvl="0"/>
            <a:r>
              <a:rPr lang="en-US" dirty="0">
                <a:latin typeface="+mn-lt"/>
              </a:rPr>
              <a:t>	Joint materials</a:t>
            </a:r>
          </a:p>
          <a:p>
            <a:pPr lvl="0"/>
            <a:r>
              <a:rPr lang="en-US" dirty="0">
                <a:latin typeface="+mn-lt"/>
              </a:rPr>
              <a:t>	</a:t>
            </a:r>
          </a:p>
          <a:p>
            <a:pPr lvl="0"/>
            <a:r>
              <a:rPr lang="en-US" dirty="0">
                <a:latin typeface="+mn-lt"/>
              </a:rPr>
              <a:t>Designs and Systems:</a:t>
            </a:r>
          </a:p>
          <a:p>
            <a:pPr lvl="0"/>
            <a:r>
              <a:rPr lang="en-US" dirty="0">
                <a:latin typeface="+mn-lt"/>
              </a:rPr>
              <a:t>	Pavement Life without major reconstruction</a:t>
            </a:r>
          </a:p>
          <a:p>
            <a:pPr lvl="0"/>
            <a:r>
              <a:rPr lang="en-US" dirty="0">
                <a:latin typeface="+mn-lt"/>
              </a:rPr>
              <a:t>	Pavement Life with limited maintenance</a:t>
            </a:r>
          </a:p>
          <a:p>
            <a:pPr lvl="0"/>
            <a:r>
              <a:rPr lang="en-US" dirty="0">
                <a:latin typeface="+mn-lt"/>
              </a:rPr>
              <a:t>	Pavement Life with cars only loads</a:t>
            </a:r>
          </a:p>
          <a:p>
            <a:pPr lvl="0"/>
            <a:r>
              <a:rPr lang="en-US" dirty="0">
                <a:latin typeface="+mn-lt"/>
              </a:rPr>
              <a:t>	Pavement Life with heavy loads</a:t>
            </a:r>
          </a:p>
          <a:p>
            <a:pPr lvl="0"/>
            <a:r>
              <a:rPr lang="en-US" dirty="0">
                <a:latin typeface="+mn-lt"/>
              </a:rPr>
              <a:t>	Prefabricated Pavement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7D3-99BA-4636-B6A4-51DE597D9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Welcome the audience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3C549-B9C6-4BAB-9197-45699E6E73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another transition slide that helps layout where we are headed.  Do we really have to do things the old way?  Can’t we try something different?  Our materials have changed a lot since these early times.  We must be ready to change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7D3-99BA-4636-B6A4-51DE597D92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58891-5505-41E0-968B-C8CA47914E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8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Welcome the audience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3C549-B9C6-4BAB-9197-45699E6E73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0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Welcome the audience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3C549-B9C6-4BAB-9197-45699E6E73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0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 Same Side Corner Rectangle 9"/>
          <p:cNvSpPr/>
          <p:nvPr/>
        </p:nvSpPr>
        <p:spPr>
          <a:xfrm rot="10800000">
            <a:off x="0" y="0"/>
            <a:ext cx="9144000" cy="228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1"/>
          <p:cNvSpPr txBox="1"/>
          <p:nvPr/>
        </p:nvSpPr>
        <p:spPr>
          <a:xfrm>
            <a:off x="7467600" y="6443663"/>
            <a:ext cx="152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cs typeface="+mn-cs"/>
              </a:rPr>
              <a:t>Module 2</a:t>
            </a:r>
          </a:p>
        </p:txBody>
      </p:sp>
      <p:pic>
        <p:nvPicPr>
          <p:cNvPr id="8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3716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0">
              <a:latin typeface="Times" pitchFamily="18" charset="0"/>
              <a:cs typeface="+mn-cs"/>
            </a:endParaRPr>
          </a:p>
        </p:txBody>
      </p:sp>
      <p:sp>
        <p:nvSpPr>
          <p:cNvPr id="11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D4F1F-1775-478C-819E-8971362F8D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82DD-E793-40CB-BD02-7D96F9E7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534A-FD4E-4568-8911-F5CAFC740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E48F-D65D-4B46-B5D7-ECF58076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 marL="342900" indent="-342900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/>
            </a:lvl1pPr>
            <a:lvl2pPr marL="742950" indent="-285750">
              <a:spcBef>
                <a:spcPts val="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baseline="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5409-BD10-49A6-A7B8-20221A8BD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sz="24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sz="24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6D65-0098-4B74-BD5A-CE32E18D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4063-9C9F-486A-8B17-A2D391EB2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DC83-F584-4DAB-A166-BE46B85F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7A0E-A000-41D6-A422-55EAA2412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CF7B-6DE0-47AB-8CDB-2BB42CF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54D4F1F-1775-478C-819E-8971362F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0800000">
            <a:off x="0" y="0"/>
            <a:ext cx="9144000" cy="228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58738"/>
            <a:ext cx="9144000" cy="336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Calibri" pitchFamily="34" charset="0"/>
              </a:rPr>
              <a:t>Quality  in  the  Concrete  Paving  Process</a:t>
            </a:r>
          </a:p>
        </p:txBody>
      </p:sp>
      <p:pic>
        <p:nvPicPr>
          <p:cNvPr id="1035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3716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0"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11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4000" dirty="0"/>
              <a:t>Moving to Performance Specifications for Concrete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87630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Gina Ahlstrom</a:t>
            </a: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Team Leader- Pavement Design &amp; Analysis</a:t>
            </a: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FHWA Office of Asset Management, Pavements, and Construction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3036"/>
            <a:ext cx="3962400" cy="20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chael.Praul\AppData\Local\Microsoft\Windows\Temporary Internet Files\Content.IE5\J1LYDK8W\hqdefaul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759201" cy="2819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1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Strength (6.3)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56359"/>
              </p:ext>
            </p:extLst>
          </p:nvPr>
        </p:nvGraphicFramePr>
        <p:xfrm>
          <a:off x="469900" y="1468755"/>
          <a:ext cx="8445501" cy="2722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Property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Specified Test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Specified 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Mixture Qualification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Acceptance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Selection Details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Special Notes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6.3.1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Flexural Strength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AASHTO T 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600 psi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Choose either or both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6.3.2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Compressive Strength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AASHTO T22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3500 psi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781300"/>
            <a:ext cx="12954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1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Reducing Unwanted Cracking Due to Shrinkage (6.4)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199530"/>
              </p:ext>
            </p:extLst>
          </p:nvPr>
        </p:nvGraphicFramePr>
        <p:xfrm>
          <a:off x="32657" y="1378188"/>
          <a:ext cx="8915400" cy="455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0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Property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Specified Test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Specified 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Mixture Qualification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Acceptance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Selection Details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Special Notes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6.4 Reducing Unwanted Cracking Due to Shrinkage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6.4.1.1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Volume of Paste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Choose only 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6.4.1.2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Unrestrained Volume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ASTM C157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at 28 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No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6.4.2.1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Unrestrained Volume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ASTM C157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360, 420, 480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at 91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6.4.2.2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Restrained Shrinkage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AASHTO T 334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crack free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at 180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6.4.2.3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Restrained Shrinkage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AASHTO T ???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600" u="none" strike="noStrike" dirty="0">
                          <a:effectLst/>
                        </a:rPr>
                        <a:t> &lt; 60% </a:t>
                      </a:r>
                      <a:r>
                        <a:rPr lang="en-US" sz="1600" u="none" strike="noStrike" dirty="0" err="1">
                          <a:effectLst/>
                        </a:rPr>
                        <a:t>f'r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at 7 days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6.4.2.4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Probability of Cracking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5, 20, 50%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as specified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23036"/>
            <a:ext cx="3962400" cy="20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3657600"/>
            <a:ext cx="12954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2400" y="4313076"/>
            <a:ext cx="4419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3505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Hardened Cement Paste Freeze-Thaw Durability (6.5)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11150"/>
              </p:ext>
            </p:extLst>
          </p:nvPr>
        </p:nvGraphicFramePr>
        <p:xfrm>
          <a:off x="152400" y="685800"/>
          <a:ext cx="8915401" cy="5506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44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3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</a:rPr>
                        <a:t>Section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Property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Specified Test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Specified Value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MQ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AC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Selection Details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Special Notes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7"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6.5 Durability of Hydrated Cement Paste for Freeze-Thaw Durability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7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6.5.1.1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Water to Cement Ratio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AASHTO T 318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0.45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~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Choose Either 6.5.1.1 or 6.5.2.1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6.5.1.2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Fresh Air Content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AASHTO T 152, T196, TP 118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5 to 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Choose only one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7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6.5.1.3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Fresh Air Content/SAM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AASHTO T 152, T196, TP 118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≥ 4% Air;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%, psi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SAM ≤ 0.2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6.5.2.1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Time of Critical Saturation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"Bucket Test" Specification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Years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Yes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No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Note 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Note 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Variation controlled with mixture proportion observation or F Factor and Porosity Measures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6.5.3.1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Deicing Salt Damage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~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35%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SCM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Yes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Choose one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Are calcium or magnesium chloride  used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8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6.5.3.2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Deicing Salt Damage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~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~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~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Yes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Are calcium or magnesium chloride  used, needs a use of specified sealers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04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>
                          <a:effectLst/>
                        </a:rPr>
                        <a:t>6.5.4.1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Calcium Oxychloride Limit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>
                          <a:effectLst/>
                        </a:rPr>
                        <a:t>Test sent to AASHTO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&lt; 0.15g </a:t>
                      </a:r>
                      <a:r>
                        <a:rPr lang="en-US" sz="1500" u="none" strike="noStrike" dirty="0" err="1">
                          <a:effectLst/>
                        </a:rPr>
                        <a:t>CaOXY</a:t>
                      </a:r>
                      <a:r>
                        <a:rPr lang="en-US" sz="1500" u="none" strike="noStrike" dirty="0">
                          <a:effectLst/>
                        </a:rPr>
                        <a:t>/g paste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Yes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No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Are calcium or magnesium chloride  used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63" marR="6963" marT="69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324600" y="2286000"/>
            <a:ext cx="12954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2471057"/>
            <a:ext cx="12954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 Properties/Permeability (6.6)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28455"/>
              </p:ext>
            </p:extLst>
          </p:nvPr>
        </p:nvGraphicFramePr>
        <p:xfrm>
          <a:off x="228600" y="1371600"/>
          <a:ext cx="8799753" cy="4349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2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48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 dirty="0">
                          <a:effectLst/>
                        </a:rPr>
                        <a:t>Section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Property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Specified Test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Specified Value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Mixture Qualification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Acceptance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Selection Details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u="none" strike="noStrike" dirty="0">
                          <a:effectLst/>
                        </a:rPr>
                        <a:t>Special Notes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94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6.6 Transport Properties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6.6.1.1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Water to Cement 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AASHTO T 318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~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Choose Only 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6.6.1.2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RCPT Value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AASHTO T 277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197"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Other criteria could be selected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11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6.6.1.3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Formation Factor/Resistivity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AASHTO xx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~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through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677"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* Note this is currently based on saturated curing and an adjustment is needed to match with AASHTO Spec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25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6.6.2.1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Ionic Penetration, F Factor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AASHTO xx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25 mm at 30 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Yes, 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through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6" marR="7926" marT="79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78706" y="3581400"/>
            <a:ext cx="12954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3733800"/>
            <a:ext cx="1828800" cy="990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9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Stability (6.7)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17190"/>
              </p:ext>
            </p:extLst>
          </p:nvPr>
        </p:nvGraphicFramePr>
        <p:xfrm>
          <a:off x="380999" y="1371600"/>
          <a:ext cx="8153400" cy="3812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9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792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Property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Specified Test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Specified 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Mixture Qualification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Acceptance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Selection Details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Special Notes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61"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6.7 Aggregate Stability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6.7.1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 Cracking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AASHTO T 161, ASTM C 1646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~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~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Alkali Aggregate Reactivity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AASHTO PP 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429000"/>
            <a:ext cx="1295400" cy="144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Workability (6.8)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420411"/>
              </p:ext>
            </p:extLst>
          </p:nvPr>
        </p:nvGraphicFramePr>
        <p:xfrm>
          <a:off x="762000" y="1219200"/>
          <a:ext cx="7696197" cy="4628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27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Property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Specified Test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Specified Value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Mixture Qualification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Acceptance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Selection Details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Special Notes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78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6.8 Workability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Box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600" u="none" strike="noStrike">
                          <a:effectLst/>
                        </a:rPr>
                        <a:t>&lt;6.25 mm, &lt; 30% Surf. Void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Yes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6.8.2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Modified V-Kelly Test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~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600" u="none" strike="noStrike">
                          <a:effectLst/>
                        </a:rPr>
                        <a:t>15-30 mm per root seconds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 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2806700"/>
            <a:ext cx="1295400" cy="25273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31800" y="496888"/>
            <a:ext cx="8229600" cy="1143000"/>
          </a:xfrm>
        </p:spPr>
        <p:txBody>
          <a:bodyPr/>
          <a:lstStyle/>
          <a:p>
            <a:r>
              <a:rPr lang="en-US" sz="3600" dirty="0"/>
              <a:t>Quality Assurance Defined</a:t>
            </a:r>
            <a:br>
              <a:rPr lang="en-US" sz="3600" dirty="0"/>
            </a:br>
            <a:r>
              <a:rPr lang="en-US" sz="2400" dirty="0"/>
              <a:t>23 CFR 637</a:t>
            </a:r>
            <a:endParaRPr lang="en-US" sz="36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4500" y="2057400"/>
            <a:ext cx="8229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Agency Acceptance  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Contractor Quality Control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Qualified (certified) Personnel</a:t>
            </a:r>
          </a:p>
          <a:p>
            <a:r>
              <a:rPr lang="en-US" dirty="0"/>
              <a:t>Qualified Laboratories</a:t>
            </a:r>
          </a:p>
          <a:p>
            <a:r>
              <a:rPr lang="en-US" dirty="0"/>
              <a:t>Independent Assurance</a:t>
            </a:r>
          </a:p>
          <a:p>
            <a:r>
              <a:rPr lang="en-US" dirty="0"/>
              <a:t>Dispute Resolution for Test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2971800"/>
            <a:ext cx="762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0" b="0" dirty="0">
                <a:solidFill>
                  <a:schemeClr val="tx2"/>
                </a:solidFill>
                <a:latin typeface="+mn-lt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2494" y="3810000"/>
            <a:ext cx="212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State processes, independent of material</a:t>
            </a:r>
          </a:p>
        </p:txBody>
      </p:sp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“…Protect cylinders from direct sunlight…”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5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101009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427038"/>
            <a:ext cx="75120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543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687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PEM acknowledges the key role of QC in a performance specification</a:t>
            </a:r>
          </a:p>
          <a:p>
            <a:r>
              <a:rPr lang="en-US" dirty="0"/>
              <a:t>Requires an approved QC Plan</a:t>
            </a:r>
          </a:p>
          <a:p>
            <a:r>
              <a:rPr lang="en-US" dirty="0"/>
              <a:t>Requires QC testing and control charts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Unit weight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Air content/SAM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Water content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Formation Factor (via resistivity)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Strength</a:t>
            </a:r>
          </a:p>
          <a:p>
            <a:r>
              <a:rPr lang="en-US" dirty="0"/>
              <a:t>QC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Testing targets, frequency, and action limits</a:t>
            </a:r>
          </a:p>
          <a:p>
            <a:pPr lvl="1"/>
            <a:r>
              <a:rPr lang="en-US" dirty="0">
                <a:solidFill>
                  <a:srgbClr val="336699"/>
                </a:solidFill>
              </a:rPr>
              <a:t>New technical guidance will expand on this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23036"/>
            <a:ext cx="3962400" cy="20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chael.Praul\AppData\Local\Microsoft\Windows\Temporary Internet Files\Content.IE5\5ZRD219K\Succ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311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5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5257800"/>
            <a:ext cx="815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5191125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85640" y="5257800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62475" y="5257800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5257800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54102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1920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5681" y="5486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1980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2040" y="55288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1960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8081" y="54526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1940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4481" y="547904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2000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229600" y="5257800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02109" y="3426023"/>
            <a:ext cx="1160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ASTM C231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0305" y="342010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ASTM C143</a:t>
            </a:r>
          </a:p>
        </p:txBody>
      </p:sp>
      <p:pic>
        <p:nvPicPr>
          <p:cNvPr id="9218" name="Picture 2" descr="C:\Users\jim.grove\Documents\Pictures\Pictures\Jim's FHWA pictures\Testing\Slump\slump cone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1777425"/>
            <a:ext cx="10953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Things Change!…or Have They?</a:t>
            </a:r>
          </a:p>
        </p:txBody>
      </p:sp>
      <p:pic>
        <p:nvPicPr>
          <p:cNvPr id="9219" name="Picture 3" descr="C:\Users\jim.grove\Documents\Pictures\Pictures\Jim's FHWA pictures\Testing\Air\air pot.jpg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10972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mtfca.com/encyclo/pix/22rdst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70" y="3941178"/>
            <a:ext cx="1593843" cy="1033046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1076325" y="5067300"/>
            <a:ext cx="0" cy="190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52427" y="5067300"/>
            <a:ext cx="0" cy="190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894" y="1337846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Slump Cone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7027" y="1337846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Pressure Meter</a:t>
            </a:r>
          </a:p>
        </p:txBody>
      </p:sp>
      <p:pic>
        <p:nvPicPr>
          <p:cNvPr id="30" name="Picture 2" descr="https://encrypted-tbn3.gstatic.com/images?q=tbn:ANd9GcQCZjkO7AsWzkdbOxN5sLN8L98glMeOmKUs-ijHW4nJGEa-0LjX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004" y="3810001"/>
            <a:ext cx="1523999" cy="1142999"/>
          </a:xfrm>
          <a:prstGeom prst="rect">
            <a:avLst/>
          </a:prstGeom>
          <a:noFill/>
        </p:spPr>
      </p:pic>
      <p:pic>
        <p:nvPicPr>
          <p:cNvPr id="2" name="Picture 2" descr="C:\Users\jim.grove\Documents\Pictures\Pictures\Jim's FHWA pictures\Testing\RCP\RCP test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5653159" y="1752600"/>
            <a:ext cx="1662041" cy="13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6477000" y="5067300"/>
            <a:ext cx="0" cy="190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03153" y="316664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1981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4834" y="1337846"/>
            <a:ext cx="3444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Rapid Chloride Permeability Test </a:t>
            </a:r>
          </a:p>
        </p:txBody>
      </p:sp>
      <p:pic>
        <p:nvPicPr>
          <p:cNvPr id="4" name="Picture 3" descr="E:\280px-Ford_Fairmont_sedan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746" y="3966455"/>
            <a:ext cx="1892814" cy="9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36481" y="314902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1922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2288" y="317980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1949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9625" y="3426023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</a:rPr>
              <a:t>FHWA/PCA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0768" y="2209800"/>
            <a:ext cx="1519968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Concrete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4186535"/>
            <a:ext cx="870751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Cars</a:t>
            </a:r>
          </a:p>
        </p:txBody>
      </p:sp>
      <p:sp>
        <p:nvSpPr>
          <p:cNvPr id="38" name="Oval 37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C:\Users\Gina.Ahlstrom\AppData\Local\Microsoft\Windows\Temporary Internet Files\Content.IE5\KRH8GW0V\tesla_model_x_817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4781"/>
            <a:ext cx="1667636" cy="9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10" y="1447800"/>
            <a:ext cx="6664890" cy="41492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/>
              <a:t>Uses </a:t>
            </a:r>
            <a:r>
              <a:rPr lang="en-US" sz="3200" dirty="0">
                <a:solidFill>
                  <a:srgbClr val="CC3300"/>
                </a:solidFill>
              </a:rPr>
              <a:t>real time </a:t>
            </a:r>
            <a:r>
              <a:rPr lang="en-US" sz="3200" dirty="0"/>
              <a:t>feedback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A good Contractor QC system: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Doesn’t </a:t>
            </a:r>
            <a:r>
              <a:rPr lang="en-US" sz="2800"/>
              <a:t>just echo </a:t>
            </a:r>
            <a:r>
              <a:rPr lang="en-US" sz="2800" dirty="0"/>
              <a:t>Agency requirements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Implements QC procedures as standard practice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Isn’t just paperwork…</a:t>
            </a:r>
            <a:r>
              <a:rPr lang="en-US" sz="2800" dirty="0">
                <a:solidFill>
                  <a:srgbClr val="CC3300"/>
                </a:solidFill>
              </a:rPr>
              <a:t>it’s a mindset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76595"/>
              </p:ext>
            </p:extLst>
          </p:nvPr>
        </p:nvGraphicFramePr>
        <p:xfrm>
          <a:off x="7391400" y="4648200"/>
          <a:ext cx="1455463" cy="148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3" imgW="1765706" imgH="1800454" progId="">
                  <p:embed/>
                </p:oleObj>
              </mc:Choice>
              <mc:Fallback>
                <p:oleObj name="Clip" r:id="rId3" imgW="1765706" imgH="18004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1455463" cy="148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59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Long-Term Implementation of PEM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534400" cy="4754563"/>
          </a:xfrm>
        </p:spPr>
        <p:txBody>
          <a:bodyPr/>
          <a:lstStyle/>
          <a:p>
            <a:r>
              <a:rPr lang="en-US" dirty="0"/>
              <a:t>Demonstration through shadow specification and pilot projects</a:t>
            </a:r>
          </a:p>
          <a:p>
            <a:pPr marL="742950" lvl="2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Pooled Fund Solicitation 1439 (FHWA, PA, OH, IA, KS, NY, SD, WI)</a:t>
            </a:r>
          </a:p>
          <a:p>
            <a:pPr marL="742950" lvl="2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99"/>
                </a:solidFill>
              </a:rPr>
              <a:t>ACPA Chapters, ACPA National, NRMCA, PCA, ACI, involved  </a:t>
            </a:r>
          </a:p>
          <a:p>
            <a:r>
              <a:rPr lang="en-US" dirty="0"/>
              <a:t>Fill in research gaps</a:t>
            </a:r>
          </a:p>
          <a:p>
            <a:r>
              <a:rPr lang="en-US" dirty="0"/>
              <a:t>Guidance on specification, tests, and quality control</a:t>
            </a:r>
          </a:p>
          <a:p>
            <a:r>
              <a:rPr lang="en-US" dirty="0"/>
              <a:t>Build on PEM to establish a model concrete acceptance program</a:t>
            </a:r>
            <a:endParaRPr lang="en-US" sz="2000" dirty="0">
              <a:solidFill>
                <a:srgbClr val="336699"/>
              </a:solidFill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14" y="4419600"/>
            <a:ext cx="613228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9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5207374" cy="2667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Technology Transfer to SHA’s</a:t>
            </a:r>
          </a:p>
          <a:p>
            <a:pPr lvl="1">
              <a:spcBef>
                <a:spcPct val="0"/>
              </a:spcBef>
              <a:buSzPct val="75000"/>
              <a:defRPr/>
            </a:pPr>
            <a:r>
              <a:rPr lang="en-US" altLang="en-US" dirty="0"/>
              <a:t>Field demos on active projects</a:t>
            </a:r>
          </a:p>
          <a:p>
            <a:pPr lvl="1">
              <a:spcBef>
                <a:spcPct val="0"/>
              </a:spcBef>
              <a:buSzPct val="75000"/>
              <a:defRPr/>
            </a:pPr>
            <a:r>
              <a:rPr lang="en-US" altLang="en-US" dirty="0"/>
              <a:t>Equipment loan </a:t>
            </a:r>
          </a:p>
          <a:p>
            <a:pPr lvl="1">
              <a:spcBef>
                <a:spcPct val="0"/>
              </a:spcBef>
              <a:buSzPct val="75000"/>
              <a:defRPr/>
            </a:pPr>
            <a:r>
              <a:rPr lang="en-US" altLang="en-US" dirty="0"/>
              <a:t>Training of staff</a:t>
            </a:r>
          </a:p>
          <a:p>
            <a:pPr lvl="1">
              <a:spcBef>
                <a:spcPct val="0"/>
              </a:spcBef>
              <a:buSzPct val="75000"/>
              <a:defRPr/>
            </a:pPr>
            <a:r>
              <a:rPr lang="en-US" altLang="en-US" dirty="0"/>
              <a:t>Conferences and workshops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FHWA Mobile Concrete Trailer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369367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i="1" u="sng" kern="0" dirty="0">
                <a:solidFill>
                  <a:schemeClr val="tx1"/>
                </a:solidFill>
              </a:rPr>
              <a:t>Mission</a:t>
            </a:r>
          </a:p>
        </p:txBody>
      </p:sp>
      <p:pic>
        <p:nvPicPr>
          <p:cNvPr id="6" name="Picture 9" descr="S:\PCC Team\MCL\MCL  Photos for Website\Past Photos\MCL at N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95" y="1831032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C:\Users\Jagan.M.Gudimettla\Desktop\ND\Photos from Jim\IMG_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r="9360" b="18491"/>
          <a:stretch>
            <a:fillRect/>
          </a:stretch>
        </p:blipFill>
        <p:spPr bwMode="auto">
          <a:xfrm>
            <a:off x="112246" y="4069977"/>
            <a:ext cx="2917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:\PCC Team\MCL\PHOTOS\Good Photos\Kick off Close Out\Michig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>
            <a:fillRect/>
          </a:stretch>
        </p:blipFill>
        <p:spPr bwMode="auto">
          <a:xfrm>
            <a:off x="3178221" y="4101353"/>
            <a:ext cx="25320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S:\PCC Team\MCL\MCL  Photos for Website\Past Photos\MCL in 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/>
          <a:stretch>
            <a:fillRect/>
          </a:stretch>
        </p:blipFill>
        <p:spPr bwMode="auto">
          <a:xfrm>
            <a:off x="5795682" y="4114800"/>
            <a:ext cx="32369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0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Concrete Pavement Performance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336699"/>
                </a:solidFill>
              </a:rPr>
              <a:t>Coordinated effort to provide guidance and tools to states and industry to advance concrete Quality Assurance programs in the direction of performance.</a:t>
            </a:r>
          </a:p>
          <a:p>
            <a:pPr algn="ctr"/>
            <a:endParaRPr lang="en-US" dirty="0"/>
          </a:p>
          <a:p>
            <a:r>
              <a:rPr lang="en-US" dirty="0"/>
              <a:t>QA Toolkit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Testing guidance</a:t>
            </a:r>
          </a:p>
          <a:p>
            <a:r>
              <a:rPr lang="en-US" dirty="0"/>
              <a:t>QC framework</a:t>
            </a:r>
          </a:p>
          <a:p>
            <a:r>
              <a:rPr lang="en-US" dirty="0"/>
              <a:t>Implementation Workshops</a:t>
            </a:r>
          </a:p>
          <a:p>
            <a:r>
              <a:rPr lang="en-US" dirty="0"/>
              <a:t>FHWA Mobile Concrete Trailer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Michael.Praul\AppData\Local\Microsoft\Windows\Temporary Internet Files\Content.IE5\76AQETWA\13102612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1600200" cy="22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dirty="0"/>
              <a:t>A Coordinated Approach to Implementation</a:t>
            </a:r>
          </a:p>
        </p:txBody>
      </p:sp>
      <p:sp>
        <p:nvSpPr>
          <p:cNvPr id="7" name="Oval 6"/>
          <p:cNvSpPr/>
          <p:nvPr/>
        </p:nvSpPr>
        <p:spPr>
          <a:xfrm>
            <a:off x="3429000" y="2590800"/>
            <a:ext cx="2209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47900" y="2286000"/>
            <a:ext cx="1143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38800" y="2057400"/>
            <a:ext cx="12192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7933" y="4423833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39433" y="4271433"/>
            <a:ext cx="1371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68400" y="190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FHWA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9533" y="1752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Agencies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55351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Industry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53043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Academia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1033" y="3073568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Performance</a:t>
            </a:r>
            <a:r>
              <a:rPr lang="en-US" dirty="0"/>
              <a:t>  </a:t>
            </a:r>
            <a:r>
              <a:rPr lang="en-US" sz="1800" dirty="0"/>
              <a:t>Engineered Mixes</a:t>
            </a:r>
          </a:p>
        </p:txBody>
      </p:sp>
      <p:sp>
        <p:nvSpPr>
          <p:cNvPr id="14" name="Oval 1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7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23036"/>
            <a:ext cx="3962400" cy="20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 descr="C:\Users\Michael.Praul\AppData\Local\Microsoft\Windows\Temporary Internet Files\Content.IE5\5ZRD219K\4771917_x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5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CPPS Tests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5486400"/>
            <a:ext cx="29718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4065" y="1676400"/>
            <a:ext cx="4040188" cy="3951288"/>
          </a:xfrm>
        </p:spPr>
        <p:txBody>
          <a:bodyPr/>
          <a:lstStyle/>
          <a:p>
            <a:r>
              <a:rPr lang="en-US" sz="2800" dirty="0"/>
              <a:t>Super Air Meter</a:t>
            </a:r>
          </a:p>
          <a:p>
            <a:r>
              <a:rPr lang="en-US" sz="2800" dirty="0"/>
              <a:t>Unit weight</a:t>
            </a:r>
          </a:p>
          <a:p>
            <a:r>
              <a:rPr lang="en-US" sz="2800" dirty="0"/>
              <a:t>Strength</a:t>
            </a:r>
          </a:p>
          <a:p>
            <a:r>
              <a:rPr lang="en-US" sz="2800" dirty="0"/>
              <a:t>Surface Resistivity</a:t>
            </a:r>
          </a:p>
          <a:p>
            <a:r>
              <a:rPr lang="en-US" sz="2800" dirty="0"/>
              <a:t>MIT Scan</a:t>
            </a:r>
          </a:p>
          <a:p>
            <a:r>
              <a:rPr lang="en-US" sz="2800" dirty="0"/>
              <a:t>MIT Scan T2</a:t>
            </a:r>
          </a:p>
          <a:p>
            <a:r>
              <a:rPr lang="en-US" sz="2800" dirty="0"/>
              <a:t>Maturity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53200" y="5562600"/>
            <a:ext cx="24415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7818" y="1676400"/>
            <a:ext cx="4041775" cy="3951288"/>
          </a:xfrm>
        </p:spPr>
        <p:txBody>
          <a:bodyPr/>
          <a:lstStyle/>
          <a:p>
            <a:r>
              <a:rPr lang="en-US" sz="2800" dirty="0"/>
              <a:t>Microwave water content</a:t>
            </a:r>
          </a:p>
          <a:p>
            <a:r>
              <a:rPr lang="en-US" sz="2800" dirty="0"/>
              <a:t>Box Test</a:t>
            </a:r>
          </a:p>
          <a:p>
            <a:r>
              <a:rPr lang="en-US" sz="2800" dirty="0"/>
              <a:t>V-Kelly</a:t>
            </a:r>
          </a:p>
          <a:p>
            <a:r>
              <a:rPr lang="en-US" sz="2800" dirty="0"/>
              <a:t>Formation factor</a:t>
            </a:r>
          </a:p>
          <a:p>
            <a:r>
              <a:rPr lang="en-US" sz="2800" dirty="0"/>
              <a:t>Coefficient of thermal expansion</a:t>
            </a:r>
          </a:p>
          <a:p>
            <a:r>
              <a:rPr lang="en-US" sz="2800" dirty="0"/>
              <a:t>Calorimetry</a:t>
            </a:r>
          </a:p>
        </p:txBody>
      </p:sp>
      <p:sp>
        <p:nvSpPr>
          <p:cNvPr id="5" name="Oval 4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7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Engineered Mixture (PEM)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572000"/>
          </a:xfrm>
        </p:spPr>
        <p:txBody>
          <a:bodyPr/>
          <a:lstStyle/>
          <a:p>
            <a:r>
              <a:rPr lang="en-US" dirty="0"/>
              <a:t>The Team</a:t>
            </a:r>
          </a:p>
          <a:p>
            <a:pPr lvl="1"/>
            <a:r>
              <a:rPr lang="en-US" dirty="0"/>
              <a:t>Dr. Peter Taylor, Director, CP Tech Center</a:t>
            </a:r>
          </a:p>
          <a:p>
            <a:pPr lvl="1"/>
            <a:r>
              <a:rPr lang="en-US" dirty="0"/>
              <a:t>Dr. Jason Weiss, Oregon State University</a:t>
            </a:r>
          </a:p>
          <a:p>
            <a:pPr lvl="1"/>
            <a:r>
              <a:rPr lang="en-US" dirty="0"/>
              <a:t>Dr. Tyler Ley, Oklahoma State University</a:t>
            </a:r>
          </a:p>
          <a:p>
            <a:pPr lvl="1"/>
            <a:r>
              <a:rPr lang="en-US" dirty="0"/>
              <a:t>Dr. Tom </a:t>
            </a:r>
            <a:r>
              <a:rPr lang="en-US" dirty="0" err="1"/>
              <a:t>VanDam</a:t>
            </a:r>
            <a:r>
              <a:rPr lang="en-US" dirty="0"/>
              <a:t>, NCE</a:t>
            </a:r>
          </a:p>
          <a:p>
            <a:pPr lvl="1"/>
            <a:r>
              <a:rPr lang="en-US" dirty="0"/>
              <a:t>Mike Praul, FHWA</a:t>
            </a:r>
          </a:p>
          <a:p>
            <a:pPr lvl="1"/>
            <a:r>
              <a:rPr lang="en-US" dirty="0"/>
              <a:t>Cecil Jones, Diversified Engineering</a:t>
            </a:r>
          </a:p>
          <a:p>
            <a:pPr lvl="1"/>
            <a:r>
              <a:rPr lang="en-US" dirty="0"/>
              <a:t>Tom Cackler, CP Tech Center</a:t>
            </a:r>
          </a:p>
          <a:p>
            <a:r>
              <a:rPr lang="en-US" dirty="0"/>
              <a:t>Industry Participants/Reviewers</a:t>
            </a:r>
          </a:p>
          <a:p>
            <a:pPr lvl="1"/>
            <a:r>
              <a:rPr lang="en-US" dirty="0"/>
              <a:t>Champion States &amp; ACPA Chapter Execs</a:t>
            </a:r>
          </a:p>
          <a:p>
            <a:pPr lvl="1"/>
            <a:r>
              <a:rPr lang="en-US" dirty="0"/>
              <a:t>ACPA National</a:t>
            </a:r>
          </a:p>
          <a:p>
            <a:pPr lvl="1"/>
            <a:r>
              <a:rPr lang="en-US" dirty="0"/>
              <a:t>PCA</a:t>
            </a:r>
          </a:p>
          <a:p>
            <a:pPr lvl="1"/>
            <a:r>
              <a:rPr lang="en-US" dirty="0"/>
              <a:t>NRMCA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/>
              <a:t>Performance Vs. Prescriptive</a:t>
            </a:r>
            <a:br>
              <a:rPr lang="en-US" sz="3600" dirty="0"/>
            </a:br>
            <a:r>
              <a:rPr lang="en-US" sz="3600" dirty="0"/>
              <a:t>Specifications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163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Performance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specifications are different from </a:t>
            </a:r>
            <a:r>
              <a:rPr lang="en-US" b="1" dirty="0">
                <a:solidFill>
                  <a:srgbClr val="0070C0"/>
                </a:solidFill>
              </a:rPr>
              <a:t>Prescriptive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specifications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Performance</a:t>
            </a:r>
            <a:r>
              <a:rPr lang="en-US" dirty="0"/>
              <a:t> specifications communicate the desired characteristics of the material or product.  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Prescriptive</a:t>
            </a:r>
            <a:r>
              <a:rPr lang="en-US" dirty="0"/>
              <a:t> specifications communicate how the material or product is to be formulated and constructed.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792162"/>
          </a:xfrm>
        </p:spPr>
        <p:txBody>
          <a:bodyPr/>
          <a:lstStyle/>
          <a:p>
            <a:r>
              <a:rPr lang="en-US" sz="3600" dirty="0"/>
              <a:t>Why Move to a Performance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/>
              <a:t>MAP-21 </a:t>
            </a:r>
          </a:p>
          <a:p>
            <a:pPr lvl="1"/>
            <a:r>
              <a:rPr lang="en-US" dirty="0"/>
              <a:t>Greater Federal emphasis on performance</a:t>
            </a:r>
          </a:p>
          <a:p>
            <a:pPr lvl="1"/>
            <a:r>
              <a:rPr lang="en-US" dirty="0"/>
              <a:t>Linking investments to outcomes</a:t>
            </a:r>
          </a:p>
          <a:p>
            <a:endParaRPr lang="en-US" dirty="0"/>
          </a:p>
          <a:p>
            <a:r>
              <a:rPr lang="en-US" dirty="0"/>
              <a:t>Demographics in “Our World”</a:t>
            </a:r>
          </a:p>
          <a:p>
            <a:endParaRPr lang="en-US" dirty="0"/>
          </a:p>
          <a:p>
            <a:r>
              <a:rPr lang="en-US" dirty="0"/>
              <a:t>Public agency and industry desire</a:t>
            </a:r>
          </a:p>
          <a:p>
            <a:pPr lvl="1"/>
            <a:r>
              <a:rPr lang="en-US" dirty="0"/>
              <a:t>It’s a natural evolution</a:t>
            </a:r>
          </a:p>
          <a:p>
            <a:pPr lvl="1"/>
            <a:r>
              <a:rPr lang="en-US" dirty="0"/>
              <a:t>Improved durability and mix design</a:t>
            </a:r>
          </a:p>
          <a:p>
            <a:pPr lvl="1"/>
            <a:r>
              <a:rPr lang="en-US" dirty="0"/>
              <a:t>Sustainability</a:t>
            </a:r>
          </a:p>
          <a:p>
            <a:endParaRPr lang="en-US" dirty="0"/>
          </a:p>
          <a:p>
            <a:r>
              <a:rPr lang="en-US" dirty="0"/>
              <a:t>Completed research and new tests              Innovation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23036"/>
            <a:ext cx="3962400" cy="20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chael.Praul\AppData\Local\Microsoft\Windows\Temporary Internet Files\Content.IE5\TAUN2C0K\organisation-culture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994400" y="56388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153"/>
            <a:ext cx="5334000" cy="609600"/>
          </a:xfrm>
        </p:spPr>
        <p:txBody>
          <a:bodyPr/>
          <a:lstStyle/>
          <a:p>
            <a:r>
              <a:rPr lang="en-US" sz="3600" b="0" dirty="0"/>
              <a:t>Concrete Mixture Design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922114" y="4495801"/>
            <a:ext cx="5670193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3600" b="1" dirty="0"/>
              <a:t>Is there a better way?</a:t>
            </a:r>
            <a:endParaRPr lang="en-US" dirty="0"/>
          </a:p>
        </p:txBody>
      </p:sp>
      <p:pic>
        <p:nvPicPr>
          <p:cNvPr id="6" name="Picture 3" descr="C:\M. Wilson Files\slides\LORI\quality control\pressure 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>
            <a:fillRect/>
          </a:stretch>
        </p:blipFill>
        <p:spPr bwMode="auto">
          <a:xfrm>
            <a:off x="7010400" y="3406478"/>
            <a:ext cx="1850064" cy="26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II_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0793"/>
            <a:ext cx="2555915" cy="18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7" y="147240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Cement</a:t>
            </a:r>
          </a:p>
        </p:txBody>
      </p:sp>
      <p:pic>
        <p:nvPicPr>
          <p:cNvPr id="10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2" y="22649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77" y="22649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95500" y="22649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Sand</a:t>
            </a:r>
          </a:p>
        </p:txBody>
      </p:sp>
      <p:pic>
        <p:nvPicPr>
          <p:cNvPr id="13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" y="31016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77" y="3124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ina.Ahlstrom\AppData\Local\Microsoft\Windows\Temporary Internet Files\Content.IE5\KRH8GW0V\120px-Shovel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016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03339" y="323130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Stone</a:t>
            </a:r>
          </a:p>
        </p:txBody>
      </p:sp>
      <p:pic>
        <p:nvPicPr>
          <p:cNvPr id="2052" name="Picture 4" descr="C:\Users\Gina.Ahlstrom\AppData\Local\Microsoft\Windows\Temporary Internet Files\Content.IE5\CBOJM7JT\Wasser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80" y="2122039"/>
            <a:ext cx="660813" cy="8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939" y="22649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+ Enough</a:t>
            </a:r>
          </a:p>
        </p:txBody>
      </p:sp>
    </p:spTree>
    <p:extLst>
      <p:ext uri="{BB962C8B-B14F-4D97-AF65-F5344CB8AC3E}">
        <p14:creationId xmlns:p14="http://schemas.microsoft.com/office/powerpoint/2010/main" val="178849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 </a:t>
            </a:r>
            <a:r>
              <a:rPr lang="en-US" sz="3600" i="1" dirty="0"/>
              <a:t>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49855" cy="4724400"/>
          </a:xfrm>
        </p:spPr>
        <p:txBody>
          <a:bodyPr/>
          <a:lstStyle/>
          <a:p>
            <a:r>
              <a:rPr lang="en-US" sz="3200" dirty="0"/>
              <a:t>Understand what makes concrete last and identify what failure mechanisms we see</a:t>
            </a:r>
          </a:p>
          <a:p>
            <a:r>
              <a:rPr lang="en-US" sz="3200" dirty="0"/>
              <a:t>Specify the critical properties and test for them</a:t>
            </a:r>
          </a:p>
          <a:p>
            <a:r>
              <a:rPr lang="en-US" sz="3200" dirty="0"/>
              <a:t>Prepare mixtures to meet those specifications</a:t>
            </a:r>
          </a:p>
          <a:p>
            <a:r>
              <a:rPr lang="en-US" sz="3200" dirty="0"/>
              <a:t>This is a starting point for a </a:t>
            </a:r>
            <a:r>
              <a:rPr lang="en-US" sz="3200" dirty="0">
                <a:solidFill>
                  <a:srgbClr val="C00000"/>
                </a:solidFill>
              </a:rPr>
              <a:t>performance-driven QA specification</a:t>
            </a:r>
            <a:r>
              <a:rPr lang="en-US" sz="3200" dirty="0"/>
              <a:t> </a:t>
            </a:r>
            <a:r>
              <a:rPr lang="en-US" sz="3200" u="sng" dirty="0"/>
              <a:t>and</a:t>
            </a:r>
            <a:r>
              <a:rPr lang="en-US" sz="3200" dirty="0"/>
              <a:t> acceptance program for states and other owner agencies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30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Performance Engineered Mixture (PEM)</a:t>
            </a:r>
          </a:p>
        </p:txBody>
      </p:sp>
    </p:spTree>
    <p:extLst>
      <p:ext uri="{BB962C8B-B14F-4D97-AF65-F5344CB8AC3E}">
        <p14:creationId xmlns:p14="http://schemas.microsoft.com/office/powerpoint/2010/main" val="110157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3600" dirty="0"/>
              <a:t>Why are PEM specifications needed?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467600" cy="49618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dirty="0"/>
              <a:t>Pavements do not always perform as designed (</a:t>
            </a:r>
            <a:r>
              <a:rPr lang="en-US" dirty="0">
                <a:solidFill>
                  <a:schemeClr val="tx2"/>
                </a:solidFill>
              </a:rPr>
              <a:t>or do we have incompatibilities?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Premature pavement distress have become more severe with changes in cements, SCMs, and new de-icing materials/practices</a:t>
            </a:r>
          </a:p>
          <a:p>
            <a:endParaRPr lang="en-US" dirty="0"/>
          </a:p>
          <a:p>
            <a:r>
              <a:rPr lang="en-US" dirty="0"/>
              <a:t>Allow/encourage innovation</a:t>
            </a:r>
          </a:p>
          <a:p>
            <a:endParaRPr lang="en-US" dirty="0"/>
          </a:p>
          <a:p>
            <a:r>
              <a:rPr lang="en-US" dirty="0"/>
              <a:t>Increase sustainability in our mixture designs</a:t>
            </a:r>
          </a:p>
          <a:p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10057"/>
            <a:ext cx="7239000" cy="685800"/>
          </a:xfrm>
        </p:spPr>
        <p:txBody>
          <a:bodyPr/>
          <a:lstStyle/>
          <a:p>
            <a:r>
              <a:rPr lang="en-US" sz="3600" dirty="0"/>
              <a:t>PEM:  A Better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Require the things that matter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sz="3200" dirty="0"/>
              <a:t>Strength (everywhere)</a:t>
            </a:r>
          </a:p>
          <a:p>
            <a:r>
              <a:rPr lang="en-US" sz="3200" dirty="0"/>
              <a:t>Shrinkage (dry locations)</a:t>
            </a:r>
          </a:p>
          <a:p>
            <a:r>
              <a:rPr lang="en-US" sz="3200" dirty="0"/>
              <a:t>Cold weather resistance (cold locations)</a:t>
            </a:r>
          </a:p>
          <a:p>
            <a:r>
              <a:rPr lang="en-US" sz="3200" dirty="0"/>
              <a:t>Transport properties/permeability (everywhere)</a:t>
            </a:r>
          </a:p>
          <a:p>
            <a:r>
              <a:rPr lang="en-US" sz="3200" dirty="0"/>
              <a:t>Aggregate stability (everywhere)</a:t>
            </a:r>
          </a:p>
          <a:p>
            <a:r>
              <a:rPr lang="en-US" sz="3200" dirty="0"/>
              <a:t>Workability (everywhere)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0" y="4267200"/>
            <a:ext cx="2611934" cy="188603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09800" y="0"/>
            <a:ext cx="4468906" cy="228600"/>
          </a:xfrm>
          <a:prstGeom prst="ellipse">
            <a:avLst/>
          </a:prstGeom>
          <a:solidFill>
            <a:schemeClr val="accent1"/>
          </a:solidFill>
          <a:ln>
            <a:solidFill>
              <a:srgbClr val="33669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AASHTO MP 84-17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65" y="1447800"/>
            <a:ext cx="3487069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91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7&quot;/&gt;&lt;/object&gt;&lt;object type=&quot;3&quot; unique_id=&quot;10005&quot;&gt;&lt;property id=&quot;20148&quot; value=&quot;5&quot;/&gt;&lt;property id=&quot;20300&quot; value=&quot;Slide 2 - &amp;quot;CP Tech Center&amp;quot;&quot;/&gt;&lt;property id=&quot;20307&quot; value=&quot;366&quot;/&gt;&lt;/object&gt;&lt;object type=&quot;3&quot; unique_id=&quot;10006&quot;&gt;&lt;property id=&quot;20148&quot; value=&quot;5&quot;/&gt;&lt;property id=&quot;20300&quot; value=&quot;Slide 10 - &amp;quot;What We Do&amp;quot;&quot;/&gt;&lt;property id=&quot;20307&quot; value=&quot;348&quot;/&gt;&lt;/object&gt;&lt;object type=&quot;3&quot; unique_id=&quot;10007&quot;&gt;&lt;property id=&quot;20148&quot; value=&quot;5&quot;/&gt;&lt;property id=&quot;20300&quot; value=&quot;Slide 5 - &amp;quot;Staff&amp;quot;&quot;/&gt;&lt;property id=&quot;20307&quot; value=&quot;367&quot;/&gt;&lt;/object&gt;&lt;object type=&quot;3&quot; unique_id=&quot;10008&quot;&gt;&lt;property id=&quot;20148&quot; value=&quot;5&quot;/&gt;&lt;property id=&quot;20300&quot; value=&quot;Slide 14 - &amp;quot;Places We Have Worked&amp;quot;&quot;/&gt;&lt;property id=&quot;20307&quot; value=&quot;309&quot;/&gt;&lt;/object&gt;&lt;object type=&quot;3&quot; unique_id=&quot;10010&quot;&gt;&lt;property id=&quot;20148&quot; value=&quot;5&quot;/&gt;&lt;property id=&quot;20300&quot; value=&quot;Slide 13 - &amp;quot;Strategic Focus Areas&amp;quot;&quot;/&gt;&lt;property id=&quot;20307&quot; value=&quot;349&quot;/&gt;&lt;/object&gt;&lt;object type=&quot;3&quot; unique_id=&quot;10028&quot;&gt;&lt;property id=&quot;20148&quot; value=&quot;5&quot;/&gt;&lt;property id=&quot;20300&quot; value=&quot;Slide 33&quot;/&gt;&lt;property id=&quot;20307&quot; value=&quot;364&quot;/&gt;&lt;/object&gt;&lt;object type=&quot;3&quot; unique_id=&quot;10083&quot;&gt;&lt;property id=&quot;20148&quot; value=&quot;5&quot;/&gt;&lt;property id=&quot;20300&quot; value=&quot;Slide 4 - &amp;quot;History&amp;quot;&quot;/&gt;&lt;property id=&quot;20307&quot; value=&quot;368&quot;/&gt;&lt;/object&gt;&lt;object type=&quot;3&quot; unique_id=&quot;10084&quot;&gt;&lt;property id=&quot;20148&quot; value=&quot;5&quot;/&gt;&lt;property id=&quot;20300&quot; value=&quot;Slide 7 - &amp;quot;Leadership&amp;quot;&quot;/&gt;&lt;property id=&quot;20307&quot; value=&quot;369&quot;/&gt;&lt;/object&gt;&lt;object type=&quot;3&quot; unique_id=&quot;10230&quot;&gt;&lt;property id=&quot;20148&quot; value=&quot;5&quot;/&gt;&lt;property id=&quot;20300&quot; value=&quot;Slide 3 - &amp;quot;Who We Are&amp;quot;&quot;/&gt;&lt;property id=&quot;20307&quot; value=&quot;370&quot;/&gt;&lt;/object&gt;&lt;object type=&quot;3&quot; unique_id=&quot;10231&quot;&gt;&lt;property id=&quot;20148&quot; value=&quot;5&quot;/&gt;&lt;property id=&quot;20300&quot; value=&quot;Slide 11 - &amp;quot;What We Do&amp;quot;&quot;/&gt;&lt;property id=&quot;20307&quot; value=&quot;371&quot;/&gt;&lt;/object&gt;&lt;object type=&quot;3&quot; unique_id=&quot;10325&quot;&gt;&lt;property id=&quot;20148&quot; value=&quot;5&quot;/&gt;&lt;property id=&quot;20300&quot; value=&quot;Slide 12 - &amp;quot;What We Do&amp;quot;&quot;/&gt;&lt;property id=&quot;20307&quot; value=&quot;372&quot;/&gt;&lt;/object&gt;&lt;object type=&quot;3&quot; unique_id=&quot;10488&quot;&gt;&lt;property id=&quot;20148&quot; value=&quot;5&quot;/&gt;&lt;property id=&quot;20300&quot; value=&quot;Slide 15 - &amp;quot;What We Produce&amp;quot;&quot;/&gt;&lt;property id=&quot;20307&quot; value=&quot;375&quot;/&gt;&lt;/object&gt;&lt;object type=&quot;3&quot; unique_id=&quot;10699&quot;&gt;&lt;property id=&quot;20148&quot; value=&quot;5&quot;/&gt;&lt;property id=&quot;20300&quot; value=&quot;Slide 16 - &amp;quot;Research Reports&amp;quot;&quot;/&gt;&lt;property id=&quot;20307&quot; value=&quot;376&quot;/&gt;&lt;/object&gt;&lt;object type=&quot;3&quot; unique_id=&quot;10700&quot;&gt;&lt;property id=&quot;20148&quot; value=&quot;5&quot;/&gt;&lt;property id=&quot;20300&quot; value=&quot;Slide 17 - &amp;quot;Manuals&amp;quot;&quot;/&gt;&lt;property id=&quot;20307&quot; value=&quot;377&quot;/&gt;&lt;/object&gt;&lt;object type=&quot;3&quot; unique_id=&quot;10701&quot;&gt;&lt;property id=&quot;20148&quot; value=&quot;5&quot;/&gt;&lt;property id=&quot;20300&quot; value=&quot;Slide 18 - &amp;quot;Tech Briefs&amp;quot;&quot;/&gt;&lt;property id=&quot;20307&quot; value=&quot;378&quot;/&gt;&lt;/object&gt;&lt;object type=&quot;3&quot; unique_id=&quot;10702&quot;&gt;&lt;property id=&quot;20148&quot; value=&quot;5&quot;/&gt;&lt;property id=&quot;20300&quot; value=&quot;Slide 19 - &amp;quot;Presentations&amp;quot;&quot;/&gt;&lt;property id=&quot;20307&quot; value=&quot;379&quot;/&gt;&lt;/object&gt;&lt;object type=&quot;3&quot; unique_id=&quot;11522&quot;&gt;&lt;property id=&quot;20148&quot; value=&quot;5&quot;/&gt;&lt;property id=&quot;20300&quot; value=&quot;Slide 21 - &amp;quot;National Concrete Consortium - NC2&amp;quot;&quot;/&gt;&lt;property id=&quot;20307&quot; value=&quot;383&quot;/&gt;&lt;/object&gt;&lt;object type=&quot;3&quot; unique_id=&quot;11524&quot;&gt;&lt;property id=&quot;20148&quot; value=&quot;5&quot;/&gt;&lt;property id=&quot;20300&quot; value=&quot;Slide 22 - &amp;quot;Current Projects&amp;quot;&quot;/&gt;&lt;property id=&quot;20307&quot; value=&quot;381&quot;/&gt;&lt;/object&gt;&lt;object type=&quot;3&quot; unique_id=&quot;11525&quot;&gt;&lt;property id=&quot;20148&quot; value=&quot;5&quot;/&gt;&lt;property id=&quot;20300&quot; value=&quot;Slide 26&quot;/&gt;&lt;property id=&quot;20307&quot; value=&quot;384&quot;/&gt;&lt;/object&gt;&lt;object type=&quot;3&quot; unique_id=&quot;11660&quot;&gt;&lt;property id=&quot;20148&quot; value=&quot;5&quot;/&gt;&lt;property id=&quot;20300&quot; value=&quot;Slide 20 - &amp;quot;Demonstration Projects&amp;quot;&quot;/&gt;&lt;property id=&quot;20307&quot; value=&quot;401&quot;/&gt;&lt;/object&gt;&lt;object type=&quot;3&quot; unique_id=&quot;11661&quot;&gt;&lt;property id=&quot;20148&quot; value=&quot;5&quot;/&gt;&lt;property id=&quot;20300&quot; value=&quot;Slide 31 - &amp;quot;Who Can Benefit&amp;#x0D;&amp;#x0A;or What’s in it for me?&amp;quot;&quot;/&gt;&lt;property id=&quot;20307&quot; value=&quot;399&quot;/&gt;&lt;/object&gt;&lt;object type=&quot;3&quot; unique_id=&quot;11662&quot;&gt;&lt;property id=&quot;20148&quot; value=&quot;5&quot;/&gt;&lt;property id=&quot;20300&quot; value=&quot;Slide 32 - &amp;quot;Who Can Benefit&amp;#x0D;&amp;#x0A;or What’s in it for me?&amp;quot;&quot;/&gt;&lt;property id=&quot;20307&quot; value=&quot;400&quot;/&gt;&lt;/object&gt;&lt;object type=&quot;3&quot; unique_id=&quot;11704&quot;&gt;&lt;property id=&quot;20148&quot; value=&quot;5&quot;/&gt;&lt;property id=&quot;20300&quot; value=&quot;Slide 8 - &amp;quot;Facilities&amp;quot;&quot;/&gt;&lt;property id=&quot;20307&quot; value=&quot;402&quot;/&gt;&lt;/object&gt;&lt;object type=&quot;3&quot; unique_id=&quot;12167&quot;&gt;&lt;property id=&quot;20148&quot; value=&quot;5&quot;/&gt;&lt;property id=&quot;20300&quot; value=&quot;Slide 23 - &amp;quot;CP Road Map&amp;quot;&quot;/&gt;&lt;property id=&quot;20307&quot; value=&quot;403&quot;/&gt;&lt;/object&gt;&lt;object type=&quot;3&quot; unique_id=&quot;12168&quot;&gt;&lt;property id=&quot;20148&quot; value=&quot;5&quot;/&gt;&lt;property id=&quot;20300&quot; value=&quot;Slide 27&quot;/&gt;&lt;property id=&quot;20307&quot; value=&quot;404&quot;/&gt;&lt;/object&gt;&lt;object type=&quot;3&quot; unique_id=&quot;12169&quot;&gt;&lt;property id=&quot;20148&quot; value=&quot;5&quot;/&gt;&lt;property id=&quot;20300&quot; value=&quot;Slide 29&quot;/&gt;&lt;property id=&quot;20307&quot; value=&quot;405&quot;/&gt;&lt;/object&gt;&lt;object type=&quot;3&quot; unique_id=&quot;12277&quot;&gt;&lt;property id=&quot;20148&quot; value=&quot;5&quot;/&gt;&lt;property id=&quot;20300&quot; value=&quot;Slide 24 - &amp;quot;CP Road Map Tracks&amp;quot;&quot;/&gt;&lt;property id=&quot;20307&quot; value=&quot;406&quot;/&gt;&lt;/object&gt;&lt;object type=&quot;3&quot; unique_id=&quot;12566&quot;&gt;&lt;property id=&quot;20148&quot; value=&quot;5&quot;/&gt;&lt;property id=&quot;20300&quot; value=&quot;Slide 6 - &amp;quot;Core Sponsors&amp;quot;&quot;/&gt;&lt;property id=&quot;20307&quot; value=&quot;407&quot;/&gt;&lt;/object&gt;&lt;object type=&quot;3&quot; unique_id=&quot;12567&quot;&gt;&lt;property id=&quot;20148&quot; value=&quot;5&quot;/&gt;&lt;property id=&quot;20300&quot; value=&quot;Slide 9 - &amp;quot;How it is Paid For&amp;quot;&quot;/&gt;&lt;property id=&quot;20307&quot; value=&quot;408&quot;/&gt;&lt;/object&gt;&lt;object type=&quot;3&quot; unique_id=&quot;12568&quot;&gt;&lt;property id=&quot;20148&quot; value=&quot;5&quot;/&gt;&lt;property id=&quot;20300&quot; value=&quot;Slide 25 - &amp;quot;Texturing Guidelines&amp;quot;&quot;/&gt;&lt;property id=&quot;20307&quot; value=&quot;409&quot;/&gt;&lt;/object&gt;&lt;object type=&quot;3&quot; unique_id=&quot;12569&quot;&gt;&lt;property id=&quot;20148&quot; value=&quot;5&quot;/&gt;&lt;property id=&quot;20300&quot; value=&quot;Slide 28 - &amp;quot;Concrete Overlays&amp;quot;&quot;/&gt;&lt;property id=&quot;20307&quot; value=&quot;410&quot;/&gt;&lt;/object&gt;&lt;object type=&quot;3&quot; unique_id=&quot;12570&quot;&gt;&lt;property id=&quot;20148&quot; value=&quot;5&quot;/&gt;&lt;property id=&quot;20300&quot; value=&quot;Slide 30 - &amp;quot;Joint Deterioration&amp;quot;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3987</TotalTime>
  <Words>1257</Words>
  <Application>Microsoft Office PowerPoint</Application>
  <PresentationFormat>On-screen Show (4:3)</PresentationFormat>
  <Paragraphs>452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Times</vt:lpstr>
      <vt:lpstr>Wingdings</vt:lpstr>
      <vt:lpstr>Theme1</vt:lpstr>
      <vt:lpstr>Clip</vt:lpstr>
      <vt:lpstr>Moving to Performance Specifications for Concrete</vt:lpstr>
      <vt:lpstr>How Things Change!…or Have They?</vt:lpstr>
      <vt:lpstr>Performance Vs. Prescriptive Specifications </vt:lpstr>
      <vt:lpstr>Why Move to a Performance Approach?</vt:lpstr>
      <vt:lpstr>Concrete Mixture Design</vt:lpstr>
      <vt:lpstr>  Concept</vt:lpstr>
      <vt:lpstr>Why are PEM specifications needed? </vt:lpstr>
      <vt:lpstr>PEM:  A Better Specification</vt:lpstr>
      <vt:lpstr>AASHTO MP 84-17</vt:lpstr>
      <vt:lpstr>Concrete Strength (6.3)</vt:lpstr>
      <vt:lpstr>Reducing Unwanted Cracking Due to Shrinkage (6.4)</vt:lpstr>
      <vt:lpstr>Hardened Cement Paste Freeze-Thaw Durability (6.5)</vt:lpstr>
      <vt:lpstr>Transport Properties/Permeability (6.6)</vt:lpstr>
      <vt:lpstr>Aggregate Stability (6.7)</vt:lpstr>
      <vt:lpstr>Workability (6.8)</vt:lpstr>
      <vt:lpstr>Quality Assurance Defined 23 CFR 637</vt:lpstr>
      <vt:lpstr>“…Protect cylinders from direct sunlight…”</vt:lpstr>
      <vt:lpstr>PowerPoint Presentation</vt:lpstr>
      <vt:lpstr>Quality Control</vt:lpstr>
      <vt:lpstr>Quality Control </vt:lpstr>
      <vt:lpstr>Long-Term Implementation of PEM</vt:lpstr>
      <vt:lpstr>FHWA Mobile Concrete Trailer</vt:lpstr>
      <vt:lpstr>Concrete Pavement Performance System</vt:lpstr>
      <vt:lpstr>A Coordinated Approach to Implementation</vt:lpstr>
      <vt:lpstr>PowerPoint Presentation</vt:lpstr>
      <vt:lpstr>CPPS Tests</vt:lpstr>
      <vt:lpstr>Performance Engineered Mixture (PEM) Development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manderson-Wilk</dc:creator>
  <cp:lastModifiedBy>Vicki Stewart</cp:lastModifiedBy>
  <cp:revision>957</cp:revision>
  <cp:lastPrinted>2017-03-15T12:15:28Z</cp:lastPrinted>
  <dcterms:created xsi:type="dcterms:W3CDTF">2006-02-06T16:56:09Z</dcterms:created>
  <dcterms:modified xsi:type="dcterms:W3CDTF">2017-03-23T17:02:48Z</dcterms:modified>
</cp:coreProperties>
</file>