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heme/theme5.xml" ContentType="application/vnd.openxmlformats-officedocument.theme+xml"/>
  <Override PartName="/ppt/tags/tag72.xml" ContentType="application/vnd.openxmlformats-officedocument.presentationml.tags+xml"/>
  <Override PartName="/ppt/tags/tag73.xml" ContentType="application/vnd.openxmlformats-officedocument.presentationml.tags+xml"/>
  <Override PartName="/ppt/notesSlides/notesSlide1.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3.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6.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7.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8.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9.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0.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11.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126.xml" ContentType="application/vnd.openxmlformats-officedocument.presentationml.tags+xml"/>
  <Override PartName="/ppt/tags/tag127.xml" ContentType="application/vnd.openxmlformats-officedocument.presentationml.tags+xml"/>
  <Override PartName="/ppt/notesSlides/notesSlide13.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14.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15.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16.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18.xml" ContentType="application/vnd.openxmlformats-officedocument.presentationml.notesSlide+xml"/>
  <Override PartName="/ppt/charts/chart5.xml" ContentType="application/vnd.openxmlformats-officedocument.drawingml.chart+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19.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20.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2" r:id="rId2"/>
    <p:sldMasterId id="2147483707" r:id="rId3"/>
    <p:sldMasterId id="2147483713" r:id="rId4"/>
  </p:sldMasterIdLst>
  <p:notesMasterIdLst>
    <p:notesMasterId r:id="rId26"/>
  </p:notesMasterIdLst>
  <p:sldIdLst>
    <p:sldId id="262" r:id="rId5"/>
    <p:sldId id="323" r:id="rId6"/>
    <p:sldId id="464" r:id="rId7"/>
    <p:sldId id="268" r:id="rId8"/>
    <p:sldId id="901" r:id="rId9"/>
    <p:sldId id="324" r:id="rId10"/>
    <p:sldId id="477" r:id="rId11"/>
    <p:sldId id="333" r:id="rId12"/>
    <p:sldId id="334" r:id="rId13"/>
    <p:sldId id="478" r:id="rId14"/>
    <p:sldId id="462" r:id="rId15"/>
    <p:sldId id="896" r:id="rId16"/>
    <p:sldId id="903" r:id="rId17"/>
    <p:sldId id="905" r:id="rId18"/>
    <p:sldId id="906" r:id="rId19"/>
    <p:sldId id="480" r:id="rId20"/>
    <p:sldId id="895" r:id="rId21"/>
    <p:sldId id="898" r:id="rId22"/>
    <p:sldId id="907" r:id="rId23"/>
    <p:sldId id="286" r:id="rId24"/>
    <p:sldId id="31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8" d="100"/>
          <a:sy n="88" d="100"/>
        </p:scale>
        <p:origin x="1262"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493150684931506E-2"/>
          <c:y val="2.8108108108108109E-2"/>
          <c:w val="0.94301369863013695"/>
          <c:h val="0.9437837837837838"/>
        </c:manualLayout>
      </c:layout>
      <c:barChart>
        <c:barDir val="col"/>
        <c:grouping val="stacked"/>
        <c:varyColors val="0"/>
        <c:ser>
          <c:idx val="0"/>
          <c:order val="0"/>
          <c:spPr>
            <a:solidFill>
              <a:srgbClr val="F2D375"/>
            </a:solidFill>
            <a:ln w="9525">
              <a:solidFill>
                <a:schemeClr val="bg1"/>
              </a:solidFill>
              <a:prstDash val="solid"/>
            </a:ln>
          </c:spPr>
          <c:invertIfNegative val="0"/>
          <c:val>
            <c:numRef>
              <c:f>Sheet1!$A$1:$DY$1</c:f>
              <c:numCache>
                <c:formatCode>General</c:formatCode>
                <c:ptCount val="129"/>
                <c:pt idx="0">
                  <c:v>1.1000000000000001E-6</c:v>
                </c:pt>
                <c:pt idx="13">
                  <c:v>1.1000000000000001E-6</c:v>
                </c:pt>
                <c:pt idx="14">
                  <c:v>1.1000000000000001E-6</c:v>
                </c:pt>
                <c:pt idx="15">
                  <c:v>1.1000000000000001E-6</c:v>
                </c:pt>
                <c:pt idx="16">
                  <c:v>1.1000000000000001E-6</c:v>
                </c:pt>
                <c:pt idx="17">
                  <c:v>1.1000000000000001E-6</c:v>
                </c:pt>
                <c:pt idx="18">
                  <c:v>1.1000000000000001E-6</c:v>
                </c:pt>
                <c:pt idx="19">
                  <c:v>1.1000000000000001E-6</c:v>
                </c:pt>
                <c:pt idx="20">
                  <c:v>1.1000000000000001E-6</c:v>
                </c:pt>
                <c:pt idx="21">
                  <c:v>1.1000000000000001E-6</c:v>
                </c:pt>
                <c:pt idx="22">
                  <c:v>1.2335844997037799E-3</c:v>
                </c:pt>
                <c:pt idx="23">
                  <c:v>-2.2957649223032101E-4</c:v>
                </c:pt>
                <c:pt idx="24">
                  <c:v>7.6225419457276401E-4</c:v>
                </c:pt>
                <c:pt idx="25">
                  <c:v>-2.07098742954325E-4</c:v>
                </c:pt>
                <c:pt idx="26">
                  <c:v>-2.0147930563529901E-4</c:v>
                </c:pt>
                <c:pt idx="27">
                  <c:v>1.27713513892602E-3</c:v>
                </c:pt>
                <c:pt idx="28">
                  <c:v>3.0427005307453997E-4</c:v>
                </c:pt>
                <c:pt idx="29">
                  <c:v>-1.7408454870526601E-4</c:v>
                </c:pt>
                <c:pt idx="30">
                  <c:v>3.2393808369102201E-4</c:v>
                </c:pt>
                <c:pt idx="31">
                  <c:v>8.2336557541684498E-4</c:v>
                </c:pt>
                <c:pt idx="32">
                  <c:v>1.3206857781482501E-3</c:v>
                </c:pt>
                <c:pt idx="33">
                  <c:v>8.3952145770904696E-4</c:v>
                </c:pt>
                <c:pt idx="34">
                  <c:v>2.3188383319352399E-3</c:v>
                </c:pt>
                <c:pt idx="35">
                  <c:v>2.32586262858403E-3</c:v>
                </c:pt>
                <c:pt idx="36">
                  <c:v>8.6621378497420099E-4</c:v>
                </c:pt>
                <c:pt idx="37">
                  <c:v>1.8538298937881201E-3</c:v>
                </c:pt>
                <c:pt idx="38">
                  <c:v>2.3525549558492901E-3</c:v>
                </c:pt>
                <c:pt idx="39">
                  <c:v>2.3609841118277198E-3</c:v>
                </c:pt>
                <c:pt idx="40">
                  <c:v>2.3701156974711402E-3</c:v>
                </c:pt>
                <c:pt idx="41">
                  <c:v>4.8293219541974903E-3</c:v>
                </c:pt>
                <c:pt idx="42">
                  <c:v>6.7947201565170499E-3</c:v>
                </c:pt>
                <c:pt idx="43">
                  <c:v>4.3565867897369303E-3</c:v>
                </c:pt>
                <c:pt idx="44">
                  <c:v>6.8129833278037701E-3</c:v>
                </c:pt>
                <c:pt idx="45">
                  <c:v>5.3540369138590496E-3</c:v>
                </c:pt>
                <c:pt idx="46">
                  <c:v>6.8305440694256198E-3</c:v>
                </c:pt>
                <c:pt idx="47">
                  <c:v>5.8590838429038996E-3</c:v>
                </c:pt>
                <c:pt idx="48">
                  <c:v>1.02745567163066E-2</c:v>
                </c:pt>
                <c:pt idx="49">
                  <c:v>1.02822834426201E-2</c:v>
                </c:pt>
                <c:pt idx="50">
                  <c:v>1.37192717928522E-2</c:v>
                </c:pt>
                <c:pt idx="51">
                  <c:v>1.4217294425248401E-2</c:v>
                </c:pt>
                <c:pt idx="52">
                  <c:v>1.7164689299062799E-2</c:v>
                </c:pt>
                <c:pt idx="53">
                  <c:v>1.81530078375415E-2</c:v>
                </c:pt>
                <c:pt idx="54">
                  <c:v>2.2076077515867001E-2</c:v>
                </c:pt>
                <c:pt idx="55">
                  <c:v>2.6981143865687299E-2</c:v>
                </c:pt>
                <c:pt idx="56">
                  <c:v>3.3845988980508099E-2</c:v>
                </c:pt>
                <c:pt idx="57">
                  <c:v>3.9239946377081197E-2</c:v>
                </c:pt>
                <c:pt idx="58">
                  <c:v>4.6592980108989997E-2</c:v>
                </c:pt>
                <c:pt idx="59">
                  <c:v>6.2269805369664498E-2</c:v>
                </c:pt>
                <c:pt idx="60">
                  <c:v>7.4517369006420503E-2</c:v>
                </c:pt>
                <c:pt idx="61">
                  <c:v>9.6070720843436999E-2</c:v>
                </c:pt>
                <c:pt idx="62">
                  <c:v>0.124963057819064</c:v>
                </c:pt>
                <c:pt idx="63">
                  <c:v>0.16658833732987699</c:v>
                </c:pt>
                <c:pt idx="64">
                  <c:v>0.23220158989616099</c:v>
                </c:pt>
                <c:pt idx="65">
                  <c:v>0.34677348767455002</c:v>
                </c:pt>
                <c:pt idx="66">
                  <c:v>0.43637963030396199</c:v>
                </c:pt>
                <c:pt idx="67">
                  <c:v>0.489266262202046</c:v>
                </c:pt>
                <c:pt idx="68">
                  <c:v>0.51130499293749099</c:v>
                </c:pt>
                <c:pt idx="69">
                  <c:v>0.50250073951795104</c:v>
                </c:pt>
                <c:pt idx="70">
                  <c:v>0.48047886709446302</c:v>
                </c:pt>
                <c:pt idx="71">
                  <c:v>0.46481890014574501</c:v>
                </c:pt>
                <c:pt idx="72">
                  <c:v>0.43202597124106801</c:v>
                </c:pt>
                <c:pt idx="73">
                  <c:v>0.42126545120485198</c:v>
                </c:pt>
                <c:pt idx="74">
                  <c:v>0.39043019377618099</c:v>
                </c:pt>
                <c:pt idx="75">
                  <c:v>0.37917797297455202</c:v>
                </c:pt>
                <c:pt idx="76">
                  <c:v>0.35029827973289202</c:v>
                </c:pt>
                <c:pt idx="77">
                  <c:v>0.33904886864992301</c:v>
                </c:pt>
                <c:pt idx="78">
                  <c:v>0.34493031223391901</c:v>
                </c:pt>
                <c:pt idx="79">
                  <c:v>0.31605202385158898</c:v>
                </c:pt>
                <c:pt idx="80">
                  <c:v>0.290606509241501</c:v>
                </c:pt>
                <c:pt idx="81">
                  <c:v>0.269070718146107</c:v>
                </c:pt>
                <c:pt idx="82">
                  <c:v>0.23970424114668801</c:v>
                </c:pt>
                <c:pt idx="83">
                  <c:v>0.22257760105771199</c:v>
                </c:pt>
                <c:pt idx="84">
                  <c:v>0.205450960968737</c:v>
                </c:pt>
                <c:pt idx="85">
                  <c:v>0.17902134239816</c:v>
                </c:pt>
                <c:pt idx="86">
                  <c:v>0.17168516697820799</c:v>
                </c:pt>
                <c:pt idx="87">
                  <c:v>0.14868270274255499</c:v>
                </c:pt>
                <c:pt idx="88">
                  <c:v>0.136942293323838</c:v>
                </c:pt>
                <c:pt idx="89">
                  <c:v>0.117369090712104</c:v>
                </c:pt>
                <c:pt idx="90">
                  <c:v>0.10905302590965101</c:v>
                </c:pt>
                <c:pt idx="91">
                  <c:v>9.6334834397429903E-2</c:v>
                </c:pt>
                <c:pt idx="92">
                  <c:v>7.7247010684123693E-2</c:v>
                </c:pt>
                <c:pt idx="93">
                  <c:v>6.4526009453242106E-2</c:v>
                </c:pt>
                <c:pt idx="94">
                  <c:v>6.3066360609632499E-2</c:v>
                </c:pt>
                <c:pt idx="95">
                  <c:v>5.1324546331586299E-2</c:v>
                </c:pt>
                <c:pt idx="96">
                  <c:v>4.6438445582717501E-2</c:v>
                </c:pt>
                <c:pt idx="97">
                  <c:v>3.2738257399000603E-2</c:v>
                </c:pt>
                <c:pt idx="98">
                  <c:v>3.2258497937891199E-2</c:v>
                </c:pt>
                <c:pt idx="99">
                  <c:v>2.3941028276109399E-2</c:v>
                </c:pt>
                <c:pt idx="100">
                  <c:v>2.1991785956081901E-2</c:v>
                </c:pt>
                <c:pt idx="101">
                  <c:v>1.9062654253554301E-2</c:v>
                </c:pt>
                <c:pt idx="102">
                  <c:v>1.61356298400212E-2</c:v>
                </c:pt>
                <c:pt idx="103">
                  <c:v>1.46752785667467E-2</c:v>
                </c:pt>
                <c:pt idx="104">
                  <c:v>1.2725333817054501E-2</c:v>
                </c:pt>
                <c:pt idx="105">
                  <c:v>1.0287902879939E-2</c:v>
                </c:pt>
                <c:pt idx="106">
                  <c:v>7.8504719428238393E-3</c:v>
                </c:pt>
                <c:pt idx="107">
                  <c:v>7.8645205361213E-3</c:v>
                </c:pt>
                <c:pt idx="108">
                  <c:v>5.4270895990059503E-3</c:v>
                </c:pt>
                <c:pt idx="109">
                  <c:v>3.9667383257313499E-3</c:v>
                </c:pt>
                <c:pt idx="110">
                  <c:v>4.9550568642101602E-3</c:v>
                </c:pt>
                <c:pt idx="111">
                  <c:v>3.0065169738475702E-3</c:v>
                </c:pt>
                <c:pt idx="112">
                  <c:v>2.5239477940786001E-3</c:v>
                </c:pt>
                <c:pt idx="113">
                  <c:v>1.0642989504689999E-3</c:v>
                </c:pt>
                <c:pt idx="114">
                  <c:v>2.0526174889476901E-3</c:v>
                </c:pt>
                <c:pt idx="115">
                  <c:v>1.0832645514206E-3</c:v>
                </c:pt>
                <c:pt idx="116">
                  <c:v>1.0916937073990299E-3</c:v>
                </c:pt>
                <c:pt idx="117">
                  <c:v>1.1015277227073199E-3</c:v>
                </c:pt>
                <c:pt idx="118">
                  <c:v>2.0877389721913799E-3</c:v>
                </c:pt>
                <c:pt idx="119">
                  <c:v>2.0877389721913799E-3</c:v>
                </c:pt>
                <c:pt idx="120">
                  <c:v>2.0877389721913799E-3</c:v>
                </c:pt>
                <c:pt idx="121">
                  <c:v>2.0877389721913799E-3</c:v>
                </c:pt>
                <c:pt idx="122">
                  <c:v>1E-3</c:v>
                </c:pt>
                <c:pt idx="123">
                  <c:v>1E-3</c:v>
                </c:pt>
                <c:pt idx="124">
                  <c:v>1E-3</c:v>
                </c:pt>
                <c:pt idx="125">
                  <c:v>1E-3</c:v>
                </c:pt>
                <c:pt idx="126">
                  <c:v>1E-3</c:v>
                </c:pt>
                <c:pt idx="127">
                  <c:v>1E-3</c:v>
                </c:pt>
                <c:pt idx="128">
                  <c:v>1E-3</c:v>
                </c:pt>
              </c:numCache>
            </c:numRef>
          </c:val>
          <c:extLst>
            <c:ext xmlns:c16="http://schemas.microsoft.com/office/drawing/2014/chart" uri="{C3380CC4-5D6E-409C-BE32-E72D297353CC}">
              <c16:uniqueId val="{00000000-CF26-4BBC-B868-DD86EB279B7E}"/>
            </c:ext>
          </c:extLst>
        </c:ser>
        <c:dLbls>
          <c:showLegendKey val="0"/>
          <c:showVal val="0"/>
          <c:showCatName val="0"/>
          <c:showSerName val="0"/>
          <c:showPercent val="0"/>
          <c:showBubbleSize val="0"/>
        </c:dLbls>
        <c:gapWidth val="0"/>
        <c:overlap val="100"/>
        <c:axId val="1642582960"/>
        <c:axId val="1"/>
      </c:barChart>
      <c:catAx>
        <c:axId val="1642582960"/>
        <c:scaling>
          <c:orientation val="minMax"/>
        </c:scaling>
        <c:delete val="0"/>
        <c:axPos val="b"/>
        <c:majorGridlines>
          <c:spPr>
            <a:ln>
              <a:noFill/>
            </a:ln>
          </c:spPr>
        </c:majorGridlines>
        <c:majorTickMark val="none"/>
        <c:minorTickMark val="none"/>
        <c:tickLblPos val="none"/>
        <c:spPr>
          <a:ln w="28575">
            <a:solidFill>
              <a:schemeClr val="accent6"/>
            </a:solidFill>
            <a:prstDash val="solid"/>
          </a:ln>
        </c:spPr>
        <c:crossAx val="1"/>
        <c:crossesAt val="0"/>
        <c:auto val="0"/>
        <c:lblAlgn val="ctr"/>
        <c:lblOffset val="100"/>
        <c:noMultiLvlLbl val="0"/>
      </c:catAx>
      <c:valAx>
        <c:axId val="1"/>
        <c:scaling>
          <c:orientation val="minMax"/>
          <c:max val="0.51130499293749099"/>
          <c:min val="-2.2957649223032101E-4"/>
        </c:scaling>
        <c:delete val="1"/>
        <c:axPos val="l"/>
        <c:numFmt formatCode="General" sourceLinked="1"/>
        <c:majorTickMark val="out"/>
        <c:minorTickMark val="none"/>
        <c:tickLblPos val="nextTo"/>
        <c:crossAx val="1642582960"/>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6395939086294416E-2"/>
          <c:y val="2.8108108108108109E-2"/>
          <c:w val="0.94720812182741121"/>
          <c:h val="0.9437837837837838"/>
        </c:manualLayout>
      </c:layout>
      <c:barChart>
        <c:barDir val="col"/>
        <c:grouping val="stacked"/>
        <c:varyColors val="0"/>
        <c:ser>
          <c:idx val="0"/>
          <c:order val="0"/>
          <c:spPr>
            <a:solidFill>
              <a:schemeClr val="accent1"/>
            </a:solidFill>
            <a:ln w="9525">
              <a:solidFill>
                <a:schemeClr val="bg1"/>
              </a:solidFill>
              <a:prstDash val="solid"/>
            </a:ln>
          </c:spPr>
          <c:invertIfNegative val="0"/>
          <c:val>
            <c:numRef>
              <c:f>Sheet1!$A$1:$DM$1</c:f>
              <c:numCache>
                <c:formatCode>General</c:formatCode>
                <c:ptCount val="117"/>
                <c:pt idx="0">
                  <c:v>6.0000000000000001E-3</c:v>
                </c:pt>
                <c:pt idx="1">
                  <c:v>0</c:v>
                </c:pt>
                <c:pt idx="2">
                  <c:v>0</c:v>
                </c:pt>
                <c:pt idx="3">
                  <c:v>4.0000000000000001E-3</c:v>
                </c:pt>
                <c:pt idx="4">
                  <c:v>6.0000000000000001E-3</c:v>
                </c:pt>
                <c:pt idx="5">
                  <c:v>0</c:v>
                </c:pt>
                <c:pt idx="6">
                  <c:v>0</c:v>
                </c:pt>
                <c:pt idx="7">
                  <c:v>6.0000000000000001E-3</c:v>
                </c:pt>
                <c:pt idx="8">
                  <c:v>1.0999999999999999E-2</c:v>
                </c:pt>
                <c:pt idx="9">
                  <c:v>1.0999999999999999E-2</c:v>
                </c:pt>
                <c:pt idx="10">
                  <c:v>2.2134738822040499E-3</c:v>
                </c:pt>
                <c:pt idx="11">
                  <c:v>2.2219030381825898E-3</c:v>
                </c:pt>
                <c:pt idx="12">
                  <c:v>1.74144114740815E-3</c:v>
                </c:pt>
                <c:pt idx="13">
                  <c:v>4.1978376854752098E-3</c:v>
                </c:pt>
                <c:pt idx="14">
                  <c:v>6.6535317938772797E-3</c:v>
                </c:pt>
                <c:pt idx="15">
                  <c:v>3.7251025210144301E-3</c:v>
                </c:pt>
                <c:pt idx="16">
                  <c:v>4.2217202940809601E-3</c:v>
                </c:pt>
                <c:pt idx="17">
                  <c:v>5.7003347386421696E-3</c:v>
                </c:pt>
                <c:pt idx="18">
                  <c:v>1.6969413852227701E-2</c:v>
                </c:pt>
                <c:pt idx="19">
                  <c:v>7.1852710501875104E-3</c:v>
                </c:pt>
                <c:pt idx="20">
                  <c:v>8.1756968776608395E-3</c:v>
                </c:pt>
                <c:pt idx="21">
                  <c:v>6.7160480340511201E-3</c:v>
                </c:pt>
                <c:pt idx="22">
                  <c:v>7.2140706664472996E-3</c:v>
                </c:pt>
                <c:pt idx="23">
                  <c:v>1.89699335377909E-2</c:v>
                </c:pt>
                <c:pt idx="24">
                  <c:v>2.5346590035523701E-2</c:v>
                </c:pt>
                <c:pt idx="25">
                  <c:v>1.55624472334835E-2</c:v>
                </c:pt>
                <c:pt idx="26">
                  <c:v>3.80928787343408E-2</c:v>
                </c:pt>
                <c:pt idx="27">
                  <c:v>1.50911169283526E-2</c:v>
                </c:pt>
                <c:pt idx="28">
                  <c:v>4.0070218240963199E-2</c:v>
                </c:pt>
                <c:pt idx="29">
                  <c:v>1.8046238528480599E-2</c:v>
                </c:pt>
                <c:pt idx="30">
                  <c:v>3.1272286688407203E-2</c:v>
                </c:pt>
                <c:pt idx="31">
                  <c:v>5.82104643363534E-2</c:v>
                </c:pt>
                <c:pt idx="32">
                  <c:v>3.8636559294953902E-2</c:v>
                </c:pt>
                <c:pt idx="33">
                  <c:v>6.1655179412899198E-2</c:v>
                </c:pt>
                <c:pt idx="34">
                  <c:v>4.5995914893846399E-2</c:v>
                </c:pt>
                <c:pt idx="35">
                  <c:v>6.7059673254445396E-2</c:v>
                </c:pt>
                <c:pt idx="36">
                  <c:v>6.1192278263746701E-2</c:v>
                </c:pt>
                <c:pt idx="37">
                  <c:v>6.8055016089572803E-2</c:v>
                </c:pt>
                <c:pt idx="38">
                  <c:v>8.1772765014911805E-2</c:v>
                </c:pt>
                <c:pt idx="39">
                  <c:v>0.112626988044534</c:v>
                </c:pt>
                <c:pt idx="40">
                  <c:v>0.129289322125028</c:v>
                </c:pt>
                <c:pt idx="41">
                  <c:v>0.104330591272699</c:v>
                </c:pt>
                <c:pt idx="42">
                  <c:v>0.12588253825038501</c:v>
                </c:pt>
                <c:pt idx="43">
                  <c:v>0.109242681919168</c:v>
                </c:pt>
                <c:pt idx="44">
                  <c:v>0.17534412310253999</c:v>
                </c:pt>
                <c:pt idx="45">
                  <c:v>0.13129265152925099</c:v>
                </c:pt>
                <c:pt idx="46">
                  <c:v>0.20572139638971301</c:v>
                </c:pt>
                <c:pt idx="47">
                  <c:v>0.15578988609175701</c:v>
                </c:pt>
                <c:pt idx="48">
                  <c:v>0.161185950777325</c:v>
                </c:pt>
                <c:pt idx="49">
                  <c:v>0.20574668385764899</c:v>
                </c:pt>
                <c:pt idx="50">
                  <c:v>0.21897202958791001</c:v>
                </c:pt>
                <c:pt idx="51">
                  <c:v>0.165117449611629</c:v>
                </c:pt>
                <c:pt idx="52">
                  <c:v>0.17638863601420901</c:v>
                </c:pt>
                <c:pt idx="53">
                  <c:v>0.21409365556535501</c:v>
                </c:pt>
                <c:pt idx="54">
                  <c:v>0.25816900974725099</c:v>
                </c:pt>
                <c:pt idx="55">
                  <c:v>0.21558210402522501</c:v>
                </c:pt>
                <c:pt idx="56">
                  <c:v>0.24692521810160101</c:v>
                </c:pt>
                <c:pt idx="57">
                  <c:v>0.219024711812776</c:v>
                </c:pt>
                <c:pt idx="58">
                  <c:v>0.25477416717691098</c:v>
                </c:pt>
                <c:pt idx="59">
                  <c:v>0.25723267100397301</c:v>
                </c:pt>
                <c:pt idx="60">
                  <c:v>0.25185346463036201</c:v>
                </c:pt>
                <c:pt idx="61">
                  <c:v>0.22053072101426799</c:v>
                </c:pt>
                <c:pt idx="62">
                  <c:v>0.236207546274942</c:v>
                </c:pt>
                <c:pt idx="63">
                  <c:v>0.23621457057159101</c:v>
                </c:pt>
                <c:pt idx="64">
                  <c:v>0.1882435414683</c:v>
                </c:pt>
                <c:pt idx="65">
                  <c:v>0.24602470327123099</c:v>
                </c:pt>
                <c:pt idx="66">
                  <c:v>0.217637413224648</c:v>
                </c:pt>
                <c:pt idx="67">
                  <c:v>0.25289657268270099</c:v>
                </c:pt>
                <c:pt idx="68">
                  <c:v>0.22500098340152999</c:v>
                </c:pt>
                <c:pt idx="69">
                  <c:v>0.24850779213656399</c:v>
                </c:pt>
                <c:pt idx="70">
                  <c:v>0.22697551318949299</c:v>
                </c:pt>
                <c:pt idx="71">
                  <c:v>0.19271310142589801</c:v>
                </c:pt>
                <c:pt idx="72">
                  <c:v>0.19272012572254699</c:v>
                </c:pt>
                <c:pt idx="73">
                  <c:v>0.140343457761162</c:v>
                </c:pt>
                <c:pt idx="74">
                  <c:v>0.17266646122003801</c:v>
                </c:pt>
                <c:pt idx="75">
                  <c:v>0.186870993903135</c:v>
                </c:pt>
                <c:pt idx="76">
                  <c:v>0.18002722167825999</c:v>
                </c:pt>
                <c:pt idx="77">
                  <c:v>0.145273811578918</c:v>
                </c:pt>
                <c:pt idx="78">
                  <c:v>0.144791944828813</c:v>
                </c:pt>
                <c:pt idx="79">
                  <c:v>0.16634459423616499</c:v>
                </c:pt>
                <c:pt idx="80">
                  <c:v>0.16146411292461499</c:v>
                </c:pt>
                <c:pt idx="81">
                  <c:v>0.110049773604109</c:v>
                </c:pt>
                <c:pt idx="82">
                  <c:v>0.11104792615789599</c:v>
                </c:pt>
                <c:pt idx="83">
                  <c:v>8.3636310915824297E-2</c:v>
                </c:pt>
                <c:pt idx="84">
                  <c:v>0.107637630134929</c:v>
                </c:pt>
                <c:pt idx="85">
                  <c:v>0.114009369625008</c:v>
                </c:pt>
                <c:pt idx="86">
                  <c:v>8.7092264867008107E-2</c:v>
                </c:pt>
                <c:pt idx="87">
                  <c:v>7.1921891394708296E-2</c:v>
                </c:pt>
                <c:pt idx="88">
                  <c:v>6.6544792310092096E-2</c:v>
                </c:pt>
                <c:pt idx="89">
                  <c:v>5.6761351937716802E-2</c:v>
                </c:pt>
                <c:pt idx="90">
                  <c:v>6.0199042717613699E-2</c:v>
                </c:pt>
                <c:pt idx="91">
                  <c:v>5.4822646062662503E-2</c:v>
                </c:pt>
                <c:pt idx="92">
                  <c:v>3.47577426855155E-2</c:v>
                </c:pt>
                <c:pt idx="93">
                  <c:v>3.6725950606494501E-2</c:v>
                </c:pt>
                <c:pt idx="94">
                  <c:v>3.33072254275492E-2</c:v>
                </c:pt>
                <c:pt idx="95">
                  <c:v>2.4992565484426799E-2</c:v>
                </c:pt>
                <c:pt idx="96">
                  <c:v>2.9896226974917402E-2</c:v>
                </c:pt>
                <c:pt idx="97">
                  <c:v>2.6969202561384398E-2</c:v>
                </c:pt>
                <c:pt idx="98">
                  <c:v>1.76753556654267E-2</c:v>
                </c:pt>
                <c:pt idx="99">
                  <c:v>1.0339180245474901E-2</c:v>
                </c:pt>
                <c:pt idx="100">
                  <c:v>1.2795576783541899E-2</c:v>
                </c:pt>
                <c:pt idx="101">
                  <c:v>1.3295004275267801E-2</c:v>
                </c:pt>
                <c:pt idx="102">
                  <c:v>1.7712584437665099E-2</c:v>
                </c:pt>
                <c:pt idx="103">
                  <c:v>1.33132674465545E-2</c:v>
                </c:pt>
                <c:pt idx="104">
                  <c:v>7.9361683619385507E-3</c:v>
                </c:pt>
                <c:pt idx="105">
                  <c:v>7.9467048069116197E-3</c:v>
                </c:pt>
                <c:pt idx="106">
                  <c:v>8.9308087674011497E-3</c:v>
                </c:pt>
                <c:pt idx="107">
                  <c:v>9.9308087674011506E-3</c:v>
                </c:pt>
                <c:pt idx="108">
                  <c:v>0.03</c:v>
                </c:pt>
                <c:pt idx="109">
                  <c:v>0.03</c:v>
                </c:pt>
                <c:pt idx="110">
                  <c:v>0.01</c:v>
                </c:pt>
                <c:pt idx="111">
                  <c:v>0.01</c:v>
                </c:pt>
                <c:pt idx="112">
                  <c:v>0.02</c:v>
                </c:pt>
                <c:pt idx="113">
                  <c:v>0.01</c:v>
                </c:pt>
                <c:pt idx="114">
                  <c:v>0.03</c:v>
                </c:pt>
                <c:pt idx="115">
                  <c:v>0.01</c:v>
                </c:pt>
                <c:pt idx="116">
                  <c:v>0.02</c:v>
                </c:pt>
              </c:numCache>
            </c:numRef>
          </c:val>
          <c:extLst>
            <c:ext xmlns:c16="http://schemas.microsoft.com/office/drawing/2014/chart" uri="{C3380CC4-5D6E-409C-BE32-E72D297353CC}">
              <c16:uniqueId val="{00000000-1AE6-443F-8662-8217B1A0A8E9}"/>
            </c:ext>
          </c:extLst>
        </c:ser>
        <c:dLbls>
          <c:showLegendKey val="0"/>
          <c:showVal val="0"/>
          <c:showCatName val="0"/>
          <c:showSerName val="0"/>
          <c:showPercent val="0"/>
          <c:showBubbleSize val="0"/>
        </c:dLbls>
        <c:gapWidth val="0"/>
        <c:overlap val="100"/>
        <c:axId val="1807395504"/>
        <c:axId val="1"/>
      </c:barChart>
      <c:catAx>
        <c:axId val="1807395504"/>
        <c:scaling>
          <c:orientation val="minMax"/>
        </c:scaling>
        <c:delete val="0"/>
        <c:axPos val="b"/>
        <c:majorGridlines>
          <c:spPr>
            <a:ln>
              <a:noFill/>
            </a:ln>
          </c:spPr>
        </c:majorGridlines>
        <c:majorTickMark val="none"/>
        <c:minorTickMark val="none"/>
        <c:tickLblPos val="none"/>
        <c:spPr>
          <a:ln w="28575">
            <a:solidFill>
              <a:schemeClr val="accent6"/>
            </a:solidFill>
            <a:prstDash val="solid"/>
          </a:ln>
        </c:spPr>
        <c:crossAx val="1"/>
        <c:crossesAt val="0"/>
        <c:auto val="0"/>
        <c:lblAlgn val="ctr"/>
        <c:lblOffset val="100"/>
        <c:noMultiLvlLbl val="0"/>
      </c:catAx>
      <c:valAx>
        <c:axId val="1"/>
        <c:scaling>
          <c:orientation val="minMax"/>
          <c:max val="0.51130499293749099"/>
          <c:min val="-2.2957649223032101E-4"/>
        </c:scaling>
        <c:delete val="1"/>
        <c:axPos val="l"/>
        <c:numFmt formatCode="General" sourceLinked="1"/>
        <c:majorTickMark val="out"/>
        <c:minorTickMark val="none"/>
        <c:tickLblPos val="nextTo"/>
        <c:crossAx val="1807395504"/>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802163393111302E-2"/>
          <c:y val="2.2005924672027086E-2"/>
          <c:w val="0.9703956732137774"/>
          <c:h val="0.95598815065594589"/>
        </c:manualLayout>
      </c:layout>
      <c:barChart>
        <c:barDir val="col"/>
        <c:grouping val="stacked"/>
        <c:varyColors val="0"/>
        <c:ser>
          <c:idx val="0"/>
          <c:order val="0"/>
          <c:spPr>
            <a:solidFill>
              <a:srgbClr val="F2D375"/>
            </a:solidFill>
            <a:ln w="9525">
              <a:solidFill>
                <a:schemeClr val="bg1"/>
              </a:solidFill>
              <a:prstDash val="solid"/>
            </a:ln>
          </c:spPr>
          <c:invertIfNegative val="0"/>
          <c:val>
            <c:numRef>
              <c:f>Sheet1!$A$1:$DM$1</c:f>
              <c:numCache>
                <c:formatCode>General</c:formatCode>
                <c:ptCount val="117"/>
                <c:pt idx="0">
                  <c:v>1.1000000000000001E-6</c:v>
                </c:pt>
                <c:pt idx="1">
                  <c:v>1.1000000000000001E-6</c:v>
                </c:pt>
                <c:pt idx="2">
                  <c:v>1.1000000000000001E-6</c:v>
                </c:pt>
                <c:pt idx="3">
                  <c:v>1.1000000000000001E-6</c:v>
                </c:pt>
                <c:pt idx="4">
                  <c:v>1.1000000000000001E-6</c:v>
                </c:pt>
                <c:pt idx="5">
                  <c:v>1.1000000000000001E-6</c:v>
                </c:pt>
                <c:pt idx="6">
                  <c:v>1.1000000000000001E-6</c:v>
                </c:pt>
                <c:pt idx="7">
                  <c:v>1.1000000000000001E-6</c:v>
                </c:pt>
                <c:pt idx="8">
                  <c:v>1.1000000000000001E-6</c:v>
                </c:pt>
                <c:pt idx="9">
                  <c:v>1.1000000000000001E-6</c:v>
                </c:pt>
                <c:pt idx="10">
                  <c:v>1.2335844997037799E-3</c:v>
                </c:pt>
                <c:pt idx="11">
                  <c:v>-2.2957649223032101E-4</c:v>
                </c:pt>
                <c:pt idx="12">
                  <c:v>7.6225419457276401E-4</c:v>
                </c:pt>
                <c:pt idx="13">
                  <c:v>-2.07098742954325E-4</c:v>
                </c:pt>
                <c:pt idx="14">
                  <c:v>-2.0147930563529901E-4</c:v>
                </c:pt>
                <c:pt idx="15">
                  <c:v>1.27713513892602E-3</c:v>
                </c:pt>
                <c:pt idx="16">
                  <c:v>3.0427005307453997E-4</c:v>
                </c:pt>
                <c:pt idx="17">
                  <c:v>-1.7408454870526601E-4</c:v>
                </c:pt>
                <c:pt idx="18">
                  <c:v>3.2393808369102201E-4</c:v>
                </c:pt>
                <c:pt idx="19">
                  <c:v>8.2336557541684498E-4</c:v>
                </c:pt>
                <c:pt idx="20">
                  <c:v>1.3206857781482501E-3</c:v>
                </c:pt>
                <c:pt idx="21">
                  <c:v>8.3952145770904696E-4</c:v>
                </c:pt>
                <c:pt idx="22">
                  <c:v>2.3188383319352399E-3</c:v>
                </c:pt>
                <c:pt idx="23">
                  <c:v>2.32586262858403E-3</c:v>
                </c:pt>
                <c:pt idx="24">
                  <c:v>8.6621378497420099E-4</c:v>
                </c:pt>
                <c:pt idx="25">
                  <c:v>1.8538298937881201E-3</c:v>
                </c:pt>
                <c:pt idx="26">
                  <c:v>2.3525549558492901E-3</c:v>
                </c:pt>
                <c:pt idx="27">
                  <c:v>2.3609841118277198E-3</c:v>
                </c:pt>
                <c:pt idx="28">
                  <c:v>2.3701156974711402E-3</c:v>
                </c:pt>
                <c:pt idx="29">
                  <c:v>4.8293219541974903E-3</c:v>
                </c:pt>
                <c:pt idx="30">
                  <c:v>6.7947201565170499E-3</c:v>
                </c:pt>
                <c:pt idx="31">
                  <c:v>4.3565867897369303E-3</c:v>
                </c:pt>
                <c:pt idx="32">
                  <c:v>6.8129833278037701E-3</c:v>
                </c:pt>
                <c:pt idx="33">
                  <c:v>5.3540369138590496E-3</c:v>
                </c:pt>
                <c:pt idx="34">
                  <c:v>6.8305440694256198E-3</c:v>
                </c:pt>
                <c:pt idx="35">
                  <c:v>5.8590838429038996E-3</c:v>
                </c:pt>
                <c:pt idx="36">
                  <c:v>1.02745567163066E-2</c:v>
                </c:pt>
                <c:pt idx="37">
                  <c:v>1.02822834426201E-2</c:v>
                </c:pt>
                <c:pt idx="38">
                  <c:v>1.37192717928522E-2</c:v>
                </c:pt>
                <c:pt idx="39">
                  <c:v>1.4217294425248401E-2</c:v>
                </c:pt>
                <c:pt idx="40">
                  <c:v>1.7164689299062799E-2</c:v>
                </c:pt>
                <c:pt idx="41">
                  <c:v>1.81530078375415E-2</c:v>
                </c:pt>
                <c:pt idx="42">
                  <c:v>2.2076077515867001E-2</c:v>
                </c:pt>
                <c:pt idx="43">
                  <c:v>2.6981143865687299E-2</c:v>
                </c:pt>
                <c:pt idx="44">
                  <c:v>3.3845988980508099E-2</c:v>
                </c:pt>
                <c:pt idx="45">
                  <c:v>3.9239946377081197E-2</c:v>
                </c:pt>
                <c:pt idx="46">
                  <c:v>4.6592980108989997E-2</c:v>
                </c:pt>
                <c:pt idx="47">
                  <c:v>6.2269805369664498E-2</c:v>
                </c:pt>
                <c:pt idx="48">
                  <c:v>7.4517369006420503E-2</c:v>
                </c:pt>
                <c:pt idx="49">
                  <c:v>9.6070720843436999E-2</c:v>
                </c:pt>
                <c:pt idx="50">
                  <c:v>0.124963057819064</c:v>
                </c:pt>
                <c:pt idx="51">
                  <c:v>0.16658833732987699</c:v>
                </c:pt>
                <c:pt idx="52">
                  <c:v>0.23220158989616099</c:v>
                </c:pt>
                <c:pt idx="53">
                  <c:v>0.34677348767455002</c:v>
                </c:pt>
                <c:pt idx="54">
                  <c:v>0.43637963030396199</c:v>
                </c:pt>
                <c:pt idx="55">
                  <c:v>0.489266262202046</c:v>
                </c:pt>
                <c:pt idx="56">
                  <c:v>0.51130499293749099</c:v>
                </c:pt>
                <c:pt idx="57">
                  <c:v>0.50250073951795104</c:v>
                </c:pt>
                <c:pt idx="58">
                  <c:v>0.48047886709446302</c:v>
                </c:pt>
                <c:pt idx="59">
                  <c:v>0.46481890014574501</c:v>
                </c:pt>
                <c:pt idx="60">
                  <c:v>0.43202597124106801</c:v>
                </c:pt>
                <c:pt idx="61">
                  <c:v>0.42126545120485198</c:v>
                </c:pt>
                <c:pt idx="62">
                  <c:v>0.39043019377618099</c:v>
                </c:pt>
                <c:pt idx="63">
                  <c:v>0.37917797297455202</c:v>
                </c:pt>
                <c:pt idx="64">
                  <c:v>0.35029827973289202</c:v>
                </c:pt>
                <c:pt idx="65">
                  <c:v>0.33904886864992301</c:v>
                </c:pt>
                <c:pt idx="66">
                  <c:v>0.34493031223391901</c:v>
                </c:pt>
                <c:pt idx="67">
                  <c:v>0.31605202385158898</c:v>
                </c:pt>
                <c:pt idx="68">
                  <c:v>0.290606509241501</c:v>
                </c:pt>
                <c:pt idx="69">
                  <c:v>0.269070718146107</c:v>
                </c:pt>
                <c:pt idx="70">
                  <c:v>0.23970424114668801</c:v>
                </c:pt>
                <c:pt idx="71">
                  <c:v>0.22257760105771199</c:v>
                </c:pt>
                <c:pt idx="72">
                  <c:v>0.205450960968737</c:v>
                </c:pt>
                <c:pt idx="73">
                  <c:v>0.17902134239816</c:v>
                </c:pt>
                <c:pt idx="74">
                  <c:v>0.17168516697820799</c:v>
                </c:pt>
                <c:pt idx="75">
                  <c:v>0.14868270274255499</c:v>
                </c:pt>
                <c:pt idx="76">
                  <c:v>0.136942293323838</c:v>
                </c:pt>
                <c:pt idx="77">
                  <c:v>0.117369090712104</c:v>
                </c:pt>
                <c:pt idx="78">
                  <c:v>0.10905302590965101</c:v>
                </c:pt>
                <c:pt idx="79">
                  <c:v>9.6334834397429903E-2</c:v>
                </c:pt>
                <c:pt idx="80">
                  <c:v>7.7247010684123693E-2</c:v>
                </c:pt>
                <c:pt idx="81">
                  <c:v>6.4526009453242106E-2</c:v>
                </c:pt>
                <c:pt idx="82">
                  <c:v>6.3066360609632499E-2</c:v>
                </c:pt>
                <c:pt idx="83">
                  <c:v>5.1324546331586299E-2</c:v>
                </c:pt>
                <c:pt idx="84">
                  <c:v>4.6438445582717501E-2</c:v>
                </c:pt>
                <c:pt idx="85">
                  <c:v>3.2738257399000603E-2</c:v>
                </c:pt>
                <c:pt idx="86">
                  <c:v>3.2258497937891199E-2</c:v>
                </c:pt>
                <c:pt idx="87">
                  <c:v>2.3941028276109399E-2</c:v>
                </c:pt>
                <c:pt idx="88">
                  <c:v>2.1991785956081901E-2</c:v>
                </c:pt>
                <c:pt idx="89">
                  <c:v>1.9062654253554301E-2</c:v>
                </c:pt>
                <c:pt idx="90">
                  <c:v>1.61356298400212E-2</c:v>
                </c:pt>
                <c:pt idx="91">
                  <c:v>1.46752785667467E-2</c:v>
                </c:pt>
                <c:pt idx="92">
                  <c:v>1.2725333817054501E-2</c:v>
                </c:pt>
                <c:pt idx="93">
                  <c:v>1.0287902879939E-2</c:v>
                </c:pt>
                <c:pt idx="94">
                  <c:v>7.8504719428238393E-3</c:v>
                </c:pt>
                <c:pt idx="95">
                  <c:v>7.8645205361213E-3</c:v>
                </c:pt>
                <c:pt idx="96">
                  <c:v>5.4270895990059503E-3</c:v>
                </c:pt>
                <c:pt idx="97">
                  <c:v>3.9667383257313499E-3</c:v>
                </c:pt>
                <c:pt idx="98">
                  <c:v>4.9550568642101602E-3</c:v>
                </c:pt>
                <c:pt idx="99">
                  <c:v>3.0065169738475702E-3</c:v>
                </c:pt>
                <c:pt idx="100">
                  <c:v>2.5239477940786001E-3</c:v>
                </c:pt>
                <c:pt idx="101">
                  <c:v>1.0642989504689999E-3</c:v>
                </c:pt>
                <c:pt idx="102">
                  <c:v>2.0526174889476901E-3</c:v>
                </c:pt>
                <c:pt idx="103">
                  <c:v>1.0832645514206E-3</c:v>
                </c:pt>
                <c:pt idx="104">
                  <c:v>1.0916937073990299E-3</c:v>
                </c:pt>
                <c:pt idx="105">
                  <c:v>1.1015277227073199E-3</c:v>
                </c:pt>
                <c:pt idx="106">
                  <c:v>2.0877389721913799E-3</c:v>
                </c:pt>
                <c:pt idx="107">
                  <c:v>2.0877389721913799E-3</c:v>
                </c:pt>
                <c:pt idx="108">
                  <c:v>2.0877389721913799E-3</c:v>
                </c:pt>
                <c:pt idx="109">
                  <c:v>2.0877389721913799E-3</c:v>
                </c:pt>
                <c:pt idx="110">
                  <c:v>1E-3</c:v>
                </c:pt>
                <c:pt idx="111">
                  <c:v>1E-3</c:v>
                </c:pt>
                <c:pt idx="112">
                  <c:v>1E-3</c:v>
                </c:pt>
                <c:pt idx="113">
                  <c:v>1E-3</c:v>
                </c:pt>
                <c:pt idx="114">
                  <c:v>1E-3</c:v>
                </c:pt>
                <c:pt idx="115">
                  <c:v>1E-3</c:v>
                </c:pt>
                <c:pt idx="116">
                  <c:v>1E-3</c:v>
                </c:pt>
              </c:numCache>
            </c:numRef>
          </c:val>
          <c:extLst>
            <c:ext xmlns:c16="http://schemas.microsoft.com/office/drawing/2014/chart" uri="{C3380CC4-5D6E-409C-BE32-E72D297353CC}">
              <c16:uniqueId val="{00000000-0252-4098-93BD-EC6EC7D30B19}"/>
            </c:ext>
          </c:extLst>
        </c:ser>
        <c:dLbls>
          <c:showLegendKey val="0"/>
          <c:showVal val="0"/>
          <c:showCatName val="0"/>
          <c:showSerName val="0"/>
          <c:showPercent val="0"/>
          <c:showBubbleSize val="0"/>
        </c:dLbls>
        <c:gapWidth val="0"/>
        <c:overlap val="100"/>
        <c:axId val="1708454528"/>
        <c:axId val="1"/>
      </c:barChart>
      <c:catAx>
        <c:axId val="1708454528"/>
        <c:scaling>
          <c:orientation val="minMax"/>
        </c:scaling>
        <c:delete val="0"/>
        <c:axPos val="b"/>
        <c:majorGridlines>
          <c:spPr>
            <a:ln>
              <a:noFill/>
            </a:ln>
          </c:spPr>
        </c:majorGridlines>
        <c:majorTickMark val="none"/>
        <c:minorTickMark val="none"/>
        <c:tickLblPos val="none"/>
        <c:spPr>
          <a:ln w="28575">
            <a:solidFill>
              <a:schemeClr val="accent6"/>
            </a:solidFill>
            <a:prstDash val="solid"/>
          </a:ln>
        </c:spPr>
        <c:crossAx val="1"/>
        <c:crossesAt val="0"/>
        <c:auto val="0"/>
        <c:lblAlgn val="ctr"/>
        <c:lblOffset val="100"/>
        <c:noMultiLvlLbl val="0"/>
      </c:catAx>
      <c:valAx>
        <c:axId val="1"/>
        <c:scaling>
          <c:orientation val="minMax"/>
          <c:max val="0.51130499293749099"/>
          <c:min val="-2.2957649223032101E-4"/>
        </c:scaling>
        <c:delete val="1"/>
        <c:axPos val="l"/>
        <c:numFmt formatCode="General" sourceLinked="1"/>
        <c:majorTickMark val="out"/>
        <c:minorTickMark val="none"/>
        <c:tickLblPos val="nextTo"/>
        <c:crossAx val="1708454528"/>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802163393111302E-2"/>
          <c:y val="2.2005924672027086E-2"/>
          <c:w val="0.9703956732137774"/>
          <c:h val="0.95598815065594589"/>
        </c:manualLayout>
      </c:layout>
      <c:barChart>
        <c:barDir val="col"/>
        <c:grouping val="stacked"/>
        <c:varyColors val="0"/>
        <c:ser>
          <c:idx val="0"/>
          <c:order val="0"/>
          <c:spPr>
            <a:solidFill>
              <a:schemeClr val="accent1"/>
            </a:solidFill>
            <a:ln w="9525">
              <a:solidFill>
                <a:schemeClr val="bg1"/>
              </a:solidFill>
              <a:prstDash val="solid"/>
            </a:ln>
          </c:spPr>
          <c:invertIfNegative val="0"/>
          <c:val>
            <c:numRef>
              <c:f>Sheet1!$A$1:$DM$1</c:f>
              <c:numCache>
                <c:formatCode>General</c:formatCode>
                <c:ptCount val="117"/>
                <c:pt idx="0">
                  <c:v>6.0000000000000001E-3</c:v>
                </c:pt>
                <c:pt idx="1">
                  <c:v>0</c:v>
                </c:pt>
                <c:pt idx="2">
                  <c:v>0</c:v>
                </c:pt>
                <c:pt idx="3">
                  <c:v>4.0000000000000001E-3</c:v>
                </c:pt>
                <c:pt idx="4">
                  <c:v>6.0000000000000001E-3</c:v>
                </c:pt>
                <c:pt idx="5">
                  <c:v>0</c:v>
                </c:pt>
                <c:pt idx="6">
                  <c:v>0</c:v>
                </c:pt>
                <c:pt idx="7">
                  <c:v>6.0000000000000001E-3</c:v>
                </c:pt>
                <c:pt idx="8">
                  <c:v>1.0999999999999999E-2</c:v>
                </c:pt>
                <c:pt idx="9">
                  <c:v>1.0999999999999999E-2</c:v>
                </c:pt>
                <c:pt idx="10">
                  <c:v>2.2134738822040499E-3</c:v>
                </c:pt>
                <c:pt idx="11">
                  <c:v>2.2219030381825898E-3</c:v>
                </c:pt>
                <c:pt idx="12">
                  <c:v>1.74144114740815E-3</c:v>
                </c:pt>
                <c:pt idx="13">
                  <c:v>4.1978376854752098E-3</c:v>
                </c:pt>
                <c:pt idx="14">
                  <c:v>6.6535317938772797E-3</c:v>
                </c:pt>
                <c:pt idx="15">
                  <c:v>3.7251025210144301E-3</c:v>
                </c:pt>
                <c:pt idx="16">
                  <c:v>4.2217202940809601E-3</c:v>
                </c:pt>
                <c:pt idx="17">
                  <c:v>5.7003347386421696E-3</c:v>
                </c:pt>
                <c:pt idx="18">
                  <c:v>1.6969413852227701E-2</c:v>
                </c:pt>
                <c:pt idx="19">
                  <c:v>7.1852710501875104E-3</c:v>
                </c:pt>
                <c:pt idx="20">
                  <c:v>8.1756968776608395E-3</c:v>
                </c:pt>
                <c:pt idx="21">
                  <c:v>6.7160480340511201E-3</c:v>
                </c:pt>
                <c:pt idx="22">
                  <c:v>7.2140706664472996E-3</c:v>
                </c:pt>
                <c:pt idx="23">
                  <c:v>1.89699335377909E-2</c:v>
                </c:pt>
                <c:pt idx="24">
                  <c:v>2.5346590035523701E-2</c:v>
                </c:pt>
                <c:pt idx="25">
                  <c:v>1.55624472334835E-2</c:v>
                </c:pt>
                <c:pt idx="26">
                  <c:v>3.80928787343408E-2</c:v>
                </c:pt>
                <c:pt idx="27">
                  <c:v>1.50911169283526E-2</c:v>
                </c:pt>
                <c:pt idx="28">
                  <c:v>4.0070218240963199E-2</c:v>
                </c:pt>
                <c:pt idx="29">
                  <c:v>1.8046238528480599E-2</c:v>
                </c:pt>
                <c:pt idx="30">
                  <c:v>3.1272286688407203E-2</c:v>
                </c:pt>
                <c:pt idx="31">
                  <c:v>5.82104643363534E-2</c:v>
                </c:pt>
                <c:pt idx="32">
                  <c:v>3.8636559294953902E-2</c:v>
                </c:pt>
                <c:pt idx="33">
                  <c:v>6.1655179412899198E-2</c:v>
                </c:pt>
                <c:pt idx="34">
                  <c:v>4.5995914893846399E-2</c:v>
                </c:pt>
                <c:pt idx="35">
                  <c:v>6.7059673254445396E-2</c:v>
                </c:pt>
                <c:pt idx="36">
                  <c:v>6.1192278263746701E-2</c:v>
                </c:pt>
                <c:pt idx="37">
                  <c:v>6.8055016089572803E-2</c:v>
                </c:pt>
                <c:pt idx="38">
                  <c:v>8.1772765014911805E-2</c:v>
                </c:pt>
                <c:pt idx="39">
                  <c:v>0.112626988044534</c:v>
                </c:pt>
                <c:pt idx="40">
                  <c:v>0.129289322125028</c:v>
                </c:pt>
                <c:pt idx="41">
                  <c:v>0.104330591272699</c:v>
                </c:pt>
                <c:pt idx="42">
                  <c:v>0.12588253825038501</c:v>
                </c:pt>
                <c:pt idx="43">
                  <c:v>0.109242681919168</c:v>
                </c:pt>
                <c:pt idx="44">
                  <c:v>0.17534412310253999</c:v>
                </c:pt>
                <c:pt idx="45">
                  <c:v>0.13129265152925099</c:v>
                </c:pt>
                <c:pt idx="46">
                  <c:v>0.20572139638971301</c:v>
                </c:pt>
                <c:pt idx="47">
                  <c:v>0.15578988609175701</c:v>
                </c:pt>
                <c:pt idx="48">
                  <c:v>0.161185950777325</c:v>
                </c:pt>
                <c:pt idx="49">
                  <c:v>0.20574668385764899</c:v>
                </c:pt>
                <c:pt idx="50">
                  <c:v>0.21897202958791001</c:v>
                </c:pt>
                <c:pt idx="51">
                  <c:v>0.165117449611629</c:v>
                </c:pt>
                <c:pt idx="52">
                  <c:v>0.17638863601420901</c:v>
                </c:pt>
                <c:pt idx="53">
                  <c:v>0.21409365556535501</c:v>
                </c:pt>
                <c:pt idx="54">
                  <c:v>0.25816900974725099</c:v>
                </c:pt>
                <c:pt idx="55">
                  <c:v>0.21558210402522501</c:v>
                </c:pt>
                <c:pt idx="56">
                  <c:v>0.24692521810160101</c:v>
                </c:pt>
                <c:pt idx="57">
                  <c:v>0.219024711812776</c:v>
                </c:pt>
                <c:pt idx="58">
                  <c:v>0.25477416717691098</c:v>
                </c:pt>
                <c:pt idx="59">
                  <c:v>0.25723267100397301</c:v>
                </c:pt>
                <c:pt idx="60">
                  <c:v>0.25185346463036201</c:v>
                </c:pt>
                <c:pt idx="61">
                  <c:v>0.22053072101426799</c:v>
                </c:pt>
                <c:pt idx="62">
                  <c:v>0.236207546274942</c:v>
                </c:pt>
                <c:pt idx="63">
                  <c:v>0.23621457057159101</c:v>
                </c:pt>
                <c:pt idx="64">
                  <c:v>0.1882435414683</c:v>
                </c:pt>
                <c:pt idx="65">
                  <c:v>0.24602470327123099</c:v>
                </c:pt>
                <c:pt idx="66">
                  <c:v>0.217637413224648</c:v>
                </c:pt>
                <c:pt idx="67">
                  <c:v>0.25289657268270099</c:v>
                </c:pt>
                <c:pt idx="68">
                  <c:v>0.22500098340152999</c:v>
                </c:pt>
                <c:pt idx="69">
                  <c:v>0.24850779213656399</c:v>
                </c:pt>
                <c:pt idx="70">
                  <c:v>0.22697551318949299</c:v>
                </c:pt>
                <c:pt idx="71">
                  <c:v>0.19271310142589801</c:v>
                </c:pt>
                <c:pt idx="72">
                  <c:v>0.19272012572254699</c:v>
                </c:pt>
                <c:pt idx="73">
                  <c:v>0.140343457761162</c:v>
                </c:pt>
                <c:pt idx="74">
                  <c:v>0.17266646122003801</c:v>
                </c:pt>
                <c:pt idx="75">
                  <c:v>0.186870993903135</c:v>
                </c:pt>
                <c:pt idx="76">
                  <c:v>0.18002722167825999</c:v>
                </c:pt>
                <c:pt idx="77">
                  <c:v>0.145273811578918</c:v>
                </c:pt>
                <c:pt idx="78">
                  <c:v>0.144791944828813</c:v>
                </c:pt>
                <c:pt idx="79">
                  <c:v>0.16634459423616499</c:v>
                </c:pt>
                <c:pt idx="80">
                  <c:v>0.16146411292461499</c:v>
                </c:pt>
                <c:pt idx="81">
                  <c:v>0.110049773604109</c:v>
                </c:pt>
                <c:pt idx="82">
                  <c:v>0.11104792615789599</c:v>
                </c:pt>
                <c:pt idx="83">
                  <c:v>8.3636310915824297E-2</c:v>
                </c:pt>
                <c:pt idx="84">
                  <c:v>0.107637630134929</c:v>
                </c:pt>
                <c:pt idx="85">
                  <c:v>0.114009369625008</c:v>
                </c:pt>
                <c:pt idx="86">
                  <c:v>8.7092264867008107E-2</c:v>
                </c:pt>
                <c:pt idx="87">
                  <c:v>7.1921891394708296E-2</c:v>
                </c:pt>
                <c:pt idx="88">
                  <c:v>6.6544792310092096E-2</c:v>
                </c:pt>
                <c:pt idx="89">
                  <c:v>5.6761351937716802E-2</c:v>
                </c:pt>
                <c:pt idx="90">
                  <c:v>6.0199042717613699E-2</c:v>
                </c:pt>
                <c:pt idx="91">
                  <c:v>5.4822646062662503E-2</c:v>
                </c:pt>
                <c:pt idx="92">
                  <c:v>3.47577426855155E-2</c:v>
                </c:pt>
                <c:pt idx="93">
                  <c:v>3.6725950606494501E-2</c:v>
                </c:pt>
                <c:pt idx="94">
                  <c:v>3.33072254275492E-2</c:v>
                </c:pt>
                <c:pt idx="95">
                  <c:v>2.4992565484426799E-2</c:v>
                </c:pt>
                <c:pt idx="96">
                  <c:v>2.9896226974917402E-2</c:v>
                </c:pt>
                <c:pt idx="97">
                  <c:v>2.6969202561384398E-2</c:v>
                </c:pt>
                <c:pt idx="98">
                  <c:v>1.76753556654267E-2</c:v>
                </c:pt>
                <c:pt idx="99">
                  <c:v>1.0339180245474901E-2</c:v>
                </c:pt>
                <c:pt idx="100">
                  <c:v>1.2795576783541899E-2</c:v>
                </c:pt>
                <c:pt idx="101">
                  <c:v>1.3295004275267801E-2</c:v>
                </c:pt>
                <c:pt idx="102">
                  <c:v>1.7712584437665099E-2</c:v>
                </c:pt>
                <c:pt idx="103">
                  <c:v>1.33132674465545E-2</c:v>
                </c:pt>
                <c:pt idx="104">
                  <c:v>7.9361683619385507E-3</c:v>
                </c:pt>
                <c:pt idx="105">
                  <c:v>7.9467048069116197E-3</c:v>
                </c:pt>
                <c:pt idx="106">
                  <c:v>8.9308087674011497E-3</c:v>
                </c:pt>
                <c:pt idx="107">
                  <c:v>9.9308087674011506E-3</c:v>
                </c:pt>
                <c:pt idx="108">
                  <c:v>0.03</c:v>
                </c:pt>
                <c:pt idx="109">
                  <c:v>0.03</c:v>
                </c:pt>
                <c:pt idx="110">
                  <c:v>0.01</c:v>
                </c:pt>
                <c:pt idx="111">
                  <c:v>0.01</c:v>
                </c:pt>
                <c:pt idx="112">
                  <c:v>0.02</c:v>
                </c:pt>
                <c:pt idx="113">
                  <c:v>0.01</c:v>
                </c:pt>
                <c:pt idx="114">
                  <c:v>0.03</c:v>
                </c:pt>
                <c:pt idx="115">
                  <c:v>0.01</c:v>
                </c:pt>
                <c:pt idx="116">
                  <c:v>0.02</c:v>
                </c:pt>
              </c:numCache>
            </c:numRef>
          </c:val>
          <c:extLst>
            <c:ext xmlns:c16="http://schemas.microsoft.com/office/drawing/2014/chart" uri="{C3380CC4-5D6E-409C-BE32-E72D297353CC}">
              <c16:uniqueId val="{00000000-84F0-4D1A-A2E2-27D0ACCEF4EF}"/>
            </c:ext>
          </c:extLst>
        </c:ser>
        <c:dLbls>
          <c:showLegendKey val="0"/>
          <c:showVal val="0"/>
          <c:showCatName val="0"/>
          <c:showSerName val="0"/>
          <c:showPercent val="0"/>
          <c:showBubbleSize val="0"/>
        </c:dLbls>
        <c:gapWidth val="0"/>
        <c:overlap val="100"/>
        <c:axId val="1708455728"/>
        <c:axId val="1"/>
      </c:barChart>
      <c:catAx>
        <c:axId val="1708455728"/>
        <c:scaling>
          <c:orientation val="minMax"/>
        </c:scaling>
        <c:delete val="0"/>
        <c:axPos val="b"/>
        <c:majorGridlines>
          <c:spPr>
            <a:ln>
              <a:noFill/>
            </a:ln>
          </c:spPr>
        </c:majorGridlines>
        <c:majorTickMark val="none"/>
        <c:minorTickMark val="none"/>
        <c:tickLblPos val="none"/>
        <c:spPr>
          <a:ln w="28575">
            <a:solidFill>
              <a:schemeClr val="accent6"/>
            </a:solidFill>
            <a:prstDash val="solid"/>
          </a:ln>
        </c:spPr>
        <c:crossAx val="1"/>
        <c:crossesAt val="0"/>
        <c:auto val="0"/>
        <c:lblAlgn val="ctr"/>
        <c:lblOffset val="100"/>
        <c:noMultiLvlLbl val="0"/>
      </c:catAx>
      <c:valAx>
        <c:axId val="1"/>
        <c:scaling>
          <c:orientation val="minMax"/>
          <c:max val="0.51130499293749099"/>
          <c:min val="-2.2957649223032101E-4"/>
        </c:scaling>
        <c:delete val="1"/>
        <c:axPos val="l"/>
        <c:numFmt formatCode="General" sourceLinked="1"/>
        <c:majorTickMark val="out"/>
        <c:minorTickMark val="none"/>
        <c:tickLblPos val="nextTo"/>
        <c:crossAx val="1708455728"/>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955421340235834E-2"/>
          <c:y val="2.8985507246376812E-2"/>
          <c:w val="0.97008915731952827"/>
          <c:h val="0.94202898550724634"/>
        </c:manualLayout>
      </c:layout>
      <c:scatterChart>
        <c:scatterStyle val="lineMarker"/>
        <c:varyColors val="0"/>
        <c:ser>
          <c:idx val="0"/>
          <c:order val="0"/>
          <c:spPr>
            <a:ln w="19050">
              <a:solidFill>
                <a:schemeClr val="tx1"/>
              </a:solidFill>
              <a:prstDash val="dash"/>
            </a:ln>
          </c:spPr>
          <c:marker>
            <c:symbol val="none"/>
          </c:marker>
          <c:xVal>
            <c:numRef>
              <c:f>Sheet1!$A$1:$M$1</c:f>
              <c:numCache>
                <c:formatCode>General</c:formatCode>
                <c:ptCount val="13"/>
                <c:pt idx="0">
                  <c:v>17167</c:v>
                </c:pt>
                <c:pt idx="1">
                  <c:v>17532</c:v>
                </c:pt>
                <c:pt idx="2">
                  <c:v>17897</c:v>
                </c:pt>
                <c:pt idx="3">
                  <c:v>18262</c:v>
                </c:pt>
                <c:pt idx="4">
                  <c:v>18628</c:v>
                </c:pt>
                <c:pt idx="5">
                  <c:v>18993</c:v>
                </c:pt>
                <c:pt idx="6">
                  <c:v>19358</c:v>
                </c:pt>
                <c:pt idx="7">
                  <c:v>19723</c:v>
                </c:pt>
                <c:pt idx="8">
                  <c:v>20089</c:v>
                </c:pt>
                <c:pt idx="9">
                  <c:v>20454</c:v>
                </c:pt>
                <c:pt idx="10">
                  <c:v>20819</c:v>
                </c:pt>
                <c:pt idx="11">
                  <c:v>21184</c:v>
                </c:pt>
                <c:pt idx="12">
                  <c:v>21550</c:v>
                </c:pt>
              </c:numCache>
            </c:numRef>
          </c:xVal>
          <c:yVal>
            <c:numRef>
              <c:f>Sheet1!$A$2:$M$2</c:f>
              <c:numCache>
                <c:formatCode>General</c:formatCode>
                <c:ptCount val="13"/>
                <c:pt idx="0">
                  <c:v>69.389660000000006</c:v>
                </c:pt>
                <c:pt idx="1">
                  <c:v>92.488259999999997</c:v>
                </c:pt>
                <c:pt idx="2">
                  <c:v>117.8404</c:v>
                </c:pt>
                <c:pt idx="3">
                  <c:v>143.56809999999999</c:v>
                </c:pt>
                <c:pt idx="4">
                  <c:v>164.41309999999999</c:v>
                </c:pt>
                <c:pt idx="5">
                  <c:v>182.2535</c:v>
                </c:pt>
                <c:pt idx="6">
                  <c:v>195.58690000000001</c:v>
                </c:pt>
                <c:pt idx="7">
                  <c:v>204.2253</c:v>
                </c:pt>
                <c:pt idx="8">
                  <c:v>206.47890000000001</c:v>
                </c:pt>
                <c:pt idx="9">
                  <c:v>206.10329999999999</c:v>
                </c:pt>
                <c:pt idx="10">
                  <c:v>205.91550000000001</c:v>
                </c:pt>
                <c:pt idx="11">
                  <c:v>205.53989999999999</c:v>
                </c:pt>
                <c:pt idx="12">
                  <c:v>205.1643</c:v>
                </c:pt>
              </c:numCache>
            </c:numRef>
          </c:yVal>
          <c:smooth val="0"/>
          <c:extLst>
            <c:ext xmlns:c16="http://schemas.microsoft.com/office/drawing/2014/chart" uri="{C3380CC4-5D6E-409C-BE32-E72D297353CC}">
              <c16:uniqueId val="{00000000-51DF-40C8-B552-7C01A2A7A96F}"/>
            </c:ext>
          </c:extLst>
        </c:ser>
        <c:ser>
          <c:idx val="1"/>
          <c:order val="1"/>
          <c:spPr>
            <a:ln w="19050">
              <a:solidFill>
                <a:schemeClr val="tx1"/>
              </a:solidFill>
              <a:prstDash val="solid"/>
            </a:ln>
          </c:spPr>
          <c:marker>
            <c:symbol val="none"/>
          </c:marker>
          <c:xVal>
            <c:numRef>
              <c:f>Sheet1!$A$1:$M$1</c:f>
              <c:numCache>
                <c:formatCode>General</c:formatCode>
                <c:ptCount val="13"/>
                <c:pt idx="0">
                  <c:v>17167</c:v>
                </c:pt>
                <c:pt idx="1">
                  <c:v>17532</c:v>
                </c:pt>
                <c:pt idx="2">
                  <c:v>17897</c:v>
                </c:pt>
                <c:pt idx="3">
                  <c:v>18262</c:v>
                </c:pt>
                <c:pt idx="4">
                  <c:v>18628</c:v>
                </c:pt>
                <c:pt idx="5">
                  <c:v>18993</c:v>
                </c:pt>
                <c:pt idx="6">
                  <c:v>19358</c:v>
                </c:pt>
                <c:pt idx="7">
                  <c:v>19723</c:v>
                </c:pt>
                <c:pt idx="8">
                  <c:v>20089</c:v>
                </c:pt>
                <c:pt idx="9">
                  <c:v>20454</c:v>
                </c:pt>
                <c:pt idx="10">
                  <c:v>20819</c:v>
                </c:pt>
                <c:pt idx="11">
                  <c:v>21184</c:v>
                </c:pt>
                <c:pt idx="12">
                  <c:v>21550</c:v>
                </c:pt>
              </c:numCache>
            </c:numRef>
          </c:xVal>
          <c:yVal>
            <c:numRef>
              <c:f>Sheet1!$A$3:$M$3</c:f>
              <c:numCache>
                <c:formatCode>General</c:formatCode>
                <c:ptCount val="13"/>
                <c:pt idx="0">
                  <c:v>247.4178</c:v>
                </c:pt>
                <c:pt idx="1">
                  <c:v>242.34739999999999</c:v>
                </c:pt>
                <c:pt idx="2">
                  <c:v>235.02350000000001</c:v>
                </c:pt>
                <c:pt idx="3">
                  <c:v>223.7559</c:v>
                </c:pt>
                <c:pt idx="4">
                  <c:v>216.2441</c:v>
                </c:pt>
                <c:pt idx="5">
                  <c:v>210.42250000000001</c:v>
                </c:pt>
                <c:pt idx="6">
                  <c:v>206.10329999999999</c:v>
                </c:pt>
                <c:pt idx="7">
                  <c:v>202.91079999999999</c:v>
                </c:pt>
                <c:pt idx="8">
                  <c:v>199.90610000000001</c:v>
                </c:pt>
                <c:pt idx="9">
                  <c:v>196.71360000000001</c:v>
                </c:pt>
                <c:pt idx="10">
                  <c:v>193.52109999999999</c:v>
                </c:pt>
                <c:pt idx="11">
                  <c:v>190.5164</c:v>
                </c:pt>
                <c:pt idx="12">
                  <c:v>187.32390000000001</c:v>
                </c:pt>
              </c:numCache>
            </c:numRef>
          </c:yVal>
          <c:smooth val="0"/>
          <c:extLst>
            <c:ext xmlns:c16="http://schemas.microsoft.com/office/drawing/2014/chart" uri="{C3380CC4-5D6E-409C-BE32-E72D297353CC}">
              <c16:uniqueId val="{00000001-51DF-40C8-B552-7C01A2A7A96F}"/>
            </c:ext>
          </c:extLst>
        </c:ser>
        <c:dLbls>
          <c:showLegendKey val="0"/>
          <c:showVal val="0"/>
          <c:showCatName val="0"/>
          <c:showSerName val="0"/>
          <c:showPercent val="0"/>
          <c:showBubbleSize val="0"/>
        </c:dLbls>
        <c:axId val="1039474672"/>
        <c:axId val="1"/>
      </c:scatterChart>
      <c:valAx>
        <c:axId val="1039474672"/>
        <c:scaling>
          <c:orientation val="minMax"/>
          <c:max val="21550"/>
          <c:min val="17167"/>
        </c:scaling>
        <c:delete val="0"/>
        <c:axPos val="b"/>
        <c:majorGridlines>
          <c:spPr>
            <a:ln>
              <a:noFill/>
            </a:ln>
          </c:spPr>
        </c:majorGridlines>
        <c:numFmt formatCode="General" sourceLinked="1"/>
        <c:majorTickMark val="none"/>
        <c:minorTickMark val="none"/>
        <c:tickLblPos val="none"/>
        <c:spPr>
          <a:ln w="9525">
            <a:solidFill>
              <a:schemeClr val="accent6"/>
            </a:solidFill>
            <a:prstDash val="solid"/>
          </a:ln>
        </c:spPr>
        <c:crossAx val="1"/>
        <c:crosses val="min"/>
        <c:crossBetween val="midCat"/>
      </c:valAx>
      <c:valAx>
        <c:axId val="1"/>
        <c:scaling>
          <c:orientation val="minMax"/>
          <c:max val="300"/>
          <c:min val="0"/>
        </c:scaling>
        <c:delete val="0"/>
        <c:axPos val="l"/>
        <c:majorGridlines>
          <c:spPr>
            <a:ln>
              <a:noFill/>
            </a:ln>
          </c:spPr>
        </c:majorGridlines>
        <c:numFmt formatCode="General" sourceLinked="1"/>
        <c:majorTickMark val="in"/>
        <c:minorTickMark val="none"/>
        <c:tickLblPos val="none"/>
        <c:spPr>
          <a:ln w="9525">
            <a:solidFill>
              <a:schemeClr val="accent6"/>
            </a:solidFill>
            <a:prstDash val="solid"/>
          </a:ln>
        </c:spPr>
        <c:txPr>
          <a:bodyPr wrap="none"/>
          <a:lstStyle/>
          <a:p>
            <a:pPr>
              <a:defRPr sz="1400">
                <a:solidFill>
                  <a:schemeClr val="tx1"/>
                </a:solidFill>
                <a:latin typeface="+mn-lt"/>
                <a:ea typeface="+mn-ea"/>
                <a:cs typeface="+mn-cs"/>
                <a:sym typeface="+mn-lt"/>
              </a:defRPr>
            </a:pPr>
            <a:endParaRPr lang="en-US"/>
          </a:p>
        </c:txPr>
        <c:crossAx val="1039474672"/>
        <c:crosses val="min"/>
        <c:crossBetween val="midCat"/>
        <c:majorUnit val="50"/>
      </c:valAx>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42963-096D-49CA-A5CC-75461BADF4F0}" type="datetimeFigureOut">
              <a:rPr lang="en-US" smtClean="0"/>
              <a:t>3/9/2020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35377-D1D3-41AE-89F8-225CD923123D}" type="slidenum">
              <a:rPr lang="en-US" smtClean="0"/>
              <a:t>‹#›</a:t>
            </a:fld>
            <a:endParaRPr lang="en-US"/>
          </a:p>
        </p:txBody>
      </p:sp>
    </p:spTree>
    <p:extLst>
      <p:ext uri="{BB962C8B-B14F-4D97-AF65-F5344CB8AC3E}">
        <p14:creationId xmlns:p14="http://schemas.microsoft.com/office/powerpoint/2010/main" val="3028063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meo.com/289292583"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779463"/>
            <a:ext cx="5200650" cy="3902075"/>
          </a:xfrm>
        </p:spPr>
      </p:sp>
      <p:sp>
        <p:nvSpPr>
          <p:cNvPr id="3" name="Notes Placeholder 2"/>
          <p:cNvSpPr>
            <a:spLocks noGrp="1"/>
          </p:cNvSpPr>
          <p:nvPr>
            <p:ph type="body" idx="1"/>
          </p:nvPr>
        </p:nvSpPr>
        <p:spPr/>
        <p:txBody>
          <a:bodyPr/>
          <a:lstStyle/>
          <a:p>
            <a:r>
              <a:rPr lang="en-US" dirty="0"/>
              <a:t>Thank you for taking the time today</a:t>
            </a:r>
            <a:r>
              <a:rPr lang="en-US" baseline="0" dirty="0"/>
              <a:t> to discuss </a:t>
            </a:r>
            <a:r>
              <a:rPr lang="en-US" b="1" baseline="0" dirty="0"/>
              <a:t>VERIFI®, </a:t>
            </a:r>
            <a:r>
              <a:rPr lang="en-US" baseline="0" dirty="0"/>
              <a:t>GCP’s </a:t>
            </a:r>
            <a:r>
              <a:rPr lang="en-US" b="1" baseline="0" dirty="0"/>
              <a:t>in-transit concrete management system </a:t>
            </a:r>
            <a:r>
              <a:rPr lang="en-US" baseline="0" dirty="0"/>
              <a:t>that is revolutionizing the concrete industry.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A8ADD1-CAD4-4DBD-AFE8-82633D9EE68F}"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46364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VERIFI® portal in particular allows users to </a:t>
            </a:r>
            <a:r>
              <a:rPr lang="en-US" b="1" dirty="0"/>
              <a:t>gain deep visibility into truck status and concrete load properties </a:t>
            </a:r>
            <a:r>
              <a:rPr lang="en-US" dirty="0"/>
              <a:t>– including slump, any water additions, admixture additions, and drum speed throughout the delivery process. Drivers and managers can gain real time access to this data via the portal’s easy-to-use cloud-based functionality.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A8ADD1-CAD4-4DBD-AFE8-82633D9EE68F}"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23365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addition to a browser based portal and reporting tools for your business, VERIFI® offers customers a </a:t>
            </a:r>
            <a:r>
              <a:rPr lang="en-US" b="1" dirty="0"/>
              <a:t>mobile application to access their concrete information</a:t>
            </a:r>
            <a:r>
              <a:rPr lang="en-US" b="0" dirty="0"/>
              <a:t>. The mobile app offers </a:t>
            </a:r>
            <a:r>
              <a:rPr lang="en-US" b="1" dirty="0"/>
              <a:t>real time jobsite information </a:t>
            </a:r>
            <a:r>
              <a:rPr lang="en-US" b="0" dirty="0"/>
              <a:t>including truck location and status, slump, temperature, and fluid additions. Ready mix producers have the ability to share the application with their customers so they can see jobsite information real time. </a:t>
            </a:r>
          </a:p>
          <a:p>
            <a:endParaRPr lang="en-US" b="0" dirty="0"/>
          </a:p>
          <a:p>
            <a:r>
              <a:rPr lang="en-US" b="0" dirty="0"/>
              <a:t>For the technical departments, there is a </a:t>
            </a:r>
            <a:r>
              <a:rPr lang="en-US" b="1" dirty="0"/>
              <a:t>built in QC app </a:t>
            </a:r>
            <a:r>
              <a:rPr lang="en-US" b="0" dirty="0"/>
              <a:t>which allows information to be entered on field test results.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050A8A-4D00-4587-92ED-5844B33B247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90044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VERIFI will give you confidence that your product will be delivered</a:t>
            </a:r>
            <a:r>
              <a:rPr lang="en-US" b="1" dirty="0"/>
              <a:t> in-spec. It measures slump continuously in-transit, </a:t>
            </a:r>
            <a:r>
              <a:rPr lang="en-US" b="0" dirty="0"/>
              <a:t>and if slump ever differs from target, it adjusts the slump using water or admixture.</a:t>
            </a:r>
          </a:p>
          <a:p>
            <a:endParaRPr lang="en-US" b="0" dirty="0"/>
          </a:p>
          <a:p>
            <a:pPr marL="0" indent="0">
              <a:buNone/>
            </a:pPr>
            <a:r>
              <a:rPr lang="en-US" b="0" dirty="0"/>
              <a:t>The end result of this process is that </a:t>
            </a:r>
            <a:r>
              <a:rPr lang="en-US" b="1" dirty="0"/>
              <a:t>concrete is delivered to the job site within slump targets</a:t>
            </a:r>
            <a:r>
              <a:rPr lang="en-US" b="0" dirty="0"/>
              <a:t>, adhering to limits on water and admixture.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050A8A-4D00-4587-92ED-5844B33B247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96245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VERIFI will give you confidence that your product will be delivered</a:t>
            </a:r>
            <a:r>
              <a:rPr lang="en-US" b="1" dirty="0"/>
              <a:t> in-spec. It measures slump continuously in-transit, </a:t>
            </a:r>
            <a:r>
              <a:rPr lang="en-US" b="0" dirty="0"/>
              <a:t>and if slump ever differs from target, it adjusts the slump using water or admixture.</a:t>
            </a:r>
          </a:p>
          <a:p>
            <a:endParaRPr lang="en-US" b="0" dirty="0"/>
          </a:p>
          <a:p>
            <a:pPr marL="0" indent="0">
              <a:buNone/>
            </a:pPr>
            <a:r>
              <a:rPr lang="en-US" b="0" dirty="0"/>
              <a:t>The end result of this process is that </a:t>
            </a:r>
            <a:r>
              <a:rPr lang="en-US" b="1" dirty="0"/>
              <a:t>concrete is delivered to the job site within slump targets</a:t>
            </a:r>
            <a:r>
              <a:rPr lang="en-US" b="0" dirty="0"/>
              <a:t>, adhering to limits on water and admixture.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050A8A-4D00-4587-92ED-5844B33B247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28642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VERIFI will give you confidence that your product will be delivered</a:t>
            </a:r>
            <a:r>
              <a:rPr lang="en-US" b="1" dirty="0"/>
              <a:t> in-spec. It measures slump continuously in-transit, </a:t>
            </a:r>
            <a:r>
              <a:rPr lang="en-US" b="0" dirty="0"/>
              <a:t>and if slump ever differs from target, it adjusts the slump using water or admixture.</a:t>
            </a:r>
          </a:p>
          <a:p>
            <a:endParaRPr lang="en-US" b="0" dirty="0"/>
          </a:p>
          <a:p>
            <a:pPr marL="0" indent="0">
              <a:buNone/>
            </a:pPr>
            <a:r>
              <a:rPr lang="en-US" b="0" dirty="0"/>
              <a:t>The end result of this process is that </a:t>
            </a:r>
            <a:r>
              <a:rPr lang="en-US" b="1" dirty="0"/>
              <a:t>concrete is delivered to the job site within slump targets</a:t>
            </a:r>
            <a:r>
              <a:rPr lang="en-US" b="0" dirty="0"/>
              <a:t>, adhering to limits on water and admixture.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050A8A-4D00-4587-92ED-5844B33B247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56681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VERIFI will give you confidence that your product will be delivered</a:t>
            </a:r>
            <a:r>
              <a:rPr lang="en-US" b="1" dirty="0"/>
              <a:t> in-spec. It measures slump continuously in-transit, </a:t>
            </a:r>
            <a:r>
              <a:rPr lang="en-US" b="0" dirty="0"/>
              <a:t>and if slump ever differs from target, it adjusts the slump using water or admixture.</a:t>
            </a:r>
          </a:p>
          <a:p>
            <a:endParaRPr lang="en-US" b="0" dirty="0"/>
          </a:p>
          <a:p>
            <a:pPr marL="0" indent="0">
              <a:buNone/>
            </a:pPr>
            <a:r>
              <a:rPr lang="en-US" b="0" dirty="0"/>
              <a:t>The end result of this process is that </a:t>
            </a:r>
            <a:r>
              <a:rPr lang="en-US" b="1" dirty="0"/>
              <a:t>concrete is delivered to the job site within slump targets</a:t>
            </a:r>
            <a:r>
              <a:rPr lang="en-US" b="0" dirty="0"/>
              <a:t>, adhering to limits on water and admixture.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050A8A-4D00-4587-92ED-5844B33B247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0427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VERIFI® also helps you improve your productivity by </a:t>
            </a:r>
            <a:r>
              <a:rPr lang="en-US" b="1" dirty="0"/>
              <a:t>reducing your round-trip delivery time.</a:t>
            </a:r>
          </a:p>
          <a:p>
            <a:endParaRPr lang="en-US" b="0" dirty="0"/>
          </a:p>
          <a:p>
            <a:r>
              <a:rPr lang="en-US" b="0" dirty="0"/>
              <a:t>By eliminating slump adjustments at the plant and arriving at the jobsite ready to pour, trucks require </a:t>
            </a:r>
            <a:r>
              <a:rPr lang="en-US" b="1" dirty="0"/>
              <a:t>less time </a:t>
            </a:r>
            <a:r>
              <a:rPr lang="en-US" b="0" dirty="0"/>
              <a:t>to complete the </a:t>
            </a:r>
            <a:r>
              <a:rPr lang="en-US" b="1" dirty="0"/>
              <a:t>same trip</a:t>
            </a:r>
            <a:r>
              <a:rPr lang="en-US" b="0" dirty="0"/>
              <a:t>.</a:t>
            </a:r>
          </a:p>
          <a:p>
            <a:endParaRPr lang="en-US" b="0" dirty="0"/>
          </a:p>
          <a:p>
            <a:r>
              <a:rPr lang="en-US" b="0" dirty="0"/>
              <a:t>Here, we show the range of round-trip times that have been measured with </a:t>
            </a:r>
            <a:r>
              <a:rPr lang="en-US" b="0" dirty="0" err="1"/>
              <a:t>Verifi</a:t>
            </a:r>
            <a:r>
              <a:rPr lang="en-US" b="0" dirty="0"/>
              <a:t>, with best potential improvement of delivery time reduction at 20%.</a:t>
            </a:r>
          </a:p>
          <a:p>
            <a:endParaRPr lang="en-US" b="0" dirty="0"/>
          </a:p>
          <a:p>
            <a:r>
              <a:rPr lang="en-US" b="0" dirty="0"/>
              <a:t>This can substantially impact your productivity – even </a:t>
            </a:r>
            <a:r>
              <a:rPr lang="en-US" b="1" dirty="0"/>
              <a:t>10 to 15 minute savings </a:t>
            </a:r>
            <a:r>
              <a:rPr lang="en-US" b="0" dirty="0"/>
              <a:t>for each trip means </a:t>
            </a:r>
            <a:r>
              <a:rPr lang="en-US" b="1" dirty="0"/>
              <a:t>more deliveries </a:t>
            </a:r>
            <a:r>
              <a:rPr lang="en-US" b="0" dirty="0"/>
              <a:t>with a </a:t>
            </a:r>
            <a:r>
              <a:rPr lang="en-US" b="1" dirty="0"/>
              <a:t>fixed number of trucks</a:t>
            </a:r>
            <a:r>
              <a:rPr lang="en-US" b="0" dirty="0"/>
              <a:t>. Taking even 5 trucks off the road can result in savings of </a:t>
            </a:r>
            <a:r>
              <a:rPr lang="en-US" b="1" dirty="0"/>
              <a:t>around 60 cents per cubic yard </a:t>
            </a:r>
            <a:r>
              <a:rPr lang="en-US" b="1" baseline="0" dirty="0"/>
              <a:t>for a 100 truck operation</a:t>
            </a:r>
            <a:r>
              <a:rPr lang="en-US" b="0" baseline="0" dirty="0"/>
              <a: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050A8A-4D00-4587-92ED-5844B33B247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82877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VERIFI® also helps make sure that you get paid for </a:t>
            </a:r>
            <a:r>
              <a:rPr lang="en-US" b="1" dirty="0"/>
              <a:t>every</a:t>
            </a:r>
            <a:r>
              <a:rPr lang="en-US" dirty="0"/>
              <a:t> cubic yard of concrete you produce. </a:t>
            </a:r>
          </a:p>
          <a:p>
            <a:endParaRPr lang="en-US" dirty="0"/>
          </a:p>
          <a:p>
            <a:r>
              <a:rPr lang="en-US" dirty="0"/>
              <a:t>By reducing the variability of slump arriving at the jobsite, VERIFI ensures that the slump you deliver is </a:t>
            </a:r>
            <a:r>
              <a:rPr lang="en-US" b="1" dirty="0"/>
              <a:t>within the target slump specifications needed</a:t>
            </a:r>
            <a:r>
              <a:rPr lang="en-US" dirty="0"/>
              <a:t>, thereby reducing rejected loads. </a:t>
            </a:r>
          </a:p>
          <a:p>
            <a:endParaRPr lang="en-US" dirty="0"/>
          </a:p>
          <a:p>
            <a:r>
              <a:rPr lang="en-US" dirty="0"/>
              <a:t>Here, we show the discharge slump distribution before and after </a:t>
            </a:r>
            <a:r>
              <a:rPr lang="en-US" dirty="0" err="1"/>
              <a:t>Verifi</a:t>
            </a:r>
            <a:r>
              <a:rPr lang="en-US" dirty="0"/>
              <a:t> goes live. You can see the distribution becomes much narrower with </a:t>
            </a:r>
            <a:r>
              <a:rPr lang="en-US" dirty="0" err="1"/>
              <a:t>Verifi</a:t>
            </a:r>
            <a:r>
              <a:rPr lang="en-US" dirty="0"/>
              <a:t>.</a:t>
            </a:r>
          </a:p>
          <a:p>
            <a:endParaRPr lang="en-US" dirty="0"/>
          </a:p>
          <a:p>
            <a:r>
              <a:rPr lang="en-US" b="1" dirty="0"/>
              <a:t>As shown in this example, this could translate to as much as 50 cents per cubic yard in value, </a:t>
            </a:r>
            <a:r>
              <a:rPr lang="en-US" b="1" baseline="0" dirty="0"/>
              <a:t>due to a reduction in the frequency of rejected loads by 50%.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050A8A-4D00-4587-92ED-5844B33B247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28311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talk more about each source of value. </a:t>
            </a:r>
          </a:p>
          <a:p>
            <a:endParaRPr lang="en-US" b="0" dirty="0"/>
          </a:p>
          <a:p>
            <a:r>
              <a:rPr lang="en-US" b="0" dirty="0"/>
              <a:t>One way in which VERIFI® can help you manage your materials is by helping</a:t>
            </a:r>
            <a:r>
              <a:rPr lang="en-US" b="1" dirty="0"/>
              <a:t> </a:t>
            </a:r>
            <a:r>
              <a:rPr lang="en-US" b="0" dirty="0"/>
              <a:t>you </a:t>
            </a:r>
            <a:r>
              <a:rPr lang="en-US" b="1" dirty="0"/>
              <a:t>reduce your admixture usage. </a:t>
            </a:r>
            <a:r>
              <a:rPr lang="en-US" dirty="0"/>
              <a:t>Since VERIFI® uses a delayed-addition process, it uses materials </a:t>
            </a:r>
            <a:r>
              <a:rPr lang="en-US" b="1" dirty="0"/>
              <a:t>more efficiently </a:t>
            </a:r>
            <a:r>
              <a:rPr lang="en-US" dirty="0"/>
              <a:t>than the traditional method. As an example, the graph you see here displays that VERIFI® used </a:t>
            </a:r>
            <a:r>
              <a:rPr lang="en-US" b="1" i="0" dirty="0"/>
              <a:t>20 percent less admixture</a:t>
            </a:r>
            <a:r>
              <a:rPr lang="en-US" i="1" dirty="0"/>
              <a:t> </a:t>
            </a:r>
            <a:r>
              <a:rPr lang="en-US" dirty="0"/>
              <a:t>to achieve a </a:t>
            </a:r>
            <a:r>
              <a:rPr lang="en-US" b="1" i="0" dirty="0"/>
              <a:t>higher slump </a:t>
            </a:r>
            <a:r>
              <a:rPr lang="en-US" i="0" dirty="0"/>
              <a:t>than the traditional method would have.</a:t>
            </a:r>
          </a:p>
          <a:p>
            <a:endParaRPr lang="en-US" dirty="0"/>
          </a:p>
          <a:p>
            <a:r>
              <a:rPr lang="en-US" dirty="0"/>
              <a:t>For an </a:t>
            </a:r>
            <a:r>
              <a:rPr lang="en-US" dirty="0" err="1"/>
              <a:t>RMP</a:t>
            </a:r>
            <a:r>
              <a:rPr lang="en-US" dirty="0"/>
              <a:t> that uses superplasticizer on 45 percent of loads, this can mean </a:t>
            </a:r>
            <a:r>
              <a:rPr lang="en-US" b="1" dirty="0"/>
              <a:t>around 30 cents per cubic yard in admixture savings across all loads</a:t>
            </a:r>
            <a:r>
              <a:rPr lang="en-US" dirty="0"/>
              <a:t>.</a:t>
            </a:r>
          </a:p>
        </p:txBody>
      </p:sp>
      <p:sp>
        <p:nvSpPr>
          <p:cNvPr id="4" name="Slide Number Placeholder 3"/>
          <p:cNvSpPr>
            <a:spLocks noGrp="1"/>
          </p:cNvSpPr>
          <p:nvPr>
            <p:ph type="sldNum" sz="quarter" idx="10"/>
          </p:nvPr>
        </p:nvSpPr>
        <p:spPr/>
        <p:txBody>
          <a:bodyPr/>
          <a:lstStyle/>
          <a:p>
            <a:fld id="{05050A8A-4D00-4587-92ED-5844B33B2472}" type="slidenum">
              <a:rPr lang="en-US" smtClean="0"/>
              <a:t>18</a:t>
            </a:fld>
            <a:endParaRPr lang="en-US"/>
          </a:p>
        </p:txBody>
      </p:sp>
    </p:spTree>
    <p:extLst>
      <p:ext uri="{BB962C8B-B14F-4D97-AF65-F5344CB8AC3E}">
        <p14:creationId xmlns:p14="http://schemas.microsoft.com/office/powerpoint/2010/main" val="930736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VERIFI® also helps make sure that you get paid for </a:t>
            </a:r>
            <a:r>
              <a:rPr lang="en-US" b="1" dirty="0"/>
              <a:t>every</a:t>
            </a:r>
            <a:r>
              <a:rPr lang="en-US" dirty="0"/>
              <a:t> cubic yard of concrete you produce. </a:t>
            </a:r>
          </a:p>
          <a:p>
            <a:endParaRPr lang="en-US" dirty="0"/>
          </a:p>
          <a:p>
            <a:r>
              <a:rPr lang="en-US" dirty="0"/>
              <a:t>By reducing the variability of slump arriving at the jobsite, VERIFI ensures that the slump you deliver is </a:t>
            </a:r>
            <a:r>
              <a:rPr lang="en-US" b="1" dirty="0"/>
              <a:t>within the target slump specifications needed</a:t>
            </a:r>
            <a:r>
              <a:rPr lang="en-US" dirty="0"/>
              <a:t>, thereby reducing rejected loads. </a:t>
            </a:r>
          </a:p>
          <a:p>
            <a:endParaRPr lang="en-US" dirty="0"/>
          </a:p>
          <a:p>
            <a:r>
              <a:rPr lang="en-US" dirty="0"/>
              <a:t>Here, we show the discharge slump distribution before and after </a:t>
            </a:r>
            <a:r>
              <a:rPr lang="en-US" dirty="0" err="1"/>
              <a:t>Verifi</a:t>
            </a:r>
            <a:r>
              <a:rPr lang="en-US" dirty="0"/>
              <a:t> goes live. You can see the distribution becomes much narrower with </a:t>
            </a:r>
            <a:r>
              <a:rPr lang="en-US" dirty="0" err="1"/>
              <a:t>Verifi</a:t>
            </a:r>
            <a:r>
              <a:rPr lang="en-US" dirty="0"/>
              <a:t>.</a:t>
            </a:r>
          </a:p>
          <a:p>
            <a:endParaRPr lang="en-US" dirty="0"/>
          </a:p>
          <a:p>
            <a:r>
              <a:rPr lang="en-US" b="1" dirty="0"/>
              <a:t>As shown in this example, this could translate to as much as 50 cents per cubic yard in value, </a:t>
            </a:r>
            <a:r>
              <a:rPr lang="en-US" b="1" baseline="0" dirty="0"/>
              <a:t>due to a reduction in the frequency of rejected loads by 50%.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050A8A-4D00-4587-92ED-5844B33B247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44431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b="0" dirty="0"/>
              <a:t>major challenge</a:t>
            </a:r>
            <a:r>
              <a:rPr lang="en-US" dirty="0"/>
              <a:t> ready-mix producers face is </a:t>
            </a:r>
            <a:r>
              <a:rPr lang="en-US" b="1" dirty="0"/>
              <a:t>slim margins.</a:t>
            </a:r>
            <a:r>
              <a:rPr lang="en-US" dirty="0"/>
              <a:t> Razor-thin profit margins are common across the industry </a:t>
            </a:r>
            <a:r>
              <a:rPr lang="en-US" b="0" dirty="0"/>
              <a:t>and require ready-mix producers to be as</a:t>
            </a:r>
            <a:r>
              <a:rPr lang="en-US" b="1" dirty="0"/>
              <a:t> operationally efficient as possible</a:t>
            </a:r>
            <a:r>
              <a:rPr lang="en-US" dirty="0"/>
              <a:t>. </a:t>
            </a:r>
          </a:p>
          <a:p>
            <a:endParaRPr lang="en-US" b="1" dirty="0"/>
          </a:p>
          <a:p>
            <a:r>
              <a:rPr lang="en-US" b="1" dirty="0"/>
              <a:t>With VERIFI®, this challenge becomes an opportunity</a:t>
            </a:r>
            <a:r>
              <a:rPr lang="en-US" dirty="0"/>
              <a:t>. VERIFI® has the potential to help maximize the efficiency and effectiveness of your business, significantly increasing your profitability.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04E87D-B592-4D39-81D4-432982176421}"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05342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know this value is real because </a:t>
            </a:r>
            <a:r>
              <a:rPr lang="en-US" b="1" dirty="0"/>
              <a:t>we’ve seen it in the field</a:t>
            </a:r>
            <a:r>
              <a:rPr lang="en-US" b="0" dirty="0"/>
              <a:t>. </a:t>
            </a:r>
            <a:r>
              <a:rPr lang="en-US" dirty="0"/>
              <a:t>VERIFI® is currently driving benefits on more than </a:t>
            </a:r>
            <a:r>
              <a:rPr lang="en-US" b="1" dirty="0"/>
              <a:t>3000 trucks</a:t>
            </a:r>
            <a:r>
              <a:rPr lang="en-US" dirty="0"/>
              <a:t>, which have collectively poured more than </a:t>
            </a:r>
            <a:r>
              <a:rPr lang="en-US" b="1" dirty="0"/>
              <a:t>50 million cubic yards of concrete. </a:t>
            </a:r>
            <a:r>
              <a:rPr lang="en-US" b="0" dirty="0"/>
              <a:t> We also have </a:t>
            </a:r>
            <a:r>
              <a:rPr lang="en-US" b="1" dirty="0"/>
              <a:t>100 plus patents </a:t>
            </a:r>
            <a:r>
              <a:rPr lang="en-US" b="0" dirty="0"/>
              <a:t>globally. </a:t>
            </a:r>
          </a:p>
          <a:p>
            <a:endParaRPr lang="en-US" b="1" dirty="0"/>
          </a:p>
          <a:p>
            <a:r>
              <a:rPr lang="en-US" b="1" dirty="0"/>
              <a:t>Partner with us, </a:t>
            </a:r>
            <a:r>
              <a:rPr lang="en-US" b="0" dirty="0"/>
              <a:t>and we can bring this experience and expertise to your operation. We know how to make your operation best-in-class.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1F7DB0-9DF2-493B-8967-5D9E3C1132D3}"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44413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If you’re interested, please discuss next steps with our sales representatives!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A8ADD1-CAD4-4DBD-AFE8-82633D9EE68F}"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39161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VERIFI®?  </a:t>
            </a:r>
            <a:r>
              <a:rPr lang="en-US" b="0" dirty="0"/>
              <a:t>VERIFI®</a:t>
            </a:r>
            <a:r>
              <a:rPr lang="en-US" b="1" dirty="0"/>
              <a:t> </a:t>
            </a:r>
            <a:r>
              <a:rPr lang="en-US" b="0" dirty="0"/>
              <a:t>is</a:t>
            </a:r>
            <a:r>
              <a:rPr lang="en-US" b="1" dirty="0"/>
              <a:t> </a:t>
            </a:r>
            <a:r>
              <a:rPr lang="en-US" dirty="0"/>
              <a:t>an in-transit concrete management system exclusive to GCP that helps you manage your concrete quality from the plant to the jobsite in ways never before seen in the industry. </a:t>
            </a:r>
          </a:p>
          <a:p>
            <a:endParaRPr lang="en-US" dirty="0"/>
          </a:p>
          <a:p>
            <a:r>
              <a:rPr lang="en-US" dirty="0"/>
              <a:t>VERIFI® brings together GCP’s </a:t>
            </a:r>
            <a:r>
              <a:rPr lang="en-US" b="1" dirty="0"/>
              <a:t>deep expertise</a:t>
            </a:r>
            <a:r>
              <a:rPr lang="en-US" dirty="0"/>
              <a:t> in materials science and concrete construction with its </a:t>
            </a:r>
            <a:r>
              <a:rPr lang="en-US" b="1" dirty="0"/>
              <a:t>revolutionary data science and analytics </a:t>
            </a:r>
            <a:r>
              <a:rPr lang="en-US" dirty="0"/>
              <a:t>capabilities, all enabled by </a:t>
            </a:r>
            <a:r>
              <a:rPr lang="en-US" b="1" dirty="0"/>
              <a:t>cutting-edge internet-of-things technology</a:t>
            </a:r>
            <a:r>
              <a:rPr lang="en-US" dirty="0"/>
              <a:t>. This allows GCP to improve all facets of your operation, driving your profitability more than a single product ever could.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04E87D-B592-4D39-81D4-432982176421}"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40919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introduces the basics of VERIFI® In-transit.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https://vimeo.com/289292583</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050A8A-4D00-4587-92ED-5844B33B247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65022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Common</a:t>
            </a:r>
            <a:r>
              <a:rPr lang="en-US" baseline="0" dirty="0"/>
              <a:t> Questions:</a:t>
            </a:r>
          </a:p>
          <a:p>
            <a:pPr marL="171450" indent="-171450">
              <a:buFont typeface="Arial" panose="020B0604020202020204" pitchFamily="34" charset="0"/>
              <a:buChar char="•"/>
            </a:pPr>
            <a:r>
              <a:rPr lang="en-US" baseline="0" dirty="0"/>
              <a:t>What is the reliability of the components?</a:t>
            </a:r>
          </a:p>
          <a:p>
            <a:pPr marL="628650" lvl="1" indent="-171450">
              <a:buFont typeface="Arial" panose="020B0604020202020204" pitchFamily="34" charset="0"/>
              <a:buChar char="•"/>
            </a:pPr>
            <a:r>
              <a:rPr lang="en-US" baseline="0" dirty="0"/>
              <a:t>Overall our systems have upwards of 99% up-time. We own it, maintain it, and are responsible for keeping systems working. We monitor real time all of the major components on the truck, and are able to see when a component goes down, and do triage on the truck easier. </a:t>
            </a:r>
          </a:p>
          <a:p>
            <a:pPr marL="171450" indent="-171450">
              <a:buFont typeface="Arial" panose="020B0604020202020204" pitchFamily="34" charset="0"/>
              <a:buChar char="•"/>
            </a:pPr>
            <a:r>
              <a:rPr lang="en-US" baseline="0" dirty="0"/>
              <a:t>What happens when something breaks?</a:t>
            </a:r>
          </a:p>
          <a:p>
            <a:pPr marL="628650" lvl="1" indent="-171450">
              <a:buFont typeface="Arial" panose="020B0604020202020204" pitchFamily="34" charset="0"/>
              <a:buChar char="•"/>
            </a:pPr>
            <a:r>
              <a:rPr lang="en-US" baseline="0" dirty="0"/>
              <a:t>When we see or are notified of a component failure, a technician will arrive to fix the truck. Most commonly this is done in off peak hours so to not take the truck off of the road. Most common issues can be fixed in 15-20 minutes.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What is the life of the steel probe that goes in the drum?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 analyzing field returned probes there was minimal wear on the steel probe that is in the drum after upwards of 18 months. The batteries will die before the device fails due to wear inside the drum.</a:t>
            </a:r>
          </a:p>
          <a:p>
            <a:pPr marL="171450" indent="-171450">
              <a:buFont typeface="Arial" panose="020B0604020202020204" pitchFamily="34" charset="0"/>
              <a:buChar char="•"/>
            </a:pPr>
            <a:r>
              <a:rPr lang="en-US" baseline="0" dirty="0"/>
              <a:t>What is the battery life of WDS?</a:t>
            </a:r>
          </a:p>
          <a:p>
            <a:pPr marL="628650" lvl="1" indent="-171450">
              <a:buFont typeface="Arial" panose="020B0604020202020204" pitchFamily="34" charset="0"/>
              <a:buChar char="•"/>
            </a:pPr>
            <a:r>
              <a:rPr lang="en-US" baseline="0" dirty="0"/>
              <a:t>The Wireless Drum Sensor batteries consist of 4 lithium batteries inside a rubber casing. Batteries generally last anywhere from 6 to 18 months depending on use and climate.</a:t>
            </a:r>
          </a:p>
          <a:p>
            <a:pPr marL="171450" indent="-171450">
              <a:buFont typeface="Arial" panose="020B0604020202020204" pitchFamily="34" charset="0"/>
              <a:buChar char="•"/>
            </a:pPr>
            <a:r>
              <a:rPr lang="en-US" baseline="0" dirty="0"/>
              <a:t>What is the accuracy of temp sensor?</a:t>
            </a:r>
          </a:p>
          <a:p>
            <a:pPr marL="628650" lvl="1" indent="-171450">
              <a:buFont typeface="Arial" panose="020B0604020202020204" pitchFamily="34" charset="0"/>
              <a:buChar char="•"/>
            </a:pPr>
            <a:r>
              <a:rPr lang="en-US" baseline="0" dirty="0"/>
              <a:t>It is accurate within 2 F or 1C</a:t>
            </a:r>
          </a:p>
          <a:p>
            <a:pPr marL="171450" indent="-171450">
              <a:buFont typeface="Arial" panose="020B0604020202020204" pitchFamily="34" charset="0"/>
              <a:buChar char="•"/>
            </a:pPr>
            <a:r>
              <a:rPr lang="en-US" baseline="0" dirty="0"/>
              <a:t>How accurate are the meters?</a:t>
            </a:r>
          </a:p>
          <a:p>
            <a:pPr marL="628650" lvl="1" indent="-171450">
              <a:buFont typeface="Arial" panose="020B0604020202020204" pitchFamily="34" charset="0"/>
              <a:buChar char="•"/>
            </a:pPr>
            <a:r>
              <a:rPr lang="en-US" baseline="0" dirty="0"/>
              <a:t>The meters are designed to comply with DOT regulations on meter accuracy which is generally +/- 3%</a:t>
            </a:r>
          </a:p>
          <a:p>
            <a:pPr marL="171450" indent="-171450">
              <a:buFont typeface="Arial" panose="020B0604020202020204" pitchFamily="34" charset="0"/>
              <a:buChar char="•"/>
            </a:pPr>
            <a:r>
              <a:rPr lang="en-US" baseline="0" dirty="0"/>
              <a:t>How often are the meters calibrated?</a:t>
            </a:r>
          </a:p>
          <a:p>
            <a:pPr marL="628650" lvl="1" indent="-171450">
              <a:buFont typeface="Arial" panose="020B0604020202020204" pitchFamily="34" charset="0"/>
              <a:buChar char="•"/>
            </a:pPr>
            <a:r>
              <a:rPr lang="en-US" baseline="0" dirty="0"/>
              <a:t>Meters will be calibrated per guidelines set forth in local specifications. This is generally once a year</a:t>
            </a:r>
          </a:p>
          <a:p>
            <a:pPr marL="171450" indent="-171450">
              <a:buFont typeface="Arial" panose="020B0604020202020204" pitchFamily="34" charset="0"/>
              <a:buChar char="•"/>
            </a:pPr>
            <a:r>
              <a:rPr lang="en-US" baseline="0" dirty="0"/>
              <a:t>What networks do you use?</a:t>
            </a:r>
          </a:p>
          <a:p>
            <a:pPr marL="628650" lvl="1" indent="-171450">
              <a:buFont typeface="Arial" panose="020B0604020202020204" pitchFamily="34" charset="0"/>
              <a:buChar char="•"/>
            </a:pPr>
            <a:r>
              <a:rPr lang="en-US" baseline="0" dirty="0"/>
              <a:t>We use A&amp;TT and Verizon in the US</a:t>
            </a:r>
          </a:p>
          <a:p>
            <a:pPr marL="171450" indent="-171450">
              <a:buFont typeface="Arial" panose="020B0604020202020204" pitchFamily="34" charset="0"/>
              <a:buChar char="•"/>
            </a:pPr>
            <a:r>
              <a:rPr lang="en-US" baseline="0" dirty="0"/>
              <a:t>What happens if there is no network coverage?</a:t>
            </a:r>
          </a:p>
          <a:p>
            <a:pPr marL="628650" lvl="1" indent="-171450">
              <a:buFont typeface="Arial" panose="020B0604020202020204" pitchFamily="34" charset="0"/>
              <a:buChar char="•"/>
            </a:pPr>
            <a:r>
              <a:rPr lang="en-US" baseline="0" dirty="0"/>
              <a:t>If there is no network coverage the truck will get its programming  instructions following being batched. These instructions are set on the trucks computer, and do not require a network connection. The truck will continue to follow these instructions until reset by another load. Once the truck gets a network connection all information will be uploaded and visible.</a:t>
            </a:r>
          </a:p>
          <a:p>
            <a:pPr marL="171450" indent="-171450">
              <a:buFont typeface="Arial" panose="020B0604020202020204" pitchFamily="34" charset="0"/>
              <a:buChar char="•"/>
            </a:pPr>
            <a:r>
              <a:rPr lang="en-US" baseline="0" dirty="0"/>
              <a:t>What is the capacity of the tank?</a:t>
            </a:r>
          </a:p>
          <a:p>
            <a:pPr marL="628650" lvl="1" indent="-171450">
              <a:buFont typeface="Arial" panose="020B0604020202020204" pitchFamily="34" charset="0"/>
              <a:buChar char="•"/>
            </a:pPr>
            <a:r>
              <a:rPr lang="en-US" baseline="0" dirty="0"/>
              <a:t>12 US Gallons </a:t>
            </a:r>
          </a:p>
          <a:p>
            <a:pPr marL="171450" indent="-171450">
              <a:buFont typeface="Arial" panose="020B0604020202020204" pitchFamily="34" charset="0"/>
              <a:buChar char="•"/>
            </a:pPr>
            <a:r>
              <a:rPr lang="en-US" baseline="0" dirty="0"/>
              <a:t>How does the rev counter work?</a:t>
            </a:r>
          </a:p>
          <a:p>
            <a:pPr marL="628650" lvl="1" indent="-171450">
              <a:buFont typeface="Arial" panose="020B0604020202020204" pitchFamily="34" charset="0"/>
              <a:buChar char="•"/>
            </a:pPr>
            <a:r>
              <a:rPr lang="en-US" baseline="0" dirty="0"/>
              <a:t>There are 12 magnets on the drum and a drum rotation sensor. </a:t>
            </a:r>
          </a:p>
          <a:p>
            <a:pPr marL="171450" indent="-171450">
              <a:buFont typeface="Arial" panose="020B0604020202020204" pitchFamily="34" charset="0"/>
              <a:buChar char="•"/>
            </a:pPr>
            <a:r>
              <a:rPr lang="en-US" baseline="0" dirty="0"/>
              <a:t>Is the rev counter approved by any DOTs?</a:t>
            </a:r>
          </a:p>
          <a:p>
            <a:pPr marL="628650" lvl="1" indent="-171450">
              <a:buFont typeface="Arial" panose="020B0604020202020204" pitchFamily="34" charset="0"/>
              <a:buChar char="•"/>
            </a:pPr>
            <a:r>
              <a:rPr lang="en-US" baseline="0" dirty="0"/>
              <a:t>We are currently working on getting everything officially approved by DOTs.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A8ADD1-CAD4-4DBD-AFE8-82633D9EE68F}"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03268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VERIFI®</a:t>
            </a:r>
            <a:r>
              <a:rPr lang="en-US" b="1" dirty="0"/>
              <a:t> </a:t>
            </a:r>
            <a:r>
              <a:rPr lang="en-US" b="0" dirty="0"/>
              <a:t>In-transit </a:t>
            </a:r>
            <a:r>
              <a:rPr lang="en-US" dirty="0"/>
              <a:t>will help you </a:t>
            </a:r>
            <a:r>
              <a:rPr lang="en-US" b="0" dirty="0"/>
              <a:t>improve your </a:t>
            </a:r>
            <a:r>
              <a:rPr lang="en-US" b="1" dirty="0"/>
              <a:t>materials management, operational efficiency, </a:t>
            </a:r>
            <a:r>
              <a:rPr lang="en-US" b="0" dirty="0"/>
              <a:t>and</a:t>
            </a:r>
            <a:r>
              <a:rPr lang="en-US" b="1" dirty="0"/>
              <a:t> commercial leverage </a:t>
            </a:r>
            <a:r>
              <a:rPr lang="en-US" b="0" dirty="0"/>
              <a:t>by </a:t>
            </a:r>
            <a:r>
              <a:rPr lang="en-US" b="1" dirty="0"/>
              <a:t>monitoring, measuring, and managing your concrete in-transit. </a:t>
            </a:r>
          </a:p>
          <a:p>
            <a:endParaRPr lang="en-US" dirty="0"/>
          </a:p>
          <a:p>
            <a:r>
              <a:rPr lang="en-US" dirty="0"/>
              <a:t>Enabled by GCP expert services and technical support, VERIFI® In-transit can drive </a:t>
            </a:r>
            <a:r>
              <a:rPr lang="en-US" b="1" dirty="0"/>
              <a:t>2 to 6 US dollars per cubic yard of concrete in potential profit.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04E87D-B592-4D39-81D4-432982176421}"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6767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value of VERIFI® comes from the fact that it</a:t>
            </a:r>
            <a:r>
              <a:rPr lang="en-US" b="1" dirty="0"/>
              <a:t> addresses many challenges that RMPs face. </a:t>
            </a:r>
            <a:r>
              <a:rPr lang="en-US" b="0" dirty="0"/>
              <a:t>For example:</a:t>
            </a:r>
          </a:p>
          <a:p>
            <a:r>
              <a:rPr lang="en-US" b="1" dirty="0"/>
              <a:t> </a:t>
            </a:r>
          </a:p>
          <a:p>
            <a:pPr marL="0" indent="0">
              <a:buFontTx/>
              <a:buNone/>
            </a:pPr>
            <a:r>
              <a:rPr lang="en-US" b="0" dirty="0"/>
              <a:t>At the plant, manual slump adjustments often delay truck departure. With VERIFI®, however, slump can be adjusted </a:t>
            </a:r>
            <a:r>
              <a:rPr lang="en-US" b="1" dirty="0"/>
              <a:t>in-transit, </a:t>
            </a:r>
            <a:r>
              <a:rPr lang="en-US" b="0" dirty="0"/>
              <a:t>allowing trucks to leave the plant </a:t>
            </a:r>
            <a:r>
              <a:rPr lang="en-US" b="1" dirty="0"/>
              <a:t>faster</a:t>
            </a:r>
            <a:r>
              <a:rPr lang="en-US" b="0" dirty="0"/>
              <a:t>.</a:t>
            </a:r>
          </a:p>
          <a:p>
            <a:pPr marL="171450" indent="-171450">
              <a:buFontTx/>
              <a:buChar char="-"/>
            </a:pPr>
            <a:endParaRPr lang="en-US" b="0" i="0" dirty="0"/>
          </a:p>
          <a:p>
            <a:pPr marL="0" indent="0">
              <a:buFontTx/>
              <a:buNone/>
            </a:pPr>
            <a:r>
              <a:rPr lang="en-US" b="0" i="0" dirty="0"/>
              <a:t>Additionally, batch personnel currently don’t have visibility into slump after batching. With VERIFI®, however, batch personnel gain that visibility, allowing for better batch control. </a:t>
            </a:r>
          </a:p>
          <a:p>
            <a:pPr marL="171450" indent="-171450">
              <a:buFontTx/>
              <a:buChar char="-"/>
            </a:pPr>
            <a:endParaRPr lang="en-US" b="0" dirty="0"/>
          </a:p>
          <a:p>
            <a:pPr marL="0" indent="0">
              <a:buFontTx/>
              <a:buNone/>
            </a:pPr>
            <a:r>
              <a:rPr lang="en-US" b="0" i="0" dirty="0"/>
              <a:t>Also, it can be difficult to track the status and productivity of your fleet without </a:t>
            </a:r>
            <a:r>
              <a:rPr lang="en-US" b="0" i="0" dirty="0" err="1"/>
              <a:t>VERIFI</a:t>
            </a:r>
            <a:r>
              <a:rPr lang="en-US" b="0" i="0" dirty="0"/>
              <a:t>®. But since VERIFI® provides improved monitoring capabilities such as driver scorecards and the </a:t>
            </a:r>
            <a:r>
              <a:rPr lang="en-US" b="0" i="0" dirty="0" err="1"/>
              <a:t>Verifi</a:t>
            </a:r>
            <a:r>
              <a:rPr lang="en-US" b="0" i="0" dirty="0"/>
              <a:t> portal, management can better track and encourage performance.</a:t>
            </a:r>
          </a:p>
          <a:p>
            <a:pPr marL="171450" indent="-171450">
              <a:buFontTx/>
              <a:buChar char="-"/>
            </a:pPr>
            <a:endParaRPr lang="en-US" b="0" i="0" dirty="0"/>
          </a:p>
          <a:p>
            <a:pPr marL="0" indent="0">
              <a:buFontTx/>
              <a:buNone/>
            </a:pPr>
            <a:r>
              <a:rPr lang="en-US" b="0" i="0" dirty="0"/>
              <a:t>Currently, </a:t>
            </a:r>
            <a:r>
              <a:rPr lang="en-US" b="0" i="0" dirty="0" err="1"/>
              <a:t>RMPs</a:t>
            </a:r>
            <a:r>
              <a:rPr lang="en-US" b="0" i="0" dirty="0"/>
              <a:t> use more superplasticizer than they need to. VERIFI helps to reduce this cost by dosing admixture in-transit, late in the delivery process.</a:t>
            </a:r>
          </a:p>
          <a:p>
            <a:pPr marL="171450" indent="-171450">
              <a:buFontTx/>
              <a:buChar char="-"/>
            </a:pPr>
            <a:endParaRPr lang="en-US" b="0" i="1" dirty="0"/>
          </a:p>
          <a:p>
            <a:pPr marL="0" indent="0">
              <a:buFontTx/>
              <a:buNone/>
            </a:pPr>
            <a:r>
              <a:rPr lang="en-US" b="0" dirty="0"/>
              <a:t>Finally, variable slump at the jobsite leads to jobsite delays, </a:t>
            </a:r>
            <a:r>
              <a:rPr lang="en-US" b="0" dirty="0" err="1"/>
              <a:t>backcharges</a:t>
            </a:r>
            <a:r>
              <a:rPr lang="en-US" b="0" dirty="0"/>
              <a:t>, rejected loads and wasted cement. VERIFI helps to </a:t>
            </a:r>
            <a:r>
              <a:rPr lang="en-US" b="1" dirty="0"/>
              <a:t>minimize these costly challenges </a:t>
            </a:r>
            <a:r>
              <a:rPr lang="en-US" b="0" dirty="0"/>
              <a:t>by helping trucks arrive with slump in spec and ready to pour, every time.</a:t>
            </a:r>
          </a:p>
          <a:p>
            <a:endParaRPr lang="en-US" b="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1F7DB0-9DF2-493B-8967-5D9E3C1132D3}"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87831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does VERIFI® address operational challenges? By monitoring, measuring, and managing your concrete in-transit.</a:t>
            </a:r>
          </a:p>
          <a:p>
            <a:endParaRPr lang="en-US" dirty="0"/>
          </a:p>
          <a:p>
            <a:r>
              <a:rPr lang="en-US" dirty="0"/>
              <a:t>VERIFI </a:t>
            </a:r>
            <a:r>
              <a:rPr lang="en-US" b="1" dirty="0"/>
              <a:t>monitors</a:t>
            </a:r>
            <a:r>
              <a:rPr lang="en-US" dirty="0"/>
              <a:t> your concrete and transmits </a:t>
            </a:r>
            <a:r>
              <a:rPr lang="en-US" b="0" dirty="0"/>
              <a:t>data from trucks to the VERIFI® portal so that you are constantly informed about where your concrete is and how long it has been there.</a:t>
            </a:r>
            <a:r>
              <a:rPr lang="en-US" dirty="0"/>
              <a:t> </a:t>
            </a:r>
          </a:p>
          <a:p>
            <a:endParaRPr lang="en-US" dirty="0"/>
          </a:p>
          <a:p>
            <a:r>
              <a:rPr lang="en-US" dirty="0"/>
              <a:t>Using GCP’s proprietary algorithm and sensors fitted on the truck, VERIFI® </a:t>
            </a:r>
            <a:r>
              <a:rPr lang="en-US" b="1" dirty="0"/>
              <a:t>measures </a:t>
            </a:r>
            <a:r>
              <a:rPr lang="en-US" b="0" dirty="0"/>
              <a:t>concrete slump to let you know exactly what is being delivered. </a:t>
            </a:r>
          </a:p>
          <a:p>
            <a:endParaRPr lang="en-US" dirty="0"/>
          </a:p>
          <a:p>
            <a:r>
              <a:rPr lang="en-US" dirty="0"/>
              <a:t>But most importantly, VERIFI® </a:t>
            </a:r>
            <a:r>
              <a:rPr lang="en-US" b="1" dirty="0"/>
              <a:t>manages</a:t>
            </a:r>
            <a:r>
              <a:rPr lang="en-US" dirty="0"/>
              <a:t> your concrete in-transit to ensure the slump you deliver is the slump that was ordered, every time.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050A8A-4D00-4587-92ED-5844B33B247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53711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81390" rtl="0" eaLnBrk="1" fontAlgn="auto" latinLnBrk="0" hangingPunct="1">
              <a:lnSpc>
                <a:spcPct val="100000"/>
              </a:lnSpc>
              <a:spcBef>
                <a:spcPts val="0"/>
              </a:spcBef>
              <a:spcAft>
                <a:spcPts val="0"/>
              </a:spcAft>
              <a:buClrTx/>
              <a:buSzTx/>
              <a:buFontTx/>
              <a:buNone/>
              <a:tabLst/>
              <a:defRPr/>
            </a:pPr>
            <a:r>
              <a:rPr lang="en-US" b="0" dirty="0" err="1"/>
              <a:t>VERIFI</a:t>
            </a:r>
            <a:r>
              <a:rPr lang="en-US" b="0" dirty="0"/>
              <a:t>® also</a:t>
            </a:r>
            <a:r>
              <a:rPr lang="en-US" b="1" dirty="0"/>
              <a:t> monitors your operations and helps reveal real insights to improve your business.</a:t>
            </a:r>
          </a:p>
          <a:p>
            <a:pPr defTabSz="881390">
              <a:defRPr/>
            </a:pPr>
            <a:r>
              <a:rPr lang="en-US" b="0" dirty="0"/>
              <a:t>Easy-to-use customizable reporting helps you to understand your data and make actionable decisions. </a:t>
            </a:r>
          </a:p>
          <a:p>
            <a:pPr defTabSz="881390">
              <a:defRPr/>
            </a:pPr>
            <a:endParaRPr lang="en-US" b="0" dirty="0"/>
          </a:p>
          <a:p>
            <a:pPr defTabSz="881390">
              <a:defRPr/>
            </a:pPr>
            <a:r>
              <a:rPr lang="en-US" b="0" dirty="0"/>
              <a:t>The executive dashboard gives you a snapshot of your day-to-day performance. </a:t>
            </a:r>
          </a:p>
          <a:p>
            <a:pPr defTabSz="881390">
              <a:defRPr/>
            </a:pPr>
            <a:endParaRPr lang="en-US" b="0" dirty="0"/>
          </a:p>
          <a:p>
            <a:pPr defTabSz="881390">
              <a:defRPr/>
            </a:pPr>
            <a:r>
              <a:rPr lang="en-US" b="0" dirty="0"/>
              <a:t>The Portal allows you to track every load in-detail. </a:t>
            </a:r>
          </a:p>
          <a:p>
            <a:pPr defTabSz="881390">
              <a:defRPr/>
            </a:pPr>
            <a:endParaRPr lang="en-US" b="0" dirty="0"/>
          </a:p>
          <a:p>
            <a:pPr defTabSz="881390">
              <a:defRPr/>
            </a:pPr>
            <a:r>
              <a:rPr lang="en-US" b="0" dirty="0"/>
              <a:t>And the App allows you to engage your contractors in being more efficient. </a:t>
            </a:r>
          </a:p>
          <a:p>
            <a:pPr defTabSz="881390">
              <a:defRPr/>
            </a:pPr>
            <a:endParaRPr lang="en-US" b="0" dirty="0"/>
          </a:p>
          <a:p>
            <a:pPr defTabSz="881390">
              <a:defRPr/>
            </a:pPr>
            <a:r>
              <a:rPr lang="en-US" b="0" dirty="0"/>
              <a:t>GCP specialists will support you in understanding and using all of this new data in ways that improve your profitability and capture value for your business.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050A8A-4D00-4587-92ED-5844B33B247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094418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9.xml"/><Relationship Id="rId7" Type="http://schemas.openxmlformats.org/officeDocument/2006/relationships/image" Target="../media/image9.jpeg"/><Relationship Id="rId2" Type="http://schemas.openxmlformats.org/officeDocument/2006/relationships/tags" Target="../tags/tag18.xml"/><Relationship Id="rId1" Type="http://schemas.openxmlformats.org/officeDocument/2006/relationships/vmlDrawing" Target="../drawings/vmlDrawing2.vml"/><Relationship Id="rId6" Type="http://schemas.openxmlformats.org/officeDocument/2006/relationships/image" Target="../media/image8.emf"/><Relationship Id="rId5" Type="http://schemas.openxmlformats.org/officeDocument/2006/relationships/oleObject" Target="../embeddings/oleObject2.bin"/><Relationship Id="rId10" Type="http://schemas.openxmlformats.org/officeDocument/2006/relationships/image" Target="../media/image12.png"/><Relationship Id="rId4" Type="http://schemas.openxmlformats.org/officeDocument/2006/relationships/slideMaster" Target="../slideMasters/slideMaster2.xml"/><Relationship Id="rId9"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1.xml"/><Relationship Id="rId7" Type="http://schemas.openxmlformats.org/officeDocument/2006/relationships/image" Target="../media/image12.png"/><Relationship Id="rId2" Type="http://schemas.openxmlformats.org/officeDocument/2006/relationships/tags" Target="../tags/tag20.xml"/><Relationship Id="rId1" Type="http://schemas.openxmlformats.org/officeDocument/2006/relationships/vmlDrawing" Target="../drawings/vmlDrawing3.vml"/><Relationship Id="rId6" Type="http://schemas.openxmlformats.org/officeDocument/2006/relationships/image" Target="../media/image13.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3.xml"/><Relationship Id="rId7" Type="http://schemas.openxmlformats.org/officeDocument/2006/relationships/image" Target="../media/image12.png"/><Relationship Id="rId2" Type="http://schemas.openxmlformats.org/officeDocument/2006/relationships/tags" Target="../tags/tag22.xml"/><Relationship Id="rId1" Type="http://schemas.openxmlformats.org/officeDocument/2006/relationships/vmlDrawing" Target="../drawings/vmlDrawing4.vml"/><Relationship Id="rId6" Type="http://schemas.openxmlformats.org/officeDocument/2006/relationships/image" Target="../media/image13.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2.xml"/><Relationship Id="rId7" Type="http://schemas.openxmlformats.org/officeDocument/2006/relationships/image" Target="../media/image15.jpeg"/><Relationship Id="rId2" Type="http://schemas.openxmlformats.org/officeDocument/2006/relationships/tags" Target="../tags/tag41.xml"/><Relationship Id="rId1" Type="http://schemas.openxmlformats.org/officeDocument/2006/relationships/vmlDrawing" Target="../drawings/vmlDrawing6.vml"/><Relationship Id="rId6" Type="http://schemas.openxmlformats.org/officeDocument/2006/relationships/image" Target="../media/image8.emf"/><Relationship Id="rId5" Type="http://schemas.openxmlformats.org/officeDocument/2006/relationships/oleObject" Target="../embeddings/oleObject6.bin"/><Relationship Id="rId10" Type="http://schemas.openxmlformats.org/officeDocument/2006/relationships/image" Target="../media/image16.png"/><Relationship Id="rId4" Type="http://schemas.openxmlformats.org/officeDocument/2006/relationships/slideMaster" Target="../slideMasters/slideMaster3.xml"/><Relationship Id="rId9"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4.xml"/><Relationship Id="rId7" Type="http://schemas.openxmlformats.org/officeDocument/2006/relationships/image" Target="../media/image16.png"/><Relationship Id="rId2" Type="http://schemas.openxmlformats.org/officeDocument/2006/relationships/tags" Target="../tags/tag43.xml"/><Relationship Id="rId1" Type="http://schemas.openxmlformats.org/officeDocument/2006/relationships/vmlDrawing" Target="../drawings/vmlDrawing7.vml"/><Relationship Id="rId6" Type="http://schemas.openxmlformats.org/officeDocument/2006/relationships/image" Target="../media/image13.emf"/><Relationship Id="rId5" Type="http://schemas.openxmlformats.org/officeDocument/2006/relationships/oleObject" Target="../embeddings/oleObject7.bin"/><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6.xml"/><Relationship Id="rId7" Type="http://schemas.openxmlformats.org/officeDocument/2006/relationships/image" Target="../media/image16.png"/><Relationship Id="rId2" Type="http://schemas.openxmlformats.org/officeDocument/2006/relationships/tags" Target="../tags/tag45.xml"/><Relationship Id="rId1" Type="http://schemas.openxmlformats.org/officeDocument/2006/relationships/vmlDrawing" Target="../drawings/vmlDrawing8.vml"/><Relationship Id="rId6" Type="http://schemas.openxmlformats.org/officeDocument/2006/relationships/image" Target="../media/image13.emf"/><Relationship Id="rId5" Type="http://schemas.openxmlformats.org/officeDocument/2006/relationships/oleObject" Target="../embeddings/oleObject8.bin"/><Relationship Id="rId4"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vmlDrawing" Target="../drawings/vmlDrawing9.vml"/><Relationship Id="rId6" Type="http://schemas.openxmlformats.org/officeDocument/2006/relationships/image" Target="../media/image13.emf"/><Relationship Id="rId5" Type="http://schemas.openxmlformats.org/officeDocument/2006/relationships/oleObject" Target="../embeddings/oleObject9.bin"/><Relationship Id="rId4"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67.xml"/><Relationship Id="rId7" Type="http://schemas.openxmlformats.org/officeDocument/2006/relationships/image" Target="../media/image17.jpeg"/><Relationship Id="rId2" Type="http://schemas.openxmlformats.org/officeDocument/2006/relationships/tags" Target="../tags/tag66.xml"/><Relationship Id="rId1" Type="http://schemas.openxmlformats.org/officeDocument/2006/relationships/vmlDrawing" Target="../drawings/vmlDrawing11.vml"/><Relationship Id="rId6" Type="http://schemas.openxmlformats.org/officeDocument/2006/relationships/image" Target="../media/image8.emf"/><Relationship Id="rId5" Type="http://schemas.openxmlformats.org/officeDocument/2006/relationships/oleObject" Target="../embeddings/oleObject11.bin"/><Relationship Id="rId10" Type="http://schemas.openxmlformats.org/officeDocument/2006/relationships/image" Target="../media/image18.png"/><Relationship Id="rId4" Type="http://schemas.openxmlformats.org/officeDocument/2006/relationships/slideMaster" Target="../slideMasters/slideMaster4.xml"/><Relationship Id="rId9"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69.xml"/><Relationship Id="rId7" Type="http://schemas.openxmlformats.org/officeDocument/2006/relationships/image" Target="../media/image18.png"/><Relationship Id="rId2" Type="http://schemas.openxmlformats.org/officeDocument/2006/relationships/tags" Target="../tags/tag68.xml"/><Relationship Id="rId1" Type="http://schemas.openxmlformats.org/officeDocument/2006/relationships/vmlDrawing" Target="../drawings/vmlDrawing12.vml"/><Relationship Id="rId6" Type="http://schemas.openxmlformats.org/officeDocument/2006/relationships/image" Target="../media/image13.emf"/><Relationship Id="rId5" Type="http://schemas.openxmlformats.org/officeDocument/2006/relationships/oleObject" Target="../embeddings/oleObject12.bin"/><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71.xml"/><Relationship Id="rId7" Type="http://schemas.openxmlformats.org/officeDocument/2006/relationships/image" Target="../media/image18.png"/><Relationship Id="rId2" Type="http://schemas.openxmlformats.org/officeDocument/2006/relationships/tags" Target="../tags/tag70.xml"/><Relationship Id="rId1" Type="http://schemas.openxmlformats.org/officeDocument/2006/relationships/vmlDrawing" Target="../drawings/vmlDrawing13.vml"/><Relationship Id="rId6" Type="http://schemas.openxmlformats.org/officeDocument/2006/relationships/image" Target="../media/image13.emf"/><Relationship Id="rId5" Type="http://schemas.openxmlformats.org/officeDocument/2006/relationships/oleObject" Target="../embeddings/oleObject13.bin"/><Relationship Id="rId4"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5" name="Rectangle 4"/>
          <p:cNvSpPr/>
          <p:nvPr userDrawn="1"/>
        </p:nvSpPr>
        <p:spPr>
          <a:xfrm>
            <a:off x="-1287" y="6106302"/>
            <a:ext cx="9145287" cy="751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422753" y="2602537"/>
            <a:ext cx="6566770" cy="2377440"/>
          </a:xfrm>
          <a:prstGeom prst="rect">
            <a:avLst/>
          </a:prstGeom>
        </p:spPr>
        <p:txBody>
          <a:bodyPr lIns="0" tIns="0" rIns="0" bIns="0" anchor="b">
            <a:noAutofit/>
          </a:bodyPr>
          <a:lstStyle>
            <a:lvl1pPr algn="l">
              <a:lnSpc>
                <a:spcPct val="90000"/>
              </a:lnSpc>
              <a:defRPr sz="4200" b="1"/>
            </a:lvl1pPr>
          </a:lstStyle>
          <a:p>
            <a:r>
              <a:rPr lang="en-US"/>
              <a:t>Click to edit Master title style</a:t>
            </a:r>
            <a:endParaRPr lang="en-US" dirty="0"/>
          </a:p>
        </p:txBody>
      </p:sp>
      <p:sp>
        <p:nvSpPr>
          <p:cNvPr id="3" name="Subtitle 2"/>
          <p:cNvSpPr>
            <a:spLocks noGrp="1"/>
          </p:cNvSpPr>
          <p:nvPr>
            <p:ph type="subTitle" idx="1"/>
          </p:nvPr>
        </p:nvSpPr>
        <p:spPr>
          <a:xfrm>
            <a:off x="422753" y="5003466"/>
            <a:ext cx="3459699" cy="312141"/>
          </a:xfrm>
          <a:prstGeom prst="rect">
            <a:avLst/>
          </a:prstGeom>
        </p:spPr>
        <p:txBody>
          <a:bodyPr lIns="0" tIns="0" rIns="0" bIns="0">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2464" b="-5742"/>
          <a:stretch/>
        </p:blipFill>
        <p:spPr>
          <a:xfrm>
            <a:off x="0" y="0"/>
            <a:ext cx="3021980" cy="137438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11651" y="3300761"/>
            <a:ext cx="5129784" cy="355546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87" y="6106302"/>
            <a:ext cx="2818471" cy="749920"/>
          </a:xfrm>
          <a:prstGeom prst="rect">
            <a:avLst/>
          </a:prstGeom>
        </p:spPr>
      </p:pic>
      <p:sp>
        <p:nvSpPr>
          <p:cNvPr id="4" name="Date Placeholder 3"/>
          <p:cNvSpPr>
            <a:spLocks noGrp="1"/>
          </p:cNvSpPr>
          <p:nvPr>
            <p:ph type="dt" sz="half" idx="10"/>
          </p:nvPr>
        </p:nvSpPr>
        <p:spPr>
          <a:xfrm>
            <a:off x="422753" y="5315607"/>
            <a:ext cx="2057400" cy="365125"/>
          </a:xfrm>
          <a:prstGeom prst="rect">
            <a:avLst/>
          </a:prstGeom>
        </p:spPr>
        <p:txBody>
          <a:bodyPr lIns="0" tIns="0" rIns="0" bIns="0" anchor="t"/>
          <a:lstStyle>
            <a:lvl1pPr>
              <a:defRPr>
                <a:solidFill>
                  <a:schemeClr val="tx1"/>
                </a:solidFill>
              </a:defRPr>
            </a:lvl1pPr>
          </a:lstStyle>
          <a:p>
            <a:endParaRPr lang="en-US">
              <a:solidFill>
                <a:prstClr val="black"/>
              </a:solidFill>
            </a:endParaRPr>
          </a:p>
        </p:txBody>
      </p:sp>
    </p:spTree>
    <p:extLst>
      <p:ext uri="{BB962C8B-B14F-4D97-AF65-F5344CB8AC3E}">
        <p14:creationId xmlns:p14="http://schemas.microsoft.com/office/powerpoint/2010/main" val="1482417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left spli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0915" y="1221243"/>
            <a:ext cx="4023360" cy="4922922"/>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6"/>
          </p:nvPr>
        </p:nvSpPr>
        <p:spPr>
          <a:xfrm>
            <a:off x="418786" y="1221242"/>
            <a:ext cx="4023360" cy="237744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7"/>
          </p:nvPr>
        </p:nvSpPr>
        <p:spPr>
          <a:xfrm>
            <a:off x="418786" y="3766724"/>
            <a:ext cx="4023360" cy="237744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8"/>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5" name="Title 4"/>
          <p:cNvSpPr>
            <a:spLocks noGrp="1"/>
          </p:cNvSpPr>
          <p:nvPr>
            <p:ph type="title" hasCustomPrompt="1"/>
          </p:nvPr>
        </p:nvSpPr>
        <p:spPr>
          <a:xfrm>
            <a:off x="418786" y="230240"/>
            <a:ext cx="8302752" cy="822960"/>
          </a:xfrm>
        </p:spPr>
        <p:txBody>
          <a:bodyPr/>
          <a:lstStyle/>
          <a:p>
            <a:r>
              <a:rPr lang="en-US"/>
              <a:t>Slide titles should be kept brief, however can easily accommodate two lines or ~14 words</a:t>
            </a:r>
            <a:endParaRPr lang="en-US" dirty="0"/>
          </a:p>
        </p:txBody>
      </p:sp>
      <p:sp>
        <p:nvSpPr>
          <p:cNvPr id="2" name="Footer Placeholder 1"/>
          <p:cNvSpPr>
            <a:spLocks noGrp="1"/>
          </p:cNvSpPr>
          <p:nvPr>
            <p:ph type="ftr" sz="quarter" idx="19"/>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4026256419"/>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099" y="1221242"/>
            <a:ext cx="2651079" cy="4939815"/>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6"/>
          </p:nvPr>
        </p:nvSpPr>
        <p:spPr>
          <a:xfrm>
            <a:off x="3246460" y="1221242"/>
            <a:ext cx="2651079" cy="4939815"/>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7"/>
          </p:nvPr>
        </p:nvSpPr>
        <p:spPr>
          <a:xfrm>
            <a:off x="6073821" y="1221242"/>
            <a:ext cx="2651079" cy="4939815"/>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8"/>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5" name="Title 4"/>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2" name="Footer Placeholder 1"/>
          <p:cNvSpPr>
            <a:spLocks noGrp="1"/>
          </p:cNvSpPr>
          <p:nvPr>
            <p:ph type="ftr" sz="quarter" idx="19"/>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573962759"/>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with titl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099" y="1609344"/>
            <a:ext cx="2651079" cy="4551713"/>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6"/>
          </p:nvPr>
        </p:nvSpPr>
        <p:spPr>
          <a:xfrm>
            <a:off x="3246460" y="1609344"/>
            <a:ext cx="2651079" cy="4551713"/>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7"/>
          </p:nvPr>
        </p:nvSpPr>
        <p:spPr>
          <a:xfrm>
            <a:off x="6073821" y="1609344"/>
            <a:ext cx="2651079" cy="4551713"/>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8"/>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5" name="Title 4"/>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7" name="Text Placeholder 7"/>
          <p:cNvSpPr>
            <a:spLocks noGrp="1"/>
          </p:cNvSpPr>
          <p:nvPr>
            <p:ph type="body" sz="quarter" idx="22"/>
          </p:nvPr>
        </p:nvSpPr>
        <p:spPr>
          <a:xfrm>
            <a:off x="418785" y="1225296"/>
            <a:ext cx="2651393" cy="342900"/>
          </a:xfrm>
          <a:prstGeom prst="rect">
            <a:avLst/>
          </a:prstGeom>
        </p:spPr>
        <p:txBody>
          <a:bodyPr wrap="square" lIns="0" tIns="0" rIns="0" bIns="0"/>
          <a:lstStyle>
            <a:lvl1pPr marL="0" indent="0">
              <a:buNone/>
              <a:defRPr sz="2000" b="1">
                <a:solidFill>
                  <a:schemeClr val="accent4"/>
                </a:solidFill>
              </a:defRPr>
            </a:lvl1pPr>
          </a:lstStyle>
          <a:p>
            <a:pPr lvl="0"/>
            <a:r>
              <a:rPr lang="en-US"/>
              <a:t>Click to edit Master text styles</a:t>
            </a:r>
          </a:p>
        </p:txBody>
      </p:sp>
      <p:sp>
        <p:nvSpPr>
          <p:cNvPr id="8" name="Text Placeholder 7"/>
          <p:cNvSpPr>
            <a:spLocks noGrp="1"/>
          </p:cNvSpPr>
          <p:nvPr>
            <p:ph type="body" sz="quarter" idx="23"/>
          </p:nvPr>
        </p:nvSpPr>
        <p:spPr>
          <a:xfrm>
            <a:off x="3246460" y="1225296"/>
            <a:ext cx="2651393" cy="342900"/>
          </a:xfrm>
          <a:prstGeom prst="rect">
            <a:avLst/>
          </a:prstGeom>
        </p:spPr>
        <p:txBody>
          <a:bodyPr wrap="square" lIns="0" tIns="0" rIns="0" bIns="0"/>
          <a:lstStyle>
            <a:lvl1pPr marL="0" indent="0">
              <a:buNone/>
              <a:defRPr sz="2000" b="1">
                <a:solidFill>
                  <a:schemeClr val="accent4"/>
                </a:solidFill>
              </a:defRPr>
            </a:lvl1pPr>
          </a:lstStyle>
          <a:p>
            <a:pPr lvl="0"/>
            <a:r>
              <a:rPr lang="en-US"/>
              <a:t>Click to edit Master text styles</a:t>
            </a:r>
          </a:p>
        </p:txBody>
      </p:sp>
      <p:sp>
        <p:nvSpPr>
          <p:cNvPr id="9" name="Text Placeholder 7"/>
          <p:cNvSpPr>
            <a:spLocks noGrp="1"/>
          </p:cNvSpPr>
          <p:nvPr>
            <p:ph type="body" sz="quarter" idx="24"/>
          </p:nvPr>
        </p:nvSpPr>
        <p:spPr>
          <a:xfrm>
            <a:off x="6070145" y="1225296"/>
            <a:ext cx="2651393" cy="342900"/>
          </a:xfrm>
          <a:prstGeom prst="rect">
            <a:avLst/>
          </a:prstGeom>
        </p:spPr>
        <p:txBody>
          <a:bodyPr wrap="square" lIns="0" tIns="0" rIns="0" bIns="0"/>
          <a:lstStyle>
            <a:lvl1pPr marL="0" indent="0">
              <a:buNone/>
              <a:defRPr sz="2000" b="1">
                <a:solidFill>
                  <a:schemeClr val="accent4"/>
                </a:solidFill>
              </a:defRPr>
            </a:lvl1pPr>
          </a:lstStyle>
          <a:p>
            <a:pPr lvl="0"/>
            <a:r>
              <a:rPr lang="en-US"/>
              <a:t>Click to edit Master text styles</a:t>
            </a:r>
          </a:p>
        </p:txBody>
      </p:sp>
      <p:sp>
        <p:nvSpPr>
          <p:cNvPr id="2" name="Footer Placeholder 1"/>
          <p:cNvSpPr>
            <a:spLocks noGrp="1"/>
          </p:cNvSpPr>
          <p:nvPr>
            <p:ph type="ftr" sz="quarter" idx="25"/>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3296825962"/>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thirds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099" y="1225296"/>
            <a:ext cx="2651079" cy="4939815"/>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6"/>
          </p:nvPr>
        </p:nvSpPr>
        <p:spPr>
          <a:xfrm>
            <a:off x="3246460" y="1225296"/>
            <a:ext cx="5477815" cy="4939815"/>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7"/>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5" name="Title 4"/>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2" name="Footer Placeholder 1"/>
          <p:cNvSpPr>
            <a:spLocks noGrp="1"/>
          </p:cNvSpPr>
          <p:nvPr>
            <p:ph type="ftr" sz="quarter" idx="18"/>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2563300028"/>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thirds right with titl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099" y="1609344"/>
            <a:ext cx="2651079" cy="4555767"/>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6"/>
          </p:nvPr>
        </p:nvSpPr>
        <p:spPr>
          <a:xfrm>
            <a:off x="3246460" y="1609344"/>
            <a:ext cx="5477815" cy="4555767"/>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7"/>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5" name="Title 4"/>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6" name="Text Placeholder 7"/>
          <p:cNvSpPr>
            <a:spLocks noGrp="1"/>
          </p:cNvSpPr>
          <p:nvPr>
            <p:ph type="body" sz="quarter" idx="22"/>
          </p:nvPr>
        </p:nvSpPr>
        <p:spPr>
          <a:xfrm>
            <a:off x="3243408" y="1225296"/>
            <a:ext cx="5478130" cy="342900"/>
          </a:xfrm>
          <a:prstGeom prst="rect">
            <a:avLst/>
          </a:prstGeom>
        </p:spPr>
        <p:txBody>
          <a:bodyPr wrap="square" lIns="0" tIns="0" rIns="0" bIns="0"/>
          <a:lstStyle>
            <a:lvl1pPr marL="0" indent="0">
              <a:buNone/>
              <a:defRPr sz="2000" b="1">
                <a:solidFill>
                  <a:schemeClr val="accent4"/>
                </a:solidFill>
              </a:defRPr>
            </a:lvl1pPr>
          </a:lstStyle>
          <a:p>
            <a:pPr lvl="0"/>
            <a:r>
              <a:rPr lang="en-US"/>
              <a:t>Click to edit Master text styles</a:t>
            </a:r>
          </a:p>
        </p:txBody>
      </p:sp>
      <p:sp>
        <p:nvSpPr>
          <p:cNvPr id="7" name="Text Placeholder 7"/>
          <p:cNvSpPr>
            <a:spLocks noGrp="1"/>
          </p:cNvSpPr>
          <p:nvPr>
            <p:ph type="body" sz="quarter" idx="23"/>
          </p:nvPr>
        </p:nvSpPr>
        <p:spPr>
          <a:xfrm>
            <a:off x="421836" y="1225296"/>
            <a:ext cx="2648342" cy="342900"/>
          </a:xfrm>
          <a:prstGeom prst="rect">
            <a:avLst/>
          </a:prstGeom>
        </p:spPr>
        <p:txBody>
          <a:bodyPr wrap="square" lIns="0" tIns="0" rIns="0" bIns="0"/>
          <a:lstStyle>
            <a:lvl1pPr marL="0" indent="0">
              <a:buNone/>
              <a:defRPr sz="2000" b="1">
                <a:solidFill>
                  <a:schemeClr val="accent4"/>
                </a:solidFill>
              </a:defRPr>
            </a:lvl1pPr>
          </a:lstStyle>
          <a:p>
            <a:pPr lvl="0"/>
            <a:r>
              <a:rPr lang="en-US"/>
              <a:t>Click to edit Master text styles</a:t>
            </a:r>
          </a:p>
        </p:txBody>
      </p:sp>
      <p:sp>
        <p:nvSpPr>
          <p:cNvPr id="2" name="Footer Placeholder 1"/>
          <p:cNvSpPr>
            <a:spLocks noGrp="1"/>
          </p:cNvSpPr>
          <p:nvPr>
            <p:ph type="ftr" sz="quarter" idx="24"/>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4127797247"/>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thirds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73196" y="1225296"/>
            <a:ext cx="2651079" cy="4939815"/>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6"/>
          </p:nvPr>
        </p:nvSpPr>
        <p:spPr>
          <a:xfrm>
            <a:off x="419100" y="1225296"/>
            <a:ext cx="5477815" cy="4939815"/>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7"/>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5" name="Title 4"/>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2" name="Footer Placeholder 1"/>
          <p:cNvSpPr>
            <a:spLocks noGrp="1"/>
          </p:cNvSpPr>
          <p:nvPr>
            <p:ph type="ftr" sz="quarter" idx="18"/>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521537294"/>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thirds left with title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73196" y="1609345"/>
            <a:ext cx="2651079" cy="4555766"/>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6"/>
          </p:nvPr>
        </p:nvSpPr>
        <p:spPr>
          <a:xfrm>
            <a:off x="419100" y="1609345"/>
            <a:ext cx="5477815" cy="4555766"/>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7"/>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5" name="Title 4"/>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7" name="Text Placeholder 7"/>
          <p:cNvSpPr>
            <a:spLocks noGrp="1"/>
          </p:cNvSpPr>
          <p:nvPr>
            <p:ph type="body" sz="quarter" idx="22"/>
          </p:nvPr>
        </p:nvSpPr>
        <p:spPr>
          <a:xfrm>
            <a:off x="418785" y="1225296"/>
            <a:ext cx="5478130" cy="342900"/>
          </a:xfrm>
          <a:prstGeom prst="rect">
            <a:avLst/>
          </a:prstGeom>
        </p:spPr>
        <p:txBody>
          <a:bodyPr wrap="square" lIns="0" tIns="0" rIns="0" bIns="0"/>
          <a:lstStyle>
            <a:lvl1pPr marL="0" indent="0">
              <a:buNone/>
              <a:defRPr sz="2000" b="1">
                <a:solidFill>
                  <a:schemeClr val="accent4"/>
                </a:solidFill>
              </a:defRPr>
            </a:lvl1pPr>
          </a:lstStyle>
          <a:p>
            <a:pPr lvl="0"/>
            <a:r>
              <a:rPr lang="en-US"/>
              <a:t>Click to edit Master text styles</a:t>
            </a:r>
          </a:p>
        </p:txBody>
      </p:sp>
      <p:sp>
        <p:nvSpPr>
          <p:cNvPr id="8" name="Text Placeholder 7"/>
          <p:cNvSpPr>
            <a:spLocks noGrp="1"/>
          </p:cNvSpPr>
          <p:nvPr>
            <p:ph type="body" sz="quarter" idx="23"/>
          </p:nvPr>
        </p:nvSpPr>
        <p:spPr>
          <a:xfrm>
            <a:off x="6073196" y="1225296"/>
            <a:ext cx="2648342" cy="342900"/>
          </a:xfrm>
          <a:prstGeom prst="rect">
            <a:avLst/>
          </a:prstGeom>
        </p:spPr>
        <p:txBody>
          <a:bodyPr wrap="square" lIns="0" tIns="0" rIns="0" bIns="0"/>
          <a:lstStyle>
            <a:lvl1pPr marL="0" indent="0">
              <a:buNone/>
              <a:defRPr sz="2000" b="1">
                <a:solidFill>
                  <a:schemeClr val="accent4"/>
                </a:solidFill>
              </a:defRPr>
            </a:lvl1pPr>
          </a:lstStyle>
          <a:p>
            <a:pPr lvl="0"/>
            <a:r>
              <a:rPr lang="en-US"/>
              <a:t>Click to edit Master text styles</a:t>
            </a:r>
          </a:p>
        </p:txBody>
      </p:sp>
      <p:sp>
        <p:nvSpPr>
          <p:cNvPr id="2" name="Footer Placeholder 1"/>
          <p:cNvSpPr>
            <a:spLocks noGrp="1"/>
          </p:cNvSpPr>
          <p:nvPr>
            <p:ph type="ftr" sz="quarter" idx="24"/>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4176736966"/>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rows split top">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0915" y="1225296"/>
            <a:ext cx="4023360" cy="2377441"/>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6"/>
          </p:nvPr>
        </p:nvSpPr>
        <p:spPr>
          <a:xfrm>
            <a:off x="418786" y="1225296"/>
            <a:ext cx="4023360" cy="237744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7"/>
          </p:nvPr>
        </p:nvSpPr>
        <p:spPr>
          <a:xfrm>
            <a:off x="418785" y="3770778"/>
            <a:ext cx="8305489" cy="237744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8"/>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5" name="Title 4"/>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2" name="Footer Placeholder 1"/>
          <p:cNvSpPr>
            <a:spLocks noGrp="1"/>
          </p:cNvSpPr>
          <p:nvPr>
            <p:ph type="ftr" sz="quarter" idx="19"/>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1204447393"/>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rows split bottom">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0915" y="3781418"/>
            <a:ext cx="4023360" cy="2377441"/>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6"/>
          </p:nvPr>
        </p:nvSpPr>
        <p:spPr>
          <a:xfrm>
            <a:off x="418786" y="3781419"/>
            <a:ext cx="4023360" cy="237744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7"/>
          </p:nvPr>
        </p:nvSpPr>
        <p:spPr>
          <a:xfrm>
            <a:off x="418785" y="1228589"/>
            <a:ext cx="8305489" cy="237744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8"/>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5" name="Title 4"/>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2" name="Footer Placeholder 1"/>
          <p:cNvSpPr>
            <a:spLocks noGrp="1"/>
          </p:cNvSpPr>
          <p:nvPr>
            <p:ph type="ftr" sz="quarter" idx="19"/>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1521979593"/>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12" name="Content Placeholder 2"/>
          <p:cNvSpPr>
            <a:spLocks noGrp="1"/>
          </p:cNvSpPr>
          <p:nvPr>
            <p:ph idx="17"/>
          </p:nvPr>
        </p:nvSpPr>
        <p:spPr>
          <a:xfrm>
            <a:off x="418785" y="1225296"/>
            <a:ext cx="2003674"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8"/>
          </p:nvPr>
        </p:nvSpPr>
        <p:spPr>
          <a:xfrm>
            <a:off x="2518495" y="1225296"/>
            <a:ext cx="2003674"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9"/>
          </p:nvPr>
        </p:nvSpPr>
        <p:spPr>
          <a:xfrm>
            <a:off x="4620891" y="1225296"/>
            <a:ext cx="2003674"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idx="20"/>
          </p:nvPr>
        </p:nvSpPr>
        <p:spPr>
          <a:xfrm>
            <a:off x="6720601" y="1225296"/>
            <a:ext cx="2003674"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21"/>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4" name="Title 3"/>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2" name="Footer Placeholder 1"/>
          <p:cNvSpPr>
            <a:spLocks noGrp="1"/>
          </p:cNvSpPr>
          <p:nvPr>
            <p:ph type="ftr" sz="quarter" idx="22"/>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2407068241"/>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18785" y="1222144"/>
            <a:ext cx="8305490" cy="4922020"/>
          </a:xfrm>
          <a:prstGeom prst="rect">
            <a:avLst/>
          </a:prstGeom>
        </p:spPr>
        <p:txBody>
          <a:bodyPr lIns="0" tIns="0" rIns="0" bIns="0" numCol="1" spcCol="182880">
            <a:noAutofit/>
          </a:bodyPr>
          <a:lstStyle>
            <a:lvl1pPr marL="0" indent="0">
              <a:spcBef>
                <a:spcPts val="2200"/>
              </a:spcBef>
              <a:buNone/>
              <a:tabLst>
                <a:tab pos="4572000" algn="l"/>
                <a:tab pos="6400800" algn="l"/>
              </a:tabLst>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dirty="0"/>
              <a:t>Click to edit Master text styles	1	</a:t>
            </a:r>
          </a:p>
        </p:txBody>
      </p:sp>
      <p:sp>
        <p:nvSpPr>
          <p:cNvPr id="4" name="Slide Number Placeholder 3"/>
          <p:cNvSpPr>
            <a:spLocks noGrp="1"/>
          </p:cNvSpPr>
          <p:nvPr>
            <p:ph type="sldNum" sz="quarter" idx="16"/>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5" name="Footer Placeholder 4"/>
          <p:cNvSpPr>
            <a:spLocks noGrp="1"/>
          </p:cNvSpPr>
          <p:nvPr>
            <p:ph type="ftr" sz="quarter" idx="17"/>
          </p:nvPr>
        </p:nvSpPr>
        <p:spPr/>
        <p:txBody>
          <a:bodyPr/>
          <a:lstStyle/>
          <a:p>
            <a:r>
              <a:rPr lang="en-US">
                <a:solidFill>
                  <a:prstClr val="white"/>
                </a:solidFill>
              </a:rPr>
              <a:t>This is editable using the Powerpoint footer functionality</a:t>
            </a:r>
            <a:endParaRPr lang="en-US" dirty="0">
              <a:solidFill>
                <a:prstClr val="white"/>
              </a:solidFill>
            </a:endParaRPr>
          </a:p>
        </p:txBody>
      </p:sp>
      <p:sp>
        <p:nvSpPr>
          <p:cNvPr id="6" name="Title 5"/>
          <p:cNvSpPr>
            <a:spLocks noGrp="1"/>
          </p:cNvSpPr>
          <p:nvPr>
            <p:ph type="title" hasCustomPrompt="1"/>
          </p:nvPr>
        </p:nvSpPr>
        <p:spPr>
          <a:xfrm>
            <a:off x="418786" y="230241"/>
            <a:ext cx="8302752" cy="823860"/>
          </a:xfrm>
        </p:spPr>
        <p:txBody>
          <a:bodyPr/>
          <a:lstStyle>
            <a:lvl1pPr marL="0" marR="0" indent="0" algn="l" defTabSz="914400" rtl="0" eaLnBrk="1" fontAlgn="auto" latinLnBrk="0" hangingPunct="1">
              <a:lnSpc>
                <a:spcPts val="3200"/>
              </a:lnSpc>
              <a:spcBef>
                <a:spcPct val="0"/>
              </a:spcBef>
              <a:spcAft>
                <a:spcPts val="0"/>
              </a:spcAft>
              <a:buClrTx/>
              <a:buSzTx/>
              <a:buFontTx/>
              <a:buNone/>
              <a:tabLst/>
              <a:defRPr baseline="0"/>
            </a:lvl1pPr>
          </a:lstStyle>
          <a:p>
            <a:r>
              <a:rPr lang="en-US" dirty="0"/>
              <a:t>Slide titles should be kept brief, however can easily accommodate two lines or ~14 words</a:t>
            </a:r>
          </a:p>
        </p:txBody>
      </p:sp>
    </p:spTree>
    <p:extLst>
      <p:ext uri="{BB962C8B-B14F-4D97-AF65-F5344CB8AC3E}">
        <p14:creationId xmlns:p14="http://schemas.microsoft.com/office/powerpoint/2010/main" val="376446672"/>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quarters right">
    <p:spTree>
      <p:nvGrpSpPr>
        <p:cNvPr id="1" name=""/>
        <p:cNvGrpSpPr/>
        <p:nvPr/>
      </p:nvGrpSpPr>
      <p:grpSpPr>
        <a:xfrm>
          <a:off x="0" y="0"/>
          <a:ext cx="0" cy="0"/>
          <a:chOff x="0" y="0"/>
          <a:chExt cx="0" cy="0"/>
        </a:xfrm>
      </p:grpSpPr>
      <p:sp>
        <p:nvSpPr>
          <p:cNvPr id="12" name="Content Placeholder 2"/>
          <p:cNvSpPr>
            <a:spLocks noGrp="1"/>
          </p:cNvSpPr>
          <p:nvPr>
            <p:ph idx="17"/>
          </p:nvPr>
        </p:nvSpPr>
        <p:spPr>
          <a:xfrm>
            <a:off x="418785" y="1225296"/>
            <a:ext cx="2003674"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p:cNvSpPr>
            <a:spLocks noGrp="1"/>
          </p:cNvSpPr>
          <p:nvPr>
            <p:ph idx="20"/>
          </p:nvPr>
        </p:nvSpPr>
        <p:spPr>
          <a:xfrm>
            <a:off x="2518495" y="1225296"/>
            <a:ext cx="6205780"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21"/>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4" name="Title 3"/>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2" name="Footer Placeholder 1"/>
          <p:cNvSpPr>
            <a:spLocks noGrp="1"/>
          </p:cNvSpPr>
          <p:nvPr>
            <p:ph type="ftr" sz="quarter" idx="22"/>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3368794977"/>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quarters left">
    <p:spTree>
      <p:nvGrpSpPr>
        <p:cNvPr id="1" name=""/>
        <p:cNvGrpSpPr/>
        <p:nvPr/>
      </p:nvGrpSpPr>
      <p:grpSpPr>
        <a:xfrm>
          <a:off x="0" y="0"/>
          <a:ext cx="0" cy="0"/>
          <a:chOff x="0" y="0"/>
          <a:chExt cx="0" cy="0"/>
        </a:xfrm>
      </p:grpSpPr>
      <p:sp>
        <p:nvSpPr>
          <p:cNvPr id="16" name="Content Placeholder 2"/>
          <p:cNvSpPr>
            <a:spLocks noGrp="1"/>
          </p:cNvSpPr>
          <p:nvPr>
            <p:ph idx="20"/>
          </p:nvPr>
        </p:nvSpPr>
        <p:spPr>
          <a:xfrm>
            <a:off x="6720601" y="1225296"/>
            <a:ext cx="2003674"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p:cNvSpPr>
            <a:spLocks noGrp="1"/>
          </p:cNvSpPr>
          <p:nvPr>
            <p:ph idx="17"/>
          </p:nvPr>
        </p:nvSpPr>
        <p:spPr>
          <a:xfrm>
            <a:off x="418785" y="1225296"/>
            <a:ext cx="6205780"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21"/>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4" name="Title 3"/>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2" name="Footer Placeholder 1"/>
          <p:cNvSpPr>
            <a:spLocks noGrp="1"/>
          </p:cNvSpPr>
          <p:nvPr>
            <p:ph type="ftr" sz="quarter" idx="22"/>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2180175124"/>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ve columns">
    <p:spTree>
      <p:nvGrpSpPr>
        <p:cNvPr id="1" name=""/>
        <p:cNvGrpSpPr/>
        <p:nvPr/>
      </p:nvGrpSpPr>
      <p:grpSpPr>
        <a:xfrm>
          <a:off x="0" y="0"/>
          <a:ext cx="0" cy="0"/>
          <a:chOff x="0" y="0"/>
          <a:chExt cx="0" cy="0"/>
        </a:xfrm>
      </p:grpSpPr>
      <p:sp>
        <p:nvSpPr>
          <p:cNvPr id="12" name="Content Placeholder 2"/>
          <p:cNvSpPr>
            <a:spLocks noGrp="1"/>
          </p:cNvSpPr>
          <p:nvPr>
            <p:ph idx="17"/>
          </p:nvPr>
        </p:nvSpPr>
        <p:spPr>
          <a:xfrm>
            <a:off x="418785" y="1225296"/>
            <a:ext cx="1606568"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8"/>
          </p:nvPr>
        </p:nvSpPr>
        <p:spPr>
          <a:xfrm>
            <a:off x="2093515" y="1225296"/>
            <a:ext cx="1606568"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9"/>
          </p:nvPr>
        </p:nvSpPr>
        <p:spPr>
          <a:xfrm>
            <a:off x="3768245" y="1225296"/>
            <a:ext cx="1606568"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idx="20"/>
          </p:nvPr>
        </p:nvSpPr>
        <p:spPr>
          <a:xfrm>
            <a:off x="5442975" y="1225296"/>
            <a:ext cx="1606568"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p:cNvSpPr>
            <a:spLocks noGrp="1"/>
          </p:cNvSpPr>
          <p:nvPr>
            <p:ph idx="21"/>
          </p:nvPr>
        </p:nvSpPr>
        <p:spPr>
          <a:xfrm>
            <a:off x="7117707" y="1225296"/>
            <a:ext cx="1606568"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22"/>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4" name="Title 3"/>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2" name="Footer Placeholder 1"/>
          <p:cNvSpPr>
            <a:spLocks noGrp="1"/>
          </p:cNvSpPr>
          <p:nvPr>
            <p:ph type="ftr" sz="quarter" idx="23"/>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3223265961"/>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fifths right split left">
    <p:spTree>
      <p:nvGrpSpPr>
        <p:cNvPr id="1" name=""/>
        <p:cNvGrpSpPr/>
        <p:nvPr/>
      </p:nvGrpSpPr>
      <p:grpSpPr>
        <a:xfrm>
          <a:off x="0" y="0"/>
          <a:ext cx="0" cy="0"/>
          <a:chOff x="0" y="0"/>
          <a:chExt cx="0" cy="0"/>
        </a:xfrm>
      </p:grpSpPr>
      <p:sp>
        <p:nvSpPr>
          <p:cNvPr id="12" name="Content Placeholder 2"/>
          <p:cNvSpPr>
            <a:spLocks noGrp="1"/>
          </p:cNvSpPr>
          <p:nvPr>
            <p:ph idx="17"/>
          </p:nvPr>
        </p:nvSpPr>
        <p:spPr>
          <a:xfrm>
            <a:off x="418785" y="1225296"/>
            <a:ext cx="1606568"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8"/>
          </p:nvPr>
        </p:nvSpPr>
        <p:spPr>
          <a:xfrm>
            <a:off x="2093515" y="1225296"/>
            <a:ext cx="1606568"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idx="21"/>
          </p:nvPr>
        </p:nvSpPr>
        <p:spPr>
          <a:xfrm>
            <a:off x="3768245" y="1225296"/>
            <a:ext cx="4956030"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22"/>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5" name="Title 4"/>
          <p:cNvSpPr>
            <a:spLocks noGrp="1"/>
          </p:cNvSpPr>
          <p:nvPr>
            <p:ph type="title" hasCustomPrompt="1"/>
          </p:nvPr>
        </p:nvSpPr>
        <p:spPr>
          <a:xfrm>
            <a:off x="418786" y="230239"/>
            <a:ext cx="8302752" cy="822960"/>
          </a:xfrm>
        </p:spPr>
        <p:txBody>
          <a:bodyPr/>
          <a:lstStyle/>
          <a:p>
            <a:r>
              <a:rPr lang="en-US" dirty="0"/>
              <a:t>Slide titles should be kept brief, however can easily accommodate two lines or ~14 words</a:t>
            </a:r>
          </a:p>
        </p:txBody>
      </p:sp>
      <p:sp>
        <p:nvSpPr>
          <p:cNvPr id="2" name="Footer Placeholder 1"/>
          <p:cNvSpPr>
            <a:spLocks noGrp="1"/>
          </p:cNvSpPr>
          <p:nvPr>
            <p:ph type="ftr" sz="quarter" idx="23"/>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4186905065"/>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fifths right two fifths left">
    <p:spTree>
      <p:nvGrpSpPr>
        <p:cNvPr id="1" name=""/>
        <p:cNvGrpSpPr/>
        <p:nvPr/>
      </p:nvGrpSpPr>
      <p:grpSpPr>
        <a:xfrm>
          <a:off x="0" y="0"/>
          <a:ext cx="0" cy="0"/>
          <a:chOff x="0" y="0"/>
          <a:chExt cx="0" cy="0"/>
        </a:xfrm>
      </p:grpSpPr>
      <p:sp>
        <p:nvSpPr>
          <p:cNvPr id="19" name="Content Placeholder 2"/>
          <p:cNvSpPr>
            <a:spLocks noGrp="1"/>
          </p:cNvSpPr>
          <p:nvPr>
            <p:ph idx="21"/>
          </p:nvPr>
        </p:nvSpPr>
        <p:spPr>
          <a:xfrm>
            <a:off x="3768245" y="1225296"/>
            <a:ext cx="4956030"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7"/>
          </p:nvPr>
        </p:nvSpPr>
        <p:spPr>
          <a:xfrm>
            <a:off x="418785" y="1225296"/>
            <a:ext cx="3281298"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22"/>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4" name="Title 3"/>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2" name="Footer Placeholder 1"/>
          <p:cNvSpPr>
            <a:spLocks noGrp="1"/>
          </p:cNvSpPr>
          <p:nvPr>
            <p:ph type="ftr" sz="quarter" idx="23"/>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4058852353"/>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lit right three fifths left">
    <p:spTree>
      <p:nvGrpSpPr>
        <p:cNvPr id="1" name=""/>
        <p:cNvGrpSpPr/>
        <p:nvPr/>
      </p:nvGrpSpPr>
      <p:grpSpPr>
        <a:xfrm>
          <a:off x="0" y="0"/>
          <a:ext cx="0" cy="0"/>
          <a:chOff x="0" y="0"/>
          <a:chExt cx="0" cy="0"/>
        </a:xfrm>
      </p:grpSpPr>
      <p:sp>
        <p:nvSpPr>
          <p:cNvPr id="16" name="Content Placeholder 2"/>
          <p:cNvSpPr>
            <a:spLocks noGrp="1"/>
          </p:cNvSpPr>
          <p:nvPr>
            <p:ph idx="20"/>
          </p:nvPr>
        </p:nvSpPr>
        <p:spPr>
          <a:xfrm>
            <a:off x="5442975" y="1225296"/>
            <a:ext cx="1606568"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p:cNvSpPr>
            <a:spLocks noGrp="1"/>
          </p:cNvSpPr>
          <p:nvPr>
            <p:ph idx="21"/>
          </p:nvPr>
        </p:nvSpPr>
        <p:spPr>
          <a:xfrm>
            <a:off x="7117707" y="1225296"/>
            <a:ext cx="1606568"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idx="17"/>
          </p:nvPr>
        </p:nvSpPr>
        <p:spPr>
          <a:xfrm>
            <a:off x="418785" y="1225296"/>
            <a:ext cx="4956026"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22"/>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4" name="Title 3"/>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2" name="Footer Placeholder 1"/>
          <p:cNvSpPr>
            <a:spLocks noGrp="1"/>
          </p:cNvSpPr>
          <p:nvPr>
            <p:ph type="ftr" sz="quarter" idx="23"/>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601118397"/>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fifths right three fifths left">
    <p:spTree>
      <p:nvGrpSpPr>
        <p:cNvPr id="1" name=""/>
        <p:cNvGrpSpPr/>
        <p:nvPr/>
      </p:nvGrpSpPr>
      <p:grpSpPr>
        <a:xfrm>
          <a:off x="0" y="0"/>
          <a:ext cx="0" cy="0"/>
          <a:chOff x="0" y="0"/>
          <a:chExt cx="0" cy="0"/>
        </a:xfrm>
      </p:grpSpPr>
      <p:sp>
        <p:nvSpPr>
          <p:cNvPr id="19" name="Content Placeholder 2"/>
          <p:cNvSpPr>
            <a:spLocks noGrp="1"/>
          </p:cNvSpPr>
          <p:nvPr>
            <p:ph idx="17"/>
          </p:nvPr>
        </p:nvSpPr>
        <p:spPr>
          <a:xfrm>
            <a:off x="418785" y="1225296"/>
            <a:ext cx="4956026"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21"/>
          </p:nvPr>
        </p:nvSpPr>
        <p:spPr>
          <a:xfrm>
            <a:off x="5442975" y="1225296"/>
            <a:ext cx="3281300" cy="494043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22"/>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4" name="Title 3"/>
          <p:cNvSpPr>
            <a:spLocks noGrp="1"/>
          </p:cNvSpPr>
          <p:nvPr>
            <p:ph type="title" hasCustomPrompt="1"/>
          </p:nvPr>
        </p:nvSpPr>
        <p:spPr>
          <a:xfrm>
            <a:off x="418786" y="230239"/>
            <a:ext cx="8302752" cy="822960"/>
          </a:xfrm>
        </p:spPr>
        <p:txBody>
          <a:bodyPr/>
          <a:lstStyle/>
          <a:p>
            <a:r>
              <a:rPr lang="en-US"/>
              <a:t>Slide titles should be kept brief, however can easily accommodate two lines or ~14 words</a:t>
            </a:r>
            <a:endParaRPr lang="en-US" dirty="0"/>
          </a:p>
        </p:txBody>
      </p:sp>
      <p:sp>
        <p:nvSpPr>
          <p:cNvPr id="2" name="Footer Placeholder 1"/>
          <p:cNvSpPr>
            <a:spLocks noGrp="1"/>
          </p:cNvSpPr>
          <p:nvPr>
            <p:ph type="ftr" sz="quarter" idx="23"/>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3556082721"/>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divider">
    <p:spTree>
      <p:nvGrpSpPr>
        <p:cNvPr id="1" name=""/>
        <p:cNvGrpSpPr/>
        <p:nvPr/>
      </p:nvGrpSpPr>
      <p:grpSpPr>
        <a:xfrm>
          <a:off x="0" y="0"/>
          <a:ext cx="0" cy="0"/>
          <a:chOff x="0" y="0"/>
          <a:chExt cx="0" cy="0"/>
        </a:xfrm>
      </p:grpSpPr>
      <p:sp>
        <p:nvSpPr>
          <p:cNvPr id="20" name="Rectangle 19"/>
          <p:cNvSpPr/>
          <p:nvPr userDrawn="1"/>
        </p:nvSpPr>
        <p:spPr>
          <a:xfrm>
            <a:off x="0" y="1"/>
            <a:ext cx="9142714" cy="6859703"/>
          </a:xfrm>
          <a:prstGeom prst="rect">
            <a:avLst/>
          </a:prstGeom>
          <a:gradFill flip="none" rotWithShape="1">
            <a:gsLst>
              <a:gs pos="0">
                <a:schemeClr val="accent4"/>
              </a:gs>
              <a:gs pos="10000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418786" y="1546568"/>
            <a:ext cx="4678147" cy="1988027"/>
          </a:xfrm>
          <a:prstGeom prst="rect">
            <a:avLst/>
          </a:prstGeom>
        </p:spPr>
        <p:txBody>
          <a:bodyPr lIns="0" tIns="0" rIns="0" bIns="0" anchor="t">
            <a:noAutofit/>
          </a:bodyPr>
          <a:lstStyle>
            <a:lvl1pPr>
              <a:lnSpc>
                <a:spcPts val="4400"/>
              </a:lnSpc>
              <a:defRPr sz="4000" b="1" baseline="0">
                <a:solidFill>
                  <a:schemeClr val="bg1"/>
                </a:solidFill>
              </a:defRPr>
            </a:lvl1pPr>
          </a:lstStyle>
          <a:p>
            <a:r>
              <a:rPr lang="en-US" dirty="0"/>
              <a:t>Longer title without subtitle,</a:t>
            </a:r>
            <a:br>
              <a:rPr lang="en-US" dirty="0"/>
            </a:br>
            <a:r>
              <a:rPr lang="en-US" dirty="0"/>
              <a:t>up to two lines</a:t>
            </a:r>
          </a:p>
        </p:txBody>
      </p:sp>
      <p:sp>
        <p:nvSpPr>
          <p:cNvPr id="4" name="Text Placeholder 3"/>
          <p:cNvSpPr>
            <a:spLocks noGrp="1"/>
          </p:cNvSpPr>
          <p:nvPr>
            <p:ph type="body" sz="quarter" idx="13"/>
          </p:nvPr>
        </p:nvSpPr>
        <p:spPr>
          <a:xfrm>
            <a:off x="459662" y="3657600"/>
            <a:ext cx="4637271" cy="830263"/>
          </a:xfrm>
          <a:prstGeom prst="rect">
            <a:avLst/>
          </a:prstGeom>
        </p:spPr>
        <p:txBody>
          <a:bodyPr lIns="0" tIns="0" rIns="0" bIns="0"/>
          <a:lstStyle>
            <a:lvl1pPr marL="0" indent="0">
              <a:buNone/>
              <a:defRPr sz="2000">
                <a:solidFill>
                  <a:schemeClr val="bg1"/>
                </a:solidFill>
              </a:defRPr>
            </a:lvl1pPr>
          </a:lstStyle>
          <a:p>
            <a:pPr lvl="0"/>
            <a:r>
              <a:rPr lang="en-US"/>
              <a:t>Click to edit Master text styles</a:t>
            </a:r>
          </a:p>
        </p:txBody>
      </p:sp>
      <p:sp>
        <p:nvSpPr>
          <p:cNvPr id="15" name="Rectangle 14"/>
          <p:cNvSpPr/>
          <p:nvPr userDrawn="1"/>
        </p:nvSpPr>
        <p:spPr>
          <a:xfrm>
            <a:off x="0" y="6619336"/>
            <a:ext cx="9142714" cy="240368"/>
          </a:xfrm>
          <a:prstGeom prst="rect">
            <a:avLst/>
          </a:prstGeom>
          <a:gradFill flip="none" rotWithShape="1">
            <a:gsLst>
              <a:gs pos="0">
                <a:schemeClr val="accent4"/>
              </a:gs>
              <a:gs pos="10000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0410" y="6619337"/>
            <a:ext cx="552924" cy="242458"/>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662" y="6683266"/>
            <a:ext cx="2177276" cy="119876"/>
          </a:xfrm>
          <a:prstGeom prst="rect">
            <a:avLst/>
          </a:prstGeom>
        </p:spPr>
      </p:pic>
      <p:cxnSp>
        <p:nvCxnSpPr>
          <p:cNvPr id="24" name="Straight Connector 23"/>
          <p:cNvCxnSpPr/>
          <p:nvPr userDrawn="1"/>
        </p:nvCxnSpPr>
        <p:spPr>
          <a:xfrm>
            <a:off x="8535924" y="6670940"/>
            <a:ext cx="0" cy="1371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4"/>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3" name="Footer Placeholder 2"/>
          <p:cNvSpPr>
            <a:spLocks noGrp="1"/>
          </p:cNvSpPr>
          <p:nvPr>
            <p:ph type="ftr" sz="quarter" idx="15"/>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2305643145"/>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y divider">
    <p:spTree>
      <p:nvGrpSpPr>
        <p:cNvPr id="1" name=""/>
        <p:cNvGrpSpPr/>
        <p:nvPr/>
      </p:nvGrpSpPr>
      <p:grpSpPr>
        <a:xfrm>
          <a:off x="0" y="0"/>
          <a:ext cx="0" cy="0"/>
          <a:chOff x="0" y="0"/>
          <a:chExt cx="0" cy="0"/>
        </a:xfrm>
      </p:grpSpPr>
      <p:sp>
        <p:nvSpPr>
          <p:cNvPr id="20" name="Rectangle 19"/>
          <p:cNvSpPr/>
          <p:nvPr userDrawn="1"/>
        </p:nvSpPr>
        <p:spPr>
          <a:xfrm>
            <a:off x="0" y="1"/>
            <a:ext cx="9142714" cy="6861794"/>
          </a:xfrm>
          <a:prstGeom prst="rect">
            <a:avLst/>
          </a:prstGeom>
          <a:gradFill flip="none" rotWithShape="1">
            <a:gsLst>
              <a:gs pos="0">
                <a:schemeClr val="accent3"/>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418786" y="1546568"/>
            <a:ext cx="4678147" cy="1988027"/>
          </a:xfrm>
          <a:prstGeom prst="rect">
            <a:avLst/>
          </a:prstGeom>
        </p:spPr>
        <p:txBody>
          <a:bodyPr lIns="0" tIns="0" rIns="0" bIns="0" anchor="t">
            <a:noAutofit/>
          </a:bodyPr>
          <a:lstStyle>
            <a:lvl1pPr>
              <a:lnSpc>
                <a:spcPts val="4400"/>
              </a:lnSpc>
              <a:defRPr sz="4000" b="1" baseline="0">
                <a:solidFill>
                  <a:schemeClr val="bg1"/>
                </a:solidFill>
              </a:defRPr>
            </a:lvl1pPr>
          </a:lstStyle>
          <a:p>
            <a:r>
              <a:rPr lang="en-US" dirty="0"/>
              <a:t>Longer title without subtitle,</a:t>
            </a:r>
            <a:br>
              <a:rPr lang="en-US" dirty="0"/>
            </a:br>
            <a:r>
              <a:rPr lang="en-US" dirty="0"/>
              <a:t>up to two lines</a:t>
            </a:r>
          </a:p>
        </p:txBody>
      </p:sp>
      <p:sp>
        <p:nvSpPr>
          <p:cNvPr id="4" name="Text Placeholder 3"/>
          <p:cNvSpPr>
            <a:spLocks noGrp="1"/>
          </p:cNvSpPr>
          <p:nvPr>
            <p:ph type="body" sz="quarter" idx="13"/>
          </p:nvPr>
        </p:nvSpPr>
        <p:spPr>
          <a:xfrm>
            <a:off x="459662" y="3657600"/>
            <a:ext cx="4637271" cy="830263"/>
          </a:xfrm>
          <a:prstGeom prst="rect">
            <a:avLst/>
          </a:prstGeom>
        </p:spPr>
        <p:txBody>
          <a:bodyPr lIns="0" tIns="0" rIns="0" bIns="0"/>
          <a:lstStyle>
            <a:lvl1pPr marL="0" indent="0">
              <a:buNone/>
              <a:defRPr sz="2000">
                <a:solidFill>
                  <a:schemeClr val="bg1"/>
                </a:solidFill>
              </a:defRPr>
            </a:lvl1pPr>
          </a:lstStyle>
          <a:p>
            <a:pPr lvl="0"/>
            <a:r>
              <a:rPr lang="en-US"/>
              <a:t>Click to edit Master text styles</a:t>
            </a:r>
          </a:p>
        </p:txBody>
      </p:sp>
      <p:sp>
        <p:nvSpPr>
          <p:cNvPr id="3" name="Slide Number Placeholder 2"/>
          <p:cNvSpPr>
            <a:spLocks noGrp="1"/>
          </p:cNvSpPr>
          <p:nvPr>
            <p:ph type="sldNum" sz="quarter" idx="14"/>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0410" y="6619337"/>
            <a:ext cx="552924" cy="24245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662" y="6683266"/>
            <a:ext cx="2177276" cy="119876"/>
          </a:xfrm>
          <a:prstGeom prst="rect">
            <a:avLst/>
          </a:prstGeom>
        </p:spPr>
      </p:pic>
      <p:cxnSp>
        <p:nvCxnSpPr>
          <p:cNvPr id="11" name="Straight Connector 10"/>
          <p:cNvCxnSpPr/>
          <p:nvPr userDrawn="1"/>
        </p:nvCxnSpPr>
        <p:spPr>
          <a:xfrm>
            <a:off x="8535924" y="6670940"/>
            <a:ext cx="0" cy="1371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5"/>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1723929659"/>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ite 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8786" y="1546568"/>
            <a:ext cx="4678147" cy="1988027"/>
          </a:xfrm>
          <a:prstGeom prst="rect">
            <a:avLst/>
          </a:prstGeom>
        </p:spPr>
        <p:txBody>
          <a:bodyPr lIns="0" tIns="0" rIns="0" bIns="0" anchor="t">
            <a:noAutofit/>
          </a:bodyPr>
          <a:lstStyle>
            <a:lvl1pPr>
              <a:lnSpc>
                <a:spcPts val="4400"/>
              </a:lnSpc>
              <a:defRPr sz="4000" b="1" baseline="0">
                <a:solidFill>
                  <a:schemeClr val="accent4"/>
                </a:solidFill>
              </a:defRPr>
            </a:lvl1pPr>
          </a:lstStyle>
          <a:p>
            <a:r>
              <a:rPr lang="en-US" dirty="0"/>
              <a:t>Longer title without subtitle,</a:t>
            </a:r>
            <a:br>
              <a:rPr lang="en-US" dirty="0"/>
            </a:br>
            <a:r>
              <a:rPr lang="en-US" dirty="0"/>
              <a:t>up to two lines</a:t>
            </a:r>
          </a:p>
        </p:txBody>
      </p:sp>
      <p:sp>
        <p:nvSpPr>
          <p:cNvPr id="4" name="Text Placeholder 3"/>
          <p:cNvSpPr>
            <a:spLocks noGrp="1"/>
          </p:cNvSpPr>
          <p:nvPr>
            <p:ph type="body" sz="quarter" idx="13"/>
          </p:nvPr>
        </p:nvSpPr>
        <p:spPr>
          <a:xfrm>
            <a:off x="459662" y="3657600"/>
            <a:ext cx="4637271" cy="830263"/>
          </a:xfrm>
          <a:prstGeom prst="rect">
            <a:avLst/>
          </a:prstGeom>
        </p:spPr>
        <p:txBody>
          <a:bodyPr lIns="0" tIns="0" rIns="0" bIns="0"/>
          <a:lstStyle>
            <a:lvl1pPr marL="0" indent="0">
              <a:buNone/>
              <a:defRPr sz="2000">
                <a:solidFill>
                  <a:schemeClr val="accent2"/>
                </a:solidFill>
              </a:defRPr>
            </a:lvl1pPr>
          </a:lstStyle>
          <a:p>
            <a:pPr lvl="0"/>
            <a:r>
              <a:rPr lang="en-US"/>
              <a:t>Click to edit Master text styles</a:t>
            </a:r>
          </a:p>
        </p:txBody>
      </p:sp>
      <p:sp>
        <p:nvSpPr>
          <p:cNvPr id="3" name="Slide Number Placeholder 2"/>
          <p:cNvSpPr>
            <a:spLocks noGrp="1"/>
          </p:cNvSpPr>
          <p:nvPr>
            <p:ph type="sldNum" sz="quarter" idx="14"/>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0410" y="6619337"/>
            <a:ext cx="552924" cy="24245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662" y="6683266"/>
            <a:ext cx="2177276" cy="119876"/>
          </a:xfrm>
          <a:prstGeom prst="rect">
            <a:avLst/>
          </a:prstGeom>
        </p:spPr>
      </p:pic>
      <p:cxnSp>
        <p:nvCxnSpPr>
          <p:cNvPr id="11" name="Straight Connector 10"/>
          <p:cNvCxnSpPr/>
          <p:nvPr userDrawn="1"/>
        </p:nvCxnSpPr>
        <p:spPr>
          <a:xfrm>
            <a:off x="8535924" y="6670940"/>
            <a:ext cx="0" cy="1371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5"/>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1496740300"/>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8786" y="230240"/>
            <a:ext cx="8305489" cy="822960"/>
          </a:xfrm>
          <a:prstGeom prst="rect">
            <a:avLst/>
          </a:prstGeom>
        </p:spPr>
        <p:txBody>
          <a:bodyPr lIns="0" tIns="0" rIns="0" bIns="0" anchor="t">
            <a:noAutofit/>
          </a:bodyPr>
          <a:lstStyle>
            <a:lvl1pPr>
              <a:lnSpc>
                <a:spcPts val="3200"/>
              </a:lnSpc>
              <a:defRPr sz="3000" b="1" baseline="0">
                <a:solidFill>
                  <a:schemeClr val="accent1"/>
                </a:solidFill>
              </a:defRPr>
            </a:lvl1pPr>
          </a:lstStyle>
          <a:p>
            <a:r>
              <a:rPr lang="en-US" dirty="0"/>
              <a:t>Slide titles should be kept brief, however can easily accommodate two lines or ~14 words</a:t>
            </a:r>
          </a:p>
        </p:txBody>
      </p:sp>
      <p:sp>
        <p:nvSpPr>
          <p:cNvPr id="3" name="Content Placeholder 2"/>
          <p:cNvSpPr>
            <a:spLocks noGrp="1"/>
          </p:cNvSpPr>
          <p:nvPr>
            <p:ph idx="1"/>
          </p:nvPr>
        </p:nvSpPr>
        <p:spPr>
          <a:xfrm>
            <a:off x="418785" y="1221243"/>
            <a:ext cx="8305490" cy="4922922"/>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lnSpc>
                <a:spcPct val="130000"/>
              </a:lnSpc>
              <a:tabLst/>
              <a:defRPr sz="1600"/>
            </a:lvl3pPr>
            <a:lvl4pPr marL="461963" indent="-133350">
              <a:lnSpc>
                <a:spcPct val="130000"/>
              </a:lnSpc>
              <a:tabLst/>
              <a:defRPr sz="1600"/>
            </a:lvl4pPr>
            <a:lvl5pPr marL="685800" indent="-119063">
              <a:lnSpc>
                <a:spcPct val="130000"/>
              </a:lnSpc>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6"/>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6" name="Footer Placeholder 5"/>
          <p:cNvSpPr>
            <a:spLocks noGrp="1"/>
          </p:cNvSpPr>
          <p:nvPr>
            <p:ph type="ftr" sz="quarter" idx="17"/>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3495645222"/>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4103"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621" y="1621"/>
                        <a:ext cx="161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2E32A3A-9264-42D4-89C7-12559B687585}"/>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42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14" name="Rectangle 13">
            <a:extLst>
              <a:ext uri="{FF2B5EF4-FFF2-40B4-BE49-F238E27FC236}">
                <a16:creationId xmlns:a16="http://schemas.microsoft.com/office/drawing/2014/main" id="{1A9C7F2F-B13D-40DB-AE95-8A3C2FCFAED9}"/>
              </a:ext>
            </a:extLst>
          </p:cNvPr>
          <p:cNvSpPr>
            <a:spLocks/>
          </p:cNvSpPr>
          <p:nvPr/>
        </p:nvSpPr>
        <p:spPr>
          <a:xfrm>
            <a:off x="0" y="-1778"/>
            <a:ext cx="9144000" cy="6858000"/>
          </a:xfrm>
          <a:prstGeom prst="rect">
            <a:avLst/>
          </a:prstGeom>
          <a:blipFill>
            <a:blip r:embed="rId7" cstate="email">
              <a:extLst>
                <a:ext uri="{28A0092B-C50C-407E-A947-70E740481C1C}">
                  <a14:useLocalDpi xmlns:a14="http://schemas.microsoft.com/office/drawing/2010/main"/>
                </a:ext>
              </a:extLst>
            </a:blip>
            <a:stretch>
              <a:fillRect b="1"/>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solidFill>
                <a:schemeClr val="tx1"/>
              </a:solidFill>
            </a:endParaRPr>
          </a:p>
        </p:txBody>
      </p:sp>
      <p:sp>
        <p:nvSpPr>
          <p:cNvPr id="13" name="Rectangle 12">
            <a:extLst>
              <a:ext uri="{FF2B5EF4-FFF2-40B4-BE49-F238E27FC236}">
                <a16:creationId xmlns:a16="http://schemas.microsoft.com/office/drawing/2014/main" id="{91224CBC-707B-47A3-B060-E769631E4457}"/>
              </a:ext>
            </a:extLst>
          </p:cNvPr>
          <p:cNvSpPr>
            <a:spLocks/>
          </p:cNvSpPr>
          <p:nvPr/>
        </p:nvSpPr>
        <p:spPr>
          <a:xfrm flipH="1">
            <a:off x="0" y="0"/>
            <a:ext cx="9144000" cy="6858000"/>
          </a:xfrm>
          <a:prstGeom prst="rect">
            <a:avLst/>
          </a:prstGeom>
          <a:gradFill flip="none" rotWithShape="1">
            <a:gsLst>
              <a:gs pos="0">
                <a:schemeClr val="bg1"/>
              </a:gs>
              <a:gs pos="60000">
                <a:schemeClr val="bg1">
                  <a:alpha val="0"/>
                </a:schemeClr>
              </a:gs>
              <a:gs pos="76000">
                <a:schemeClr val="bg1">
                  <a:alpha val="80000"/>
                </a:schemeClr>
              </a:gs>
              <a:gs pos="33000">
                <a:schemeClr val="bg1">
                  <a:alpha val="80000"/>
                </a:schemeClr>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solidFill>
                <a:schemeClr val="tx1"/>
              </a:solidFill>
            </a:endParaRPr>
          </a:p>
        </p:txBody>
      </p:sp>
      <p:sp>
        <p:nvSpPr>
          <p:cNvPr id="57" name="Document type" hidden="1"/>
          <p:cNvSpPr txBox="1">
            <a:spLocks noChangeArrowheads="1"/>
          </p:cNvSpPr>
          <p:nvPr/>
        </p:nvSpPr>
        <p:spPr bwMode="gray">
          <a:xfrm>
            <a:off x="422753" y="5862908"/>
            <a:ext cx="338312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600" baseline="0" dirty="0">
                <a:solidFill>
                  <a:schemeClr val="tx1"/>
                </a:solidFill>
                <a:latin typeface="+mn-lt"/>
              </a:rPr>
              <a:t>Document type | Date</a:t>
            </a:r>
          </a:p>
        </p:txBody>
      </p:sp>
      <p:sp>
        <p:nvSpPr>
          <p:cNvPr id="15" name="Rectangle 14">
            <a:extLst>
              <a:ext uri="{FF2B5EF4-FFF2-40B4-BE49-F238E27FC236}">
                <a16:creationId xmlns:a16="http://schemas.microsoft.com/office/drawing/2014/main" id="{2E54801D-753E-42F7-8568-3574CC844266}"/>
              </a:ext>
            </a:extLst>
          </p:cNvPr>
          <p:cNvSpPr>
            <a:spLocks/>
          </p:cNvSpPr>
          <p:nvPr/>
        </p:nvSpPr>
        <p:spPr>
          <a:xfrm flipH="1">
            <a:off x="-1288" y="0"/>
            <a:ext cx="3582688" cy="6858000"/>
          </a:xfrm>
          <a:prstGeom prst="rect">
            <a:avLst/>
          </a:prstGeom>
          <a:gradFill flip="none" rotWithShape="1">
            <a:gsLst>
              <a:gs pos="0">
                <a:schemeClr val="bg1"/>
              </a:gs>
              <a:gs pos="76000">
                <a:schemeClr val="bg1">
                  <a:alpha val="0"/>
                </a:scheme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solidFill>
                <a:schemeClr val="tx1"/>
              </a:solidFill>
            </a:endParaRPr>
          </a:p>
        </p:txBody>
      </p:sp>
      <p:pic>
        <p:nvPicPr>
          <p:cNvPr id="10" name="Picture 9">
            <a:extLst>
              <a:ext uri="{FF2B5EF4-FFF2-40B4-BE49-F238E27FC236}">
                <a16:creationId xmlns:a16="http://schemas.microsoft.com/office/drawing/2014/main" id="{79DCEA3A-89BB-410F-B334-F90781557B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7406"/>
          <a:stretch/>
        </p:blipFill>
        <p:spPr bwMode="ltGray">
          <a:xfrm>
            <a:off x="0" y="0"/>
            <a:ext cx="3021980" cy="1374389"/>
          </a:xfrm>
          <a:prstGeom prst="rect">
            <a:avLst/>
          </a:prstGeom>
        </p:spPr>
      </p:pic>
      <p:sp>
        <p:nvSpPr>
          <p:cNvPr id="16" name="Rectangle 15">
            <a:extLst>
              <a:ext uri="{FF2B5EF4-FFF2-40B4-BE49-F238E27FC236}">
                <a16:creationId xmlns:a16="http://schemas.microsoft.com/office/drawing/2014/main" id="{905B70A0-4384-40CA-8B0E-B547E924A4DB}"/>
              </a:ext>
            </a:extLst>
          </p:cNvPr>
          <p:cNvSpPr>
            <a:spLocks/>
          </p:cNvSpPr>
          <p:nvPr/>
        </p:nvSpPr>
        <p:spPr>
          <a:xfrm rot="16200000" flipH="1">
            <a:off x="2530170" y="244170"/>
            <a:ext cx="4114800" cy="9112860"/>
          </a:xfrm>
          <a:prstGeom prst="rect">
            <a:avLst/>
          </a:prstGeom>
          <a:gradFill flip="none" rotWithShape="1">
            <a:gsLst>
              <a:gs pos="66000">
                <a:schemeClr val="bg1"/>
              </a:gs>
              <a:gs pos="100000">
                <a:schemeClr val="bg1">
                  <a:alpha val="0"/>
                </a:scheme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solidFill>
                <a:schemeClr val="tx1"/>
              </a:solidFill>
            </a:endParaRPr>
          </a:p>
        </p:txBody>
      </p:sp>
      <p:sp>
        <p:nvSpPr>
          <p:cNvPr id="13314" name="Title"/>
          <p:cNvSpPr>
            <a:spLocks noGrp="1" noChangeArrowheads="1"/>
          </p:cNvSpPr>
          <p:nvPr>
            <p:ph type="ctrTitle"/>
          </p:nvPr>
        </p:nvSpPr>
        <p:spPr>
          <a:xfrm>
            <a:off x="422753" y="3690654"/>
            <a:ext cx="6358614"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lang="x-none" sz="4200" b="1" baseline="0" noProof="0" dirty="0">
                <a:latin typeface="+mj-lt"/>
              </a:defRPr>
            </a:lvl1pPr>
          </a:lstStyle>
          <a:p>
            <a:pPr lvl="0"/>
            <a:r>
              <a:rPr lang="en-US" noProof="0" dirty="0"/>
              <a:t>Click to edit Master title style</a:t>
            </a:r>
          </a:p>
        </p:txBody>
      </p:sp>
      <p:pic>
        <p:nvPicPr>
          <p:cNvPr id="11" name="Picture 10">
            <a:extLst>
              <a:ext uri="{FF2B5EF4-FFF2-40B4-BE49-F238E27FC236}">
                <a16:creationId xmlns:a16="http://schemas.microsoft.com/office/drawing/2014/main" id="{2C83DE5C-B0BB-45B2-83E8-CEEA98764A8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ltGray">
          <a:xfrm>
            <a:off x="4011651" y="3300761"/>
            <a:ext cx="5129784" cy="3555461"/>
          </a:xfrm>
          <a:prstGeom prst="rect">
            <a:avLst/>
          </a:prstGeom>
        </p:spPr>
      </p:pic>
      <p:pic>
        <p:nvPicPr>
          <p:cNvPr id="17" name="Picture 16">
            <a:extLst>
              <a:ext uri="{FF2B5EF4-FFF2-40B4-BE49-F238E27FC236}">
                <a16:creationId xmlns:a16="http://schemas.microsoft.com/office/drawing/2014/main" id="{74282974-9FE5-4989-A86F-6F0D6ECE17A4}"/>
              </a:ext>
            </a:extLst>
          </p:cNvPr>
          <p:cNvPicPr>
            <a:picLocks noChangeAspect="1"/>
          </p:cNvPicPr>
          <p:nvPr/>
        </p:nvPicPr>
        <p:blipFill>
          <a:blip r:embed="rId10" cstate="email">
            <a:biLevel thresh="75000"/>
            <a:extLst>
              <a:ext uri="{28A0092B-C50C-407E-A947-70E740481C1C}">
                <a14:useLocalDpi xmlns:a14="http://schemas.microsoft.com/office/drawing/2010/main"/>
              </a:ext>
            </a:extLst>
          </a:blip>
          <a:stretch>
            <a:fillRect/>
          </a:stretch>
        </p:blipFill>
        <p:spPr>
          <a:xfrm>
            <a:off x="459429" y="6313161"/>
            <a:ext cx="2176461" cy="121931"/>
          </a:xfrm>
          <a:prstGeom prst="rect">
            <a:avLst/>
          </a:prstGeom>
        </p:spPr>
      </p:pic>
    </p:spTree>
    <p:extLst>
      <p:ext uri="{BB962C8B-B14F-4D97-AF65-F5344CB8AC3E}">
        <p14:creationId xmlns:p14="http://schemas.microsoft.com/office/powerpoint/2010/main" val="2909362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bg2">
            <a:lumMod val="95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7"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1A76296-2E82-471D-A613-C7194FAED188}"/>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5" name="doc id" hidden="1"/>
          <p:cNvSpPr>
            <a:spLocks noChangeArrowheads="1"/>
          </p:cNvSpPr>
          <p:nvPr/>
        </p:nvSpPr>
        <p:spPr bwMode="auto">
          <a:xfrm>
            <a:off x="8246609" y="51833"/>
            <a:ext cx="670614"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x-none" sz="800" baseline="0" dirty="0">
              <a:solidFill>
                <a:srgbClr val="808080"/>
              </a:solidFill>
              <a:latin typeface="+mn-lt"/>
              <a:ea typeface="+mn-ea"/>
            </a:endParaRPr>
          </a:p>
        </p:txBody>
      </p:sp>
      <p:sp>
        <p:nvSpPr>
          <p:cNvPr id="8" name="Slide Number">
            <a:extLst>
              <a:ext uri="{FF2B5EF4-FFF2-40B4-BE49-F238E27FC236}">
                <a16:creationId xmlns:a16="http://schemas.microsoft.com/office/drawing/2014/main" id="{50C49F76-B70A-43D6-A1DC-B718869B629F}"/>
              </a:ext>
            </a:extLst>
          </p:cNvPr>
          <p:cNvSpPr txBox="1">
            <a:spLocks/>
          </p:cNvSpPr>
          <p:nvPr/>
        </p:nvSpPr>
        <p:spPr bwMode="auto">
          <a:xfrm>
            <a:off x="8771545" y="6677760"/>
            <a:ext cx="127581" cy="12561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l"/>
            <a:fld id="{42C328C1-A84F-4A39-A664-DBA00541A8C6}" type="slidenum">
              <a:rPr lang="en-US" sz="800" b="1" baseline="0" smtClean="0">
                <a:solidFill>
                  <a:schemeClr val="accent3"/>
                </a:solidFill>
                <a:latin typeface="+mn-lt"/>
              </a:rPr>
              <a:pPr algn="l"/>
              <a:t>‹#›</a:t>
            </a:fld>
            <a:endParaRPr lang="en-US" sz="800" b="1" baseline="0" dirty="0">
              <a:solidFill>
                <a:schemeClr val="accent3"/>
              </a:solidFill>
              <a:latin typeface="+mn-lt"/>
            </a:endParaRPr>
          </a:p>
        </p:txBody>
      </p:sp>
      <p:cxnSp>
        <p:nvCxnSpPr>
          <p:cNvPr id="11" name="Straight Connector 10">
            <a:extLst>
              <a:ext uri="{FF2B5EF4-FFF2-40B4-BE49-F238E27FC236}">
                <a16:creationId xmlns:a16="http://schemas.microsoft.com/office/drawing/2014/main" id="{FD576A4A-5CED-4681-9710-66A55B87F900}"/>
              </a:ext>
            </a:extLst>
          </p:cNvPr>
          <p:cNvCxnSpPr/>
          <p:nvPr/>
        </p:nvCxnSpPr>
        <p:spPr>
          <a:xfrm>
            <a:off x="8667732" y="6670940"/>
            <a:ext cx="0" cy="137160"/>
          </a:xfrm>
          <a:prstGeom prst="line">
            <a:avLst/>
          </a:prstGeom>
          <a:ln>
            <a:solidFill>
              <a:srgbClr val="0070B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8FF5909-ADE7-4412-9FAD-9E05395B3434}"/>
              </a:ext>
            </a:extLst>
          </p:cNvPr>
          <p:cNvPicPr>
            <a:picLocks noChangeAspect="1"/>
          </p:cNvPicPr>
          <p:nvPr/>
        </p:nvPicPr>
        <p:blipFill>
          <a:blip r:embed="rId7" cstate="email">
            <a:biLevel thresh="75000"/>
            <a:extLst>
              <a:ext uri="{28A0092B-C50C-407E-A947-70E740481C1C}">
                <a14:useLocalDpi xmlns:a14="http://schemas.microsoft.com/office/drawing/2010/main"/>
              </a:ext>
            </a:extLst>
          </a:blip>
          <a:stretch>
            <a:fillRect/>
          </a:stretch>
        </p:blipFill>
        <p:spPr>
          <a:xfrm>
            <a:off x="121489" y="6681211"/>
            <a:ext cx="2176461" cy="121931"/>
          </a:xfrm>
          <a:prstGeom prst="rect">
            <a:avLst/>
          </a:prstGeom>
        </p:spPr>
      </p:pic>
      <p:pic>
        <p:nvPicPr>
          <p:cNvPr id="20" name="Picture 19">
            <a:extLst>
              <a:ext uri="{FF2B5EF4-FFF2-40B4-BE49-F238E27FC236}">
                <a16:creationId xmlns:a16="http://schemas.microsoft.com/office/drawing/2014/main" id="{3A9B2A72-7E57-4EAB-90B8-4483E287856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399039" y="6667656"/>
            <a:ext cx="184239" cy="142170"/>
          </a:xfrm>
          <a:prstGeom prst="rect">
            <a:avLst/>
          </a:prstGeom>
        </p:spPr>
      </p:pic>
      <p:sp>
        <p:nvSpPr>
          <p:cNvPr id="6" name="Title 5">
            <a:extLst>
              <a:ext uri="{FF2B5EF4-FFF2-40B4-BE49-F238E27FC236}">
                <a16:creationId xmlns:a16="http://schemas.microsoft.com/office/drawing/2014/main" id="{FD547EDE-9204-4B34-8F04-7ED4A2ECAA24}"/>
              </a:ext>
            </a:extLst>
          </p:cNvPr>
          <p:cNvSpPr>
            <a:spLocks noGrp="1"/>
          </p:cNvSpPr>
          <p:nvPr>
            <p:ph type="title"/>
          </p:nvPr>
        </p:nvSpPr>
        <p:spPr>
          <a:xfrm>
            <a:off x="174944" y="234864"/>
            <a:ext cx="8794113" cy="492443"/>
          </a:xfrm>
        </p:spPr>
        <p:txBody>
          <a:bodyPr/>
          <a:lstStyle>
            <a:lvl1pPr>
              <a:defRPr sz="32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048753500"/>
      </p:ext>
    </p:extLst>
  </p:cSld>
  <p:clrMapOvr>
    <a:masterClrMapping/>
  </p:clrMapOvr>
  <p:extLst mod="1">
    <p:ext uri="{DCECCB84-F9BA-43D5-87BE-67443E8EF086}">
      <p15:sldGuideLst xmlns:p15="http://schemas.microsoft.com/office/powerpoint/2012/main">
        <p15:guide id="1" pos="5617">
          <p15:clr>
            <a:srgbClr val="F26B43"/>
          </p15:clr>
        </p15:guide>
        <p15:guide id="2" pos="76">
          <p15:clr>
            <a:srgbClr val="F26B43"/>
          </p15:clr>
        </p15:guide>
        <p15:guide id="3" orient="horz" pos="583">
          <p15:clr>
            <a:srgbClr val="F26B43"/>
          </p15:clr>
        </p15:guide>
        <p15:guide id="4" orient="horz" pos="3990">
          <p15:clr>
            <a:srgbClr val="F26B43"/>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_Title Only">
    <p:bg>
      <p:bgPr>
        <a:solidFill>
          <a:schemeClr val="bg2">
            <a:lumMod val="95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51"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1A76296-2E82-471D-A613-C7194FAED188}"/>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5" name="doc id" hidden="1"/>
          <p:cNvSpPr>
            <a:spLocks noChangeArrowheads="1"/>
          </p:cNvSpPr>
          <p:nvPr/>
        </p:nvSpPr>
        <p:spPr bwMode="auto">
          <a:xfrm>
            <a:off x="8246609" y="51833"/>
            <a:ext cx="670614"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x-none" sz="800" baseline="0" dirty="0">
              <a:solidFill>
                <a:srgbClr val="808080"/>
              </a:solidFill>
              <a:latin typeface="+mn-lt"/>
              <a:ea typeface="+mn-ea"/>
            </a:endParaRPr>
          </a:p>
        </p:txBody>
      </p:sp>
      <p:sp>
        <p:nvSpPr>
          <p:cNvPr id="8" name="Slide Number">
            <a:extLst>
              <a:ext uri="{FF2B5EF4-FFF2-40B4-BE49-F238E27FC236}">
                <a16:creationId xmlns:a16="http://schemas.microsoft.com/office/drawing/2014/main" id="{50C49F76-B70A-43D6-A1DC-B718869B629F}"/>
              </a:ext>
            </a:extLst>
          </p:cNvPr>
          <p:cNvSpPr txBox="1">
            <a:spLocks/>
          </p:cNvSpPr>
          <p:nvPr/>
        </p:nvSpPr>
        <p:spPr bwMode="auto">
          <a:xfrm>
            <a:off x="8771545" y="6677760"/>
            <a:ext cx="127581" cy="12561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l"/>
            <a:fld id="{42C328C1-A84F-4A39-A664-DBA00541A8C6}" type="slidenum">
              <a:rPr lang="en-US" sz="800" b="1" baseline="0" smtClean="0">
                <a:solidFill>
                  <a:schemeClr val="bg1"/>
                </a:solidFill>
                <a:latin typeface="+mn-lt"/>
              </a:rPr>
              <a:pPr algn="l"/>
              <a:t>‹#›</a:t>
            </a:fld>
            <a:endParaRPr lang="en-US" sz="800" b="1" baseline="0" dirty="0">
              <a:solidFill>
                <a:schemeClr val="bg1"/>
              </a:solidFill>
              <a:latin typeface="+mn-lt"/>
            </a:endParaRPr>
          </a:p>
        </p:txBody>
      </p:sp>
      <p:cxnSp>
        <p:nvCxnSpPr>
          <p:cNvPr id="11" name="Straight Connector 10">
            <a:extLst>
              <a:ext uri="{FF2B5EF4-FFF2-40B4-BE49-F238E27FC236}">
                <a16:creationId xmlns:a16="http://schemas.microsoft.com/office/drawing/2014/main" id="{FD576A4A-5CED-4681-9710-66A55B87F900}"/>
              </a:ext>
            </a:extLst>
          </p:cNvPr>
          <p:cNvCxnSpPr/>
          <p:nvPr/>
        </p:nvCxnSpPr>
        <p:spPr>
          <a:xfrm>
            <a:off x="8667732" y="6670940"/>
            <a:ext cx="0" cy="137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8FF5909-ADE7-4412-9FAD-9E05395B3434}"/>
              </a:ext>
            </a:extLst>
          </p:cNvPr>
          <p:cNvPicPr>
            <a:picLocks noChangeAspect="1"/>
          </p:cNvPicPr>
          <p:nvPr/>
        </p:nvPicPr>
        <p:blipFill>
          <a:blip r:embed="rId7" cstate="email">
            <a:lum bright="70000" contrast="-70000"/>
            <a:extLst>
              <a:ext uri="{28A0092B-C50C-407E-A947-70E740481C1C}">
                <a14:useLocalDpi xmlns:a14="http://schemas.microsoft.com/office/drawing/2010/main"/>
              </a:ext>
            </a:extLst>
          </a:blip>
          <a:stretch>
            <a:fillRect/>
          </a:stretch>
        </p:blipFill>
        <p:spPr>
          <a:xfrm>
            <a:off x="121489" y="6681211"/>
            <a:ext cx="2176461" cy="121931"/>
          </a:xfrm>
          <a:prstGeom prst="rect">
            <a:avLst/>
          </a:prstGeom>
        </p:spPr>
      </p:pic>
      <p:pic>
        <p:nvPicPr>
          <p:cNvPr id="20" name="Picture 19">
            <a:extLst>
              <a:ext uri="{FF2B5EF4-FFF2-40B4-BE49-F238E27FC236}">
                <a16:creationId xmlns:a16="http://schemas.microsoft.com/office/drawing/2014/main" id="{3A9B2A72-7E57-4EAB-90B8-4483E2878561}"/>
              </a:ext>
            </a:extLst>
          </p:cNvPr>
          <p:cNvPicPr>
            <a:picLocks noChangeAspect="1"/>
          </p:cNvPicPr>
          <p:nvPr/>
        </p:nvPicPr>
        <p:blipFill rotWithShape="1">
          <a:blip r:embed="rId8" cstate="email">
            <a:biLevel thresh="25000"/>
            <a:extLst>
              <a:ext uri="{28A0092B-C50C-407E-A947-70E740481C1C}">
                <a14:useLocalDpi xmlns:a14="http://schemas.microsoft.com/office/drawing/2010/main"/>
              </a:ext>
            </a:extLst>
          </a:blip>
          <a:srcRect/>
          <a:stretch/>
        </p:blipFill>
        <p:spPr>
          <a:xfrm>
            <a:off x="8399039" y="6667656"/>
            <a:ext cx="184239" cy="142170"/>
          </a:xfrm>
          <a:prstGeom prst="rect">
            <a:avLst/>
          </a:prstGeom>
        </p:spPr>
      </p:pic>
      <p:sp>
        <p:nvSpPr>
          <p:cNvPr id="6" name="Title 5">
            <a:extLst>
              <a:ext uri="{FF2B5EF4-FFF2-40B4-BE49-F238E27FC236}">
                <a16:creationId xmlns:a16="http://schemas.microsoft.com/office/drawing/2014/main" id="{FD547EDE-9204-4B34-8F04-7ED4A2ECAA24}"/>
              </a:ext>
            </a:extLst>
          </p:cNvPr>
          <p:cNvSpPr>
            <a:spLocks noGrp="1"/>
          </p:cNvSpPr>
          <p:nvPr>
            <p:ph type="title"/>
          </p:nvPr>
        </p:nvSpPr>
        <p:spPr>
          <a:xfrm>
            <a:off x="174944" y="234864"/>
            <a:ext cx="8794113" cy="492443"/>
          </a:xfrm>
        </p:spPr>
        <p:txBody>
          <a:bodyPr/>
          <a:lstStyle>
            <a:lvl1pPr>
              <a:defRPr sz="32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82318133"/>
      </p:ext>
    </p:extLst>
  </p:cSld>
  <p:clrMapOvr>
    <a:masterClrMapping/>
  </p:clrMapOvr>
  <p:extLst mod="1">
    <p:ext uri="{DCECCB84-F9BA-43D5-87BE-67443E8EF086}">
      <p15:sldGuideLst xmlns:p15="http://schemas.microsoft.com/office/powerpoint/2012/main">
        <p15:guide id="1" pos="5617">
          <p15:clr>
            <a:srgbClr val="F26B43"/>
          </p15:clr>
        </p15:guide>
        <p15:guide id="2" pos="76">
          <p15:clr>
            <a:srgbClr val="F26B43"/>
          </p15:clr>
        </p15:guide>
        <p15:guide id="3" orient="horz" pos="583">
          <p15:clr>
            <a:srgbClr val="F26B43"/>
          </p15:clr>
        </p15:guide>
        <p15:guide id="4" orient="horz" pos="3990">
          <p15:clr>
            <a:srgbClr val="F26B43"/>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18785" y="1222144"/>
            <a:ext cx="8305490" cy="4922020"/>
          </a:xfrm>
          <a:prstGeom prst="rect">
            <a:avLst/>
          </a:prstGeom>
        </p:spPr>
        <p:txBody>
          <a:bodyPr lIns="0" tIns="0" rIns="0" bIns="0" numCol="1" spcCol="182880">
            <a:noAutofit/>
          </a:bodyPr>
          <a:lstStyle>
            <a:lvl1pPr marL="0" indent="0">
              <a:spcBef>
                <a:spcPts val="2200"/>
              </a:spcBef>
              <a:buNone/>
              <a:tabLst>
                <a:tab pos="4572000" algn="l"/>
                <a:tab pos="6400800" algn="l"/>
              </a:tabLst>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dirty="0"/>
              <a:t>Click to edit Master text styles	1	</a:t>
            </a:r>
          </a:p>
        </p:txBody>
      </p:sp>
      <p:sp>
        <p:nvSpPr>
          <p:cNvPr id="4" name="Slide Number Placeholder 3"/>
          <p:cNvSpPr>
            <a:spLocks noGrp="1"/>
          </p:cNvSpPr>
          <p:nvPr>
            <p:ph type="sldNum" sz="quarter" idx="16"/>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5" name="Footer Placeholder 4"/>
          <p:cNvSpPr>
            <a:spLocks noGrp="1"/>
          </p:cNvSpPr>
          <p:nvPr>
            <p:ph type="ftr" sz="quarter" idx="17"/>
          </p:nvPr>
        </p:nvSpPr>
        <p:spPr/>
        <p:txBody>
          <a:bodyPr/>
          <a:lstStyle/>
          <a:p>
            <a:r>
              <a:rPr lang="en-US">
                <a:solidFill>
                  <a:prstClr val="white"/>
                </a:solidFill>
              </a:rPr>
              <a:t>This is editable using the Powerpoint footer functionality</a:t>
            </a:r>
            <a:endParaRPr lang="en-US" dirty="0">
              <a:solidFill>
                <a:prstClr val="white"/>
              </a:solidFill>
            </a:endParaRPr>
          </a:p>
        </p:txBody>
      </p:sp>
      <p:sp>
        <p:nvSpPr>
          <p:cNvPr id="6" name="Title 5"/>
          <p:cNvSpPr>
            <a:spLocks noGrp="1"/>
          </p:cNvSpPr>
          <p:nvPr>
            <p:ph type="title" hasCustomPrompt="1"/>
          </p:nvPr>
        </p:nvSpPr>
        <p:spPr>
          <a:xfrm>
            <a:off x="418786" y="230241"/>
            <a:ext cx="8302752" cy="823860"/>
          </a:xfrm>
        </p:spPr>
        <p:txBody>
          <a:bodyPr/>
          <a:lstStyle>
            <a:lvl1pPr marL="0" marR="0" indent="0" algn="l" defTabSz="914400" rtl="0" eaLnBrk="1" fontAlgn="auto" latinLnBrk="0" hangingPunct="1">
              <a:lnSpc>
                <a:spcPts val="3200"/>
              </a:lnSpc>
              <a:spcBef>
                <a:spcPct val="0"/>
              </a:spcBef>
              <a:spcAft>
                <a:spcPts val="0"/>
              </a:spcAft>
              <a:buClrTx/>
              <a:buSzTx/>
              <a:buFontTx/>
              <a:buNone/>
              <a:tabLst/>
              <a:defRPr baseline="0"/>
            </a:lvl1pPr>
          </a:lstStyle>
          <a:p>
            <a:r>
              <a:rPr lang="en-US" dirty="0"/>
              <a:t>Slide titles should be kept brief, however can easily accommodate two lines or ~14 words</a:t>
            </a:r>
          </a:p>
        </p:txBody>
      </p:sp>
    </p:spTree>
    <p:extLst>
      <p:ext uri="{BB962C8B-B14F-4D97-AF65-F5344CB8AC3E}">
        <p14:creationId xmlns:p14="http://schemas.microsoft.com/office/powerpoint/2010/main" val="1824847971"/>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8199"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621" y="1621"/>
                        <a:ext cx="161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2E32A3A-9264-42D4-89C7-12559B687585}"/>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42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14" name="Rectangle 13">
            <a:extLst>
              <a:ext uri="{FF2B5EF4-FFF2-40B4-BE49-F238E27FC236}">
                <a16:creationId xmlns:a16="http://schemas.microsoft.com/office/drawing/2014/main" id="{1A9C7F2F-B13D-40DB-AE95-8A3C2FCFAED9}"/>
              </a:ext>
            </a:extLst>
          </p:cNvPr>
          <p:cNvSpPr>
            <a:spLocks/>
          </p:cNvSpPr>
          <p:nvPr/>
        </p:nvSpPr>
        <p:spPr>
          <a:xfrm>
            <a:off x="0" y="-1778"/>
            <a:ext cx="9144000" cy="6858000"/>
          </a:xfrm>
          <a:prstGeom prst="rect">
            <a:avLst/>
          </a:prstGeom>
          <a:blipFill>
            <a:blip r:embed="rId7" cstate="email">
              <a:extLst>
                <a:ext uri="{28A0092B-C50C-407E-A947-70E740481C1C}">
                  <a14:useLocalDpi xmlns:a14="http://schemas.microsoft.com/office/drawing/2010/main"/>
                </a:ext>
              </a:extLst>
            </a:blip>
            <a:stretch>
              <a:fillRect b="1"/>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solidFill>
                <a:schemeClr val="tx1"/>
              </a:solidFill>
            </a:endParaRPr>
          </a:p>
        </p:txBody>
      </p:sp>
      <p:sp>
        <p:nvSpPr>
          <p:cNvPr id="13" name="Rectangle 12">
            <a:extLst>
              <a:ext uri="{FF2B5EF4-FFF2-40B4-BE49-F238E27FC236}">
                <a16:creationId xmlns:a16="http://schemas.microsoft.com/office/drawing/2014/main" id="{91224CBC-707B-47A3-B060-E769631E4457}"/>
              </a:ext>
            </a:extLst>
          </p:cNvPr>
          <p:cNvSpPr>
            <a:spLocks/>
          </p:cNvSpPr>
          <p:nvPr/>
        </p:nvSpPr>
        <p:spPr>
          <a:xfrm flipH="1">
            <a:off x="0" y="0"/>
            <a:ext cx="9144000" cy="6858000"/>
          </a:xfrm>
          <a:prstGeom prst="rect">
            <a:avLst/>
          </a:prstGeom>
          <a:gradFill flip="none" rotWithShape="1">
            <a:gsLst>
              <a:gs pos="0">
                <a:schemeClr val="bg1"/>
              </a:gs>
              <a:gs pos="60000">
                <a:schemeClr val="bg1">
                  <a:alpha val="0"/>
                </a:schemeClr>
              </a:gs>
              <a:gs pos="76000">
                <a:schemeClr val="bg1">
                  <a:alpha val="80000"/>
                </a:schemeClr>
              </a:gs>
              <a:gs pos="33000">
                <a:schemeClr val="bg1">
                  <a:alpha val="80000"/>
                </a:schemeClr>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solidFill>
                <a:schemeClr val="tx1"/>
              </a:solidFill>
            </a:endParaRPr>
          </a:p>
        </p:txBody>
      </p:sp>
      <p:sp>
        <p:nvSpPr>
          <p:cNvPr id="57" name="Document type" hidden="1"/>
          <p:cNvSpPr txBox="1">
            <a:spLocks noChangeArrowheads="1"/>
          </p:cNvSpPr>
          <p:nvPr/>
        </p:nvSpPr>
        <p:spPr bwMode="gray">
          <a:xfrm>
            <a:off x="422753" y="5862908"/>
            <a:ext cx="338312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600" baseline="0" dirty="0">
                <a:solidFill>
                  <a:schemeClr val="tx1"/>
                </a:solidFill>
                <a:latin typeface="+mn-lt"/>
              </a:rPr>
              <a:t>Document type | Date</a:t>
            </a:r>
          </a:p>
        </p:txBody>
      </p:sp>
      <p:sp>
        <p:nvSpPr>
          <p:cNvPr id="15" name="Rectangle 14">
            <a:extLst>
              <a:ext uri="{FF2B5EF4-FFF2-40B4-BE49-F238E27FC236}">
                <a16:creationId xmlns:a16="http://schemas.microsoft.com/office/drawing/2014/main" id="{2E54801D-753E-42F7-8568-3574CC844266}"/>
              </a:ext>
            </a:extLst>
          </p:cNvPr>
          <p:cNvSpPr>
            <a:spLocks/>
          </p:cNvSpPr>
          <p:nvPr/>
        </p:nvSpPr>
        <p:spPr>
          <a:xfrm flipH="1">
            <a:off x="-1288" y="0"/>
            <a:ext cx="3582688" cy="6858000"/>
          </a:xfrm>
          <a:prstGeom prst="rect">
            <a:avLst/>
          </a:prstGeom>
          <a:gradFill flip="none" rotWithShape="1">
            <a:gsLst>
              <a:gs pos="0">
                <a:schemeClr val="bg1"/>
              </a:gs>
              <a:gs pos="76000">
                <a:schemeClr val="bg1">
                  <a:alpha val="0"/>
                </a:scheme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solidFill>
                <a:schemeClr val="tx1"/>
              </a:solidFill>
            </a:endParaRPr>
          </a:p>
        </p:txBody>
      </p:sp>
      <p:pic>
        <p:nvPicPr>
          <p:cNvPr id="10" name="Picture 9">
            <a:extLst>
              <a:ext uri="{FF2B5EF4-FFF2-40B4-BE49-F238E27FC236}">
                <a16:creationId xmlns:a16="http://schemas.microsoft.com/office/drawing/2014/main" id="{79DCEA3A-89BB-410F-B334-F90781557B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7406"/>
          <a:stretch/>
        </p:blipFill>
        <p:spPr bwMode="ltGray">
          <a:xfrm>
            <a:off x="0" y="0"/>
            <a:ext cx="3021980" cy="1374389"/>
          </a:xfrm>
          <a:prstGeom prst="rect">
            <a:avLst/>
          </a:prstGeom>
        </p:spPr>
      </p:pic>
      <p:sp>
        <p:nvSpPr>
          <p:cNvPr id="16" name="Rectangle 15">
            <a:extLst>
              <a:ext uri="{FF2B5EF4-FFF2-40B4-BE49-F238E27FC236}">
                <a16:creationId xmlns:a16="http://schemas.microsoft.com/office/drawing/2014/main" id="{905B70A0-4384-40CA-8B0E-B547E924A4DB}"/>
              </a:ext>
            </a:extLst>
          </p:cNvPr>
          <p:cNvSpPr>
            <a:spLocks/>
          </p:cNvSpPr>
          <p:nvPr/>
        </p:nvSpPr>
        <p:spPr>
          <a:xfrm rot="16200000" flipH="1">
            <a:off x="2530170" y="244170"/>
            <a:ext cx="4114800" cy="9112860"/>
          </a:xfrm>
          <a:prstGeom prst="rect">
            <a:avLst/>
          </a:prstGeom>
          <a:gradFill flip="none" rotWithShape="1">
            <a:gsLst>
              <a:gs pos="66000">
                <a:schemeClr val="bg1"/>
              </a:gs>
              <a:gs pos="100000">
                <a:schemeClr val="bg1">
                  <a:alpha val="0"/>
                </a:scheme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solidFill>
                <a:schemeClr val="tx1"/>
              </a:solidFill>
            </a:endParaRPr>
          </a:p>
        </p:txBody>
      </p:sp>
      <p:sp>
        <p:nvSpPr>
          <p:cNvPr id="13314" name="Title"/>
          <p:cNvSpPr>
            <a:spLocks noGrp="1" noChangeArrowheads="1"/>
          </p:cNvSpPr>
          <p:nvPr>
            <p:ph type="ctrTitle"/>
          </p:nvPr>
        </p:nvSpPr>
        <p:spPr>
          <a:xfrm>
            <a:off x="422753" y="3690654"/>
            <a:ext cx="6358614"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lang="x-none" sz="4200" b="1" baseline="0" noProof="0" dirty="0">
                <a:latin typeface="+mj-lt"/>
              </a:defRPr>
            </a:lvl1pPr>
          </a:lstStyle>
          <a:p>
            <a:pPr lvl="0"/>
            <a:r>
              <a:rPr lang="en-US" noProof="0" dirty="0"/>
              <a:t>Click to edit Master title style</a:t>
            </a:r>
          </a:p>
        </p:txBody>
      </p:sp>
      <p:pic>
        <p:nvPicPr>
          <p:cNvPr id="11" name="Picture 10">
            <a:extLst>
              <a:ext uri="{FF2B5EF4-FFF2-40B4-BE49-F238E27FC236}">
                <a16:creationId xmlns:a16="http://schemas.microsoft.com/office/drawing/2014/main" id="{2C83DE5C-B0BB-45B2-83E8-CEEA98764A8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ltGray">
          <a:xfrm>
            <a:off x="4011651" y="3300761"/>
            <a:ext cx="5129784" cy="3555461"/>
          </a:xfrm>
          <a:prstGeom prst="rect">
            <a:avLst/>
          </a:prstGeom>
        </p:spPr>
      </p:pic>
      <p:pic>
        <p:nvPicPr>
          <p:cNvPr id="17" name="Picture 16">
            <a:extLst>
              <a:ext uri="{FF2B5EF4-FFF2-40B4-BE49-F238E27FC236}">
                <a16:creationId xmlns:a16="http://schemas.microsoft.com/office/drawing/2014/main" id="{74282974-9FE5-4989-A86F-6F0D6ECE17A4}"/>
              </a:ext>
            </a:extLst>
          </p:cNvPr>
          <p:cNvPicPr>
            <a:picLocks noChangeAspect="1"/>
          </p:cNvPicPr>
          <p:nvPr/>
        </p:nvPicPr>
        <p:blipFill>
          <a:blip r:embed="rId10" cstate="email">
            <a:biLevel thresh="75000"/>
            <a:extLst>
              <a:ext uri="{28A0092B-C50C-407E-A947-70E740481C1C}">
                <a14:useLocalDpi xmlns:a14="http://schemas.microsoft.com/office/drawing/2010/main"/>
              </a:ext>
            </a:extLst>
          </a:blip>
          <a:stretch>
            <a:fillRect/>
          </a:stretch>
        </p:blipFill>
        <p:spPr>
          <a:xfrm>
            <a:off x="459429" y="6313161"/>
            <a:ext cx="2176461" cy="121931"/>
          </a:xfrm>
          <a:prstGeom prst="rect">
            <a:avLst/>
          </a:prstGeom>
        </p:spPr>
      </p:pic>
    </p:spTree>
    <p:extLst>
      <p:ext uri="{BB962C8B-B14F-4D97-AF65-F5344CB8AC3E}">
        <p14:creationId xmlns:p14="http://schemas.microsoft.com/office/powerpoint/2010/main" val="1401006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bg2">
            <a:lumMod val="95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23"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1A76296-2E82-471D-A613-C7194FAED188}"/>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5" name="doc id" hidden="1"/>
          <p:cNvSpPr>
            <a:spLocks noChangeArrowheads="1"/>
          </p:cNvSpPr>
          <p:nvPr/>
        </p:nvSpPr>
        <p:spPr bwMode="auto">
          <a:xfrm>
            <a:off x="8246609" y="51833"/>
            <a:ext cx="670614"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x-none" sz="800" baseline="0" dirty="0">
              <a:solidFill>
                <a:srgbClr val="808080"/>
              </a:solidFill>
              <a:latin typeface="+mn-lt"/>
              <a:ea typeface="+mn-ea"/>
            </a:endParaRPr>
          </a:p>
        </p:txBody>
      </p:sp>
      <p:sp>
        <p:nvSpPr>
          <p:cNvPr id="8" name="Slide Number">
            <a:extLst>
              <a:ext uri="{FF2B5EF4-FFF2-40B4-BE49-F238E27FC236}">
                <a16:creationId xmlns:a16="http://schemas.microsoft.com/office/drawing/2014/main" id="{50C49F76-B70A-43D6-A1DC-B718869B629F}"/>
              </a:ext>
            </a:extLst>
          </p:cNvPr>
          <p:cNvSpPr txBox="1">
            <a:spLocks/>
          </p:cNvSpPr>
          <p:nvPr/>
        </p:nvSpPr>
        <p:spPr bwMode="auto">
          <a:xfrm>
            <a:off x="8771545" y="6677760"/>
            <a:ext cx="127581" cy="12561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l"/>
            <a:fld id="{42C328C1-A84F-4A39-A664-DBA00541A8C6}" type="slidenum">
              <a:rPr lang="en-US" sz="800" b="1" baseline="0" smtClean="0">
                <a:solidFill>
                  <a:schemeClr val="accent3"/>
                </a:solidFill>
                <a:latin typeface="+mn-lt"/>
              </a:rPr>
              <a:pPr algn="l"/>
              <a:t>‹#›</a:t>
            </a:fld>
            <a:endParaRPr lang="en-US" sz="800" b="1" baseline="0" dirty="0">
              <a:solidFill>
                <a:schemeClr val="accent3"/>
              </a:solidFill>
              <a:latin typeface="+mn-lt"/>
            </a:endParaRPr>
          </a:p>
        </p:txBody>
      </p:sp>
      <p:cxnSp>
        <p:nvCxnSpPr>
          <p:cNvPr id="11" name="Straight Connector 10">
            <a:extLst>
              <a:ext uri="{FF2B5EF4-FFF2-40B4-BE49-F238E27FC236}">
                <a16:creationId xmlns:a16="http://schemas.microsoft.com/office/drawing/2014/main" id="{FD576A4A-5CED-4681-9710-66A55B87F900}"/>
              </a:ext>
            </a:extLst>
          </p:cNvPr>
          <p:cNvCxnSpPr/>
          <p:nvPr/>
        </p:nvCxnSpPr>
        <p:spPr>
          <a:xfrm>
            <a:off x="8667732" y="6670940"/>
            <a:ext cx="0" cy="137160"/>
          </a:xfrm>
          <a:prstGeom prst="line">
            <a:avLst/>
          </a:prstGeom>
          <a:ln>
            <a:solidFill>
              <a:srgbClr val="0070B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8FF5909-ADE7-4412-9FAD-9E05395B3434}"/>
              </a:ext>
            </a:extLst>
          </p:cNvPr>
          <p:cNvPicPr>
            <a:picLocks noChangeAspect="1"/>
          </p:cNvPicPr>
          <p:nvPr/>
        </p:nvPicPr>
        <p:blipFill>
          <a:blip r:embed="rId7" cstate="email">
            <a:biLevel thresh="75000"/>
            <a:extLst>
              <a:ext uri="{28A0092B-C50C-407E-A947-70E740481C1C}">
                <a14:useLocalDpi xmlns:a14="http://schemas.microsoft.com/office/drawing/2010/main"/>
              </a:ext>
            </a:extLst>
          </a:blip>
          <a:stretch>
            <a:fillRect/>
          </a:stretch>
        </p:blipFill>
        <p:spPr>
          <a:xfrm>
            <a:off x="121489" y="6681211"/>
            <a:ext cx="2176461" cy="121931"/>
          </a:xfrm>
          <a:prstGeom prst="rect">
            <a:avLst/>
          </a:prstGeom>
        </p:spPr>
      </p:pic>
      <p:pic>
        <p:nvPicPr>
          <p:cNvPr id="20" name="Picture 19">
            <a:extLst>
              <a:ext uri="{FF2B5EF4-FFF2-40B4-BE49-F238E27FC236}">
                <a16:creationId xmlns:a16="http://schemas.microsoft.com/office/drawing/2014/main" id="{3A9B2A72-7E57-4EAB-90B8-4483E287856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399039" y="6667656"/>
            <a:ext cx="184239" cy="142170"/>
          </a:xfrm>
          <a:prstGeom prst="rect">
            <a:avLst/>
          </a:prstGeom>
        </p:spPr>
      </p:pic>
      <p:sp>
        <p:nvSpPr>
          <p:cNvPr id="6" name="Title 5">
            <a:extLst>
              <a:ext uri="{FF2B5EF4-FFF2-40B4-BE49-F238E27FC236}">
                <a16:creationId xmlns:a16="http://schemas.microsoft.com/office/drawing/2014/main" id="{FD547EDE-9204-4B34-8F04-7ED4A2ECAA24}"/>
              </a:ext>
            </a:extLst>
          </p:cNvPr>
          <p:cNvSpPr>
            <a:spLocks noGrp="1"/>
          </p:cNvSpPr>
          <p:nvPr>
            <p:ph type="title"/>
          </p:nvPr>
        </p:nvSpPr>
        <p:spPr>
          <a:xfrm>
            <a:off x="174944" y="234864"/>
            <a:ext cx="8794113" cy="492443"/>
          </a:xfrm>
        </p:spPr>
        <p:txBody>
          <a:bodyPr/>
          <a:lstStyle>
            <a:lvl1pPr>
              <a:defRPr sz="32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957249440"/>
      </p:ext>
    </p:extLst>
  </p:cSld>
  <p:clrMapOvr>
    <a:masterClrMapping/>
  </p:clrMapOvr>
  <p:extLst mod="1">
    <p:ext uri="{DCECCB84-F9BA-43D5-87BE-67443E8EF086}">
      <p15:sldGuideLst xmlns:p15="http://schemas.microsoft.com/office/powerpoint/2012/main">
        <p15:guide id="1" pos="5617">
          <p15:clr>
            <a:srgbClr val="F26B43"/>
          </p15:clr>
        </p15:guide>
        <p15:guide id="2" pos="76">
          <p15:clr>
            <a:srgbClr val="F26B43"/>
          </p15:clr>
        </p15:guide>
        <p15:guide id="3" orient="horz" pos="583">
          <p15:clr>
            <a:srgbClr val="F26B43"/>
          </p15:clr>
        </p15:guide>
        <p15:guide id="4" orient="horz" pos="3990">
          <p15:clr>
            <a:srgbClr val="F26B43"/>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_Title Only">
    <p:bg>
      <p:bgPr>
        <a:solidFill>
          <a:schemeClr val="bg2">
            <a:lumMod val="95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7"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1A76296-2E82-471D-A613-C7194FAED188}"/>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5" name="doc id" hidden="1"/>
          <p:cNvSpPr>
            <a:spLocks noChangeArrowheads="1"/>
          </p:cNvSpPr>
          <p:nvPr/>
        </p:nvSpPr>
        <p:spPr bwMode="auto">
          <a:xfrm>
            <a:off x="8246609" y="51833"/>
            <a:ext cx="670614"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x-none" sz="800" baseline="0" dirty="0">
              <a:solidFill>
                <a:srgbClr val="808080"/>
              </a:solidFill>
              <a:latin typeface="+mn-lt"/>
              <a:ea typeface="+mn-ea"/>
            </a:endParaRPr>
          </a:p>
        </p:txBody>
      </p:sp>
      <p:sp>
        <p:nvSpPr>
          <p:cNvPr id="8" name="Slide Number">
            <a:extLst>
              <a:ext uri="{FF2B5EF4-FFF2-40B4-BE49-F238E27FC236}">
                <a16:creationId xmlns:a16="http://schemas.microsoft.com/office/drawing/2014/main" id="{50C49F76-B70A-43D6-A1DC-B718869B629F}"/>
              </a:ext>
            </a:extLst>
          </p:cNvPr>
          <p:cNvSpPr txBox="1">
            <a:spLocks/>
          </p:cNvSpPr>
          <p:nvPr/>
        </p:nvSpPr>
        <p:spPr bwMode="auto">
          <a:xfrm>
            <a:off x="8771545" y="6677760"/>
            <a:ext cx="127581" cy="12561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l"/>
            <a:fld id="{42C328C1-A84F-4A39-A664-DBA00541A8C6}" type="slidenum">
              <a:rPr lang="en-US" sz="800" b="1" baseline="0" smtClean="0">
                <a:solidFill>
                  <a:schemeClr val="bg1"/>
                </a:solidFill>
                <a:latin typeface="+mn-lt"/>
              </a:rPr>
              <a:pPr algn="l"/>
              <a:t>‹#›</a:t>
            </a:fld>
            <a:endParaRPr lang="en-US" sz="800" b="1" baseline="0" dirty="0">
              <a:solidFill>
                <a:schemeClr val="bg1"/>
              </a:solidFill>
              <a:latin typeface="+mn-lt"/>
            </a:endParaRPr>
          </a:p>
        </p:txBody>
      </p:sp>
      <p:cxnSp>
        <p:nvCxnSpPr>
          <p:cNvPr id="11" name="Straight Connector 10">
            <a:extLst>
              <a:ext uri="{FF2B5EF4-FFF2-40B4-BE49-F238E27FC236}">
                <a16:creationId xmlns:a16="http://schemas.microsoft.com/office/drawing/2014/main" id="{FD576A4A-5CED-4681-9710-66A55B87F900}"/>
              </a:ext>
            </a:extLst>
          </p:cNvPr>
          <p:cNvCxnSpPr/>
          <p:nvPr/>
        </p:nvCxnSpPr>
        <p:spPr>
          <a:xfrm>
            <a:off x="8667732" y="6670940"/>
            <a:ext cx="0" cy="137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8FF5909-ADE7-4412-9FAD-9E05395B3434}"/>
              </a:ext>
            </a:extLst>
          </p:cNvPr>
          <p:cNvPicPr>
            <a:picLocks noChangeAspect="1"/>
          </p:cNvPicPr>
          <p:nvPr/>
        </p:nvPicPr>
        <p:blipFill>
          <a:blip r:embed="rId7" cstate="email">
            <a:lum bright="70000" contrast="-70000"/>
            <a:extLst>
              <a:ext uri="{28A0092B-C50C-407E-A947-70E740481C1C}">
                <a14:useLocalDpi xmlns:a14="http://schemas.microsoft.com/office/drawing/2010/main"/>
              </a:ext>
            </a:extLst>
          </a:blip>
          <a:stretch>
            <a:fillRect/>
          </a:stretch>
        </p:blipFill>
        <p:spPr>
          <a:xfrm>
            <a:off x="121489" y="6681211"/>
            <a:ext cx="2176461" cy="121931"/>
          </a:xfrm>
          <a:prstGeom prst="rect">
            <a:avLst/>
          </a:prstGeom>
        </p:spPr>
      </p:pic>
      <p:pic>
        <p:nvPicPr>
          <p:cNvPr id="20" name="Picture 19">
            <a:extLst>
              <a:ext uri="{FF2B5EF4-FFF2-40B4-BE49-F238E27FC236}">
                <a16:creationId xmlns:a16="http://schemas.microsoft.com/office/drawing/2014/main" id="{3A9B2A72-7E57-4EAB-90B8-4483E2878561}"/>
              </a:ext>
            </a:extLst>
          </p:cNvPr>
          <p:cNvPicPr>
            <a:picLocks noChangeAspect="1"/>
          </p:cNvPicPr>
          <p:nvPr/>
        </p:nvPicPr>
        <p:blipFill rotWithShape="1">
          <a:blip r:embed="rId8" cstate="email">
            <a:biLevel thresh="25000"/>
            <a:extLst>
              <a:ext uri="{28A0092B-C50C-407E-A947-70E740481C1C}">
                <a14:useLocalDpi xmlns:a14="http://schemas.microsoft.com/office/drawing/2010/main"/>
              </a:ext>
            </a:extLst>
          </a:blip>
          <a:srcRect/>
          <a:stretch/>
        </p:blipFill>
        <p:spPr>
          <a:xfrm>
            <a:off x="8399039" y="6667656"/>
            <a:ext cx="184239" cy="142170"/>
          </a:xfrm>
          <a:prstGeom prst="rect">
            <a:avLst/>
          </a:prstGeom>
        </p:spPr>
      </p:pic>
      <p:sp>
        <p:nvSpPr>
          <p:cNvPr id="6" name="Title 5">
            <a:extLst>
              <a:ext uri="{FF2B5EF4-FFF2-40B4-BE49-F238E27FC236}">
                <a16:creationId xmlns:a16="http://schemas.microsoft.com/office/drawing/2014/main" id="{FD547EDE-9204-4B34-8F04-7ED4A2ECAA24}"/>
              </a:ext>
            </a:extLst>
          </p:cNvPr>
          <p:cNvSpPr>
            <a:spLocks noGrp="1"/>
          </p:cNvSpPr>
          <p:nvPr>
            <p:ph type="title"/>
          </p:nvPr>
        </p:nvSpPr>
        <p:spPr>
          <a:xfrm>
            <a:off x="174944" y="234864"/>
            <a:ext cx="8794113" cy="492443"/>
          </a:xfrm>
        </p:spPr>
        <p:txBody>
          <a:bodyPr/>
          <a:lstStyle>
            <a:lvl1pPr>
              <a:defRPr sz="32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86152267"/>
      </p:ext>
    </p:extLst>
  </p:cSld>
  <p:clrMapOvr>
    <a:masterClrMapping/>
  </p:clrMapOvr>
  <p:extLst mod="1">
    <p:ext uri="{DCECCB84-F9BA-43D5-87BE-67443E8EF086}">
      <p15:sldGuideLst xmlns:p15="http://schemas.microsoft.com/office/powerpoint/2012/main">
        <p15:guide id="1" pos="5617">
          <p15:clr>
            <a:srgbClr val="F26B43"/>
          </p15:clr>
        </p15:guide>
        <p15:guide id="2" pos="76">
          <p15:clr>
            <a:srgbClr val="F26B43"/>
          </p15:clr>
        </p15:guide>
        <p15:guide id="3" orient="horz" pos="583">
          <p15:clr>
            <a:srgbClr val="F26B43"/>
          </p15:clr>
        </p15:guide>
        <p15:guide id="4" orient="horz" pos="3990">
          <p15:clr>
            <a:srgbClr val="F26B43"/>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18785" y="1222144"/>
            <a:ext cx="8305490" cy="4922020"/>
          </a:xfrm>
          <a:prstGeom prst="rect">
            <a:avLst/>
          </a:prstGeom>
        </p:spPr>
        <p:txBody>
          <a:bodyPr lIns="0" tIns="0" rIns="0" bIns="0" numCol="1" spcCol="182880">
            <a:noAutofit/>
          </a:bodyPr>
          <a:lstStyle>
            <a:lvl1pPr marL="0" indent="0">
              <a:spcBef>
                <a:spcPts val="2200"/>
              </a:spcBef>
              <a:buNone/>
              <a:tabLst>
                <a:tab pos="4572000" algn="l"/>
                <a:tab pos="6400800" algn="l"/>
              </a:tabLst>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dirty="0"/>
              <a:t>Click to edit Master text styles	1	</a:t>
            </a:r>
          </a:p>
        </p:txBody>
      </p:sp>
      <p:sp>
        <p:nvSpPr>
          <p:cNvPr id="4" name="Slide Number Placeholder 3"/>
          <p:cNvSpPr>
            <a:spLocks noGrp="1"/>
          </p:cNvSpPr>
          <p:nvPr>
            <p:ph type="sldNum" sz="quarter" idx="16"/>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5" name="Footer Placeholder 4"/>
          <p:cNvSpPr>
            <a:spLocks noGrp="1"/>
          </p:cNvSpPr>
          <p:nvPr>
            <p:ph type="ftr" sz="quarter" idx="17"/>
          </p:nvPr>
        </p:nvSpPr>
        <p:spPr/>
        <p:txBody>
          <a:bodyPr/>
          <a:lstStyle/>
          <a:p>
            <a:r>
              <a:rPr lang="en-US">
                <a:solidFill>
                  <a:prstClr val="white"/>
                </a:solidFill>
              </a:rPr>
              <a:t>This is editable using the Powerpoint footer functionality</a:t>
            </a:r>
            <a:endParaRPr lang="en-US" dirty="0">
              <a:solidFill>
                <a:prstClr val="white"/>
              </a:solidFill>
            </a:endParaRPr>
          </a:p>
        </p:txBody>
      </p:sp>
      <p:sp>
        <p:nvSpPr>
          <p:cNvPr id="6" name="Title 5"/>
          <p:cNvSpPr>
            <a:spLocks noGrp="1"/>
          </p:cNvSpPr>
          <p:nvPr>
            <p:ph type="title" hasCustomPrompt="1"/>
          </p:nvPr>
        </p:nvSpPr>
        <p:spPr>
          <a:xfrm>
            <a:off x="418786" y="230241"/>
            <a:ext cx="8302752" cy="823860"/>
          </a:xfrm>
        </p:spPr>
        <p:txBody>
          <a:bodyPr/>
          <a:lstStyle>
            <a:lvl1pPr marL="0" marR="0" indent="0" algn="l" defTabSz="914400" rtl="0" eaLnBrk="1" fontAlgn="auto" latinLnBrk="0" hangingPunct="1">
              <a:lnSpc>
                <a:spcPts val="3200"/>
              </a:lnSpc>
              <a:spcBef>
                <a:spcPct val="0"/>
              </a:spcBef>
              <a:spcAft>
                <a:spcPts val="0"/>
              </a:spcAft>
              <a:buClrTx/>
              <a:buSzTx/>
              <a:buFontTx/>
              <a:buNone/>
              <a:tabLst/>
              <a:defRPr baseline="0"/>
            </a:lvl1pPr>
          </a:lstStyle>
          <a:p>
            <a:r>
              <a:rPr lang="en-US" dirty="0"/>
              <a:t>Slide titles should be kept brief, however can easily accommodate two lines or ~14 words</a:t>
            </a:r>
          </a:p>
        </p:txBody>
      </p:sp>
    </p:spTree>
    <p:extLst>
      <p:ext uri="{BB962C8B-B14F-4D97-AF65-F5344CB8AC3E}">
        <p14:creationId xmlns:p14="http://schemas.microsoft.com/office/powerpoint/2010/main" val="2875002447"/>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71"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1A76296-2E82-471D-A613-C7194FAED188}"/>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title"/>
          </p:nvPr>
        </p:nvSpPr>
        <p:spPr bwMode="auto">
          <a:xfrm>
            <a:off x="174944" y="234864"/>
            <a:ext cx="8794113" cy="31402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endParaRPr lang="en-US" dirty="0"/>
          </a:p>
        </p:txBody>
      </p:sp>
      <p:sp>
        <p:nvSpPr>
          <p:cNvPr id="5" name="doc id" hidden="1"/>
          <p:cNvSpPr>
            <a:spLocks noChangeArrowheads="1"/>
          </p:cNvSpPr>
          <p:nvPr/>
        </p:nvSpPr>
        <p:spPr bwMode="auto">
          <a:xfrm>
            <a:off x="8246609" y="51833"/>
            <a:ext cx="670614"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x-none" sz="800" baseline="0" dirty="0">
              <a:solidFill>
                <a:srgbClr val="808080"/>
              </a:solidFill>
              <a:latin typeface="+mn-lt"/>
              <a:ea typeface="+mn-ea"/>
            </a:endParaRPr>
          </a:p>
        </p:txBody>
      </p:sp>
    </p:spTree>
    <p:extLst>
      <p:ext uri="{BB962C8B-B14F-4D97-AF65-F5344CB8AC3E}">
        <p14:creationId xmlns:p14="http://schemas.microsoft.com/office/powerpoint/2010/main" val="1603684203"/>
      </p:ext>
    </p:extLst>
  </p:cSld>
  <p:clrMapOvr>
    <a:masterClrMapping/>
  </p:clrMapOvr>
  <p:extLst mod="1">
    <p:ext uri="{DCECCB84-F9BA-43D5-87BE-67443E8EF086}">
      <p15:sldGuideLst xmlns:p15="http://schemas.microsoft.com/office/powerpoint/2012/main">
        <p15:guide id="4" orient="horz" pos="3990">
          <p15:clr>
            <a:srgbClr val="F26B43"/>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13319"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621" y="1621"/>
                        <a:ext cx="161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2E32A3A-9264-42D4-89C7-12559B687585}"/>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42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14" name="Rectangle 13">
            <a:extLst>
              <a:ext uri="{FF2B5EF4-FFF2-40B4-BE49-F238E27FC236}">
                <a16:creationId xmlns:a16="http://schemas.microsoft.com/office/drawing/2014/main" id="{1A9C7F2F-B13D-40DB-AE95-8A3C2FCFAED9}"/>
              </a:ext>
            </a:extLst>
          </p:cNvPr>
          <p:cNvSpPr>
            <a:spLocks/>
          </p:cNvSpPr>
          <p:nvPr/>
        </p:nvSpPr>
        <p:spPr>
          <a:xfrm>
            <a:off x="0" y="-1778"/>
            <a:ext cx="9144000" cy="6858000"/>
          </a:xfrm>
          <a:prstGeom prst="rect">
            <a:avLst/>
          </a:prstGeom>
          <a:blipFill>
            <a:blip r:embed="rId7" cstate="email">
              <a:extLst>
                <a:ext uri="{28A0092B-C50C-407E-A947-70E740481C1C}">
                  <a14:useLocalDpi xmlns:a14="http://schemas.microsoft.com/office/drawing/2010/main"/>
                </a:ext>
              </a:extLst>
            </a:blip>
            <a:stretch>
              <a:fillRect t="-15834" r="-15833" b="1"/>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solidFill>
                <a:schemeClr val="tx1"/>
              </a:solidFill>
            </a:endParaRPr>
          </a:p>
        </p:txBody>
      </p:sp>
      <p:sp>
        <p:nvSpPr>
          <p:cNvPr id="13" name="Rectangle 12">
            <a:extLst>
              <a:ext uri="{FF2B5EF4-FFF2-40B4-BE49-F238E27FC236}">
                <a16:creationId xmlns:a16="http://schemas.microsoft.com/office/drawing/2014/main" id="{91224CBC-707B-47A3-B060-E769631E4457}"/>
              </a:ext>
            </a:extLst>
          </p:cNvPr>
          <p:cNvSpPr>
            <a:spLocks/>
          </p:cNvSpPr>
          <p:nvPr/>
        </p:nvSpPr>
        <p:spPr>
          <a:xfrm flipH="1">
            <a:off x="0" y="0"/>
            <a:ext cx="9144000" cy="6858000"/>
          </a:xfrm>
          <a:prstGeom prst="rect">
            <a:avLst/>
          </a:prstGeom>
          <a:gradFill flip="none" rotWithShape="1">
            <a:gsLst>
              <a:gs pos="0">
                <a:schemeClr val="bg1"/>
              </a:gs>
              <a:gs pos="60000">
                <a:schemeClr val="bg1">
                  <a:alpha val="0"/>
                </a:schemeClr>
              </a:gs>
              <a:gs pos="76000">
                <a:schemeClr val="bg1">
                  <a:alpha val="80000"/>
                </a:schemeClr>
              </a:gs>
              <a:gs pos="33000">
                <a:schemeClr val="bg1">
                  <a:alpha val="80000"/>
                </a:schemeClr>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solidFill>
                <a:schemeClr val="tx1"/>
              </a:solidFill>
            </a:endParaRPr>
          </a:p>
        </p:txBody>
      </p:sp>
      <p:sp>
        <p:nvSpPr>
          <p:cNvPr id="57" name="Document type" hidden="1"/>
          <p:cNvSpPr txBox="1">
            <a:spLocks noChangeArrowheads="1"/>
          </p:cNvSpPr>
          <p:nvPr/>
        </p:nvSpPr>
        <p:spPr bwMode="gray">
          <a:xfrm>
            <a:off x="422753" y="5862908"/>
            <a:ext cx="338312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600" baseline="0" dirty="0">
                <a:solidFill>
                  <a:schemeClr val="tx1"/>
                </a:solidFill>
                <a:latin typeface="+mn-lt"/>
              </a:rPr>
              <a:t>Document type | Date</a:t>
            </a:r>
          </a:p>
        </p:txBody>
      </p:sp>
      <p:sp>
        <p:nvSpPr>
          <p:cNvPr id="15" name="Rectangle 14">
            <a:extLst>
              <a:ext uri="{FF2B5EF4-FFF2-40B4-BE49-F238E27FC236}">
                <a16:creationId xmlns:a16="http://schemas.microsoft.com/office/drawing/2014/main" id="{2E54801D-753E-42F7-8568-3574CC844266}"/>
              </a:ext>
            </a:extLst>
          </p:cNvPr>
          <p:cNvSpPr>
            <a:spLocks/>
          </p:cNvSpPr>
          <p:nvPr/>
        </p:nvSpPr>
        <p:spPr>
          <a:xfrm flipH="1">
            <a:off x="-1288" y="0"/>
            <a:ext cx="3582688" cy="6858000"/>
          </a:xfrm>
          <a:prstGeom prst="rect">
            <a:avLst/>
          </a:prstGeom>
          <a:gradFill flip="none" rotWithShape="1">
            <a:gsLst>
              <a:gs pos="0">
                <a:schemeClr val="bg1"/>
              </a:gs>
              <a:gs pos="76000">
                <a:schemeClr val="bg1">
                  <a:alpha val="0"/>
                </a:scheme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solidFill>
                <a:schemeClr val="tx1"/>
              </a:solidFill>
            </a:endParaRPr>
          </a:p>
        </p:txBody>
      </p:sp>
      <p:pic>
        <p:nvPicPr>
          <p:cNvPr id="10" name="Picture 9">
            <a:extLst>
              <a:ext uri="{FF2B5EF4-FFF2-40B4-BE49-F238E27FC236}">
                <a16:creationId xmlns:a16="http://schemas.microsoft.com/office/drawing/2014/main" id="{79DCEA3A-89BB-410F-B334-F90781557B8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7406"/>
          <a:stretch/>
        </p:blipFill>
        <p:spPr bwMode="ltGray">
          <a:xfrm>
            <a:off x="0" y="0"/>
            <a:ext cx="3021980" cy="1374389"/>
          </a:xfrm>
          <a:prstGeom prst="rect">
            <a:avLst/>
          </a:prstGeom>
        </p:spPr>
      </p:pic>
      <p:sp>
        <p:nvSpPr>
          <p:cNvPr id="16" name="Rectangle 15">
            <a:extLst>
              <a:ext uri="{FF2B5EF4-FFF2-40B4-BE49-F238E27FC236}">
                <a16:creationId xmlns:a16="http://schemas.microsoft.com/office/drawing/2014/main" id="{905B70A0-4384-40CA-8B0E-B547E924A4DB}"/>
              </a:ext>
            </a:extLst>
          </p:cNvPr>
          <p:cNvSpPr>
            <a:spLocks/>
          </p:cNvSpPr>
          <p:nvPr/>
        </p:nvSpPr>
        <p:spPr>
          <a:xfrm rot="16200000" flipH="1">
            <a:off x="2530170" y="244170"/>
            <a:ext cx="4114800" cy="9112860"/>
          </a:xfrm>
          <a:prstGeom prst="rect">
            <a:avLst/>
          </a:prstGeom>
          <a:gradFill flip="none" rotWithShape="1">
            <a:gsLst>
              <a:gs pos="66000">
                <a:schemeClr val="bg1"/>
              </a:gs>
              <a:gs pos="100000">
                <a:schemeClr val="bg1">
                  <a:alpha val="0"/>
                </a:scheme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solidFill>
                <a:schemeClr val="tx1"/>
              </a:solidFill>
            </a:endParaRPr>
          </a:p>
        </p:txBody>
      </p:sp>
      <p:sp>
        <p:nvSpPr>
          <p:cNvPr id="13314" name="Title"/>
          <p:cNvSpPr>
            <a:spLocks noGrp="1" noChangeArrowheads="1"/>
          </p:cNvSpPr>
          <p:nvPr>
            <p:ph type="ctrTitle"/>
          </p:nvPr>
        </p:nvSpPr>
        <p:spPr>
          <a:xfrm>
            <a:off x="422753" y="3690654"/>
            <a:ext cx="6358614"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lang="x-none" sz="4200" b="1" baseline="0" noProof="0" dirty="0">
                <a:latin typeface="+mj-lt"/>
              </a:defRPr>
            </a:lvl1pPr>
          </a:lstStyle>
          <a:p>
            <a:pPr lvl="0"/>
            <a:r>
              <a:rPr lang="en-US" noProof="0" dirty="0"/>
              <a:t>Click to edit Master title style</a:t>
            </a:r>
          </a:p>
        </p:txBody>
      </p:sp>
      <p:pic>
        <p:nvPicPr>
          <p:cNvPr id="11" name="Picture 10">
            <a:extLst>
              <a:ext uri="{FF2B5EF4-FFF2-40B4-BE49-F238E27FC236}">
                <a16:creationId xmlns:a16="http://schemas.microsoft.com/office/drawing/2014/main" id="{2C83DE5C-B0BB-45B2-83E8-CEEA98764A8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ltGray">
          <a:xfrm>
            <a:off x="4011651" y="3300761"/>
            <a:ext cx="5129784" cy="3555461"/>
          </a:xfrm>
          <a:prstGeom prst="rect">
            <a:avLst/>
          </a:prstGeom>
        </p:spPr>
      </p:pic>
      <p:pic>
        <p:nvPicPr>
          <p:cNvPr id="17" name="Picture 16">
            <a:extLst>
              <a:ext uri="{FF2B5EF4-FFF2-40B4-BE49-F238E27FC236}">
                <a16:creationId xmlns:a16="http://schemas.microsoft.com/office/drawing/2014/main" id="{74282974-9FE5-4989-A86F-6F0D6ECE17A4}"/>
              </a:ext>
            </a:extLst>
          </p:cNvPr>
          <p:cNvPicPr>
            <a:picLocks noChangeAspect="1"/>
          </p:cNvPicPr>
          <p:nvPr/>
        </p:nvPicPr>
        <p:blipFill>
          <a:blip r:embed="rId10" cstate="email">
            <a:biLevel thresh="75000"/>
            <a:extLst>
              <a:ext uri="{28A0092B-C50C-407E-A947-70E740481C1C}">
                <a14:useLocalDpi xmlns:a14="http://schemas.microsoft.com/office/drawing/2010/main"/>
              </a:ext>
            </a:extLst>
          </a:blip>
          <a:stretch>
            <a:fillRect/>
          </a:stretch>
        </p:blipFill>
        <p:spPr>
          <a:xfrm>
            <a:off x="459429" y="6313161"/>
            <a:ext cx="2176461" cy="121931"/>
          </a:xfrm>
          <a:prstGeom prst="rect">
            <a:avLst/>
          </a:prstGeom>
        </p:spPr>
      </p:pic>
    </p:spTree>
    <p:extLst>
      <p:ext uri="{BB962C8B-B14F-4D97-AF65-F5344CB8AC3E}">
        <p14:creationId xmlns:p14="http://schemas.microsoft.com/office/powerpoint/2010/main" val="967332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785" y="1221242"/>
            <a:ext cx="4023360" cy="4922923"/>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6"/>
          </p:nvPr>
        </p:nvSpPr>
        <p:spPr>
          <a:xfrm>
            <a:off x="4700915" y="1221243"/>
            <a:ext cx="4023360" cy="4922922"/>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7"/>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5" name="Footer Placeholder 4"/>
          <p:cNvSpPr>
            <a:spLocks noGrp="1"/>
          </p:cNvSpPr>
          <p:nvPr>
            <p:ph type="ftr" sz="quarter" idx="18"/>
          </p:nvPr>
        </p:nvSpPr>
        <p:spPr/>
        <p:txBody>
          <a:bodyPr/>
          <a:lstStyle/>
          <a:p>
            <a:r>
              <a:rPr lang="en-US">
                <a:solidFill>
                  <a:prstClr val="white"/>
                </a:solidFill>
              </a:rPr>
              <a:t>This is editable using the Powerpoint footer functionality</a:t>
            </a:r>
            <a:endParaRPr lang="en-US" dirty="0">
              <a:solidFill>
                <a:prstClr val="white"/>
              </a:solidFill>
            </a:endParaRPr>
          </a:p>
        </p:txBody>
      </p:sp>
      <p:sp>
        <p:nvSpPr>
          <p:cNvPr id="6" name="Title 5"/>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Tree>
    <p:extLst>
      <p:ext uri="{BB962C8B-B14F-4D97-AF65-F5344CB8AC3E}">
        <p14:creationId xmlns:p14="http://schemas.microsoft.com/office/powerpoint/2010/main" val="904767058"/>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bg2">
            <a:lumMod val="95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43"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1A76296-2E82-471D-A613-C7194FAED188}"/>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5" name="doc id" hidden="1"/>
          <p:cNvSpPr>
            <a:spLocks noChangeArrowheads="1"/>
          </p:cNvSpPr>
          <p:nvPr/>
        </p:nvSpPr>
        <p:spPr bwMode="auto">
          <a:xfrm>
            <a:off x="8246609" y="51833"/>
            <a:ext cx="670614"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x-none" sz="800" baseline="0" dirty="0">
              <a:solidFill>
                <a:srgbClr val="808080"/>
              </a:solidFill>
              <a:latin typeface="+mn-lt"/>
              <a:ea typeface="+mn-ea"/>
            </a:endParaRPr>
          </a:p>
        </p:txBody>
      </p:sp>
      <p:sp>
        <p:nvSpPr>
          <p:cNvPr id="8" name="Slide Number">
            <a:extLst>
              <a:ext uri="{FF2B5EF4-FFF2-40B4-BE49-F238E27FC236}">
                <a16:creationId xmlns:a16="http://schemas.microsoft.com/office/drawing/2014/main" id="{50C49F76-B70A-43D6-A1DC-B718869B629F}"/>
              </a:ext>
            </a:extLst>
          </p:cNvPr>
          <p:cNvSpPr txBox="1">
            <a:spLocks/>
          </p:cNvSpPr>
          <p:nvPr/>
        </p:nvSpPr>
        <p:spPr bwMode="auto">
          <a:xfrm>
            <a:off x="8771545" y="6677760"/>
            <a:ext cx="127581" cy="12561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l"/>
            <a:fld id="{42C328C1-A84F-4A39-A664-DBA00541A8C6}" type="slidenum">
              <a:rPr lang="en-US" sz="800" b="1" baseline="0" smtClean="0">
                <a:solidFill>
                  <a:schemeClr val="accent3"/>
                </a:solidFill>
                <a:latin typeface="+mn-lt"/>
              </a:rPr>
              <a:pPr algn="l"/>
              <a:t>‹#›</a:t>
            </a:fld>
            <a:endParaRPr lang="en-US" sz="800" b="1" baseline="0" dirty="0">
              <a:solidFill>
                <a:schemeClr val="accent3"/>
              </a:solidFill>
              <a:latin typeface="+mn-lt"/>
            </a:endParaRPr>
          </a:p>
        </p:txBody>
      </p:sp>
      <p:cxnSp>
        <p:nvCxnSpPr>
          <p:cNvPr id="11" name="Straight Connector 10">
            <a:extLst>
              <a:ext uri="{FF2B5EF4-FFF2-40B4-BE49-F238E27FC236}">
                <a16:creationId xmlns:a16="http://schemas.microsoft.com/office/drawing/2014/main" id="{FD576A4A-5CED-4681-9710-66A55B87F900}"/>
              </a:ext>
            </a:extLst>
          </p:cNvPr>
          <p:cNvCxnSpPr/>
          <p:nvPr/>
        </p:nvCxnSpPr>
        <p:spPr>
          <a:xfrm>
            <a:off x="8667732" y="6670940"/>
            <a:ext cx="0" cy="137160"/>
          </a:xfrm>
          <a:prstGeom prst="line">
            <a:avLst/>
          </a:prstGeom>
          <a:ln>
            <a:solidFill>
              <a:srgbClr val="0070B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8FF5909-ADE7-4412-9FAD-9E05395B3434}"/>
              </a:ext>
            </a:extLst>
          </p:cNvPr>
          <p:cNvPicPr>
            <a:picLocks noChangeAspect="1"/>
          </p:cNvPicPr>
          <p:nvPr/>
        </p:nvPicPr>
        <p:blipFill>
          <a:blip r:embed="rId7" cstate="email">
            <a:biLevel thresh="75000"/>
            <a:extLst>
              <a:ext uri="{28A0092B-C50C-407E-A947-70E740481C1C}">
                <a14:useLocalDpi xmlns:a14="http://schemas.microsoft.com/office/drawing/2010/main"/>
              </a:ext>
            </a:extLst>
          </a:blip>
          <a:stretch>
            <a:fillRect/>
          </a:stretch>
        </p:blipFill>
        <p:spPr>
          <a:xfrm>
            <a:off x="121489" y="6681211"/>
            <a:ext cx="2176461" cy="121931"/>
          </a:xfrm>
          <a:prstGeom prst="rect">
            <a:avLst/>
          </a:prstGeom>
        </p:spPr>
      </p:pic>
      <p:pic>
        <p:nvPicPr>
          <p:cNvPr id="20" name="Picture 19">
            <a:extLst>
              <a:ext uri="{FF2B5EF4-FFF2-40B4-BE49-F238E27FC236}">
                <a16:creationId xmlns:a16="http://schemas.microsoft.com/office/drawing/2014/main" id="{3A9B2A72-7E57-4EAB-90B8-4483E287856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399039" y="6667656"/>
            <a:ext cx="184239" cy="142170"/>
          </a:xfrm>
          <a:prstGeom prst="rect">
            <a:avLst/>
          </a:prstGeom>
        </p:spPr>
      </p:pic>
      <p:sp>
        <p:nvSpPr>
          <p:cNvPr id="6" name="Title 5">
            <a:extLst>
              <a:ext uri="{FF2B5EF4-FFF2-40B4-BE49-F238E27FC236}">
                <a16:creationId xmlns:a16="http://schemas.microsoft.com/office/drawing/2014/main" id="{FD547EDE-9204-4B34-8F04-7ED4A2ECAA24}"/>
              </a:ext>
            </a:extLst>
          </p:cNvPr>
          <p:cNvSpPr>
            <a:spLocks noGrp="1"/>
          </p:cNvSpPr>
          <p:nvPr>
            <p:ph type="title"/>
          </p:nvPr>
        </p:nvSpPr>
        <p:spPr>
          <a:xfrm>
            <a:off x="174944" y="234864"/>
            <a:ext cx="8794113" cy="492443"/>
          </a:xfrm>
        </p:spPr>
        <p:txBody>
          <a:bodyPr/>
          <a:lstStyle>
            <a:lvl1pPr>
              <a:defRPr sz="32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578427807"/>
      </p:ext>
    </p:extLst>
  </p:cSld>
  <p:clrMapOvr>
    <a:masterClrMapping/>
  </p:clrMapOvr>
  <p:extLst mod="1">
    <p:ext uri="{DCECCB84-F9BA-43D5-87BE-67443E8EF086}">
      <p15:sldGuideLst xmlns:p15="http://schemas.microsoft.com/office/powerpoint/2012/main">
        <p15:guide id="1" pos="5617">
          <p15:clr>
            <a:srgbClr val="F26B43"/>
          </p15:clr>
        </p15:guide>
        <p15:guide id="2" pos="76">
          <p15:clr>
            <a:srgbClr val="F26B43"/>
          </p15:clr>
        </p15:guide>
        <p15:guide id="3" orient="horz" pos="583">
          <p15:clr>
            <a:srgbClr val="F26B43"/>
          </p15:clr>
        </p15:guide>
        <p15:guide id="4" orient="horz" pos="3990">
          <p15:clr>
            <a:srgbClr val="F26B43"/>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_Title Only">
    <p:bg>
      <p:bgPr>
        <a:solidFill>
          <a:schemeClr val="bg2">
            <a:lumMod val="95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7"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1A76296-2E82-471D-A613-C7194FAED188}"/>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5" name="doc id" hidden="1"/>
          <p:cNvSpPr>
            <a:spLocks noChangeArrowheads="1"/>
          </p:cNvSpPr>
          <p:nvPr/>
        </p:nvSpPr>
        <p:spPr bwMode="auto">
          <a:xfrm>
            <a:off x="8246609" y="51833"/>
            <a:ext cx="670614"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x-none" sz="800" baseline="0" dirty="0">
              <a:solidFill>
                <a:srgbClr val="808080"/>
              </a:solidFill>
              <a:latin typeface="+mn-lt"/>
              <a:ea typeface="+mn-ea"/>
            </a:endParaRPr>
          </a:p>
        </p:txBody>
      </p:sp>
      <p:sp>
        <p:nvSpPr>
          <p:cNvPr id="8" name="Slide Number">
            <a:extLst>
              <a:ext uri="{FF2B5EF4-FFF2-40B4-BE49-F238E27FC236}">
                <a16:creationId xmlns:a16="http://schemas.microsoft.com/office/drawing/2014/main" id="{50C49F76-B70A-43D6-A1DC-B718869B629F}"/>
              </a:ext>
            </a:extLst>
          </p:cNvPr>
          <p:cNvSpPr txBox="1">
            <a:spLocks/>
          </p:cNvSpPr>
          <p:nvPr/>
        </p:nvSpPr>
        <p:spPr bwMode="auto">
          <a:xfrm>
            <a:off x="8771545" y="6677760"/>
            <a:ext cx="127581" cy="12561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l"/>
            <a:fld id="{42C328C1-A84F-4A39-A664-DBA00541A8C6}" type="slidenum">
              <a:rPr lang="en-US" sz="800" b="1" baseline="0" smtClean="0">
                <a:solidFill>
                  <a:schemeClr val="bg1"/>
                </a:solidFill>
                <a:latin typeface="+mn-lt"/>
              </a:rPr>
              <a:pPr algn="l"/>
              <a:t>‹#›</a:t>
            </a:fld>
            <a:endParaRPr lang="en-US" sz="800" b="1" baseline="0" dirty="0">
              <a:solidFill>
                <a:schemeClr val="bg1"/>
              </a:solidFill>
              <a:latin typeface="+mn-lt"/>
            </a:endParaRPr>
          </a:p>
        </p:txBody>
      </p:sp>
      <p:cxnSp>
        <p:nvCxnSpPr>
          <p:cNvPr id="11" name="Straight Connector 10">
            <a:extLst>
              <a:ext uri="{FF2B5EF4-FFF2-40B4-BE49-F238E27FC236}">
                <a16:creationId xmlns:a16="http://schemas.microsoft.com/office/drawing/2014/main" id="{FD576A4A-5CED-4681-9710-66A55B87F900}"/>
              </a:ext>
            </a:extLst>
          </p:cNvPr>
          <p:cNvCxnSpPr/>
          <p:nvPr/>
        </p:nvCxnSpPr>
        <p:spPr>
          <a:xfrm>
            <a:off x="8667732" y="6670940"/>
            <a:ext cx="0" cy="137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8FF5909-ADE7-4412-9FAD-9E05395B3434}"/>
              </a:ext>
            </a:extLst>
          </p:cNvPr>
          <p:cNvPicPr>
            <a:picLocks noChangeAspect="1"/>
          </p:cNvPicPr>
          <p:nvPr/>
        </p:nvPicPr>
        <p:blipFill>
          <a:blip r:embed="rId7" cstate="email">
            <a:lum bright="70000" contrast="-70000"/>
            <a:extLst>
              <a:ext uri="{28A0092B-C50C-407E-A947-70E740481C1C}">
                <a14:useLocalDpi xmlns:a14="http://schemas.microsoft.com/office/drawing/2010/main"/>
              </a:ext>
            </a:extLst>
          </a:blip>
          <a:stretch>
            <a:fillRect/>
          </a:stretch>
        </p:blipFill>
        <p:spPr>
          <a:xfrm>
            <a:off x="121489" y="6681211"/>
            <a:ext cx="2176461" cy="121931"/>
          </a:xfrm>
          <a:prstGeom prst="rect">
            <a:avLst/>
          </a:prstGeom>
        </p:spPr>
      </p:pic>
      <p:pic>
        <p:nvPicPr>
          <p:cNvPr id="20" name="Picture 19">
            <a:extLst>
              <a:ext uri="{FF2B5EF4-FFF2-40B4-BE49-F238E27FC236}">
                <a16:creationId xmlns:a16="http://schemas.microsoft.com/office/drawing/2014/main" id="{3A9B2A72-7E57-4EAB-90B8-4483E2878561}"/>
              </a:ext>
            </a:extLst>
          </p:cNvPr>
          <p:cNvPicPr>
            <a:picLocks noChangeAspect="1"/>
          </p:cNvPicPr>
          <p:nvPr/>
        </p:nvPicPr>
        <p:blipFill rotWithShape="1">
          <a:blip r:embed="rId8" cstate="screen">
            <a:biLevel thresh="25000"/>
            <a:extLst>
              <a:ext uri="{28A0092B-C50C-407E-A947-70E740481C1C}">
                <a14:useLocalDpi xmlns:a14="http://schemas.microsoft.com/office/drawing/2010/main"/>
              </a:ext>
            </a:extLst>
          </a:blip>
          <a:srcRect/>
          <a:stretch/>
        </p:blipFill>
        <p:spPr>
          <a:xfrm>
            <a:off x="8399039" y="6667656"/>
            <a:ext cx="184239" cy="142170"/>
          </a:xfrm>
          <a:prstGeom prst="rect">
            <a:avLst/>
          </a:prstGeom>
        </p:spPr>
      </p:pic>
      <p:sp>
        <p:nvSpPr>
          <p:cNvPr id="6" name="Title 5">
            <a:extLst>
              <a:ext uri="{FF2B5EF4-FFF2-40B4-BE49-F238E27FC236}">
                <a16:creationId xmlns:a16="http://schemas.microsoft.com/office/drawing/2014/main" id="{FD547EDE-9204-4B34-8F04-7ED4A2ECAA24}"/>
              </a:ext>
            </a:extLst>
          </p:cNvPr>
          <p:cNvSpPr>
            <a:spLocks noGrp="1"/>
          </p:cNvSpPr>
          <p:nvPr>
            <p:ph type="title"/>
          </p:nvPr>
        </p:nvSpPr>
        <p:spPr>
          <a:xfrm>
            <a:off x="174944" y="234864"/>
            <a:ext cx="8794113" cy="492443"/>
          </a:xfrm>
        </p:spPr>
        <p:txBody>
          <a:bodyPr/>
          <a:lstStyle>
            <a:lvl1pPr>
              <a:defRPr sz="32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4777605"/>
      </p:ext>
    </p:extLst>
  </p:cSld>
  <p:clrMapOvr>
    <a:masterClrMapping/>
  </p:clrMapOvr>
  <p:extLst mod="1">
    <p:ext uri="{DCECCB84-F9BA-43D5-87BE-67443E8EF086}">
      <p15:sldGuideLst xmlns:p15="http://schemas.microsoft.com/office/powerpoint/2012/main">
        <p15:guide id="1" pos="5617">
          <p15:clr>
            <a:srgbClr val="F26B43"/>
          </p15:clr>
        </p15:guide>
        <p15:guide id="2" pos="76">
          <p15:clr>
            <a:srgbClr val="F26B43"/>
          </p15:clr>
        </p15:guide>
        <p15:guide id="3" orient="horz" pos="583">
          <p15:clr>
            <a:srgbClr val="F26B43"/>
          </p15:clr>
        </p15:guide>
        <p15:guide id="4" orient="horz" pos="3990">
          <p15:clr>
            <a:srgbClr val="F26B43"/>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18785" y="1222144"/>
            <a:ext cx="8305490" cy="4922020"/>
          </a:xfrm>
          <a:prstGeom prst="rect">
            <a:avLst/>
          </a:prstGeom>
        </p:spPr>
        <p:txBody>
          <a:bodyPr lIns="0" tIns="0" rIns="0" bIns="0" numCol="1" spcCol="182880">
            <a:noAutofit/>
          </a:bodyPr>
          <a:lstStyle>
            <a:lvl1pPr marL="0" indent="0">
              <a:spcBef>
                <a:spcPts val="2200"/>
              </a:spcBef>
              <a:buNone/>
              <a:tabLst>
                <a:tab pos="4572000" algn="l"/>
                <a:tab pos="6400800" algn="l"/>
              </a:tabLst>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dirty="0"/>
              <a:t>Click to edit Master text styles	1	</a:t>
            </a:r>
          </a:p>
        </p:txBody>
      </p:sp>
      <p:sp>
        <p:nvSpPr>
          <p:cNvPr id="4" name="Slide Number Placeholder 3"/>
          <p:cNvSpPr>
            <a:spLocks noGrp="1"/>
          </p:cNvSpPr>
          <p:nvPr>
            <p:ph type="sldNum" sz="quarter" idx="16"/>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5" name="Footer Placeholder 4"/>
          <p:cNvSpPr>
            <a:spLocks noGrp="1"/>
          </p:cNvSpPr>
          <p:nvPr>
            <p:ph type="ftr" sz="quarter" idx="17"/>
          </p:nvPr>
        </p:nvSpPr>
        <p:spPr/>
        <p:txBody>
          <a:bodyPr/>
          <a:lstStyle/>
          <a:p>
            <a:r>
              <a:rPr lang="en-US">
                <a:solidFill>
                  <a:prstClr val="white"/>
                </a:solidFill>
              </a:rPr>
              <a:t>This is editable using the Powerpoint footer functionality</a:t>
            </a:r>
            <a:endParaRPr lang="en-US" dirty="0">
              <a:solidFill>
                <a:prstClr val="white"/>
              </a:solidFill>
            </a:endParaRPr>
          </a:p>
        </p:txBody>
      </p:sp>
      <p:sp>
        <p:nvSpPr>
          <p:cNvPr id="6" name="Title 5"/>
          <p:cNvSpPr>
            <a:spLocks noGrp="1"/>
          </p:cNvSpPr>
          <p:nvPr>
            <p:ph type="title" hasCustomPrompt="1"/>
          </p:nvPr>
        </p:nvSpPr>
        <p:spPr>
          <a:xfrm>
            <a:off x="418786" y="230241"/>
            <a:ext cx="8302752" cy="823860"/>
          </a:xfrm>
        </p:spPr>
        <p:txBody>
          <a:bodyPr/>
          <a:lstStyle>
            <a:lvl1pPr marL="0" marR="0" indent="0" algn="l" defTabSz="914400" rtl="0" eaLnBrk="1" fontAlgn="auto" latinLnBrk="0" hangingPunct="1">
              <a:lnSpc>
                <a:spcPts val="3200"/>
              </a:lnSpc>
              <a:spcBef>
                <a:spcPct val="0"/>
              </a:spcBef>
              <a:spcAft>
                <a:spcPts val="0"/>
              </a:spcAft>
              <a:buClrTx/>
              <a:buSzTx/>
              <a:buFontTx/>
              <a:buNone/>
              <a:tabLst/>
              <a:defRPr baseline="0"/>
            </a:lvl1pPr>
          </a:lstStyle>
          <a:p>
            <a:r>
              <a:rPr lang="en-US" dirty="0"/>
              <a:t>Slide titles should be kept brief, however can easily accommodate two lines or ~14 words</a:t>
            </a:r>
          </a:p>
        </p:txBody>
      </p:sp>
    </p:spTree>
    <p:extLst>
      <p:ext uri="{BB962C8B-B14F-4D97-AF65-F5344CB8AC3E}">
        <p14:creationId xmlns:p14="http://schemas.microsoft.com/office/powerpoint/2010/main" val="3483256853"/>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with titl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785" y="1609344"/>
            <a:ext cx="4023360" cy="4534821"/>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6"/>
          </p:nvPr>
        </p:nvSpPr>
        <p:spPr>
          <a:xfrm>
            <a:off x="4700915" y="1609343"/>
            <a:ext cx="4023360" cy="4534821"/>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7"/>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5" name="Footer Placeholder 4"/>
          <p:cNvSpPr>
            <a:spLocks noGrp="1"/>
          </p:cNvSpPr>
          <p:nvPr>
            <p:ph type="ftr" sz="quarter" idx="18"/>
          </p:nvPr>
        </p:nvSpPr>
        <p:spPr/>
        <p:txBody>
          <a:bodyPr/>
          <a:lstStyle/>
          <a:p>
            <a:r>
              <a:rPr lang="en-US">
                <a:solidFill>
                  <a:prstClr val="white"/>
                </a:solidFill>
              </a:rPr>
              <a:t>This is editable using the Powerpoint footer functionality</a:t>
            </a:r>
            <a:endParaRPr lang="en-US" dirty="0">
              <a:solidFill>
                <a:prstClr val="white"/>
              </a:solidFill>
            </a:endParaRPr>
          </a:p>
        </p:txBody>
      </p:sp>
      <p:sp>
        <p:nvSpPr>
          <p:cNvPr id="6" name="Title 5"/>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7" name="Text Placeholder 7"/>
          <p:cNvSpPr>
            <a:spLocks noGrp="1"/>
          </p:cNvSpPr>
          <p:nvPr>
            <p:ph type="body" sz="quarter" idx="22"/>
          </p:nvPr>
        </p:nvSpPr>
        <p:spPr>
          <a:xfrm>
            <a:off x="418785" y="1225296"/>
            <a:ext cx="4023360" cy="342900"/>
          </a:xfrm>
          <a:prstGeom prst="rect">
            <a:avLst/>
          </a:prstGeom>
        </p:spPr>
        <p:txBody>
          <a:bodyPr wrap="square" lIns="0" tIns="0" rIns="0" bIns="0"/>
          <a:lstStyle>
            <a:lvl1pPr marL="0" indent="0">
              <a:buNone/>
              <a:defRPr sz="2000" b="1">
                <a:solidFill>
                  <a:schemeClr val="accent4"/>
                </a:solidFill>
              </a:defRPr>
            </a:lvl1pPr>
          </a:lstStyle>
          <a:p>
            <a:pPr lvl="0"/>
            <a:r>
              <a:rPr lang="en-US"/>
              <a:t>Click to edit Master text styles</a:t>
            </a:r>
          </a:p>
        </p:txBody>
      </p:sp>
      <p:sp>
        <p:nvSpPr>
          <p:cNvPr id="8" name="Text Placeholder 7"/>
          <p:cNvSpPr>
            <a:spLocks noGrp="1"/>
          </p:cNvSpPr>
          <p:nvPr>
            <p:ph type="body" sz="quarter" idx="23"/>
          </p:nvPr>
        </p:nvSpPr>
        <p:spPr>
          <a:xfrm>
            <a:off x="4698178" y="1225296"/>
            <a:ext cx="4023360" cy="342900"/>
          </a:xfrm>
          <a:prstGeom prst="rect">
            <a:avLst/>
          </a:prstGeom>
        </p:spPr>
        <p:txBody>
          <a:bodyPr wrap="square" lIns="0" tIns="0" rIns="0" bIns="0"/>
          <a:lstStyle>
            <a:lvl1pPr marL="0" indent="0">
              <a:buNone/>
              <a:defRPr sz="2000" b="1">
                <a:solidFill>
                  <a:schemeClr val="accent4"/>
                </a:solidFill>
              </a:defRPr>
            </a:lvl1pPr>
          </a:lstStyle>
          <a:p>
            <a:pPr lvl="0"/>
            <a:r>
              <a:rPr lang="en-US"/>
              <a:t>Click to edit Master text styles</a:t>
            </a:r>
          </a:p>
        </p:txBody>
      </p:sp>
    </p:spTree>
    <p:extLst>
      <p:ext uri="{BB962C8B-B14F-4D97-AF65-F5344CB8AC3E}">
        <p14:creationId xmlns:p14="http://schemas.microsoft.com/office/powerpoint/2010/main" val="2756125087"/>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785" y="1221242"/>
            <a:ext cx="8305490" cy="237744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7"/>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5" name="Title 4"/>
          <p:cNvSpPr>
            <a:spLocks noGrp="1"/>
          </p:cNvSpPr>
          <p:nvPr>
            <p:ph type="title" hasCustomPrompt="1"/>
          </p:nvPr>
        </p:nvSpPr>
        <p:spPr>
          <a:xfrm>
            <a:off x="418786" y="230240"/>
            <a:ext cx="8302752" cy="822960"/>
          </a:xfrm>
        </p:spPr>
        <p:txBody>
          <a:bodyPr/>
          <a:lstStyle/>
          <a:p>
            <a:r>
              <a:rPr lang="en-US"/>
              <a:t>Slide titles should be kept brief, however can easily accommodate two lines or ~14 words</a:t>
            </a:r>
            <a:endParaRPr lang="en-US" dirty="0"/>
          </a:p>
        </p:txBody>
      </p:sp>
      <p:sp>
        <p:nvSpPr>
          <p:cNvPr id="9" name="Content Placeholder 2"/>
          <p:cNvSpPr>
            <a:spLocks noGrp="1"/>
          </p:cNvSpPr>
          <p:nvPr>
            <p:ph idx="18"/>
          </p:nvPr>
        </p:nvSpPr>
        <p:spPr>
          <a:xfrm>
            <a:off x="418785" y="3766724"/>
            <a:ext cx="8305490" cy="237744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9"/>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3248858330"/>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785" y="1221242"/>
            <a:ext cx="4023360" cy="237744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7"/>
          </p:nvPr>
        </p:nvSpPr>
        <p:spPr>
          <a:xfrm>
            <a:off x="4700915" y="1221242"/>
            <a:ext cx="4023360" cy="237744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9"/>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6" name="Title 5"/>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9" name="Content Placeholder 2"/>
          <p:cNvSpPr>
            <a:spLocks noGrp="1"/>
          </p:cNvSpPr>
          <p:nvPr>
            <p:ph idx="20"/>
          </p:nvPr>
        </p:nvSpPr>
        <p:spPr>
          <a:xfrm>
            <a:off x="418785" y="3766724"/>
            <a:ext cx="4023360" cy="237744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21"/>
          </p:nvPr>
        </p:nvSpPr>
        <p:spPr>
          <a:xfrm>
            <a:off x="4700915" y="3766724"/>
            <a:ext cx="4023360" cy="237744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22"/>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2053119919"/>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Two Rows with titl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785" y="1612900"/>
            <a:ext cx="4023360" cy="1985782"/>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7"/>
          </p:nvPr>
        </p:nvSpPr>
        <p:spPr>
          <a:xfrm>
            <a:off x="4700915" y="1612900"/>
            <a:ext cx="4023360" cy="1985782"/>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9"/>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6" name="Title 5"/>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9" name="Content Placeholder 2"/>
          <p:cNvSpPr>
            <a:spLocks noGrp="1"/>
          </p:cNvSpPr>
          <p:nvPr>
            <p:ph idx="20"/>
          </p:nvPr>
        </p:nvSpPr>
        <p:spPr>
          <a:xfrm>
            <a:off x="418785" y="4158382"/>
            <a:ext cx="4023360" cy="1985782"/>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21"/>
          </p:nvPr>
        </p:nvSpPr>
        <p:spPr>
          <a:xfrm>
            <a:off x="4700915" y="4158382"/>
            <a:ext cx="4023360" cy="1985782"/>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22"/>
          </p:nvPr>
        </p:nvSpPr>
        <p:spPr>
          <a:xfrm>
            <a:off x="418785" y="1225296"/>
            <a:ext cx="4023360" cy="342900"/>
          </a:xfrm>
          <a:prstGeom prst="rect">
            <a:avLst/>
          </a:prstGeom>
        </p:spPr>
        <p:txBody>
          <a:bodyPr wrap="square" lIns="0" tIns="0" rIns="0" bIns="0"/>
          <a:lstStyle>
            <a:lvl1pPr marL="0" indent="0">
              <a:buNone/>
              <a:defRPr sz="2000" b="1">
                <a:solidFill>
                  <a:schemeClr val="accent4"/>
                </a:solidFill>
              </a:defRPr>
            </a:lvl1pPr>
          </a:lstStyle>
          <a:p>
            <a:pPr lvl="0"/>
            <a:r>
              <a:rPr lang="en-US"/>
              <a:t>Click to edit Master text styles</a:t>
            </a:r>
          </a:p>
        </p:txBody>
      </p:sp>
      <p:sp>
        <p:nvSpPr>
          <p:cNvPr id="12" name="Text Placeholder 7"/>
          <p:cNvSpPr>
            <a:spLocks noGrp="1"/>
          </p:cNvSpPr>
          <p:nvPr>
            <p:ph type="body" sz="quarter" idx="23"/>
          </p:nvPr>
        </p:nvSpPr>
        <p:spPr>
          <a:xfrm>
            <a:off x="4698178" y="1225296"/>
            <a:ext cx="4023360" cy="342900"/>
          </a:xfrm>
          <a:prstGeom prst="rect">
            <a:avLst/>
          </a:prstGeom>
        </p:spPr>
        <p:txBody>
          <a:bodyPr wrap="square" lIns="0" tIns="0" rIns="0" bIns="0"/>
          <a:lstStyle>
            <a:lvl1pPr marL="0" indent="0">
              <a:buNone/>
              <a:defRPr sz="2000" b="1">
                <a:solidFill>
                  <a:schemeClr val="accent4"/>
                </a:solidFill>
              </a:defRPr>
            </a:lvl1pPr>
          </a:lstStyle>
          <a:p>
            <a:pPr lvl="0"/>
            <a:r>
              <a:rPr lang="en-US"/>
              <a:t>Click to edit Master text styles</a:t>
            </a:r>
          </a:p>
        </p:txBody>
      </p:sp>
      <p:sp>
        <p:nvSpPr>
          <p:cNvPr id="13" name="Text Placeholder 7"/>
          <p:cNvSpPr>
            <a:spLocks noGrp="1"/>
          </p:cNvSpPr>
          <p:nvPr>
            <p:ph type="body" sz="quarter" idx="24"/>
          </p:nvPr>
        </p:nvSpPr>
        <p:spPr>
          <a:xfrm>
            <a:off x="418785" y="3762464"/>
            <a:ext cx="4023360" cy="342900"/>
          </a:xfrm>
          <a:prstGeom prst="rect">
            <a:avLst/>
          </a:prstGeom>
        </p:spPr>
        <p:txBody>
          <a:bodyPr wrap="square" lIns="0" tIns="0" rIns="0" bIns="0"/>
          <a:lstStyle>
            <a:lvl1pPr marL="0" indent="0">
              <a:buNone/>
              <a:defRPr sz="2000" b="1">
                <a:solidFill>
                  <a:schemeClr val="accent4"/>
                </a:solidFill>
              </a:defRPr>
            </a:lvl1pPr>
          </a:lstStyle>
          <a:p>
            <a:pPr lvl="0"/>
            <a:r>
              <a:rPr lang="en-US"/>
              <a:t>Click to edit Master text styles</a:t>
            </a:r>
          </a:p>
        </p:txBody>
      </p:sp>
      <p:sp>
        <p:nvSpPr>
          <p:cNvPr id="14" name="Text Placeholder 7"/>
          <p:cNvSpPr>
            <a:spLocks noGrp="1"/>
          </p:cNvSpPr>
          <p:nvPr>
            <p:ph type="body" sz="quarter" idx="25"/>
          </p:nvPr>
        </p:nvSpPr>
        <p:spPr>
          <a:xfrm>
            <a:off x="4698178" y="3762464"/>
            <a:ext cx="4023360" cy="342900"/>
          </a:xfrm>
          <a:prstGeom prst="rect">
            <a:avLst/>
          </a:prstGeom>
        </p:spPr>
        <p:txBody>
          <a:bodyPr wrap="square" lIns="0" tIns="0" rIns="0" bIns="0"/>
          <a:lstStyle>
            <a:lvl1pPr marL="0" indent="0">
              <a:buNone/>
              <a:defRPr sz="2000" b="1">
                <a:solidFill>
                  <a:schemeClr val="accent4"/>
                </a:solidFill>
              </a:defRPr>
            </a:lvl1pPr>
          </a:lstStyle>
          <a:p>
            <a:pPr lvl="0"/>
            <a:r>
              <a:rPr lang="en-US"/>
              <a:t>Click to edit Master text styles</a:t>
            </a:r>
          </a:p>
        </p:txBody>
      </p:sp>
      <p:sp>
        <p:nvSpPr>
          <p:cNvPr id="2" name="Footer Placeholder 1"/>
          <p:cNvSpPr>
            <a:spLocks noGrp="1"/>
          </p:cNvSpPr>
          <p:nvPr>
            <p:ph type="ftr" sz="quarter" idx="26"/>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431314069"/>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right spli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785" y="1221242"/>
            <a:ext cx="4023360" cy="4939815"/>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6"/>
          </p:nvPr>
        </p:nvSpPr>
        <p:spPr>
          <a:xfrm>
            <a:off x="4700915" y="1221243"/>
            <a:ext cx="4023360" cy="237744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7"/>
          </p:nvPr>
        </p:nvSpPr>
        <p:spPr>
          <a:xfrm>
            <a:off x="4700915" y="3766725"/>
            <a:ext cx="4023360" cy="2377440"/>
          </a:xfrm>
          <a:prstGeom prst="rect">
            <a:avLst/>
          </a:prstGeom>
        </p:spPr>
        <p:txBody>
          <a:bodyPr lIns="0" tIns="0" rIns="0" bIns="0" numCol="1" spcCol="182880">
            <a:noAutofit/>
          </a:bodyPr>
          <a:lstStyle>
            <a:lvl1pPr marL="0" indent="0">
              <a:buNone/>
              <a:defRPr sz="1600" b="1">
                <a:solidFill>
                  <a:schemeClr val="accent1"/>
                </a:solidFill>
              </a:defRPr>
            </a:lvl1pPr>
            <a:lvl2pPr marL="14288" indent="0">
              <a:lnSpc>
                <a:spcPct val="100000"/>
              </a:lnSpc>
              <a:spcBef>
                <a:spcPts val="0"/>
              </a:spcBef>
              <a:buNone/>
              <a:tabLst/>
              <a:defRPr sz="1600"/>
            </a:lvl2pPr>
            <a:lvl3pPr marL="238125" indent="-119063">
              <a:tabLst/>
              <a:defRPr sz="1600"/>
            </a:lvl3pPr>
            <a:lvl4pPr marL="461963" indent="-133350">
              <a:tabLst/>
              <a:defRPr sz="1600"/>
            </a:lvl4pPr>
            <a:lvl5pPr marL="685800" indent="-119063">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18"/>
          </p:nvPr>
        </p:nvSpPr>
        <p:spPr/>
        <p:txBody>
          <a:bodyPr/>
          <a:lstStyle/>
          <a:p>
            <a:fld id="{75242FA6-32B7-DA44-8450-87A3E7196826}" type="slidenum">
              <a:rPr lang="en-US" smtClean="0">
                <a:solidFill>
                  <a:prstClr val="white"/>
                </a:solidFill>
              </a:rPr>
              <a:pPr/>
              <a:t>‹#›</a:t>
            </a:fld>
            <a:endParaRPr lang="en-US" dirty="0">
              <a:solidFill>
                <a:prstClr val="white"/>
              </a:solidFill>
            </a:endParaRPr>
          </a:p>
        </p:txBody>
      </p:sp>
      <p:sp>
        <p:nvSpPr>
          <p:cNvPr id="4" name="Title 3"/>
          <p:cNvSpPr>
            <a:spLocks noGrp="1"/>
          </p:cNvSpPr>
          <p:nvPr>
            <p:ph type="title" hasCustomPrompt="1"/>
          </p:nvPr>
        </p:nvSpPr>
        <p:spPr>
          <a:xfrm>
            <a:off x="418786" y="230240"/>
            <a:ext cx="8302752" cy="822960"/>
          </a:xfrm>
        </p:spPr>
        <p:txBody>
          <a:bodyPr/>
          <a:lstStyle/>
          <a:p>
            <a:r>
              <a:rPr lang="en-US" dirty="0"/>
              <a:t>Slide titles should be kept brief, however can easily accommodate two lines or ~14 words</a:t>
            </a:r>
          </a:p>
        </p:txBody>
      </p:sp>
      <p:sp>
        <p:nvSpPr>
          <p:cNvPr id="2" name="Footer Placeholder 1"/>
          <p:cNvSpPr>
            <a:spLocks noGrp="1"/>
          </p:cNvSpPr>
          <p:nvPr>
            <p:ph type="ftr" sz="quarter" idx="19"/>
          </p:nvPr>
        </p:nvSpPr>
        <p:spPr/>
        <p:txBody>
          <a:bodyPr/>
          <a:lstStyle/>
          <a:p>
            <a:r>
              <a:rPr lang="en-US">
                <a:solidFill>
                  <a:prstClr val="white"/>
                </a:solidFill>
              </a:rPr>
              <a:t>This is editable using the Powerpoint footer functionality</a:t>
            </a:r>
            <a:endParaRPr lang="en-US" dirty="0">
              <a:solidFill>
                <a:prstClr val="white"/>
              </a:solidFill>
            </a:endParaRPr>
          </a:p>
        </p:txBody>
      </p:sp>
    </p:spTree>
    <p:extLst>
      <p:ext uri="{BB962C8B-B14F-4D97-AF65-F5344CB8AC3E}">
        <p14:creationId xmlns:p14="http://schemas.microsoft.com/office/powerpoint/2010/main" val="3618752854"/>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guide id="3" pos="264">
          <p15:clr>
            <a:srgbClr val="FBAE40"/>
          </p15:clr>
        </p15:guide>
        <p15:guide id="4" pos="5496">
          <p15:clr>
            <a:srgbClr val="FBAE40"/>
          </p15:clr>
        </p15:guide>
        <p15:guide id="5" orient="horz" pos="984">
          <p15:clr>
            <a:srgbClr val="FBAE40"/>
          </p15:clr>
        </p15:guide>
        <p15:guide id="6" orient="horz" pos="41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18" Type="http://schemas.openxmlformats.org/officeDocument/2006/relationships/tags" Target="../tags/tag12.xml"/><Relationship Id="rId26" Type="http://schemas.openxmlformats.org/officeDocument/2006/relationships/image" Target="../media/image1.png"/><Relationship Id="rId3" Type="http://schemas.openxmlformats.org/officeDocument/2006/relationships/slideLayout" Target="../slideLayouts/slideLayout32.xml"/><Relationship Id="rId21" Type="http://schemas.openxmlformats.org/officeDocument/2006/relationships/tags" Target="../tags/tag15.xml"/><Relationship Id="rId7" Type="http://schemas.openxmlformats.org/officeDocument/2006/relationships/tags" Target="../tags/tag1.xml"/><Relationship Id="rId12" Type="http://schemas.openxmlformats.org/officeDocument/2006/relationships/tags" Target="../tags/tag6.xml"/><Relationship Id="rId17" Type="http://schemas.openxmlformats.org/officeDocument/2006/relationships/tags" Target="../tags/tag11.xml"/><Relationship Id="rId25" Type="http://schemas.openxmlformats.org/officeDocument/2006/relationships/image" Target="../media/image6.emf"/><Relationship Id="rId2" Type="http://schemas.openxmlformats.org/officeDocument/2006/relationships/slideLayout" Target="../slideLayouts/slideLayout31.xml"/><Relationship Id="rId16" Type="http://schemas.openxmlformats.org/officeDocument/2006/relationships/tags" Target="../tags/tag10.xml"/><Relationship Id="rId20" Type="http://schemas.openxmlformats.org/officeDocument/2006/relationships/tags" Target="../tags/tag14.xml"/><Relationship Id="rId1" Type="http://schemas.openxmlformats.org/officeDocument/2006/relationships/slideLayout" Target="../slideLayouts/slideLayout30.xml"/><Relationship Id="rId6" Type="http://schemas.openxmlformats.org/officeDocument/2006/relationships/vmlDrawing" Target="../drawings/vmlDrawing1.vml"/><Relationship Id="rId11" Type="http://schemas.openxmlformats.org/officeDocument/2006/relationships/tags" Target="../tags/tag5.xml"/><Relationship Id="rId24" Type="http://schemas.openxmlformats.org/officeDocument/2006/relationships/oleObject" Target="../embeddings/oleObject1.bin"/><Relationship Id="rId5" Type="http://schemas.openxmlformats.org/officeDocument/2006/relationships/theme" Target="../theme/theme2.xml"/><Relationship Id="rId15" Type="http://schemas.openxmlformats.org/officeDocument/2006/relationships/tags" Target="../tags/tag9.xml"/><Relationship Id="rId23" Type="http://schemas.openxmlformats.org/officeDocument/2006/relationships/tags" Target="../tags/tag17.xml"/><Relationship Id="rId10" Type="http://schemas.openxmlformats.org/officeDocument/2006/relationships/tags" Target="../tags/tag4.xml"/><Relationship Id="rId19" Type="http://schemas.openxmlformats.org/officeDocument/2006/relationships/tags" Target="../tags/tag13.xml"/><Relationship Id="rId4" Type="http://schemas.openxmlformats.org/officeDocument/2006/relationships/slideLayout" Target="../slideLayouts/slideLayout33.xml"/><Relationship Id="rId9" Type="http://schemas.openxmlformats.org/officeDocument/2006/relationships/tags" Target="../tags/tag3.xml"/><Relationship Id="rId14" Type="http://schemas.openxmlformats.org/officeDocument/2006/relationships/tags" Target="../tags/tag8.xml"/><Relationship Id="rId22" Type="http://schemas.openxmlformats.org/officeDocument/2006/relationships/tags" Target="../tags/tag16.xml"/><Relationship Id="rId27"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image" Target="../media/image6.emf"/><Relationship Id="rId3" Type="http://schemas.openxmlformats.org/officeDocument/2006/relationships/slideLayout" Target="../slideLayouts/slideLayout36.xml"/><Relationship Id="rId21" Type="http://schemas.openxmlformats.org/officeDocument/2006/relationships/tags" Target="../tags/tag37.xml"/><Relationship Id="rId7" Type="http://schemas.openxmlformats.org/officeDocument/2006/relationships/vmlDrawing" Target="../drawings/vmlDrawing5.v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oleObject" Target="../embeddings/oleObject5.bin"/><Relationship Id="rId2" Type="http://schemas.openxmlformats.org/officeDocument/2006/relationships/slideLayout" Target="../slideLayouts/slideLayout35.xml"/><Relationship Id="rId16" Type="http://schemas.openxmlformats.org/officeDocument/2006/relationships/tags" Target="../tags/tag32.xml"/><Relationship Id="rId20" Type="http://schemas.openxmlformats.org/officeDocument/2006/relationships/tags" Target="../tags/tag36.xml"/><Relationship Id="rId1" Type="http://schemas.openxmlformats.org/officeDocument/2006/relationships/slideLayout" Target="../slideLayouts/slideLayout34.xml"/><Relationship Id="rId6" Type="http://schemas.openxmlformats.org/officeDocument/2006/relationships/theme" Target="../theme/theme3.xml"/><Relationship Id="rId11" Type="http://schemas.openxmlformats.org/officeDocument/2006/relationships/tags" Target="../tags/tag27.xml"/><Relationship Id="rId24" Type="http://schemas.openxmlformats.org/officeDocument/2006/relationships/tags" Target="../tags/tag40.xml"/><Relationship Id="rId5" Type="http://schemas.openxmlformats.org/officeDocument/2006/relationships/slideLayout" Target="../slideLayouts/slideLayout38.xml"/><Relationship Id="rId15" Type="http://schemas.openxmlformats.org/officeDocument/2006/relationships/tags" Target="../tags/tag31.xml"/><Relationship Id="rId23" Type="http://schemas.openxmlformats.org/officeDocument/2006/relationships/tags" Target="../tags/tag39.xml"/><Relationship Id="rId28" Type="http://schemas.openxmlformats.org/officeDocument/2006/relationships/image" Target="../media/image7.png"/><Relationship Id="rId10" Type="http://schemas.openxmlformats.org/officeDocument/2006/relationships/tags" Target="../tags/tag26.xml"/><Relationship Id="rId19" Type="http://schemas.openxmlformats.org/officeDocument/2006/relationships/tags" Target="../tags/tag35.xml"/><Relationship Id="rId4" Type="http://schemas.openxmlformats.org/officeDocument/2006/relationships/slideLayout" Target="../slideLayouts/slideLayout37.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18" Type="http://schemas.openxmlformats.org/officeDocument/2006/relationships/tags" Target="../tags/tag60.xml"/><Relationship Id="rId26" Type="http://schemas.openxmlformats.org/officeDocument/2006/relationships/image" Target="../media/image1.png"/><Relationship Id="rId3" Type="http://schemas.openxmlformats.org/officeDocument/2006/relationships/slideLayout" Target="../slideLayouts/slideLayout41.xml"/><Relationship Id="rId21" Type="http://schemas.openxmlformats.org/officeDocument/2006/relationships/tags" Target="../tags/tag63.xml"/><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tags" Target="../tags/tag59.xml"/><Relationship Id="rId25" Type="http://schemas.openxmlformats.org/officeDocument/2006/relationships/image" Target="../media/image6.emf"/><Relationship Id="rId2" Type="http://schemas.openxmlformats.org/officeDocument/2006/relationships/slideLayout" Target="../slideLayouts/slideLayout40.xml"/><Relationship Id="rId16" Type="http://schemas.openxmlformats.org/officeDocument/2006/relationships/tags" Target="../tags/tag58.xml"/><Relationship Id="rId20" Type="http://schemas.openxmlformats.org/officeDocument/2006/relationships/tags" Target="../tags/tag62.xml"/><Relationship Id="rId1" Type="http://schemas.openxmlformats.org/officeDocument/2006/relationships/slideLayout" Target="../slideLayouts/slideLayout39.xml"/><Relationship Id="rId6" Type="http://schemas.openxmlformats.org/officeDocument/2006/relationships/vmlDrawing" Target="../drawings/vmlDrawing10.vml"/><Relationship Id="rId11" Type="http://schemas.openxmlformats.org/officeDocument/2006/relationships/tags" Target="../tags/tag53.xml"/><Relationship Id="rId24" Type="http://schemas.openxmlformats.org/officeDocument/2006/relationships/oleObject" Target="../embeddings/oleObject10.bin"/><Relationship Id="rId5" Type="http://schemas.openxmlformats.org/officeDocument/2006/relationships/theme" Target="../theme/theme4.xml"/><Relationship Id="rId15" Type="http://schemas.openxmlformats.org/officeDocument/2006/relationships/tags" Target="../tags/tag57.xml"/><Relationship Id="rId23" Type="http://schemas.openxmlformats.org/officeDocument/2006/relationships/tags" Target="../tags/tag65.xml"/><Relationship Id="rId10" Type="http://schemas.openxmlformats.org/officeDocument/2006/relationships/tags" Target="../tags/tag52.xml"/><Relationship Id="rId19" Type="http://schemas.openxmlformats.org/officeDocument/2006/relationships/tags" Target="../tags/tag61.xml"/><Relationship Id="rId4" Type="http://schemas.openxmlformats.org/officeDocument/2006/relationships/slideLayout" Target="../slideLayouts/slideLayout42.xml"/><Relationship Id="rId9" Type="http://schemas.openxmlformats.org/officeDocument/2006/relationships/tags" Target="../tags/tag51.xml"/><Relationship Id="rId14" Type="http://schemas.openxmlformats.org/officeDocument/2006/relationships/tags" Target="../tags/tag56.xml"/><Relationship Id="rId22" Type="http://schemas.openxmlformats.org/officeDocument/2006/relationships/tags" Target="../tags/tag64.xml"/><Relationship Id="rId27"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6619336"/>
            <a:ext cx="9142714" cy="240368"/>
          </a:xfrm>
          <a:prstGeom prst="rect">
            <a:avLst/>
          </a:prstGeom>
          <a:gradFill flip="none" rotWithShape="1">
            <a:gsLst>
              <a:gs pos="0">
                <a:schemeClr val="accent4"/>
              </a:gs>
              <a:gs pos="10000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lide Number Placeholder 5"/>
          <p:cNvSpPr>
            <a:spLocks noGrp="1"/>
          </p:cNvSpPr>
          <p:nvPr>
            <p:ph type="sldNum" sz="quarter" idx="4"/>
          </p:nvPr>
        </p:nvSpPr>
        <p:spPr>
          <a:xfrm>
            <a:off x="8629650" y="6677919"/>
            <a:ext cx="459198" cy="153041"/>
          </a:xfrm>
          <a:prstGeom prst="rect">
            <a:avLst/>
          </a:prstGeom>
        </p:spPr>
        <p:txBody>
          <a:bodyPr lIns="0" tIns="0" rIns="0" bIns="0" anchor="t" anchorCtr="0"/>
          <a:lstStyle>
            <a:lvl1pPr algn="l">
              <a:defRPr sz="800" b="1">
                <a:solidFill>
                  <a:schemeClr val="bg1"/>
                </a:solidFill>
              </a:defRPr>
            </a:lvl1pPr>
          </a:lstStyle>
          <a:p>
            <a:fld id="{75242FA6-32B7-DA44-8450-87A3E7196826}" type="slidenum">
              <a:rPr lang="en-US" smtClean="0">
                <a:solidFill>
                  <a:prstClr val="white"/>
                </a:solidFill>
              </a:rPr>
              <a:pPr/>
              <a:t>‹#›</a:t>
            </a:fld>
            <a:endParaRPr lang="en-US" dirty="0">
              <a:solidFill>
                <a:prstClr val="white"/>
              </a:solidFill>
            </a:endParaRPr>
          </a:p>
        </p:txBody>
      </p:sp>
      <p:pic>
        <p:nvPicPr>
          <p:cNvPr id="4" name="Picture 3"/>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8090410" y="6619337"/>
            <a:ext cx="552924" cy="242458"/>
          </a:xfrm>
          <a:prstGeom prst="rect">
            <a:avLst/>
          </a:prstGeom>
        </p:spPr>
      </p:pic>
      <p:pic>
        <p:nvPicPr>
          <p:cNvPr id="5" name="Picture 4"/>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59662" y="6683266"/>
            <a:ext cx="2177276" cy="119876"/>
          </a:xfrm>
          <a:prstGeom prst="rect">
            <a:avLst/>
          </a:prstGeom>
        </p:spPr>
      </p:pic>
      <p:cxnSp>
        <p:nvCxnSpPr>
          <p:cNvPr id="6" name="Straight Connector 5"/>
          <p:cNvCxnSpPr/>
          <p:nvPr userDrawn="1"/>
        </p:nvCxnSpPr>
        <p:spPr>
          <a:xfrm>
            <a:off x="8535924" y="6670940"/>
            <a:ext cx="0" cy="1371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3"/>
          </p:nvPr>
        </p:nvSpPr>
        <p:spPr>
          <a:xfrm>
            <a:off x="3028950" y="6619336"/>
            <a:ext cx="5061460" cy="240368"/>
          </a:xfrm>
          <a:prstGeom prst="rect">
            <a:avLst/>
          </a:prstGeom>
        </p:spPr>
        <p:txBody>
          <a:bodyPr vert="horz" lIns="0" tIns="27432" rIns="0" bIns="0" rtlCol="0" anchor="t" anchorCtr="0"/>
          <a:lstStyle>
            <a:lvl1pPr algn="l">
              <a:defRPr sz="1050">
                <a:solidFill>
                  <a:schemeClr val="bg1"/>
                </a:solidFill>
              </a:defRPr>
            </a:lvl1pPr>
          </a:lstStyle>
          <a:p>
            <a:r>
              <a:rPr lang="en-US" dirty="0">
                <a:solidFill>
                  <a:prstClr val="white"/>
                </a:solidFill>
              </a:rPr>
              <a:t>This is editable using the </a:t>
            </a:r>
            <a:r>
              <a:rPr lang="en-US" dirty="0" err="1">
                <a:solidFill>
                  <a:prstClr val="white"/>
                </a:solidFill>
              </a:rPr>
              <a:t>Powerpoint</a:t>
            </a:r>
            <a:r>
              <a:rPr lang="en-US" dirty="0">
                <a:solidFill>
                  <a:prstClr val="white"/>
                </a:solidFill>
              </a:rPr>
              <a:t> footer functionality</a:t>
            </a:r>
          </a:p>
        </p:txBody>
      </p:sp>
      <p:sp>
        <p:nvSpPr>
          <p:cNvPr id="8" name="Title Placeholder 7"/>
          <p:cNvSpPr>
            <a:spLocks noGrp="1"/>
          </p:cNvSpPr>
          <p:nvPr>
            <p:ph type="title"/>
          </p:nvPr>
        </p:nvSpPr>
        <p:spPr>
          <a:xfrm>
            <a:off x="418786" y="230240"/>
            <a:ext cx="8302752" cy="1325563"/>
          </a:xfrm>
          <a:prstGeom prst="rect">
            <a:avLst/>
          </a:prstGeom>
        </p:spPr>
        <p:txBody>
          <a:bodyPr vert="horz" lIns="0" tIns="0" rIns="0" bIns="0" rtlCol="0" anchor="t">
            <a:normAutofit/>
          </a:bodyPr>
          <a:lstStyle/>
          <a:p>
            <a:r>
              <a:rPr lang="en-US"/>
              <a:t>Click to edit Master title style</a:t>
            </a:r>
            <a:endParaRPr lang="en-US" dirty="0"/>
          </a:p>
        </p:txBody>
      </p:sp>
    </p:spTree>
    <p:extLst>
      <p:ext uri="{BB962C8B-B14F-4D97-AF65-F5344CB8AC3E}">
        <p14:creationId xmlns:p14="http://schemas.microsoft.com/office/powerpoint/2010/main" val="20879570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Lst>
  <p:hf hdr="0" dt="0"/>
  <p:txStyles>
    <p:titleStyle>
      <a:lvl1pPr algn="l" defTabSz="914400" rtl="0" eaLnBrk="1" latinLnBrk="0" hangingPunct="1">
        <a:lnSpc>
          <a:spcPts val="3200"/>
        </a:lnSpc>
        <a:spcBef>
          <a:spcPct val="0"/>
        </a:spcBef>
        <a:buNone/>
        <a:defRPr sz="30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
            </p:custDataLs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3079" name="think-cell Slide" r:id="rId24" imgW="270" imgH="270" progId="TCLayout.ActiveDocument.1">
                  <p:embed/>
                </p:oleObj>
              </mc:Choice>
              <mc:Fallback>
                <p:oleObj name="think-cell Slide" r:id="rId24" imgW="270" imgH="270" progId="TCLayout.ActiveDocument.1">
                  <p:embed/>
                  <p:pic>
                    <p:nvPicPr>
                      <p:cNvPr id="2" name="Object 1" hidden="1"/>
                      <p:cNvPicPr/>
                      <p:nvPr/>
                    </p:nvPicPr>
                    <p:blipFill>
                      <a:blip r:embed="rId25"/>
                      <a:stretch>
                        <a:fillRect/>
                      </a:stretch>
                    </p:blipFill>
                    <p:spPr>
                      <a:xfrm>
                        <a:off x="0" y="0"/>
                        <a:ext cx="161984" cy="161974"/>
                      </a:xfrm>
                      <a:prstGeom prst="rect">
                        <a:avLst/>
                      </a:prstGeom>
                    </p:spPr>
                  </p:pic>
                </p:oleObj>
              </mc:Fallback>
            </mc:AlternateContent>
          </a:graphicData>
        </a:graphic>
      </p:graphicFrame>
      <p:sp>
        <p:nvSpPr>
          <p:cNvPr id="6" name="Rectangle 5" hidden="1"/>
          <p:cNvSpPr/>
          <p:nvPr>
            <p:custDataLst>
              <p:tags r:id="rId8"/>
            </p:custDataLst>
          </p:nvPr>
        </p:nvSpPr>
        <p:spPr bwMode="auto">
          <a:xfrm>
            <a:off x="0" y="0"/>
            <a:ext cx="161984"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800" b="0" i="0" baseline="0" dirty="0">
              <a:solidFill>
                <a:srgbClr val="000000"/>
              </a:solidFill>
              <a:latin typeface="Arial" panose="020B0604020202020204" pitchFamily="34" charset="0"/>
              <a:ea typeface="+mj-ea"/>
              <a:cs typeface="+mj-cs"/>
              <a:sym typeface="Arial" panose="020B0604020202020204" pitchFamily="34" charset="0"/>
            </a:endParaRPr>
          </a:p>
        </p:txBody>
      </p:sp>
      <p:sp>
        <p:nvSpPr>
          <p:cNvPr id="19" name="Title"/>
          <p:cNvSpPr>
            <a:spLocks noGrp="1" noChangeArrowheads="1"/>
          </p:cNvSpPr>
          <p:nvPr>
            <p:ph type="title"/>
          </p:nvPr>
        </p:nvSpPr>
        <p:spPr bwMode="gray">
          <a:xfrm>
            <a:off x="174944" y="234864"/>
            <a:ext cx="879411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dirty="0"/>
              <a:t>Click to edit Master title style</a:t>
            </a:r>
            <a:endParaRPr lang="en-US" noProof="0" dirty="0"/>
          </a:p>
        </p:txBody>
      </p:sp>
      <p:sp>
        <p:nvSpPr>
          <p:cNvPr id="10" name="1. On-page tracker" hidden="1"/>
          <p:cNvSpPr>
            <a:spLocks noChangeArrowheads="1"/>
          </p:cNvSpPr>
          <p:nvPr/>
        </p:nvSpPr>
        <p:spPr bwMode="gray">
          <a:xfrm>
            <a:off x="174944" y="77303"/>
            <a:ext cx="500512" cy="1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a:solidFill>
                  <a:schemeClr val="accent6"/>
                </a:solidFill>
                <a:latin typeface="+mn-lt"/>
                <a:ea typeface="+mn-ea"/>
              </a:rPr>
              <a:t>TRACKER</a:t>
            </a:r>
            <a:endParaRPr lang="en-US" sz="800" cap="all" baseline="0" dirty="0">
              <a:solidFill>
                <a:schemeClr val="accent6"/>
              </a:solidFill>
              <a:latin typeface="+mn-lt"/>
              <a:ea typeface="+mn-ea"/>
            </a:endParaRPr>
          </a:p>
        </p:txBody>
      </p:sp>
      <p:sp>
        <p:nvSpPr>
          <p:cNvPr id="11" name="3. Unit of measure" hidden="1"/>
          <p:cNvSpPr txBox="1">
            <a:spLocks noChangeArrowheads="1"/>
          </p:cNvSpPr>
          <p:nvPr/>
        </p:nvSpPr>
        <p:spPr bwMode="gray">
          <a:xfrm>
            <a:off x="174944" y="566136"/>
            <a:ext cx="8794113"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a:solidFill>
                  <a:schemeClr val="accent6"/>
                </a:solidFill>
                <a:latin typeface="+mn-lt"/>
                <a:ea typeface="+mn-ea"/>
              </a:rPr>
              <a:t>Subtitle</a:t>
            </a:r>
            <a:endParaRPr lang="en-US" sz="1600" baseline="0" dirty="0">
              <a:solidFill>
                <a:schemeClr val="accent6"/>
              </a:solidFill>
              <a:latin typeface="+mn-lt"/>
              <a:ea typeface="+mn-ea"/>
            </a:endParaRPr>
          </a:p>
        </p:txBody>
      </p:sp>
      <p:sp>
        <p:nvSpPr>
          <p:cNvPr id="13" name="4. Footnote" hidden="1"/>
          <p:cNvSpPr txBox="1">
            <a:spLocks noChangeArrowheads="1"/>
          </p:cNvSpPr>
          <p:nvPr/>
        </p:nvSpPr>
        <p:spPr bwMode="gray">
          <a:xfrm>
            <a:off x="121489" y="6247585"/>
            <a:ext cx="879411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indent="-85725">
              <a:defRPr lang="x-none"/>
            </a:pPr>
            <a:r>
              <a:rPr lang="en-US" sz="800" baseline="0" dirty="0">
                <a:solidFill>
                  <a:srgbClr val="808080"/>
                </a:solidFill>
                <a:latin typeface="+mn-lt"/>
                <a:ea typeface="+mn-ea"/>
              </a:rPr>
              <a:t>1 Footnote</a:t>
            </a:r>
          </a:p>
        </p:txBody>
      </p:sp>
      <p:sp>
        <p:nvSpPr>
          <p:cNvPr id="14" name="5. Source" hidden="1"/>
          <p:cNvSpPr>
            <a:spLocks noChangeArrowheads="1"/>
          </p:cNvSpPr>
          <p:nvPr/>
        </p:nvSpPr>
        <p:spPr bwMode="gray">
          <a:xfrm>
            <a:off x="121489" y="6436817"/>
            <a:ext cx="879411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p>
            <a:pPr marL="517525" indent="-517525" defTabSz="895350">
              <a:tabLst>
                <a:tab pos="612775" algn="l"/>
              </a:tabLst>
            </a:pPr>
            <a:r>
              <a:rPr lang="en-US" sz="800" baseline="0" dirty="0">
                <a:solidFill>
                  <a:srgbClr val="808080"/>
                </a:solidFill>
                <a:latin typeface="+mn-lt"/>
                <a:ea typeface="+mn-ea"/>
              </a:rPr>
              <a:t>SOURCE : Source</a:t>
            </a:r>
          </a:p>
        </p:txBody>
      </p:sp>
      <p:sp>
        <p:nvSpPr>
          <p:cNvPr id="3" name="Text Placeholder 2"/>
          <p:cNvSpPr>
            <a:spLocks noGrp="1"/>
          </p:cNvSpPr>
          <p:nvPr>
            <p:ph type="body" idx="1"/>
          </p:nvPr>
        </p:nvSpPr>
        <p:spPr bwMode="gray">
          <a:xfrm>
            <a:off x="1482155" y="1926120"/>
            <a:ext cx="4350892" cy="1256112"/>
          </a:xfrm>
          <a:prstGeom prst="rect">
            <a:avLst/>
          </a:prstGeom>
        </p:spPr>
        <p:txBody>
          <a:bodyPr vert="horz" wrap="square"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a:t>Fifth level</a:t>
            </a:r>
            <a:endParaRPr lang="en-US" dirty="0"/>
          </a:p>
        </p:txBody>
      </p:sp>
      <p:grpSp>
        <p:nvGrpSpPr>
          <p:cNvPr id="15" name="ACET" hidden="1"/>
          <p:cNvGrpSpPr>
            <a:grpSpLocks/>
          </p:cNvGrpSpPr>
          <p:nvPr/>
        </p:nvGrpSpPr>
        <p:grpSpPr bwMode="gray">
          <a:xfrm>
            <a:off x="1482155" y="1291399"/>
            <a:ext cx="4350892" cy="510219"/>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dirty="0">
                  <a:solidFill>
                    <a:srgbClr val="000000"/>
                  </a:solidFill>
                  <a:latin typeface="+mn-lt"/>
                  <a:ea typeface="+mn-ea"/>
                </a:rPr>
                <a:t>Title</a:t>
              </a:r>
            </a:p>
            <a:p>
              <a:r>
                <a:rPr lang="x-none" sz="1600" baseline="0" dirty="0">
                  <a:solidFill>
                    <a:srgbClr val="808080"/>
                  </a:solidFill>
                  <a:latin typeface="+mn-lt"/>
                  <a:ea typeface="+mn-ea"/>
                </a:rPr>
                <a:t>Unit of measure</a:t>
              </a:r>
            </a:p>
          </p:txBody>
        </p:sp>
      </p:grpSp>
      <p:grpSp>
        <p:nvGrpSpPr>
          <p:cNvPr id="17" name="Sticker" hidden="1"/>
          <p:cNvGrpSpPr/>
          <p:nvPr/>
        </p:nvGrpSpPr>
        <p:grpSpPr bwMode="gray">
          <a:xfrm>
            <a:off x="8486079" y="291555"/>
            <a:ext cx="482978" cy="153874"/>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x-none"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26" name="LegendBoxes" hidden="1"/>
          <p:cNvGrpSpPr/>
          <p:nvPr/>
        </p:nvGrpSpPr>
        <p:grpSpPr bwMode="gray">
          <a:xfrm>
            <a:off x="8189743" y="285076"/>
            <a:ext cx="779314" cy="101772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grpSp>
      <p:grpSp>
        <p:nvGrpSpPr>
          <p:cNvPr id="35" name="LegendLines" hidden="1"/>
          <p:cNvGrpSpPr/>
          <p:nvPr/>
        </p:nvGrpSpPr>
        <p:grpSpPr bwMode="gray">
          <a:xfrm>
            <a:off x="7875664" y="285075"/>
            <a:ext cx="1093393" cy="745084"/>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632"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632"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632"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grpSp>
      <p:grpSp>
        <p:nvGrpSpPr>
          <p:cNvPr id="42" name="LegendMoons" hidden="1"/>
          <p:cNvGrpSpPr/>
          <p:nvPr/>
        </p:nvGrpSpPr>
        <p:grpSpPr bwMode="gray">
          <a:xfrm>
            <a:off x="8121710" y="255920"/>
            <a:ext cx="847347" cy="1333054"/>
            <a:chOff x="7769225" y="250825"/>
            <a:chExt cx="830430" cy="1306516"/>
          </a:xfrm>
        </p:grpSpPr>
        <p:grpSp>
          <p:nvGrpSpPr>
            <p:cNvPr id="43" name="MoonLegend1"/>
            <p:cNvGrpSpPr>
              <a:grpSpLocks noChangeAspect="1"/>
            </p:cNvGrpSpPr>
            <p:nvPr>
              <p:custDataLst>
                <p:tags r:id="rId9"/>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2"/>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62" name="Arc 39"/>
              <p:cNvSpPr>
                <a:spLocks noChangeAspect="1"/>
              </p:cNvSpPr>
              <p:nvPr>
                <p:custDataLst>
                  <p:tags r:id="rId23"/>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grpSp>
        <p:grpSp>
          <p:nvGrpSpPr>
            <p:cNvPr id="44" name="MoonLegend2"/>
            <p:cNvGrpSpPr>
              <a:grpSpLocks noChangeAspect="1"/>
            </p:cNvGrpSpPr>
            <p:nvPr>
              <p:custDataLst>
                <p:tags r:id="rId10"/>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0"/>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60" name="Arc 42"/>
              <p:cNvSpPr>
                <a:spLocks noChangeAspect="1"/>
              </p:cNvSpPr>
              <p:nvPr>
                <p:custDataLst>
                  <p:tags r:id="rId21"/>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grpSp>
        <p:grpSp>
          <p:nvGrpSpPr>
            <p:cNvPr id="45" name="MoonLegend4"/>
            <p:cNvGrpSpPr>
              <a:grpSpLocks noChangeAspect="1"/>
            </p:cNvGrpSpPr>
            <p:nvPr>
              <p:custDataLst>
                <p:tags r:id="rId11"/>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8"/>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58" name="Arc 48"/>
              <p:cNvSpPr>
                <a:spLocks noChangeAspect="1"/>
              </p:cNvSpPr>
              <p:nvPr>
                <p:custDataLst>
                  <p:tags r:id="rId19"/>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grpSp>
        <p:grpSp>
          <p:nvGrpSpPr>
            <p:cNvPr id="46" name="MoonLegend5"/>
            <p:cNvGrpSpPr>
              <a:grpSpLocks noChangeAspect="1"/>
            </p:cNvGrpSpPr>
            <p:nvPr>
              <p:custDataLst>
                <p:tags r:id="rId12"/>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6"/>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56" name="Oval 51"/>
              <p:cNvSpPr>
                <a:spLocks noChangeAspect="1" noChangeArrowheads="1"/>
              </p:cNvSpPr>
              <p:nvPr>
                <p:custDataLst>
                  <p:tags r:id="rId17"/>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grpSp>
        <p:grpSp>
          <p:nvGrpSpPr>
            <p:cNvPr id="47" name="MoonLegend3"/>
            <p:cNvGrpSpPr>
              <a:grpSpLocks noChangeAspect="1"/>
            </p:cNvGrpSpPr>
            <p:nvPr>
              <p:custDataLst>
                <p:tags r:id="rId13"/>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4"/>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54" name="Arc 48"/>
              <p:cNvSpPr>
                <a:spLocks noChangeAspect="1"/>
              </p:cNvSpPr>
              <p:nvPr>
                <p:custDataLst>
                  <p:tags r:id="rId15"/>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grpSp>
      <p:sp>
        <p:nvSpPr>
          <p:cNvPr id="63" name="Slide Number"/>
          <p:cNvSpPr txBox="1">
            <a:spLocks/>
          </p:cNvSpPr>
          <p:nvPr/>
        </p:nvSpPr>
        <p:spPr bwMode="auto">
          <a:xfrm>
            <a:off x="8771545" y="6677760"/>
            <a:ext cx="127581" cy="12561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l"/>
            <a:fld id="{42C328C1-A84F-4A39-A664-DBA00541A8C6}" type="slidenum">
              <a:rPr lang="en-US" sz="800" baseline="0" smtClean="0">
                <a:solidFill>
                  <a:schemeClr val="bg1"/>
                </a:solidFill>
                <a:latin typeface="+mn-lt"/>
              </a:rPr>
              <a:pPr algn="l"/>
              <a:t>‹#›</a:t>
            </a:fld>
            <a:endParaRPr lang="en-US" sz="800" baseline="0" dirty="0">
              <a:solidFill>
                <a:schemeClr val="bg1"/>
              </a:solidFill>
              <a:latin typeface="+mn-lt"/>
            </a:endParaRPr>
          </a:p>
        </p:txBody>
      </p:sp>
      <p:pic>
        <p:nvPicPr>
          <p:cNvPr id="66" name="Picture 65">
            <a:extLst>
              <a:ext uri="{FF2B5EF4-FFF2-40B4-BE49-F238E27FC236}">
                <a16:creationId xmlns:a16="http://schemas.microsoft.com/office/drawing/2014/main" id="{B05A3281-5E80-4CB7-B3BD-3EA6C8EB714A}"/>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8222218" y="6619337"/>
            <a:ext cx="552924" cy="242458"/>
          </a:xfrm>
          <a:prstGeom prst="rect">
            <a:avLst/>
          </a:prstGeom>
        </p:spPr>
      </p:pic>
      <p:pic>
        <p:nvPicPr>
          <p:cNvPr id="67" name="Picture 66">
            <a:extLst>
              <a:ext uri="{FF2B5EF4-FFF2-40B4-BE49-F238E27FC236}">
                <a16:creationId xmlns:a16="http://schemas.microsoft.com/office/drawing/2014/main" id="{12DF0985-8EBE-4604-BE27-AC858E6B5703}"/>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21489" y="6683266"/>
            <a:ext cx="2177276" cy="119876"/>
          </a:xfrm>
          <a:prstGeom prst="rect">
            <a:avLst/>
          </a:prstGeom>
        </p:spPr>
      </p:pic>
      <p:cxnSp>
        <p:nvCxnSpPr>
          <p:cNvPr id="68" name="Straight Connector 67">
            <a:extLst>
              <a:ext uri="{FF2B5EF4-FFF2-40B4-BE49-F238E27FC236}">
                <a16:creationId xmlns:a16="http://schemas.microsoft.com/office/drawing/2014/main" id="{5D406458-7805-48AE-B222-5048BF15BC78}"/>
              </a:ext>
            </a:extLst>
          </p:cNvPr>
          <p:cNvCxnSpPr/>
          <p:nvPr/>
        </p:nvCxnSpPr>
        <p:spPr>
          <a:xfrm>
            <a:off x="8667732" y="6670940"/>
            <a:ext cx="0" cy="1371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65530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l" defTabSz="895350" rtl="0" eaLnBrk="1" fontAlgn="base" hangingPunct="1">
        <a:spcBef>
          <a:spcPct val="0"/>
        </a:spcBef>
        <a:spcAft>
          <a:spcPct val="0"/>
        </a:spcAft>
        <a:tabLst>
          <a:tab pos="269875" algn="l"/>
        </a:tabLst>
        <a:defRPr lang="x-none" sz="2800" b="0" baseline="0" noProof="0" dirty="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7175"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61984" cy="161974"/>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161984"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800" b="0" i="0" baseline="0" dirty="0">
              <a:solidFill>
                <a:srgbClr val="000000"/>
              </a:solidFill>
              <a:latin typeface="Arial" panose="020B0604020202020204" pitchFamily="34" charset="0"/>
              <a:ea typeface="+mj-ea"/>
              <a:cs typeface="+mj-cs"/>
              <a:sym typeface="Arial" panose="020B0604020202020204" pitchFamily="34" charset="0"/>
            </a:endParaRPr>
          </a:p>
        </p:txBody>
      </p:sp>
      <p:sp>
        <p:nvSpPr>
          <p:cNvPr id="19" name="Title"/>
          <p:cNvSpPr>
            <a:spLocks noGrp="1" noChangeArrowheads="1"/>
          </p:cNvSpPr>
          <p:nvPr>
            <p:ph type="title"/>
          </p:nvPr>
        </p:nvSpPr>
        <p:spPr bwMode="gray">
          <a:xfrm>
            <a:off x="174944" y="234864"/>
            <a:ext cx="879411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dirty="0"/>
              <a:t>Click to edit Master title style</a:t>
            </a:r>
            <a:endParaRPr lang="en-US" noProof="0" dirty="0"/>
          </a:p>
        </p:txBody>
      </p:sp>
      <p:sp>
        <p:nvSpPr>
          <p:cNvPr id="10" name="1. On-page tracker" hidden="1"/>
          <p:cNvSpPr>
            <a:spLocks noChangeArrowheads="1"/>
          </p:cNvSpPr>
          <p:nvPr/>
        </p:nvSpPr>
        <p:spPr bwMode="gray">
          <a:xfrm>
            <a:off x="174944" y="77303"/>
            <a:ext cx="500512" cy="1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a:solidFill>
                  <a:schemeClr val="accent6"/>
                </a:solidFill>
                <a:latin typeface="+mn-lt"/>
                <a:ea typeface="+mn-ea"/>
              </a:rPr>
              <a:t>TRACKER</a:t>
            </a:r>
            <a:endParaRPr lang="en-US" sz="800" cap="all" baseline="0" dirty="0">
              <a:solidFill>
                <a:schemeClr val="accent6"/>
              </a:solidFill>
              <a:latin typeface="+mn-lt"/>
              <a:ea typeface="+mn-ea"/>
            </a:endParaRPr>
          </a:p>
        </p:txBody>
      </p:sp>
      <p:sp>
        <p:nvSpPr>
          <p:cNvPr id="11" name="3. Unit of measure" hidden="1"/>
          <p:cNvSpPr txBox="1">
            <a:spLocks noChangeArrowheads="1"/>
          </p:cNvSpPr>
          <p:nvPr/>
        </p:nvSpPr>
        <p:spPr bwMode="gray">
          <a:xfrm>
            <a:off x="174944" y="566136"/>
            <a:ext cx="8794113"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a:solidFill>
                  <a:schemeClr val="accent6"/>
                </a:solidFill>
                <a:latin typeface="+mn-lt"/>
                <a:ea typeface="+mn-ea"/>
              </a:rPr>
              <a:t>Subtitle</a:t>
            </a:r>
            <a:endParaRPr lang="en-US" sz="1600" baseline="0" dirty="0">
              <a:solidFill>
                <a:schemeClr val="accent6"/>
              </a:solidFill>
              <a:latin typeface="+mn-lt"/>
              <a:ea typeface="+mn-ea"/>
            </a:endParaRPr>
          </a:p>
        </p:txBody>
      </p:sp>
      <p:sp>
        <p:nvSpPr>
          <p:cNvPr id="13" name="4. Footnote" hidden="1"/>
          <p:cNvSpPr txBox="1">
            <a:spLocks noChangeArrowheads="1"/>
          </p:cNvSpPr>
          <p:nvPr/>
        </p:nvSpPr>
        <p:spPr bwMode="gray">
          <a:xfrm>
            <a:off x="121489" y="6247585"/>
            <a:ext cx="879411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indent="-85725">
              <a:defRPr lang="x-none"/>
            </a:pPr>
            <a:r>
              <a:rPr lang="en-US" sz="800" baseline="0" dirty="0">
                <a:solidFill>
                  <a:srgbClr val="808080"/>
                </a:solidFill>
                <a:latin typeface="+mn-lt"/>
                <a:ea typeface="+mn-ea"/>
              </a:rPr>
              <a:t>1 Footnote</a:t>
            </a:r>
          </a:p>
        </p:txBody>
      </p:sp>
      <p:sp>
        <p:nvSpPr>
          <p:cNvPr id="14" name="5. Source" hidden="1"/>
          <p:cNvSpPr>
            <a:spLocks noChangeArrowheads="1"/>
          </p:cNvSpPr>
          <p:nvPr/>
        </p:nvSpPr>
        <p:spPr bwMode="gray">
          <a:xfrm>
            <a:off x="121489" y="6436817"/>
            <a:ext cx="879411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p>
            <a:pPr marL="517525" indent="-517525" defTabSz="895350">
              <a:tabLst>
                <a:tab pos="612775" algn="l"/>
              </a:tabLst>
            </a:pPr>
            <a:r>
              <a:rPr lang="en-US" sz="800" baseline="0" dirty="0">
                <a:solidFill>
                  <a:srgbClr val="808080"/>
                </a:solidFill>
                <a:latin typeface="+mn-lt"/>
                <a:ea typeface="+mn-ea"/>
              </a:rPr>
              <a:t>SOURCE : Source</a:t>
            </a:r>
          </a:p>
        </p:txBody>
      </p:sp>
      <p:sp>
        <p:nvSpPr>
          <p:cNvPr id="3" name="Text Placeholder 2"/>
          <p:cNvSpPr>
            <a:spLocks noGrp="1"/>
          </p:cNvSpPr>
          <p:nvPr>
            <p:ph type="body" idx="1"/>
          </p:nvPr>
        </p:nvSpPr>
        <p:spPr bwMode="gray">
          <a:xfrm>
            <a:off x="1482155" y="1926120"/>
            <a:ext cx="4350892" cy="1256112"/>
          </a:xfrm>
          <a:prstGeom prst="rect">
            <a:avLst/>
          </a:prstGeom>
        </p:spPr>
        <p:txBody>
          <a:bodyPr vert="horz" wrap="square"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a:t>Fifth level</a:t>
            </a:r>
            <a:endParaRPr lang="en-US" dirty="0"/>
          </a:p>
        </p:txBody>
      </p:sp>
      <p:grpSp>
        <p:nvGrpSpPr>
          <p:cNvPr id="15" name="ACET" hidden="1"/>
          <p:cNvGrpSpPr>
            <a:grpSpLocks/>
          </p:cNvGrpSpPr>
          <p:nvPr/>
        </p:nvGrpSpPr>
        <p:grpSpPr bwMode="gray">
          <a:xfrm>
            <a:off x="1482155" y="1291399"/>
            <a:ext cx="4350892" cy="510219"/>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dirty="0">
                  <a:solidFill>
                    <a:srgbClr val="000000"/>
                  </a:solidFill>
                  <a:latin typeface="+mn-lt"/>
                  <a:ea typeface="+mn-ea"/>
                </a:rPr>
                <a:t>Title</a:t>
              </a:r>
            </a:p>
            <a:p>
              <a:r>
                <a:rPr lang="x-none" sz="1600" baseline="0" dirty="0">
                  <a:solidFill>
                    <a:srgbClr val="808080"/>
                  </a:solidFill>
                  <a:latin typeface="+mn-lt"/>
                  <a:ea typeface="+mn-ea"/>
                </a:rPr>
                <a:t>Unit of measure</a:t>
              </a:r>
            </a:p>
          </p:txBody>
        </p:sp>
      </p:grpSp>
      <p:grpSp>
        <p:nvGrpSpPr>
          <p:cNvPr id="17" name="Sticker" hidden="1"/>
          <p:cNvGrpSpPr/>
          <p:nvPr/>
        </p:nvGrpSpPr>
        <p:grpSpPr bwMode="gray">
          <a:xfrm>
            <a:off x="8486079" y="291555"/>
            <a:ext cx="482978" cy="153874"/>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x-none"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26" name="LegendBoxes" hidden="1"/>
          <p:cNvGrpSpPr/>
          <p:nvPr/>
        </p:nvGrpSpPr>
        <p:grpSpPr bwMode="gray">
          <a:xfrm>
            <a:off x="8189743" y="285076"/>
            <a:ext cx="779314" cy="101772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grpSp>
      <p:grpSp>
        <p:nvGrpSpPr>
          <p:cNvPr id="35" name="LegendLines" hidden="1"/>
          <p:cNvGrpSpPr/>
          <p:nvPr/>
        </p:nvGrpSpPr>
        <p:grpSpPr bwMode="gray">
          <a:xfrm>
            <a:off x="7875664" y="285075"/>
            <a:ext cx="1093393" cy="745084"/>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632"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632"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632"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grpSp>
      <p:grpSp>
        <p:nvGrpSpPr>
          <p:cNvPr id="42" name="LegendMoons" hidden="1"/>
          <p:cNvGrpSpPr/>
          <p:nvPr/>
        </p:nvGrpSpPr>
        <p:grpSpPr bwMode="gray">
          <a:xfrm>
            <a:off x="8121710" y="255920"/>
            <a:ext cx="847347" cy="1333054"/>
            <a:chOff x="7769225" y="250825"/>
            <a:chExt cx="830430" cy="1306516"/>
          </a:xfrm>
        </p:grpSpPr>
        <p:grpSp>
          <p:nvGrpSpPr>
            <p:cNvPr id="43" name="MoonLegend1"/>
            <p:cNvGrpSpPr>
              <a:grpSpLocks noChangeAspect="1"/>
            </p:cNvGrpSpPr>
            <p:nvPr>
              <p:custDataLst>
                <p:tags r:id="rId10"/>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62"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grpSp>
        <p:grpSp>
          <p:nvGrpSpPr>
            <p:cNvPr id="44" name="MoonLegend2"/>
            <p:cNvGrpSpPr>
              <a:grpSpLocks noChangeAspect="1"/>
            </p:cNvGrpSpPr>
            <p:nvPr>
              <p:custDataLst>
                <p:tags r:id="rId11"/>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60"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grpSp>
        <p:grpSp>
          <p:nvGrpSpPr>
            <p:cNvPr id="45"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58"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grpSp>
        <p:grpSp>
          <p:nvGrpSpPr>
            <p:cNvPr id="46"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56"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grpSp>
        <p:grpSp>
          <p:nvGrpSpPr>
            <p:cNvPr id="47" name="MoonLegend3"/>
            <p:cNvGrpSpPr>
              <a:grpSpLocks noChangeAspect="1"/>
            </p:cNvGrpSpPr>
            <p:nvPr>
              <p:custDataLst>
                <p:tags r:id="rId14"/>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54"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grpSp>
      <p:sp>
        <p:nvSpPr>
          <p:cNvPr id="63" name="Slide Number"/>
          <p:cNvSpPr txBox="1">
            <a:spLocks/>
          </p:cNvSpPr>
          <p:nvPr/>
        </p:nvSpPr>
        <p:spPr bwMode="auto">
          <a:xfrm>
            <a:off x="8771545" y="6677760"/>
            <a:ext cx="127581" cy="12561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l"/>
            <a:fld id="{42C328C1-A84F-4A39-A664-DBA00541A8C6}" type="slidenum">
              <a:rPr lang="en-US" sz="800" baseline="0" smtClean="0">
                <a:solidFill>
                  <a:schemeClr val="bg1"/>
                </a:solidFill>
                <a:latin typeface="+mn-lt"/>
              </a:rPr>
              <a:pPr algn="l"/>
              <a:t>‹#›</a:t>
            </a:fld>
            <a:endParaRPr lang="en-US" sz="800" baseline="0" dirty="0">
              <a:solidFill>
                <a:schemeClr val="bg1"/>
              </a:solidFill>
              <a:latin typeface="+mn-lt"/>
            </a:endParaRPr>
          </a:p>
        </p:txBody>
      </p:sp>
      <p:pic>
        <p:nvPicPr>
          <p:cNvPr id="66" name="Picture 65">
            <a:extLst>
              <a:ext uri="{FF2B5EF4-FFF2-40B4-BE49-F238E27FC236}">
                <a16:creationId xmlns:a16="http://schemas.microsoft.com/office/drawing/2014/main" id="{B05A3281-5E80-4CB7-B3BD-3EA6C8EB714A}"/>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8222218" y="6619337"/>
            <a:ext cx="552924" cy="242458"/>
          </a:xfrm>
          <a:prstGeom prst="rect">
            <a:avLst/>
          </a:prstGeom>
        </p:spPr>
      </p:pic>
      <p:pic>
        <p:nvPicPr>
          <p:cNvPr id="67" name="Picture 66">
            <a:extLst>
              <a:ext uri="{FF2B5EF4-FFF2-40B4-BE49-F238E27FC236}">
                <a16:creationId xmlns:a16="http://schemas.microsoft.com/office/drawing/2014/main" id="{12DF0985-8EBE-4604-BE27-AC858E6B5703}"/>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21489" y="6683266"/>
            <a:ext cx="2177276" cy="119876"/>
          </a:xfrm>
          <a:prstGeom prst="rect">
            <a:avLst/>
          </a:prstGeom>
        </p:spPr>
      </p:pic>
      <p:cxnSp>
        <p:nvCxnSpPr>
          <p:cNvPr id="68" name="Straight Connector 67">
            <a:extLst>
              <a:ext uri="{FF2B5EF4-FFF2-40B4-BE49-F238E27FC236}">
                <a16:creationId xmlns:a16="http://schemas.microsoft.com/office/drawing/2014/main" id="{5D406458-7805-48AE-B222-5048BF15BC78}"/>
              </a:ext>
            </a:extLst>
          </p:cNvPr>
          <p:cNvCxnSpPr/>
          <p:nvPr/>
        </p:nvCxnSpPr>
        <p:spPr>
          <a:xfrm>
            <a:off x="8667732" y="6670940"/>
            <a:ext cx="0" cy="1371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5132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Lst>
  <p:txStyles>
    <p:titleStyle>
      <a:lvl1pPr algn="l" defTabSz="895350" rtl="0" eaLnBrk="1" fontAlgn="base" hangingPunct="1">
        <a:spcBef>
          <a:spcPct val="0"/>
        </a:spcBef>
        <a:spcAft>
          <a:spcPct val="0"/>
        </a:spcAft>
        <a:tabLst>
          <a:tab pos="269875" algn="l"/>
        </a:tabLst>
        <a:defRPr lang="x-none" sz="2800" b="0" baseline="0" noProof="0" dirty="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
            </p:custDataLs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12295" name="think-cell Slide" r:id="rId24" imgW="270" imgH="270" progId="TCLayout.ActiveDocument.1">
                  <p:embed/>
                </p:oleObj>
              </mc:Choice>
              <mc:Fallback>
                <p:oleObj name="think-cell Slide" r:id="rId24" imgW="270" imgH="270" progId="TCLayout.ActiveDocument.1">
                  <p:embed/>
                  <p:pic>
                    <p:nvPicPr>
                      <p:cNvPr id="2" name="Object 1" hidden="1"/>
                      <p:cNvPicPr/>
                      <p:nvPr/>
                    </p:nvPicPr>
                    <p:blipFill>
                      <a:blip r:embed="rId25"/>
                      <a:stretch>
                        <a:fillRect/>
                      </a:stretch>
                    </p:blipFill>
                    <p:spPr>
                      <a:xfrm>
                        <a:off x="0" y="0"/>
                        <a:ext cx="161984" cy="161974"/>
                      </a:xfrm>
                      <a:prstGeom prst="rect">
                        <a:avLst/>
                      </a:prstGeom>
                    </p:spPr>
                  </p:pic>
                </p:oleObj>
              </mc:Fallback>
            </mc:AlternateContent>
          </a:graphicData>
        </a:graphic>
      </p:graphicFrame>
      <p:sp>
        <p:nvSpPr>
          <p:cNvPr id="6" name="Rectangle 5" hidden="1"/>
          <p:cNvSpPr/>
          <p:nvPr>
            <p:custDataLst>
              <p:tags r:id="rId8"/>
            </p:custDataLst>
          </p:nvPr>
        </p:nvSpPr>
        <p:spPr bwMode="auto">
          <a:xfrm>
            <a:off x="0" y="0"/>
            <a:ext cx="161984"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800" b="0" i="0" baseline="0" dirty="0">
              <a:solidFill>
                <a:srgbClr val="000000"/>
              </a:solidFill>
              <a:latin typeface="Arial" panose="020B0604020202020204" pitchFamily="34" charset="0"/>
              <a:ea typeface="+mj-ea"/>
              <a:cs typeface="+mj-cs"/>
              <a:sym typeface="Arial" panose="020B0604020202020204" pitchFamily="34" charset="0"/>
            </a:endParaRPr>
          </a:p>
        </p:txBody>
      </p:sp>
      <p:sp>
        <p:nvSpPr>
          <p:cNvPr id="19" name="Title"/>
          <p:cNvSpPr>
            <a:spLocks noGrp="1" noChangeArrowheads="1"/>
          </p:cNvSpPr>
          <p:nvPr>
            <p:ph type="title"/>
          </p:nvPr>
        </p:nvSpPr>
        <p:spPr bwMode="gray">
          <a:xfrm>
            <a:off x="174944" y="234864"/>
            <a:ext cx="879411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dirty="0"/>
              <a:t>Click to edit Master title style</a:t>
            </a:r>
            <a:endParaRPr lang="en-US" noProof="0" dirty="0"/>
          </a:p>
        </p:txBody>
      </p:sp>
      <p:sp>
        <p:nvSpPr>
          <p:cNvPr id="10" name="1. On-page tracker" hidden="1"/>
          <p:cNvSpPr>
            <a:spLocks noChangeArrowheads="1"/>
          </p:cNvSpPr>
          <p:nvPr/>
        </p:nvSpPr>
        <p:spPr bwMode="gray">
          <a:xfrm>
            <a:off x="174944" y="77303"/>
            <a:ext cx="500512" cy="1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a:solidFill>
                  <a:schemeClr val="accent6"/>
                </a:solidFill>
                <a:latin typeface="+mn-lt"/>
                <a:ea typeface="+mn-ea"/>
              </a:rPr>
              <a:t>TRACKER</a:t>
            </a:r>
            <a:endParaRPr lang="en-US" sz="800" cap="all" baseline="0" dirty="0">
              <a:solidFill>
                <a:schemeClr val="accent6"/>
              </a:solidFill>
              <a:latin typeface="+mn-lt"/>
              <a:ea typeface="+mn-ea"/>
            </a:endParaRPr>
          </a:p>
        </p:txBody>
      </p:sp>
      <p:sp>
        <p:nvSpPr>
          <p:cNvPr id="11" name="3. Unit of measure" hidden="1"/>
          <p:cNvSpPr txBox="1">
            <a:spLocks noChangeArrowheads="1"/>
          </p:cNvSpPr>
          <p:nvPr/>
        </p:nvSpPr>
        <p:spPr bwMode="gray">
          <a:xfrm>
            <a:off x="174944" y="566136"/>
            <a:ext cx="8794113"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a:solidFill>
                  <a:schemeClr val="accent6"/>
                </a:solidFill>
                <a:latin typeface="+mn-lt"/>
                <a:ea typeface="+mn-ea"/>
              </a:rPr>
              <a:t>Subtitle</a:t>
            </a:r>
            <a:endParaRPr lang="en-US" sz="1600" baseline="0" dirty="0">
              <a:solidFill>
                <a:schemeClr val="accent6"/>
              </a:solidFill>
              <a:latin typeface="+mn-lt"/>
              <a:ea typeface="+mn-ea"/>
            </a:endParaRPr>
          </a:p>
        </p:txBody>
      </p:sp>
      <p:sp>
        <p:nvSpPr>
          <p:cNvPr id="13" name="4. Footnote" hidden="1"/>
          <p:cNvSpPr txBox="1">
            <a:spLocks noChangeArrowheads="1"/>
          </p:cNvSpPr>
          <p:nvPr/>
        </p:nvSpPr>
        <p:spPr bwMode="gray">
          <a:xfrm>
            <a:off x="121489" y="6247585"/>
            <a:ext cx="879411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indent="-85725">
              <a:defRPr lang="x-none"/>
            </a:pPr>
            <a:r>
              <a:rPr lang="en-US" sz="800" baseline="0" dirty="0">
                <a:solidFill>
                  <a:srgbClr val="808080"/>
                </a:solidFill>
                <a:latin typeface="+mn-lt"/>
                <a:ea typeface="+mn-ea"/>
              </a:rPr>
              <a:t>1 Footnote</a:t>
            </a:r>
          </a:p>
        </p:txBody>
      </p:sp>
      <p:sp>
        <p:nvSpPr>
          <p:cNvPr id="14" name="5. Source" hidden="1"/>
          <p:cNvSpPr>
            <a:spLocks noChangeArrowheads="1"/>
          </p:cNvSpPr>
          <p:nvPr/>
        </p:nvSpPr>
        <p:spPr bwMode="gray">
          <a:xfrm>
            <a:off x="121489" y="6436817"/>
            <a:ext cx="879411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p>
            <a:pPr marL="517525" indent="-517525" defTabSz="895350">
              <a:tabLst>
                <a:tab pos="612775" algn="l"/>
              </a:tabLst>
            </a:pPr>
            <a:r>
              <a:rPr lang="en-US" sz="800" baseline="0" dirty="0">
                <a:solidFill>
                  <a:srgbClr val="808080"/>
                </a:solidFill>
                <a:latin typeface="+mn-lt"/>
                <a:ea typeface="+mn-ea"/>
              </a:rPr>
              <a:t>SOURCE : Source</a:t>
            </a:r>
          </a:p>
        </p:txBody>
      </p:sp>
      <p:sp>
        <p:nvSpPr>
          <p:cNvPr id="3" name="Text Placeholder 2"/>
          <p:cNvSpPr>
            <a:spLocks noGrp="1"/>
          </p:cNvSpPr>
          <p:nvPr>
            <p:ph type="body" idx="1"/>
          </p:nvPr>
        </p:nvSpPr>
        <p:spPr bwMode="gray">
          <a:xfrm>
            <a:off x="1482155" y="1926120"/>
            <a:ext cx="4350892" cy="1256112"/>
          </a:xfrm>
          <a:prstGeom prst="rect">
            <a:avLst/>
          </a:prstGeom>
        </p:spPr>
        <p:txBody>
          <a:bodyPr vert="horz" wrap="square"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a:t>Fifth level</a:t>
            </a:r>
            <a:endParaRPr lang="en-US" dirty="0"/>
          </a:p>
        </p:txBody>
      </p:sp>
      <p:grpSp>
        <p:nvGrpSpPr>
          <p:cNvPr id="15" name="ACET" hidden="1"/>
          <p:cNvGrpSpPr>
            <a:grpSpLocks/>
          </p:cNvGrpSpPr>
          <p:nvPr/>
        </p:nvGrpSpPr>
        <p:grpSpPr bwMode="gray">
          <a:xfrm>
            <a:off x="1482155" y="1291399"/>
            <a:ext cx="4350892" cy="510219"/>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dirty="0">
                  <a:solidFill>
                    <a:srgbClr val="000000"/>
                  </a:solidFill>
                  <a:latin typeface="+mn-lt"/>
                  <a:ea typeface="+mn-ea"/>
                </a:rPr>
                <a:t>Title</a:t>
              </a:r>
            </a:p>
            <a:p>
              <a:r>
                <a:rPr lang="x-none" sz="1600" baseline="0" dirty="0">
                  <a:solidFill>
                    <a:srgbClr val="808080"/>
                  </a:solidFill>
                  <a:latin typeface="+mn-lt"/>
                  <a:ea typeface="+mn-ea"/>
                </a:rPr>
                <a:t>Unit of measure</a:t>
              </a:r>
            </a:p>
          </p:txBody>
        </p:sp>
      </p:grpSp>
      <p:grpSp>
        <p:nvGrpSpPr>
          <p:cNvPr id="17" name="Sticker" hidden="1"/>
          <p:cNvGrpSpPr/>
          <p:nvPr/>
        </p:nvGrpSpPr>
        <p:grpSpPr bwMode="gray">
          <a:xfrm>
            <a:off x="8486079" y="291555"/>
            <a:ext cx="482978" cy="153874"/>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x-none"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26" name="LegendBoxes" hidden="1"/>
          <p:cNvGrpSpPr/>
          <p:nvPr/>
        </p:nvGrpSpPr>
        <p:grpSpPr bwMode="gray">
          <a:xfrm>
            <a:off x="8189743" y="285076"/>
            <a:ext cx="779314" cy="101772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grpSp>
      <p:grpSp>
        <p:nvGrpSpPr>
          <p:cNvPr id="35" name="LegendLines" hidden="1"/>
          <p:cNvGrpSpPr/>
          <p:nvPr/>
        </p:nvGrpSpPr>
        <p:grpSpPr bwMode="gray">
          <a:xfrm>
            <a:off x="7875664" y="285075"/>
            <a:ext cx="1093393" cy="745084"/>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632"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632"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632"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grpSp>
      <p:grpSp>
        <p:nvGrpSpPr>
          <p:cNvPr id="42" name="LegendMoons" hidden="1"/>
          <p:cNvGrpSpPr/>
          <p:nvPr/>
        </p:nvGrpSpPr>
        <p:grpSpPr bwMode="gray">
          <a:xfrm>
            <a:off x="8121710" y="255920"/>
            <a:ext cx="847347" cy="1333054"/>
            <a:chOff x="7769225" y="250825"/>
            <a:chExt cx="830430" cy="1306516"/>
          </a:xfrm>
        </p:grpSpPr>
        <p:grpSp>
          <p:nvGrpSpPr>
            <p:cNvPr id="43" name="MoonLegend1"/>
            <p:cNvGrpSpPr>
              <a:grpSpLocks noChangeAspect="1"/>
            </p:cNvGrpSpPr>
            <p:nvPr>
              <p:custDataLst>
                <p:tags r:id="rId9"/>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2"/>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62" name="Arc 39"/>
              <p:cNvSpPr>
                <a:spLocks noChangeAspect="1"/>
              </p:cNvSpPr>
              <p:nvPr>
                <p:custDataLst>
                  <p:tags r:id="rId23"/>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grpSp>
        <p:grpSp>
          <p:nvGrpSpPr>
            <p:cNvPr id="44" name="MoonLegend2"/>
            <p:cNvGrpSpPr>
              <a:grpSpLocks noChangeAspect="1"/>
            </p:cNvGrpSpPr>
            <p:nvPr>
              <p:custDataLst>
                <p:tags r:id="rId10"/>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0"/>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60" name="Arc 42"/>
              <p:cNvSpPr>
                <a:spLocks noChangeAspect="1"/>
              </p:cNvSpPr>
              <p:nvPr>
                <p:custDataLst>
                  <p:tags r:id="rId21"/>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grpSp>
        <p:grpSp>
          <p:nvGrpSpPr>
            <p:cNvPr id="45" name="MoonLegend4"/>
            <p:cNvGrpSpPr>
              <a:grpSpLocks noChangeAspect="1"/>
            </p:cNvGrpSpPr>
            <p:nvPr>
              <p:custDataLst>
                <p:tags r:id="rId11"/>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8"/>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58" name="Arc 48"/>
              <p:cNvSpPr>
                <a:spLocks noChangeAspect="1"/>
              </p:cNvSpPr>
              <p:nvPr>
                <p:custDataLst>
                  <p:tags r:id="rId19"/>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grpSp>
        <p:grpSp>
          <p:nvGrpSpPr>
            <p:cNvPr id="46" name="MoonLegend5"/>
            <p:cNvGrpSpPr>
              <a:grpSpLocks noChangeAspect="1"/>
            </p:cNvGrpSpPr>
            <p:nvPr>
              <p:custDataLst>
                <p:tags r:id="rId12"/>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6"/>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56" name="Oval 51"/>
              <p:cNvSpPr>
                <a:spLocks noChangeAspect="1" noChangeArrowheads="1"/>
              </p:cNvSpPr>
              <p:nvPr>
                <p:custDataLst>
                  <p:tags r:id="rId17"/>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grpSp>
        <p:grpSp>
          <p:nvGrpSpPr>
            <p:cNvPr id="47" name="MoonLegend3"/>
            <p:cNvGrpSpPr>
              <a:grpSpLocks noChangeAspect="1"/>
            </p:cNvGrpSpPr>
            <p:nvPr>
              <p:custDataLst>
                <p:tags r:id="rId13"/>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4"/>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sp>
            <p:nvSpPr>
              <p:cNvPr id="54" name="Arc 48"/>
              <p:cNvSpPr>
                <a:spLocks noChangeAspect="1"/>
              </p:cNvSpPr>
              <p:nvPr>
                <p:custDataLst>
                  <p:tags r:id="rId15"/>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sz="1632"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x-none" sz="1200" baseline="0" dirty="0">
                  <a:latin typeface="+mn-lt"/>
                  <a:ea typeface="+mn-ea"/>
                </a:rPr>
                <a:t>Legend</a:t>
              </a:r>
            </a:p>
          </p:txBody>
        </p:sp>
      </p:grpSp>
      <p:sp>
        <p:nvSpPr>
          <p:cNvPr id="63" name="Slide Number"/>
          <p:cNvSpPr txBox="1">
            <a:spLocks/>
          </p:cNvSpPr>
          <p:nvPr/>
        </p:nvSpPr>
        <p:spPr bwMode="auto">
          <a:xfrm>
            <a:off x="8771545" y="6677760"/>
            <a:ext cx="127581" cy="12561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l"/>
            <a:fld id="{42C328C1-A84F-4A39-A664-DBA00541A8C6}" type="slidenum">
              <a:rPr lang="en-US" sz="800" baseline="0" smtClean="0">
                <a:solidFill>
                  <a:schemeClr val="bg1"/>
                </a:solidFill>
                <a:latin typeface="+mn-lt"/>
              </a:rPr>
              <a:pPr algn="l"/>
              <a:t>‹#›</a:t>
            </a:fld>
            <a:endParaRPr lang="en-US" sz="800" baseline="0" dirty="0">
              <a:solidFill>
                <a:schemeClr val="bg1"/>
              </a:solidFill>
              <a:latin typeface="+mn-lt"/>
            </a:endParaRPr>
          </a:p>
        </p:txBody>
      </p:sp>
      <p:pic>
        <p:nvPicPr>
          <p:cNvPr id="66" name="Picture 65">
            <a:extLst>
              <a:ext uri="{FF2B5EF4-FFF2-40B4-BE49-F238E27FC236}">
                <a16:creationId xmlns:a16="http://schemas.microsoft.com/office/drawing/2014/main" id="{B05A3281-5E80-4CB7-B3BD-3EA6C8EB714A}"/>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8222218" y="6619337"/>
            <a:ext cx="552924" cy="242458"/>
          </a:xfrm>
          <a:prstGeom prst="rect">
            <a:avLst/>
          </a:prstGeom>
        </p:spPr>
      </p:pic>
      <p:pic>
        <p:nvPicPr>
          <p:cNvPr id="67" name="Picture 66">
            <a:extLst>
              <a:ext uri="{FF2B5EF4-FFF2-40B4-BE49-F238E27FC236}">
                <a16:creationId xmlns:a16="http://schemas.microsoft.com/office/drawing/2014/main" id="{12DF0985-8EBE-4604-BE27-AC858E6B5703}"/>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21489" y="6683266"/>
            <a:ext cx="2177276" cy="119876"/>
          </a:xfrm>
          <a:prstGeom prst="rect">
            <a:avLst/>
          </a:prstGeom>
        </p:spPr>
      </p:pic>
      <p:cxnSp>
        <p:nvCxnSpPr>
          <p:cNvPr id="68" name="Straight Connector 67">
            <a:extLst>
              <a:ext uri="{FF2B5EF4-FFF2-40B4-BE49-F238E27FC236}">
                <a16:creationId xmlns:a16="http://schemas.microsoft.com/office/drawing/2014/main" id="{5D406458-7805-48AE-B222-5048BF15BC78}"/>
              </a:ext>
            </a:extLst>
          </p:cNvPr>
          <p:cNvCxnSpPr/>
          <p:nvPr/>
        </p:nvCxnSpPr>
        <p:spPr>
          <a:xfrm>
            <a:off x="8667732" y="6670940"/>
            <a:ext cx="0" cy="1371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00640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p:txStyles>
    <p:titleStyle>
      <a:lvl1pPr algn="l" defTabSz="895350" rtl="0" eaLnBrk="1" fontAlgn="base" hangingPunct="1">
        <a:spcBef>
          <a:spcPct val="0"/>
        </a:spcBef>
        <a:spcAft>
          <a:spcPct val="0"/>
        </a:spcAft>
        <a:tabLst>
          <a:tab pos="269875" algn="l"/>
        </a:tabLst>
        <a:defRPr lang="x-none" sz="2800" b="0" baseline="0" noProof="0" dirty="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73.xml"/><Relationship Id="rId7" Type="http://schemas.openxmlformats.org/officeDocument/2006/relationships/image" Target="../media/image19.emf"/><Relationship Id="rId2" Type="http://schemas.openxmlformats.org/officeDocument/2006/relationships/tags" Target="../tags/tag7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notesSlide" Target="../notesSlides/notesSlide1.xml"/><Relationship Id="rId4"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4.png"/><Relationship Id="rId18" Type="http://schemas.openxmlformats.org/officeDocument/2006/relationships/image" Target="../media/image61.jpeg"/><Relationship Id="rId3" Type="http://schemas.openxmlformats.org/officeDocument/2006/relationships/tags" Target="../tags/tag109.xml"/><Relationship Id="rId7" Type="http://schemas.openxmlformats.org/officeDocument/2006/relationships/tags" Target="../tags/tag113.xml"/><Relationship Id="rId12" Type="http://schemas.openxmlformats.org/officeDocument/2006/relationships/image" Target="../media/image12.png"/><Relationship Id="rId17" Type="http://schemas.openxmlformats.org/officeDocument/2006/relationships/image" Target="../media/image60.png"/><Relationship Id="rId2" Type="http://schemas.openxmlformats.org/officeDocument/2006/relationships/tags" Target="../tags/tag108.xml"/><Relationship Id="rId16" Type="http://schemas.openxmlformats.org/officeDocument/2006/relationships/image" Target="../media/image59.png"/><Relationship Id="rId1" Type="http://schemas.openxmlformats.org/officeDocument/2006/relationships/vmlDrawing" Target="../drawings/vmlDrawing22.vml"/><Relationship Id="rId6" Type="http://schemas.openxmlformats.org/officeDocument/2006/relationships/tags" Target="../tags/tag112.xml"/><Relationship Id="rId11" Type="http://schemas.openxmlformats.org/officeDocument/2006/relationships/image" Target="../media/image21.emf"/><Relationship Id="rId5" Type="http://schemas.openxmlformats.org/officeDocument/2006/relationships/tags" Target="../tags/tag111.xml"/><Relationship Id="rId15" Type="http://schemas.openxmlformats.org/officeDocument/2006/relationships/image" Target="../media/image58.png"/><Relationship Id="rId10" Type="http://schemas.openxmlformats.org/officeDocument/2006/relationships/oleObject" Target="../embeddings/oleObject22.bin"/><Relationship Id="rId4" Type="http://schemas.openxmlformats.org/officeDocument/2006/relationships/tags" Target="../tags/tag110.xml"/><Relationship Id="rId9" Type="http://schemas.openxmlformats.org/officeDocument/2006/relationships/notesSlide" Target="../notesSlides/notesSlide10.xml"/><Relationship Id="rId14"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21.emf"/><Relationship Id="rId13" Type="http://schemas.openxmlformats.org/officeDocument/2006/relationships/image" Target="../media/image12.png"/><Relationship Id="rId3" Type="http://schemas.openxmlformats.org/officeDocument/2006/relationships/tags" Target="../tags/tag115.xml"/><Relationship Id="rId7" Type="http://schemas.openxmlformats.org/officeDocument/2006/relationships/oleObject" Target="../embeddings/oleObject23.bin"/><Relationship Id="rId12" Type="http://schemas.openxmlformats.org/officeDocument/2006/relationships/image" Target="../media/image65.png"/><Relationship Id="rId17" Type="http://schemas.openxmlformats.org/officeDocument/2006/relationships/image" Target="../media/image68.jpeg"/><Relationship Id="rId2" Type="http://schemas.openxmlformats.org/officeDocument/2006/relationships/tags" Target="../tags/tag114.xml"/><Relationship Id="rId16" Type="http://schemas.openxmlformats.org/officeDocument/2006/relationships/image" Target="../media/image67.jpeg"/><Relationship Id="rId1" Type="http://schemas.openxmlformats.org/officeDocument/2006/relationships/vmlDrawing" Target="../drawings/vmlDrawing23.vml"/><Relationship Id="rId6" Type="http://schemas.openxmlformats.org/officeDocument/2006/relationships/notesSlide" Target="../notesSlides/notesSlide11.xml"/><Relationship Id="rId11" Type="http://schemas.openxmlformats.org/officeDocument/2006/relationships/image" Target="../media/image64.png"/><Relationship Id="rId5" Type="http://schemas.openxmlformats.org/officeDocument/2006/relationships/slideLayout" Target="../slideLayouts/slideLayout31.xml"/><Relationship Id="rId15" Type="http://schemas.openxmlformats.org/officeDocument/2006/relationships/image" Target="../media/image66.jpeg"/><Relationship Id="rId10" Type="http://schemas.openxmlformats.org/officeDocument/2006/relationships/image" Target="../media/image63.png"/><Relationship Id="rId4" Type="http://schemas.openxmlformats.org/officeDocument/2006/relationships/tags" Target="../tags/tag116.xml"/><Relationship Id="rId9" Type="http://schemas.openxmlformats.org/officeDocument/2006/relationships/image" Target="../media/image62.png"/><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oleObject" Target="../embeddings/oleObject24.bin"/><Relationship Id="rId3" Type="http://schemas.openxmlformats.org/officeDocument/2006/relationships/tags" Target="../tags/tag118.xml"/><Relationship Id="rId7" Type="http://schemas.openxmlformats.org/officeDocument/2006/relationships/tags" Target="../tags/tag122.xml"/><Relationship Id="rId12" Type="http://schemas.openxmlformats.org/officeDocument/2006/relationships/notesSlide" Target="../notesSlides/notesSlide12.xml"/><Relationship Id="rId17" Type="http://schemas.openxmlformats.org/officeDocument/2006/relationships/chart" Target="../charts/chart2.xml"/><Relationship Id="rId2" Type="http://schemas.openxmlformats.org/officeDocument/2006/relationships/tags" Target="../tags/tag117.xml"/><Relationship Id="rId16" Type="http://schemas.openxmlformats.org/officeDocument/2006/relationships/chart" Target="../charts/chart1.xml"/><Relationship Id="rId1" Type="http://schemas.openxmlformats.org/officeDocument/2006/relationships/vmlDrawing" Target="../drawings/vmlDrawing24.vml"/><Relationship Id="rId6" Type="http://schemas.openxmlformats.org/officeDocument/2006/relationships/tags" Target="../tags/tag121.xml"/><Relationship Id="rId11" Type="http://schemas.openxmlformats.org/officeDocument/2006/relationships/slideLayout" Target="../slideLayouts/slideLayout31.xml"/><Relationship Id="rId5" Type="http://schemas.openxmlformats.org/officeDocument/2006/relationships/tags" Target="../tags/tag120.xml"/><Relationship Id="rId15" Type="http://schemas.openxmlformats.org/officeDocument/2006/relationships/image" Target="../media/image70.png"/><Relationship Id="rId10" Type="http://schemas.openxmlformats.org/officeDocument/2006/relationships/tags" Target="../tags/tag125.xml"/><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image" Target="../media/image69.emf"/></Relationships>
</file>

<file path=ppt/slides/_rels/slide1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tags" Target="../tags/tag127.xml"/><Relationship Id="rId7" Type="http://schemas.openxmlformats.org/officeDocument/2006/relationships/image" Target="../media/image69.emf"/><Relationship Id="rId2" Type="http://schemas.openxmlformats.org/officeDocument/2006/relationships/tags" Target="../tags/tag126.xml"/><Relationship Id="rId1" Type="http://schemas.openxmlformats.org/officeDocument/2006/relationships/vmlDrawing" Target="../drawings/vmlDrawing25.vml"/><Relationship Id="rId6" Type="http://schemas.openxmlformats.org/officeDocument/2006/relationships/oleObject" Target="../embeddings/oleObject24.bin"/><Relationship Id="rId5" Type="http://schemas.openxmlformats.org/officeDocument/2006/relationships/notesSlide" Target="../notesSlides/notesSlide13.xml"/><Relationship Id="rId10" Type="http://schemas.openxmlformats.org/officeDocument/2006/relationships/image" Target="../media/image73.jpeg"/><Relationship Id="rId4" Type="http://schemas.openxmlformats.org/officeDocument/2006/relationships/slideLayout" Target="../slideLayouts/slideLayout31.xml"/><Relationship Id="rId9"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129.xml"/><Relationship Id="rId7" Type="http://schemas.openxmlformats.org/officeDocument/2006/relationships/image" Target="../media/image69.emf"/><Relationship Id="rId2" Type="http://schemas.openxmlformats.org/officeDocument/2006/relationships/tags" Target="../tags/tag128.xml"/><Relationship Id="rId1" Type="http://schemas.openxmlformats.org/officeDocument/2006/relationships/vmlDrawing" Target="../drawings/vmlDrawing26.vml"/><Relationship Id="rId6" Type="http://schemas.openxmlformats.org/officeDocument/2006/relationships/oleObject" Target="../embeddings/oleObject24.bin"/><Relationship Id="rId5" Type="http://schemas.openxmlformats.org/officeDocument/2006/relationships/notesSlide" Target="../notesSlides/notesSlide14.xml"/><Relationship Id="rId4"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tags" Target="../tags/tag131.xml"/><Relationship Id="rId7" Type="http://schemas.openxmlformats.org/officeDocument/2006/relationships/image" Target="../media/image69.emf"/><Relationship Id="rId2" Type="http://schemas.openxmlformats.org/officeDocument/2006/relationships/tags" Target="../tags/tag130.xml"/><Relationship Id="rId1" Type="http://schemas.openxmlformats.org/officeDocument/2006/relationships/vmlDrawing" Target="../drawings/vmlDrawing27.vml"/><Relationship Id="rId6" Type="http://schemas.openxmlformats.org/officeDocument/2006/relationships/oleObject" Target="../embeddings/oleObject24.bin"/><Relationship Id="rId11" Type="http://schemas.openxmlformats.org/officeDocument/2006/relationships/image" Target="../media/image78.jpeg"/><Relationship Id="rId5" Type="http://schemas.openxmlformats.org/officeDocument/2006/relationships/notesSlide" Target="../notesSlides/notesSlide15.xml"/><Relationship Id="rId10" Type="http://schemas.openxmlformats.org/officeDocument/2006/relationships/image" Target="../media/image77.jpeg"/><Relationship Id="rId4" Type="http://schemas.openxmlformats.org/officeDocument/2006/relationships/slideLayout" Target="../slideLayouts/slideLayout31.xml"/><Relationship Id="rId9" Type="http://schemas.openxmlformats.org/officeDocument/2006/relationships/image" Target="../media/image76.jpeg"/></Relationships>
</file>

<file path=ppt/slides/_rels/slide16.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tags" Target="../tags/tag133.xml"/><Relationship Id="rId7" Type="http://schemas.openxmlformats.org/officeDocument/2006/relationships/oleObject" Target="../embeddings/oleObject25.bin"/><Relationship Id="rId2" Type="http://schemas.openxmlformats.org/officeDocument/2006/relationships/tags" Target="../tags/tag132.xml"/><Relationship Id="rId1" Type="http://schemas.openxmlformats.org/officeDocument/2006/relationships/vmlDrawing" Target="../drawings/vmlDrawing28.vml"/><Relationship Id="rId6" Type="http://schemas.openxmlformats.org/officeDocument/2006/relationships/notesSlide" Target="../notesSlides/notesSlide16.xml"/><Relationship Id="rId5" Type="http://schemas.openxmlformats.org/officeDocument/2006/relationships/slideLayout" Target="../slideLayouts/slideLayout31.xml"/><Relationship Id="rId10" Type="http://schemas.openxmlformats.org/officeDocument/2006/relationships/image" Target="../media/image80.png"/><Relationship Id="rId4" Type="http://schemas.openxmlformats.org/officeDocument/2006/relationships/tags" Target="../tags/tag134.xml"/><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image" Target="../media/image69.emf"/><Relationship Id="rId3" Type="http://schemas.openxmlformats.org/officeDocument/2006/relationships/tags" Target="../tags/tag136.xml"/><Relationship Id="rId7" Type="http://schemas.openxmlformats.org/officeDocument/2006/relationships/tags" Target="../tags/tag140.xml"/><Relationship Id="rId12" Type="http://schemas.openxmlformats.org/officeDocument/2006/relationships/oleObject" Target="../embeddings/oleObject26.bin"/><Relationship Id="rId2" Type="http://schemas.openxmlformats.org/officeDocument/2006/relationships/tags" Target="../tags/tag135.xml"/><Relationship Id="rId1" Type="http://schemas.openxmlformats.org/officeDocument/2006/relationships/vmlDrawing" Target="../drawings/vmlDrawing29.vml"/><Relationship Id="rId6" Type="http://schemas.openxmlformats.org/officeDocument/2006/relationships/tags" Target="../tags/tag139.xml"/><Relationship Id="rId11" Type="http://schemas.openxmlformats.org/officeDocument/2006/relationships/notesSlide" Target="../notesSlides/notesSlide17.xml"/><Relationship Id="rId5" Type="http://schemas.openxmlformats.org/officeDocument/2006/relationships/tags" Target="../tags/tag138.xml"/><Relationship Id="rId15" Type="http://schemas.openxmlformats.org/officeDocument/2006/relationships/chart" Target="../charts/chart4.xml"/><Relationship Id="rId10" Type="http://schemas.openxmlformats.org/officeDocument/2006/relationships/slideLayout" Target="../slideLayouts/slideLayout31.xml"/><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chart" Target="../charts/chart3.xml"/></Relationships>
</file>

<file path=ppt/slides/_rels/slide18.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tags" Target="../tags/tag154.xml"/><Relationship Id="rId18" Type="http://schemas.openxmlformats.org/officeDocument/2006/relationships/tags" Target="../tags/tag159.xml"/><Relationship Id="rId26" Type="http://schemas.openxmlformats.org/officeDocument/2006/relationships/tags" Target="../tags/tag167.xml"/><Relationship Id="rId39" Type="http://schemas.openxmlformats.org/officeDocument/2006/relationships/image" Target="../media/image14.png"/><Relationship Id="rId3" Type="http://schemas.openxmlformats.org/officeDocument/2006/relationships/tags" Target="../tags/tag144.xml"/><Relationship Id="rId21" Type="http://schemas.openxmlformats.org/officeDocument/2006/relationships/tags" Target="../tags/tag162.xml"/><Relationship Id="rId34" Type="http://schemas.openxmlformats.org/officeDocument/2006/relationships/notesSlide" Target="../notesSlides/notesSlide18.xml"/><Relationship Id="rId7" Type="http://schemas.openxmlformats.org/officeDocument/2006/relationships/tags" Target="../tags/tag148.xml"/><Relationship Id="rId12" Type="http://schemas.openxmlformats.org/officeDocument/2006/relationships/tags" Target="../tags/tag153.xml"/><Relationship Id="rId17" Type="http://schemas.openxmlformats.org/officeDocument/2006/relationships/tags" Target="../tags/tag158.xml"/><Relationship Id="rId25" Type="http://schemas.openxmlformats.org/officeDocument/2006/relationships/tags" Target="../tags/tag166.xml"/><Relationship Id="rId33" Type="http://schemas.openxmlformats.org/officeDocument/2006/relationships/slideLayout" Target="../slideLayouts/slideLayout31.xml"/><Relationship Id="rId38" Type="http://schemas.openxmlformats.org/officeDocument/2006/relationships/chart" Target="../charts/chart5.xml"/><Relationship Id="rId2" Type="http://schemas.openxmlformats.org/officeDocument/2006/relationships/tags" Target="../tags/tag143.xml"/><Relationship Id="rId16" Type="http://schemas.openxmlformats.org/officeDocument/2006/relationships/tags" Target="../tags/tag157.xml"/><Relationship Id="rId20" Type="http://schemas.openxmlformats.org/officeDocument/2006/relationships/tags" Target="../tags/tag161.xml"/><Relationship Id="rId29" Type="http://schemas.openxmlformats.org/officeDocument/2006/relationships/tags" Target="../tags/tag170.xml"/><Relationship Id="rId1" Type="http://schemas.openxmlformats.org/officeDocument/2006/relationships/vmlDrawing" Target="../drawings/vmlDrawing30.vml"/><Relationship Id="rId6" Type="http://schemas.openxmlformats.org/officeDocument/2006/relationships/tags" Target="../tags/tag147.xml"/><Relationship Id="rId11" Type="http://schemas.openxmlformats.org/officeDocument/2006/relationships/tags" Target="../tags/tag152.xml"/><Relationship Id="rId24" Type="http://schemas.openxmlformats.org/officeDocument/2006/relationships/tags" Target="../tags/tag165.xml"/><Relationship Id="rId32" Type="http://schemas.openxmlformats.org/officeDocument/2006/relationships/tags" Target="../tags/tag173.xml"/><Relationship Id="rId37" Type="http://schemas.openxmlformats.org/officeDocument/2006/relationships/image" Target="../media/image12.png"/><Relationship Id="rId5" Type="http://schemas.openxmlformats.org/officeDocument/2006/relationships/tags" Target="../tags/tag146.xml"/><Relationship Id="rId15" Type="http://schemas.openxmlformats.org/officeDocument/2006/relationships/tags" Target="../tags/tag156.xml"/><Relationship Id="rId23" Type="http://schemas.openxmlformats.org/officeDocument/2006/relationships/tags" Target="../tags/tag164.xml"/><Relationship Id="rId28" Type="http://schemas.openxmlformats.org/officeDocument/2006/relationships/tags" Target="../tags/tag169.xml"/><Relationship Id="rId36" Type="http://schemas.openxmlformats.org/officeDocument/2006/relationships/image" Target="../media/image69.emf"/><Relationship Id="rId10" Type="http://schemas.openxmlformats.org/officeDocument/2006/relationships/tags" Target="../tags/tag151.xml"/><Relationship Id="rId19" Type="http://schemas.openxmlformats.org/officeDocument/2006/relationships/tags" Target="../tags/tag160.xml"/><Relationship Id="rId31" Type="http://schemas.openxmlformats.org/officeDocument/2006/relationships/tags" Target="../tags/tag172.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tags" Target="../tags/tag155.xml"/><Relationship Id="rId22" Type="http://schemas.openxmlformats.org/officeDocument/2006/relationships/tags" Target="../tags/tag163.xml"/><Relationship Id="rId27" Type="http://schemas.openxmlformats.org/officeDocument/2006/relationships/tags" Target="../tags/tag168.xml"/><Relationship Id="rId30" Type="http://schemas.openxmlformats.org/officeDocument/2006/relationships/tags" Target="../tags/tag171.xml"/><Relationship Id="rId35" Type="http://schemas.openxmlformats.org/officeDocument/2006/relationships/oleObject" Target="../embeddings/oleObject27.bin"/></Relationships>
</file>

<file path=ppt/slides/_rels/slide19.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tags" Target="../tags/tag175.xml"/><Relationship Id="rId7" Type="http://schemas.openxmlformats.org/officeDocument/2006/relationships/oleObject" Target="../embeddings/oleObject26.bin"/><Relationship Id="rId2" Type="http://schemas.openxmlformats.org/officeDocument/2006/relationships/tags" Target="../tags/tag174.xml"/><Relationship Id="rId1" Type="http://schemas.openxmlformats.org/officeDocument/2006/relationships/vmlDrawing" Target="../drawings/vmlDrawing31.vml"/><Relationship Id="rId6" Type="http://schemas.openxmlformats.org/officeDocument/2006/relationships/notesSlide" Target="../notesSlides/notesSlide19.xml"/><Relationship Id="rId5" Type="http://schemas.openxmlformats.org/officeDocument/2006/relationships/slideLayout" Target="../slideLayouts/slideLayout31.xml"/><Relationship Id="rId4" Type="http://schemas.openxmlformats.org/officeDocument/2006/relationships/tags" Target="../tags/tag176.xml"/><Relationship Id="rId9" Type="http://schemas.openxmlformats.org/officeDocument/2006/relationships/image" Target="../media/image81.png"/></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tags" Target="../tags/tag75.xml"/><Relationship Id="rId7" Type="http://schemas.openxmlformats.org/officeDocument/2006/relationships/notesSlide" Target="../notesSlides/notesSlide2.xml"/><Relationship Id="rId2" Type="http://schemas.openxmlformats.org/officeDocument/2006/relationships/tags" Target="../tags/tag74.xml"/><Relationship Id="rId1" Type="http://schemas.openxmlformats.org/officeDocument/2006/relationships/vmlDrawing" Target="../drawings/vmlDrawing15.vml"/><Relationship Id="rId6" Type="http://schemas.openxmlformats.org/officeDocument/2006/relationships/slideLayout" Target="../slideLayouts/slideLayout31.xml"/><Relationship Id="rId11" Type="http://schemas.openxmlformats.org/officeDocument/2006/relationships/image" Target="../media/image16.png"/><Relationship Id="rId5" Type="http://schemas.openxmlformats.org/officeDocument/2006/relationships/tags" Target="../tags/tag77.xml"/><Relationship Id="rId10" Type="http://schemas.openxmlformats.org/officeDocument/2006/relationships/image" Target="../media/image14.png"/><Relationship Id="rId4" Type="http://schemas.openxmlformats.org/officeDocument/2006/relationships/tags" Target="../tags/tag76.xml"/><Relationship Id="rId9" Type="http://schemas.openxmlformats.org/officeDocument/2006/relationships/image" Target="../media/image21.emf"/></Relationships>
</file>

<file path=ppt/slides/_rels/slide20.xml.rels><?xml version="1.0" encoding="UTF-8" standalone="yes"?>
<Relationships xmlns="http://schemas.openxmlformats.org/package/2006/relationships"><Relationship Id="rId8" Type="http://schemas.openxmlformats.org/officeDocument/2006/relationships/tags" Target="../tags/tag183.xml"/><Relationship Id="rId13" Type="http://schemas.openxmlformats.org/officeDocument/2006/relationships/image" Target="../media/image32.emf"/><Relationship Id="rId3" Type="http://schemas.openxmlformats.org/officeDocument/2006/relationships/tags" Target="../tags/tag178.xml"/><Relationship Id="rId7" Type="http://schemas.openxmlformats.org/officeDocument/2006/relationships/tags" Target="../tags/tag182.xml"/><Relationship Id="rId12" Type="http://schemas.openxmlformats.org/officeDocument/2006/relationships/oleObject" Target="../embeddings/oleObject28.bin"/><Relationship Id="rId2" Type="http://schemas.openxmlformats.org/officeDocument/2006/relationships/tags" Target="../tags/tag177.xml"/><Relationship Id="rId16" Type="http://schemas.openxmlformats.org/officeDocument/2006/relationships/image" Target="../media/image12.png"/><Relationship Id="rId1" Type="http://schemas.openxmlformats.org/officeDocument/2006/relationships/vmlDrawing" Target="../drawings/vmlDrawing32.vml"/><Relationship Id="rId6" Type="http://schemas.openxmlformats.org/officeDocument/2006/relationships/tags" Target="../tags/tag181.xml"/><Relationship Id="rId11" Type="http://schemas.openxmlformats.org/officeDocument/2006/relationships/notesSlide" Target="../notesSlides/notesSlide20.xml"/><Relationship Id="rId5" Type="http://schemas.openxmlformats.org/officeDocument/2006/relationships/tags" Target="../tags/tag180.xml"/><Relationship Id="rId15" Type="http://schemas.openxmlformats.org/officeDocument/2006/relationships/image" Target="../media/image14.png"/><Relationship Id="rId10" Type="http://schemas.openxmlformats.org/officeDocument/2006/relationships/slideLayout" Target="../slideLayouts/slideLayout31.xml"/><Relationship Id="rId4" Type="http://schemas.openxmlformats.org/officeDocument/2006/relationships/tags" Target="../tags/tag179.xml"/><Relationship Id="rId9" Type="http://schemas.openxmlformats.org/officeDocument/2006/relationships/tags" Target="../tags/tag184.xml"/><Relationship Id="rId14" Type="http://schemas.openxmlformats.org/officeDocument/2006/relationships/image" Target="../media/image82.jpeg"/></Relationships>
</file>

<file path=ppt/slides/_rels/slide2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186.xml"/><Relationship Id="rId7" Type="http://schemas.openxmlformats.org/officeDocument/2006/relationships/oleObject" Target="../embeddings/oleObject29.bin"/><Relationship Id="rId2" Type="http://schemas.openxmlformats.org/officeDocument/2006/relationships/tags" Target="../tags/tag185.xml"/><Relationship Id="rId1" Type="http://schemas.openxmlformats.org/officeDocument/2006/relationships/vmlDrawing" Target="../drawings/vmlDrawing33.vml"/><Relationship Id="rId6" Type="http://schemas.openxmlformats.org/officeDocument/2006/relationships/notesSlide" Target="../notesSlides/notesSlide21.xml"/><Relationship Id="rId11" Type="http://schemas.openxmlformats.org/officeDocument/2006/relationships/image" Target="../media/image14.png"/><Relationship Id="rId5" Type="http://schemas.openxmlformats.org/officeDocument/2006/relationships/slideLayout" Target="../slideLayouts/slideLayout31.xml"/><Relationship Id="rId10" Type="http://schemas.openxmlformats.org/officeDocument/2006/relationships/image" Target="../media/image12.png"/><Relationship Id="rId4" Type="http://schemas.openxmlformats.org/officeDocument/2006/relationships/tags" Target="../tags/tag187.xml"/><Relationship Id="rId9" Type="http://schemas.openxmlformats.org/officeDocument/2006/relationships/image" Target="../media/image83.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79.xml"/><Relationship Id="rId7" Type="http://schemas.openxmlformats.org/officeDocument/2006/relationships/image" Target="../media/image21.emf"/><Relationship Id="rId2" Type="http://schemas.openxmlformats.org/officeDocument/2006/relationships/tags" Target="../tags/tag78.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notesSlide" Target="../notesSlides/notesSlide3.xml"/><Relationship Id="rId4" Type="http://schemas.openxmlformats.org/officeDocument/2006/relationships/slideLayout" Target="../slideLayouts/slideLayout31.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81.xml"/><Relationship Id="rId7" Type="http://schemas.openxmlformats.org/officeDocument/2006/relationships/slideLayout" Target="../slideLayouts/slideLayout31.xml"/><Relationship Id="rId12" Type="http://schemas.openxmlformats.org/officeDocument/2006/relationships/image" Target="../media/image23.png"/><Relationship Id="rId2" Type="http://schemas.openxmlformats.org/officeDocument/2006/relationships/tags" Target="../tags/tag80.xml"/><Relationship Id="rId1" Type="http://schemas.openxmlformats.org/officeDocument/2006/relationships/vmlDrawing" Target="../drawings/vmlDrawing17.vml"/><Relationship Id="rId6" Type="http://schemas.openxmlformats.org/officeDocument/2006/relationships/video" Target="../media/media1.mp4"/><Relationship Id="rId11" Type="http://schemas.openxmlformats.org/officeDocument/2006/relationships/image" Target="../media/image22.png"/><Relationship Id="rId5" Type="http://schemas.microsoft.com/office/2007/relationships/media" Target="../media/media1.mp4"/><Relationship Id="rId10" Type="http://schemas.openxmlformats.org/officeDocument/2006/relationships/image" Target="../media/image21.emf"/><Relationship Id="rId4" Type="http://schemas.openxmlformats.org/officeDocument/2006/relationships/tags" Target="../tags/tag82.xml"/><Relationship Id="rId9" Type="http://schemas.openxmlformats.org/officeDocument/2006/relationships/oleObject" Target="../embeddings/oleObject17.bin"/></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tags" Target="../tags/tag84.xml"/><Relationship Id="rId7" Type="http://schemas.openxmlformats.org/officeDocument/2006/relationships/notesSlide" Target="../notesSlides/notesSlide6.xml"/><Relationship Id="rId2" Type="http://schemas.openxmlformats.org/officeDocument/2006/relationships/tags" Target="../tags/tag83.xml"/><Relationship Id="rId1" Type="http://schemas.openxmlformats.org/officeDocument/2006/relationships/vmlDrawing" Target="../drawings/vmlDrawing18.vml"/><Relationship Id="rId6" Type="http://schemas.openxmlformats.org/officeDocument/2006/relationships/slideLayout" Target="../slideLayouts/slideLayout31.xml"/><Relationship Id="rId5" Type="http://schemas.openxmlformats.org/officeDocument/2006/relationships/tags" Target="../tags/tag86.xml"/><Relationship Id="rId10" Type="http://schemas.openxmlformats.org/officeDocument/2006/relationships/image" Target="../media/image31.jpeg"/><Relationship Id="rId4" Type="http://schemas.openxmlformats.org/officeDocument/2006/relationships/tags" Target="../tags/tag85.xml"/><Relationship Id="rId9" Type="http://schemas.openxmlformats.org/officeDocument/2006/relationships/image" Target="../media/image21.emf"/></Relationships>
</file>

<file path=ppt/slides/_rels/slide7.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14.png"/><Relationship Id="rId3" Type="http://schemas.openxmlformats.org/officeDocument/2006/relationships/tags" Target="../tags/tag88.xml"/><Relationship Id="rId7" Type="http://schemas.openxmlformats.org/officeDocument/2006/relationships/oleObject" Target="../embeddings/oleObject19.bin"/><Relationship Id="rId12" Type="http://schemas.openxmlformats.org/officeDocument/2006/relationships/image" Target="../media/image35.jpeg"/><Relationship Id="rId2" Type="http://schemas.openxmlformats.org/officeDocument/2006/relationships/tags" Target="../tags/tag87.xml"/><Relationship Id="rId1" Type="http://schemas.openxmlformats.org/officeDocument/2006/relationships/vmlDrawing" Target="../drawings/vmlDrawing19.vml"/><Relationship Id="rId6" Type="http://schemas.openxmlformats.org/officeDocument/2006/relationships/notesSlide" Target="../notesSlides/notesSlide7.xml"/><Relationship Id="rId11" Type="http://schemas.openxmlformats.org/officeDocument/2006/relationships/image" Target="../media/image34.png"/><Relationship Id="rId5" Type="http://schemas.openxmlformats.org/officeDocument/2006/relationships/slideLayout" Target="../slideLayouts/slideLayout31.xml"/><Relationship Id="rId10" Type="http://schemas.openxmlformats.org/officeDocument/2006/relationships/image" Target="../media/image33.jpeg"/><Relationship Id="rId4" Type="http://schemas.openxmlformats.org/officeDocument/2006/relationships/tags" Target="../tags/tag89.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tags" Target="../tags/tag91.xml"/><Relationship Id="rId21" Type="http://schemas.openxmlformats.org/officeDocument/2006/relationships/image" Target="../media/image44.jpeg"/><Relationship Id="rId7" Type="http://schemas.openxmlformats.org/officeDocument/2006/relationships/slideLayout" Target="../slideLayouts/slideLayout31.xml"/><Relationship Id="rId12" Type="http://schemas.openxmlformats.org/officeDocument/2006/relationships/image" Target="../media/image14.png"/><Relationship Id="rId17" Type="http://schemas.openxmlformats.org/officeDocument/2006/relationships/image" Target="../media/image40.jpeg"/><Relationship Id="rId2" Type="http://schemas.openxmlformats.org/officeDocument/2006/relationships/tags" Target="../tags/tag90.xml"/><Relationship Id="rId16" Type="http://schemas.openxmlformats.org/officeDocument/2006/relationships/image" Target="../media/image39.jpeg"/><Relationship Id="rId20" Type="http://schemas.openxmlformats.org/officeDocument/2006/relationships/image" Target="../media/image43.jpeg"/><Relationship Id="rId1" Type="http://schemas.openxmlformats.org/officeDocument/2006/relationships/vmlDrawing" Target="../drawings/vmlDrawing20.vml"/><Relationship Id="rId6" Type="http://schemas.openxmlformats.org/officeDocument/2006/relationships/tags" Target="../tags/tag94.xml"/><Relationship Id="rId11" Type="http://schemas.openxmlformats.org/officeDocument/2006/relationships/image" Target="../media/image12.png"/><Relationship Id="rId5" Type="http://schemas.openxmlformats.org/officeDocument/2006/relationships/tags" Target="../tags/tag93.xml"/><Relationship Id="rId15" Type="http://schemas.openxmlformats.org/officeDocument/2006/relationships/image" Target="../media/image38.jpeg"/><Relationship Id="rId10" Type="http://schemas.openxmlformats.org/officeDocument/2006/relationships/image" Target="../media/image21.emf"/><Relationship Id="rId19" Type="http://schemas.openxmlformats.org/officeDocument/2006/relationships/image" Target="../media/image42.png"/><Relationship Id="rId4" Type="http://schemas.openxmlformats.org/officeDocument/2006/relationships/tags" Target="../tags/tag92.xml"/><Relationship Id="rId9" Type="http://schemas.openxmlformats.org/officeDocument/2006/relationships/oleObject" Target="../embeddings/oleObject20.bin"/><Relationship Id="rId14"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18" Type="http://schemas.openxmlformats.org/officeDocument/2006/relationships/image" Target="../media/image21.emf"/><Relationship Id="rId26" Type="http://schemas.openxmlformats.org/officeDocument/2006/relationships/image" Target="../media/image50.png"/><Relationship Id="rId3" Type="http://schemas.openxmlformats.org/officeDocument/2006/relationships/tags" Target="../tags/tag96.xml"/><Relationship Id="rId21" Type="http://schemas.openxmlformats.org/officeDocument/2006/relationships/image" Target="../media/image14.png"/><Relationship Id="rId7" Type="http://schemas.openxmlformats.org/officeDocument/2006/relationships/tags" Target="../tags/tag100.xml"/><Relationship Id="rId12" Type="http://schemas.openxmlformats.org/officeDocument/2006/relationships/tags" Target="../tags/tag105.xml"/><Relationship Id="rId17" Type="http://schemas.openxmlformats.org/officeDocument/2006/relationships/oleObject" Target="../embeddings/oleObject21.bin"/><Relationship Id="rId25" Type="http://schemas.openxmlformats.org/officeDocument/2006/relationships/image" Target="../media/image49.png"/><Relationship Id="rId2" Type="http://schemas.openxmlformats.org/officeDocument/2006/relationships/tags" Target="../tags/tag95.xml"/><Relationship Id="rId16" Type="http://schemas.openxmlformats.org/officeDocument/2006/relationships/notesSlide" Target="../notesSlides/notesSlide9.xml"/><Relationship Id="rId20" Type="http://schemas.openxmlformats.org/officeDocument/2006/relationships/image" Target="../media/image12.png"/><Relationship Id="rId29" Type="http://schemas.openxmlformats.org/officeDocument/2006/relationships/image" Target="../media/image53.jpeg"/><Relationship Id="rId1" Type="http://schemas.openxmlformats.org/officeDocument/2006/relationships/vmlDrawing" Target="../drawings/vmlDrawing21.vml"/><Relationship Id="rId6" Type="http://schemas.openxmlformats.org/officeDocument/2006/relationships/tags" Target="../tags/tag99.xml"/><Relationship Id="rId11" Type="http://schemas.openxmlformats.org/officeDocument/2006/relationships/tags" Target="../tags/tag104.xml"/><Relationship Id="rId24" Type="http://schemas.openxmlformats.org/officeDocument/2006/relationships/image" Target="../media/image48.emf"/><Relationship Id="rId32" Type="http://schemas.openxmlformats.org/officeDocument/2006/relationships/image" Target="../media/image56.jpeg"/><Relationship Id="rId5" Type="http://schemas.openxmlformats.org/officeDocument/2006/relationships/tags" Target="../tags/tag98.xml"/><Relationship Id="rId15" Type="http://schemas.openxmlformats.org/officeDocument/2006/relationships/slideLayout" Target="../slideLayouts/slideLayout31.xml"/><Relationship Id="rId23" Type="http://schemas.openxmlformats.org/officeDocument/2006/relationships/image" Target="../media/image47.jpeg"/><Relationship Id="rId28" Type="http://schemas.openxmlformats.org/officeDocument/2006/relationships/image" Target="../media/image52.jpeg"/><Relationship Id="rId10" Type="http://schemas.openxmlformats.org/officeDocument/2006/relationships/tags" Target="../tags/tag103.xml"/><Relationship Id="rId19" Type="http://schemas.openxmlformats.org/officeDocument/2006/relationships/image" Target="../media/image45.jpeg"/><Relationship Id="rId31" Type="http://schemas.openxmlformats.org/officeDocument/2006/relationships/image" Target="../media/image55.png"/><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tags" Target="../tags/tag107.xml"/><Relationship Id="rId22" Type="http://schemas.openxmlformats.org/officeDocument/2006/relationships/image" Target="../media/image46.jpeg"/><Relationship Id="rId27" Type="http://schemas.openxmlformats.org/officeDocument/2006/relationships/image" Target="../media/image51.png"/><Relationship Id="rId30"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8DD6C59-ED9D-408A-9449-B884A4A454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91" name="think-cell Slide" r:id="rId6" imgW="353" imgH="353" progId="TCLayout.ActiveDocument.1">
                  <p:embed/>
                </p:oleObj>
              </mc:Choice>
              <mc:Fallback>
                <p:oleObj name="think-cell Slide" r:id="rId6" imgW="353" imgH="353" progId="TCLayout.ActiveDocument.1">
                  <p:embed/>
                  <p:pic>
                    <p:nvPicPr>
                      <p:cNvPr id="9" name="Object 8" hidden="1">
                        <a:extLst>
                          <a:ext uri="{FF2B5EF4-FFF2-40B4-BE49-F238E27FC236}">
                            <a16:creationId xmlns:a16="http://schemas.microsoft.com/office/drawing/2014/main" id="{C8DD6C59-ED9D-408A-9449-B884A4A4545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0943885-8CD8-48F3-8EFB-6B607D9D0821}"/>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pic>
        <p:nvPicPr>
          <p:cNvPr id="16" name="Picture 15">
            <a:extLst>
              <a:ext uri="{FF2B5EF4-FFF2-40B4-BE49-F238E27FC236}">
                <a16:creationId xmlns:a16="http://schemas.microsoft.com/office/drawing/2014/main" id="{C6DDE8EA-EF64-404F-A627-EC8D48654556}"/>
              </a:ext>
            </a:extLst>
          </p:cNvPr>
          <p:cNvPicPr>
            <a:picLocks/>
          </p:cNvPicPr>
          <p:nvPr/>
        </p:nvPicPr>
        <p:blipFill rotWithShape="1">
          <a:blip r:embed="rId8"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4" name="Rectangle 13">
            <a:extLst>
              <a:ext uri="{FF2B5EF4-FFF2-40B4-BE49-F238E27FC236}">
                <a16:creationId xmlns:a16="http://schemas.microsoft.com/office/drawing/2014/main" id="{3B207D68-F8F8-43F7-A3E9-973C4C1901C3}"/>
              </a:ext>
            </a:extLst>
          </p:cNvPr>
          <p:cNvSpPr>
            <a:spLocks/>
          </p:cNvSpPr>
          <p:nvPr/>
        </p:nvSpPr>
        <p:spPr>
          <a:xfrm>
            <a:off x="0" y="0"/>
            <a:ext cx="9154510" cy="6912759"/>
          </a:xfrm>
          <a:prstGeom prst="rect">
            <a:avLst/>
          </a:prstGeom>
          <a:gradFill flip="none" rotWithShape="1">
            <a:gsLst>
              <a:gs pos="0">
                <a:schemeClr val="accent6">
                  <a:lumMod val="20000"/>
                  <a:lumOff val="80000"/>
                </a:schemeClr>
              </a:gs>
              <a:gs pos="73000">
                <a:schemeClr val="accent6"/>
              </a:gs>
              <a:gs pos="57000">
                <a:schemeClr val="bg1">
                  <a:alpha val="0"/>
                </a:schemeClr>
              </a:gs>
            </a:gsLst>
            <a:lin ang="81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86E304A2-34E3-4976-9EEB-5631995BABC6}"/>
              </a:ext>
            </a:extLst>
          </p:cNvPr>
          <p:cNvSpPr>
            <a:spLocks noGrp="1"/>
          </p:cNvSpPr>
          <p:nvPr>
            <p:ph type="ftr" sz="quarter" idx="4294967295"/>
          </p:nvPr>
        </p:nvSpPr>
        <p:spPr>
          <a:xfrm>
            <a:off x="381000" y="6326995"/>
            <a:ext cx="4451252" cy="169277"/>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©2018 GCP Applied Technologies Inc.  |  Confidential</a:t>
            </a:r>
          </a:p>
        </p:txBody>
      </p:sp>
      <p:sp>
        <p:nvSpPr>
          <p:cNvPr id="103" name="TextBox 102">
            <a:extLst>
              <a:ext uri="{FF2B5EF4-FFF2-40B4-BE49-F238E27FC236}">
                <a16:creationId xmlns:a16="http://schemas.microsoft.com/office/drawing/2014/main" id="{71EF3CB5-B189-442D-8847-71BDEC0C557A}"/>
              </a:ext>
            </a:extLst>
          </p:cNvPr>
          <p:cNvSpPr txBox="1">
            <a:spLocks/>
          </p:cNvSpPr>
          <p:nvPr/>
        </p:nvSpPr>
        <p:spPr>
          <a:xfrm>
            <a:off x="381000" y="5041850"/>
            <a:ext cx="4451252" cy="923330"/>
          </a:xfrm>
          <a:prstGeom prst="rect">
            <a:avLst/>
          </a:prstGeom>
        </p:spPr>
        <p:txBody>
          <a:bodyPr vert="horz" wrap="squar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VERIFI®: </a:t>
            </a:r>
            <a:br>
              <a:rPr kumimoji="0" lang="en-US" sz="4000" b="0" i="0" u="none" strike="noStrike" kern="1200" cap="none" spc="0" normalizeH="0" baseline="0" noProof="0" dirty="0">
                <a:ln>
                  <a:noFill/>
                </a:ln>
                <a:solidFill>
                  <a:srgbClr val="FFFFFF"/>
                </a:solidFill>
                <a:effectLst/>
                <a:uLnTx/>
                <a:uFillTx/>
                <a:latin typeface="Arial"/>
                <a:ea typeface="+mn-ea"/>
                <a:cs typeface="+mn-cs"/>
              </a:rPr>
            </a:br>
            <a:r>
              <a:rPr kumimoji="0" lang="en-US" sz="2000" b="0" i="0" u="none" strike="noStrike" kern="1200" cap="none" spc="0" normalizeH="0" baseline="0" noProof="0" dirty="0">
                <a:ln>
                  <a:noFill/>
                </a:ln>
                <a:solidFill>
                  <a:srgbClr val="FFFFFF"/>
                </a:solidFill>
                <a:effectLst/>
                <a:uLnTx/>
                <a:uFillTx/>
                <a:latin typeface="Arial"/>
                <a:ea typeface="+mn-ea"/>
                <a:cs typeface="+mn-cs"/>
              </a:rPr>
              <a:t>Revolutionizing the concrete industry</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73" name="Group 172">
            <a:extLst>
              <a:ext uri="{FF2B5EF4-FFF2-40B4-BE49-F238E27FC236}">
                <a16:creationId xmlns:a16="http://schemas.microsoft.com/office/drawing/2014/main" id="{92B716E4-B333-459E-A64B-49F27A0666AD}"/>
              </a:ext>
            </a:extLst>
          </p:cNvPr>
          <p:cNvGrpSpPr/>
          <p:nvPr/>
        </p:nvGrpSpPr>
        <p:grpSpPr>
          <a:xfrm rot="10800000">
            <a:off x="5091927" y="3429000"/>
            <a:ext cx="4052070" cy="3428998"/>
            <a:chOff x="-6667450" y="-3103812"/>
            <a:chExt cx="5359769" cy="4535615"/>
          </a:xfrm>
          <a:solidFill>
            <a:srgbClr val="003576">
              <a:alpha val="72000"/>
            </a:srgbClr>
          </a:solidFill>
        </p:grpSpPr>
        <p:sp>
          <p:nvSpPr>
            <p:cNvPr id="161" name="Freeform: Shape 160">
              <a:extLst>
                <a:ext uri="{FF2B5EF4-FFF2-40B4-BE49-F238E27FC236}">
                  <a16:creationId xmlns:a16="http://schemas.microsoft.com/office/drawing/2014/main" id="{50105E66-C2E3-4FEB-9C72-9CC0DB7D0E5D}"/>
                </a:ext>
              </a:extLst>
            </p:cNvPr>
            <p:cNvSpPr/>
            <p:nvPr/>
          </p:nvSpPr>
          <p:spPr>
            <a:xfrm>
              <a:off x="-6667450" y="-936741"/>
              <a:ext cx="549556" cy="1896423"/>
            </a:xfrm>
            <a:custGeom>
              <a:avLst/>
              <a:gdLst>
                <a:gd name="connsiteX0" fmla="*/ 61690 w 549556"/>
                <a:gd name="connsiteY0" fmla="*/ 0 h 1896423"/>
                <a:gd name="connsiteX1" fmla="*/ 549556 w 549556"/>
                <a:gd name="connsiteY1" fmla="*/ 1820747 h 1896423"/>
                <a:gd name="connsiteX2" fmla="*/ 69372 w 549556"/>
                <a:gd name="connsiteY2" fmla="*/ 1892827 h 1896423"/>
                <a:gd name="connsiteX3" fmla="*/ 0 w 549556"/>
                <a:gd name="connsiteY3" fmla="*/ 1896423 h 1896423"/>
                <a:gd name="connsiteX4" fmla="*/ 0 w 549556"/>
                <a:gd name="connsiteY4" fmla="*/ 9707 h 1896423"/>
                <a:gd name="connsiteX5" fmla="*/ 30899 w 549556"/>
                <a:gd name="connsiteY5" fmla="*/ 6136 h 1896423"/>
                <a:gd name="connsiteX6" fmla="*/ 61690 w 549556"/>
                <a:gd name="connsiteY6" fmla="*/ 0 h 189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556" h="1896423">
                  <a:moveTo>
                    <a:pt x="61690" y="0"/>
                  </a:moveTo>
                  <a:cubicBezTo>
                    <a:pt x="549556" y="1820747"/>
                    <a:pt x="549556" y="1820747"/>
                    <a:pt x="549556" y="1820747"/>
                  </a:cubicBezTo>
                  <a:cubicBezTo>
                    <a:pt x="549556" y="1820747"/>
                    <a:pt x="335938" y="1871580"/>
                    <a:pt x="69372" y="1892827"/>
                  </a:cubicBezTo>
                  <a:lnTo>
                    <a:pt x="0" y="1896423"/>
                  </a:lnTo>
                  <a:lnTo>
                    <a:pt x="0" y="9707"/>
                  </a:lnTo>
                  <a:lnTo>
                    <a:pt x="30899" y="6136"/>
                  </a:lnTo>
                  <a:cubicBezTo>
                    <a:pt x="42296" y="4427"/>
                    <a:pt x="52729" y="2401"/>
                    <a:pt x="61690" y="0"/>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162" name="Freeform: Shape 161">
              <a:extLst>
                <a:ext uri="{FF2B5EF4-FFF2-40B4-BE49-F238E27FC236}">
                  <a16:creationId xmlns:a16="http://schemas.microsoft.com/office/drawing/2014/main" id="{21553E57-CB2D-4E1F-9D0A-B9BBD666A4AF}"/>
                </a:ext>
              </a:extLst>
            </p:cNvPr>
            <p:cNvSpPr/>
            <p:nvPr/>
          </p:nvSpPr>
          <p:spPr>
            <a:xfrm>
              <a:off x="-6445565" y="-1096558"/>
              <a:ext cx="1762493" cy="2528361"/>
            </a:xfrm>
            <a:custGeom>
              <a:avLst/>
              <a:gdLst>
                <a:gd name="connsiteX0" fmla="*/ 252649 w 1762493"/>
                <a:gd name="connsiteY0" fmla="*/ 0 h 2528361"/>
                <a:gd name="connsiteX1" fmla="*/ 1762493 w 1762493"/>
                <a:gd name="connsiteY1" fmla="*/ 1988453 h 2528361"/>
                <a:gd name="connsiteX2" fmla="*/ 644692 w 1762493"/>
                <a:gd name="connsiteY2" fmla="*/ 2528361 h 2528361"/>
                <a:gd name="connsiteX3" fmla="*/ 0 w 1762493"/>
                <a:gd name="connsiteY3" fmla="*/ 122332 h 2528361"/>
                <a:gd name="connsiteX4" fmla="*/ 252649 w 1762493"/>
                <a:gd name="connsiteY4" fmla="*/ 0 h 252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493" h="2528361">
                  <a:moveTo>
                    <a:pt x="252649" y="0"/>
                  </a:moveTo>
                  <a:cubicBezTo>
                    <a:pt x="1762493" y="1988453"/>
                    <a:pt x="1762493" y="1988453"/>
                    <a:pt x="1762493" y="1988453"/>
                  </a:cubicBezTo>
                  <a:cubicBezTo>
                    <a:pt x="1762493" y="1988453"/>
                    <a:pt x="1208037" y="2377413"/>
                    <a:pt x="644692" y="2528361"/>
                  </a:cubicBezTo>
                  <a:cubicBezTo>
                    <a:pt x="0" y="122332"/>
                    <a:pt x="0" y="122332"/>
                    <a:pt x="0" y="122332"/>
                  </a:cubicBezTo>
                  <a:cubicBezTo>
                    <a:pt x="0" y="122332"/>
                    <a:pt x="173781" y="53914"/>
                    <a:pt x="252649" y="0"/>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164" name="Freeform: Shape 163">
              <a:extLst>
                <a:ext uri="{FF2B5EF4-FFF2-40B4-BE49-F238E27FC236}">
                  <a16:creationId xmlns:a16="http://schemas.microsoft.com/office/drawing/2014/main" id="{38E758DD-7B78-4D64-9DC8-2B43DF824507}"/>
                </a:ext>
              </a:extLst>
            </p:cNvPr>
            <p:cNvSpPr/>
            <p:nvPr/>
          </p:nvSpPr>
          <p:spPr>
            <a:xfrm>
              <a:off x="-6075025" y="-1394943"/>
              <a:ext cx="2831300" cy="2630423"/>
            </a:xfrm>
            <a:custGeom>
              <a:avLst/>
              <a:gdLst>
                <a:gd name="connsiteX0" fmla="*/ 180433 w 2831300"/>
                <a:gd name="connsiteY0" fmla="*/ 0 h 2630423"/>
                <a:gd name="connsiteX1" fmla="*/ 2831300 w 2831300"/>
                <a:gd name="connsiteY1" fmla="*/ 1541350 h 2630423"/>
                <a:gd name="connsiteX2" fmla="*/ 1867060 w 2831300"/>
                <a:gd name="connsiteY2" fmla="*/ 2630423 h 2630423"/>
                <a:gd name="connsiteX3" fmla="*/ 0 w 2831300"/>
                <a:gd name="connsiteY3" fmla="*/ 206837 h 2630423"/>
                <a:gd name="connsiteX4" fmla="*/ 180433 w 2831300"/>
                <a:gd name="connsiteY4" fmla="*/ 0 h 263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1300" h="2630423">
                  <a:moveTo>
                    <a:pt x="180433" y="0"/>
                  </a:moveTo>
                  <a:cubicBezTo>
                    <a:pt x="2831300" y="1541350"/>
                    <a:pt x="2831300" y="1541350"/>
                    <a:pt x="2831300" y="1541350"/>
                  </a:cubicBezTo>
                  <a:cubicBezTo>
                    <a:pt x="2831300" y="1541350"/>
                    <a:pt x="2451406" y="2211520"/>
                    <a:pt x="1867060" y="2630423"/>
                  </a:cubicBezTo>
                  <a:cubicBezTo>
                    <a:pt x="0" y="206837"/>
                    <a:pt x="0" y="206837"/>
                    <a:pt x="0" y="206837"/>
                  </a:cubicBezTo>
                  <a:cubicBezTo>
                    <a:pt x="0" y="206837"/>
                    <a:pt x="146671" y="58233"/>
                    <a:pt x="180433" y="0"/>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166" name="Freeform: Shape 165">
              <a:extLst>
                <a:ext uri="{FF2B5EF4-FFF2-40B4-BE49-F238E27FC236}">
                  <a16:creationId xmlns:a16="http://schemas.microsoft.com/office/drawing/2014/main" id="{19F44469-85BF-4439-9D69-09E597A50EE8}"/>
                </a:ext>
              </a:extLst>
            </p:cNvPr>
            <p:cNvSpPr/>
            <p:nvPr/>
          </p:nvSpPr>
          <p:spPr>
            <a:xfrm>
              <a:off x="-5931485" y="-3103812"/>
              <a:ext cx="2883583" cy="732954"/>
            </a:xfrm>
            <a:custGeom>
              <a:avLst/>
              <a:gdLst>
                <a:gd name="connsiteX0" fmla="*/ 606363 w 2883583"/>
                <a:gd name="connsiteY0" fmla="*/ 0 h 732954"/>
                <a:gd name="connsiteX1" fmla="*/ 2883583 w 2883583"/>
                <a:gd name="connsiteY1" fmla="*/ 0 h 732954"/>
                <a:gd name="connsiteX2" fmla="*/ 2825397 w 2883583"/>
                <a:gd name="connsiteY2" fmla="*/ 15591 h 732954"/>
                <a:gd name="connsiteX3" fmla="*/ 148164 w 2883583"/>
                <a:gd name="connsiteY3" fmla="*/ 732954 h 732954"/>
                <a:gd name="connsiteX4" fmla="*/ 0 w 2883583"/>
                <a:gd name="connsiteY4" fmla="*/ 466684 h 732954"/>
                <a:gd name="connsiteX5" fmla="*/ 374002 w 2883583"/>
                <a:gd name="connsiteY5" fmla="*/ 178836 h 732954"/>
                <a:gd name="connsiteX6" fmla="*/ 606363 w 2883583"/>
                <a:gd name="connsiteY6" fmla="*/ 0 h 73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3583" h="732954">
                  <a:moveTo>
                    <a:pt x="606363" y="0"/>
                  </a:moveTo>
                  <a:lnTo>
                    <a:pt x="2883583" y="0"/>
                  </a:lnTo>
                  <a:lnTo>
                    <a:pt x="2825397" y="15591"/>
                  </a:lnTo>
                  <a:cubicBezTo>
                    <a:pt x="148164" y="732954"/>
                    <a:pt x="148164" y="732954"/>
                    <a:pt x="148164" y="732954"/>
                  </a:cubicBezTo>
                  <a:cubicBezTo>
                    <a:pt x="148164" y="732954"/>
                    <a:pt x="86709" y="585508"/>
                    <a:pt x="0" y="466684"/>
                  </a:cubicBezTo>
                  <a:cubicBezTo>
                    <a:pt x="128645" y="367672"/>
                    <a:pt x="253271" y="271755"/>
                    <a:pt x="374002" y="178836"/>
                  </a:cubicBezTo>
                  <a:lnTo>
                    <a:pt x="606363"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169" name="Freeform: Shape 168">
              <a:extLst>
                <a:ext uri="{FF2B5EF4-FFF2-40B4-BE49-F238E27FC236}">
                  <a16:creationId xmlns:a16="http://schemas.microsoft.com/office/drawing/2014/main" id="{7378C460-7ABD-48E9-8271-63DA52DF38CA}"/>
                </a:ext>
              </a:extLst>
            </p:cNvPr>
            <p:cNvSpPr/>
            <p:nvPr/>
          </p:nvSpPr>
          <p:spPr>
            <a:xfrm>
              <a:off x="-5731291" y="-3103811"/>
              <a:ext cx="4423610" cy="1736919"/>
            </a:xfrm>
            <a:custGeom>
              <a:avLst/>
              <a:gdLst>
                <a:gd name="connsiteX0" fmla="*/ 3380578 w 4423610"/>
                <a:gd name="connsiteY0" fmla="*/ 0 h 1736919"/>
                <a:gd name="connsiteX1" fmla="*/ 4310110 w 4423610"/>
                <a:gd name="connsiteY1" fmla="*/ 0 h 1736919"/>
                <a:gd name="connsiteX2" fmla="*/ 4316280 w 4423610"/>
                <a:gd name="connsiteY2" fmla="*/ 31670 h 1736919"/>
                <a:gd name="connsiteX3" fmla="*/ 4381769 w 4423610"/>
                <a:gd name="connsiteY3" fmla="*/ 1736919 h 1736919"/>
                <a:gd name="connsiteX4" fmla="*/ 19492 w 4423610"/>
                <a:gd name="connsiteY4" fmla="*/ 1162860 h 1736919"/>
                <a:gd name="connsiteX5" fmla="*/ 0 w 4423610"/>
                <a:gd name="connsiteY5" fmla="*/ 905823 h 1736919"/>
                <a:gd name="connsiteX6" fmla="*/ 3367747 w 4423610"/>
                <a:gd name="connsiteY6" fmla="*/ 3438 h 1736919"/>
                <a:gd name="connsiteX7" fmla="*/ 3380578 w 4423610"/>
                <a:gd name="connsiteY7" fmla="*/ 0 h 173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3610" h="1736919">
                  <a:moveTo>
                    <a:pt x="3380578" y="0"/>
                  </a:moveTo>
                  <a:lnTo>
                    <a:pt x="4310110" y="0"/>
                  </a:lnTo>
                  <a:lnTo>
                    <a:pt x="4316280" y="31670"/>
                  </a:lnTo>
                  <a:cubicBezTo>
                    <a:pt x="4384837" y="398616"/>
                    <a:pt x="4479292" y="1087240"/>
                    <a:pt x="4381769" y="1736919"/>
                  </a:cubicBezTo>
                  <a:cubicBezTo>
                    <a:pt x="19492" y="1162860"/>
                    <a:pt x="19492" y="1162860"/>
                    <a:pt x="19492" y="1162860"/>
                  </a:cubicBezTo>
                  <a:cubicBezTo>
                    <a:pt x="19492" y="1162860"/>
                    <a:pt x="27332" y="1089731"/>
                    <a:pt x="0" y="905823"/>
                  </a:cubicBezTo>
                  <a:cubicBezTo>
                    <a:pt x="1730344" y="442179"/>
                    <a:pt x="2757733" y="166890"/>
                    <a:pt x="3367747" y="3438"/>
                  </a:cubicBezTo>
                  <a:lnTo>
                    <a:pt x="3380578"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172" name="Freeform: Shape 171">
              <a:extLst>
                <a:ext uri="{FF2B5EF4-FFF2-40B4-BE49-F238E27FC236}">
                  <a16:creationId xmlns:a16="http://schemas.microsoft.com/office/drawing/2014/main" id="{9E0CDFBA-322B-484C-A9E6-77B16593DAA4}"/>
                </a:ext>
              </a:extLst>
            </p:cNvPr>
            <p:cNvSpPr/>
            <p:nvPr/>
          </p:nvSpPr>
          <p:spPr>
            <a:xfrm>
              <a:off x="-5815861" y="-1778404"/>
              <a:ext cx="3774865" cy="2110261"/>
            </a:xfrm>
            <a:custGeom>
              <a:avLst/>
              <a:gdLst>
                <a:gd name="connsiteX0" fmla="*/ 87319 w 3774865"/>
                <a:gd name="connsiteY0" fmla="*/ 0 h 2110261"/>
                <a:gd name="connsiteX1" fmla="*/ 3774865 w 3774865"/>
                <a:gd name="connsiteY1" fmla="*/ 493033 h 2110261"/>
                <a:gd name="connsiteX2" fmla="*/ 3226065 w 3774865"/>
                <a:gd name="connsiteY2" fmla="*/ 2110261 h 2110261"/>
                <a:gd name="connsiteX3" fmla="*/ 0 w 3774865"/>
                <a:gd name="connsiteY3" fmla="*/ 247475 h 2110261"/>
                <a:gd name="connsiteX4" fmla="*/ 87319 w 3774865"/>
                <a:gd name="connsiteY4" fmla="*/ 0 h 2110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4865" h="2110261">
                  <a:moveTo>
                    <a:pt x="87319" y="0"/>
                  </a:moveTo>
                  <a:cubicBezTo>
                    <a:pt x="3774865" y="493033"/>
                    <a:pt x="3774865" y="493033"/>
                    <a:pt x="3774865" y="493033"/>
                  </a:cubicBezTo>
                  <a:cubicBezTo>
                    <a:pt x="3774865" y="493033"/>
                    <a:pt x="3744293" y="1157066"/>
                    <a:pt x="3226065" y="2110261"/>
                  </a:cubicBezTo>
                  <a:cubicBezTo>
                    <a:pt x="0" y="247475"/>
                    <a:pt x="0" y="247475"/>
                    <a:pt x="0" y="247475"/>
                  </a:cubicBezTo>
                  <a:cubicBezTo>
                    <a:pt x="0" y="247475"/>
                    <a:pt x="56293" y="150411"/>
                    <a:pt x="87319" y="0"/>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882957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2B8B0EEA-DAF4-43DC-99B1-4A00AAC9BD39}"/>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83" name="think-cell Slide" r:id="rId10" imgW="473" imgH="473" progId="TCLayout.ActiveDocument.1">
                  <p:embed/>
                </p:oleObj>
              </mc:Choice>
              <mc:Fallback>
                <p:oleObj name="think-cell Slide" r:id="rId10" imgW="473" imgH="473" progId="TCLayout.ActiveDocument.1">
                  <p:embed/>
                  <p:pic>
                    <p:nvPicPr>
                      <p:cNvPr id="10" name="Object 9" hidden="1">
                        <a:extLst>
                          <a:ext uri="{FF2B5EF4-FFF2-40B4-BE49-F238E27FC236}">
                            <a16:creationId xmlns:a16="http://schemas.microsoft.com/office/drawing/2014/main" id="{2B8B0EEA-DAF4-43DC-99B1-4A00AAC9BD3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B142AB51-7AEB-4ACC-A1B3-96889441B72F}"/>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52" name="Rectangle 51">
            <a:extLst>
              <a:ext uri="{FF2B5EF4-FFF2-40B4-BE49-F238E27FC236}">
                <a16:creationId xmlns:a16="http://schemas.microsoft.com/office/drawing/2014/main" id="{3775878B-86FF-411B-8E8D-01F2C45DA925}"/>
              </a:ext>
            </a:extLst>
          </p:cNvPr>
          <p:cNvSpPr/>
          <p:nvPr/>
        </p:nvSpPr>
        <p:spPr>
          <a:xfrm>
            <a:off x="1" y="-1"/>
            <a:ext cx="9143999" cy="6858001"/>
          </a:xfrm>
          <a:prstGeom prst="rect">
            <a:avLst/>
          </a:prstGeom>
          <a:gradFill>
            <a:gsLst>
              <a:gs pos="0">
                <a:schemeClr val="accent4">
                  <a:lumMod val="75000"/>
                </a:schemeClr>
              </a:gs>
              <a:gs pos="32000">
                <a:schemeClr val="accent4">
                  <a:alpha val="65000"/>
                </a:schemeClr>
              </a:gs>
              <a:gs pos="98000">
                <a:srgbClr val="28A4A9">
                  <a:alpha val="54000"/>
                </a:srgbClr>
              </a:gs>
            </a:gsLst>
            <a:lin ang="189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5" name="Title 4"/>
          <p:cNvSpPr>
            <a:spLocks noGrp="1"/>
          </p:cNvSpPr>
          <p:nvPr>
            <p:ph type="title"/>
          </p:nvPr>
        </p:nvSpPr>
        <p:spPr>
          <a:xfrm>
            <a:off x="174944" y="421957"/>
            <a:ext cx="8794113" cy="861774"/>
          </a:xfrm>
        </p:spPr>
        <p:txBody>
          <a:bodyPr/>
          <a:lstStyle/>
          <a:p>
            <a:pPr>
              <a:buClr>
                <a:schemeClr val="tx2"/>
              </a:buClr>
            </a:pPr>
            <a:r>
              <a:rPr lang="en-US" sz="2800" dirty="0">
                <a:solidFill>
                  <a:schemeClr val="bg2"/>
                </a:solidFill>
              </a:rPr>
              <a:t>VERIFI® portal provides detailed, live visibility into truck status and load properties</a:t>
            </a:r>
          </a:p>
        </p:txBody>
      </p:sp>
      <p:pic>
        <p:nvPicPr>
          <p:cNvPr id="34" name="Picture 33">
            <a:extLst>
              <a:ext uri="{FF2B5EF4-FFF2-40B4-BE49-F238E27FC236}">
                <a16:creationId xmlns:a16="http://schemas.microsoft.com/office/drawing/2014/main" id="{EA0DA1F3-5CFF-4DD5-A1E5-DFE34981A4FE}"/>
              </a:ext>
            </a:extLst>
          </p:cNvPr>
          <p:cNvPicPr>
            <a:picLocks noChangeAspect="1"/>
          </p:cNvPicPr>
          <p:nvPr/>
        </p:nvPicPr>
        <p:blipFill>
          <a:blip r:embed="rId12" cstate="email">
            <a:lum bright="70000" contrast="-70000"/>
            <a:extLst>
              <a:ext uri="{28A0092B-C50C-407E-A947-70E740481C1C}">
                <a14:useLocalDpi xmlns:a14="http://schemas.microsoft.com/office/drawing/2010/main"/>
              </a:ext>
            </a:extLst>
          </a:blip>
          <a:stretch>
            <a:fillRect/>
          </a:stretch>
        </p:blipFill>
        <p:spPr>
          <a:xfrm>
            <a:off x="121489" y="6681211"/>
            <a:ext cx="2176461" cy="121931"/>
          </a:xfrm>
          <a:prstGeom prst="rect">
            <a:avLst/>
          </a:prstGeom>
        </p:spPr>
      </p:pic>
      <p:sp>
        <p:nvSpPr>
          <p:cNvPr id="51" name="Title 1">
            <a:extLst>
              <a:ext uri="{FF2B5EF4-FFF2-40B4-BE49-F238E27FC236}">
                <a16:creationId xmlns:a16="http://schemas.microsoft.com/office/drawing/2014/main" id="{080128CE-81E1-4BEA-94F9-626610BBF785}"/>
              </a:ext>
            </a:extLst>
          </p:cNvPr>
          <p:cNvSpPr txBox="1">
            <a:spLocks/>
          </p:cNvSpPr>
          <p:nvPr/>
        </p:nvSpPr>
        <p:spPr bwMode="gray">
          <a:xfrm>
            <a:off x="174944" y="165556"/>
            <a:ext cx="87941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lang="x-none" sz="3200" b="1" baseline="0" noProof="0">
                <a:solidFill>
                  <a:schemeClr val="tx1"/>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tab pos="269875" algn="l"/>
              </a:tabLst>
              <a:defRPr/>
            </a:pPr>
            <a:r>
              <a:rPr kumimoji="0" lang="en-US" sz="1400" b="1" i="0" u="none" strike="noStrike" kern="0" cap="none" spc="0" normalizeH="0" baseline="0" noProof="0" dirty="0">
                <a:ln>
                  <a:noFill/>
                </a:ln>
                <a:solidFill>
                  <a:srgbClr val="FFFFFF"/>
                </a:solidFill>
                <a:effectLst/>
                <a:uLnTx/>
                <a:uFillTx/>
                <a:latin typeface="Arial"/>
                <a:ea typeface="+mj-ea"/>
                <a:cs typeface="+mj-cs"/>
              </a:rPr>
              <a:t>HOW VERIFI® MONITORS</a:t>
            </a:r>
          </a:p>
        </p:txBody>
      </p:sp>
      <p:sp>
        <p:nvSpPr>
          <p:cNvPr id="32" name="Slide Number">
            <a:extLst>
              <a:ext uri="{FF2B5EF4-FFF2-40B4-BE49-F238E27FC236}">
                <a16:creationId xmlns:a16="http://schemas.microsoft.com/office/drawing/2014/main" id="{43117526-7CAA-4138-9F00-C031DCC37581}"/>
              </a:ext>
            </a:extLst>
          </p:cNvPr>
          <p:cNvSpPr txBox="1">
            <a:spLocks/>
          </p:cNvSpPr>
          <p:nvPr/>
        </p:nvSpPr>
        <p:spPr bwMode="auto">
          <a:xfrm>
            <a:off x="8771545" y="6677760"/>
            <a:ext cx="127581" cy="12561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10</a:t>
            </a:fld>
            <a:endParaRPr kumimoji="0" lang="en-US" sz="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33" name="Straight Connector 32">
            <a:extLst>
              <a:ext uri="{FF2B5EF4-FFF2-40B4-BE49-F238E27FC236}">
                <a16:creationId xmlns:a16="http://schemas.microsoft.com/office/drawing/2014/main" id="{233DEC63-6B9F-4DDF-8716-825207EE93E8}"/>
              </a:ext>
            </a:extLst>
          </p:cNvPr>
          <p:cNvCxnSpPr/>
          <p:nvPr/>
        </p:nvCxnSpPr>
        <p:spPr>
          <a:xfrm>
            <a:off x="8667732" y="6670940"/>
            <a:ext cx="0" cy="137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11EF3B3D-4543-4436-8F14-F3E4382CACAB}"/>
              </a:ext>
            </a:extLst>
          </p:cNvPr>
          <p:cNvPicPr>
            <a:picLocks noChangeAspect="1"/>
          </p:cNvPicPr>
          <p:nvPr/>
        </p:nvPicPr>
        <p:blipFill rotWithShape="1">
          <a:blip r:embed="rId13" cstate="email">
            <a:biLevel thresh="25000"/>
            <a:extLst>
              <a:ext uri="{28A0092B-C50C-407E-A947-70E740481C1C}">
                <a14:useLocalDpi xmlns:a14="http://schemas.microsoft.com/office/drawing/2010/main"/>
              </a:ext>
            </a:extLst>
          </a:blip>
          <a:srcRect/>
          <a:stretch/>
        </p:blipFill>
        <p:spPr>
          <a:xfrm>
            <a:off x="8399039" y="6667656"/>
            <a:ext cx="184239" cy="142170"/>
          </a:xfrm>
          <a:prstGeom prst="rect">
            <a:avLst/>
          </a:prstGeom>
        </p:spPr>
      </p:pic>
      <p:grpSp>
        <p:nvGrpSpPr>
          <p:cNvPr id="14" name="Group 13">
            <a:extLst>
              <a:ext uri="{FF2B5EF4-FFF2-40B4-BE49-F238E27FC236}">
                <a16:creationId xmlns:a16="http://schemas.microsoft.com/office/drawing/2014/main" id="{09B5D54B-ACAC-4DBB-A6A6-643CF040F3A3}"/>
              </a:ext>
            </a:extLst>
          </p:cNvPr>
          <p:cNvGrpSpPr/>
          <p:nvPr/>
        </p:nvGrpSpPr>
        <p:grpSpPr>
          <a:xfrm>
            <a:off x="147058" y="1389888"/>
            <a:ext cx="8964507" cy="822960"/>
            <a:chOff x="91439" y="5806440"/>
            <a:chExt cx="8964507" cy="822960"/>
          </a:xfrm>
        </p:grpSpPr>
        <p:sp>
          <p:nvSpPr>
            <p:cNvPr id="17" name="Rectangle 3">
              <a:extLst>
                <a:ext uri="{FF2B5EF4-FFF2-40B4-BE49-F238E27FC236}">
                  <a16:creationId xmlns:a16="http://schemas.microsoft.com/office/drawing/2014/main" id="{ADE36499-DBAB-484B-956C-5DAB62D31961}"/>
                </a:ext>
              </a:extLst>
            </p:cNvPr>
            <p:cNvSpPr txBox="1">
              <a:spLocks/>
            </p:cNvSpPr>
            <p:nvPr>
              <p:custDataLst>
                <p:tags r:id="rId7"/>
              </p:custDataLst>
            </p:nvPr>
          </p:nvSpPr>
          <p:spPr>
            <a:xfrm>
              <a:off x="91439" y="5806440"/>
              <a:ext cx="8900155" cy="822960"/>
            </a:xfrm>
            <a:prstGeom prst="rect">
              <a:avLst/>
            </a:prstGeom>
            <a:solidFill>
              <a:schemeClr val="bg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4DB14BE1-25F9-49FB-9797-114570895960}"/>
                </a:ext>
              </a:extLst>
            </p:cNvPr>
            <p:cNvGrpSpPr/>
            <p:nvPr/>
          </p:nvGrpSpPr>
          <p:grpSpPr>
            <a:xfrm>
              <a:off x="96781" y="5956757"/>
              <a:ext cx="8959165" cy="535753"/>
              <a:chOff x="3864696" y="4750575"/>
              <a:chExt cx="5109904" cy="1008471"/>
            </a:xfrm>
          </p:grpSpPr>
          <p:sp>
            <p:nvSpPr>
              <p:cNvPr id="19" name="TextBox 18">
                <a:extLst>
                  <a:ext uri="{FF2B5EF4-FFF2-40B4-BE49-F238E27FC236}">
                    <a16:creationId xmlns:a16="http://schemas.microsoft.com/office/drawing/2014/main" id="{0F0ECB40-4B2B-459E-A793-E98B10C813D7}"/>
                  </a:ext>
                </a:extLst>
              </p:cNvPr>
              <p:cNvSpPr txBox="1">
                <a:spLocks/>
              </p:cNvSpPr>
              <p:nvPr/>
            </p:nvSpPr>
            <p:spPr>
              <a:xfrm>
                <a:off x="3864696" y="4750575"/>
                <a:ext cx="5109904" cy="405540"/>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400" b="1" i="0" u="none" strike="noStrike" kern="1200" cap="none" spc="0" normalizeH="0" baseline="0" noProof="0" dirty="0">
                    <a:ln>
                      <a:noFill/>
                    </a:ln>
                    <a:solidFill>
                      <a:srgbClr val="0055B8"/>
                    </a:solidFill>
                    <a:effectLst/>
                    <a:uLnTx/>
                    <a:uFillTx/>
                    <a:latin typeface="Arial" charset="0"/>
                    <a:ea typeface="+mn-ea"/>
                    <a:cs typeface="+mn-cs"/>
                  </a:rPr>
                  <a:t>VERIFI® </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portal offers </a:t>
                </a:r>
                <a:r>
                  <a:rPr kumimoji="0" lang="en-US" sz="1400" b="1" i="0" u="none" strike="noStrike" kern="1200" cap="none" spc="0" normalizeH="0" baseline="0" noProof="0" dirty="0">
                    <a:ln>
                      <a:noFill/>
                    </a:ln>
                    <a:solidFill>
                      <a:srgbClr val="0055B8"/>
                    </a:solidFill>
                    <a:effectLst/>
                    <a:uLnTx/>
                    <a:uFillTx/>
                    <a:latin typeface="Arial" charset="0"/>
                    <a:ea typeface="+mn-ea"/>
                    <a:cs typeface="+mn-cs"/>
                  </a:rPr>
                  <a:t>detailed view into truck location and status during batching, in-transit &amp; at jobsite  </a:t>
                </a:r>
                <a:endParaRPr kumimoji="0" lang="en-US" sz="1400" b="1" i="0" u="none" strike="noStrike" kern="1200" cap="none" spc="0" normalizeH="0" baseline="0" noProof="0" dirty="0">
                  <a:ln>
                    <a:noFill/>
                  </a:ln>
                  <a:solidFill>
                    <a:srgbClr val="0055B8"/>
                  </a:solidFill>
                  <a:effectLst/>
                  <a:uLnTx/>
                  <a:uFillTx/>
                  <a:latin typeface="Arial"/>
                  <a:ea typeface="+mn-ea"/>
                  <a:cs typeface="+mn-cs"/>
                </a:endParaRPr>
              </a:p>
            </p:txBody>
          </p:sp>
          <p:sp>
            <p:nvSpPr>
              <p:cNvPr id="20" name="TextBox 19">
                <a:extLst>
                  <a:ext uri="{FF2B5EF4-FFF2-40B4-BE49-F238E27FC236}">
                    <a16:creationId xmlns:a16="http://schemas.microsoft.com/office/drawing/2014/main" id="{CACBAA34-891C-470B-B77A-969A1C3882C1}"/>
                  </a:ext>
                </a:extLst>
              </p:cNvPr>
              <p:cNvSpPr txBox="1">
                <a:spLocks/>
              </p:cNvSpPr>
              <p:nvPr/>
            </p:nvSpPr>
            <p:spPr>
              <a:xfrm>
                <a:off x="3917329" y="5353506"/>
                <a:ext cx="4978015" cy="405540"/>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Portal functionality provides </a:t>
                </a:r>
                <a:r>
                  <a:rPr kumimoji="0" lang="en-US" sz="1400" b="1" i="0" u="none" strike="noStrike" kern="1200" cap="none" spc="0" normalizeH="0" baseline="0" noProof="0" dirty="0">
                    <a:ln>
                      <a:noFill/>
                    </a:ln>
                    <a:solidFill>
                      <a:srgbClr val="0055B8"/>
                    </a:solidFill>
                    <a:effectLst/>
                    <a:uLnTx/>
                    <a:uFillTx/>
                    <a:latin typeface="Arial" charset="0"/>
                    <a:ea typeface="+mn-ea"/>
                    <a:cs typeface="+mn-cs"/>
                  </a:rPr>
                  <a:t>information on slump, water additions, admixture additions, and drum speed</a:t>
                </a:r>
                <a:endParaRPr kumimoji="0" lang="en-US" sz="1400" b="1" i="0" u="none" strike="noStrike" kern="1200" cap="none" spc="0" normalizeH="0" baseline="0" noProof="0" dirty="0">
                  <a:ln>
                    <a:noFill/>
                  </a:ln>
                  <a:solidFill>
                    <a:srgbClr val="0055B8"/>
                  </a:solidFill>
                  <a:effectLst/>
                  <a:uLnTx/>
                  <a:uFillTx/>
                  <a:latin typeface="Arial"/>
                  <a:ea typeface="+mn-ea"/>
                  <a:cs typeface="+mn-cs"/>
                </a:endParaRPr>
              </a:p>
            </p:txBody>
          </p:sp>
        </p:grpSp>
      </p:grpSp>
      <p:sp>
        <p:nvSpPr>
          <p:cNvPr id="48" name="Rectangle 3">
            <a:extLst>
              <a:ext uri="{FF2B5EF4-FFF2-40B4-BE49-F238E27FC236}">
                <a16:creationId xmlns:a16="http://schemas.microsoft.com/office/drawing/2014/main" id="{4BAC5542-A66A-4E16-9F55-B75B9115CEFD}"/>
              </a:ext>
            </a:extLst>
          </p:cNvPr>
          <p:cNvSpPr txBox="1">
            <a:spLocks/>
          </p:cNvSpPr>
          <p:nvPr>
            <p:custDataLst>
              <p:tags r:id="rId4"/>
            </p:custDataLst>
          </p:nvPr>
        </p:nvSpPr>
        <p:spPr>
          <a:xfrm>
            <a:off x="5073133" y="2343997"/>
            <a:ext cx="3974077" cy="4136051"/>
          </a:xfrm>
          <a:prstGeom prst="rect">
            <a:avLst/>
          </a:prstGeom>
          <a:solidFill>
            <a:schemeClr val="bg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Rectangle 3">
            <a:extLst>
              <a:ext uri="{FF2B5EF4-FFF2-40B4-BE49-F238E27FC236}">
                <a16:creationId xmlns:a16="http://schemas.microsoft.com/office/drawing/2014/main" id="{9E393EB8-0685-4A3B-91D0-43EF9D4DEF3E}"/>
              </a:ext>
            </a:extLst>
          </p:cNvPr>
          <p:cNvSpPr txBox="1">
            <a:spLocks/>
          </p:cNvSpPr>
          <p:nvPr>
            <p:custDataLst>
              <p:tags r:id="rId5"/>
            </p:custDataLst>
          </p:nvPr>
        </p:nvSpPr>
        <p:spPr>
          <a:xfrm>
            <a:off x="96788" y="4552038"/>
            <a:ext cx="4785360" cy="1801150"/>
          </a:xfrm>
          <a:prstGeom prst="rect">
            <a:avLst/>
          </a:prstGeom>
          <a:solidFill>
            <a:schemeClr val="bg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62" name="Picture 2" descr="find, glossy, magnifying glass, search, zoom icon">
            <a:extLst>
              <a:ext uri="{FF2B5EF4-FFF2-40B4-BE49-F238E27FC236}">
                <a16:creationId xmlns:a16="http://schemas.microsoft.com/office/drawing/2014/main" id="{4B7EC24D-A411-478B-A582-417339F56350}"/>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19800000">
            <a:off x="2112726" y="2809780"/>
            <a:ext cx="1836402" cy="1747091"/>
          </a:xfrm>
          <a:prstGeom prst="rect">
            <a:avLst/>
          </a:prstGeom>
          <a:ln>
            <a:noFill/>
          </a:ln>
          <a:effectLst>
            <a:outerShdw blurRad="215900" dist="139700" dir="2700000" algn="tl" rotWithShape="0">
              <a:srgbClr val="333333">
                <a:alpha val="0"/>
              </a:srgbClr>
            </a:outerShdw>
          </a:effectLst>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5DD2E5C8-E099-4502-BCE7-D3550EE73270}"/>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42077" y="3107559"/>
            <a:ext cx="1054696" cy="1001762"/>
          </a:xfrm>
          <a:prstGeom prst="ellipse">
            <a:avLst/>
          </a:prstGeom>
          <a:noFill/>
          <a:ln w="9525">
            <a:noFill/>
            <a:miter lim="800000"/>
            <a:headEnd/>
            <a:tailEnd/>
          </a:ln>
        </p:spPr>
      </p:pic>
      <p:sp>
        <p:nvSpPr>
          <p:cNvPr id="74" name="Rectangle 3">
            <a:extLst>
              <a:ext uri="{FF2B5EF4-FFF2-40B4-BE49-F238E27FC236}">
                <a16:creationId xmlns:a16="http://schemas.microsoft.com/office/drawing/2014/main" id="{806D19E3-D3AE-46AC-BD22-6FD6E05DB9A7}"/>
              </a:ext>
            </a:extLst>
          </p:cNvPr>
          <p:cNvSpPr txBox="1">
            <a:spLocks/>
          </p:cNvSpPr>
          <p:nvPr>
            <p:custDataLst>
              <p:tags r:id="rId6"/>
            </p:custDataLst>
          </p:nvPr>
        </p:nvSpPr>
        <p:spPr>
          <a:xfrm>
            <a:off x="96788" y="2343997"/>
            <a:ext cx="4785360" cy="1996007"/>
          </a:xfrm>
          <a:prstGeom prst="rect">
            <a:avLst/>
          </a:prstGeom>
          <a:solidFill>
            <a:schemeClr val="bg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61" name="Picture 60">
            <a:extLst>
              <a:ext uri="{FF2B5EF4-FFF2-40B4-BE49-F238E27FC236}">
                <a16:creationId xmlns:a16="http://schemas.microsoft.com/office/drawing/2014/main" id="{EA09F3B6-14C4-4EB1-97E8-34F9BD305E4C}"/>
              </a:ext>
            </a:extLst>
          </p:cNvPr>
          <p:cNvPicPr>
            <a:picLocks/>
          </p:cNvPicPr>
          <p:nvPr/>
        </p:nvPicPr>
        <p:blipFill rotWithShape="1">
          <a:blip r:embed="rId16" cstate="email">
            <a:extLst>
              <a:ext uri="{28A0092B-C50C-407E-A947-70E740481C1C}">
                <a14:useLocalDpi xmlns:a14="http://schemas.microsoft.com/office/drawing/2010/main"/>
              </a:ext>
            </a:extLst>
          </a:blip>
          <a:srcRect l="-1673"/>
          <a:stretch/>
        </p:blipFill>
        <p:spPr>
          <a:xfrm>
            <a:off x="194411" y="2449806"/>
            <a:ext cx="4513493" cy="1748843"/>
          </a:xfrm>
          <a:prstGeom prst="rect">
            <a:avLst/>
          </a:prstGeom>
          <a:noFill/>
          <a:ln w="9525">
            <a:solidFill>
              <a:schemeClr val="bg2">
                <a:lumMod val="95000"/>
              </a:schemeClr>
            </a:solidFill>
            <a:miter lim="800000"/>
            <a:headEnd/>
            <a:tailEnd/>
          </a:ln>
          <a:effectLst>
            <a:outerShdw blurRad="50800" dist="38100" dir="2700000" algn="tl" rotWithShape="0">
              <a:prstClr val="black">
                <a:alpha val="40000"/>
              </a:prstClr>
            </a:outerShdw>
          </a:effectLst>
        </p:spPr>
      </p:pic>
      <p:grpSp>
        <p:nvGrpSpPr>
          <p:cNvPr id="7" name="Group 6">
            <a:extLst>
              <a:ext uri="{FF2B5EF4-FFF2-40B4-BE49-F238E27FC236}">
                <a16:creationId xmlns:a16="http://schemas.microsoft.com/office/drawing/2014/main" id="{434854FB-A7FF-467C-A36F-1934AF845492}"/>
              </a:ext>
            </a:extLst>
          </p:cNvPr>
          <p:cNvGrpSpPr/>
          <p:nvPr/>
        </p:nvGrpSpPr>
        <p:grpSpPr>
          <a:xfrm>
            <a:off x="1224548" y="2926449"/>
            <a:ext cx="1836402" cy="1747091"/>
            <a:chOff x="1137877" y="1907712"/>
            <a:chExt cx="1836402" cy="1883596"/>
          </a:xfrm>
        </p:grpSpPr>
        <p:pic>
          <p:nvPicPr>
            <p:cNvPr id="75" name="Picture 2" descr="find, glossy, magnifying glass, search, zoom icon">
              <a:extLst>
                <a:ext uri="{FF2B5EF4-FFF2-40B4-BE49-F238E27FC236}">
                  <a16:creationId xmlns:a16="http://schemas.microsoft.com/office/drawing/2014/main" id="{3560C949-45B5-42C6-8B97-5907663B1450}"/>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19800000">
              <a:off x="1137877" y="1907712"/>
              <a:ext cx="1836402" cy="1883596"/>
            </a:xfrm>
            <a:prstGeom prst="rect">
              <a:avLst/>
            </a:prstGeom>
            <a:ln>
              <a:noFill/>
            </a:ln>
            <a:effectLst>
              <a:outerShdw blurRad="215900" dist="139700" dir="2700000" algn="tl" rotWithShape="0">
                <a:srgbClr val="333333">
                  <a:alpha val="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155104" y="2170113"/>
              <a:ext cx="1054696" cy="1080032"/>
            </a:xfrm>
            <a:prstGeom prst="ellipse">
              <a:avLst/>
            </a:prstGeom>
            <a:noFill/>
            <a:ln w="9525">
              <a:noFill/>
              <a:miter lim="800000"/>
              <a:headEnd/>
              <a:tailEnd/>
            </a:ln>
          </p:spPr>
        </p:pic>
      </p:grpSp>
      <p:grpSp>
        <p:nvGrpSpPr>
          <p:cNvPr id="4" name="Group 3">
            <a:extLst>
              <a:ext uri="{FF2B5EF4-FFF2-40B4-BE49-F238E27FC236}">
                <a16:creationId xmlns:a16="http://schemas.microsoft.com/office/drawing/2014/main" id="{4C08366B-ECB4-463B-9C54-F5D3DEC70BF7}"/>
              </a:ext>
            </a:extLst>
          </p:cNvPr>
          <p:cNvGrpSpPr/>
          <p:nvPr/>
        </p:nvGrpSpPr>
        <p:grpSpPr>
          <a:xfrm>
            <a:off x="278766" y="2495400"/>
            <a:ext cx="990600" cy="784439"/>
            <a:chOff x="228600" y="1433410"/>
            <a:chExt cx="990600" cy="852590"/>
          </a:xfrm>
        </p:grpSpPr>
        <p:sp>
          <p:nvSpPr>
            <p:cNvPr id="66" name="TextBox 65">
              <a:extLst>
                <a:ext uri="{FF2B5EF4-FFF2-40B4-BE49-F238E27FC236}">
                  <a16:creationId xmlns:a16="http://schemas.microsoft.com/office/drawing/2014/main" id="{4BF47E7F-2AF5-484C-B3C1-CFCC8A0EB72B}"/>
                </a:ext>
              </a:extLst>
            </p:cNvPr>
            <p:cNvSpPr txBox="1"/>
            <p:nvPr/>
          </p:nvSpPr>
          <p:spPr>
            <a:xfrm>
              <a:off x="228600" y="1433410"/>
              <a:ext cx="990600" cy="852590"/>
            </a:xfrm>
            <a:prstGeom prst="rect">
              <a:avLst/>
            </a:prstGeom>
            <a:solidFill>
              <a:schemeClr val="bg2">
                <a:alpha val="74000"/>
              </a:schemeClr>
            </a:solidFill>
            <a:ln w="9525">
              <a:solidFill>
                <a:schemeClr val="accent2"/>
              </a:solidFill>
            </a:ln>
          </p:spPr>
          <p:txBody>
            <a:bodyPr vert="horz" wrap="square" lIns="76200" tIns="76200" rIns="76200" bIns="7620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endParaRPr kumimoji="0" lang="en-US" sz="900" b="1" i="0" u="none" strike="noStrike" kern="1200" cap="none" spc="0" normalizeH="0" baseline="0" noProof="0" dirty="0">
                <a:ln>
                  <a:noFill/>
                </a:ln>
                <a:solidFill>
                  <a:srgbClr val="59BAE5"/>
                </a:solidFill>
                <a:effectLst/>
                <a:uLnTx/>
                <a:uFillTx/>
                <a:latin typeface="Arial"/>
                <a:ea typeface="+mn-ea"/>
                <a:cs typeface="+mn-cs"/>
              </a:endParaRPr>
            </a:p>
          </p:txBody>
        </p:sp>
        <p:sp>
          <p:nvSpPr>
            <p:cNvPr id="68" name="RectangleLegend1">
              <a:extLst>
                <a:ext uri="{FF2B5EF4-FFF2-40B4-BE49-F238E27FC236}">
                  <a16:creationId xmlns:a16="http://schemas.microsoft.com/office/drawing/2014/main" id="{F752DD71-D256-466E-A4E9-6297324046A3}"/>
                </a:ext>
              </a:extLst>
            </p:cNvPr>
            <p:cNvSpPr>
              <a:spLocks noChangeArrowheads="1"/>
            </p:cNvSpPr>
            <p:nvPr/>
          </p:nvSpPr>
          <p:spPr bwMode="gray">
            <a:xfrm>
              <a:off x="318906" y="1512657"/>
              <a:ext cx="126079" cy="113233"/>
            </a:xfrm>
            <a:prstGeom prst="rect">
              <a:avLst/>
            </a:prstGeom>
            <a:solidFill>
              <a:srgbClr val="3688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69" name="RectangleLegend2">
              <a:extLst>
                <a:ext uri="{FF2B5EF4-FFF2-40B4-BE49-F238E27FC236}">
                  <a16:creationId xmlns:a16="http://schemas.microsoft.com/office/drawing/2014/main" id="{63F5D59B-5BF9-43CF-A25A-24E3AD676395}"/>
                </a:ext>
              </a:extLst>
            </p:cNvPr>
            <p:cNvSpPr>
              <a:spLocks noChangeArrowheads="1"/>
            </p:cNvSpPr>
            <p:nvPr/>
          </p:nvSpPr>
          <p:spPr bwMode="gray">
            <a:xfrm>
              <a:off x="318906" y="1685007"/>
              <a:ext cx="126079" cy="122442"/>
            </a:xfrm>
            <a:prstGeom prst="rect">
              <a:avLst/>
            </a:prstGeom>
            <a:solidFill>
              <a:srgbClr val="073F96"/>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70" name="RectangleLegend3">
              <a:extLst>
                <a:ext uri="{FF2B5EF4-FFF2-40B4-BE49-F238E27FC236}">
                  <a16:creationId xmlns:a16="http://schemas.microsoft.com/office/drawing/2014/main" id="{07F95766-60E6-48F6-87B7-378740DFEEDA}"/>
                </a:ext>
              </a:extLst>
            </p:cNvPr>
            <p:cNvSpPr>
              <a:spLocks noChangeArrowheads="1"/>
            </p:cNvSpPr>
            <p:nvPr/>
          </p:nvSpPr>
          <p:spPr bwMode="gray">
            <a:xfrm>
              <a:off x="318906" y="1869805"/>
              <a:ext cx="126079" cy="124190"/>
            </a:xfrm>
            <a:prstGeom prst="rect">
              <a:avLst/>
            </a:prstGeom>
            <a:solidFill>
              <a:srgbClr val="7447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71" name="Legend1">
              <a:extLst>
                <a:ext uri="{FF2B5EF4-FFF2-40B4-BE49-F238E27FC236}">
                  <a16:creationId xmlns:a16="http://schemas.microsoft.com/office/drawing/2014/main" id="{04E4484F-7ECB-4B68-B854-08691BC0B859}"/>
                </a:ext>
              </a:extLst>
            </p:cNvPr>
            <p:cNvSpPr>
              <a:spLocks noChangeArrowheads="1"/>
            </p:cNvSpPr>
            <p:nvPr/>
          </p:nvSpPr>
          <p:spPr bwMode="gray">
            <a:xfrm>
              <a:off x="518378" y="1504049"/>
              <a:ext cx="384721"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55B8"/>
                </a:buClr>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Loaded</a:t>
              </a:r>
              <a:endParaRPr kumimoji="0" lang="x-none"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72" name="Legend2">
              <a:extLst>
                <a:ext uri="{FF2B5EF4-FFF2-40B4-BE49-F238E27FC236}">
                  <a16:creationId xmlns:a16="http://schemas.microsoft.com/office/drawing/2014/main" id="{A12D0BC6-B43F-48F9-9A6C-743F8021CB59}"/>
                </a:ext>
              </a:extLst>
            </p:cNvPr>
            <p:cNvSpPr>
              <a:spLocks noChangeArrowheads="1"/>
            </p:cNvSpPr>
            <p:nvPr/>
          </p:nvSpPr>
          <p:spPr bwMode="gray">
            <a:xfrm>
              <a:off x="506883" y="1676400"/>
              <a:ext cx="609141"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55B8"/>
                </a:buClr>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Discharging</a:t>
              </a:r>
              <a:endParaRPr kumimoji="0" lang="x-none"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73" name="Legend3">
              <a:extLst>
                <a:ext uri="{FF2B5EF4-FFF2-40B4-BE49-F238E27FC236}">
                  <a16:creationId xmlns:a16="http://schemas.microsoft.com/office/drawing/2014/main" id="{6295277D-5AB8-42F6-A5A4-4CC5B22BAA2B}"/>
                </a:ext>
              </a:extLst>
            </p:cNvPr>
            <p:cNvSpPr>
              <a:spLocks noChangeArrowheads="1"/>
            </p:cNvSpPr>
            <p:nvPr/>
          </p:nvSpPr>
          <p:spPr bwMode="gray">
            <a:xfrm>
              <a:off x="518381" y="1861197"/>
              <a:ext cx="391133"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55B8"/>
                </a:buClr>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At plant</a:t>
              </a:r>
              <a:endParaRPr kumimoji="0" lang="x-none"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RectangleLegend3">
              <a:extLst>
                <a:ext uri="{FF2B5EF4-FFF2-40B4-BE49-F238E27FC236}">
                  <a16:creationId xmlns:a16="http://schemas.microsoft.com/office/drawing/2014/main" id="{4913F74C-89D0-4E96-9354-662BE5C58CEA}"/>
                </a:ext>
              </a:extLst>
            </p:cNvPr>
            <p:cNvSpPr>
              <a:spLocks noChangeArrowheads="1"/>
            </p:cNvSpPr>
            <p:nvPr/>
          </p:nvSpPr>
          <p:spPr bwMode="gray">
            <a:xfrm>
              <a:off x="318906" y="2057043"/>
              <a:ext cx="126079" cy="122442"/>
            </a:xfrm>
            <a:prstGeom prst="rect">
              <a:avLst/>
            </a:prstGeom>
            <a:solidFill>
              <a:srgbClr val="939393"/>
            </a:solidFill>
            <a:ln w="9525">
              <a:noFill/>
              <a:miter lim="800000"/>
              <a:headEnd/>
              <a:tailEnd/>
            </a:ln>
            <a:effectLs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50" name="Legend3">
              <a:extLst>
                <a:ext uri="{FF2B5EF4-FFF2-40B4-BE49-F238E27FC236}">
                  <a16:creationId xmlns:a16="http://schemas.microsoft.com/office/drawing/2014/main" id="{A9E922AD-FE4B-485E-B913-5E04DD17DA6E}"/>
                </a:ext>
              </a:extLst>
            </p:cNvPr>
            <p:cNvSpPr>
              <a:spLocks noChangeArrowheads="1"/>
            </p:cNvSpPr>
            <p:nvPr/>
          </p:nvSpPr>
          <p:spPr bwMode="gray">
            <a:xfrm>
              <a:off x="513414" y="2043428"/>
              <a:ext cx="532197"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55B8"/>
                </a:buClr>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Ignition off</a:t>
              </a:r>
              <a:endParaRPr kumimoji="0" lang="x-none" sz="9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1" name="Picture 20">
            <a:extLst>
              <a:ext uri="{FF2B5EF4-FFF2-40B4-BE49-F238E27FC236}">
                <a16:creationId xmlns:a16="http://schemas.microsoft.com/office/drawing/2014/main" id="{6F477427-319B-48DD-B85F-8EA303F6D212}"/>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5199141" y="2438118"/>
            <a:ext cx="3744468" cy="3915070"/>
          </a:xfrm>
          <a:prstGeom prst="rect">
            <a:avLst/>
          </a:prstGeom>
        </p:spPr>
      </p:pic>
      <p:sp>
        <p:nvSpPr>
          <p:cNvPr id="9" name="TextBox 8">
            <a:extLst>
              <a:ext uri="{FF2B5EF4-FFF2-40B4-BE49-F238E27FC236}">
                <a16:creationId xmlns:a16="http://schemas.microsoft.com/office/drawing/2014/main" id="{442167DB-2984-4948-932F-D9A52CF33858}"/>
              </a:ext>
            </a:extLst>
          </p:cNvPr>
          <p:cNvSpPr txBox="1">
            <a:spLocks/>
          </p:cNvSpPr>
          <p:nvPr/>
        </p:nvSpPr>
        <p:spPr>
          <a:xfrm rot="16200000">
            <a:off x="5043020" y="3018376"/>
            <a:ext cx="682011" cy="215444"/>
          </a:xfrm>
          <a:prstGeom prst="rect">
            <a:avLst/>
          </a:prstGeom>
          <a:solidFill>
            <a:schemeClr val="bg1"/>
          </a:solidFill>
        </p:spPr>
        <p:txBody>
          <a:bodyPr vert="horz" wrap="square" lIns="0" tIns="0" rIns="0" bIns="0" rtlCol="0" anchor="ctr">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mn-cs"/>
              </a:rPr>
              <a:t>Slump (in)</a:t>
            </a:r>
          </a:p>
        </p:txBody>
      </p:sp>
      <p:sp>
        <p:nvSpPr>
          <p:cNvPr id="41" name="TextBox 40">
            <a:extLst>
              <a:ext uri="{FF2B5EF4-FFF2-40B4-BE49-F238E27FC236}">
                <a16:creationId xmlns:a16="http://schemas.microsoft.com/office/drawing/2014/main" id="{9280B580-1171-461A-88C0-719C0861881C}"/>
              </a:ext>
            </a:extLst>
          </p:cNvPr>
          <p:cNvSpPr txBox="1">
            <a:spLocks/>
          </p:cNvSpPr>
          <p:nvPr/>
        </p:nvSpPr>
        <p:spPr>
          <a:xfrm rot="16200000">
            <a:off x="5043020" y="3866510"/>
            <a:ext cx="682011" cy="215444"/>
          </a:xfrm>
          <a:prstGeom prst="rect">
            <a:avLst/>
          </a:prstGeom>
          <a:solidFill>
            <a:schemeClr val="bg1"/>
          </a:solidFill>
        </p:spPr>
        <p:txBody>
          <a:bodyPr vert="horz" wrap="square" lIns="0" tIns="0" rIns="0" bIns="0" rtlCol="0" anchor="ctr">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mn-cs"/>
              </a:rPr>
              <a:t>Water (gal/</a:t>
            </a:r>
            <a:r>
              <a:rPr kumimoji="0" lang="en-US" sz="700" b="0" i="0" u="none" strike="noStrike" kern="1200" cap="none" spc="0" normalizeH="0" baseline="0" noProof="0" dirty="0" err="1">
                <a:ln>
                  <a:noFill/>
                </a:ln>
                <a:solidFill>
                  <a:srgbClr val="000000"/>
                </a:solidFill>
                <a:effectLst/>
                <a:uLnTx/>
                <a:uFillTx/>
                <a:latin typeface="Arial"/>
                <a:ea typeface="+mn-ea"/>
                <a:cs typeface="+mn-cs"/>
              </a:rPr>
              <a:t>cyd</a:t>
            </a:r>
            <a:r>
              <a:rPr kumimoji="0" lang="en-US" sz="700" b="0" i="0" u="none" strike="noStrike" kern="1200" cap="none" spc="0" normalizeH="0" baseline="0" noProof="0" dirty="0">
                <a:ln>
                  <a:noFill/>
                </a:ln>
                <a:solidFill>
                  <a:srgbClr val="000000"/>
                </a:solidFill>
                <a:effectLst/>
                <a:uLnTx/>
                <a:uFillTx/>
                <a:latin typeface="Arial"/>
                <a:ea typeface="+mn-ea"/>
                <a:cs typeface="+mn-cs"/>
              </a:rPr>
              <a:t>)</a:t>
            </a:r>
          </a:p>
        </p:txBody>
      </p:sp>
      <p:sp>
        <p:nvSpPr>
          <p:cNvPr id="43" name="TextBox 42">
            <a:extLst>
              <a:ext uri="{FF2B5EF4-FFF2-40B4-BE49-F238E27FC236}">
                <a16:creationId xmlns:a16="http://schemas.microsoft.com/office/drawing/2014/main" id="{E76BA17B-9AFB-48E4-A5B8-3C0473367118}"/>
              </a:ext>
            </a:extLst>
          </p:cNvPr>
          <p:cNvSpPr txBox="1">
            <a:spLocks/>
          </p:cNvSpPr>
          <p:nvPr/>
        </p:nvSpPr>
        <p:spPr>
          <a:xfrm rot="16200000">
            <a:off x="5002365" y="5744787"/>
            <a:ext cx="763321" cy="215444"/>
          </a:xfrm>
          <a:prstGeom prst="rect">
            <a:avLst/>
          </a:prstGeom>
          <a:solidFill>
            <a:schemeClr val="bg1"/>
          </a:solidFill>
        </p:spPr>
        <p:txBody>
          <a:bodyPr vert="horz" wrap="square" lIns="0" tIns="0" rIns="0" bIns="0" rtlCol="0" anchor="ctr">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mn-cs"/>
              </a:rPr>
              <a:t>Drum speed (rpm)</a:t>
            </a:r>
          </a:p>
        </p:txBody>
      </p:sp>
      <p:sp>
        <p:nvSpPr>
          <p:cNvPr id="44" name="TextBox 43">
            <a:extLst>
              <a:ext uri="{FF2B5EF4-FFF2-40B4-BE49-F238E27FC236}">
                <a16:creationId xmlns:a16="http://schemas.microsoft.com/office/drawing/2014/main" id="{CEC53DEC-8792-475F-B56C-0EECB6C73ED6}"/>
              </a:ext>
            </a:extLst>
          </p:cNvPr>
          <p:cNvSpPr txBox="1"/>
          <p:nvPr/>
        </p:nvSpPr>
        <p:spPr>
          <a:xfrm>
            <a:off x="5648813" y="2676789"/>
            <a:ext cx="1197304" cy="107722"/>
          </a:xfrm>
          <a:prstGeom prst="rect">
            <a:avLst/>
          </a:prstGeom>
          <a:solidFill>
            <a:schemeClr val="bg1"/>
          </a:solidFill>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700" b="1" i="0" u="none" strike="noStrike" kern="1200" cap="none" spc="0" normalizeH="0" baseline="0" noProof="0" dirty="0">
                <a:ln>
                  <a:noFill/>
                </a:ln>
                <a:solidFill>
                  <a:srgbClr val="0055B8"/>
                </a:solidFill>
                <a:effectLst/>
                <a:uLnTx/>
                <a:uFillTx/>
                <a:latin typeface="Arial"/>
                <a:ea typeface="+mn-ea"/>
                <a:cs typeface="+mn-cs"/>
              </a:rPr>
              <a:t>Slump vs. target</a:t>
            </a:r>
          </a:p>
        </p:txBody>
      </p:sp>
      <p:sp>
        <p:nvSpPr>
          <p:cNvPr id="45" name="TextBox 44">
            <a:extLst>
              <a:ext uri="{FF2B5EF4-FFF2-40B4-BE49-F238E27FC236}">
                <a16:creationId xmlns:a16="http://schemas.microsoft.com/office/drawing/2014/main" id="{8199B857-1DAD-42EA-96B3-F2121005605D}"/>
              </a:ext>
            </a:extLst>
          </p:cNvPr>
          <p:cNvSpPr txBox="1"/>
          <p:nvPr/>
        </p:nvSpPr>
        <p:spPr>
          <a:xfrm>
            <a:off x="5648813" y="3603835"/>
            <a:ext cx="1197304" cy="107722"/>
          </a:xfrm>
          <a:prstGeom prst="rect">
            <a:avLst/>
          </a:prstGeom>
          <a:solidFill>
            <a:schemeClr val="bg1"/>
          </a:solidFill>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700" b="1" i="0" u="none" strike="noStrike" kern="1200" cap="none" spc="0" normalizeH="0" baseline="0" noProof="0" dirty="0">
                <a:ln>
                  <a:noFill/>
                </a:ln>
                <a:solidFill>
                  <a:srgbClr val="0055B8"/>
                </a:solidFill>
                <a:effectLst/>
                <a:uLnTx/>
                <a:uFillTx/>
                <a:latin typeface="Arial"/>
                <a:ea typeface="+mn-ea"/>
                <a:cs typeface="+mn-cs"/>
              </a:rPr>
              <a:t>Water additions</a:t>
            </a:r>
          </a:p>
        </p:txBody>
      </p:sp>
      <p:sp>
        <p:nvSpPr>
          <p:cNvPr id="46" name="TextBox 45">
            <a:extLst>
              <a:ext uri="{FF2B5EF4-FFF2-40B4-BE49-F238E27FC236}">
                <a16:creationId xmlns:a16="http://schemas.microsoft.com/office/drawing/2014/main" id="{81FDD782-38CF-4181-9777-A06EA6B905E1}"/>
              </a:ext>
            </a:extLst>
          </p:cNvPr>
          <p:cNvSpPr txBox="1"/>
          <p:nvPr/>
        </p:nvSpPr>
        <p:spPr>
          <a:xfrm>
            <a:off x="5648813" y="4511866"/>
            <a:ext cx="1197304" cy="107722"/>
          </a:xfrm>
          <a:prstGeom prst="rect">
            <a:avLst/>
          </a:prstGeom>
          <a:solidFill>
            <a:schemeClr val="bg1"/>
          </a:solidFill>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700" b="1" i="0" u="none" strike="noStrike" kern="1200" cap="none" spc="0" normalizeH="0" baseline="0" noProof="0" dirty="0">
                <a:ln>
                  <a:noFill/>
                </a:ln>
                <a:solidFill>
                  <a:srgbClr val="0055B8"/>
                </a:solidFill>
                <a:effectLst/>
                <a:uLnTx/>
                <a:uFillTx/>
                <a:latin typeface="Arial"/>
                <a:ea typeface="+mn-ea"/>
                <a:cs typeface="+mn-cs"/>
              </a:rPr>
              <a:t>Admixture additions</a:t>
            </a:r>
          </a:p>
        </p:txBody>
      </p:sp>
      <p:sp>
        <p:nvSpPr>
          <p:cNvPr id="42" name="TextBox 41">
            <a:extLst>
              <a:ext uri="{FF2B5EF4-FFF2-40B4-BE49-F238E27FC236}">
                <a16:creationId xmlns:a16="http://schemas.microsoft.com/office/drawing/2014/main" id="{C9E3FE24-15D1-48B2-9D6C-DF24DA471A59}"/>
              </a:ext>
            </a:extLst>
          </p:cNvPr>
          <p:cNvSpPr txBox="1">
            <a:spLocks/>
          </p:cNvSpPr>
          <p:nvPr/>
        </p:nvSpPr>
        <p:spPr>
          <a:xfrm rot="16200000">
            <a:off x="5043020" y="4880765"/>
            <a:ext cx="682011" cy="215444"/>
          </a:xfrm>
          <a:prstGeom prst="rect">
            <a:avLst/>
          </a:prstGeom>
          <a:solidFill>
            <a:schemeClr val="bg1"/>
          </a:solidFill>
        </p:spPr>
        <p:txBody>
          <a:bodyPr vert="horz" wrap="square" lIns="0" tIns="0" rIns="0" bIns="0" rtlCol="0" anchor="ctr">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mn-cs"/>
              </a:rPr>
              <a:t>Admixture (oz/</a:t>
            </a:r>
            <a:r>
              <a:rPr kumimoji="0" lang="en-US" sz="700" b="0" i="0" u="none" strike="noStrike" kern="1200" cap="none" spc="0" normalizeH="0" baseline="0" noProof="0" dirty="0" err="1">
                <a:ln>
                  <a:noFill/>
                </a:ln>
                <a:solidFill>
                  <a:srgbClr val="000000"/>
                </a:solidFill>
                <a:effectLst/>
                <a:uLnTx/>
                <a:uFillTx/>
                <a:latin typeface="Arial"/>
                <a:ea typeface="+mn-ea"/>
                <a:cs typeface="+mn-cs"/>
              </a:rPr>
              <a:t>cyd</a:t>
            </a:r>
            <a:r>
              <a:rPr kumimoji="0" lang="en-US" sz="700" b="0" i="0" u="none" strike="noStrike" kern="1200" cap="none" spc="0" normalizeH="0" baseline="0" noProof="0" dirty="0">
                <a:ln>
                  <a:noFill/>
                </a:ln>
                <a:solidFill>
                  <a:srgbClr val="000000"/>
                </a:solidFill>
                <a:effectLst/>
                <a:uLnTx/>
                <a:uFillTx/>
                <a:latin typeface="Arial"/>
                <a:ea typeface="+mn-ea"/>
                <a:cs typeface="+mn-cs"/>
              </a:rPr>
              <a:t>)</a:t>
            </a:r>
          </a:p>
        </p:txBody>
      </p:sp>
      <p:sp>
        <p:nvSpPr>
          <p:cNvPr id="47" name="TextBox 46">
            <a:extLst>
              <a:ext uri="{FF2B5EF4-FFF2-40B4-BE49-F238E27FC236}">
                <a16:creationId xmlns:a16="http://schemas.microsoft.com/office/drawing/2014/main" id="{8ED6D4A9-6C55-4EB3-9092-05C55C76580D}"/>
              </a:ext>
            </a:extLst>
          </p:cNvPr>
          <p:cNvSpPr txBox="1"/>
          <p:nvPr/>
        </p:nvSpPr>
        <p:spPr>
          <a:xfrm>
            <a:off x="5644148" y="5436429"/>
            <a:ext cx="1197304" cy="107722"/>
          </a:xfrm>
          <a:prstGeom prst="rect">
            <a:avLst/>
          </a:prstGeom>
          <a:solidFill>
            <a:schemeClr val="bg1"/>
          </a:solidFill>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700" b="1" i="0" u="none" strike="noStrike" kern="1200" cap="none" spc="0" normalizeH="0" baseline="0" noProof="0" dirty="0">
                <a:ln>
                  <a:noFill/>
                </a:ln>
                <a:solidFill>
                  <a:srgbClr val="0055B8"/>
                </a:solidFill>
                <a:effectLst/>
                <a:uLnTx/>
                <a:uFillTx/>
                <a:latin typeface="Arial"/>
                <a:ea typeface="+mn-ea"/>
                <a:cs typeface="+mn-cs"/>
              </a:rPr>
              <a:t>Drum speed</a:t>
            </a:r>
          </a:p>
        </p:txBody>
      </p:sp>
      <p:pic>
        <p:nvPicPr>
          <p:cNvPr id="8" name="Picture 7">
            <a:extLst>
              <a:ext uri="{FF2B5EF4-FFF2-40B4-BE49-F238E27FC236}">
                <a16:creationId xmlns:a16="http://schemas.microsoft.com/office/drawing/2014/main" id="{9884FA08-9C67-4F40-8D16-7DE1B776BBB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10907" y="4721353"/>
            <a:ext cx="4513493" cy="1450847"/>
          </a:xfrm>
          <a:prstGeom prst="rect">
            <a:avLst/>
          </a:prstGeom>
        </p:spPr>
      </p:pic>
    </p:spTree>
    <p:extLst>
      <p:ext uri="{BB962C8B-B14F-4D97-AF65-F5344CB8AC3E}">
        <p14:creationId xmlns:p14="http://schemas.microsoft.com/office/powerpoint/2010/main" val="2025436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480461D-B5B4-4E60-825F-A953866C0555}"/>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7" name="think-cell Slide" r:id="rId7" imgW="473" imgH="473" progId="TCLayout.ActiveDocument.1">
                  <p:embed/>
                </p:oleObj>
              </mc:Choice>
              <mc:Fallback>
                <p:oleObj name="think-cell Slide" r:id="rId7" imgW="473" imgH="473" progId="TCLayout.ActiveDocument.1">
                  <p:embed/>
                  <p:pic>
                    <p:nvPicPr>
                      <p:cNvPr id="5" name="Object 4" hidden="1">
                        <a:extLst>
                          <a:ext uri="{FF2B5EF4-FFF2-40B4-BE49-F238E27FC236}">
                            <a16:creationId xmlns:a16="http://schemas.microsoft.com/office/drawing/2014/main" id="{C480461D-B5B4-4E60-825F-A953866C055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768AAC6-6645-4D95-B410-4368EAC928AF}"/>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30" name="Rectangle 29">
            <a:extLst>
              <a:ext uri="{FF2B5EF4-FFF2-40B4-BE49-F238E27FC236}">
                <a16:creationId xmlns:a16="http://schemas.microsoft.com/office/drawing/2014/main" id="{C7F47DFF-422F-4919-B09E-39C10B2186E4}"/>
              </a:ext>
            </a:extLst>
          </p:cNvPr>
          <p:cNvSpPr/>
          <p:nvPr/>
        </p:nvSpPr>
        <p:spPr>
          <a:xfrm>
            <a:off x="1" y="-1"/>
            <a:ext cx="9143999" cy="6858001"/>
          </a:xfrm>
          <a:prstGeom prst="rect">
            <a:avLst/>
          </a:prstGeom>
          <a:gradFill>
            <a:gsLst>
              <a:gs pos="0">
                <a:schemeClr val="accent4">
                  <a:lumMod val="75000"/>
                </a:schemeClr>
              </a:gs>
              <a:gs pos="32000">
                <a:schemeClr val="accent4">
                  <a:alpha val="65000"/>
                </a:schemeClr>
              </a:gs>
              <a:gs pos="98000">
                <a:srgbClr val="28A4A9">
                  <a:alpha val="54000"/>
                </a:srgbClr>
              </a:gs>
            </a:gsLst>
            <a:lin ang="189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174944" y="418404"/>
            <a:ext cx="8794113" cy="861774"/>
          </a:xfrm>
        </p:spPr>
        <p:txBody>
          <a:bodyPr/>
          <a:lstStyle/>
          <a:p>
            <a:pPr>
              <a:buClr>
                <a:schemeClr val="tx2"/>
              </a:buClr>
            </a:pPr>
            <a:r>
              <a:rPr lang="en-US" sz="2800" dirty="0">
                <a:solidFill>
                  <a:schemeClr val="bg2"/>
                </a:solidFill>
              </a:rPr>
              <a:t>VERIFI® mobile app for contractors allows on-the-go monitoring of pours</a:t>
            </a:r>
          </a:p>
        </p:txBody>
      </p:sp>
      <p:grpSp>
        <p:nvGrpSpPr>
          <p:cNvPr id="7" name="Group 6">
            <a:extLst>
              <a:ext uri="{FF2B5EF4-FFF2-40B4-BE49-F238E27FC236}">
                <a16:creationId xmlns:a16="http://schemas.microsoft.com/office/drawing/2014/main" id="{1A4F003B-D874-4401-95D5-7FD54E91FE60}"/>
              </a:ext>
            </a:extLst>
          </p:cNvPr>
          <p:cNvGrpSpPr/>
          <p:nvPr/>
        </p:nvGrpSpPr>
        <p:grpSpPr>
          <a:xfrm>
            <a:off x="1317727" y="1339057"/>
            <a:ext cx="6683273" cy="4147343"/>
            <a:chOff x="936727" y="1093384"/>
            <a:chExt cx="7254773" cy="4501759"/>
          </a:xfrm>
        </p:grpSpPr>
        <p:grpSp>
          <p:nvGrpSpPr>
            <p:cNvPr id="9" name="Group 8">
              <a:extLst>
                <a:ext uri="{FF2B5EF4-FFF2-40B4-BE49-F238E27FC236}">
                  <a16:creationId xmlns:a16="http://schemas.microsoft.com/office/drawing/2014/main" id="{8FA3B7A0-29A3-4784-80EE-35D41C71547C}"/>
                </a:ext>
              </a:extLst>
            </p:cNvPr>
            <p:cNvGrpSpPr/>
            <p:nvPr/>
          </p:nvGrpSpPr>
          <p:grpSpPr>
            <a:xfrm>
              <a:off x="936727" y="1093384"/>
              <a:ext cx="7254773" cy="4501759"/>
              <a:chOff x="278225" y="1742560"/>
              <a:chExt cx="5922550" cy="3675083"/>
            </a:xfrm>
          </p:grpSpPr>
          <p:pic>
            <p:nvPicPr>
              <p:cNvPr id="8" name="Picture 7">
                <a:extLst>
                  <a:ext uri="{FF2B5EF4-FFF2-40B4-BE49-F238E27FC236}">
                    <a16:creationId xmlns:a16="http://schemas.microsoft.com/office/drawing/2014/main" id="{13BB7DAB-F239-4EE9-B859-E17D33C49F0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8225" y="1742560"/>
                <a:ext cx="1779175" cy="3675083"/>
              </a:xfrm>
              <a:prstGeom prst="rect">
                <a:avLst/>
              </a:prstGeom>
            </p:spPr>
          </p:pic>
          <p:pic>
            <p:nvPicPr>
              <p:cNvPr id="20" name="Picture 19">
                <a:extLst>
                  <a:ext uri="{FF2B5EF4-FFF2-40B4-BE49-F238E27FC236}">
                    <a16:creationId xmlns:a16="http://schemas.microsoft.com/office/drawing/2014/main" id="{E2E83644-AEB6-498C-B344-552CF022F2A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49912" y="1742560"/>
                <a:ext cx="1779175" cy="3675083"/>
              </a:xfrm>
              <a:prstGeom prst="rect">
                <a:avLst/>
              </a:prstGeom>
            </p:spPr>
          </p:pic>
          <p:pic>
            <p:nvPicPr>
              <p:cNvPr id="21" name="Picture 20">
                <a:extLst>
                  <a:ext uri="{FF2B5EF4-FFF2-40B4-BE49-F238E27FC236}">
                    <a16:creationId xmlns:a16="http://schemas.microsoft.com/office/drawing/2014/main" id="{14623AF6-C825-4C2D-8176-C4740B78718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21600" y="1742560"/>
                <a:ext cx="1779175" cy="3675083"/>
              </a:xfrm>
              <a:prstGeom prst="rect">
                <a:avLst/>
              </a:prstGeom>
            </p:spPr>
          </p:pic>
        </p:grpSp>
        <p:pic>
          <p:nvPicPr>
            <p:cNvPr id="3" name="Picture 2">
              <a:extLst>
                <a:ext uri="{FF2B5EF4-FFF2-40B4-BE49-F238E27FC236}">
                  <a16:creationId xmlns:a16="http://schemas.microsoft.com/office/drawing/2014/main" id="{0AA0A9AE-C611-4D2F-ABBB-041E25BCA970}"/>
                </a:ext>
              </a:extLst>
            </p:cNvPr>
            <p:cNvPicPr>
              <a:picLocks/>
            </p:cNvPicPr>
            <p:nvPr/>
          </p:nvPicPr>
          <p:blipFill>
            <a:blip r:embed="rId10" cstate="email">
              <a:extLst>
                <a:ext uri="{28A0092B-C50C-407E-A947-70E740481C1C}">
                  <a14:useLocalDpi xmlns:a14="http://schemas.microsoft.com/office/drawing/2010/main"/>
                </a:ext>
              </a:extLst>
            </a:blip>
            <a:stretch>
              <a:fillRect/>
            </a:stretch>
          </p:blipFill>
          <p:spPr>
            <a:xfrm>
              <a:off x="3575484" y="1519345"/>
              <a:ext cx="2000654" cy="35584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7" name="Picture 26">
              <a:extLst>
                <a:ext uri="{FF2B5EF4-FFF2-40B4-BE49-F238E27FC236}">
                  <a16:creationId xmlns:a16="http://schemas.microsoft.com/office/drawing/2014/main" id="{BBD35A7B-EB6F-4E8C-B4AF-3E296763239D}"/>
                </a:ext>
              </a:extLst>
            </p:cNvPr>
            <p:cNvPicPr>
              <a:picLocks/>
            </p:cNvPicPr>
            <p:nvPr/>
          </p:nvPicPr>
          <p:blipFill>
            <a:blip r:embed="rId11" cstate="email">
              <a:extLst>
                <a:ext uri="{28A0092B-C50C-407E-A947-70E740481C1C}">
                  <a14:useLocalDpi xmlns:a14="http://schemas.microsoft.com/office/drawing/2010/main"/>
                </a:ext>
              </a:extLst>
            </a:blip>
            <a:stretch>
              <a:fillRect/>
            </a:stretch>
          </p:blipFill>
          <p:spPr>
            <a:xfrm>
              <a:off x="6122266" y="1519345"/>
              <a:ext cx="2000654" cy="35584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8" name="Picture 27">
              <a:extLst>
                <a:ext uri="{FF2B5EF4-FFF2-40B4-BE49-F238E27FC236}">
                  <a16:creationId xmlns:a16="http://schemas.microsoft.com/office/drawing/2014/main" id="{03FE9C4C-FBF6-4D17-912F-6FF8C786B811}"/>
                </a:ext>
              </a:extLst>
            </p:cNvPr>
            <p:cNvPicPr>
              <a:picLocks/>
            </p:cNvPicPr>
            <p:nvPr/>
          </p:nvPicPr>
          <p:blipFill>
            <a:blip r:embed="rId12" cstate="email">
              <a:extLst>
                <a:ext uri="{28A0092B-C50C-407E-A947-70E740481C1C}">
                  <a14:useLocalDpi xmlns:a14="http://schemas.microsoft.com/office/drawing/2010/main"/>
                </a:ext>
              </a:extLst>
            </a:blip>
            <a:stretch>
              <a:fillRect/>
            </a:stretch>
          </p:blipFill>
          <p:spPr>
            <a:xfrm>
              <a:off x="1043237" y="1519345"/>
              <a:ext cx="2000654" cy="3558496"/>
            </a:xfrm>
            <a:prstGeom prst="rect">
              <a:avLst/>
            </a:prstGeom>
            <a:ln w="38100" cap="sq">
              <a:noFill/>
              <a:prstDash val="solid"/>
              <a:miter lim="800000"/>
            </a:ln>
            <a:effectLst>
              <a:outerShdw blurRad="50800" dist="38100" dir="2700000" algn="tl" rotWithShape="0">
                <a:srgbClr val="000000">
                  <a:alpha val="43000"/>
                </a:srgbClr>
              </a:outerShdw>
            </a:effectLst>
          </p:spPr>
        </p:pic>
      </p:grpSp>
      <p:grpSp>
        <p:nvGrpSpPr>
          <p:cNvPr id="12" name="Group 11">
            <a:extLst>
              <a:ext uri="{FF2B5EF4-FFF2-40B4-BE49-F238E27FC236}">
                <a16:creationId xmlns:a16="http://schemas.microsoft.com/office/drawing/2014/main" id="{DE988F64-3AB2-49D9-B527-54B5FF415809}"/>
              </a:ext>
            </a:extLst>
          </p:cNvPr>
          <p:cNvGrpSpPr/>
          <p:nvPr/>
        </p:nvGrpSpPr>
        <p:grpSpPr>
          <a:xfrm>
            <a:off x="461174" y="5539026"/>
            <a:ext cx="8221653" cy="861774"/>
            <a:chOff x="1033743" y="3436613"/>
            <a:chExt cx="6002135" cy="2056048"/>
          </a:xfrm>
        </p:grpSpPr>
        <p:sp>
          <p:nvSpPr>
            <p:cNvPr id="13" name="Rectangle 3">
              <a:extLst>
                <a:ext uri="{FF2B5EF4-FFF2-40B4-BE49-F238E27FC236}">
                  <a16:creationId xmlns:a16="http://schemas.microsoft.com/office/drawing/2014/main" id="{C9C1283F-440E-4748-995F-E24F2CE204FF}"/>
                </a:ext>
              </a:extLst>
            </p:cNvPr>
            <p:cNvSpPr txBox="1">
              <a:spLocks/>
            </p:cNvSpPr>
            <p:nvPr>
              <p:custDataLst>
                <p:tags r:id="rId4"/>
              </p:custDataLst>
            </p:nvPr>
          </p:nvSpPr>
          <p:spPr>
            <a:xfrm>
              <a:off x="1033743" y="3436613"/>
              <a:ext cx="6002135" cy="2056048"/>
            </a:xfrm>
            <a:prstGeom prst="rect">
              <a:avLst/>
            </a:prstGeom>
            <a:solidFill>
              <a:schemeClr val="bg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52413B50-27F5-480E-89F1-2228A73E0B85}"/>
                </a:ext>
              </a:extLst>
            </p:cNvPr>
            <p:cNvSpPr txBox="1">
              <a:spLocks/>
            </p:cNvSpPr>
            <p:nvPr/>
          </p:nvSpPr>
          <p:spPr>
            <a:xfrm>
              <a:off x="1229489" y="3698754"/>
              <a:ext cx="5753933" cy="1542037"/>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400" b="1" i="0" u="none" strike="noStrike" kern="1200" cap="none" spc="0" normalizeH="0" baseline="0" noProof="0" dirty="0">
                  <a:ln>
                    <a:noFill/>
                  </a:ln>
                  <a:solidFill>
                    <a:srgbClr val="0055B8"/>
                  </a:solidFill>
                  <a:effectLst/>
                  <a:uLnTx/>
                  <a:uFillTx/>
                  <a:latin typeface="Arial" charset="0"/>
                  <a:ea typeface="+mn-ea"/>
                  <a:cs typeface="+mn-cs"/>
                </a:rPr>
                <a:t>VERIFI®</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mobile app provides </a:t>
              </a:r>
              <a:r>
                <a:rPr kumimoji="0" lang="en-US" sz="1400" b="1" i="0" u="none" strike="noStrike" kern="1200" cap="none" spc="0" normalizeH="0" baseline="0" noProof="0" dirty="0">
                  <a:ln>
                    <a:noFill/>
                  </a:ln>
                  <a:solidFill>
                    <a:srgbClr val="0055B8"/>
                  </a:solidFill>
                  <a:effectLst/>
                  <a:uLnTx/>
                  <a:uFillTx/>
                  <a:latin typeface="Arial" charset="0"/>
                  <a:ea typeface="+mn-ea"/>
                  <a:cs typeface="+mn-cs"/>
                </a:rPr>
                <a:t>slump and truck location data</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as well as other relevant information, making it easy for general contractors </a:t>
              </a:r>
              <a:r>
                <a:rPr kumimoji="0" lang="en-US" sz="1400" b="1" i="0" u="none" strike="noStrike" kern="1200" cap="none" spc="0" normalizeH="0" baseline="0" noProof="0" dirty="0">
                  <a:ln>
                    <a:noFill/>
                  </a:ln>
                  <a:solidFill>
                    <a:srgbClr val="0055B8"/>
                  </a:solidFill>
                  <a:effectLst/>
                  <a:uLnTx/>
                  <a:uFillTx/>
                  <a:latin typeface="Arial" charset="0"/>
                  <a:ea typeface="+mn-ea"/>
                  <a:cs typeface="+mn-cs"/>
                </a:rPr>
                <a:t>to access data about the pour real-time, which ultimately helps everyone operate more efficiently</a:t>
              </a:r>
              <a:endParaRPr kumimoji="0" lang="en-US" sz="1400" b="0" i="0" u="none" strike="noStrike" kern="1200" cap="none" spc="0" normalizeH="0" baseline="0" noProof="0" dirty="0">
                <a:ln>
                  <a:noFill/>
                </a:ln>
                <a:solidFill>
                  <a:srgbClr val="0055B8"/>
                </a:solidFill>
                <a:effectLst/>
                <a:uLnTx/>
                <a:uFillTx/>
                <a:latin typeface="Arial"/>
                <a:ea typeface="+mn-ea"/>
                <a:cs typeface="+mn-cs"/>
              </a:endParaRPr>
            </a:p>
          </p:txBody>
        </p:sp>
      </p:grpSp>
      <p:sp>
        <p:nvSpPr>
          <p:cNvPr id="24" name="Slide Number">
            <a:extLst>
              <a:ext uri="{FF2B5EF4-FFF2-40B4-BE49-F238E27FC236}">
                <a16:creationId xmlns:a16="http://schemas.microsoft.com/office/drawing/2014/main" id="{B4B86F2A-A9A1-42A9-B864-EB42EAAE281B}"/>
              </a:ext>
            </a:extLst>
          </p:cNvPr>
          <p:cNvSpPr txBox="1">
            <a:spLocks/>
          </p:cNvSpPr>
          <p:nvPr/>
        </p:nvSpPr>
        <p:spPr bwMode="auto">
          <a:xfrm>
            <a:off x="8771545" y="6677760"/>
            <a:ext cx="127581" cy="12561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11</a:t>
            </a:fld>
            <a:endParaRPr kumimoji="0" lang="en-US" sz="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5" name="Straight Connector 24">
            <a:extLst>
              <a:ext uri="{FF2B5EF4-FFF2-40B4-BE49-F238E27FC236}">
                <a16:creationId xmlns:a16="http://schemas.microsoft.com/office/drawing/2014/main" id="{4BA9CE9F-4B45-4916-9397-6FF5DB2AA1F2}"/>
              </a:ext>
            </a:extLst>
          </p:cNvPr>
          <p:cNvCxnSpPr/>
          <p:nvPr/>
        </p:nvCxnSpPr>
        <p:spPr>
          <a:xfrm>
            <a:off x="8667732" y="6670940"/>
            <a:ext cx="0" cy="137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12FDEB8-090B-41CA-82DC-C847BAA2756E}"/>
              </a:ext>
            </a:extLst>
          </p:cNvPr>
          <p:cNvPicPr>
            <a:picLocks noChangeAspect="1"/>
          </p:cNvPicPr>
          <p:nvPr/>
        </p:nvPicPr>
        <p:blipFill>
          <a:blip r:embed="rId13" cstate="email">
            <a:lum bright="70000" contrast="-70000"/>
            <a:extLst>
              <a:ext uri="{28A0092B-C50C-407E-A947-70E740481C1C}">
                <a14:useLocalDpi xmlns:a14="http://schemas.microsoft.com/office/drawing/2010/main"/>
              </a:ext>
            </a:extLst>
          </a:blip>
          <a:stretch>
            <a:fillRect/>
          </a:stretch>
        </p:blipFill>
        <p:spPr>
          <a:xfrm>
            <a:off x="121489" y="6681211"/>
            <a:ext cx="2176461" cy="121931"/>
          </a:xfrm>
          <a:prstGeom prst="rect">
            <a:avLst/>
          </a:prstGeom>
        </p:spPr>
      </p:pic>
      <p:pic>
        <p:nvPicPr>
          <p:cNvPr id="29" name="Picture 28">
            <a:extLst>
              <a:ext uri="{FF2B5EF4-FFF2-40B4-BE49-F238E27FC236}">
                <a16:creationId xmlns:a16="http://schemas.microsoft.com/office/drawing/2014/main" id="{BDC3F79E-E060-410A-9CB4-CD3C418372B8}"/>
              </a:ext>
            </a:extLst>
          </p:cNvPr>
          <p:cNvPicPr>
            <a:picLocks noChangeAspect="1"/>
          </p:cNvPicPr>
          <p:nvPr/>
        </p:nvPicPr>
        <p:blipFill rotWithShape="1">
          <a:blip r:embed="rId14" cstate="email">
            <a:biLevel thresh="25000"/>
            <a:extLst>
              <a:ext uri="{28A0092B-C50C-407E-A947-70E740481C1C}">
                <a14:useLocalDpi xmlns:a14="http://schemas.microsoft.com/office/drawing/2010/main"/>
              </a:ext>
            </a:extLst>
          </a:blip>
          <a:srcRect/>
          <a:stretch/>
        </p:blipFill>
        <p:spPr>
          <a:xfrm>
            <a:off x="8399039" y="6667656"/>
            <a:ext cx="184239" cy="142170"/>
          </a:xfrm>
          <a:prstGeom prst="rect">
            <a:avLst/>
          </a:prstGeom>
        </p:spPr>
      </p:pic>
      <p:pic>
        <p:nvPicPr>
          <p:cNvPr id="11" name="Picture 10">
            <a:extLst>
              <a:ext uri="{FF2B5EF4-FFF2-40B4-BE49-F238E27FC236}">
                <a16:creationId xmlns:a16="http://schemas.microsoft.com/office/drawing/2014/main" id="{11F1F001-52B6-4CCB-BBD6-85052CE1F22C}"/>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733800" y="1742913"/>
            <a:ext cx="1843052" cy="3278176"/>
          </a:xfrm>
          <a:prstGeom prst="rect">
            <a:avLst/>
          </a:prstGeom>
        </p:spPr>
      </p:pic>
      <p:pic>
        <p:nvPicPr>
          <p:cNvPr id="15" name="Picture 14">
            <a:extLst>
              <a:ext uri="{FF2B5EF4-FFF2-40B4-BE49-F238E27FC236}">
                <a16:creationId xmlns:a16="http://schemas.microsoft.com/office/drawing/2014/main" id="{0D1DA5D4-51A1-4D7D-B3CA-5B435538F58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065187" y="1728526"/>
            <a:ext cx="1872635" cy="3278342"/>
          </a:xfrm>
          <a:prstGeom prst="rect">
            <a:avLst/>
          </a:prstGeom>
        </p:spPr>
      </p:pic>
      <p:pic>
        <p:nvPicPr>
          <p:cNvPr id="18" name="Picture 17">
            <a:extLst>
              <a:ext uri="{FF2B5EF4-FFF2-40B4-BE49-F238E27FC236}">
                <a16:creationId xmlns:a16="http://schemas.microsoft.com/office/drawing/2014/main" id="{44C1CB9F-255A-480B-906E-3AF950B3853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409338" y="1720058"/>
            <a:ext cx="1843052" cy="3301032"/>
          </a:xfrm>
          <a:prstGeom prst="rect">
            <a:avLst/>
          </a:prstGeom>
        </p:spPr>
      </p:pic>
      <p:sp>
        <p:nvSpPr>
          <p:cNvPr id="32" name="Title 1">
            <a:extLst>
              <a:ext uri="{FF2B5EF4-FFF2-40B4-BE49-F238E27FC236}">
                <a16:creationId xmlns:a16="http://schemas.microsoft.com/office/drawing/2014/main" id="{B44EA406-1CEA-414C-B7DA-96EE47E1CCF6}"/>
              </a:ext>
            </a:extLst>
          </p:cNvPr>
          <p:cNvSpPr txBox="1">
            <a:spLocks/>
          </p:cNvSpPr>
          <p:nvPr/>
        </p:nvSpPr>
        <p:spPr bwMode="gray">
          <a:xfrm>
            <a:off x="174944" y="165556"/>
            <a:ext cx="87941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lang="x-none" sz="3200" b="1" baseline="0" noProof="0">
                <a:solidFill>
                  <a:schemeClr val="tx1"/>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tab pos="269875" algn="l"/>
              </a:tabLst>
              <a:defRPr/>
            </a:pPr>
            <a:r>
              <a:rPr kumimoji="0" lang="en-US" sz="1400" b="1" i="0" u="none" strike="noStrike" kern="0" cap="none" spc="0" normalizeH="0" baseline="0" noProof="0" dirty="0">
                <a:ln>
                  <a:noFill/>
                </a:ln>
                <a:solidFill>
                  <a:srgbClr val="FFFFFF"/>
                </a:solidFill>
                <a:effectLst/>
                <a:uLnTx/>
                <a:uFillTx/>
                <a:latin typeface="Arial"/>
                <a:ea typeface="+mj-ea"/>
                <a:cs typeface="+mj-cs"/>
              </a:rPr>
              <a:t>HOW VERIFI® MONITORS</a:t>
            </a:r>
          </a:p>
        </p:txBody>
      </p:sp>
    </p:spTree>
    <p:extLst>
      <p:ext uri="{BB962C8B-B14F-4D97-AF65-F5344CB8AC3E}">
        <p14:creationId xmlns:p14="http://schemas.microsoft.com/office/powerpoint/2010/main" val="1486355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936B91C-78EF-4444-ADCD-419CE2CE603D}"/>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31" name="think-cell Slide" r:id="rId13" imgW="306" imgH="308" progId="TCLayout.ActiveDocument.1">
                  <p:embed/>
                </p:oleObj>
              </mc:Choice>
              <mc:Fallback>
                <p:oleObj name="think-cell Slide" r:id="rId13" imgW="306" imgH="308" progId="TCLayout.ActiveDocument.1">
                  <p:embed/>
                  <p:pic>
                    <p:nvPicPr>
                      <p:cNvPr id="4" name="Object 3" hidden="1">
                        <a:extLst>
                          <a:ext uri="{FF2B5EF4-FFF2-40B4-BE49-F238E27FC236}">
                            <a16:creationId xmlns:a16="http://schemas.microsoft.com/office/drawing/2014/main" id="{6936B91C-78EF-4444-ADCD-419CE2CE603D}"/>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73805FA-AD65-486D-B892-7CEF11D0D1B3}"/>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3" name="TextBox 2">
            <a:extLst>
              <a:ext uri="{FF2B5EF4-FFF2-40B4-BE49-F238E27FC236}">
                <a16:creationId xmlns:a16="http://schemas.microsoft.com/office/drawing/2014/main" id="{231E414F-4FC3-4C51-971C-6F103F3E6134}"/>
              </a:ext>
            </a:extLst>
          </p:cNvPr>
          <p:cNvSpPr txBox="1">
            <a:spLocks/>
          </p:cNvSpPr>
          <p:nvPr/>
        </p:nvSpPr>
        <p:spPr>
          <a:xfrm flipH="1">
            <a:off x="5790249" y="1066800"/>
            <a:ext cx="3220492" cy="5256213"/>
          </a:xfrm>
          <a:prstGeom prst="rect">
            <a:avLst/>
          </a:prstGeom>
          <a:noFill/>
          <a:ln w="28575">
            <a:solidFill>
              <a:schemeClr val="accent3"/>
            </a:solidFill>
          </a:ln>
        </p:spPr>
        <p:txBody>
          <a:bodyPr vert="horz" wrap="square" lIns="76200" tIns="76200" rIns="76200" bIns="76200" rtlCol="0" anchor="b">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20000"/>
              <a:buFontTx/>
              <a:buNone/>
              <a:tabLst/>
              <a:defRPr/>
            </a:pPr>
            <a:endParaRPr kumimoji="0" lang="en-US" sz="1200" b="1" i="0" u="none" strike="noStrike" kern="1200" cap="none" spc="0" normalizeH="0" baseline="0" noProof="0" dirty="0">
              <a:ln>
                <a:noFill/>
              </a:ln>
              <a:solidFill>
                <a:srgbClr val="0055B8"/>
              </a:solidFill>
              <a:effectLst/>
              <a:uLnTx/>
              <a:uFillTx/>
              <a:latin typeface="Arial"/>
              <a:ea typeface="+mn-ea"/>
              <a:cs typeface="+mn-cs"/>
            </a:endParaRPr>
          </a:p>
        </p:txBody>
      </p:sp>
      <p:sp>
        <p:nvSpPr>
          <p:cNvPr id="5" name="Title 4"/>
          <p:cNvSpPr>
            <a:spLocks noGrp="1"/>
          </p:cNvSpPr>
          <p:nvPr>
            <p:ph type="title"/>
          </p:nvPr>
        </p:nvSpPr>
        <p:spPr>
          <a:xfrm>
            <a:off x="174944" y="433626"/>
            <a:ext cx="8794113" cy="861774"/>
          </a:xfrm>
        </p:spPr>
        <p:txBody>
          <a:bodyPr/>
          <a:lstStyle/>
          <a:p>
            <a:pPr>
              <a:buClr>
                <a:schemeClr val="tx2"/>
              </a:buClr>
            </a:pPr>
            <a:r>
              <a:rPr lang="en-US" sz="2800" dirty="0"/>
              <a:t>VERIFI® manages concrete with precise slump control using water &amp; admixture</a:t>
            </a:r>
          </a:p>
        </p:txBody>
      </p:sp>
      <p:sp>
        <p:nvSpPr>
          <p:cNvPr id="125" name="Title 1">
            <a:extLst>
              <a:ext uri="{FF2B5EF4-FFF2-40B4-BE49-F238E27FC236}">
                <a16:creationId xmlns:a16="http://schemas.microsoft.com/office/drawing/2014/main" id="{A031F62D-1728-43AC-B9A5-040E88BEB7F5}"/>
              </a:ext>
            </a:extLst>
          </p:cNvPr>
          <p:cNvSpPr txBox="1">
            <a:spLocks/>
          </p:cNvSpPr>
          <p:nvPr/>
        </p:nvSpPr>
        <p:spPr bwMode="gray">
          <a:xfrm>
            <a:off x="174944" y="165556"/>
            <a:ext cx="87941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lang="x-none" sz="3200" b="1" baseline="0" noProof="0">
                <a:solidFill>
                  <a:schemeClr val="tx1"/>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tab pos="269875" algn="l"/>
              </a:tabLst>
              <a:defRPr/>
            </a:pPr>
            <a:r>
              <a:rPr kumimoji="0" lang="en-US" sz="1400" b="1" i="0" u="none" strike="noStrike" kern="0" cap="none" spc="0" normalizeH="0" baseline="0" noProof="0" dirty="0">
                <a:ln>
                  <a:noFill/>
                </a:ln>
                <a:solidFill>
                  <a:srgbClr val="0055B8"/>
                </a:solidFill>
                <a:effectLst/>
                <a:uLnTx/>
                <a:uFillTx/>
                <a:latin typeface="Arial"/>
                <a:ea typeface="+mj-ea"/>
                <a:cs typeface="+mj-cs"/>
              </a:rPr>
              <a:t>HOW VERIFI® MEASURES &amp; MANAGES</a:t>
            </a:r>
          </a:p>
        </p:txBody>
      </p:sp>
      <p:pic>
        <p:nvPicPr>
          <p:cNvPr id="6" name="Picture 5"/>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884561" y="3846513"/>
            <a:ext cx="3944858" cy="404813"/>
          </a:xfrm>
          <a:prstGeom prst="rect">
            <a:avLst/>
          </a:prstGeom>
        </p:spPr>
      </p:pic>
      <p:sp>
        <p:nvSpPr>
          <p:cNvPr id="57" name="TextBox 56">
            <a:extLst>
              <a:ext uri="{FF2B5EF4-FFF2-40B4-BE49-F238E27FC236}">
                <a16:creationId xmlns:a16="http://schemas.microsoft.com/office/drawing/2014/main" id="{E5CD1E2E-99FA-434E-BE8C-9462BFEABFD1}"/>
              </a:ext>
            </a:extLst>
          </p:cNvPr>
          <p:cNvSpPr txBox="1"/>
          <p:nvPr/>
        </p:nvSpPr>
        <p:spPr>
          <a:xfrm>
            <a:off x="442730" y="2806700"/>
            <a:ext cx="3567132" cy="184666"/>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1" i="0" u="none" strike="noStrike" kern="1200" cap="none" spc="0" normalizeH="0" baseline="0" noProof="0" dirty="0">
                <a:ln>
                  <a:noFill/>
                </a:ln>
                <a:solidFill>
                  <a:srgbClr val="0055B8"/>
                </a:solidFill>
                <a:effectLst/>
                <a:uLnTx/>
                <a:uFillTx/>
                <a:latin typeface="Arial"/>
                <a:ea typeface="+mn-ea"/>
                <a:cs typeface="+mn-cs"/>
              </a:rPr>
              <a:t>Slump vs. target </a:t>
            </a:r>
            <a:r>
              <a:rPr kumimoji="0" lang="en-US" sz="1200" b="0" i="0" u="none" strike="noStrike" kern="1200" cap="none" spc="0" normalizeH="0" baseline="0" noProof="0" dirty="0">
                <a:ln>
                  <a:noFill/>
                </a:ln>
                <a:solidFill>
                  <a:srgbClr val="000000"/>
                </a:solidFill>
                <a:effectLst/>
                <a:uLnTx/>
                <a:uFillTx/>
                <a:latin typeface="Arial"/>
                <a:ea typeface="+mn-ea"/>
                <a:cs typeface="+mn-cs"/>
              </a:rPr>
              <a:t>(illustrative)</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AADD3419-CBA8-4785-9DE3-376B13833D09}"/>
              </a:ext>
            </a:extLst>
          </p:cNvPr>
          <p:cNvSpPr/>
          <p:nvPr/>
        </p:nvSpPr>
        <p:spPr>
          <a:xfrm>
            <a:off x="876177" y="3206750"/>
            <a:ext cx="4226329" cy="235108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12" name="TextBox 11">
            <a:extLst>
              <a:ext uri="{FF2B5EF4-FFF2-40B4-BE49-F238E27FC236}">
                <a16:creationId xmlns:a16="http://schemas.microsoft.com/office/drawing/2014/main" id="{F51472F0-90E7-4E04-A40D-3DD79699AB5E}"/>
              </a:ext>
            </a:extLst>
          </p:cNvPr>
          <p:cNvSpPr txBox="1"/>
          <p:nvPr/>
        </p:nvSpPr>
        <p:spPr>
          <a:xfrm rot="16200000">
            <a:off x="-144463" y="4306629"/>
            <a:ext cx="1226339" cy="184666"/>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Slump (mm)</a:t>
            </a:r>
          </a:p>
        </p:txBody>
      </p:sp>
      <p:sp>
        <p:nvSpPr>
          <p:cNvPr id="34" name="TextBox 33">
            <a:extLst>
              <a:ext uri="{FF2B5EF4-FFF2-40B4-BE49-F238E27FC236}">
                <a16:creationId xmlns:a16="http://schemas.microsoft.com/office/drawing/2014/main" id="{78E8599E-B7EB-46D7-ABD7-5DCEEF1BE4D9}"/>
              </a:ext>
            </a:extLst>
          </p:cNvPr>
          <p:cNvSpPr txBox="1"/>
          <p:nvPr/>
        </p:nvSpPr>
        <p:spPr>
          <a:xfrm>
            <a:off x="780749" y="5614988"/>
            <a:ext cx="428931" cy="184666"/>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 min</a:t>
            </a:r>
          </a:p>
        </p:txBody>
      </p:sp>
      <p:sp>
        <p:nvSpPr>
          <p:cNvPr id="38" name="TextBox 37">
            <a:extLst>
              <a:ext uri="{FF2B5EF4-FFF2-40B4-BE49-F238E27FC236}">
                <a16:creationId xmlns:a16="http://schemas.microsoft.com/office/drawing/2014/main" id="{E0D02A82-068A-46CB-BF8A-53F4FC732ACB}"/>
              </a:ext>
            </a:extLst>
          </p:cNvPr>
          <p:cNvSpPr txBox="1"/>
          <p:nvPr/>
        </p:nvSpPr>
        <p:spPr>
          <a:xfrm>
            <a:off x="3278080" y="5614988"/>
            <a:ext cx="529015" cy="184666"/>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30 min</a:t>
            </a:r>
          </a:p>
        </p:txBody>
      </p:sp>
      <p:sp>
        <p:nvSpPr>
          <p:cNvPr id="39" name="TextBox 38">
            <a:extLst>
              <a:ext uri="{FF2B5EF4-FFF2-40B4-BE49-F238E27FC236}">
                <a16:creationId xmlns:a16="http://schemas.microsoft.com/office/drawing/2014/main" id="{188EA9CE-F66A-4160-9B79-DDDB9E27AF1F}"/>
              </a:ext>
            </a:extLst>
          </p:cNvPr>
          <p:cNvSpPr txBox="1"/>
          <p:nvPr/>
        </p:nvSpPr>
        <p:spPr>
          <a:xfrm>
            <a:off x="4576788" y="5614988"/>
            <a:ext cx="529015" cy="184666"/>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60 min</a:t>
            </a:r>
          </a:p>
        </p:txBody>
      </p:sp>
      <p:sp>
        <p:nvSpPr>
          <p:cNvPr id="61" name="RectangleLegend3">
            <a:extLst>
              <a:ext uri="{FF2B5EF4-FFF2-40B4-BE49-F238E27FC236}">
                <a16:creationId xmlns:a16="http://schemas.microsoft.com/office/drawing/2014/main" id="{E39DD9AA-5305-4E07-BDAF-FC949C10F79B}"/>
              </a:ext>
            </a:extLst>
          </p:cNvPr>
          <p:cNvSpPr>
            <a:spLocks noChangeArrowheads="1"/>
          </p:cNvSpPr>
          <p:nvPr/>
        </p:nvSpPr>
        <p:spPr bwMode="gray">
          <a:xfrm>
            <a:off x="4806447" y="3203575"/>
            <a:ext cx="100627" cy="2355850"/>
          </a:xfrm>
          <a:prstGeom prst="rect">
            <a:avLst/>
          </a:prstGeom>
          <a:solidFill>
            <a:schemeClr val="tx2">
              <a:lumMod val="20000"/>
              <a:lumOff val="80000"/>
            </a:schemeClr>
          </a:solidFill>
          <a:ln w="9525">
            <a:noFill/>
            <a:miter lim="800000"/>
            <a:headEnd/>
            <a:tailEnd/>
          </a:ln>
          <a:effectLs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62" name="TextBox 61">
            <a:extLst>
              <a:ext uri="{FF2B5EF4-FFF2-40B4-BE49-F238E27FC236}">
                <a16:creationId xmlns:a16="http://schemas.microsoft.com/office/drawing/2014/main" id="{510F1935-037B-42D1-8087-72F4210E43CC}"/>
              </a:ext>
            </a:extLst>
          </p:cNvPr>
          <p:cNvSpPr txBox="1"/>
          <p:nvPr/>
        </p:nvSpPr>
        <p:spPr>
          <a:xfrm>
            <a:off x="351818" y="5357813"/>
            <a:ext cx="428931" cy="184666"/>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a:t>
            </a:r>
          </a:p>
        </p:txBody>
      </p:sp>
      <p:sp>
        <p:nvSpPr>
          <p:cNvPr id="63" name="TextBox 62">
            <a:extLst>
              <a:ext uri="{FF2B5EF4-FFF2-40B4-BE49-F238E27FC236}">
                <a16:creationId xmlns:a16="http://schemas.microsoft.com/office/drawing/2014/main" id="{5523E84D-109B-42CF-91F5-DE51A2798585}"/>
              </a:ext>
            </a:extLst>
          </p:cNvPr>
          <p:cNvSpPr txBox="1"/>
          <p:nvPr/>
        </p:nvSpPr>
        <p:spPr>
          <a:xfrm>
            <a:off x="351818" y="4679950"/>
            <a:ext cx="428931" cy="184666"/>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50</a:t>
            </a:r>
          </a:p>
        </p:txBody>
      </p:sp>
      <p:sp>
        <p:nvSpPr>
          <p:cNvPr id="64" name="TextBox 63">
            <a:extLst>
              <a:ext uri="{FF2B5EF4-FFF2-40B4-BE49-F238E27FC236}">
                <a16:creationId xmlns:a16="http://schemas.microsoft.com/office/drawing/2014/main" id="{146C9932-B963-42B6-AF55-5F4FC729D31E}"/>
              </a:ext>
            </a:extLst>
          </p:cNvPr>
          <p:cNvSpPr txBox="1"/>
          <p:nvPr/>
        </p:nvSpPr>
        <p:spPr>
          <a:xfrm>
            <a:off x="351818" y="4002088"/>
            <a:ext cx="428931" cy="184666"/>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100</a:t>
            </a:r>
          </a:p>
        </p:txBody>
      </p:sp>
      <p:sp>
        <p:nvSpPr>
          <p:cNvPr id="65" name="TextBox 64">
            <a:extLst>
              <a:ext uri="{FF2B5EF4-FFF2-40B4-BE49-F238E27FC236}">
                <a16:creationId xmlns:a16="http://schemas.microsoft.com/office/drawing/2014/main" id="{88A203CD-EAE0-4009-95E5-85063FBFDEF6}"/>
              </a:ext>
            </a:extLst>
          </p:cNvPr>
          <p:cNvSpPr txBox="1"/>
          <p:nvPr/>
        </p:nvSpPr>
        <p:spPr>
          <a:xfrm>
            <a:off x="351818" y="3322638"/>
            <a:ext cx="428931" cy="184666"/>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150</a:t>
            </a:r>
          </a:p>
        </p:txBody>
      </p:sp>
      <p:cxnSp>
        <p:nvCxnSpPr>
          <p:cNvPr id="17" name="Straight Connector 16">
            <a:extLst>
              <a:ext uri="{FF2B5EF4-FFF2-40B4-BE49-F238E27FC236}">
                <a16:creationId xmlns:a16="http://schemas.microsoft.com/office/drawing/2014/main" id="{9D0D11B0-7EDF-442D-83DE-A4E4BA561E1D}"/>
              </a:ext>
            </a:extLst>
          </p:cNvPr>
          <p:cNvCxnSpPr/>
          <p:nvPr/>
        </p:nvCxnSpPr>
        <p:spPr>
          <a:xfrm>
            <a:off x="876177" y="3206750"/>
            <a:ext cx="0" cy="235267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AB8D8F1-CD34-4C66-8A86-2DF9E4182986}"/>
              </a:ext>
            </a:extLst>
          </p:cNvPr>
          <p:cNvCxnSpPr/>
          <p:nvPr/>
        </p:nvCxnSpPr>
        <p:spPr>
          <a:xfrm>
            <a:off x="3530187" y="3206750"/>
            <a:ext cx="0" cy="242411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5C34BBE-791B-4950-A9F8-C119CD1088EF}"/>
              </a:ext>
            </a:extLst>
          </p:cNvPr>
          <p:cNvCxnSpPr/>
          <p:nvPr/>
        </p:nvCxnSpPr>
        <p:spPr>
          <a:xfrm>
            <a:off x="4806447" y="3206750"/>
            <a:ext cx="0" cy="242411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777615B-2871-4025-95BD-45B285E69D19}"/>
              </a:ext>
            </a:extLst>
          </p:cNvPr>
          <p:cNvCxnSpPr/>
          <p:nvPr/>
        </p:nvCxnSpPr>
        <p:spPr>
          <a:xfrm>
            <a:off x="1608814" y="3206750"/>
            <a:ext cx="0" cy="235267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5FDFC7D-5E57-481E-A937-F942D57D2AC6}"/>
              </a:ext>
            </a:extLst>
          </p:cNvPr>
          <p:cNvCxnSpPr/>
          <p:nvPr/>
        </p:nvCxnSpPr>
        <p:spPr>
          <a:xfrm>
            <a:off x="4535200" y="3206750"/>
            <a:ext cx="0" cy="235267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6708803-69BD-4026-A2C1-78448A371794}"/>
              </a:ext>
            </a:extLst>
          </p:cNvPr>
          <p:cNvCxnSpPr>
            <a:cxnSpLocks/>
          </p:cNvCxnSpPr>
          <p:nvPr/>
        </p:nvCxnSpPr>
        <p:spPr>
          <a:xfrm flipH="1">
            <a:off x="876177" y="5559425"/>
            <a:ext cx="4229625"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16C8313-BF2A-4028-A0B1-6A80862241E2}"/>
              </a:ext>
            </a:extLst>
          </p:cNvPr>
          <p:cNvCxnSpPr>
            <a:cxnSpLocks/>
          </p:cNvCxnSpPr>
          <p:nvPr/>
        </p:nvCxnSpPr>
        <p:spPr>
          <a:xfrm>
            <a:off x="995214" y="4041775"/>
            <a:ext cx="3838931" cy="0"/>
          </a:xfrm>
          <a:prstGeom prst="line">
            <a:avLst/>
          </a:prstGeom>
          <a:ln w="4445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27" name="Freeform: Shape 126">
            <a:extLst>
              <a:ext uri="{FF2B5EF4-FFF2-40B4-BE49-F238E27FC236}">
                <a16:creationId xmlns:a16="http://schemas.microsoft.com/office/drawing/2014/main" id="{6EA15C77-EFAD-453A-ACE8-DEB715E81C40}"/>
              </a:ext>
            </a:extLst>
          </p:cNvPr>
          <p:cNvSpPr/>
          <p:nvPr/>
        </p:nvSpPr>
        <p:spPr>
          <a:xfrm>
            <a:off x="1266070" y="3887788"/>
            <a:ext cx="2054313" cy="315913"/>
          </a:xfrm>
          <a:custGeom>
            <a:avLst/>
            <a:gdLst>
              <a:gd name="connsiteX0" fmla="*/ 0 w 2368550"/>
              <a:gd name="connsiteY0" fmla="*/ 0 h 234950"/>
              <a:gd name="connsiteX1" fmla="*/ 101600 w 2368550"/>
              <a:gd name="connsiteY1" fmla="*/ 76200 h 234950"/>
              <a:gd name="connsiteX2" fmla="*/ 177800 w 2368550"/>
              <a:gd name="connsiteY2" fmla="*/ 50800 h 234950"/>
              <a:gd name="connsiteX3" fmla="*/ 260350 w 2368550"/>
              <a:gd name="connsiteY3" fmla="*/ 120650 h 234950"/>
              <a:gd name="connsiteX4" fmla="*/ 342900 w 2368550"/>
              <a:gd name="connsiteY4" fmla="*/ 127000 h 234950"/>
              <a:gd name="connsiteX5" fmla="*/ 406400 w 2368550"/>
              <a:gd name="connsiteY5" fmla="*/ 120650 h 234950"/>
              <a:gd name="connsiteX6" fmla="*/ 488950 w 2368550"/>
              <a:gd name="connsiteY6" fmla="*/ 114300 h 234950"/>
              <a:gd name="connsiteX7" fmla="*/ 565150 w 2368550"/>
              <a:gd name="connsiteY7" fmla="*/ 120650 h 234950"/>
              <a:gd name="connsiteX8" fmla="*/ 654050 w 2368550"/>
              <a:gd name="connsiteY8" fmla="*/ 120650 h 234950"/>
              <a:gd name="connsiteX9" fmla="*/ 730250 w 2368550"/>
              <a:gd name="connsiteY9" fmla="*/ 114300 h 234950"/>
              <a:gd name="connsiteX10" fmla="*/ 793750 w 2368550"/>
              <a:gd name="connsiteY10" fmla="*/ 120650 h 234950"/>
              <a:gd name="connsiteX11" fmla="*/ 882650 w 2368550"/>
              <a:gd name="connsiteY11" fmla="*/ 177800 h 234950"/>
              <a:gd name="connsiteX12" fmla="*/ 965200 w 2368550"/>
              <a:gd name="connsiteY12" fmla="*/ 177800 h 234950"/>
              <a:gd name="connsiteX13" fmla="*/ 1035050 w 2368550"/>
              <a:gd name="connsiteY13" fmla="*/ 184150 h 234950"/>
              <a:gd name="connsiteX14" fmla="*/ 1123950 w 2368550"/>
              <a:gd name="connsiteY14" fmla="*/ 184150 h 234950"/>
              <a:gd name="connsiteX15" fmla="*/ 1200150 w 2368550"/>
              <a:gd name="connsiteY15" fmla="*/ 184150 h 234950"/>
              <a:gd name="connsiteX16" fmla="*/ 1282700 w 2368550"/>
              <a:gd name="connsiteY16" fmla="*/ 177800 h 234950"/>
              <a:gd name="connsiteX17" fmla="*/ 1352550 w 2368550"/>
              <a:gd name="connsiteY17" fmla="*/ 171450 h 234950"/>
              <a:gd name="connsiteX18" fmla="*/ 1435100 w 2368550"/>
              <a:gd name="connsiteY18" fmla="*/ 177800 h 234950"/>
              <a:gd name="connsiteX19" fmla="*/ 1517650 w 2368550"/>
              <a:gd name="connsiteY19" fmla="*/ 177800 h 234950"/>
              <a:gd name="connsiteX20" fmla="*/ 1587500 w 2368550"/>
              <a:gd name="connsiteY20" fmla="*/ 177800 h 234950"/>
              <a:gd name="connsiteX21" fmla="*/ 1606550 w 2368550"/>
              <a:gd name="connsiteY21" fmla="*/ 228600 h 234950"/>
              <a:gd name="connsiteX22" fmla="*/ 1644650 w 2368550"/>
              <a:gd name="connsiteY22" fmla="*/ 234950 h 234950"/>
              <a:gd name="connsiteX23" fmla="*/ 1676400 w 2368550"/>
              <a:gd name="connsiteY23" fmla="*/ 228600 h 234950"/>
              <a:gd name="connsiteX24" fmla="*/ 1765300 w 2368550"/>
              <a:gd name="connsiteY24" fmla="*/ 184150 h 234950"/>
              <a:gd name="connsiteX25" fmla="*/ 1835150 w 2368550"/>
              <a:gd name="connsiteY25" fmla="*/ 184150 h 234950"/>
              <a:gd name="connsiteX26" fmla="*/ 1911350 w 2368550"/>
              <a:gd name="connsiteY26" fmla="*/ 177800 h 234950"/>
              <a:gd name="connsiteX27" fmla="*/ 1987550 w 2368550"/>
              <a:gd name="connsiteY27" fmla="*/ 234950 h 234950"/>
              <a:gd name="connsiteX28" fmla="*/ 2070100 w 2368550"/>
              <a:gd name="connsiteY28" fmla="*/ 171450 h 234950"/>
              <a:gd name="connsiteX29" fmla="*/ 2152650 w 2368550"/>
              <a:gd name="connsiteY29" fmla="*/ 228600 h 234950"/>
              <a:gd name="connsiteX30" fmla="*/ 2190750 w 2368550"/>
              <a:gd name="connsiteY30" fmla="*/ 222250 h 234950"/>
              <a:gd name="connsiteX31" fmla="*/ 2216150 w 2368550"/>
              <a:gd name="connsiteY31" fmla="*/ 222250 h 234950"/>
              <a:gd name="connsiteX32" fmla="*/ 2286000 w 2368550"/>
              <a:gd name="connsiteY32" fmla="*/ 127000 h 234950"/>
              <a:gd name="connsiteX33" fmla="*/ 2368550 w 2368550"/>
              <a:gd name="connsiteY33" fmla="*/ 120650 h 234950"/>
              <a:gd name="connsiteX34" fmla="*/ 2362200 w 2368550"/>
              <a:gd name="connsiteY34" fmla="*/ 12065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8550" h="234950">
                <a:moveTo>
                  <a:pt x="0" y="0"/>
                </a:moveTo>
                <a:lnTo>
                  <a:pt x="101600" y="76200"/>
                </a:lnTo>
                <a:lnTo>
                  <a:pt x="177800" y="50800"/>
                </a:lnTo>
                <a:lnTo>
                  <a:pt x="260350" y="120650"/>
                </a:lnTo>
                <a:lnTo>
                  <a:pt x="342900" y="127000"/>
                </a:lnTo>
                <a:lnTo>
                  <a:pt x="406400" y="120650"/>
                </a:lnTo>
                <a:lnTo>
                  <a:pt x="488950" y="114300"/>
                </a:lnTo>
                <a:lnTo>
                  <a:pt x="565150" y="120650"/>
                </a:lnTo>
                <a:lnTo>
                  <a:pt x="654050" y="120650"/>
                </a:lnTo>
                <a:lnTo>
                  <a:pt x="730250" y="114300"/>
                </a:lnTo>
                <a:lnTo>
                  <a:pt x="793750" y="120650"/>
                </a:lnTo>
                <a:lnTo>
                  <a:pt x="882650" y="177800"/>
                </a:lnTo>
                <a:lnTo>
                  <a:pt x="965200" y="177800"/>
                </a:lnTo>
                <a:lnTo>
                  <a:pt x="1035050" y="184150"/>
                </a:lnTo>
                <a:lnTo>
                  <a:pt x="1123950" y="184150"/>
                </a:lnTo>
                <a:lnTo>
                  <a:pt x="1200150" y="184150"/>
                </a:lnTo>
                <a:lnTo>
                  <a:pt x="1282700" y="177800"/>
                </a:lnTo>
                <a:lnTo>
                  <a:pt x="1352550" y="171450"/>
                </a:lnTo>
                <a:lnTo>
                  <a:pt x="1435100" y="177800"/>
                </a:lnTo>
                <a:lnTo>
                  <a:pt x="1517650" y="177800"/>
                </a:lnTo>
                <a:lnTo>
                  <a:pt x="1587500" y="177800"/>
                </a:lnTo>
                <a:lnTo>
                  <a:pt x="1606550" y="228600"/>
                </a:lnTo>
                <a:lnTo>
                  <a:pt x="1644650" y="234950"/>
                </a:lnTo>
                <a:lnTo>
                  <a:pt x="1676400" y="228600"/>
                </a:lnTo>
                <a:lnTo>
                  <a:pt x="1765300" y="184150"/>
                </a:lnTo>
                <a:lnTo>
                  <a:pt x="1835150" y="184150"/>
                </a:lnTo>
                <a:lnTo>
                  <a:pt x="1911350" y="177800"/>
                </a:lnTo>
                <a:lnTo>
                  <a:pt x="1987550" y="234950"/>
                </a:lnTo>
                <a:lnTo>
                  <a:pt x="2070100" y="171450"/>
                </a:lnTo>
                <a:lnTo>
                  <a:pt x="2152650" y="228600"/>
                </a:lnTo>
                <a:lnTo>
                  <a:pt x="2190750" y="222250"/>
                </a:lnTo>
                <a:lnTo>
                  <a:pt x="2216150" y="222250"/>
                </a:lnTo>
                <a:lnTo>
                  <a:pt x="2286000" y="127000"/>
                </a:lnTo>
                <a:lnTo>
                  <a:pt x="2368550" y="120650"/>
                </a:lnTo>
                <a:lnTo>
                  <a:pt x="2362200" y="120650"/>
                </a:lnTo>
              </a:path>
            </a:pathLst>
          </a:custGeom>
          <a:noFill/>
          <a:ln w="44450" cap="rnd">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28" name="Freeform: Shape 127">
            <a:extLst>
              <a:ext uri="{FF2B5EF4-FFF2-40B4-BE49-F238E27FC236}">
                <a16:creationId xmlns:a16="http://schemas.microsoft.com/office/drawing/2014/main" id="{55D0356E-80FA-4B35-8AA4-FFAF81D3D04C}"/>
              </a:ext>
            </a:extLst>
          </p:cNvPr>
          <p:cNvSpPr/>
          <p:nvPr/>
        </p:nvSpPr>
        <p:spPr>
          <a:xfrm>
            <a:off x="3458072" y="4049713"/>
            <a:ext cx="1332825" cy="153988"/>
          </a:xfrm>
          <a:custGeom>
            <a:avLst/>
            <a:gdLst>
              <a:gd name="connsiteX0" fmla="*/ 0 w 1536700"/>
              <a:gd name="connsiteY0" fmla="*/ 101600 h 114300"/>
              <a:gd name="connsiteX1" fmla="*/ 69850 w 1536700"/>
              <a:gd name="connsiteY1" fmla="*/ 57150 h 114300"/>
              <a:gd name="connsiteX2" fmla="*/ 152400 w 1536700"/>
              <a:gd name="connsiteY2" fmla="*/ 57150 h 114300"/>
              <a:gd name="connsiteX3" fmla="*/ 234950 w 1536700"/>
              <a:gd name="connsiteY3" fmla="*/ 63500 h 114300"/>
              <a:gd name="connsiteX4" fmla="*/ 311150 w 1536700"/>
              <a:gd name="connsiteY4" fmla="*/ 69850 h 114300"/>
              <a:gd name="connsiteX5" fmla="*/ 387350 w 1536700"/>
              <a:gd name="connsiteY5" fmla="*/ 50800 h 114300"/>
              <a:gd name="connsiteX6" fmla="*/ 457200 w 1536700"/>
              <a:gd name="connsiteY6" fmla="*/ 50800 h 114300"/>
              <a:gd name="connsiteX7" fmla="*/ 533400 w 1536700"/>
              <a:gd name="connsiteY7" fmla="*/ 50800 h 114300"/>
              <a:gd name="connsiteX8" fmla="*/ 609600 w 1536700"/>
              <a:gd name="connsiteY8" fmla="*/ 114300 h 114300"/>
              <a:gd name="connsiteX9" fmla="*/ 692150 w 1536700"/>
              <a:gd name="connsiteY9" fmla="*/ 107950 h 114300"/>
              <a:gd name="connsiteX10" fmla="*/ 762000 w 1536700"/>
              <a:gd name="connsiteY10" fmla="*/ 114300 h 114300"/>
              <a:gd name="connsiteX11" fmla="*/ 793750 w 1536700"/>
              <a:gd name="connsiteY11" fmla="*/ 114300 h 114300"/>
              <a:gd name="connsiteX12" fmla="*/ 831850 w 1536700"/>
              <a:gd name="connsiteY12" fmla="*/ 114300 h 114300"/>
              <a:gd name="connsiteX13" fmla="*/ 914400 w 1536700"/>
              <a:gd name="connsiteY13" fmla="*/ 0 h 114300"/>
              <a:gd name="connsiteX14" fmla="*/ 984250 w 1536700"/>
              <a:gd name="connsiteY14" fmla="*/ 6350 h 114300"/>
              <a:gd name="connsiteX15" fmla="*/ 1054100 w 1536700"/>
              <a:gd name="connsiteY15" fmla="*/ 6350 h 114300"/>
              <a:gd name="connsiteX16" fmla="*/ 1136650 w 1536700"/>
              <a:gd name="connsiteY16" fmla="*/ 6350 h 114300"/>
              <a:gd name="connsiteX17" fmla="*/ 1219200 w 1536700"/>
              <a:gd name="connsiteY17" fmla="*/ 0 h 114300"/>
              <a:gd name="connsiteX18" fmla="*/ 1314450 w 1536700"/>
              <a:gd name="connsiteY18" fmla="*/ 6350 h 114300"/>
              <a:gd name="connsiteX19" fmla="*/ 1397000 w 1536700"/>
              <a:gd name="connsiteY19" fmla="*/ 57150 h 114300"/>
              <a:gd name="connsiteX20" fmla="*/ 1466850 w 1536700"/>
              <a:gd name="connsiteY20" fmla="*/ 57150 h 114300"/>
              <a:gd name="connsiteX21" fmla="*/ 1536700 w 1536700"/>
              <a:gd name="connsiteY21" fmla="*/ 635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6700" h="114300">
                <a:moveTo>
                  <a:pt x="0" y="101600"/>
                </a:moveTo>
                <a:lnTo>
                  <a:pt x="69850" y="57150"/>
                </a:lnTo>
                <a:lnTo>
                  <a:pt x="152400" y="57150"/>
                </a:lnTo>
                <a:lnTo>
                  <a:pt x="234950" y="63500"/>
                </a:lnTo>
                <a:lnTo>
                  <a:pt x="311150" y="69850"/>
                </a:lnTo>
                <a:lnTo>
                  <a:pt x="387350" y="50800"/>
                </a:lnTo>
                <a:lnTo>
                  <a:pt x="457200" y="50800"/>
                </a:lnTo>
                <a:lnTo>
                  <a:pt x="533400" y="50800"/>
                </a:lnTo>
                <a:lnTo>
                  <a:pt x="609600" y="114300"/>
                </a:lnTo>
                <a:lnTo>
                  <a:pt x="692150" y="107950"/>
                </a:lnTo>
                <a:lnTo>
                  <a:pt x="762000" y="114300"/>
                </a:lnTo>
                <a:lnTo>
                  <a:pt x="793750" y="114300"/>
                </a:lnTo>
                <a:lnTo>
                  <a:pt x="831850" y="114300"/>
                </a:lnTo>
                <a:lnTo>
                  <a:pt x="914400" y="0"/>
                </a:lnTo>
                <a:lnTo>
                  <a:pt x="984250" y="6350"/>
                </a:lnTo>
                <a:lnTo>
                  <a:pt x="1054100" y="6350"/>
                </a:lnTo>
                <a:lnTo>
                  <a:pt x="1136650" y="6350"/>
                </a:lnTo>
                <a:lnTo>
                  <a:pt x="1219200" y="0"/>
                </a:lnTo>
                <a:lnTo>
                  <a:pt x="1314450" y="6350"/>
                </a:lnTo>
                <a:lnTo>
                  <a:pt x="1397000" y="57150"/>
                </a:lnTo>
                <a:lnTo>
                  <a:pt x="1466850" y="57150"/>
                </a:lnTo>
                <a:lnTo>
                  <a:pt x="1536700" y="63500"/>
                </a:lnTo>
              </a:path>
            </a:pathLst>
          </a:custGeom>
          <a:noFill/>
          <a:ln w="44450" cap="rnd">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31" name="TextBox 130">
            <a:extLst>
              <a:ext uri="{FF2B5EF4-FFF2-40B4-BE49-F238E27FC236}">
                <a16:creationId xmlns:a16="http://schemas.microsoft.com/office/drawing/2014/main" id="{CC38042F-E482-44B1-AD7D-BF7A88C3ABE7}"/>
              </a:ext>
            </a:extLst>
          </p:cNvPr>
          <p:cNvSpPr txBox="1"/>
          <p:nvPr/>
        </p:nvSpPr>
        <p:spPr>
          <a:xfrm>
            <a:off x="4344376" y="3479800"/>
            <a:ext cx="428931" cy="184666"/>
          </a:xfrm>
          <a:prstGeom prst="rect">
            <a:avLst/>
          </a:prstGeom>
          <a:solidFill>
            <a:schemeClr val="bg1"/>
          </a:solidFill>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At site</a:t>
            </a:r>
          </a:p>
        </p:txBody>
      </p:sp>
      <p:sp>
        <p:nvSpPr>
          <p:cNvPr id="132" name="TextBox 131">
            <a:extLst>
              <a:ext uri="{FF2B5EF4-FFF2-40B4-BE49-F238E27FC236}">
                <a16:creationId xmlns:a16="http://schemas.microsoft.com/office/drawing/2014/main" id="{5DEA974C-712E-44A5-8F86-ECEA16B2C4F5}"/>
              </a:ext>
            </a:extLst>
          </p:cNvPr>
          <p:cNvSpPr txBox="1"/>
          <p:nvPr/>
        </p:nvSpPr>
        <p:spPr>
          <a:xfrm>
            <a:off x="1237875" y="3479800"/>
            <a:ext cx="759879" cy="369332"/>
          </a:xfrm>
          <a:prstGeom prst="rect">
            <a:avLst/>
          </a:prstGeom>
          <a:solidFill>
            <a:schemeClr val="bg1"/>
          </a:solidFill>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Leaving plant</a:t>
            </a:r>
          </a:p>
        </p:txBody>
      </p:sp>
      <p:sp>
        <p:nvSpPr>
          <p:cNvPr id="7" name="Body3 7">
            <a:extLst>
              <a:ext uri="{FF2B5EF4-FFF2-40B4-BE49-F238E27FC236}">
                <a16:creationId xmlns:a16="http://schemas.microsoft.com/office/drawing/2014/main" id="{DA680155-6160-4671-B6B6-43803DF3D4FE}"/>
              </a:ext>
            </a:extLst>
          </p:cNvPr>
          <p:cNvSpPr txBox="1">
            <a:spLocks noChangeAspect="1"/>
          </p:cNvSpPr>
          <p:nvPr>
            <p:custDataLst>
              <p:tags r:id="rId4"/>
            </p:custDataLst>
          </p:nvPr>
        </p:nvSpPr>
        <p:spPr>
          <a:xfrm>
            <a:off x="326609" y="2752725"/>
            <a:ext cx="4931193" cy="3133725"/>
          </a:xfrm>
          <a:prstGeom prst="rect">
            <a:avLst/>
          </a:prstGeom>
          <a:noFill/>
          <a:ln w="28575">
            <a:solidFill>
              <a:schemeClr val="accent1"/>
            </a:solidFill>
          </a:ln>
        </p:spPr>
        <p:txBody>
          <a:bodyPr vert="horz" wrap="square" lIns="76200" tIns="76200" rIns="76200" bIns="76200" rtlCol="0" anchor="ctr">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DF920C6E-1BB8-4224-B5CD-4AC6F004D08E}"/>
              </a:ext>
            </a:extLst>
          </p:cNvPr>
          <p:cNvGrpSpPr/>
          <p:nvPr/>
        </p:nvGrpSpPr>
        <p:grpSpPr>
          <a:xfrm>
            <a:off x="995214" y="4766814"/>
            <a:ext cx="1153583" cy="708025"/>
            <a:chOff x="4038599" y="4966098"/>
            <a:chExt cx="1153583" cy="707746"/>
          </a:xfrm>
        </p:grpSpPr>
        <p:sp>
          <p:nvSpPr>
            <p:cNvPr id="123" name="Body3 7">
              <a:extLst>
                <a:ext uri="{FF2B5EF4-FFF2-40B4-BE49-F238E27FC236}">
                  <a16:creationId xmlns:a16="http://schemas.microsoft.com/office/drawing/2014/main" id="{36E3259C-EB4B-48FF-8C5E-989BFB8036B1}"/>
                </a:ext>
              </a:extLst>
            </p:cNvPr>
            <p:cNvSpPr txBox="1">
              <a:spLocks noChangeAspect="1"/>
            </p:cNvSpPr>
            <p:nvPr>
              <p:custDataLst>
                <p:tags r:id="rId10"/>
              </p:custDataLst>
            </p:nvPr>
          </p:nvSpPr>
          <p:spPr>
            <a:xfrm>
              <a:off x="4038599" y="4966098"/>
              <a:ext cx="1153583" cy="707746"/>
            </a:xfrm>
            <a:prstGeom prst="rect">
              <a:avLst/>
            </a:prstGeom>
            <a:solidFill>
              <a:schemeClr val="bg2"/>
            </a:solidFill>
            <a:ln w="28575">
              <a:solidFill>
                <a:schemeClr val="accent1"/>
              </a:solidFill>
            </a:ln>
          </p:spPr>
          <p:txBody>
            <a:bodyPr vert="horz" wrap="square" lIns="76200" tIns="76200" rIns="76200" bIns="76200" rtlCol="0" anchor="ctr">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15" name="LegendBoxes">
              <a:extLst>
                <a:ext uri="{FF2B5EF4-FFF2-40B4-BE49-F238E27FC236}">
                  <a16:creationId xmlns:a16="http://schemas.microsoft.com/office/drawing/2014/main" id="{7D2E12EE-7D3E-4CAB-A0F3-91B032B8E2A4}"/>
                </a:ext>
              </a:extLst>
            </p:cNvPr>
            <p:cNvGrpSpPr/>
            <p:nvPr/>
          </p:nvGrpSpPr>
          <p:grpSpPr>
            <a:xfrm>
              <a:off x="4103507" y="5040042"/>
              <a:ext cx="970186" cy="532233"/>
              <a:chOff x="8189743" y="285076"/>
              <a:chExt cx="1118590" cy="776865"/>
            </a:xfrm>
          </p:grpSpPr>
          <p:sp>
            <p:nvSpPr>
              <p:cNvPr id="42" name="RectangleLegend1">
                <a:extLst>
                  <a:ext uri="{FF2B5EF4-FFF2-40B4-BE49-F238E27FC236}">
                    <a16:creationId xmlns:a16="http://schemas.microsoft.com/office/drawing/2014/main" id="{8001FBF0-5473-4A06-AC10-117946CB5E6D}"/>
                  </a:ext>
                </a:extLst>
              </p:cNvPr>
              <p:cNvSpPr>
                <a:spLocks noChangeArrowheads="1"/>
              </p:cNvSpPr>
              <p:nvPr/>
            </p:nvSpPr>
            <p:spPr bwMode="gray">
              <a:xfrm>
                <a:off x="8189743" y="296415"/>
                <a:ext cx="168463" cy="163595"/>
              </a:xfrm>
              <a:prstGeom prst="rect">
                <a:avLst/>
              </a:prstGeom>
              <a:solidFill>
                <a:schemeClr val="accent4"/>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5" name="RectangleLegend2">
                <a:extLst>
                  <a:ext uri="{FF2B5EF4-FFF2-40B4-BE49-F238E27FC236}">
                    <a16:creationId xmlns:a16="http://schemas.microsoft.com/office/drawing/2014/main" id="{24F47888-AA2B-4DCB-AEE2-B96C70C0A5C7}"/>
                  </a:ext>
                </a:extLst>
              </p:cNvPr>
              <p:cNvSpPr>
                <a:spLocks noChangeArrowheads="1"/>
              </p:cNvSpPr>
              <p:nvPr/>
            </p:nvSpPr>
            <p:spPr bwMode="gray">
              <a:xfrm>
                <a:off x="8189743" y="571771"/>
                <a:ext cx="168463" cy="163595"/>
              </a:xfrm>
              <a:prstGeom prst="rect">
                <a:avLst/>
              </a:prstGeom>
              <a:solidFill>
                <a:schemeClr val="accent2"/>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7" name="RectangleLegend3">
                <a:extLst>
                  <a:ext uri="{FF2B5EF4-FFF2-40B4-BE49-F238E27FC236}">
                    <a16:creationId xmlns:a16="http://schemas.microsoft.com/office/drawing/2014/main" id="{A46BB0E6-29C2-4AF9-9AE8-93A194C9AD2D}"/>
                  </a:ext>
                </a:extLst>
              </p:cNvPr>
              <p:cNvSpPr>
                <a:spLocks noChangeArrowheads="1"/>
              </p:cNvSpPr>
              <p:nvPr/>
            </p:nvSpPr>
            <p:spPr bwMode="gray">
              <a:xfrm>
                <a:off x="8189743" y="848748"/>
                <a:ext cx="168463" cy="163595"/>
              </a:xfrm>
              <a:prstGeom prst="rect">
                <a:avLst/>
              </a:prstGeom>
              <a:solidFill>
                <a:schemeClr val="tx2">
                  <a:lumMod val="20000"/>
                  <a:lumOff val="80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Legend1">
                <a:extLst>
                  <a:ext uri="{FF2B5EF4-FFF2-40B4-BE49-F238E27FC236}">
                    <a16:creationId xmlns:a16="http://schemas.microsoft.com/office/drawing/2014/main" id="{C5FCB34B-79BB-4E09-88F9-BD8CDF9FCC62}"/>
                  </a:ext>
                </a:extLst>
              </p:cNvPr>
              <p:cNvSpPr>
                <a:spLocks noChangeArrowheads="1"/>
              </p:cNvSpPr>
              <p:nvPr/>
            </p:nvSpPr>
            <p:spPr bwMode="gray">
              <a:xfrm>
                <a:off x="8448917" y="285076"/>
                <a:ext cx="859416" cy="2245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55B8"/>
                  </a:buClr>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Target slump</a:t>
                </a:r>
                <a:endParaRPr kumimoji="0" lang="x-non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1" name="Legend2">
                <a:extLst>
                  <a:ext uri="{FF2B5EF4-FFF2-40B4-BE49-F238E27FC236}">
                    <a16:creationId xmlns:a16="http://schemas.microsoft.com/office/drawing/2014/main" id="{E06027A9-DFDD-4413-A696-758EA94BB10D}"/>
                  </a:ext>
                </a:extLst>
              </p:cNvPr>
              <p:cNvSpPr>
                <a:spLocks noChangeArrowheads="1"/>
              </p:cNvSpPr>
              <p:nvPr/>
            </p:nvSpPr>
            <p:spPr bwMode="gray">
              <a:xfrm>
                <a:off x="8448917" y="560432"/>
                <a:ext cx="842781" cy="2245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55B8"/>
                  </a:buClr>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Actual slump</a:t>
                </a:r>
                <a:endParaRPr kumimoji="0" lang="x-non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5" name="Legend3">
                <a:extLst>
                  <a:ext uri="{FF2B5EF4-FFF2-40B4-BE49-F238E27FC236}">
                    <a16:creationId xmlns:a16="http://schemas.microsoft.com/office/drawing/2014/main" id="{461B9C63-8DBB-478A-9D19-7559BE12941A}"/>
                  </a:ext>
                </a:extLst>
              </p:cNvPr>
              <p:cNvSpPr>
                <a:spLocks noChangeArrowheads="1"/>
              </p:cNvSpPr>
              <p:nvPr/>
            </p:nvSpPr>
            <p:spPr bwMode="gray">
              <a:xfrm>
                <a:off x="8448917" y="837410"/>
                <a:ext cx="663507" cy="2245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55B8"/>
                  </a:buClr>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Discharge</a:t>
                </a:r>
                <a:endParaRPr kumimoji="0" lang="x-none" sz="1000" b="0" i="0" u="none" strike="noStrike" kern="1200" cap="none" spc="0" normalizeH="0" baseline="0" noProof="0" dirty="0">
                  <a:ln>
                    <a:noFill/>
                  </a:ln>
                  <a:solidFill>
                    <a:srgbClr val="000000"/>
                  </a:solidFill>
                  <a:effectLst/>
                  <a:uLnTx/>
                  <a:uFillTx/>
                  <a:latin typeface="Arial"/>
                  <a:ea typeface="+mn-ea"/>
                  <a:cs typeface="+mn-cs"/>
                </a:endParaRPr>
              </a:p>
            </p:txBody>
          </p:sp>
        </p:grpSp>
      </p:grpSp>
      <p:sp>
        <p:nvSpPr>
          <p:cNvPr id="10" name="Speech Bubble: Rectangle 9">
            <a:extLst>
              <a:ext uri="{FF2B5EF4-FFF2-40B4-BE49-F238E27FC236}">
                <a16:creationId xmlns:a16="http://schemas.microsoft.com/office/drawing/2014/main" id="{4963A5D5-B925-4E0B-8894-A391F2A2EA88}"/>
              </a:ext>
            </a:extLst>
          </p:cNvPr>
          <p:cNvSpPr/>
          <p:nvPr/>
        </p:nvSpPr>
        <p:spPr>
          <a:xfrm>
            <a:off x="321057" y="1724025"/>
            <a:ext cx="4931191" cy="711200"/>
          </a:xfrm>
          <a:prstGeom prst="wedgeRectCallout">
            <a:avLst>
              <a:gd name="adj1" fmla="val 31909"/>
              <a:gd name="adj2" fmla="val 118539"/>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00000"/>
              </a:spcBef>
              <a:spcAft>
                <a:spcPct val="0"/>
              </a:spcAft>
              <a:buClrTx/>
              <a:buSzPct val="120000"/>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Slump is continuously measured and managed with admix or water throughout the delivery process</a:t>
            </a:r>
          </a:p>
        </p:txBody>
      </p:sp>
      <p:grpSp>
        <p:nvGrpSpPr>
          <p:cNvPr id="25" name="DoubleChevron3 25">
            <a:extLst>
              <a:ext uri="{FF2B5EF4-FFF2-40B4-BE49-F238E27FC236}">
                <a16:creationId xmlns:a16="http://schemas.microsoft.com/office/drawing/2014/main" id="{104040DB-DABE-4B02-B008-5348EB63EF3D}"/>
              </a:ext>
            </a:extLst>
          </p:cNvPr>
          <p:cNvGrpSpPr>
            <a:grpSpLocks noChangeAspect="1"/>
          </p:cNvGrpSpPr>
          <p:nvPr>
            <p:custDataLst>
              <p:tags r:id="rId5"/>
            </p:custDataLst>
          </p:nvPr>
        </p:nvGrpSpPr>
        <p:grpSpPr>
          <a:xfrm>
            <a:off x="5298600" y="3379788"/>
            <a:ext cx="450850" cy="508000"/>
            <a:chOff x="1270000" y="1270000"/>
            <a:chExt cx="450850" cy="508000"/>
          </a:xfrm>
        </p:grpSpPr>
        <p:sp>
          <p:nvSpPr>
            <p:cNvPr id="22" name="Chevron1">
              <a:extLst>
                <a:ext uri="{FF2B5EF4-FFF2-40B4-BE49-F238E27FC236}">
                  <a16:creationId xmlns:a16="http://schemas.microsoft.com/office/drawing/2014/main" id="{7B41B04F-9775-4007-A6AA-013E41E50C7D}"/>
                </a:ext>
              </a:extLst>
            </p:cNvPr>
            <p:cNvSpPr>
              <a:spLocks noChangeAspect="1"/>
            </p:cNvSpPr>
            <p:nvPr/>
          </p:nvSpPr>
          <p:spPr>
            <a:xfrm>
              <a:off x="1270000" y="1320800"/>
              <a:ext cx="238760" cy="4064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solidFill>
              <a:schemeClr val="accent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3" name="Chevron2">
              <a:extLst>
                <a:ext uri="{FF2B5EF4-FFF2-40B4-BE49-F238E27FC236}">
                  <a16:creationId xmlns:a16="http://schemas.microsoft.com/office/drawing/2014/main" id="{8F4CAE3D-ADD6-4B50-9417-DFA0DE8BA130}"/>
                </a:ext>
              </a:extLst>
            </p:cNvPr>
            <p:cNvSpPr>
              <a:spLocks noChangeAspect="1"/>
            </p:cNvSpPr>
            <p:nvPr/>
          </p:nvSpPr>
          <p:spPr>
            <a:xfrm>
              <a:off x="1422400" y="1270000"/>
              <a:ext cx="298450" cy="5080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solidFill>
              <a:schemeClr val="accent4"/>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grpSp>
      <p:sp>
        <p:nvSpPr>
          <p:cNvPr id="106" name="Speech Bubble: Rectangle 105">
            <a:extLst>
              <a:ext uri="{FF2B5EF4-FFF2-40B4-BE49-F238E27FC236}">
                <a16:creationId xmlns:a16="http://schemas.microsoft.com/office/drawing/2014/main" id="{E8AE964A-5739-463A-B4B8-5D2FA66B60CB}"/>
              </a:ext>
            </a:extLst>
          </p:cNvPr>
          <p:cNvSpPr/>
          <p:nvPr/>
        </p:nvSpPr>
        <p:spPr>
          <a:xfrm>
            <a:off x="5918748" y="5106090"/>
            <a:ext cx="2918595" cy="1064464"/>
          </a:xfrm>
          <a:prstGeom prst="wedgeRectCallout">
            <a:avLst>
              <a:gd name="adj1" fmla="val 48725"/>
              <a:gd name="adj2" fmla="val -80564"/>
            </a:avLst>
          </a:prstGeom>
          <a:solidFill>
            <a:schemeClr val="accent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00000"/>
              </a:spcBef>
              <a:spcAft>
                <a:spcPct val="0"/>
              </a:spcAft>
              <a:buClrTx/>
              <a:buSzPct val="120000"/>
              <a:buFontTx/>
              <a:buNone/>
              <a:tabLst/>
              <a:defRPr/>
            </a:pPr>
            <a:r>
              <a:rPr kumimoji="0" lang="en-US" sz="1400" b="1" i="0" u="none" strike="noStrike" kern="1200" cap="none" spc="0" normalizeH="0" baseline="0" noProof="0" dirty="0">
                <a:ln>
                  <a:noFill/>
                </a:ln>
                <a:solidFill>
                  <a:srgbClr val="0055B8"/>
                </a:solidFill>
                <a:effectLst/>
                <a:uLnTx/>
                <a:uFillTx/>
                <a:latin typeface="Arial"/>
                <a:ea typeface="+mn-ea"/>
                <a:cs typeface="+mn-cs"/>
              </a:rPr>
              <a:t>Slump is continuously measured and managed with admix or water throughout the delivery process</a:t>
            </a:r>
          </a:p>
        </p:txBody>
      </p:sp>
      <p:graphicFrame>
        <p:nvGraphicFramePr>
          <p:cNvPr id="83" name="Chart 82">
            <a:extLst>
              <a:ext uri="{FF2B5EF4-FFF2-40B4-BE49-F238E27FC236}">
                <a16:creationId xmlns:a16="http://schemas.microsoft.com/office/drawing/2014/main" id="{29D0D87E-4AB7-413C-99F5-F6AEDB6D5725}"/>
              </a:ext>
            </a:extLst>
          </p:cNvPr>
          <p:cNvGraphicFramePr/>
          <p:nvPr>
            <p:custDataLst>
              <p:tags r:id="rId6"/>
            </p:custDataLst>
            <p:extLst/>
          </p:nvPr>
        </p:nvGraphicFramePr>
        <p:xfrm>
          <a:off x="5835650" y="1397000"/>
          <a:ext cx="2897188" cy="2936875"/>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66" name="Chart 65">
            <a:extLst>
              <a:ext uri="{FF2B5EF4-FFF2-40B4-BE49-F238E27FC236}">
                <a16:creationId xmlns:a16="http://schemas.microsoft.com/office/drawing/2014/main" id="{5155314D-33FA-47CB-BFA8-FE6AD99825FD}"/>
              </a:ext>
            </a:extLst>
          </p:cNvPr>
          <p:cNvGraphicFramePr/>
          <p:nvPr>
            <p:custDataLst>
              <p:tags r:id="rId7"/>
            </p:custDataLst>
            <p:extLst/>
          </p:nvPr>
        </p:nvGraphicFramePr>
        <p:xfrm>
          <a:off x="5835650" y="1397000"/>
          <a:ext cx="3127375" cy="2936875"/>
        </p:xfrm>
        <a:graphic>
          <a:graphicData uri="http://schemas.openxmlformats.org/drawingml/2006/chart">
            <c:chart xmlns:c="http://schemas.openxmlformats.org/drawingml/2006/chart" xmlns:r="http://schemas.openxmlformats.org/officeDocument/2006/relationships" r:id="rId17"/>
          </a:graphicData>
        </a:graphic>
      </p:graphicFrame>
      <p:sp>
        <p:nvSpPr>
          <p:cNvPr id="99" name="Freeform: Shape 98">
            <a:extLst>
              <a:ext uri="{FF2B5EF4-FFF2-40B4-BE49-F238E27FC236}">
                <a16:creationId xmlns:a16="http://schemas.microsoft.com/office/drawing/2014/main" id="{ABB43922-EA96-4ECF-A35B-881E6599236D}"/>
              </a:ext>
            </a:extLst>
          </p:cNvPr>
          <p:cNvSpPr/>
          <p:nvPr/>
        </p:nvSpPr>
        <p:spPr>
          <a:xfrm>
            <a:off x="6183333" y="2919989"/>
            <a:ext cx="2649772" cy="1336056"/>
          </a:xfrm>
          <a:custGeom>
            <a:avLst/>
            <a:gdLst>
              <a:gd name="connsiteX0" fmla="*/ 0 w 8300720"/>
              <a:gd name="connsiteY0" fmla="*/ 1930560 h 1942907"/>
              <a:gd name="connsiteX1" fmla="*/ 2844800 w 8300720"/>
              <a:gd name="connsiteY1" fmla="*/ 1463200 h 1942907"/>
              <a:gd name="connsiteX2" fmla="*/ 4307840 w 8300720"/>
              <a:gd name="connsiteY2" fmla="*/ 160 h 1942907"/>
              <a:gd name="connsiteX3" fmla="*/ 6299200 w 8300720"/>
              <a:gd name="connsiteY3" fmla="*/ 1371760 h 1942907"/>
              <a:gd name="connsiteX4" fmla="*/ 7305040 w 8300720"/>
              <a:gd name="connsiteY4" fmla="*/ 1869600 h 1942907"/>
              <a:gd name="connsiteX5" fmla="*/ 8300720 w 8300720"/>
              <a:gd name="connsiteY5" fmla="*/ 1930560 h 1942907"/>
              <a:gd name="connsiteX0" fmla="*/ 0 w 8300720"/>
              <a:gd name="connsiteY0" fmla="*/ 1623633 h 1635980"/>
              <a:gd name="connsiteX1" fmla="*/ 2844800 w 8300720"/>
              <a:gd name="connsiteY1" fmla="*/ 1156273 h 1635980"/>
              <a:gd name="connsiteX2" fmla="*/ 4445000 w 8300720"/>
              <a:gd name="connsiteY2" fmla="*/ 210 h 1635980"/>
              <a:gd name="connsiteX3" fmla="*/ 6299200 w 8300720"/>
              <a:gd name="connsiteY3" fmla="*/ 1064833 h 1635980"/>
              <a:gd name="connsiteX4" fmla="*/ 7305040 w 8300720"/>
              <a:gd name="connsiteY4" fmla="*/ 1562673 h 1635980"/>
              <a:gd name="connsiteX5" fmla="*/ 8300720 w 8300720"/>
              <a:gd name="connsiteY5" fmla="*/ 1623633 h 1635980"/>
              <a:gd name="connsiteX0" fmla="*/ 0 w 8300720"/>
              <a:gd name="connsiteY0" fmla="*/ 1623442 h 1635789"/>
              <a:gd name="connsiteX1" fmla="*/ 2799080 w 8300720"/>
              <a:gd name="connsiteY1" fmla="*/ 1038516 h 1635789"/>
              <a:gd name="connsiteX2" fmla="*/ 4445000 w 8300720"/>
              <a:gd name="connsiteY2" fmla="*/ 19 h 1635789"/>
              <a:gd name="connsiteX3" fmla="*/ 6299200 w 8300720"/>
              <a:gd name="connsiteY3" fmla="*/ 1064642 h 1635789"/>
              <a:gd name="connsiteX4" fmla="*/ 7305040 w 8300720"/>
              <a:gd name="connsiteY4" fmla="*/ 1562482 h 1635789"/>
              <a:gd name="connsiteX5" fmla="*/ 8300720 w 8300720"/>
              <a:gd name="connsiteY5" fmla="*/ 1623442 h 1635789"/>
              <a:gd name="connsiteX0" fmla="*/ 0 w 8300720"/>
              <a:gd name="connsiteY0" fmla="*/ 1623443 h 1635790"/>
              <a:gd name="connsiteX1" fmla="*/ 2799080 w 8300720"/>
              <a:gd name="connsiteY1" fmla="*/ 1038517 h 1635790"/>
              <a:gd name="connsiteX2" fmla="*/ 4445000 w 8300720"/>
              <a:gd name="connsiteY2" fmla="*/ 20 h 1635790"/>
              <a:gd name="connsiteX3" fmla="*/ 6299200 w 8300720"/>
              <a:gd name="connsiteY3" fmla="*/ 1064643 h 1635790"/>
              <a:gd name="connsiteX4" fmla="*/ 7305040 w 8300720"/>
              <a:gd name="connsiteY4" fmla="*/ 1562483 h 1635790"/>
              <a:gd name="connsiteX5" fmla="*/ 8300720 w 8300720"/>
              <a:gd name="connsiteY5" fmla="*/ 1623443 h 1635790"/>
              <a:gd name="connsiteX0" fmla="*/ 0 w 8300720"/>
              <a:gd name="connsiteY0" fmla="*/ 1623915 h 1632157"/>
              <a:gd name="connsiteX1" fmla="*/ 2799080 w 8300720"/>
              <a:gd name="connsiteY1" fmla="*/ 1038989 h 1632157"/>
              <a:gd name="connsiteX2" fmla="*/ 4445000 w 8300720"/>
              <a:gd name="connsiteY2" fmla="*/ 492 h 1632157"/>
              <a:gd name="connsiteX3" fmla="*/ 6299200 w 8300720"/>
              <a:gd name="connsiteY3" fmla="*/ 1169618 h 1632157"/>
              <a:gd name="connsiteX4" fmla="*/ 7305040 w 8300720"/>
              <a:gd name="connsiteY4" fmla="*/ 1562955 h 1632157"/>
              <a:gd name="connsiteX5" fmla="*/ 8300720 w 8300720"/>
              <a:gd name="connsiteY5" fmla="*/ 1623915 h 1632157"/>
              <a:gd name="connsiteX0" fmla="*/ 0 w 8300720"/>
              <a:gd name="connsiteY0" fmla="*/ 1623915 h 1626538"/>
              <a:gd name="connsiteX1" fmla="*/ 2799080 w 8300720"/>
              <a:gd name="connsiteY1" fmla="*/ 1038989 h 1626538"/>
              <a:gd name="connsiteX2" fmla="*/ 4445000 w 8300720"/>
              <a:gd name="connsiteY2" fmla="*/ 492 h 1626538"/>
              <a:gd name="connsiteX3" fmla="*/ 6299200 w 8300720"/>
              <a:gd name="connsiteY3" fmla="*/ 1169618 h 1626538"/>
              <a:gd name="connsiteX4" fmla="*/ 7363823 w 8300720"/>
              <a:gd name="connsiteY4" fmla="*/ 1504172 h 1626538"/>
              <a:gd name="connsiteX5" fmla="*/ 8300720 w 8300720"/>
              <a:gd name="connsiteY5" fmla="*/ 1623915 h 1626538"/>
              <a:gd name="connsiteX0" fmla="*/ 0 w 8300720"/>
              <a:gd name="connsiteY0" fmla="*/ 1624030 h 1626653"/>
              <a:gd name="connsiteX1" fmla="*/ 2799080 w 8300720"/>
              <a:gd name="connsiteY1" fmla="*/ 1039104 h 1626653"/>
              <a:gd name="connsiteX2" fmla="*/ 4445000 w 8300720"/>
              <a:gd name="connsiteY2" fmla="*/ 607 h 1626653"/>
              <a:gd name="connsiteX3" fmla="*/ 6299200 w 8300720"/>
              <a:gd name="connsiteY3" fmla="*/ 1169733 h 1626653"/>
              <a:gd name="connsiteX4" fmla="*/ 7363823 w 8300720"/>
              <a:gd name="connsiteY4" fmla="*/ 1504287 h 1626653"/>
              <a:gd name="connsiteX5" fmla="*/ 8300720 w 8300720"/>
              <a:gd name="connsiteY5" fmla="*/ 1624030 h 1626653"/>
              <a:gd name="connsiteX0" fmla="*/ 0 w 7799867"/>
              <a:gd name="connsiteY0" fmla="*/ 1630398 h 1630398"/>
              <a:gd name="connsiteX1" fmla="*/ 2298227 w 7799867"/>
              <a:gd name="connsiteY1" fmla="*/ 1038939 h 1630398"/>
              <a:gd name="connsiteX2" fmla="*/ 3944147 w 7799867"/>
              <a:gd name="connsiteY2" fmla="*/ 442 h 1630398"/>
              <a:gd name="connsiteX3" fmla="*/ 5798347 w 7799867"/>
              <a:gd name="connsiteY3" fmla="*/ 1169568 h 1630398"/>
              <a:gd name="connsiteX4" fmla="*/ 6862970 w 7799867"/>
              <a:gd name="connsiteY4" fmla="*/ 1504122 h 1630398"/>
              <a:gd name="connsiteX5" fmla="*/ 7799867 w 7799867"/>
              <a:gd name="connsiteY5" fmla="*/ 1623865 h 1630398"/>
              <a:gd name="connsiteX0" fmla="*/ 0 w 7385828"/>
              <a:gd name="connsiteY0" fmla="*/ 1635389 h 1635389"/>
              <a:gd name="connsiteX1" fmla="*/ 1884188 w 7385828"/>
              <a:gd name="connsiteY1" fmla="*/ 1038939 h 1635389"/>
              <a:gd name="connsiteX2" fmla="*/ 3530108 w 7385828"/>
              <a:gd name="connsiteY2" fmla="*/ 442 h 1635389"/>
              <a:gd name="connsiteX3" fmla="*/ 5384308 w 7385828"/>
              <a:gd name="connsiteY3" fmla="*/ 1169568 h 1635389"/>
              <a:gd name="connsiteX4" fmla="*/ 6448931 w 7385828"/>
              <a:gd name="connsiteY4" fmla="*/ 1504122 h 1635389"/>
              <a:gd name="connsiteX5" fmla="*/ 7385828 w 7385828"/>
              <a:gd name="connsiteY5" fmla="*/ 1623865 h 163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5828" h="1635389">
                <a:moveTo>
                  <a:pt x="0" y="1635389"/>
                </a:moveTo>
                <a:cubicBezTo>
                  <a:pt x="1063413" y="1562575"/>
                  <a:pt x="1295837" y="1311430"/>
                  <a:pt x="1884188" y="1038939"/>
                </a:cubicBezTo>
                <a:cubicBezTo>
                  <a:pt x="2472539" y="766448"/>
                  <a:pt x="2946755" y="-21329"/>
                  <a:pt x="3530108" y="442"/>
                </a:cubicBezTo>
                <a:cubicBezTo>
                  <a:pt x="4113461" y="22213"/>
                  <a:pt x="4897838" y="918955"/>
                  <a:pt x="5384308" y="1169568"/>
                </a:cubicBezTo>
                <a:cubicBezTo>
                  <a:pt x="5870778" y="1420181"/>
                  <a:pt x="6115344" y="1428406"/>
                  <a:pt x="6448931" y="1504122"/>
                </a:cubicBezTo>
                <a:cubicBezTo>
                  <a:pt x="6782518" y="1579838"/>
                  <a:pt x="7054781" y="1639951"/>
                  <a:pt x="7385828" y="1623865"/>
                </a:cubicBezTo>
              </a:path>
            </a:pathLst>
          </a:custGeom>
          <a:no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00" name="Freeform: Shape 99">
            <a:extLst>
              <a:ext uri="{FF2B5EF4-FFF2-40B4-BE49-F238E27FC236}">
                <a16:creationId xmlns:a16="http://schemas.microsoft.com/office/drawing/2014/main" id="{8C1D5A3D-EA58-4747-BC78-C6216B9C21CA}"/>
              </a:ext>
            </a:extLst>
          </p:cNvPr>
          <p:cNvSpPr/>
          <p:nvPr/>
        </p:nvSpPr>
        <p:spPr>
          <a:xfrm>
            <a:off x="6350253" y="1873981"/>
            <a:ext cx="2389129" cy="2365304"/>
          </a:xfrm>
          <a:custGeom>
            <a:avLst/>
            <a:gdLst>
              <a:gd name="connsiteX0" fmla="*/ 0 w 6258560"/>
              <a:gd name="connsiteY0" fmla="*/ 2898946 h 3072729"/>
              <a:gd name="connsiteX1" fmla="*/ 1087120 w 6258560"/>
              <a:gd name="connsiteY1" fmla="*/ 2756706 h 3072729"/>
              <a:gd name="connsiteX2" fmla="*/ 2773680 w 6258560"/>
              <a:gd name="connsiteY2" fmla="*/ 3346 h 3072729"/>
              <a:gd name="connsiteX3" fmla="*/ 4368800 w 6258560"/>
              <a:gd name="connsiteY3" fmla="*/ 2208066 h 3072729"/>
              <a:gd name="connsiteX4" fmla="*/ 6258560 w 6258560"/>
              <a:gd name="connsiteY4" fmla="*/ 2929426 h 3072729"/>
              <a:gd name="connsiteX0" fmla="*/ 0 w 6258560"/>
              <a:gd name="connsiteY0" fmla="*/ 2895662 h 2943090"/>
              <a:gd name="connsiteX1" fmla="*/ 1309189 w 6258560"/>
              <a:gd name="connsiteY1" fmla="*/ 2276627 h 2943090"/>
              <a:gd name="connsiteX2" fmla="*/ 2773680 w 6258560"/>
              <a:gd name="connsiteY2" fmla="*/ 62 h 2943090"/>
              <a:gd name="connsiteX3" fmla="*/ 4368800 w 6258560"/>
              <a:gd name="connsiteY3" fmla="*/ 2204782 h 2943090"/>
              <a:gd name="connsiteX4" fmla="*/ 6258560 w 6258560"/>
              <a:gd name="connsiteY4" fmla="*/ 2926142 h 2943090"/>
              <a:gd name="connsiteX0" fmla="*/ 0 w 6323874"/>
              <a:gd name="connsiteY0" fmla="*/ 2856474 h 2926142"/>
              <a:gd name="connsiteX1" fmla="*/ 1374503 w 6323874"/>
              <a:gd name="connsiteY1" fmla="*/ 2276627 h 2926142"/>
              <a:gd name="connsiteX2" fmla="*/ 2838994 w 6323874"/>
              <a:gd name="connsiteY2" fmla="*/ 62 h 2926142"/>
              <a:gd name="connsiteX3" fmla="*/ 4434114 w 6323874"/>
              <a:gd name="connsiteY3" fmla="*/ 2204782 h 2926142"/>
              <a:gd name="connsiteX4" fmla="*/ 6323874 w 6323874"/>
              <a:gd name="connsiteY4" fmla="*/ 2926142 h 2926142"/>
              <a:gd name="connsiteX0" fmla="*/ 0 w 6323874"/>
              <a:gd name="connsiteY0" fmla="*/ 2856474 h 2926142"/>
              <a:gd name="connsiteX1" fmla="*/ 1374503 w 6323874"/>
              <a:gd name="connsiteY1" fmla="*/ 2276627 h 2926142"/>
              <a:gd name="connsiteX2" fmla="*/ 2838994 w 6323874"/>
              <a:gd name="connsiteY2" fmla="*/ 62 h 2926142"/>
              <a:gd name="connsiteX3" fmla="*/ 4434114 w 6323874"/>
              <a:gd name="connsiteY3" fmla="*/ 2204782 h 2926142"/>
              <a:gd name="connsiteX4" fmla="*/ 6323874 w 6323874"/>
              <a:gd name="connsiteY4" fmla="*/ 2926142 h 2926142"/>
              <a:gd name="connsiteX0" fmla="*/ 0 w 6271622"/>
              <a:gd name="connsiteY0" fmla="*/ 2908725 h 2926142"/>
              <a:gd name="connsiteX1" fmla="*/ 1322251 w 6271622"/>
              <a:gd name="connsiteY1" fmla="*/ 2276627 h 2926142"/>
              <a:gd name="connsiteX2" fmla="*/ 2786742 w 6271622"/>
              <a:gd name="connsiteY2" fmla="*/ 62 h 2926142"/>
              <a:gd name="connsiteX3" fmla="*/ 4381862 w 6271622"/>
              <a:gd name="connsiteY3" fmla="*/ 2204782 h 2926142"/>
              <a:gd name="connsiteX4" fmla="*/ 6271622 w 6271622"/>
              <a:gd name="connsiteY4" fmla="*/ 2926142 h 2926142"/>
              <a:gd name="connsiteX0" fmla="*/ 0 w 6271622"/>
              <a:gd name="connsiteY0" fmla="*/ 2908695 h 2926112"/>
              <a:gd name="connsiteX1" fmla="*/ 2114731 w 6271622"/>
              <a:gd name="connsiteY1" fmla="*/ 2154677 h 2926112"/>
              <a:gd name="connsiteX2" fmla="*/ 2786742 w 6271622"/>
              <a:gd name="connsiteY2" fmla="*/ 32 h 2926112"/>
              <a:gd name="connsiteX3" fmla="*/ 4381862 w 6271622"/>
              <a:gd name="connsiteY3" fmla="*/ 2204752 h 2926112"/>
              <a:gd name="connsiteX4" fmla="*/ 6271622 w 6271622"/>
              <a:gd name="connsiteY4" fmla="*/ 2926112 h 2926112"/>
              <a:gd name="connsiteX0" fmla="*/ 0 w 6271622"/>
              <a:gd name="connsiteY0" fmla="*/ 2888375 h 2905792"/>
              <a:gd name="connsiteX1" fmla="*/ 2114731 w 6271622"/>
              <a:gd name="connsiteY1" fmla="*/ 2134357 h 2905792"/>
              <a:gd name="connsiteX2" fmla="*/ 3061062 w 6271622"/>
              <a:gd name="connsiteY2" fmla="*/ 32 h 2905792"/>
              <a:gd name="connsiteX3" fmla="*/ 4381862 w 6271622"/>
              <a:gd name="connsiteY3" fmla="*/ 2184432 h 2905792"/>
              <a:gd name="connsiteX4" fmla="*/ 6271622 w 6271622"/>
              <a:gd name="connsiteY4" fmla="*/ 2905792 h 2905792"/>
              <a:gd name="connsiteX0" fmla="*/ 0 w 6271622"/>
              <a:gd name="connsiteY0" fmla="*/ 2888375 h 2905792"/>
              <a:gd name="connsiteX1" fmla="*/ 2114731 w 6271622"/>
              <a:gd name="connsiteY1" fmla="*/ 2134357 h 2905792"/>
              <a:gd name="connsiteX2" fmla="*/ 3061062 w 6271622"/>
              <a:gd name="connsiteY2" fmla="*/ 32 h 2905792"/>
              <a:gd name="connsiteX3" fmla="*/ 4381862 w 6271622"/>
              <a:gd name="connsiteY3" fmla="*/ 2184432 h 2905792"/>
              <a:gd name="connsiteX4" fmla="*/ 6271622 w 6271622"/>
              <a:gd name="connsiteY4" fmla="*/ 2905792 h 2905792"/>
              <a:gd name="connsiteX0" fmla="*/ 0 w 6271622"/>
              <a:gd name="connsiteY0" fmla="*/ 2888404 h 2905821"/>
              <a:gd name="connsiteX1" fmla="*/ 2114731 w 6271622"/>
              <a:gd name="connsiteY1" fmla="*/ 2134386 h 2905821"/>
              <a:gd name="connsiteX2" fmla="*/ 3061062 w 6271622"/>
              <a:gd name="connsiteY2" fmla="*/ 61 h 2905821"/>
              <a:gd name="connsiteX3" fmla="*/ 4310742 w 6271622"/>
              <a:gd name="connsiteY3" fmla="*/ 2204781 h 2905821"/>
              <a:gd name="connsiteX4" fmla="*/ 6271622 w 6271622"/>
              <a:gd name="connsiteY4" fmla="*/ 2905821 h 2905821"/>
              <a:gd name="connsiteX0" fmla="*/ 0 w 5690631"/>
              <a:gd name="connsiteY0" fmla="*/ 2878420 h 2905821"/>
              <a:gd name="connsiteX1" fmla="*/ 1533740 w 5690631"/>
              <a:gd name="connsiteY1" fmla="*/ 2134386 h 2905821"/>
              <a:gd name="connsiteX2" fmla="*/ 2480071 w 5690631"/>
              <a:gd name="connsiteY2" fmla="*/ 61 h 2905821"/>
              <a:gd name="connsiteX3" fmla="*/ 3729751 w 5690631"/>
              <a:gd name="connsiteY3" fmla="*/ 2204781 h 2905821"/>
              <a:gd name="connsiteX4" fmla="*/ 5690631 w 5690631"/>
              <a:gd name="connsiteY4" fmla="*/ 2905821 h 2905821"/>
              <a:gd name="connsiteX0" fmla="*/ 0 w 5690631"/>
              <a:gd name="connsiteY0" fmla="*/ 2878371 h 2905772"/>
              <a:gd name="connsiteX1" fmla="*/ 1640588 w 5690631"/>
              <a:gd name="connsiteY1" fmla="*/ 2174272 h 2905772"/>
              <a:gd name="connsiteX2" fmla="*/ 2480071 w 5690631"/>
              <a:gd name="connsiteY2" fmla="*/ 12 h 2905772"/>
              <a:gd name="connsiteX3" fmla="*/ 3729751 w 5690631"/>
              <a:gd name="connsiteY3" fmla="*/ 2204732 h 2905772"/>
              <a:gd name="connsiteX4" fmla="*/ 5690631 w 5690631"/>
              <a:gd name="connsiteY4" fmla="*/ 2905772 h 2905772"/>
              <a:gd name="connsiteX0" fmla="*/ 0 w 5690631"/>
              <a:gd name="connsiteY0" fmla="*/ 2879290 h 2906691"/>
              <a:gd name="connsiteX1" fmla="*/ 1400178 w 5690631"/>
              <a:gd name="connsiteY1" fmla="*/ 2454733 h 2906691"/>
              <a:gd name="connsiteX2" fmla="*/ 2480071 w 5690631"/>
              <a:gd name="connsiteY2" fmla="*/ 931 h 2906691"/>
              <a:gd name="connsiteX3" fmla="*/ 3729751 w 5690631"/>
              <a:gd name="connsiteY3" fmla="*/ 2205651 h 2906691"/>
              <a:gd name="connsiteX4" fmla="*/ 5690631 w 5690631"/>
              <a:gd name="connsiteY4" fmla="*/ 2906691 h 290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631" h="2906691">
                <a:moveTo>
                  <a:pt x="0" y="2879290"/>
                </a:moveTo>
                <a:cubicBezTo>
                  <a:pt x="377734" y="2938436"/>
                  <a:pt x="986833" y="2934459"/>
                  <a:pt x="1400178" y="2454733"/>
                </a:cubicBezTo>
                <a:cubicBezTo>
                  <a:pt x="1813523" y="1975007"/>
                  <a:pt x="2091809" y="42445"/>
                  <a:pt x="2480071" y="931"/>
                </a:cubicBezTo>
                <a:cubicBezTo>
                  <a:pt x="2868333" y="-40583"/>
                  <a:pt x="3184498" y="1314958"/>
                  <a:pt x="3729751" y="2205651"/>
                </a:cubicBezTo>
                <a:cubicBezTo>
                  <a:pt x="4275004" y="3096344"/>
                  <a:pt x="5036157" y="2789851"/>
                  <a:pt x="5690631" y="2906691"/>
                </a:cubicBez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34F36EC9-2D7B-4C37-9DEC-3F43DA1C15B4}"/>
              </a:ext>
            </a:extLst>
          </p:cNvPr>
          <p:cNvSpPr txBox="1"/>
          <p:nvPr/>
        </p:nvSpPr>
        <p:spPr>
          <a:xfrm>
            <a:off x="5918748" y="4281633"/>
            <a:ext cx="329652" cy="99184"/>
          </a:xfrm>
          <a:prstGeom prst="rect">
            <a:avLst/>
          </a:prstGeom>
        </p:spPr>
        <p:txBody>
          <a:bodyPr vert="horz" wrap="squar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-4.8</a:t>
            </a:r>
          </a:p>
        </p:txBody>
      </p:sp>
      <p:sp>
        <p:nvSpPr>
          <p:cNvPr id="102" name="TextBox 101">
            <a:extLst>
              <a:ext uri="{FF2B5EF4-FFF2-40B4-BE49-F238E27FC236}">
                <a16:creationId xmlns:a16="http://schemas.microsoft.com/office/drawing/2014/main" id="{F817C3F9-F0B7-4997-B485-CE7E23A3EF5A}"/>
              </a:ext>
            </a:extLst>
          </p:cNvPr>
          <p:cNvSpPr txBox="1"/>
          <p:nvPr/>
        </p:nvSpPr>
        <p:spPr>
          <a:xfrm>
            <a:off x="6393412" y="4281632"/>
            <a:ext cx="101947" cy="92440"/>
          </a:xfrm>
          <a:prstGeom prst="rect">
            <a:avLst/>
          </a:prstGeom>
        </p:spPr>
        <p:txBody>
          <a:bodyPr vert="horz" wrap="non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-3.2</a:t>
            </a:r>
          </a:p>
        </p:txBody>
      </p:sp>
      <p:sp>
        <p:nvSpPr>
          <p:cNvPr id="103" name="TextBox 102">
            <a:extLst>
              <a:ext uri="{FF2B5EF4-FFF2-40B4-BE49-F238E27FC236}">
                <a16:creationId xmlns:a16="http://schemas.microsoft.com/office/drawing/2014/main" id="{1659B29E-5445-49E4-97EE-78DBFCB33F2C}"/>
              </a:ext>
            </a:extLst>
          </p:cNvPr>
          <p:cNvSpPr txBox="1"/>
          <p:nvPr/>
        </p:nvSpPr>
        <p:spPr>
          <a:xfrm>
            <a:off x="6868077" y="4281632"/>
            <a:ext cx="101947" cy="92440"/>
          </a:xfrm>
          <a:prstGeom prst="rect">
            <a:avLst/>
          </a:prstGeom>
        </p:spPr>
        <p:txBody>
          <a:bodyPr vert="horz" wrap="non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-1.6</a:t>
            </a:r>
          </a:p>
        </p:txBody>
      </p:sp>
      <p:sp>
        <p:nvSpPr>
          <p:cNvPr id="104" name="TextBox 103">
            <a:extLst>
              <a:ext uri="{FF2B5EF4-FFF2-40B4-BE49-F238E27FC236}">
                <a16:creationId xmlns:a16="http://schemas.microsoft.com/office/drawing/2014/main" id="{FDBD3746-68B7-41F3-8491-4ADD594A1115}"/>
              </a:ext>
            </a:extLst>
          </p:cNvPr>
          <p:cNvSpPr txBox="1"/>
          <p:nvPr/>
        </p:nvSpPr>
        <p:spPr>
          <a:xfrm>
            <a:off x="7342741" y="4281632"/>
            <a:ext cx="82660" cy="92440"/>
          </a:xfrm>
          <a:prstGeom prst="rect">
            <a:avLst/>
          </a:prstGeom>
        </p:spPr>
        <p:txBody>
          <a:bodyPr vert="horz" wrap="non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0.0</a:t>
            </a:r>
          </a:p>
        </p:txBody>
      </p:sp>
      <p:sp>
        <p:nvSpPr>
          <p:cNvPr id="105" name="TextBox 104">
            <a:extLst>
              <a:ext uri="{FF2B5EF4-FFF2-40B4-BE49-F238E27FC236}">
                <a16:creationId xmlns:a16="http://schemas.microsoft.com/office/drawing/2014/main" id="{D0A5D289-D12D-4CA2-8A52-E724D5074994}"/>
              </a:ext>
            </a:extLst>
          </p:cNvPr>
          <p:cNvSpPr txBox="1"/>
          <p:nvPr/>
        </p:nvSpPr>
        <p:spPr>
          <a:xfrm>
            <a:off x="7796260" y="4281632"/>
            <a:ext cx="82660" cy="92440"/>
          </a:xfrm>
          <a:prstGeom prst="rect">
            <a:avLst/>
          </a:prstGeom>
        </p:spPr>
        <p:txBody>
          <a:bodyPr vert="horz" wrap="non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1.6</a:t>
            </a:r>
          </a:p>
        </p:txBody>
      </p:sp>
      <p:sp>
        <p:nvSpPr>
          <p:cNvPr id="107" name="TextBox 106">
            <a:extLst>
              <a:ext uri="{FF2B5EF4-FFF2-40B4-BE49-F238E27FC236}">
                <a16:creationId xmlns:a16="http://schemas.microsoft.com/office/drawing/2014/main" id="{C20F3A8B-2E5E-4019-93DA-30254CD47F04}"/>
              </a:ext>
            </a:extLst>
          </p:cNvPr>
          <p:cNvSpPr txBox="1"/>
          <p:nvPr/>
        </p:nvSpPr>
        <p:spPr>
          <a:xfrm>
            <a:off x="8270924" y="4281632"/>
            <a:ext cx="82660" cy="92440"/>
          </a:xfrm>
          <a:prstGeom prst="rect">
            <a:avLst/>
          </a:prstGeom>
        </p:spPr>
        <p:txBody>
          <a:bodyPr vert="horz" wrap="non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3.2</a:t>
            </a:r>
          </a:p>
        </p:txBody>
      </p:sp>
      <p:sp>
        <p:nvSpPr>
          <p:cNvPr id="108" name="TextBox 107">
            <a:extLst>
              <a:ext uri="{FF2B5EF4-FFF2-40B4-BE49-F238E27FC236}">
                <a16:creationId xmlns:a16="http://schemas.microsoft.com/office/drawing/2014/main" id="{EA283311-8C01-4336-819C-9B0718086C7B}"/>
              </a:ext>
            </a:extLst>
          </p:cNvPr>
          <p:cNvSpPr txBox="1"/>
          <p:nvPr/>
        </p:nvSpPr>
        <p:spPr>
          <a:xfrm>
            <a:off x="8650247" y="4281631"/>
            <a:ext cx="265153" cy="138659"/>
          </a:xfrm>
          <a:prstGeom prst="rect">
            <a:avLst/>
          </a:prstGeom>
        </p:spPr>
        <p:txBody>
          <a:bodyPr vert="horz" wrap="squar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4.8</a:t>
            </a:r>
          </a:p>
        </p:txBody>
      </p:sp>
      <p:sp>
        <p:nvSpPr>
          <p:cNvPr id="109" name="TextBox 108">
            <a:extLst>
              <a:ext uri="{FF2B5EF4-FFF2-40B4-BE49-F238E27FC236}">
                <a16:creationId xmlns:a16="http://schemas.microsoft.com/office/drawing/2014/main" id="{503EA000-24A6-4515-B875-5EFB99CCAADA}"/>
              </a:ext>
            </a:extLst>
          </p:cNvPr>
          <p:cNvSpPr txBox="1"/>
          <p:nvPr/>
        </p:nvSpPr>
        <p:spPr>
          <a:xfrm>
            <a:off x="6248400" y="4555760"/>
            <a:ext cx="934054" cy="92440"/>
          </a:xfrm>
          <a:prstGeom prst="rect">
            <a:avLst/>
          </a:prstGeom>
        </p:spPr>
        <p:txBody>
          <a:bodyPr vert="horz" wrap="non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1" i="0" u="none" strike="noStrike" kern="1200" cap="none" spc="0" normalizeH="0" baseline="0" noProof="0" dirty="0">
                <a:ln>
                  <a:noFill/>
                </a:ln>
                <a:solidFill>
                  <a:srgbClr val="0055B8"/>
                </a:solidFill>
                <a:effectLst/>
                <a:uLnTx/>
                <a:uFillTx/>
                <a:latin typeface="Arial"/>
                <a:ea typeface="+mn-ea"/>
                <a:cs typeface="+mn-cs"/>
              </a:rPr>
              <a:t>Value: Average discharge slump</a:t>
            </a:r>
          </a:p>
        </p:txBody>
      </p:sp>
      <p:grpSp>
        <p:nvGrpSpPr>
          <p:cNvPr id="110" name="Group 109">
            <a:extLst>
              <a:ext uri="{FF2B5EF4-FFF2-40B4-BE49-F238E27FC236}">
                <a16:creationId xmlns:a16="http://schemas.microsoft.com/office/drawing/2014/main" id="{F2D5827B-DAFA-4071-ACD7-B20896B8F0D6}"/>
              </a:ext>
            </a:extLst>
          </p:cNvPr>
          <p:cNvGrpSpPr/>
          <p:nvPr/>
        </p:nvGrpSpPr>
        <p:grpSpPr>
          <a:xfrm>
            <a:off x="7906176" y="1815177"/>
            <a:ext cx="931913" cy="364429"/>
            <a:chOff x="7362847" y="500984"/>
            <a:chExt cx="876575" cy="485344"/>
          </a:xfrm>
        </p:grpSpPr>
        <p:sp>
          <p:nvSpPr>
            <p:cNvPr id="111" name="TextBox 110">
              <a:extLst>
                <a:ext uri="{FF2B5EF4-FFF2-40B4-BE49-F238E27FC236}">
                  <a16:creationId xmlns:a16="http://schemas.microsoft.com/office/drawing/2014/main" id="{E20ED995-2D58-4EF4-93BC-6F8537B484CB}"/>
                </a:ext>
              </a:extLst>
            </p:cNvPr>
            <p:cNvSpPr txBox="1"/>
            <p:nvPr/>
          </p:nvSpPr>
          <p:spPr>
            <a:xfrm>
              <a:off x="7758429" y="500984"/>
              <a:ext cx="480993" cy="245937"/>
            </a:xfrm>
            <a:prstGeom prst="rect">
              <a:avLst/>
            </a:prstGeom>
          </p:spPr>
          <p:txBody>
            <a:bodyPr vert="horz" wrap="non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Ghost</a:t>
              </a:r>
              <a:r>
                <a:rPr kumimoji="0" lang="en-US" sz="1200" b="0" i="0" u="none" strike="noStrike" kern="1200" cap="none" spc="0" normalizeH="0" baseline="30000" noProof="0" dirty="0">
                  <a:ln>
                    <a:noFill/>
                  </a:ln>
                  <a:solidFill>
                    <a:srgbClr val="000000"/>
                  </a:solidFill>
                  <a:effectLst/>
                  <a:uLnTx/>
                  <a:uFillTx/>
                  <a:latin typeface="Arial"/>
                  <a:ea typeface="+mn-ea"/>
                  <a:cs typeface="+mn-cs"/>
                </a:rPr>
                <a:t>1</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p>
          </p:txBody>
        </p:sp>
        <p:sp>
          <p:nvSpPr>
            <p:cNvPr id="112" name="Rectangle 111">
              <a:extLst>
                <a:ext uri="{FF2B5EF4-FFF2-40B4-BE49-F238E27FC236}">
                  <a16:creationId xmlns:a16="http://schemas.microsoft.com/office/drawing/2014/main" id="{A8A6B3C8-4363-4197-9380-1C3AD5186786}"/>
                </a:ext>
              </a:extLst>
            </p:cNvPr>
            <p:cNvSpPr/>
            <p:nvPr/>
          </p:nvSpPr>
          <p:spPr>
            <a:xfrm>
              <a:off x="7362847" y="511989"/>
              <a:ext cx="349841" cy="131878"/>
            </a:xfrm>
            <a:prstGeom prst="rect">
              <a:avLst/>
            </a:prstGeom>
            <a:solidFill>
              <a:srgbClr val="BAE2F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cxnSp>
          <p:nvCxnSpPr>
            <p:cNvPr id="113" name="Straight Connector 112">
              <a:extLst>
                <a:ext uri="{FF2B5EF4-FFF2-40B4-BE49-F238E27FC236}">
                  <a16:creationId xmlns:a16="http://schemas.microsoft.com/office/drawing/2014/main" id="{348EE02A-76C5-4EFE-8C02-E47317906862}"/>
                </a:ext>
              </a:extLst>
            </p:cNvPr>
            <p:cNvCxnSpPr>
              <a:stCxn id="112" idx="1"/>
              <a:endCxn id="112" idx="3"/>
            </p:cNvCxnSpPr>
            <p:nvPr/>
          </p:nvCxnSpPr>
          <p:spPr>
            <a:xfrm>
              <a:off x="7362847" y="577928"/>
              <a:ext cx="349841" cy="0"/>
            </a:xfrm>
            <a:prstGeom prst="line">
              <a:avLst/>
            </a:prstGeom>
            <a:noFill/>
            <a:ln w="127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114" name="TextBox 113">
              <a:extLst>
                <a:ext uri="{FF2B5EF4-FFF2-40B4-BE49-F238E27FC236}">
                  <a16:creationId xmlns:a16="http://schemas.microsoft.com/office/drawing/2014/main" id="{2F1ED958-839B-4E6B-80DA-D2973997C050}"/>
                </a:ext>
              </a:extLst>
            </p:cNvPr>
            <p:cNvSpPr txBox="1"/>
            <p:nvPr/>
          </p:nvSpPr>
          <p:spPr>
            <a:xfrm>
              <a:off x="7771764" y="740391"/>
              <a:ext cx="318149" cy="245937"/>
            </a:xfrm>
            <a:prstGeom prst="rect">
              <a:avLst/>
            </a:prstGeom>
          </p:spPr>
          <p:txBody>
            <a:bodyPr vert="horz" wrap="non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Live</a:t>
              </a:r>
              <a:r>
                <a:rPr kumimoji="0" lang="en-US" sz="1200" b="0" i="0" u="none" strike="noStrike" kern="1200" cap="none" spc="0" normalizeH="0" baseline="30000" noProof="0" dirty="0">
                  <a:ln>
                    <a:noFill/>
                  </a:ln>
                  <a:solidFill>
                    <a:srgbClr val="000000"/>
                  </a:solidFill>
                  <a:effectLst/>
                  <a:uLnTx/>
                  <a:uFillTx/>
                  <a:latin typeface="Arial"/>
                  <a:ea typeface="+mn-ea"/>
                  <a:cs typeface="+mn-cs"/>
                </a:rPr>
                <a:t>2</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15" name="Rectangle 114">
              <a:extLst>
                <a:ext uri="{FF2B5EF4-FFF2-40B4-BE49-F238E27FC236}">
                  <a16:creationId xmlns:a16="http://schemas.microsoft.com/office/drawing/2014/main" id="{C6CFDDD3-00E3-4515-94DB-26362195D9D3}"/>
                </a:ext>
              </a:extLst>
            </p:cNvPr>
            <p:cNvSpPr/>
            <p:nvPr/>
          </p:nvSpPr>
          <p:spPr>
            <a:xfrm>
              <a:off x="7362847" y="751396"/>
              <a:ext cx="349841" cy="131878"/>
            </a:xfrm>
            <a:prstGeom prst="rect">
              <a:avLst/>
            </a:prstGeom>
            <a:solidFill>
              <a:srgbClr val="F2D37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cxnSp>
          <p:nvCxnSpPr>
            <p:cNvPr id="116" name="Straight Connector 115">
              <a:extLst>
                <a:ext uri="{FF2B5EF4-FFF2-40B4-BE49-F238E27FC236}">
                  <a16:creationId xmlns:a16="http://schemas.microsoft.com/office/drawing/2014/main" id="{986BB914-D6E6-40A0-ADA5-73296644918A}"/>
                </a:ext>
              </a:extLst>
            </p:cNvPr>
            <p:cNvCxnSpPr>
              <a:cxnSpLocks/>
              <a:endCxn id="115" idx="3"/>
            </p:cNvCxnSpPr>
            <p:nvPr/>
          </p:nvCxnSpPr>
          <p:spPr>
            <a:xfrm>
              <a:off x="7362847" y="817335"/>
              <a:ext cx="349841" cy="0"/>
            </a:xfrm>
            <a:prstGeom prst="line">
              <a:avLst/>
            </a:prstGeom>
            <a:noFill/>
            <a:ln w="127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cxnSp>
      </p:grpSp>
      <p:sp>
        <p:nvSpPr>
          <p:cNvPr id="137" name="TextBox 136">
            <a:extLst>
              <a:ext uri="{FF2B5EF4-FFF2-40B4-BE49-F238E27FC236}">
                <a16:creationId xmlns:a16="http://schemas.microsoft.com/office/drawing/2014/main" id="{801558AD-9B7B-4C41-B453-9B970627C295}"/>
              </a:ext>
            </a:extLst>
          </p:cNvPr>
          <p:cNvSpPr txBox="1"/>
          <p:nvPr/>
        </p:nvSpPr>
        <p:spPr>
          <a:xfrm>
            <a:off x="5943600" y="1219200"/>
            <a:ext cx="3404023" cy="186834"/>
          </a:xfrm>
          <a:prstGeom prst="rect">
            <a:avLst/>
          </a:prstGeom>
          <a:noFill/>
        </p:spPr>
        <p:txBody>
          <a:bodyPr vert="horz" lIns="0" tIns="0" rIns="0" bIns="18288" rtlCol="0"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55B8"/>
                </a:solidFill>
                <a:effectLst/>
                <a:uLnTx/>
                <a:uFillTx/>
                <a:latin typeface="Arial"/>
                <a:ea typeface="+mn-ea"/>
                <a:cs typeface="+mn-cs"/>
              </a:rPr>
              <a:t>Histogram of average discharge slump</a:t>
            </a:r>
          </a:p>
        </p:txBody>
      </p:sp>
      <p:cxnSp>
        <p:nvCxnSpPr>
          <p:cNvPr id="11" name="Straight Arrow Connector 10">
            <a:extLst>
              <a:ext uri="{FF2B5EF4-FFF2-40B4-BE49-F238E27FC236}">
                <a16:creationId xmlns:a16="http://schemas.microsoft.com/office/drawing/2014/main" id="{451C2D07-02B0-4865-9EAE-990D09C35D17}"/>
              </a:ext>
            </a:extLst>
          </p:cNvPr>
          <p:cNvCxnSpPr>
            <a:cxnSpLocks/>
          </p:cNvCxnSpPr>
          <p:nvPr/>
        </p:nvCxnSpPr>
        <p:spPr>
          <a:xfrm flipV="1">
            <a:off x="3278080" y="4243581"/>
            <a:ext cx="0" cy="62103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Body1 19">
            <a:extLst>
              <a:ext uri="{FF2B5EF4-FFF2-40B4-BE49-F238E27FC236}">
                <a16:creationId xmlns:a16="http://schemas.microsoft.com/office/drawing/2014/main" id="{27756874-B681-4711-8DB1-9ABB1EA5FC23}"/>
              </a:ext>
            </a:extLst>
          </p:cNvPr>
          <p:cNvSpPr txBox="1">
            <a:spLocks noChangeAspect="1"/>
          </p:cNvSpPr>
          <p:nvPr>
            <p:custDataLst>
              <p:tags r:id="rId8"/>
            </p:custDataLst>
          </p:nvPr>
        </p:nvSpPr>
        <p:spPr>
          <a:xfrm>
            <a:off x="2815020" y="4876800"/>
            <a:ext cx="766380" cy="665764"/>
          </a:xfrm>
          <a:prstGeom prst="rect">
            <a:avLst/>
          </a:prstGeom>
        </p:spPr>
        <p:txBody>
          <a:bodyPr vert="horz" wrap="squar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Admix is added</a:t>
            </a:r>
          </a:p>
        </p:txBody>
      </p:sp>
      <p:cxnSp>
        <p:nvCxnSpPr>
          <p:cNvPr id="74" name="Straight Arrow Connector 73">
            <a:extLst>
              <a:ext uri="{FF2B5EF4-FFF2-40B4-BE49-F238E27FC236}">
                <a16:creationId xmlns:a16="http://schemas.microsoft.com/office/drawing/2014/main" id="{CBDAFF29-A870-46C2-941D-844A7FCE5161}"/>
              </a:ext>
            </a:extLst>
          </p:cNvPr>
          <p:cNvCxnSpPr>
            <a:cxnSpLocks/>
          </p:cNvCxnSpPr>
          <p:nvPr/>
        </p:nvCxnSpPr>
        <p:spPr>
          <a:xfrm flipV="1">
            <a:off x="4267874" y="4243581"/>
            <a:ext cx="0" cy="62103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6" name="Body1 19">
            <a:extLst>
              <a:ext uri="{FF2B5EF4-FFF2-40B4-BE49-F238E27FC236}">
                <a16:creationId xmlns:a16="http://schemas.microsoft.com/office/drawing/2014/main" id="{A1543FAE-4B27-427D-B660-6A620CE69EB4}"/>
              </a:ext>
            </a:extLst>
          </p:cNvPr>
          <p:cNvSpPr txBox="1">
            <a:spLocks noChangeAspect="1"/>
          </p:cNvSpPr>
          <p:nvPr>
            <p:custDataLst>
              <p:tags r:id="rId9"/>
            </p:custDataLst>
          </p:nvPr>
        </p:nvSpPr>
        <p:spPr>
          <a:xfrm>
            <a:off x="3804814" y="4876800"/>
            <a:ext cx="766380" cy="665764"/>
          </a:xfrm>
          <a:prstGeom prst="rect">
            <a:avLst/>
          </a:prstGeom>
        </p:spPr>
        <p:txBody>
          <a:bodyPr vert="horz" wrap="squar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Admix is added</a:t>
            </a:r>
          </a:p>
        </p:txBody>
      </p:sp>
      <p:sp>
        <p:nvSpPr>
          <p:cNvPr id="77" name="4. Footnote">
            <a:extLst>
              <a:ext uri="{FF2B5EF4-FFF2-40B4-BE49-F238E27FC236}">
                <a16:creationId xmlns:a16="http://schemas.microsoft.com/office/drawing/2014/main" id="{3316F1CC-238D-4132-844C-A636E1B97068}"/>
              </a:ext>
            </a:extLst>
          </p:cNvPr>
          <p:cNvSpPr txBox="1">
            <a:spLocks noChangeArrowheads="1"/>
          </p:cNvSpPr>
          <p:nvPr/>
        </p:nvSpPr>
        <p:spPr bwMode="gray">
          <a:xfrm>
            <a:off x="148216" y="6353466"/>
            <a:ext cx="879411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marR="0" lvl="0" indent="-85725" algn="l" defTabSz="895350" rtl="0" eaLnBrk="1" fontAlgn="base" latinLnBrk="0" hangingPunct="1">
              <a:lnSpc>
                <a:spcPct val="100000"/>
              </a:lnSpc>
              <a:spcBef>
                <a:spcPct val="0"/>
              </a:spcBef>
              <a:spcAft>
                <a:spcPct val="0"/>
              </a:spcAft>
              <a:buClrTx/>
              <a:buSzTx/>
              <a:buFontTx/>
              <a:buNone/>
              <a:tabLst/>
              <a:defRPr lang="x-none"/>
            </a:pPr>
            <a:r>
              <a:rPr kumimoji="0" lang="en-US" sz="800" b="0" i="0" u="none" strike="noStrike" kern="1200" cap="none" spc="0" normalizeH="0" baseline="0" noProof="0" dirty="0">
                <a:ln>
                  <a:noFill/>
                </a:ln>
                <a:solidFill>
                  <a:srgbClr val="808080"/>
                </a:solidFill>
                <a:effectLst/>
                <a:uLnTx/>
                <a:uFillTx/>
                <a:latin typeface="Arial"/>
                <a:ea typeface="+mn-ea"/>
                <a:cs typeface="+mn-cs"/>
              </a:rPr>
              <a:t>1 Ghost mode happens immediately after installation but before VERIFI® starts managing concrete as the system is calibrating</a:t>
            </a:r>
          </a:p>
          <a:p>
            <a:pPr marL="85725" marR="0" lvl="0" indent="-85725" algn="l" defTabSz="895350" rtl="0" eaLnBrk="1" fontAlgn="base" latinLnBrk="0" hangingPunct="1">
              <a:lnSpc>
                <a:spcPct val="100000"/>
              </a:lnSpc>
              <a:spcBef>
                <a:spcPct val="0"/>
              </a:spcBef>
              <a:spcAft>
                <a:spcPct val="0"/>
              </a:spcAft>
              <a:buClrTx/>
              <a:buSzTx/>
              <a:buFontTx/>
              <a:buNone/>
              <a:tabLst/>
              <a:defRPr lang="x-none"/>
            </a:pPr>
            <a:r>
              <a:rPr kumimoji="0" lang="en-US" sz="800" b="0" i="0" u="none" strike="noStrike" kern="1200" cap="none" spc="0" normalizeH="0" baseline="0" noProof="0" dirty="0">
                <a:ln>
                  <a:noFill/>
                </a:ln>
                <a:solidFill>
                  <a:srgbClr val="808080"/>
                </a:solidFill>
                <a:effectLst/>
                <a:uLnTx/>
                <a:uFillTx/>
                <a:latin typeface="Arial"/>
                <a:ea typeface="+mn-ea"/>
                <a:cs typeface="+mn-cs"/>
              </a:rPr>
              <a:t>2 Go-live marks the end of Ghost mode and beginning of active concrete management</a:t>
            </a:r>
          </a:p>
        </p:txBody>
      </p:sp>
    </p:spTree>
    <p:extLst>
      <p:ext uri="{BB962C8B-B14F-4D97-AF65-F5344CB8AC3E}">
        <p14:creationId xmlns:p14="http://schemas.microsoft.com/office/powerpoint/2010/main" val="2675406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936B91C-78EF-4444-ADCD-419CE2CE603D}"/>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5" name="think-cell Slide" r:id="rId6" imgW="306" imgH="308" progId="TCLayout.ActiveDocument.1">
                  <p:embed/>
                </p:oleObj>
              </mc:Choice>
              <mc:Fallback>
                <p:oleObj name="think-cell Slide" r:id="rId6" imgW="306" imgH="308" progId="TCLayout.ActiveDocument.1">
                  <p:embed/>
                  <p:pic>
                    <p:nvPicPr>
                      <p:cNvPr id="4" name="Object 3" hidden="1">
                        <a:extLst>
                          <a:ext uri="{FF2B5EF4-FFF2-40B4-BE49-F238E27FC236}">
                            <a16:creationId xmlns:a16="http://schemas.microsoft.com/office/drawing/2014/main" id="{6936B91C-78EF-4444-ADCD-419CE2CE603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73805FA-AD65-486D-B892-7CEF11D0D1B3}"/>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125" name="Title 1">
            <a:extLst>
              <a:ext uri="{FF2B5EF4-FFF2-40B4-BE49-F238E27FC236}">
                <a16:creationId xmlns:a16="http://schemas.microsoft.com/office/drawing/2014/main" id="{A031F62D-1728-43AC-B9A5-040E88BEB7F5}"/>
              </a:ext>
            </a:extLst>
          </p:cNvPr>
          <p:cNvSpPr txBox="1">
            <a:spLocks/>
          </p:cNvSpPr>
          <p:nvPr/>
        </p:nvSpPr>
        <p:spPr bwMode="gray">
          <a:xfrm>
            <a:off x="174944" y="165556"/>
            <a:ext cx="87941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lang="x-none" sz="3200" b="1" baseline="0" noProof="0">
                <a:solidFill>
                  <a:schemeClr val="tx1"/>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tab pos="269875" algn="l"/>
              </a:tabLst>
              <a:defRPr/>
            </a:pPr>
            <a:r>
              <a:rPr kumimoji="0" lang="en-US" sz="1400" b="1" i="0" u="none" strike="noStrike" kern="0" cap="none" spc="0" normalizeH="0" baseline="0" noProof="0" dirty="0">
                <a:ln>
                  <a:noFill/>
                </a:ln>
                <a:solidFill>
                  <a:srgbClr val="0055B8"/>
                </a:solidFill>
                <a:effectLst/>
                <a:uLnTx/>
                <a:uFillTx/>
                <a:latin typeface="Arial"/>
                <a:ea typeface="+mj-ea"/>
                <a:cs typeface="+mj-cs"/>
              </a:rPr>
              <a:t>HOW VERIFI® MEASURES</a:t>
            </a:r>
          </a:p>
        </p:txBody>
      </p:sp>
      <p:sp>
        <p:nvSpPr>
          <p:cNvPr id="78" name="Rounded Rectangle 4">
            <a:extLst>
              <a:ext uri="{FF2B5EF4-FFF2-40B4-BE49-F238E27FC236}">
                <a16:creationId xmlns:a16="http://schemas.microsoft.com/office/drawing/2014/main" id="{36DACB46-2A3A-4DC7-BDCE-D021E6405A82}"/>
              </a:ext>
            </a:extLst>
          </p:cNvPr>
          <p:cNvSpPr/>
          <p:nvPr/>
        </p:nvSpPr>
        <p:spPr>
          <a:xfrm>
            <a:off x="3253740" y="3092197"/>
            <a:ext cx="1165860" cy="2033017"/>
          </a:xfrm>
          <a:prstGeom prst="rect">
            <a:avLst/>
          </a:prstGeom>
          <a:scene3d>
            <a:camera prst="obliqueTopLeft"/>
            <a:lightRig rig="threePt" dir="t"/>
          </a:scene3d>
        </p:spPr>
        <p:style>
          <a:lnRef idx="0">
            <a:scrgbClr r="0" g="0" b="0"/>
          </a:lnRef>
          <a:fillRef idx="0">
            <a:scrgbClr r="0" g="0" b="0"/>
          </a:fillRef>
          <a:effectRef idx="0">
            <a:scrgbClr r="0" g="0" b="0"/>
          </a:effectRef>
          <a:fontRef idx="minor">
            <a:schemeClr val="lt1"/>
          </a:fontRef>
        </p:style>
        <p:txBody>
          <a:bodyPr spcFirstLastPara="0" vert="horz" wrap="square" lIns="312928" tIns="312928" rIns="312928" bIns="312928" numCol="1" spcCol="1270" anchor="ctr" anchorCtr="0">
            <a:noAutofit/>
          </a:bodyPr>
          <a:lstStyle/>
          <a:p>
            <a:pPr marL="0" marR="0" lvl="0" indent="0" algn="ctr" defTabSz="1955800" rtl="0" eaLnBrk="1" fontAlgn="base" latinLnBrk="0" hangingPunct="1">
              <a:lnSpc>
                <a:spcPct val="90000"/>
              </a:lnSpc>
              <a:spcBef>
                <a:spcPct val="0"/>
              </a:spcBef>
              <a:spcAft>
                <a:spcPct val="3500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Arial"/>
              <a:ea typeface="+mn-ea"/>
              <a:cs typeface="+mn-cs"/>
            </a:endParaRPr>
          </a:p>
        </p:txBody>
      </p:sp>
      <p:sp>
        <p:nvSpPr>
          <p:cNvPr id="79" name="TextBox 78">
            <a:extLst>
              <a:ext uri="{FF2B5EF4-FFF2-40B4-BE49-F238E27FC236}">
                <a16:creationId xmlns:a16="http://schemas.microsoft.com/office/drawing/2014/main" id="{CD7EE824-0AD6-4E5E-B178-55DFDEA0A955}"/>
              </a:ext>
            </a:extLst>
          </p:cNvPr>
          <p:cNvSpPr txBox="1"/>
          <p:nvPr/>
        </p:nvSpPr>
        <p:spPr>
          <a:xfrm>
            <a:off x="5895250" y="909300"/>
            <a:ext cx="3037969" cy="288092"/>
          </a:xfrm>
          <a:prstGeom prst="rect">
            <a:avLst/>
          </a:prstGeom>
          <a:noFill/>
        </p:spPr>
        <p:txBody>
          <a:bodyPr wrap="square" lIns="18288" tIns="18288" rIns="18288" bIns="18288" rtlCol="0">
            <a:spAutoFit/>
          </a:bodyPr>
          <a:lstStyle/>
          <a:p>
            <a:pPr marL="0" marR="0" lvl="0" indent="0" algn="l" defTabSz="914400" rtl="0" eaLnBrk="1" fontAlgn="base" latinLnBrk="0" hangingPunct="1">
              <a:lnSpc>
                <a:spcPct val="100000"/>
              </a:lnSpc>
              <a:spcBef>
                <a:spcPct val="0"/>
              </a:spcBef>
              <a:spcAft>
                <a:spcPct val="0"/>
              </a:spcAft>
              <a:buClr>
                <a:srgbClr val="004990"/>
              </a:buClr>
              <a:buSzTx/>
              <a:buFontTx/>
              <a:buNone/>
              <a:tabLst/>
              <a:defRPr/>
            </a:pPr>
            <a:r>
              <a:rPr kumimoji="0" lang="en-US" sz="1632" b="1" i="0" u="none" strike="noStrike" kern="1200" cap="none" spc="0" normalizeH="0" baseline="0" noProof="0" dirty="0">
                <a:ln>
                  <a:noFill/>
                </a:ln>
                <a:solidFill>
                  <a:srgbClr val="005BBB"/>
                </a:solidFill>
                <a:effectLst/>
                <a:uLnTx/>
                <a:uFillTx/>
                <a:latin typeface="Arial" panose="020B0604020202020204" pitchFamily="34" charset="0"/>
                <a:ea typeface="+mn-ea"/>
                <a:cs typeface="Arial" panose="020B0604020202020204" pitchFamily="34" charset="0"/>
              </a:rPr>
              <a:t>Validation from Outside GCP</a:t>
            </a:r>
          </a:p>
        </p:txBody>
      </p:sp>
      <p:sp>
        <p:nvSpPr>
          <p:cNvPr id="80" name="TextBox 79">
            <a:extLst>
              <a:ext uri="{FF2B5EF4-FFF2-40B4-BE49-F238E27FC236}">
                <a16:creationId xmlns:a16="http://schemas.microsoft.com/office/drawing/2014/main" id="{0BFCC9A7-D232-46AD-ACA7-E6FA31A1693B}"/>
              </a:ext>
            </a:extLst>
          </p:cNvPr>
          <p:cNvSpPr txBox="1"/>
          <p:nvPr/>
        </p:nvSpPr>
        <p:spPr>
          <a:xfrm>
            <a:off x="120650" y="914400"/>
            <a:ext cx="2268378" cy="313932"/>
          </a:xfrm>
          <a:prstGeom prst="rect">
            <a:avLst/>
          </a:prstGeom>
          <a:noFill/>
        </p:spPr>
        <p:txBody>
          <a:bodyPr wrap="none" lIns="18288" tIns="18288" rIns="18288" bIns="18288" rtlCol="0">
            <a:spAutoFit/>
          </a:bodyPr>
          <a:lstStyle/>
          <a:p>
            <a:pPr marL="0" marR="0" lvl="0" indent="0" algn="l" defTabSz="914400" rtl="0" eaLnBrk="1" fontAlgn="base" latinLnBrk="0" hangingPunct="1">
              <a:lnSpc>
                <a:spcPct val="100000"/>
              </a:lnSpc>
              <a:spcBef>
                <a:spcPts val="0"/>
              </a:spcBef>
              <a:spcAft>
                <a:spcPct val="0"/>
              </a:spcAft>
              <a:buClr>
                <a:srgbClr val="004990"/>
              </a:buClr>
              <a:buSzTx/>
              <a:buFontTx/>
              <a:buNone/>
              <a:tabLst/>
              <a:defRPr/>
            </a:pPr>
            <a:r>
              <a:rPr kumimoji="0" lang="en-US" sz="1632" b="1" i="0" u="none" strike="noStrike" kern="1200" cap="none" spc="0" normalizeH="0" baseline="0" noProof="0" dirty="0">
                <a:ln>
                  <a:noFill/>
                </a:ln>
                <a:solidFill>
                  <a:srgbClr val="005BBB"/>
                </a:solidFill>
                <a:effectLst/>
                <a:uLnTx/>
                <a:uFillTx/>
                <a:latin typeface="Arial" panose="020B0604020202020204" pitchFamily="34" charset="0"/>
                <a:ea typeface="+mn-ea"/>
                <a:cs typeface="Arial" panose="020B0604020202020204" pitchFamily="34" charset="0"/>
              </a:rPr>
              <a:t>Validation from GCP</a:t>
            </a:r>
          </a:p>
        </p:txBody>
      </p:sp>
      <p:sp>
        <p:nvSpPr>
          <p:cNvPr id="81" name="Rectangle 80">
            <a:extLst>
              <a:ext uri="{FF2B5EF4-FFF2-40B4-BE49-F238E27FC236}">
                <a16:creationId xmlns:a16="http://schemas.microsoft.com/office/drawing/2014/main" id="{D1BD5358-F5FD-42EA-B700-CD6DDED205E8}"/>
              </a:ext>
            </a:extLst>
          </p:cNvPr>
          <p:cNvSpPr/>
          <p:nvPr/>
        </p:nvSpPr>
        <p:spPr>
          <a:xfrm>
            <a:off x="5895250" y="1229641"/>
            <a:ext cx="2930556" cy="954107"/>
          </a:xfrm>
          <a:prstGeom prst="rect">
            <a:avLst/>
          </a:prstGeom>
        </p:spPr>
        <p:txBody>
          <a:bodyPr wrap="square" lIns="0" tIns="0" rIns="0" bIns="0" anchor="t" anchorCtr="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mn-cs"/>
              </a:rPr>
              <a:t>“Automated Measurement and Control of Concrete Properties in a Ready Mix Truck with VERIFI”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Kamal H. </a:t>
            </a:r>
            <a:r>
              <a:rPr kumimoji="0" lang="en-US" sz="1000" b="0" i="0" u="none" strike="noStrike" kern="1200" cap="none" spc="0" normalizeH="0" baseline="0" noProof="0" dirty="0" err="1">
                <a:ln>
                  <a:noFill/>
                </a:ln>
                <a:solidFill>
                  <a:srgbClr val="000000"/>
                </a:solidFill>
                <a:effectLst/>
                <a:uLnTx/>
                <a:uFillTx/>
                <a:latin typeface="Arial"/>
                <a:ea typeface="+mn-ea"/>
                <a:cs typeface="+mn-cs"/>
              </a:rPr>
              <a:t>Khayat</a:t>
            </a:r>
            <a:r>
              <a:rPr kumimoji="0" lang="en-US" sz="1000" b="0" i="0" u="none" strike="noStrike" kern="1200" cap="none" spc="0" normalizeH="0" baseline="0" noProof="0" dirty="0">
                <a:ln>
                  <a:noFill/>
                </a:ln>
                <a:solidFill>
                  <a:srgbClr val="000000"/>
                </a:solidFill>
                <a:effectLst/>
                <a:uLnTx/>
                <a:uFillTx/>
                <a:latin typeface="Arial"/>
                <a:ea typeface="+mn-ea"/>
                <a:cs typeface="+mn-cs"/>
              </a:rPr>
              <a:t>, Ph.D. (PI) </a:t>
            </a:r>
            <a:br>
              <a:rPr kumimoji="0" lang="en-US" sz="1000" b="0" i="0" u="none" strike="noStrike" kern="1200" cap="none" spc="0" normalizeH="0" baseline="0" noProof="0" dirty="0">
                <a:ln>
                  <a:noFill/>
                </a:ln>
                <a:solidFill>
                  <a:srgbClr val="000000"/>
                </a:solidFill>
                <a:effectLst/>
                <a:uLnTx/>
                <a:uFillTx/>
                <a:latin typeface="Arial"/>
                <a:ea typeface="+mn-ea"/>
                <a:cs typeface="+mn-cs"/>
              </a:rPr>
            </a:br>
            <a:r>
              <a:rPr kumimoji="0" lang="en-US" sz="1000" b="0" i="0" u="none" strike="noStrike" kern="1200" cap="none" spc="0" normalizeH="0" baseline="0" noProof="0" dirty="0">
                <a:ln>
                  <a:noFill/>
                </a:ln>
                <a:solidFill>
                  <a:srgbClr val="000000"/>
                </a:solidFill>
                <a:effectLst/>
                <a:uLnTx/>
                <a:uFillTx/>
                <a:latin typeface="Arial"/>
                <a:ea typeface="+mn-ea"/>
                <a:cs typeface="+mn-cs"/>
              </a:rPr>
              <a:t>Nicolas Ali Libre, Ph.D. (Co-PI)</a:t>
            </a:r>
          </a:p>
        </p:txBody>
      </p:sp>
      <p:sp>
        <p:nvSpPr>
          <p:cNvPr id="82" name="Content Placeholder 30">
            <a:extLst>
              <a:ext uri="{FF2B5EF4-FFF2-40B4-BE49-F238E27FC236}">
                <a16:creationId xmlns:a16="http://schemas.microsoft.com/office/drawing/2014/main" id="{ABF51D35-6E52-4038-84E6-6CB9400A9079}"/>
              </a:ext>
            </a:extLst>
          </p:cNvPr>
          <p:cNvSpPr txBox="1">
            <a:spLocks/>
          </p:cNvSpPr>
          <p:nvPr/>
        </p:nvSpPr>
        <p:spPr>
          <a:xfrm>
            <a:off x="5895250" y="2364948"/>
            <a:ext cx="2990116" cy="906552"/>
          </a:xfrm>
          <a:prstGeom prst="rect">
            <a:avLst/>
          </a:prstGeom>
          <a:ln>
            <a:noFill/>
          </a:ln>
        </p:spPr>
        <p:txBody>
          <a:bodyPr lIns="0" tIns="0" rIns="0" bIns="0" numCol="1" spcCol="182880" anchor="t" anchorCtr="0">
            <a:noAutofit/>
          </a:bodyPr>
          <a:lstStyle>
            <a:lvl1pPr marL="0" indent="0" algn="l" defTabSz="914400" rtl="0" eaLnBrk="1" latinLnBrk="0" hangingPunct="1">
              <a:lnSpc>
                <a:spcPct val="90000"/>
              </a:lnSpc>
              <a:spcBef>
                <a:spcPts val="2200"/>
              </a:spcBef>
              <a:buFont typeface="Arial" panose="020B0604020202020204" pitchFamily="34" charset="0"/>
              <a:buNone/>
              <a:tabLst>
                <a:tab pos="4572000" algn="l"/>
                <a:tab pos="6400800" algn="l"/>
              </a:tabLst>
              <a:defRPr sz="1600" b="1" kern="1200">
                <a:solidFill>
                  <a:schemeClr val="accent1"/>
                </a:solidFill>
                <a:latin typeface="+mn-lt"/>
                <a:ea typeface="+mn-ea"/>
                <a:cs typeface="+mn-cs"/>
              </a:defRPr>
            </a:lvl1pPr>
            <a:lvl2pPr marL="14288" indent="0" algn="l" defTabSz="914400" rtl="0" eaLnBrk="1" latinLnBrk="0" hangingPunct="1">
              <a:lnSpc>
                <a:spcPct val="100000"/>
              </a:lnSpc>
              <a:spcBef>
                <a:spcPts val="0"/>
              </a:spcBef>
              <a:buFont typeface="Arial" panose="020B0604020202020204" pitchFamily="34" charset="0"/>
              <a:buNone/>
              <a:tabLst/>
              <a:defRPr sz="1600" kern="1200">
                <a:solidFill>
                  <a:schemeClr val="tx1"/>
                </a:solidFill>
                <a:latin typeface="+mn-lt"/>
                <a:ea typeface="+mn-ea"/>
                <a:cs typeface="+mn-cs"/>
              </a:defRPr>
            </a:lvl2pPr>
            <a:lvl3pPr marL="238125" indent="-11906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461963" indent="-133350"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685800" indent="-11906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600"/>
              </a:spcAft>
              <a:buClr>
                <a:srgbClr val="0070C0"/>
              </a:buClr>
              <a:buSzTx/>
              <a:buFont typeface="Arial" panose="020B0604020202020204" pitchFamily="34" charset="0"/>
              <a:buNone/>
              <a:tabLst>
                <a:tab pos="4572000" algn="l"/>
                <a:tab pos="6400800" algn="l"/>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t>
            </a:r>
            <a:r>
              <a:rPr kumimoji="0" lang="en-US" sz="1200" b="0" i="1" u="none" strike="noStrike" kern="1200" cap="none" spc="0" normalizeH="0" baseline="0" noProof="0" dirty="0">
                <a:ln>
                  <a:noFill/>
                </a:ln>
                <a:solidFill>
                  <a:srgbClr val="000000"/>
                </a:solidFill>
                <a:effectLst/>
                <a:uLnTx/>
                <a:uFillTx/>
                <a:latin typeface="Arial"/>
                <a:ea typeface="+mn-ea"/>
                <a:cs typeface="+mn-cs"/>
              </a:rPr>
              <a:t>Compared to current industry practices, VERIFI provides more accurate and complete documentation of concrete properties, including all additions of water…”</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base" latinLnBrk="0" hangingPunct="1">
              <a:lnSpc>
                <a:spcPct val="100000"/>
              </a:lnSpc>
              <a:spcBef>
                <a:spcPts val="0"/>
              </a:spcBef>
              <a:spcAft>
                <a:spcPts val="600"/>
              </a:spcAft>
              <a:buClr>
                <a:srgbClr val="0070C0"/>
              </a:buClr>
              <a:buSzTx/>
              <a:buFont typeface="Arial" panose="020B0604020202020204" pitchFamily="34" charset="0"/>
              <a:buNone/>
              <a:tabLst>
                <a:tab pos="4572000" algn="l"/>
                <a:tab pos="6400800" algn="l"/>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Khayat and </a:t>
            </a:r>
            <a:r>
              <a:rPr kumimoji="0" lang="en-US" sz="1000" b="0" i="0" u="none" strike="noStrike" kern="1200" cap="none" spc="0" normalizeH="0" baseline="0" noProof="0" dirty="0" err="1">
                <a:ln>
                  <a:noFill/>
                </a:ln>
                <a:solidFill>
                  <a:srgbClr val="000000"/>
                </a:solidFill>
                <a:effectLst/>
                <a:uLnTx/>
                <a:uFillTx/>
                <a:latin typeface="Arial"/>
                <a:ea typeface="+mn-ea"/>
                <a:cs typeface="+mn-cs"/>
              </a:rPr>
              <a:t>Libre</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84" name="Picture 3" descr="image001">
            <a:extLst>
              <a:ext uri="{FF2B5EF4-FFF2-40B4-BE49-F238E27FC236}">
                <a16:creationId xmlns:a16="http://schemas.microsoft.com/office/drawing/2014/main" id="{16B1FF76-3E1A-4C97-9D7C-82BB1279AEE4}"/>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5911463" y="3478798"/>
            <a:ext cx="2622937" cy="270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Rectangle 84">
            <a:extLst>
              <a:ext uri="{FF2B5EF4-FFF2-40B4-BE49-F238E27FC236}">
                <a16:creationId xmlns:a16="http://schemas.microsoft.com/office/drawing/2014/main" id="{AD86B2D5-DB49-4B3A-AE75-B894D3893E0A}"/>
              </a:ext>
            </a:extLst>
          </p:cNvPr>
          <p:cNvSpPr/>
          <p:nvPr/>
        </p:nvSpPr>
        <p:spPr>
          <a:xfrm>
            <a:off x="5802289" y="6214646"/>
            <a:ext cx="2990116"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http://transportation.mst.edu/media/research/transportation/</a:t>
            </a:r>
            <a:br>
              <a:rPr kumimoji="0" lang="en-US" sz="800" b="0" i="0" u="none" strike="noStrike" kern="1200" cap="none" spc="0" normalizeH="0" baseline="0" noProof="0" dirty="0">
                <a:ln>
                  <a:noFill/>
                </a:ln>
                <a:solidFill>
                  <a:srgbClr val="000000"/>
                </a:solidFill>
                <a:effectLst/>
                <a:uLnTx/>
                <a:uFillTx/>
                <a:latin typeface="Arial" charset="0"/>
                <a:ea typeface="+mn-ea"/>
                <a:cs typeface="+mn-cs"/>
              </a:rPr>
            </a:br>
            <a:r>
              <a:rPr kumimoji="0" lang="en-US" sz="800" b="0" i="0" u="none" strike="noStrike" kern="1200" cap="none" spc="0" normalizeH="0" baseline="0" noProof="0" dirty="0">
                <a:ln>
                  <a:noFill/>
                </a:ln>
                <a:solidFill>
                  <a:srgbClr val="000000"/>
                </a:solidFill>
                <a:effectLst/>
                <a:uLnTx/>
                <a:uFillTx/>
                <a:latin typeface="Arial" charset="0"/>
                <a:ea typeface="+mn-ea"/>
                <a:cs typeface="+mn-cs"/>
              </a:rPr>
              <a:t>documents/R335%20Final%20Report.pdf</a:t>
            </a:r>
          </a:p>
        </p:txBody>
      </p:sp>
      <p:sp>
        <p:nvSpPr>
          <p:cNvPr id="86" name="Rectangle 85">
            <a:extLst>
              <a:ext uri="{FF2B5EF4-FFF2-40B4-BE49-F238E27FC236}">
                <a16:creationId xmlns:a16="http://schemas.microsoft.com/office/drawing/2014/main" id="{A7A7CE3D-7F8B-444E-B61C-B499A180D501}"/>
              </a:ext>
            </a:extLst>
          </p:cNvPr>
          <p:cNvSpPr/>
          <p:nvPr/>
        </p:nvSpPr>
        <p:spPr>
          <a:xfrm>
            <a:off x="129864" y="1229641"/>
            <a:ext cx="2791226" cy="2278017"/>
          </a:xfrm>
          <a:prstGeom prst="rect">
            <a:avLst/>
          </a:prstGeom>
        </p:spPr>
        <p:txBody>
          <a:bodyPr lIns="0" tIns="0" rIns="0" bIns="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Data represents all parallel Verifi and manual slumps for the month of March from four customers in North America with extensive QC programs</a:t>
            </a:r>
          </a:p>
          <a:p>
            <a:pPr marL="179388" marR="0" lvl="0" indent="-1793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mn-cs"/>
              </a:rPr>
              <a:t>386 separate comparisons</a:t>
            </a:r>
          </a:p>
          <a:p>
            <a:pPr marL="179388" marR="0" lvl="0" indent="-1793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mn-cs"/>
              </a:rPr>
              <a:t>Manual Slumps were entered into the Verifi App and paired automatically to Verifi calculated slump</a:t>
            </a:r>
          </a:p>
          <a:p>
            <a:pPr marL="179388" marR="0" lvl="0" indent="-1793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mn-cs"/>
              </a:rPr>
              <a:t>75% of the manual slump data came from customer QC departments; the remainder </a:t>
            </a:r>
            <a:br>
              <a:rPr kumimoji="0" lang="en-US" sz="1000" b="0"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mn-cs"/>
              </a:rPr>
              <a:t>from GCP technicians</a:t>
            </a:r>
          </a:p>
          <a:p>
            <a:pPr marL="179388" marR="0" lvl="0" indent="-1793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mn-cs"/>
              </a:rPr>
              <a:t>Property Ranges</a:t>
            </a:r>
          </a:p>
          <a:p>
            <a:pPr marL="45720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mn-cs"/>
              </a:rPr>
              <a:t>Cement factor: 250 – 500 kg/m3</a:t>
            </a:r>
          </a:p>
          <a:p>
            <a:pPr marL="45720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mn-cs"/>
              </a:rPr>
              <a:t>Slump range: 25 – 250 mm </a:t>
            </a:r>
          </a:p>
          <a:p>
            <a:pPr marL="45720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mn-cs"/>
              </a:rPr>
              <a:t>Load Size: 2.5 to 7.65 m3</a:t>
            </a:r>
            <a:br>
              <a:rPr kumimoji="0" lang="en-US" sz="1000" b="0"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mn-cs"/>
              </a:rPr>
              <a:t>Pure OPC to ternary cementitious systems</a:t>
            </a:r>
          </a:p>
        </p:txBody>
      </p:sp>
      <p:pic>
        <p:nvPicPr>
          <p:cNvPr id="87" name="Picture 86">
            <a:extLst>
              <a:ext uri="{FF2B5EF4-FFF2-40B4-BE49-F238E27FC236}">
                <a16:creationId xmlns:a16="http://schemas.microsoft.com/office/drawing/2014/main" id="{92139C88-A0C9-44B6-B4F9-4D52E4C5100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839360" y="1259968"/>
            <a:ext cx="2723240" cy="2169582"/>
          </a:xfrm>
          <a:prstGeom prst="rect">
            <a:avLst/>
          </a:prstGeom>
        </p:spPr>
      </p:pic>
      <p:pic>
        <p:nvPicPr>
          <p:cNvPr id="88" name="Picture 1" descr="image003">
            <a:extLst>
              <a:ext uri="{FF2B5EF4-FFF2-40B4-BE49-F238E27FC236}">
                <a16:creationId xmlns:a16="http://schemas.microsoft.com/office/drawing/2014/main" id="{B66DA9C5-B3D0-4C01-84F5-286E6D5F88C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171576" y="4451099"/>
            <a:ext cx="3400424" cy="202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Rectangle 88">
            <a:extLst>
              <a:ext uri="{FF2B5EF4-FFF2-40B4-BE49-F238E27FC236}">
                <a16:creationId xmlns:a16="http://schemas.microsoft.com/office/drawing/2014/main" id="{C14E9316-4DD6-493A-9737-84EAB82DACC1}"/>
              </a:ext>
            </a:extLst>
          </p:cNvPr>
          <p:cNvSpPr/>
          <p:nvPr/>
        </p:nvSpPr>
        <p:spPr>
          <a:xfrm>
            <a:off x="111278" y="4065217"/>
            <a:ext cx="2324172" cy="34349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4990"/>
              </a:buClr>
              <a:buSzTx/>
              <a:buFontTx/>
              <a:buNone/>
              <a:tabLst/>
              <a:defRPr/>
            </a:pPr>
            <a:r>
              <a:rPr kumimoji="0" lang="en-US" sz="1632" b="1" i="0" u="none" strike="noStrike" kern="1200" cap="none" spc="0" normalizeH="0" baseline="0" noProof="0" dirty="0">
                <a:ln>
                  <a:noFill/>
                </a:ln>
                <a:solidFill>
                  <a:srgbClr val="005BBB"/>
                </a:solidFill>
                <a:effectLst/>
                <a:uLnTx/>
                <a:uFillTx/>
                <a:latin typeface="Arial" panose="020B0604020202020204" pitchFamily="34" charset="0"/>
                <a:ea typeface="+mn-ea"/>
                <a:cs typeface="Arial" panose="020B0604020202020204" pitchFamily="34" charset="0"/>
              </a:rPr>
              <a:t>ASTM</a:t>
            </a:r>
            <a:r>
              <a:rPr kumimoji="0" lang="en-US" sz="1400" b="1" i="0" u="none" strike="noStrike" kern="1200" cap="none" spc="0" normalizeH="0" baseline="0" noProof="0" dirty="0">
                <a:ln>
                  <a:noFill/>
                </a:ln>
                <a:solidFill>
                  <a:srgbClr val="005BBB"/>
                </a:solidFill>
                <a:effectLst/>
                <a:uLnTx/>
                <a:uFillTx/>
                <a:latin typeface="Arial" charset="0"/>
                <a:ea typeface="+mn-ea"/>
                <a:cs typeface="+mn-cs"/>
              </a:rPr>
              <a:t> </a:t>
            </a:r>
            <a:r>
              <a:rPr kumimoji="0" lang="en-US" sz="1632" b="1" i="0" u="none" strike="noStrike" kern="1200" cap="none" spc="0" normalizeH="0" baseline="0" noProof="0" dirty="0">
                <a:ln>
                  <a:noFill/>
                </a:ln>
                <a:solidFill>
                  <a:srgbClr val="005BBB"/>
                </a:solidFill>
                <a:effectLst/>
                <a:uLnTx/>
                <a:uFillTx/>
                <a:latin typeface="Arial" panose="020B0604020202020204" pitchFamily="34" charset="0"/>
                <a:ea typeface="+mn-ea"/>
                <a:cs typeface="Arial" panose="020B0604020202020204" pitchFamily="34" charset="0"/>
              </a:rPr>
              <a:t>Precision Data</a:t>
            </a:r>
          </a:p>
        </p:txBody>
      </p:sp>
      <p:cxnSp>
        <p:nvCxnSpPr>
          <p:cNvPr id="90" name="Straight Connector 89">
            <a:extLst>
              <a:ext uri="{FF2B5EF4-FFF2-40B4-BE49-F238E27FC236}">
                <a16:creationId xmlns:a16="http://schemas.microsoft.com/office/drawing/2014/main" id="{A35BEC05-0E9F-4B7E-A926-FC62467B26F6}"/>
              </a:ext>
            </a:extLst>
          </p:cNvPr>
          <p:cNvCxnSpPr/>
          <p:nvPr/>
        </p:nvCxnSpPr>
        <p:spPr>
          <a:xfrm>
            <a:off x="5715000" y="925513"/>
            <a:ext cx="0" cy="562768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A9EEB74-65AE-44D4-B03E-1D240F1BEC43}"/>
              </a:ext>
            </a:extLst>
          </p:cNvPr>
          <p:cNvCxnSpPr/>
          <p:nvPr/>
        </p:nvCxnSpPr>
        <p:spPr>
          <a:xfrm>
            <a:off x="129864" y="4014045"/>
            <a:ext cx="543273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2" name="Title 4">
            <a:extLst>
              <a:ext uri="{FF2B5EF4-FFF2-40B4-BE49-F238E27FC236}">
                <a16:creationId xmlns:a16="http://schemas.microsoft.com/office/drawing/2014/main" id="{E05296C9-95D6-4A7C-94D8-D4671D6DBE3B}"/>
              </a:ext>
            </a:extLst>
          </p:cNvPr>
          <p:cNvSpPr>
            <a:spLocks noGrp="1"/>
          </p:cNvSpPr>
          <p:nvPr>
            <p:ph type="title"/>
          </p:nvPr>
        </p:nvSpPr>
        <p:spPr>
          <a:xfrm>
            <a:off x="174944" y="433626"/>
            <a:ext cx="8794113" cy="430887"/>
          </a:xfrm>
        </p:spPr>
        <p:txBody>
          <a:bodyPr/>
          <a:lstStyle/>
          <a:p>
            <a:pPr>
              <a:buClr>
                <a:schemeClr val="tx2"/>
              </a:buClr>
            </a:pPr>
            <a:r>
              <a:rPr lang="en-US" sz="2800" dirty="0"/>
              <a:t>Accurate slump measurement</a:t>
            </a:r>
          </a:p>
        </p:txBody>
      </p:sp>
    </p:spTree>
    <p:extLst>
      <p:ext uri="{BB962C8B-B14F-4D97-AF65-F5344CB8AC3E}">
        <p14:creationId xmlns:p14="http://schemas.microsoft.com/office/powerpoint/2010/main" val="2909871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936B91C-78EF-4444-ADCD-419CE2CE603D}"/>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50" name="think-cell Slide" r:id="rId6" imgW="306" imgH="308" progId="TCLayout.ActiveDocument.1">
                  <p:embed/>
                </p:oleObj>
              </mc:Choice>
              <mc:Fallback>
                <p:oleObj name="think-cell Slide" r:id="rId6" imgW="306" imgH="308" progId="TCLayout.ActiveDocument.1">
                  <p:embed/>
                  <p:pic>
                    <p:nvPicPr>
                      <p:cNvPr id="4" name="Object 3" hidden="1">
                        <a:extLst>
                          <a:ext uri="{FF2B5EF4-FFF2-40B4-BE49-F238E27FC236}">
                            <a16:creationId xmlns:a16="http://schemas.microsoft.com/office/drawing/2014/main" id="{6936B91C-78EF-4444-ADCD-419CE2CE603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73805FA-AD65-486D-B892-7CEF11D0D1B3}"/>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125" name="Title 1">
            <a:extLst>
              <a:ext uri="{FF2B5EF4-FFF2-40B4-BE49-F238E27FC236}">
                <a16:creationId xmlns:a16="http://schemas.microsoft.com/office/drawing/2014/main" id="{A031F62D-1728-43AC-B9A5-040E88BEB7F5}"/>
              </a:ext>
            </a:extLst>
          </p:cNvPr>
          <p:cNvSpPr txBox="1">
            <a:spLocks/>
          </p:cNvSpPr>
          <p:nvPr/>
        </p:nvSpPr>
        <p:spPr bwMode="gray">
          <a:xfrm>
            <a:off x="174944" y="165556"/>
            <a:ext cx="87941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lang="x-none" sz="3200" b="1" baseline="0" noProof="0">
                <a:solidFill>
                  <a:schemeClr val="tx1"/>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tab pos="269875" algn="l"/>
              </a:tabLst>
              <a:defRPr/>
            </a:pPr>
            <a:r>
              <a:rPr kumimoji="0" lang="en-US" sz="1400" b="1" i="0" u="none" strike="noStrike" kern="0" cap="none" spc="0" normalizeH="0" baseline="0" noProof="0" dirty="0">
                <a:ln>
                  <a:noFill/>
                </a:ln>
                <a:solidFill>
                  <a:srgbClr val="0055B8"/>
                </a:solidFill>
                <a:effectLst/>
                <a:uLnTx/>
                <a:uFillTx/>
                <a:latin typeface="Arial"/>
                <a:ea typeface="+mj-ea"/>
                <a:cs typeface="+mj-cs"/>
              </a:rPr>
              <a:t>HOW VERIFI® MEASURES</a:t>
            </a:r>
          </a:p>
        </p:txBody>
      </p:sp>
      <p:sp>
        <p:nvSpPr>
          <p:cNvPr id="92" name="Title 4">
            <a:extLst>
              <a:ext uri="{FF2B5EF4-FFF2-40B4-BE49-F238E27FC236}">
                <a16:creationId xmlns:a16="http://schemas.microsoft.com/office/drawing/2014/main" id="{E05296C9-95D6-4A7C-94D8-D4671D6DBE3B}"/>
              </a:ext>
            </a:extLst>
          </p:cNvPr>
          <p:cNvSpPr>
            <a:spLocks noGrp="1"/>
          </p:cNvSpPr>
          <p:nvPr>
            <p:ph type="title"/>
          </p:nvPr>
        </p:nvSpPr>
        <p:spPr>
          <a:xfrm>
            <a:off x="174944" y="433626"/>
            <a:ext cx="8794113" cy="430887"/>
          </a:xfrm>
        </p:spPr>
        <p:txBody>
          <a:bodyPr/>
          <a:lstStyle/>
          <a:p>
            <a:pPr>
              <a:buClr>
                <a:schemeClr val="tx2"/>
              </a:buClr>
            </a:pPr>
            <a:r>
              <a:rPr lang="en-US" sz="2800" dirty="0"/>
              <a:t>What about water outside the system?</a:t>
            </a:r>
          </a:p>
        </p:txBody>
      </p:sp>
      <p:pic>
        <p:nvPicPr>
          <p:cNvPr id="20" name="Picture 19" descr="C:\Users\MRoberts\AppData\Local\Microsoft\Windows\Temporary Internet Files\Content.Outlook\YGXL9JDN\more_patent_shinola.png">
            <a:extLst>
              <a:ext uri="{FF2B5EF4-FFF2-40B4-BE49-F238E27FC236}">
                <a16:creationId xmlns:a16="http://schemas.microsoft.com/office/drawing/2014/main" id="{854338D8-E9FC-4E3D-ABFA-0F178E2BE316}"/>
              </a:ext>
            </a:extLst>
          </p:cNvPr>
          <p:cNvPicPr/>
          <p:nvPr/>
        </p:nvPicPr>
        <p:blipFill>
          <a:blip r:embed="rId8" cstate="email">
            <a:extLst>
              <a:ext uri="{28A0092B-C50C-407E-A947-70E740481C1C}">
                <a14:useLocalDpi xmlns:a14="http://schemas.microsoft.com/office/drawing/2010/main"/>
              </a:ext>
            </a:extLst>
          </a:blip>
          <a:srcRect/>
          <a:stretch>
            <a:fillRect/>
          </a:stretch>
        </p:blipFill>
        <p:spPr bwMode="auto">
          <a:xfrm>
            <a:off x="1158508" y="1460431"/>
            <a:ext cx="5152481" cy="3909921"/>
          </a:xfrm>
          <a:prstGeom prst="rect">
            <a:avLst/>
          </a:prstGeom>
          <a:noFill/>
          <a:ln w="9525">
            <a:noFill/>
            <a:miter lim="800000"/>
            <a:headEnd/>
            <a:tailEnd/>
          </a:ln>
        </p:spPr>
      </p:pic>
      <p:sp>
        <p:nvSpPr>
          <p:cNvPr id="21" name="TextBox 20">
            <a:extLst>
              <a:ext uri="{FF2B5EF4-FFF2-40B4-BE49-F238E27FC236}">
                <a16:creationId xmlns:a16="http://schemas.microsoft.com/office/drawing/2014/main" id="{2298265C-FF14-4FCC-853A-C3437AF39382}"/>
              </a:ext>
            </a:extLst>
          </p:cNvPr>
          <p:cNvSpPr txBox="1"/>
          <p:nvPr/>
        </p:nvSpPr>
        <p:spPr>
          <a:xfrm>
            <a:off x="985265" y="5283813"/>
            <a:ext cx="7513447"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Using data collected throughout deliveries where water was added Verifi can accurately predict how much water is being added from outside sources</a:t>
            </a:r>
          </a:p>
        </p:txBody>
      </p:sp>
      <p:cxnSp>
        <p:nvCxnSpPr>
          <p:cNvPr id="22" name="Straight Arrow Connector 21">
            <a:extLst>
              <a:ext uri="{FF2B5EF4-FFF2-40B4-BE49-F238E27FC236}">
                <a16:creationId xmlns:a16="http://schemas.microsoft.com/office/drawing/2014/main" id="{7ADA3C2D-6F60-4CD6-9CB5-34F1D6AA7164}"/>
              </a:ext>
            </a:extLst>
          </p:cNvPr>
          <p:cNvCxnSpPr/>
          <p:nvPr/>
        </p:nvCxnSpPr>
        <p:spPr>
          <a:xfrm flipH="1" flipV="1">
            <a:off x="2148859" y="4389258"/>
            <a:ext cx="4985238" cy="316737"/>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BBFF7151-7652-467E-BB36-59A0EBD27139}"/>
              </a:ext>
            </a:extLst>
          </p:cNvPr>
          <p:cNvCxnSpPr/>
          <p:nvPr/>
        </p:nvCxnSpPr>
        <p:spPr>
          <a:xfrm flipH="1" flipV="1">
            <a:off x="2623643" y="3202296"/>
            <a:ext cx="4510454" cy="1464700"/>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1FCE76AB-DF4D-4BDD-8222-028C5028FA84}"/>
              </a:ext>
            </a:extLst>
          </p:cNvPr>
          <p:cNvSpPr txBox="1"/>
          <p:nvPr/>
        </p:nvSpPr>
        <p:spPr>
          <a:xfrm>
            <a:off x="7148055" y="4289328"/>
            <a:ext cx="1670538"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Suspicious increase in slump</a:t>
            </a:r>
          </a:p>
        </p:txBody>
      </p:sp>
      <p:sp>
        <p:nvSpPr>
          <p:cNvPr id="25" name="Right Brace 24">
            <a:extLst>
              <a:ext uri="{FF2B5EF4-FFF2-40B4-BE49-F238E27FC236}">
                <a16:creationId xmlns:a16="http://schemas.microsoft.com/office/drawing/2014/main" id="{CBF26EDB-B664-4DA6-A2A1-C94906F6CB1F}"/>
              </a:ext>
            </a:extLst>
          </p:cNvPr>
          <p:cNvSpPr/>
          <p:nvPr/>
        </p:nvSpPr>
        <p:spPr>
          <a:xfrm>
            <a:off x="3098427" y="2147218"/>
            <a:ext cx="615462" cy="1055077"/>
          </a:xfrm>
          <a:prstGeom prst="rightBrace">
            <a:avLst>
              <a:gd name="adj1" fmla="val 8333"/>
              <a:gd name="adj2" fmla="val 65000"/>
            </a:avLst>
          </a:prstGeom>
          <a:ln>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Arial"/>
              <a:ea typeface="+mn-ea"/>
              <a:cs typeface="+mn-cs"/>
            </a:endParaRPr>
          </a:p>
        </p:txBody>
      </p:sp>
      <p:sp>
        <p:nvSpPr>
          <p:cNvPr id="26" name="TextBox 25">
            <a:extLst>
              <a:ext uri="{FF2B5EF4-FFF2-40B4-BE49-F238E27FC236}">
                <a16:creationId xmlns:a16="http://schemas.microsoft.com/office/drawing/2014/main" id="{62750D83-49B4-4056-ADED-E7FB29FC93D3}"/>
              </a:ext>
            </a:extLst>
          </p:cNvPr>
          <p:cNvSpPr txBox="1"/>
          <p:nvPr/>
        </p:nvSpPr>
        <p:spPr>
          <a:xfrm>
            <a:off x="3734843" y="2701498"/>
            <a:ext cx="451045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Slump increase of X requires Y water</a:t>
            </a:r>
          </a:p>
        </p:txBody>
      </p:sp>
      <p:sp>
        <p:nvSpPr>
          <p:cNvPr id="27" name="Right Brace 26">
            <a:extLst>
              <a:ext uri="{FF2B5EF4-FFF2-40B4-BE49-F238E27FC236}">
                <a16:creationId xmlns:a16="http://schemas.microsoft.com/office/drawing/2014/main" id="{3B43CCC8-DB2B-4B4C-90FE-2A08DFC298F3}"/>
              </a:ext>
            </a:extLst>
          </p:cNvPr>
          <p:cNvSpPr/>
          <p:nvPr/>
        </p:nvSpPr>
        <p:spPr>
          <a:xfrm rot="16200000">
            <a:off x="2541580" y="1542184"/>
            <a:ext cx="615462" cy="498233"/>
          </a:xfrm>
          <a:prstGeom prst="rightBrace">
            <a:avLst>
              <a:gd name="adj1" fmla="val 8333"/>
              <a:gd name="adj2" fmla="val 65000"/>
            </a:avLst>
          </a:prstGeom>
          <a:ln>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198912AE-7EB5-45F1-B3FA-90C73BA0AB44}"/>
              </a:ext>
            </a:extLst>
          </p:cNvPr>
          <p:cNvSpPr txBox="1"/>
          <p:nvPr/>
        </p:nvSpPr>
        <p:spPr>
          <a:xfrm>
            <a:off x="985265" y="1151882"/>
            <a:ext cx="6998059"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Verifi “knows” how many revolutions it takes to mix in water</a:t>
            </a:r>
          </a:p>
        </p:txBody>
      </p:sp>
    </p:spTree>
    <p:extLst>
      <p:ext uri="{BB962C8B-B14F-4D97-AF65-F5344CB8AC3E}">
        <p14:creationId xmlns:p14="http://schemas.microsoft.com/office/powerpoint/2010/main" val="2842050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936B91C-78EF-4444-ADCD-419CE2CE603D}"/>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4" name="think-cell Slide" r:id="rId6" imgW="306" imgH="308" progId="TCLayout.ActiveDocument.1">
                  <p:embed/>
                </p:oleObj>
              </mc:Choice>
              <mc:Fallback>
                <p:oleObj name="think-cell Slide" r:id="rId6" imgW="306" imgH="308" progId="TCLayout.ActiveDocument.1">
                  <p:embed/>
                  <p:pic>
                    <p:nvPicPr>
                      <p:cNvPr id="4" name="Object 3" hidden="1">
                        <a:extLst>
                          <a:ext uri="{FF2B5EF4-FFF2-40B4-BE49-F238E27FC236}">
                            <a16:creationId xmlns:a16="http://schemas.microsoft.com/office/drawing/2014/main" id="{6936B91C-78EF-4444-ADCD-419CE2CE603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73805FA-AD65-486D-B892-7CEF11D0D1B3}"/>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125" name="Title 1">
            <a:extLst>
              <a:ext uri="{FF2B5EF4-FFF2-40B4-BE49-F238E27FC236}">
                <a16:creationId xmlns:a16="http://schemas.microsoft.com/office/drawing/2014/main" id="{A031F62D-1728-43AC-B9A5-040E88BEB7F5}"/>
              </a:ext>
            </a:extLst>
          </p:cNvPr>
          <p:cNvSpPr txBox="1">
            <a:spLocks/>
          </p:cNvSpPr>
          <p:nvPr/>
        </p:nvSpPr>
        <p:spPr bwMode="gray">
          <a:xfrm>
            <a:off x="174944" y="165556"/>
            <a:ext cx="87941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lang="x-none" sz="3200" b="1" baseline="0" noProof="0">
                <a:solidFill>
                  <a:schemeClr val="tx1"/>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a:lstStyle>
          <a:p>
            <a:pPr lvl="0"/>
            <a:r>
              <a:rPr kumimoji="0" lang="en-US" sz="1400" b="1" i="0" u="none" strike="noStrike" kern="0" cap="none" spc="0" normalizeH="0" baseline="0" noProof="0" dirty="0">
                <a:ln>
                  <a:noFill/>
                </a:ln>
                <a:solidFill>
                  <a:srgbClr val="0055B8"/>
                </a:solidFill>
                <a:effectLst/>
                <a:uLnTx/>
                <a:uFillTx/>
                <a:latin typeface="Arial"/>
                <a:ea typeface="+mj-ea"/>
                <a:cs typeface="+mj-cs"/>
              </a:rPr>
              <a:t>HOW VERIFI® </a:t>
            </a:r>
            <a:r>
              <a:rPr lang="en-US" sz="1400" kern="0" dirty="0">
                <a:solidFill>
                  <a:srgbClr val="0055B8"/>
                </a:solidFill>
              </a:rPr>
              <a:t>MEASURES &amp; MANAGES</a:t>
            </a:r>
            <a:endParaRPr kumimoji="0" lang="en-US" sz="1400" b="1" i="0" u="none" strike="noStrike" kern="0" cap="none" spc="0" normalizeH="0" baseline="0" noProof="0" dirty="0">
              <a:ln>
                <a:noFill/>
              </a:ln>
              <a:solidFill>
                <a:srgbClr val="0055B8"/>
              </a:solidFill>
              <a:effectLst/>
              <a:uLnTx/>
              <a:uFillTx/>
              <a:latin typeface="Arial"/>
              <a:ea typeface="+mj-ea"/>
              <a:cs typeface="+mj-cs"/>
            </a:endParaRPr>
          </a:p>
        </p:txBody>
      </p:sp>
      <p:sp>
        <p:nvSpPr>
          <p:cNvPr id="92" name="Title 4">
            <a:extLst>
              <a:ext uri="{FF2B5EF4-FFF2-40B4-BE49-F238E27FC236}">
                <a16:creationId xmlns:a16="http://schemas.microsoft.com/office/drawing/2014/main" id="{E05296C9-95D6-4A7C-94D8-D4671D6DBE3B}"/>
              </a:ext>
            </a:extLst>
          </p:cNvPr>
          <p:cNvSpPr>
            <a:spLocks noGrp="1"/>
          </p:cNvSpPr>
          <p:nvPr>
            <p:ph type="title"/>
          </p:nvPr>
        </p:nvSpPr>
        <p:spPr>
          <a:xfrm>
            <a:off x="174944" y="433626"/>
            <a:ext cx="8794113" cy="430887"/>
          </a:xfrm>
        </p:spPr>
        <p:txBody>
          <a:bodyPr/>
          <a:lstStyle/>
          <a:p>
            <a:pPr>
              <a:buClr>
                <a:schemeClr val="tx2"/>
              </a:buClr>
            </a:pPr>
            <a:r>
              <a:rPr lang="en-US" sz="2800" dirty="0"/>
              <a:t>100mm slump data</a:t>
            </a:r>
          </a:p>
        </p:txBody>
      </p:sp>
      <p:pic>
        <p:nvPicPr>
          <p:cNvPr id="16" name="Picture 15">
            <a:extLst>
              <a:ext uri="{FF2B5EF4-FFF2-40B4-BE49-F238E27FC236}">
                <a16:creationId xmlns:a16="http://schemas.microsoft.com/office/drawing/2014/main" id="{CF3DA893-AA06-4AEC-B6A6-A07B2E764304}"/>
              </a:ext>
            </a:extLst>
          </p:cNvPr>
          <p:cNvPicPr>
            <a:picLocks noChangeAspect="1"/>
          </p:cNvPicPr>
          <p:nvPr/>
        </p:nvPicPr>
        <p:blipFill>
          <a:blip r:embed="rId8"/>
          <a:stretch>
            <a:fillRect/>
          </a:stretch>
        </p:blipFill>
        <p:spPr>
          <a:xfrm>
            <a:off x="5233851" y="1209537"/>
            <a:ext cx="3089737" cy="2322052"/>
          </a:xfrm>
          <a:prstGeom prst="rect">
            <a:avLst/>
          </a:prstGeom>
        </p:spPr>
      </p:pic>
      <p:pic>
        <p:nvPicPr>
          <p:cNvPr id="17" name="Picture 16">
            <a:extLst>
              <a:ext uri="{FF2B5EF4-FFF2-40B4-BE49-F238E27FC236}">
                <a16:creationId xmlns:a16="http://schemas.microsoft.com/office/drawing/2014/main" id="{3039B82F-826A-4294-B5CC-604DD83C4704}"/>
              </a:ext>
            </a:extLst>
          </p:cNvPr>
          <p:cNvPicPr>
            <a:picLocks noChangeAspect="1"/>
          </p:cNvPicPr>
          <p:nvPr/>
        </p:nvPicPr>
        <p:blipFill>
          <a:blip r:embed="rId9"/>
          <a:stretch>
            <a:fillRect/>
          </a:stretch>
        </p:blipFill>
        <p:spPr>
          <a:xfrm>
            <a:off x="651139" y="1177771"/>
            <a:ext cx="3177028" cy="2385584"/>
          </a:xfrm>
          <a:prstGeom prst="rect">
            <a:avLst/>
          </a:prstGeom>
        </p:spPr>
      </p:pic>
      <p:sp>
        <p:nvSpPr>
          <p:cNvPr id="29" name="Rounded Rectangle 4">
            <a:extLst>
              <a:ext uri="{FF2B5EF4-FFF2-40B4-BE49-F238E27FC236}">
                <a16:creationId xmlns:a16="http://schemas.microsoft.com/office/drawing/2014/main" id="{3B2F77FF-CE68-4DA0-9F2D-D529C218675C}"/>
              </a:ext>
            </a:extLst>
          </p:cNvPr>
          <p:cNvSpPr/>
          <p:nvPr/>
        </p:nvSpPr>
        <p:spPr>
          <a:xfrm>
            <a:off x="3253740" y="3135742"/>
            <a:ext cx="1165860" cy="2033017"/>
          </a:xfrm>
          <a:prstGeom prst="rect">
            <a:avLst/>
          </a:prstGeom>
          <a:scene3d>
            <a:camera prst="obliqueTopLeft"/>
            <a:lightRig rig="threePt" dir="t"/>
          </a:scene3d>
        </p:spPr>
        <p:style>
          <a:lnRef idx="0">
            <a:scrgbClr r="0" g="0" b="0"/>
          </a:lnRef>
          <a:fillRef idx="0">
            <a:scrgbClr r="0" g="0" b="0"/>
          </a:fillRef>
          <a:effectRef idx="0">
            <a:scrgbClr r="0" g="0" b="0"/>
          </a:effectRef>
          <a:fontRef idx="minor">
            <a:schemeClr val="lt1"/>
          </a:fontRef>
        </p:style>
        <p:txBody>
          <a:bodyPr spcFirstLastPara="0" vert="horz" wrap="square" lIns="312928" tIns="312928" rIns="312928" bIns="312928" numCol="1" spcCol="1270" anchor="ctr" anchorCtr="0">
            <a:noAutofit/>
          </a:bodyPr>
          <a:lstStyle/>
          <a:p>
            <a:pPr marL="0" marR="0" lvl="0" indent="0" algn="ctr" defTabSz="1955800" rtl="0" eaLnBrk="1" fontAlgn="base" latinLnBrk="0" hangingPunct="1">
              <a:lnSpc>
                <a:spcPct val="90000"/>
              </a:lnSpc>
              <a:spcBef>
                <a:spcPct val="0"/>
              </a:spcBef>
              <a:spcAft>
                <a:spcPct val="3500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TextBox 29">
            <a:extLst>
              <a:ext uri="{FF2B5EF4-FFF2-40B4-BE49-F238E27FC236}">
                <a16:creationId xmlns:a16="http://schemas.microsoft.com/office/drawing/2014/main" id="{361D791B-C091-4700-9BB0-AD2EF8651665}"/>
              </a:ext>
            </a:extLst>
          </p:cNvPr>
          <p:cNvSpPr txBox="1"/>
          <p:nvPr/>
        </p:nvSpPr>
        <p:spPr>
          <a:xfrm>
            <a:off x="632043" y="3679533"/>
            <a:ext cx="3038909" cy="283154"/>
          </a:xfrm>
          <a:prstGeom prst="rect">
            <a:avLst/>
          </a:prstGeom>
          <a:noFill/>
        </p:spPr>
        <p:txBody>
          <a:bodyPr wrap="none" lIns="18288" tIns="18288" rIns="18288" bIns="18288" rtlCol="0">
            <a:spAutoFit/>
          </a:bodyPr>
          <a:lstStyle/>
          <a:p>
            <a:pPr marL="0" marR="0" lvl="0" indent="0" algn="ctr" defTabSz="914400" rtl="0" eaLnBrk="1" fontAlgn="base" latinLnBrk="0" hangingPunct="1">
              <a:lnSpc>
                <a:spcPct val="100000"/>
              </a:lnSpc>
              <a:spcBef>
                <a:spcPts val="0"/>
              </a:spcBef>
              <a:spcAft>
                <a:spcPct val="0"/>
              </a:spcAft>
              <a:buClr>
                <a:srgbClr val="004990"/>
              </a:buClr>
              <a:buSzTx/>
              <a:buFontTx/>
              <a:buNone/>
              <a:tabLst/>
              <a:defRPr/>
            </a:pPr>
            <a:r>
              <a:rPr kumimoji="0" lang="en-US" sz="1600" b="1" i="0" u="none" strike="noStrike" kern="1200" cap="none" spc="0" normalizeH="0" baseline="0" noProof="0" dirty="0">
                <a:ln>
                  <a:noFill/>
                </a:ln>
                <a:solidFill>
                  <a:srgbClr val="2F8ACF"/>
                </a:solidFill>
                <a:effectLst/>
                <a:uLnTx/>
                <a:uFillTx/>
                <a:latin typeface="Arial" charset="0"/>
                <a:ea typeface="+mn-ea"/>
                <a:cs typeface="+mn-cs"/>
              </a:rPr>
              <a:t> After Job Site Water Additions</a:t>
            </a:r>
          </a:p>
        </p:txBody>
      </p:sp>
      <p:sp>
        <p:nvSpPr>
          <p:cNvPr id="31" name="TextBox 30">
            <a:extLst>
              <a:ext uri="{FF2B5EF4-FFF2-40B4-BE49-F238E27FC236}">
                <a16:creationId xmlns:a16="http://schemas.microsoft.com/office/drawing/2014/main" id="{2FC05F98-7D43-4206-9C94-50222151CFEF}"/>
              </a:ext>
            </a:extLst>
          </p:cNvPr>
          <p:cNvSpPr txBox="1"/>
          <p:nvPr/>
        </p:nvSpPr>
        <p:spPr>
          <a:xfrm>
            <a:off x="4564139" y="3679533"/>
            <a:ext cx="4352603" cy="283154"/>
          </a:xfrm>
          <a:prstGeom prst="rect">
            <a:avLst/>
          </a:prstGeom>
          <a:noFill/>
        </p:spPr>
        <p:txBody>
          <a:bodyPr wrap="none" lIns="18288" tIns="18288" rIns="18288" bIns="18288" rtlCol="0">
            <a:spAutoFit/>
          </a:bodyPr>
          <a:lstStyle/>
          <a:p>
            <a:pPr marL="0" marR="0" lvl="0" indent="0" algn="ctr" defTabSz="914400" rtl="0" eaLnBrk="1" fontAlgn="base" latinLnBrk="0" hangingPunct="1">
              <a:lnSpc>
                <a:spcPct val="100000"/>
              </a:lnSpc>
              <a:spcBef>
                <a:spcPts val="0"/>
              </a:spcBef>
              <a:spcAft>
                <a:spcPct val="0"/>
              </a:spcAft>
              <a:buClr>
                <a:srgbClr val="004990"/>
              </a:buClr>
              <a:buSzTx/>
              <a:buFontTx/>
              <a:buNone/>
              <a:tabLst/>
              <a:defRPr/>
            </a:pPr>
            <a:r>
              <a:rPr kumimoji="0" lang="en-US" sz="1600" b="1" i="0" u="none" strike="noStrike" kern="1200" cap="none" spc="0" normalizeH="0" baseline="0" noProof="0" dirty="0">
                <a:ln>
                  <a:noFill/>
                </a:ln>
                <a:solidFill>
                  <a:srgbClr val="2F8ACF"/>
                </a:solidFill>
                <a:effectLst/>
                <a:uLnTx/>
                <a:uFillTx/>
                <a:latin typeface="Arial" charset="0"/>
                <a:ea typeface="+mn-ea"/>
                <a:cs typeface="+mn-cs"/>
              </a:rPr>
              <a:t> Comparing Arrive Site to Discharge Slumps</a:t>
            </a:r>
          </a:p>
        </p:txBody>
      </p:sp>
      <p:sp>
        <p:nvSpPr>
          <p:cNvPr id="32" name="TextBox 31">
            <a:extLst>
              <a:ext uri="{FF2B5EF4-FFF2-40B4-BE49-F238E27FC236}">
                <a16:creationId xmlns:a16="http://schemas.microsoft.com/office/drawing/2014/main" id="{50F59B26-ADA2-42F4-A2AE-BD19E92005BD}"/>
              </a:ext>
            </a:extLst>
          </p:cNvPr>
          <p:cNvSpPr txBox="1"/>
          <p:nvPr/>
        </p:nvSpPr>
        <p:spPr>
          <a:xfrm>
            <a:off x="2599934" y="1199263"/>
            <a:ext cx="1894842" cy="276999"/>
          </a:xfrm>
          <a:prstGeom prst="rect">
            <a:avLst/>
          </a:prstGeom>
          <a:noFill/>
        </p:spPr>
        <p:txBody>
          <a:bodyPr wrap="square" rtlCol="0">
            <a:spAutoFit/>
          </a:bodyPr>
          <a:lstStyle/>
          <a:p>
            <a:pPr marL="53975"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4990"/>
                </a:solidFill>
                <a:effectLst/>
                <a:uLnTx/>
                <a:uFillTx/>
                <a:latin typeface="Arial" panose="020B0604020202020204" pitchFamily="34" charset="0"/>
                <a:ea typeface="+mn-ea"/>
                <a:cs typeface="Arial" panose="020B0604020202020204" pitchFamily="34" charset="0"/>
              </a:rPr>
              <a:t>± 20mm slump target</a:t>
            </a:r>
            <a:endParaRPr kumimoji="0" lang="en-US" sz="1200" b="0" i="0" u="none" strike="noStrike" kern="1200" cap="none" spc="0" normalizeH="0" baseline="0" noProof="0" dirty="0">
              <a:ln>
                <a:noFill/>
              </a:ln>
              <a:solidFill>
                <a:srgbClr val="004990"/>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4F91F73A-0AE5-4DFC-A2D2-40380DBCABBA}"/>
              </a:ext>
            </a:extLst>
          </p:cNvPr>
          <p:cNvSpPr txBox="1"/>
          <p:nvPr/>
        </p:nvSpPr>
        <p:spPr>
          <a:xfrm>
            <a:off x="4502680" y="846089"/>
            <a:ext cx="4475521" cy="283154"/>
          </a:xfrm>
          <a:prstGeom prst="rect">
            <a:avLst/>
          </a:prstGeom>
          <a:noFill/>
        </p:spPr>
        <p:txBody>
          <a:bodyPr wrap="none" lIns="18288" tIns="18288" rIns="18288" bIns="18288" rtlCol="0">
            <a:spAutoFit/>
          </a:bodyPr>
          <a:lstStyle/>
          <a:p>
            <a:pPr marL="0" marR="0" lvl="0" indent="0" algn="ctr" defTabSz="914400" rtl="0" eaLnBrk="1" fontAlgn="base" latinLnBrk="0" hangingPunct="1">
              <a:lnSpc>
                <a:spcPct val="100000"/>
              </a:lnSpc>
              <a:spcBef>
                <a:spcPts val="0"/>
              </a:spcBef>
              <a:spcAft>
                <a:spcPct val="0"/>
              </a:spcAft>
              <a:buClr>
                <a:srgbClr val="004990"/>
              </a:buClr>
              <a:buSzTx/>
              <a:buFontTx/>
              <a:buNone/>
              <a:tabLst/>
              <a:defRPr/>
            </a:pPr>
            <a:r>
              <a:rPr kumimoji="0" lang="en-US" sz="1600" b="1" i="0" u="none" strike="noStrike" kern="1200" cap="none" spc="0" normalizeH="0" baseline="0" noProof="0" dirty="0">
                <a:ln>
                  <a:noFill/>
                </a:ln>
                <a:solidFill>
                  <a:srgbClr val="2F8ACF"/>
                </a:solidFill>
                <a:effectLst/>
                <a:uLnTx/>
                <a:uFillTx/>
                <a:latin typeface="Arial" charset="0"/>
                <a:ea typeface="+mn-ea"/>
                <a:cs typeface="+mn-cs"/>
              </a:rPr>
              <a:t>100mm slumps; only loads managed by Verifi</a:t>
            </a:r>
          </a:p>
        </p:txBody>
      </p:sp>
      <p:sp>
        <p:nvSpPr>
          <p:cNvPr id="34" name="TextBox 33">
            <a:extLst>
              <a:ext uri="{FF2B5EF4-FFF2-40B4-BE49-F238E27FC236}">
                <a16:creationId xmlns:a16="http://schemas.microsoft.com/office/drawing/2014/main" id="{E77BE73C-8EC5-4AD6-8670-FC6DC96198EF}"/>
              </a:ext>
            </a:extLst>
          </p:cNvPr>
          <p:cNvSpPr txBox="1"/>
          <p:nvPr/>
        </p:nvSpPr>
        <p:spPr>
          <a:xfrm>
            <a:off x="632043" y="846089"/>
            <a:ext cx="3238002" cy="283154"/>
          </a:xfrm>
          <a:prstGeom prst="rect">
            <a:avLst/>
          </a:prstGeom>
          <a:noFill/>
        </p:spPr>
        <p:txBody>
          <a:bodyPr wrap="none" lIns="18288" tIns="18288" rIns="18288" bIns="18288" rtlCol="0">
            <a:spAutoFit/>
          </a:bodyPr>
          <a:lstStyle/>
          <a:p>
            <a:pPr marL="0" marR="0" lvl="0" indent="0" algn="ctr" defTabSz="914400" rtl="0" eaLnBrk="1" fontAlgn="base" latinLnBrk="0" hangingPunct="1">
              <a:lnSpc>
                <a:spcPct val="100000"/>
              </a:lnSpc>
              <a:spcBef>
                <a:spcPts val="0"/>
              </a:spcBef>
              <a:spcAft>
                <a:spcPct val="0"/>
              </a:spcAft>
              <a:buClr>
                <a:srgbClr val="004990"/>
              </a:buClr>
              <a:buSzTx/>
              <a:buFontTx/>
              <a:buNone/>
              <a:tabLst/>
              <a:defRPr/>
            </a:pPr>
            <a:r>
              <a:rPr kumimoji="0" lang="en-US" sz="1600" b="1" i="0" u="none" strike="noStrike" kern="1200" cap="none" spc="0" normalizeH="0" baseline="0" noProof="0" dirty="0">
                <a:ln>
                  <a:noFill/>
                </a:ln>
                <a:solidFill>
                  <a:srgbClr val="2F8ACF"/>
                </a:solidFill>
                <a:effectLst/>
                <a:uLnTx/>
                <a:uFillTx/>
                <a:latin typeface="Arial" charset="0"/>
                <a:ea typeface="+mn-ea"/>
                <a:cs typeface="+mn-cs"/>
              </a:rPr>
              <a:t>100mm slumps; N = 11,000 loads</a:t>
            </a:r>
          </a:p>
        </p:txBody>
      </p:sp>
      <p:pic>
        <p:nvPicPr>
          <p:cNvPr id="35" name="Picture 34">
            <a:extLst>
              <a:ext uri="{FF2B5EF4-FFF2-40B4-BE49-F238E27FC236}">
                <a16:creationId xmlns:a16="http://schemas.microsoft.com/office/drawing/2014/main" id="{1164C814-7F47-416C-82EA-1F71C344F1F4}"/>
              </a:ext>
            </a:extLst>
          </p:cNvPr>
          <p:cNvPicPr>
            <a:picLocks noChangeAspect="1"/>
          </p:cNvPicPr>
          <p:nvPr/>
        </p:nvPicPr>
        <p:blipFill>
          <a:blip r:embed="rId10"/>
          <a:stretch>
            <a:fillRect/>
          </a:stretch>
        </p:blipFill>
        <p:spPr>
          <a:xfrm>
            <a:off x="522789" y="4060397"/>
            <a:ext cx="3296772" cy="2469314"/>
          </a:xfrm>
          <a:prstGeom prst="rect">
            <a:avLst/>
          </a:prstGeom>
        </p:spPr>
      </p:pic>
      <p:pic>
        <p:nvPicPr>
          <p:cNvPr id="36" name="Picture 35">
            <a:extLst>
              <a:ext uri="{FF2B5EF4-FFF2-40B4-BE49-F238E27FC236}">
                <a16:creationId xmlns:a16="http://schemas.microsoft.com/office/drawing/2014/main" id="{90C35F5E-2E73-480F-A3BA-F8338BEAB1DD}"/>
              </a:ext>
            </a:extLst>
          </p:cNvPr>
          <p:cNvPicPr>
            <a:picLocks noChangeAspect="1"/>
          </p:cNvPicPr>
          <p:nvPr/>
        </p:nvPicPr>
        <p:blipFill>
          <a:blip r:embed="rId11"/>
          <a:stretch>
            <a:fillRect/>
          </a:stretch>
        </p:blipFill>
        <p:spPr>
          <a:xfrm>
            <a:off x="4922016" y="4060397"/>
            <a:ext cx="3653076" cy="2469314"/>
          </a:xfrm>
          <a:prstGeom prst="rect">
            <a:avLst/>
          </a:prstGeom>
        </p:spPr>
      </p:pic>
      <p:cxnSp>
        <p:nvCxnSpPr>
          <p:cNvPr id="37" name="Straight Connector 36">
            <a:extLst>
              <a:ext uri="{FF2B5EF4-FFF2-40B4-BE49-F238E27FC236}">
                <a16:creationId xmlns:a16="http://schemas.microsoft.com/office/drawing/2014/main" id="{C36BE3D8-DB11-47B8-9FA5-94BCB80C08E2}"/>
              </a:ext>
            </a:extLst>
          </p:cNvPr>
          <p:cNvCxnSpPr/>
          <p:nvPr/>
        </p:nvCxnSpPr>
        <p:spPr>
          <a:xfrm>
            <a:off x="4321977" y="908275"/>
            <a:ext cx="0" cy="562768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5AA2D6E-181E-4D7F-AD48-A1AF3D7B723C}"/>
              </a:ext>
            </a:extLst>
          </p:cNvPr>
          <p:cNvCxnSpPr>
            <a:cxnSpLocks/>
          </p:cNvCxnSpPr>
          <p:nvPr/>
        </p:nvCxnSpPr>
        <p:spPr>
          <a:xfrm>
            <a:off x="104087" y="3645079"/>
            <a:ext cx="868286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640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CD01C7C-E7D7-44EA-98C9-038FF9E793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8" name="think-cell Slide" r:id="rId7" imgW="306" imgH="308" progId="TCLayout.ActiveDocument.1">
                  <p:embed/>
                </p:oleObj>
              </mc:Choice>
              <mc:Fallback>
                <p:oleObj name="think-cell Slide" r:id="rId7" imgW="306" imgH="308" progId="TCLayout.ActiveDocument.1">
                  <p:embed/>
                  <p:pic>
                    <p:nvPicPr>
                      <p:cNvPr id="5" name="Object 4" hidden="1">
                        <a:extLst>
                          <a:ext uri="{FF2B5EF4-FFF2-40B4-BE49-F238E27FC236}">
                            <a16:creationId xmlns:a16="http://schemas.microsoft.com/office/drawing/2014/main" id="{0CD01C7C-E7D7-44EA-98C9-038FF9E7935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FB0491C-3ED1-485A-B596-186E133CEEC0}"/>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10" name="Title 9">
            <a:extLst>
              <a:ext uri="{FF2B5EF4-FFF2-40B4-BE49-F238E27FC236}">
                <a16:creationId xmlns:a16="http://schemas.microsoft.com/office/drawing/2014/main" id="{C9F1EA12-737B-4B86-923A-E237279626A4}"/>
              </a:ext>
            </a:extLst>
          </p:cNvPr>
          <p:cNvSpPr>
            <a:spLocks noGrp="1"/>
          </p:cNvSpPr>
          <p:nvPr>
            <p:ph type="title"/>
          </p:nvPr>
        </p:nvSpPr>
        <p:spPr>
          <a:xfrm>
            <a:off x="174944" y="421957"/>
            <a:ext cx="8794113" cy="461665"/>
          </a:xfrm>
        </p:spPr>
        <p:txBody>
          <a:bodyPr/>
          <a:lstStyle/>
          <a:p>
            <a:r>
              <a:rPr lang="en-US" sz="3000" dirty="0"/>
              <a:t>VERIFI® can help you reduce delivery time</a:t>
            </a:r>
          </a:p>
        </p:txBody>
      </p:sp>
      <p:sp>
        <p:nvSpPr>
          <p:cNvPr id="11" name="Content Placeholder 2"/>
          <p:cNvSpPr>
            <a:spLocks noGrp="1"/>
          </p:cNvSpPr>
          <p:nvPr>
            <p:ph idx="4294967295"/>
            <p:custDataLst>
              <p:tags r:id="rId4"/>
            </p:custDataLst>
          </p:nvPr>
        </p:nvSpPr>
        <p:spPr>
          <a:xfrm>
            <a:off x="6168144" y="1826079"/>
            <a:ext cx="2667000" cy="2876550"/>
          </a:xfrm>
        </p:spPr>
        <p:txBody>
          <a:bodyPr>
            <a:noAutofit/>
          </a:bodyPr>
          <a:lstStyle/>
          <a:p>
            <a:pPr marL="176213" indent="-176213">
              <a:spcBef>
                <a:spcPct val="180000"/>
              </a:spcBef>
              <a:spcAft>
                <a:spcPts val="600"/>
              </a:spcAft>
              <a:buClr>
                <a:schemeClr val="tx1"/>
              </a:buClr>
              <a:buSzPct val="120000"/>
              <a:buFont typeface="Arial" panose="020B0604020202020204" pitchFamily="34" charset="0"/>
              <a:buChar char="▪"/>
            </a:pPr>
            <a:r>
              <a:rPr lang="en-US" b="0" dirty="0"/>
              <a:t>Eliminating water additions at the batching plant, water additions at the job site, and job site slump tests </a:t>
            </a:r>
            <a:r>
              <a:rPr lang="en-US" b="1" dirty="0">
                <a:solidFill>
                  <a:schemeClr val="accent4"/>
                </a:solidFill>
              </a:rPr>
              <a:t>reduces overall delivery times </a:t>
            </a:r>
            <a:r>
              <a:rPr lang="en-US" dirty="0"/>
              <a:t>which improves your productivity</a:t>
            </a:r>
          </a:p>
          <a:p>
            <a:pPr marL="176213" indent="-176213">
              <a:spcBef>
                <a:spcPct val="180000"/>
              </a:spcBef>
              <a:spcAft>
                <a:spcPts val="600"/>
              </a:spcAft>
              <a:buClr>
                <a:schemeClr val="tx1"/>
              </a:buClr>
              <a:buSzPct val="120000"/>
              <a:buFont typeface="Arial" panose="020B0604020202020204" pitchFamily="34" charset="0"/>
              <a:buChar char="▪"/>
            </a:pPr>
            <a:r>
              <a:rPr lang="en-US" b="0" dirty="0"/>
              <a:t>At the peak production periods, </a:t>
            </a:r>
            <a:r>
              <a:rPr lang="en-US" b="1" dirty="0">
                <a:solidFill>
                  <a:schemeClr val="accent4"/>
                </a:solidFill>
              </a:rPr>
              <a:t>even 10-15 minute time savings/trip means more deliveries with a fixed number of trucks</a:t>
            </a:r>
          </a:p>
        </p:txBody>
      </p:sp>
      <p:sp>
        <p:nvSpPr>
          <p:cNvPr id="27" name="Title 1">
            <a:extLst>
              <a:ext uri="{FF2B5EF4-FFF2-40B4-BE49-F238E27FC236}">
                <a16:creationId xmlns:a16="http://schemas.microsoft.com/office/drawing/2014/main" id="{9D0554D0-58F5-4EE1-A33A-83F74435FC98}"/>
              </a:ext>
            </a:extLst>
          </p:cNvPr>
          <p:cNvSpPr txBox="1">
            <a:spLocks/>
          </p:cNvSpPr>
          <p:nvPr/>
        </p:nvSpPr>
        <p:spPr bwMode="gray">
          <a:xfrm>
            <a:off x="174944" y="165556"/>
            <a:ext cx="87941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lang="x-none" sz="3200" b="1" baseline="0" noProof="0">
                <a:solidFill>
                  <a:schemeClr val="tx1"/>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tab pos="269875" algn="l"/>
              </a:tabLst>
              <a:defRPr/>
            </a:pPr>
            <a:r>
              <a:rPr kumimoji="0" lang="en-US" sz="1400" b="1" i="0" u="none" strike="noStrike" kern="0" cap="none" spc="0" normalizeH="0" baseline="0" noProof="0" dirty="0">
                <a:ln>
                  <a:noFill/>
                </a:ln>
                <a:solidFill>
                  <a:srgbClr val="0055B8"/>
                </a:solidFill>
                <a:effectLst/>
                <a:uLnTx/>
                <a:uFillTx/>
                <a:latin typeface="Arial"/>
                <a:ea typeface="+mj-ea"/>
                <a:cs typeface="+mj-cs"/>
              </a:rPr>
              <a:t>HOW VERIFI® DRIVES VALUE: OPERATIONAL EFFICIENCY</a:t>
            </a:r>
          </a:p>
        </p:txBody>
      </p:sp>
      <p:cxnSp>
        <p:nvCxnSpPr>
          <p:cNvPr id="86" name="Straight Connector 85">
            <a:extLst>
              <a:ext uri="{FF2B5EF4-FFF2-40B4-BE49-F238E27FC236}">
                <a16:creationId xmlns:a16="http://schemas.microsoft.com/office/drawing/2014/main" id="{887DD72C-7B45-44C0-B4B5-88B5243194CB}"/>
              </a:ext>
            </a:extLst>
          </p:cNvPr>
          <p:cNvCxnSpPr>
            <a:cxnSpLocks/>
          </p:cNvCxnSpPr>
          <p:nvPr/>
        </p:nvCxnSpPr>
        <p:spPr>
          <a:xfrm flipV="1">
            <a:off x="5771313" y="1390650"/>
            <a:ext cx="0" cy="4505139"/>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5E1A0FCB-CEA4-4B73-9E4E-C81E89CB1FDF}"/>
              </a:ext>
            </a:extLst>
          </p:cNvPr>
          <p:cNvPicPr>
            <a:picLocks noChangeAspect="1"/>
          </p:cNvPicPr>
          <p:nvPr/>
        </p:nvPicPr>
        <p:blipFill>
          <a:blip r:embed="rId9"/>
          <a:stretch>
            <a:fillRect/>
          </a:stretch>
        </p:blipFill>
        <p:spPr>
          <a:xfrm>
            <a:off x="761290" y="1390650"/>
            <a:ext cx="4613193" cy="2208596"/>
          </a:xfrm>
          <a:prstGeom prst="rect">
            <a:avLst/>
          </a:prstGeom>
        </p:spPr>
      </p:pic>
      <p:pic>
        <p:nvPicPr>
          <p:cNvPr id="46" name="Picture 45">
            <a:extLst>
              <a:ext uri="{FF2B5EF4-FFF2-40B4-BE49-F238E27FC236}">
                <a16:creationId xmlns:a16="http://schemas.microsoft.com/office/drawing/2014/main" id="{5B61F1E3-A665-4A2E-BF06-3FE20815543C}"/>
              </a:ext>
            </a:extLst>
          </p:cNvPr>
          <p:cNvPicPr>
            <a:picLocks noChangeAspect="1"/>
          </p:cNvPicPr>
          <p:nvPr/>
        </p:nvPicPr>
        <p:blipFill>
          <a:blip r:embed="rId10"/>
          <a:stretch>
            <a:fillRect/>
          </a:stretch>
        </p:blipFill>
        <p:spPr>
          <a:xfrm>
            <a:off x="761290" y="3668597"/>
            <a:ext cx="4613193" cy="2269592"/>
          </a:xfrm>
          <a:prstGeom prst="rect">
            <a:avLst/>
          </a:prstGeom>
        </p:spPr>
      </p:pic>
    </p:spTree>
    <p:extLst>
      <p:ext uri="{BB962C8B-B14F-4D97-AF65-F5344CB8AC3E}">
        <p14:creationId xmlns:p14="http://schemas.microsoft.com/office/powerpoint/2010/main" val="2238902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B0D402-2AAF-447E-ACF8-A47D4B457F2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22" name="think-cell Slide" r:id="rId12" imgW="306" imgH="308" progId="TCLayout.ActiveDocument.1">
                  <p:embed/>
                </p:oleObj>
              </mc:Choice>
              <mc:Fallback>
                <p:oleObj name="think-cell Slide" r:id="rId12" imgW="306" imgH="308" progId="TCLayout.ActiveDocument.1">
                  <p:embed/>
                  <p:pic>
                    <p:nvPicPr>
                      <p:cNvPr id="5" name="Object 4" hidden="1">
                        <a:extLst>
                          <a:ext uri="{FF2B5EF4-FFF2-40B4-BE49-F238E27FC236}">
                            <a16:creationId xmlns:a16="http://schemas.microsoft.com/office/drawing/2014/main" id="{D0B0D402-2AAF-447E-ACF8-A47D4B457F20}"/>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314EA9F-F6BE-4B2C-A0CA-4B25ECF88DB0}"/>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graphicFrame>
        <p:nvGraphicFramePr>
          <p:cNvPr id="55" name="Chart 54">
            <a:extLst>
              <a:ext uri="{FF2B5EF4-FFF2-40B4-BE49-F238E27FC236}">
                <a16:creationId xmlns:a16="http://schemas.microsoft.com/office/drawing/2014/main" id="{9C963E9D-2BF4-4D3E-AF9F-04CCAF986627}"/>
              </a:ext>
            </a:extLst>
          </p:cNvPr>
          <p:cNvGraphicFramePr/>
          <p:nvPr>
            <p:custDataLst>
              <p:tags r:id="rId4"/>
            </p:custDataLst>
            <p:extLst>
              <p:ext uri="{D42A27DB-BD31-4B8C-83A1-F6EECF244321}">
                <p14:modId xmlns:p14="http://schemas.microsoft.com/office/powerpoint/2010/main" val="268167943"/>
              </p:ext>
            </p:extLst>
          </p:nvPr>
        </p:nvGraphicFramePr>
        <p:xfrm>
          <a:off x="527050" y="1815510"/>
          <a:ext cx="5576888" cy="375126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56" name="Chart 55">
            <a:extLst>
              <a:ext uri="{FF2B5EF4-FFF2-40B4-BE49-F238E27FC236}">
                <a16:creationId xmlns:a16="http://schemas.microsoft.com/office/drawing/2014/main" id="{0BD46F4B-364C-4995-A6F4-E060E24046C7}"/>
              </a:ext>
            </a:extLst>
          </p:cNvPr>
          <p:cNvGraphicFramePr/>
          <p:nvPr>
            <p:custDataLst>
              <p:tags r:id="rId5"/>
            </p:custDataLst>
            <p:extLst>
              <p:ext uri="{D42A27DB-BD31-4B8C-83A1-F6EECF244321}">
                <p14:modId xmlns:p14="http://schemas.microsoft.com/office/powerpoint/2010/main" val="2763542132"/>
              </p:ext>
            </p:extLst>
          </p:nvPr>
        </p:nvGraphicFramePr>
        <p:xfrm>
          <a:off x="527050" y="1815510"/>
          <a:ext cx="5576888" cy="3751262"/>
        </p:xfrm>
        <a:graphic>
          <a:graphicData uri="http://schemas.openxmlformats.org/drawingml/2006/chart">
            <c:chart xmlns:c="http://schemas.openxmlformats.org/drawingml/2006/chart" xmlns:r="http://schemas.openxmlformats.org/officeDocument/2006/relationships" r:id="rId15"/>
          </a:graphicData>
        </a:graphic>
      </p:graphicFrame>
      <p:sp>
        <p:nvSpPr>
          <p:cNvPr id="18" name="Rectangle 3">
            <a:extLst>
              <a:ext uri="{FF2B5EF4-FFF2-40B4-BE49-F238E27FC236}">
                <a16:creationId xmlns:a16="http://schemas.microsoft.com/office/drawing/2014/main" id="{4E02DDA7-B656-4802-93B5-EE5512E08B6E}"/>
              </a:ext>
            </a:extLst>
          </p:cNvPr>
          <p:cNvSpPr txBox="1">
            <a:spLocks/>
          </p:cNvSpPr>
          <p:nvPr>
            <p:custDataLst>
              <p:tags r:id="rId6"/>
            </p:custDataLst>
          </p:nvPr>
        </p:nvSpPr>
        <p:spPr>
          <a:xfrm>
            <a:off x="0" y="3027"/>
            <a:ext cx="9144000" cy="880595"/>
          </a:xfrm>
          <a:prstGeom prst="rect">
            <a:avLst/>
          </a:prstGeom>
          <a:gradFill>
            <a:gsLst>
              <a:gs pos="0">
                <a:schemeClr val="bg1">
                  <a:alpha val="0"/>
                </a:schemeClr>
              </a:gs>
              <a:gs pos="53800">
                <a:srgbClr val="FFFFFF">
                  <a:alpha val="80000"/>
                </a:srgbClr>
              </a:gs>
              <a:gs pos="100000">
                <a:schemeClr val="bg1">
                  <a:alpha val="0"/>
                </a:schemeClr>
              </a:gs>
            </a:gsLst>
            <a:lin ang="108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Title 1">
            <a:extLst>
              <a:ext uri="{FF2B5EF4-FFF2-40B4-BE49-F238E27FC236}">
                <a16:creationId xmlns:a16="http://schemas.microsoft.com/office/drawing/2014/main" id="{B3F3C7FB-9F80-4942-9471-C3CD1BD6F4AA}"/>
              </a:ext>
            </a:extLst>
          </p:cNvPr>
          <p:cNvSpPr>
            <a:spLocks noGrp="1"/>
          </p:cNvSpPr>
          <p:nvPr>
            <p:ph type="title"/>
          </p:nvPr>
        </p:nvSpPr>
        <p:spPr>
          <a:xfrm>
            <a:off x="174944" y="165556"/>
            <a:ext cx="8794113" cy="215444"/>
          </a:xfrm>
        </p:spPr>
        <p:txBody>
          <a:bodyPr/>
          <a:lstStyle/>
          <a:p>
            <a:r>
              <a:rPr lang="en-US" sz="1400" dirty="0">
                <a:solidFill>
                  <a:schemeClr val="accent4"/>
                </a:solidFill>
              </a:rPr>
              <a:t>HOW VERIFI® DRIVES VALUE: COMMERCIAL LEVERAGE</a:t>
            </a:r>
          </a:p>
        </p:txBody>
      </p:sp>
      <p:sp>
        <p:nvSpPr>
          <p:cNvPr id="24" name="Title 1">
            <a:extLst>
              <a:ext uri="{FF2B5EF4-FFF2-40B4-BE49-F238E27FC236}">
                <a16:creationId xmlns:a16="http://schemas.microsoft.com/office/drawing/2014/main" id="{94DE560C-5766-42A7-8D60-696B39C25413}"/>
              </a:ext>
            </a:extLst>
          </p:cNvPr>
          <p:cNvSpPr txBox="1">
            <a:spLocks/>
          </p:cNvSpPr>
          <p:nvPr/>
        </p:nvSpPr>
        <p:spPr bwMode="gray">
          <a:xfrm>
            <a:off x="174944" y="421957"/>
            <a:ext cx="87941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lang="x-none" sz="3200" b="1" baseline="0" noProof="0">
                <a:solidFill>
                  <a:schemeClr val="tx1"/>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
                <a:srgbClr val="0055B8"/>
              </a:buClr>
              <a:buSzTx/>
              <a:buFontTx/>
              <a:buNone/>
              <a:tabLst>
                <a:tab pos="269875" algn="l"/>
              </a:tabLst>
              <a:defRPr/>
            </a:pPr>
            <a:r>
              <a:rPr kumimoji="0" lang="en-US" sz="3000" b="1" i="0" u="none" strike="noStrike" kern="0" cap="none" spc="0" normalizeH="0" baseline="0" noProof="0" dirty="0">
                <a:ln>
                  <a:noFill/>
                </a:ln>
                <a:solidFill>
                  <a:srgbClr val="000000"/>
                </a:solidFill>
                <a:effectLst/>
                <a:uLnTx/>
                <a:uFillTx/>
                <a:latin typeface="Arial"/>
                <a:ea typeface="+mj-ea"/>
                <a:cs typeface="+mj-cs"/>
              </a:rPr>
              <a:t>VERIFI® can help you reduce rejected loads</a:t>
            </a:r>
          </a:p>
        </p:txBody>
      </p:sp>
      <p:sp>
        <p:nvSpPr>
          <p:cNvPr id="4" name="TextBox 3">
            <a:extLst>
              <a:ext uri="{FF2B5EF4-FFF2-40B4-BE49-F238E27FC236}">
                <a16:creationId xmlns:a16="http://schemas.microsoft.com/office/drawing/2014/main" id="{3BB2E408-1056-4F43-B897-F39BEBD3E03B}"/>
              </a:ext>
            </a:extLst>
          </p:cNvPr>
          <p:cNvSpPr txBox="1"/>
          <p:nvPr>
            <p:custDataLst>
              <p:tags r:id="rId7"/>
            </p:custDataLst>
          </p:nvPr>
        </p:nvSpPr>
        <p:spPr>
          <a:xfrm>
            <a:off x="6400800" y="1750422"/>
            <a:ext cx="2286000" cy="4155795"/>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193675" marR="0" lvl="1" indent="-192088" algn="l" defTabSz="895350" rtl="0" eaLnBrk="1" fontAlgn="base" latinLnBrk="0" hangingPunct="1">
              <a:lnSpc>
                <a:spcPct val="100000"/>
              </a:lnSpc>
              <a:spcBef>
                <a:spcPct val="85000"/>
              </a:spcBef>
              <a:spcAft>
                <a:spcPct val="0"/>
              </a:spcAft>
              <a:buClr>
                <a:srgbClr val="0055B8"/>
              </a:buClr>
              <a:buSzPct val="125000"/>
              <a:buFont typeface="Arial" panose="020B0604020202020204" pitchFamily="34" charset="0"/>
              <a:buChar char="▪"/>
              <a:tabLst/>
              <a:defRPr/>
            </a:pPr>
            <a:r>
              <a:rPr kumimoji="0" lang="en-US" sz="1400" b="1" i="0" u="none" strike="noStrike" kern="1200" cap="none" spc="0" normalizeH="0" baseline="0" noProof="0" dirty="0">
                <a:ln>
                  <a:noFill/>
                </a:ln>
                <a:solidFill>
                  <a:srgbClr val="0055B8"/>
                </a:solidFill>
                <a:effectLst/>
                <a:uLnTx/>
                <a:uFillTx/>
                <a:latin typeface="Arial"/>
                <a:ea typeface="+mn-ea"/>
                <a:cs typeface="+mn-cs"/>
              </a:rPr>
              <a:t>VERIFI®</a:t>
            </a:r>
            <a:r>
              <a:rPr kumimoji="0" lang="en-US" sz="1400" b="0" i="0" u="none" strike="noStrike" kern="1200" cap="none" spc="0" normalizeH="0" baseline="0" noProof="0" dirty="0">
                <a:ln>
                  <a:noFill/>
                </a:ln>
                <a:solidFill>
                  <a:srgbClr val="000000"/>
                </a:solidFill>
                <a:effectLst/>
                <a:uLnTx/>
                <a:uFillTx/>
                <a:latin typeface="Arial"/>
                <a:ea typeface="+mn-ea"/>
                <a:cs typeface="+mn-cs"/>
              </a:rPr>
              <a:t> will </a:t>
            </a:r>
            <a:r>
              <a:rPr kumimoji="0" lang="en-US" sz="1400" b="1" i="0" u="none" strike="noStrike" kern="1200" cap="none" spc="0" normalizeH="0" baseline="0" noProof="0" dirty="0">
                <a:ln>
                  <a:noFill/>
                </a:ln>
                <a:solidFill>
                  <a:srgbClr val="0055B8"/>
                </a:solidFill>
                <a:effectLst/>
                <a:uLnTx/>
                <a:uFillTx/>
                <a:latin typeface="Arial"/>
                <a:ea typeface="+mn-ea"/>
                <a:cs typeface="+mn-cs"/>
              </a:rPr>
              <a:t>reduce the number of loads rejected </a:t>
            </a:r>
            <a:r>
              <a:rPr kumimoji="0" lang="en-US" sz="1400" b="0" i="0" u="none" strike="noStrike" kern="1200" cap="none" spc="0" normalizeH="0" baseline="0" noProof="0" dirty="0">
                <a:ln>
                  <a:noFill/>
                </a:ln>
                <a:solidFill>
                  <a:srgbClr val="000000"/>
                </a:solidFill>
                <a:effectLst/>
                <a:uLnTx/>
                <a:uFillTx/>
                <a:latin typeface="Arial"/>
                <a:ea typeface="+mn-ea"/>
                <a:cs typeface="+mn-cs"/>
              </a:rPr>
              <a:t>for being out of tolerance for slump or w/c ratio</a:t>
            </a:r>
          </a:p>
          <a:p>
            <a:pPr marL="193675" marR="0" lvl="1" indent="-192088" algn="l" defTabSz="895350" rtl="0" eaLnBrk="1" fontAlgn="base" latinLnBrk="0" hangingPunct="1">
              <a:lnSpc>
                <a:spcPct val="100000"/>
              </a:lnSpc>
              <a:spcBef>
                <a:spcPct val="85000"/>
              </a:spcBef>
              <a:spcAft>
                <a:spcPct val="0"/>
              </a:spcAft>
              <a:buClr>
                <a:srgbClr val="0055B8"/>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Eliminating manual water additions at the batching plant also </a:t>
            </a:r>
            <a:r>
              <a:rPr kumimoji="0" lang="en-US" sz="1400" b="1" i="0" u="none" strike="noStrike" kern="1200" cap="none" spc="0" normalizeH="0" baseline="0" noProof="0" dirty="0">
                <a:ln>
                  <a:noFill/>
                </a:ln>
                <a:solidFill>
                  <a:srgbClr val="0055B8"/>
                </a:solidFill>
                <a:effectLst/>
                <a:uLnTx/>
                <a:uFillTx/>
                <a:latin typeface="Arial"/>
                <a:ea typeface="+mn-ea"/>
                <a:cs typeface="+mn-cs"/>
              </a:rPr>
              <a:t>reduces delivery time</a:t>
            </a:r>
            <a:r>
              <a:rPr kumimoji="0" lang="en-US" sz="1400" b="0" i="0" u="none" strike="noStrike" kern="1200" cap="none" spc="0" normalizeH="0" baseline="0" noProof="0" dirty="0">
                <a:ln>
                  <a:noFill/>
                </a:ln>
                <a:solidFill>
                  <a:srgbClr val="000000"/>
                </a:solidFill>
                <a:effectLst/>
                <a:uLnTx/>
                <a:uFillTx/>
                <a:latin typeface="Arial"/>
                <a:ea typeface="+mn-ea"/>
                <a:cs typeface="+mn-cs"/>
              </a:rPr>
              <a:t>, and thereby reduces rejections due to late arrival at the job site</a:t>
            </a:r>
          </a:p>
          <a:p>
            <a:pPr marL="193675" marR="0" lvl="1" indent="-192088" algn="l" defTabSz="895350" rtl="0" eaLnBrk="1" fontAlgn="base" latinLnBrk="0" hangingPunct="1">
              <a:lnSpc>
                <a:spcPct val="100000"/>
              </a:lnSpc>
              <a:spcBef>
                <a:spcPct val="85000"/>
              </a:spcBef>
              <a:spcAft>
                <a:spcPct val="0"/>
              </a:spcAft>
              <a:buClr>
                <a:srgbClr val="0055B8"/>
              </a:buClr>
              <a:buSzPct val="125000"/>
              <a:buFont typeface="Arial" panose="020B0604020202020204" pitchFamily="34" charset="0"/>
              <a:buChar char="▪"/>
              <a:tabLst/>
              <a:defRPr/>
            </a:pPr>
            <a:r>
              <a:rPr kumimoji="0" lang="en-US" sz="1400" b="1" i="0" u="none" strike="noStrike" kern="1200" cap="none" spc="0" normalizeH="0" baseline="0" noProof="0" dirty="0">
                <a:ln>
                  <a:noFill/>
                </a:ln>
                <a:solidFill>
                  <a:srgbClr val="0055B8"/>
                </a:solidFill>
                <a:effectLst/>
                <a:uLnTx/>
                <a:uFillTx/>
                <a:latin typeface="Arial"/>
                <a:ea typeface="+mn-ea"/>
                <a:cs typeface="+mn-cs"/>
              </a:rPr>
              <a:t>Profit is enhanced through revenue assurance </a:t>
            </a:r>
            <a:r>
              <a:rPr kumimoji="0" lang="en-US" sz="1400" b="0" i="0" u="none" strike="noStrike" kern="1200" cap="none" spc="0" normalizeH="0" baseline="0" noProof="0" dirty="0">
                <a:ln>
                  <a:noFill/>
                </a:ln>
                <a:solidFill>
                  <a:srgbClr val="000000"/>
                </a:solidFill>
                <a:effectLst/>
                <a:uLnTx/>
                <a:uFillTx/>
                <a:latin typeface="Arial"/>
                <a:ea typeface="+mn-ea"/>
                <a:cs typeface="+mn-cs"/>
              </a:rPr>
              <a:t>and avoided disposal costs of rejected load</a:t>
            </a:r>
          </a:p>
        </p:txBody>
      </p:sp>
      <p:grpSp>
        <p:nvGrpSpPr>
          <p:cNvPr id="11" name="Group 10">
            <a:extLst>
              <a:ext uri="{FF2B5EF4-FFF2-40B4-BE49-F238E27FC236}">
                <a16:creationId xmlns:a16="http://schemas.microsoft.com/office/drawing/2014/main" id="{E2A2C56F-5FC3-4F63-8488-01A0A2A562B1}"/>
              </a:ext>
            </a:extLst>
          </p:cNvPr>
          <p:cNvGrpSpPr/>
          <p:nvPr/>
        </p:nvGrpSpPr>
        <p:grpSpPr>
          <a:xfrm>
            <a:off x="403073" y="1799965"/>
            <a:ext cx="5845327" cy="4105044"/>
            <a:chOff x="403073" y="1268743"/>
            <a:chExt cx="5845327" cy="4105044"/>
          </a:xfrm>
        </p:grpSpPr>
        <p:sp>
          <p:nvSpPr>
            <p:cNvPr id="28" name="Rectangle 3">
              <a:extLst>
                <a:ext uri="{FF2B5EF4-FFF2-40B4-BE49-F238E27FC236}">
                  <a16:creationId xmlns:a16="http://schemas.microsoft.com/office/drawing/2014/main" id="{09B200F0-6BF4-42AB-9CDA-0F4AAA65D125}"/>
                </a:ext>
              </a:extLst>
            </p:cNvPr>
            <p:cNvSpPr txBox="1">
              <a:spLocks/>
            </p:cNvSpPr>
            <p:nvPr>
              <p:custDataLst>
                <p:tags r:id="rId9"/>
              </p:custDataLst>
            </p:nvPr>
          </p:nvSpPr>
          <p:spPr>
            <a:xfrm>
              <a:off x="403073" y="1268743"/>
              <a:ext cx="5845327" cy="4105044"/>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spcBef>
                  <a:spcPct val="100000"/>
                </a:spcBef>
                <a:buSzPct val="120000"/>
                <a:defRPr sz="1300" b="1">
                  <a:solidFill>
                    <a:schemeClr val="bg2"/>
                  </a:solidFill>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100000"/>
                </a:spcBef>
                <a:spcAft>
                  <a:spcPct val="0"/>
                </a:spcAft>
                <a:buClrTx/>
                <a:buSzPct val="120000"/>
                <a:buFontTx/>
                <a:buNone/>
                <a:tabLst/>
                <a:defRPr/>
              </a:pP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125" name="Freeform: Shape 124">
              <a:extLst>
                <a:ext uri="{FF2B5EF4-FFF2-40B4-BE49-F238E27FC236}">
                  <a16:creationId xmlns:a16="http://schemas.microsoft.com/office/drawing/2014/main" id="{A10AAC6C-BEB3-45DC-B6E7-80B3EDB727E0}"/>
                </a:ext>
              </a:extLst>
            </p:cNvPr>
            <p:cNvSpPr/>
            <p:nvPr/>
          </p:nvSpPr>
          <p:spPr>
            <a:xfrm>
              <a:off x="1075267" y="3173653"/>
              <a:ext cx="4946377" cy="1779347"/>
            </a:xfrm>
            <a:custGeom>
              <a:avLst/>
              <a:gdLst>
                <a:gd name="connsiteX0" fmla="*/ 0 w 8300720"/>
                <a:gd name="connsiteY0" fmla="*/ 1930560 h 1942907"/>
                <a:gd name="connsiteX1" fmla="*/ 2844800 w 8300720"/>
                <a:gd name="connsiteY1" fmla="*/ 1463200 h 1942907"/>
                <a:gd name="connsiteX2" fmla="*/ 4307840 w 8300720"/>
                <a:gd name="connsiteY2" fmla="*/ 160 h 1942907"/>
                <a:gd name="connsiteX3" fmla="*/ 6299200 w 8300720"/>
                <a:gd name="connsiteY3" fmla="*/ 1371760 h 1942907"/>
                <a:gd name="connsiteX4" fmla="*/ 7305040 w 8300720"/>
                <a:gd name="connsiteY4" fmla="*/ 1869600 h 1942907"/>
                <a:gd name="connsiteX5" fmla="*/ 8300720 w 8300720"/>
                <a:gd name="connsiteY5" fmla="*/ 1930560 h 1942907"/>
                <a:gd name="connsiteX0" fmla="*/ 0 w 8300720"/>
                <a:gd name="connsiteY0" fmla="*/ 1623633 h 1635980"/>
                <a:gd name="connsiteX1" fmla="*/ 2844800 w 8300720"/>
                <a:gd name="connsiteY1" fmla="*/ 1156273 h 1635980"/>
                <a:gd name="connsiteX2" fmla="*/ 4445000 w 8300720"/>
                <a:gd name="connsiteY2" fmla="*/ 210 h 1635980"/>
                <a:gd name="connsiteX3" fmla="*/ 6299200 w 8300720"/>
                <a:gd name="connsiteY3" fmla="*/ 1064833 h 1635980"/>
                <a:gd name="connsiteX4" fmla="*/ 7305040 w 8300720"/>
                <a:gd name="connsiteY4" fmla="*/ 1562673 h 1635980"/>
                <a:gd name="connsiteX5" fmla="*/ 8300720 w 8300720"/>
                <a:gd name="connsiteY5" fmla="*/ 1623633 h 1635980"/>
                <a:gd name="connsiteX0" fmla="*/ 0 w 8300720"/>
                <a:gd name="connsiteY0" fmla="*/ 1623442 h 1635789"/>
                <a:gd name="connsiteX1" fmla="*/ 2799080 w 8300720"/>
                <a:gd name="connsiteY1" fmla="*/ 1038516 h 1635789"/>
                <a:gd name="connsiteX2" fmla="*/ 4445000 w 8300720"/>
                <a:gd name="connsiteY2" fmla="*/ 19 h 1635789"/>
                <a:gd name="connsiteX3" fmla="*/ 6299200 w 8300720"/>
                <a:gd name="connsiteY3" fmla="*/ 1064642 h 1635789"/>
                <a:gd name="connsiteX4" fmla="*/ 7305040 w 8300720"/>
                <a:gd name="connsiteY4" fmla="*/ 1562482 h 1635789"/>
                <a:gd name="connsiteX5" fmla="*/ 8300720 w 8300720"/>
                <a:gd name="connsiteY5" fmla="*/ 1623442 h 1635789"/>
                <a:gd name="connsiteX0" fmla="*/ 0 w 8300720"/>
                <a:gd name="connsiteY0" fmla="*/ 1623443 h 1635790"/>
                <a:gd name="connsiteX1" fmla="*/ 2799080 w 8300720"/>
                <a:gd name="connsiteY1" fmla="*/ 1038517 h 1635790"/>
                <a:gd name="connsiteX2" fmla="*/ 4445000 w 8300720"/>
                <a:gd name="connsiteY2" fmla="*/ 20 h 1635790"/>
                <a:gd name="connsiteX3" fmla="*/ 6299200 w 8300720"/>
                <a:gd name="connsiteY3" fmla="*/ 1064643 h 1635790"/>
                <a:gd name="connsiteX4" fmla="*/ 7305040 w 8300720"/>
                <a:gd name="connsiteY4" fmla="*/ 1562483 h 1635790"/>
                <a:gd name="connsiteX5" fmla="*/ 8300720 w 8300720"/>
                <a:gd name="connsiteY5" fmla="*/ 1623443 h 1635790"/>
                <a:gd name="connsiteX0" fmla="*/ 0 w 8300720"/>
                <a:gd name="connsiteY0" fmla="*/ 1623915 h 1632157"/>
                <a:gd name="connsiteX1" fmla="*/ 2799080 w 8300720"/>
                <a:gd name="connsiteY1" fmla="*/ 1038989 h 1632157"/>
                <a:gd name="connsiteX2" fmla="*/ 4445000 w 8300720"/>
                <a:gd name="connsiteY2" fmla="*/ 492 h 1632157"/>
                <a:gd name="connsiteX3" fmla="*/ 6299200 w 8300720"/>
                <a:gd name="connsiteY3" fmla="*/ 1169618 h 1632157"/>
                <a:gd name="connsiteX4" fmla="*/ 7305040 w 8300720"/>
                <a:gd name="connsiteY4" fmla="*/ 1562955 h 1632157"/>
                <a:gd name="connsiteX5" fmla="*/ 8300720 w 8300720"/>
                <a:gd name="connsiteY5" fmla="*/ 1623915 h 1632157"/>
                <a:gd name="connsiteX0" fmla="*/ 0 w 8300720"/>
                <a:gd name="connsiteY0" fmla="*/ 1623915 h 1626538"/>
                <a:gd name="connsiteX1" fmla="*/ 2799080 w 8300720"/>
                <a:gd name="connsiteY1" fmla="*/ 1038989 h 1626538"/>
                <a:gd name="connsiteX2" fmla="*/ 4445000 w 8300720"/>
                <a:gd name="connsiteY2" fmla="*/ 492 h 1626538"/>
                <a:gd name="connsiteX3" fmla="*/ 6299200 w 8300720"/>
                <a:gd name="connsiteY3" fmla="*/ 1169618 h 1626538"/>
                <a:gd name="connsiteX4" fmla="*/ 7363823 w 8300720"/>
                <a:gd name="connsiteY4" fmla="*/ 1504172 h 1626538"/>
                <a:gd name="connsiteX5" fmla="*/ 8300720 w 8300720"/>
                <a:gd name="connsiteY5" fmla="*/ 1623915 h 1626538"/>
                <a:gd name="connsiteX0" fmla="*/ 0 w 8300720"/>
                <a:gd name="connsiteY0" fmla="*/ 1624030 h 1626653"/>
                <a:gd name="connsiteX1" fmla="*/ 2799080 w 8300720"/>
                <a:gd name="connsiteY1" fmla="*/ 1039104 h 1626653"/>
                <a:gd name="connsiteX2" fmla="*/ 4445000 w 8300720"/>
                <a:gd name="connsiteY2" fmla="*/ 607 h 1626653"/>
                <a:gd name="connsiteX3" fmla="*/ 6299200 w 8300720"/>
                <a:gd name="connsiteY3" fmla="*/ 1169733 h 1626653"/>
                <a:gd name="connsiteX4" fmla="*/ 7363823 w 8300720"/>
                <a:gd name="connsiteY4" fmla="*/ 1504287 h 1626653"/>
                <a:gd name="connsiteX5" fmla="*/ 8300720 w 8300720"/>
                <a:gd name="connsiteY5" fmla="*/ 1624030 h 1626653"/>
                <a:gd name="connsiteX0" fmla="*/ 0 w 7799867"/>
                <a:gd name="connsiteY0" fmla="*/ 1630398 h 1630398"/>
                <a:gd name="connsiteX1" fmla="*/ 2298227 w 7799867"/>
                <a:gd name="connsiteY1" fmla="*/ 1038939 h 1630398"/>
                <a:gd name="connsiteX2" fmla="*/ 3944147 w 7799867"/>
                <a:gd name="connsiteY2" fmla="*/ 442 h 1630398"/>
                <a:gd name="connsiteX3" fmla="*/ 5798347 w 7799867"/>
                <a:gd name="connsiteY3" fmla="*/ 1169568 h 1630398"/>
                <a:gd name="connsiteX4" fmla="*/ 6862970 w 7799867"/>
                <a:gd name="connsiteY4" fmla="*/ 1504122 h 1630398"/>
                <a:gd name="connsiteX5" fmla="*/ 7799867 w 7799867"/>
                <a:gd name="connsiteY5" fmla="*/ 1623865 h 1630398"/>
                <a:gd name="connsiteX0" fmla="*/ 0 w 7385828"/>
                <a:gd name="connsiteY0" fmla="*/ 1635389 h 1635389"/>
                <a:gd name="connsiteX1" fmla="*/ 1884188 w 7385828"/>
                <a:gd name="connsiteY1" fmla="*/ 1038939 h 1635389"/>
                <a:gd name="connsiteX2" fmla="*/ 3530108 w 7385828"/>
                <a:gd name="connsiteY2" fmla="*/ 442 h 1635389"/>
                <a:gd name="connsiteX3" fmla="*/ 5384308 w 7385828"/>
                <a:gd name="connsiteY3" fmla="*/ 1169568 h 1635389"/>
                <a:gd name="connsiteX4" fmla="*/ 6448931 w 7385828"/>
                <a:gd name="connsiteY4" fmla="*/ 1504122 h 1635389"/>
                <a:gd name="connsiteX5" fmla="*/ 7385828 w 7385828"/>
                <a:gd name="connsiteY5" fmla="*/ 1623865 h 163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5828" h="1635389">
                  <a:moveTo>
                    <a:pt x="0" y="1635389"/>
                  </a:moveTo>
                  <a:cubicBezTo>
                    <a:pt x="1063413" y="1562575"/>
                    <a:pt x="1295837" y="1311430"/>
                    <a:pt x="1884188" y="1038939"/>
                  </a:cubicBezTo>
                  <a:cubicBezTo>
                    <a:pt x="2472539" y="766448"/>
                    <a:pt x="2946755" y="-21329"/>
                    <a:pt x="3530108" y="442"/>
                  </a:cubicBezTo>
                  <a:cubicBezTo>
                    <a:pt x="4113461" y="22213"/>
                    <a:pt x="4897838" y="918955"/>
                    <a:pt x="5384308" y="1169568"/>
                  </a:cubicBezTo>
                  <a:cubicBezTo>
                    <a:pt x="5870778" y="1420181"/>
                    <a:pt x="6115344" y="1428406"/>
                    <a:pt x="6448931" y="1504122"/>
                  </a:cubicBezTo>
                  <a:cubicBezTo>
                    <a:pt x="6782518" y="1579838"/>
                    <a:pt x="7054781" y="1639951"/>
                    <a:pt x="7385828" y="1623865"/>
                  </a:cubicBezTo>
                </a:path>
              </a:pathLst>
            </a:custGeom>
            <a:no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26" name="Freeform: Shape 125">
              <a:extLst>
                <a:ext uri="{FF2B5EF4-FFF2-40B4-BE49-F238E27FC236}">
                  <a16:creationId xmlns:a16="http://schemas.microsoft.com/office/drawing/2014/main" id="{161979C1-C6E2-44C0-BDC1-D1AC43A4CB3E}"/>
                </a:ext>
              </a:extLst>
            </p:cNvPr>
            <p:cNvSpPr/>
            <p:nvPr/>
          </p:nvSpPr>
          <p:spPr>
            <a:xfrm>
              <a:off x="1522008" y="1780589"/>
              <a:ext cx="4169872" cy="3150091"/>
            </a:xfrm>
            <a:custGeom>
              <a:avLst/>
              <a:gdLst>
                <a:gd name="connsiteX0" fmla="*/ 0 w 6258560"/>
                <a:gd name="connsiteY0" fmla="*/ 2898946 h 3072729"/>
                <a:gd name="connsiteX1" fmla="*/ 1087120 w 6258560"/>
                <a:gd name="connsiteY1" fmla="*/ 2756706 h 3072729"/>
                <a:gd name="connsiteX2" fmla="*/ 2773680 w 6258560"/>
                <a:gd name="connsiteY2" fmla="*/ 3346 h 3072729"/>
                <a:gd name="connsiteX3" fmla="*/ 4368800 w 6258560"/>
                <a:gd name="connsiteY3" fmla="*/ 2208066 h 3072729"/>
                <a:gd name="connsiteX4" fmla="*/ 6258560 w 6258560"/>
                <a:gd name="connsiteY4" fmla="*/ 2929426 h 3072729"/>
                <a:gd name="connsiteX0" fmla="*/ 0 w 6258560"/>
                <a:gd name="connsiteY0" fmla="*/ 2895662 h 2943090"/>
                <a:gd name="connsiteX1" fmla="*/ 1309189 w 6258560"/>
                <a:gd name="connsiteY1" fmla="*/ 2276627 h 2943090"/>
                <a:gd name="connsiteX2" fmla="*/ 2773680 w 6258560"/>
                <a:gd name="connsiteY2" fmla="*/ 62 h 2943090"/>
                <a:gd name="connsiteX3" fmla="*/ 4368800 w 6258560"/>
                <a:gd name="connsiteY3" fmla="*/ 2204782 h 2943090"/>
                <a:gd name="connsiteX4" fmla="*/ 6258560 w 6258560"/>
                <a:gd name="connsiteY4" fmla="*/ 2926142 h 2943090"/>
                <a:gd name="connsiteX0" fmla="*/ 0 w 6323874"/>
                <a:gd name="connsiteY0" fmla="*/ 2856474 h 2926142"/>
                <a:gd name="connsiteX1" fmla="*/ 1374503 w 6323874"/>
                <a:gd name="connsiteY1" fmla="*/ 2276627 h 2926142"/>
                <a:gd name="connsiteX2" fmla="*/ 2838994 w 6323874"/>
                <a:gd name="connsiteY2" fmla="*/ 62 h 2926142"/>
                <a:gd name="connsiteX3" fmla="*/ 4434114 w 6323874"/>
                <a:gd name="connsiteY3" fmla="*/ 2204782 h 2926142"/>
                <a:gd name="connsiteX4" fmla="*/ 6323874 w 6323874"/>
                <a:gd name="connsiteY4" fmla="*/ 2926142 h 2926142"/>
                <a:gd name="connsiteX0" fmla="*/ 0 w 6323874"/>
                <a:gd name="connsiteY0" fmla="*/ 2856474 h 2926142"/>
                <a:gd name="connsiteX1" fmla="*/ 1374503 w 6323874"/>
                <a:gd name="connsiteY1" fmla="*/ 2276627 h 2926142"/>
                <a:gd name="connsiteX2" fmla="*/ 2838994 w 6323874"/>
                <a:gd name="connsiteY2" fmla="*/ 62 h 2926142"/>
                <a:gd name="connsiteX3" fmla="*/ 4434114 w 6323874"/>
                <a:gd name="connsiteY3" fmla="*/ 2204782 h 2926142"/>
                <a:gd name="connsiteX4" fmla="*/ 6323874 w 6323874"/>
                <a:gd name="connsiteY4" fmla="*/ 2926142 h 2926142"/>
                <a:gd name="connsiteX0" fmla="*/ 0 w 6271622"/>
                <a:gd name="connsiteY0" fmla="*/ 2908725 h 2926142"/>
                <a:gd name="connsiteX1" fmla="*/ 1322251 w 6271622"/>
                <a:gd name="connsiteY1" fmla="*/ 2276627 h 2926142"/>
                <a:gd name="connsiteX2" fmla="*/ 2786742 w 6271622"/>
                <a:gd name="connsiteY2" fmla="*/ 62 h 2926142"/>
                <a:gd name="connsiteX3" fmla="*/ 4381862 w 6271622"/>
                <a:gd name="connsiteY3" fmla="*/ 2204782 h 2926142"/>
                <a:gd name="connsiteX4" fmla="*/ 6271622 w 6271622"/>
                <a:gd name="connsiteY4" fmla="*/ 2926142 h 2926142"/>
                <a:gd name="connsiteX0" fmla="*/ 0 w 6271622"/>
                <a:gd name="connsiteY0" fmla="*/ 2908695 h 2926112"/>
                <a:gd name="connsiteX1" fmla="*/ 2114731 w 6271622"/>
                <a:gd name="connsiteY1" fmla="*/ 2154677 h 2926112"/>
                <a:gd name="connsiteX2" fmla="*/ 2786742 w 6271622"/>
                <a:gd name="connsiteY2" fmla="*/ 32 h 2926112"/>
                <a:gd name="connsiteX3" fmla="*/ 4381862 w 6271622"/>
                <a:gd name="connsiteY3" fmla="*/ 2204752 h 2926112"/>
                <a:gd name="connsiteX4" fmla="*/ 6271622 w 6271622"/>
                <a:gd name="connsiteY4" fmla="*/ 2926112 h 2926112"/>
                <a:gd name="connsiteX0" fmla="*/ 0 w 6271622"/>
                <a:gd name="connsiteY0" fmla="*/ 2888375 h 2905792"/>
                <a:gd name="connsiteX1" fmla="*/ 2114731 w 6271622"/>
                <a:gd name="connsiteY1" fmla="*/ 2134357 h 2905792"/>
                <a:gd name="connsiteX2" fmla="*/ 3061062 w 6271622"/>
                <a:gd name="connsiteY2" fmla="*/ 32 h 2905792"/>
                <a:gd name="connsiteX3" fmla="*/ 4381862 w 6271622"/>
                <a:gd name="connsiteY3" fmla="*/ 2184432 h 2905792"/>
                <a:gd name="connsiteX4" fmla="*/ 6271622 w 6271622"/>
                <a:gd name="connsiteY4" fmla="*/ 2905792 h 2905792"/>
                <a:gd name="connsiteX0" fmla="*/ 0 w 6271622"/>
                <a:gd name="connsiteY0" fmla="*/ 2888375 h 2905792"/>
                <a:gd name="connsiteX1" fmla="*/ 2114731 w 6271622"/>
                <a:gd name="connsiteY1" fmla="*/ 2134357 h 2905792"/>
                <a:gd name="connsiteX2" fmla="*/ 3061062 w 6271622"/>
                <a:gd name="connsiteY2" fmla="*/ 32 h 2905792"/>
                <a:gd name="connsiteX3" fmla="*/ 4381862 w 6271622"/>
                <a:gd name="connsiteY3" fmla="*/ 2184432 h 2905792"/>
                <a:gd name="connsiteX4" fmla="*/ 6271622 w 6271622"/>
                <a:gd name="connsiteY4" fmla="*/ 2905792 h 2905792"/>
                <a:gd name="connsiteX0" fmla="*/ 0 w 6271622"/>
                <a:gd name="connsiteY0" fmla="*/ 2888404 h 2905821"/>
                <a:gd name="connsiteX1" fmla="*/ 2114731 w 6271622"/>
                <a:gd name="connsiteY1" fmla="*/ 2134386 h 2905821"/>
                <a:gd name="connsiteX2" fmla="*/ 3061062 w 6271622"/>
                <a:gd name="connsiteY2" fmla="*/ 61 h 2905821"/>
                <a:gd name="connsiteX3" fmla="*/ 4310742 w 6271622"/>
                <a:gd name="connsiteY3" fmla="*/ 2204781 h 2905821"/>
                <a:gd name="connsiteX4" fmla="*/ 6271622 w 6271622"/>
                <a:gd name="connsiteY4" fmla="*/ 2905821 h 2905821"/>
                <a:gd name="connsiteX0" fmla="*/ 0 w 5690631"/>
                <a:gd name="connsiteY0" fmla="*/ 2878420 h 2905821"/>
                <a:gd name="connsiteX1" fmla="*/ 1533740 w 5690631"/>
                <a:gd name="connsiteY1" fmla="*/ 2134386 h 2905821"/>
                <a:gd name="connsiteX2" fmla="*/ 2480071 w 5690631"/>
                <a:gd name="connsiteY2" fmla="*/ 61 h 2905821"/>
                <a:gd name="connsiteX3" fmla="*/ 3729751 w 5690631"/>
                <a:gd name="connsiteY3" fmla="*/ 2204781 h 2905821"/>
                <a:gd name="connsiteX4" fmla="*/ 5690631 w 5690631"/>
                <a:gd name="connsiteY4" fmla="*/ 2905821 h 2905821"/>
                <a:gd name="connsiteX0" fmla="*/ 0 w 5690631"/>
                <a:gd name="connsiteY0" fmla="*/ 2878371 h 2905772"/>
                <a:gd name="connsiteX1" fmla="*/ 1640588 w 5690631"/>
                <a:gd name="connsiteY1" fmla="*/ 2174272 h 2905772"/>
                <a:gd name="connsiteX2" fmla="*/ 2480071 w 5690631"/>
                <a:gd name="connsiteY2" fmla="*/ 12 h 2905772"/>
                <a:gd name="connsiteX3" fmla="*/ 3729751 w 5690631"/>
                <a:gd name="connsiteY3" fmla="*/ 2204732 h 2905772"/>
                <a:gd name="connsiteX4" fmla="*/ 5690631 w 5690631"/>
                <a:gd name="connsiteY4" fmla="*/ 2905772 h 2905772"/>
                <a:gd name="connsiteX0" fmla="*/ 0 w 5690631"/>
                <a:gd name="connsiteY0" fmla="*/ 2879290 h 2906691"/>
                <a:gd name="connsiteX1" fmla="*/ 1400178 w 5690631"/>
                <a:gd name="connsiteY1" fmla="*/ 2454733 h 2906691"/>
                <a:gd name="connsiteX2" fmla="*/ 2480071 w 5690631"/>
                <a:gd name="connsiteY2" fmla="*/ 931 h 2906691"/>
                <a:gd name="connsiteX3" fmla="*/ 3729751 w 5690631"/>
                <a:gd name="connsiteY3" fmla="*/ 2205651 h 2906691"/>
                <a:gd name="connsiteX4" fmla="*/ 5690631 w 5690631"/>
                <a:gd name="connsiteY4" fmla="*/ 2906691 h 290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631" h="2906691">
                  <a:moveTo>
                    <a:pt x="0" y="2879290"/>
                  </a:moveTo>
                  <a:cubicBezTo>
                    <a:pt x="377734" y="2938436"/>
                    <a:pt x="986833" y="2934459"/>
                    <a:pt x="1400178" y="2454733"/>
                  </a:cubicBezTo>
                  <a:cubicBezTo>
                    <a:pt x="1813523" y="1975007"/>
                    <a:pt x="2091809" y="42445"/>
                    <a:pt x="2480071" y="931"/>
                  </a:cubicBezTo>
                  <a:cubicBezTo>
                    <a:pt x="2868333" y="-40583"/>
                    <a:pt x="3184498" y="1314958"/>
                    <a:pt x="3729751" y="2205651"/>
                  </a:cubicBezTo>
                  <a:cubicBezTo>
                    <a:pt x="4275004" y="3096344"/>
                    <a:pt x="5036157" y="2789851"/>
                    <a:pt x="5690631" y="2906691"/>
                  </a:cubicBez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28" name="TextBox 127">
              <a:extLst>
                <a:ext uri="{FF2B5EF4-FFF2-40B4-BE49-F238E27FC236}">
                  <a16:creationId xmlns:a16="http://schemas.microsoft.com/office/drawing/2014/main" id="{7DB4C930-6253-4A3C-BCA8-8A999F29B3CA}"/>
                </a:ext>
              </a:extLst>
            </p:cNvPr>
            <p:cNvSpPr txBox="1"/>
            <p:nvPr/>
          </p:nvSpPr>
          <p:spPr>
            <a:xfrm>
              <a:off x="935064" y="4987077"/>
              <a:ext cx="284136" cy="158801"/>
            </a:xfrm>
            <a:prstGeom prst="rect">
              <a:avLst/>
            </a:prstGeom>
          </p:spPr>
          <p:txBody>
            <a:bodyPr vert="horz" wrap="squar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-4.8</a:t>
              </a:r>
            </a:p>
          </p:txBody>
        </p:sp>
        <p:sp>
          <p:nvSpPr>
            <p:cNvPr id="129" name="TextBox 128">
              <a:extLst>
                <a:ext uri="{FF2B5EF4-FFF2-40B4-BE49-F238E27FC236}">
                  <a16:creationId xmlns:a16="http://schemas.microsoft.com/office/drawing/2014/main" id="{FD381214-297D-4E3D-A419-C01CEDA7D98B}"/>
                </a:ext>
              </a:extLst>
            </p:cNvPr>
            <p:cNvSpPr txBox="1"/>
            <p:nvPr/>
          </p:nvSpPr>
          <p:spPr>
            <a:xfrm>
              <a:off x="1763520" y="4987077"/>
              <a:ext cx="177934" cy="123111"/>
            </a:xfrm>
            <a:prstGeom prst="rect">
              <a:avLst/>
            </a:prstGeom>
          </p:spPr>
          <p:txBody>
            <a:bodyPr vert="horz" wrap="non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-3.2</a:t>
              </a:r>
            </a:p>
          </p:txBody>
        </p:sp>
        <p:sp>
          <p:nvSpPr>
            <p:cNvPr id="130" name="TextBox 129">
              <a:extLst>
                <a:ext uri="{FF2B5EF4-FFF2-40B4-BE49-F238E27FC236}">
                  <a16:creationId xmlns:a16="http://schemas.microsoft.com/office/drawing/2014/main" id="{9900966B-AD04-4EE7-BC88-17C6753A26C2}"/>
                </a:ext>
              </a:extLst>
            </p:cNvPr>
            <p:cNvSpPr txBox="1"/>
            <p:nvPr/>
          </p:nvSpPr>
          <p:spPr>
            <a:xfrm>
              <a:off x="2591977" y="4987077"/>
              <a:ext cx="177934" cy="123111"/>
            </a:xfrm>
            <a:prstGeom prst="rect">
              <a:avLst/>
            </a:prstGeom>
          </p:spPr>
          <p:txBody>
            <a:bodyPr vert="horz" wrap="non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-1.6</a:t>
              </a:r>
            </a:p>
          </p:txBody>
        </p:sp>
        <p:sp>
          <p:nvSpPr>
            <p:cNvPr id="131" name="TextBox 130">
              <a:extLst>
                <a:ext uri="{FF2B5EF4-FFF2-40B4-BE49-F238E27FC236}">
                  <a16:creationId xmlns:a16="http://schemas.microsoft.com/office/drawing/2014/main" id="{18529D2F-F4F5-4190-8438-5D531BF12EB2}"/>
                </a:ext>
              </a:extLst>
            </p:cNvPr>
            <p:cNvSpPr txBox="1"/>
            <p:nvPr/>
          </p:nvSpPr>
          <p:spPr>
            <a:xfrm>
              <a:off x="3420433" y="4987077"/>
              <a:ext cx="144270" cy="123111"/>
            </a:xfrm>
            <a:prstGeom prst="rect">
              <a:avLst/>
            </a:prstGeom>
          </p:spPr>
          <p:txBody>
            <a:bodyPr vert="horz" wrap="non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0.0</a:t>
              </a:r>
            </a:p>
          </p:txBody>
        </p:sp>
        <p:sp>
          <p:nvSpPr>
            <p:cNvPr id="132" name="TextBox 131">
              <a:extLst>
                <a:ext uri="{FF2B5EF4-FFF2-40B4-BE49-F238E27FC236}">
                  <a16:creationId xmlns:a16="http://schemas.microsoft.com/office/drawing/2014/main" id="{A1B6FC14-EE3A-4A32-AA5B-31BF650A297C}"/>
                </a:ext>
              </a:extLst>
            </p:cNvPr>
            <p:cNvSpPr txBox="1"/>
            <p:nvPr/>
          </p:nvSpPr>
          <p:spPr>
            <a:xfrm>
              <a:off x="4211983" y="4987077"/>
              <a:ext cx="144270" cy="123111"/>
            </a:xfrm>
            <a:prstGeom prst="rect">
              <a:avLst/>
            </a:prstGeom>
          </p:spPr>
          <p:txBody>
            <a:bodyPr vert="horz" wrap="non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1.6</a:t>
              </a:r>
            </a:p>
          </p:txBody>
        </p:sp>
        <p:sp>
          <p:nvSpPr>
            <p:cNvPr id="133" name="TextBox 132">
              <a:extLst>
                <a:ext uri="{FF2B5EF4-FFF2-40B4-BE49-F238E27FC236}">
                  <a16:creationId xmlns:a16="http://schemas.microsoft.com/office/drawing/2014/main" id="{634CC255-FD05-4104-ACBE-AB1D5DABA030}"/>
                </a:ext>
              </a:extLst>
            </p:cNvPr>
            <p:cNvSpPr txBox="1"/>
            <p:nvPr/>
          </p:nvSpPr>
          <p:spPr>
            <a:xfrm>
              <a:off x="5040439" y="4987077"/>
              <a:ext cx="144270" cy="123111"/>
            </a:xfrm>
            <a:prstGeom prst="rect">
              <a:avLst/>
            </a:prstGeom>
          </p:spPr>
          <p:txBody>
            <a:bodyPr vert="horz" wrap="non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3.2</a:t>
              </a:r>
            </a:p>
          </p:txBody>
        </p:sp>
        <p:sp>
          <p:nvSpPr>
            <p:cNvPr id="134" name="TextBox 133">
              <a:extLst>
                <a:ext uri="{FF2B5EF4-FFF2-40B4-BE49-F238E27FC236}">
                  <a16:creationId xmlns:a16="http://schemas.microsoft.com/office/drawing/2014/main" id="{70939DFD-98A0-4D41-8624-950F4636A705}"/>
                </a:ext>
              </a:extLst>
            </p:cNvPr>
            <p:cNvSpPr txBox="1"/>
            <p:nvPr/>
          </p:nvSpPr>
          <p:spPr>
            <a:xfrm>
              <a:off x="5868895" y="4987077"/>
              <a:ext cx="284136" cy="132093"/>
            </a:xfrm>
            <a:prstGeom prst="rect">
              <a:avLst/>
            </a:prstGeom>
          </p:spPr>
          <p:txBody>
            <a:bodyPr vert="horz" wrap="squar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4.8</a:t>
              </a:r>
            </a:p>
          </p:txBody>
        </p:sp>
        <p:sp>
          <p:nvSpPr>
            <p:cNvPr id="135" name="TextBox 134">
              <a:extLst>
                <a:ext uri="{FF2B5EF4-FFF2-40B4-BE49-F238E27FC236}">
                  <a16:creationId xmlns:a16="http://schemas.microsoft.com/office/drawing/2014/main" id="{83D13637-0C2C-4682-983C-BBA4074B5837}"/>
                </a:ext>
              </a:extLst>
            </p:cNvPr>
            <p:cNvSpPr txBox="1"/>
            <p:nvPr/>
          </p:nvSpPr>
          <p:spPr>
            <a:xfrm>
              <a:off x="2286000" y="5134689"/>
              <a:ext cx="1630254" cy="123111"/>
            </a:xfrm>
            <a:prstGeom prst="rect">
              <a:avLst/>
            </a:prstGeom>
          </p:spPr>
          <p:txBody>
            <a:bodyPr vert="horz" wrap="non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1" i="0" u="none" strike="noStrike" kern="1200" cap="none" spc="0" normalizeH="0" baseline="0" noProof="0" dirty="0">
                  <a:ln>
                    <a:noFill/>
                  </a:ln>
                  <a:solidFill>
                    <a:srgbClr val="0055B8"/>
                  </a:solidFill>
                  <a:effectLst/>
                  <a:uLnTx/>
                  <a:uFillTx/>
                  <a:latin typeface="Arial"/>
                  <a:ea typeface="+mn-ea"/>
                  <a:cs typeface="+mn-cs"/>
                </a:rPr>
                <a:t>Value: Average discharge slump</a:t>
              </a:r>
            </a:p>
          </p:txBody>
        </p:sp>
        <p:grpSp>
          <p:nvGrpSpPr>
            <p:cNvPr id="10" name="Group 9">
              <a:extLst>
                <a:ext uri="{FF2B5EF4-FFF2-40B4-BE49-F238E27FC236}">
                  <a16:creationId xmlns:a16="http://schemas.microsoft.com/office/drawing/2014/main" id="{BA5E6A3A-552F-4FC7-B444-E959F3E61E99}"/>
                </a:ext>
              </a:extLst>
            </p:cNvPr>
            <p:cNvGrpSpPr/>
            <p:nvPr/>
          </p:nvGrpSpPr>
          <p:grpSpPr>
            <a:xfrm>
              <a:off x="5323777" y="1368742"/>
              <a:ext cx="805951" cy="424073"/>
              <a:chOff x="7362847" y="500984"/>
              <a:chExt cx="805951" cy="424073"/>
            </a:xfrm>
          </p:grpSpPr>
          <p:sp>
            <p:nvSpPr>
              <p:cNvPr id="136" name="TextBox 135">
                <a:extLst>
                  <a:ext uri="{FF2B5EF4-FFF2-40B4-BE49-F238E27FC236}">
                    <a16:creationId xmlns:a16="http://schemas.microsoft.com/office/drawing/2014/main" id="{43994192-4904-4D95-97A3-C91191DF3A92}"/>
                  </a:ext>
                </a:extLst>
              </p:cNvPr>
              <p:cNvSpPr txBox="1"/>
              <p:nvPr/>
            </p:nvSpPr>
            <p:spPr>
              <a:xfrm>
                <a:off x="7758429" y="500984"/>
                <a:ext cx="410369" cy="184666"/>
              </a:xfrm>
              <a:prstGeom prst="rect">
                <a:avLst/>
              </a:prstGeom>
            </p:spPr>
            <p:txBody>
              <a:bodyPr vert="horz" wrap="non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Ghost</a:t>
                </a:r>
              </a:p>
            </p:txBody>
          </p:sp>
          <p:sp>
            <p:nvSpPr>
              <p:cNvPr id="137" name="Rectangle 136">
                <a:extLst>
                  <a:ext uri="{FF2B5EF4-FFF2-40B4-BE49-F238E27FC236}">
                    <a16:creationId xmlns:a16="http://schemas.microsoft.com/office/drawing/2014/main" id="{F27E9F3E-606D-473B-921A-F6627F4B84A6}"/>
                  </a:ext>
                </a:extLst>
              </p:cNvPr>
              <p:cNvSpPr/>
              <p:nvPr/>
            </p:nvSpPr>
            <p:spPr>
              <a:xfrm>
                <a:off x="7362847" y="511989"/>
                <a:ext cx="349841" cy="131878"/>
              </a:xfrm>
              <a:prstGeom prst="rect">
                <a:avLst/>
              </a:prstGeom>
              <a:solidFill>
                <a:srgbClr val="BAE2F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cxnSp>
            <p:nvCxnSpPr>
              <p:cNvPr id="139" name="Straight Connector 138">
                <a:extLst>
                  <a:ext uri="{FF2B5EF4-FFF2-40B4-BE49-F238E27FC236}">
                    <a16:creationId xmlns:a16="http://schemas.microsoft.com/office/drawing/2014/main" id="{44F91317-7239-40E0-8FE6-953437EE90C2}"/>
                  </a:ext>
                </a:extLst>
              </p:cNvPr>
              <p:cNvCxnSpPr>
                <a:stCxn id="137" idx="1"/>
                <a:endCxn id="137" idx="3"/>
              </p:cNvCxnSpPr>
              <p:nvPr/>
            </p:nvCxnSpPr>
            <p:spPr>
              <a:xfrm>
                <a:off x="7362847" y="577928"/>
                <a:ext cx="349841" cy="0"/>
              </a:xfrm>
              <a:prstGeom prst="line">
                <a:avLst/>
              </a:prstGeom>
              <a:noFill/>
              <a:ln w="127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140" name="TextBox 139">
                <a:extLst>
                  <a:ext uri="{FF2B5EF4-FFF2-40B4-BE49-F238E27FC236}">
                    <a16:creationId xmlns:a16="http://schemas.microsoft.com/office/drawing/2014/main" id="{9CC1061C-0FE6-4AF9-8447-77695C8C0D75}"/>
                  </a:ext>
                </a:extLst>
              </p:cNvPr>
              <p:cNvSpPr txBox="1"/>
              <p:nvPr/>
            </p:nvSpPr>
            <p:spPr>
              <a:xfrm>
                <a:off x="7771764" y="740391"/>
                <a:ext cx="280526" cy="184666"/>
              </a:xfrm>
              <a:prstGeom prst="rect">
                <a:avLst/>
              </a:prstGeom>
            </p:spPr>
            <p:txBody>
              <a:bodyPr vert="horz" wrap="non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Live</a:t>
                </a:r>
              </a:p>
            </p:txBody>
          </p:sp>
          <p:sp>
            <p:nvSpPr>
              <p:cNvPr id="141" name="Rectangle 140">
                <a:extLst>
                  <a:ext uri="{FF2B5EF4-FFF2-40B4-BE49-F238E27FC236}">
                    <a16:creationId xmlns:a16="http://schemas.microsoft.com/office/drawing/2014/main" id="{BE2BBB8C-0126-48E9-B56F-1EA40E7D677C}"/>
                  </a:ext>
                </a:extLst>
              </p:cNvPr>
              <p:cNvSpPr/>
              <p:nvPr/>
            </p:nvSpPr>
            <p:spPr>
              <a:xfrm>
                <a:off x="7362847" y="751396"/>
                <a:ext cx="349841" cy="131878"/>
              </a:xfrm>
              <a:prstGeom prst="rect">
                <a:avLst/>
              </a:prstGeom>
              <a:solidFill>
                <a:srgbClr val="F2D37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cxnSp>
            <p:nvCxnSpPr>
              <p:cNvPr id="142" name="Straight Connector 141">
                <a:extLst>
                  <a:ext uri="{FF2B5EF4-FFF2-40B4-BE49-F238E27FC236}">
                    <a16:creationId xmlns:a16="http://schemas.microsoft.com/office/drawing/2014/main" id="{049EB5FF-E759-4402-89CD-AA473760A97A}"/>
                  </a:ext>
                </a:extLst>
              </p:cNvPr>
              <p:cNvCxnSpPr>
                <a:cxnSpLocks/>
                <a:endCxn id="141" idx="3"/>
              </p:cNvCxnSpPr>
              <p:nvPr/>
            </p:nvCxnSpPr>
            <p:spPr>
              <a:xfrm>
                <a:off x="7362847" y="817335"/>
                <a:ext cx="349841" cy="0"/>
              </a:xfrm>
              <a:prstGeom prst="line">
                <a:avLst/>
              </a:prstGeom>
              <a:noFill/>
              <a:ln w="127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8" name="Header2 8">
            <a:extLst>
              <a:ext uri="{FF2B5EF4-FFF2-40B4-BE49-F238E27FC236}">
                <a16:creationId xmlns:a16="http://schemas.microsoft.com/office/drawing/2014/main" id="{4B53A5E7-7790-4452-AB79-048CB2BA25F5}"/>
              </a:ext>
            </a:extLst>
          </p:cNvPr>
          <p:cNvGrpSpPr>
            <a:grpSpLocks/>
          </p:cNvGrpSpPr>
          <p:nvPr>
            <p:custDataLst>
              <p:tags r:id="rId8"/>
            </p:custDataLst>
          </p:nvPr>
        </p:nvGrpSpPr>
        <p:grpSpPr>
          <a:xfrm>
            <a:off x="403072" y="1486473"/>
            <a:ext cx="5845327" cy="203133"/>
            <a:chOff x="0" y="320087"/>
            <a:chExt cx="1397000" cy="203133"/>
          </a:xfrm>
        </p:grpSpPr>
        <p:sp>
          <p:nvSpPr>
            <p:cNvPr id="6" name="TextBox 5">
              <a:extLst>
                <a:ext uri="{FF2B5EF4-FFF2-40B4-BE49-F238E27FC236}">
                  <a16:creationId xmlns:a16="http://schemas.microsoft.com/office/drawing/2014/main" id="{2EB14B13-2BB0-4533-A2D1-7FA96929D6BE}"/>
                </a:ext>
              </a:extLst>
            </p:cNvPr>
            <p:cNvSpPr txBox="1"/>
            <p:nvPr/>
          </p:nvSpPr>
          <p:spPr>
            <a:xfrm>
              <a:off x="0" y="320087"/>
              <a:ext cx="1397000" cy="203133"/>
            </a:xfrm>
            <a:prstGeom prst="rect">
              <a:avLst/>
            </a:prstGeom>
            <a:noFill/>
          </p:spPr>
          <p:txBody>
            <a:bodyPr vert="horz" lIns="0" tIns="0" rIns="0" bIns="18288" rtlCol="0"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55B8"/>
                  </a:solidFill>
                  <a:effectLst/>
                  <a:uLnTx/>
                  <a:uFillTx/>
                  <a:latin typeface="Arial"/>
                  <a:ea typeface="+mn-ea"/>
                  <a:cs typeface="+mn-cs"/>
                </a:rPr>
                <a:t>Histogram of average discharge slump</a:t>
              </a:r>
            </a:p>
          </p:txBody>
        </p:sp>
        <p:cxnSp>
          <p:nvCxnSpPr>
            <p:cNvPr id="7" name="Connector: Elbow 6">
              <a:extLst>
                <a:ext uri="{FF2B5EF4-FFF2-40B4-BE49-F238E27FC236}">
                  <a16:creationId xmlns:a16="http://schemas.microsoft.com/office/drawing/2014/main" id="{3C818004-BA94-41A0-975F-03E8195A3C80}"/>
                </a:ext>
              </a:extLst>
            </p:cNvPr>
            <p:cNvCxnSpPr/>
            <p:nvPr/>
          </p:nvCxnSpPr>
          <p:spPr>
            <a:xfrm>
              <a:off x="0" y="523220"/>
              <a:ext cx="1397000" cy="0"/>
            </a:xfrm>
            <a:prstGeom prst="bentConnector3">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7502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A7F14F8-F706-4740-8558-3741B92470F5}"/>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03" name="think-cell Slide" r:id="rId35" imgW="306" imgH="308" progId="TCLayout.ActiveDocument.1">
                  <p:embed/>
                </p:oleObj>
              </mc:Choice>
              <mc:Fallback>
                <p:oleObj name="think-cell Slide" r:id="rId35" imgW="306" imgH="308" progId="TCLayout.ActiveDocument.1">
                  <p:embed/>
                  <p:pic>
                    <p:nvPicPr>
                      <p:cNvPr id="6" name="Object 5" hidden="1">
                        <a:extLst>
                          <a:ext uri="{FF2B5EF4-FFF2-40B4-BE49-F238E27FC236}">
                            <a16:creationId xmlns:a16="http://schemas.microsoft.com/office/drawing/2014/main" id="{6A7F14F8-F706-4740-8558-3741B92470F5}"/>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E80AD88-4045-4B44-9972-462CA2627E3D}"/>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3000" b="1" dirty="0" err="1">
              <a:solidFill>
                <a:schemeClr val="tx1"/>
              </a:solidFill>
              <a:latin typeface="Arial" panose="020B0604020202020204" pitchFamily="34" charset="0"/>
              <a:ea typeface="+mj-ea"/>
              <a:cs typeface="+mj-cs"/>
              <a:sym typeface="Arial" panose="020B0604020202020204" pitchFamily="34" charset="0"/>
            </a:endParaRPr>
          </a:p>
        </p:txBody>
      </p:sp>
      <p:sp>
        <p:nvSpPr>
          <p:cNvPr id="82" name="Rectangle 81">
            <a:extLst>
              <a:ext uri="{FF2B5EF4-FFF2-40B4-BE49-F238E27FC236}">
                <a16:creationId xmlns:a16="http://schemas.microsoft.com/office/drawing/2014/main" id="{CCD02209-E693-4B1A-A24C-06561E9C9C03}"/>
              </a:ext>
            </a:extLst>
          </p:cNvPr>
          <p:cNvSpPr/>
          <p:nvPr/>
        </p:nvSpPr>
        <p:spPr>
          <a:xfrm>
            <a:off x="1" y="-1"/>
            <a:ext cx="9143999" cy="6858001"/>
          </a:xfrm>
          <a:prstGeom prst="rect">
            <a:avLst/>
          </a:prstGeom>
          <a:gradFill>
            <a:gsLst>
              <a:gs pos="0">
                <a:schemeClr val="accent4">
                  <a:lumMod val="75000"/>
                </a:schemeClr>
              </a:gs>
              <a:gs pos="32000">
                <a:schemeClr val="accent4">
                  <a:alpha val="65000"/>
                </a:schemeClr>
              </a:gs>
              <a:gs pos="98000">
                <a:srgbClr val="28A4A9">
                  <a:alpha val="54000"/>
                </a:srgbClr>
              </a:gs>
            </a:gsLst>
            <a:lin ang="189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29" name="Rectangle 3">
            <a:extLst>
              <a:ext uri="{FF2B5EF4-FFF2-40B4-BE49-F238E27FC236}">
                <a16:creationId xmlns:a16="http://schemas.microsoft.com/office/drawing/2014/main" id="{F9FDB6DF-E46B-4E2D-A32D-4ACD4481A14E}"/>
              </a:ext>
            </a:extLst>
          </p:cNvPr>
          <p:cNvSpPr txBox="1">
            <a:spLocks/>
          </p:cNvSpPr>
          <p:nvPr>
            <p:custDataLst>
              <p:tags r:id="rId4"/>
            </p:custDataLst>
          </p:nvPr>
        </p:nvSpPr>
        <p:spPr>
          <a:xfrm>
            <a:off x="419100" y="968374"/>
            <a:ext cx="5911848" cy="4029111"/>
          </a:xfrm>
          <a:prstGeom prst="rect">
            <a:avLst/>
          </a:prstGeom>
          <a:solidFill>
            <a:schemeClr val="bg1">
              <a:alpha val="7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spcBef>
                <a:spcPct val="100000"/>
              </a:spcBef>
              <a:buSzPct val="120000"/>
            </a:pPr>
            <a:endParaRPr lang="en-US" sz="1400" b="1" dirty="0">
              <a:solidFill>
                <a:schemeClr val="bg2"/>
              </a:solidFill>
            </a:endParaRPr>
          </a:p>
        </p:txBody>
      </p:sp>
      <p:sp>
        <p:nvSpPr>
          <p:cNvPr id="2" name="Title 1"/>
          <p:cNvSpPr>
            <a:spLocks noGrp="1"/>
          </p:cNvSpPr>
          <p:nvPr>
            <p:ph type="title"/>
          </p:nvPr>
        </p:nvSpPr>
        <p:spPr bwMode="gray">
          <a:xfrm>
            <a:off x="174944" y="376535"/>
            <a:ext cx="87941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schemeClr val="tx2"/>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p>
            <a:r>
              <a:rPr lang="en-US" sz="3000" dirty="0">
                <a:solidFill>
                  <a:schemeClr val="bg2"/>
                </a:solidFill>
              </a:rPr>
              <a:t>VERIFI® can help you reduce admixture usage</a:t>
            </a:r>
          </a:p>
        </p:txBody>
      </p:sp>
      <p:graphicFrame>
        <p:nvGraphicFramePr>
          <p:cNvPr id="8" name="Table 7" hidden="1">
            <a:extLst>
              <a:ext uri="{FF2B5EF4-FFF2-40B4-BE49-F238E27FC236}">
                <a16:creationId xmlns:a16="http://schemas.microsoft.com/office/drawing/2014/main" id="{090CF1B2-A480-4634-B2C3-A735E2DEF44A}"/>
              </a:ext>
            </a:extLst>
          </p:cNvPr>
          <p:cNvGraphicFramePr>
            <a:graphicFrameLocks noGrp="1"/>
          </p:cNvGraphicFramePr>
          <p:nvPr>
            <p:extLst/>
          </p:nvPr>
        </p:nvGraphicFramePr>
        <p:xfrm>
          <a:off x="518704" y="5116943"/>
          <a:ext cx="8069424" cy="922778"/>
        </p:xfrm>
        <a:graphic>
          <a:graphicData uri="http://schemas.openxmlformats.org/drawingml/2006/table">
            <a:tbl>
              <a:tblPr>
                <a:tableStyleId>{5C22544A-7EE6-4342-B048-85BDC9FD1C3A}</a:tableStyleId>
              </a:tblPr>
              <a:tblGrid>
                <a:gridCol w="2017356">
                  <a:extLst>
                    <a:ext uri="{9D8B030D-6E8A-4147-A177-3AD203B41FA5}">
                      <a16:colId xmlns:a16="http://schemas.microsoft.com/office/drawing/2014/main" val="27815969"/>
                    </a:ext>
                  </a:extLst>
                </a:gridCol>
                <a:gridCol w="2017356">
                  <a:extLst>
                    <a:ext uri="{9D8B030D-6E8A-4147-A177-3AD203B41FA5}">
                      <a16:colId xmlns:a16="http://schemas.microsoft.com/office/drawing/2014/main" val="499594339"/>
                    </a:ext>
                  </a:extLst>
                </a:gridCol>
                <a:gridCol w="2017356">
                  <a:extLst>
                    <a:ext uri="{9D8B030D-6E8A-4147-A177-3AD203B41FA5}">
                      <a16:colId xmlns:a16="http://schemas.microsoft.com/office/drawing/2014/main" val="3345860403"/>
                    </a:ext>
                  </a:extLst>
                </a:gridCol>
                <a:gridCol w="2017356">
                  <a:extLst>
                    <a:ext uri="{9D8B030D-6E8A-4147-A177-3AD203B41FA5}">
                      <a16:colId xmlns:a16="http://schemas.microsoft.com/office/drawing/2014/main" val="3993264525"/>
                    </a:ext>
                  </a:extLst>
                </a:gridCol>
              </a:tblGrid>
              <a:tr h="457200">
                <a:tc>
                  <a:txBody>
                    <a:bodyPr/>
                    <a:lstStyle/>
                    <a:p>
                      <a:pPr algn="ctr" fontAlgn="b"/>
                      <a:r>
                        <a:rPr lang="en-US" sz="1200" b="1" u="none" strike="noStrike" dirty="0">
                          <a:solidFill>
                            <a:schemeClr val="bg2"/>
                          </a:solidFill>
                          <a:effectLst/>
                        </a:rPr>
                        <a:t>VOLUME WITH </a:t>
                      </a:r>
                      <a:br>
                        <a:rPr lang="en-US" sz="1200" b="1" u="none" strike="noStrike" dirty="0">
                          <a:solidFill>
                            <a:schemeClr val="bg2"/>
                          </a:solidFill>
                          <a:effectLst/>
                        </a:rPr>
                      </a:br>
                      <a:r>
                        <a:rPr lang="en-US" sz="1200" b="1" u="none" strike="noStrike" dirty="0" err="1">
                          <a:solidFill>
                            <a:schemeClr val="bg2"/>
                          </a:solidFill>
                          <a:effectLst/>
                        </a:rPr>
                        <a:t>HRWR</a:t>
                      </a:r>
                      <a:r>
                        <a:rPr lang="en-US" sz="1200" b="1" u="none" strike="noStrike" dirty="0">
                          <a:solidFill>
                            <a:schemeClr val="bg2"/>
                          </a:solidFill>
                          <a:effectLst/>
                        </a:rPr>
                        <a:t> (%)</a:t>
                      </a:r>
                      <a:endParaRPr lang="en-US" sz="1200" b="1" i="0" u="none" strike="noStrike" dirty="0">
                        <a:solidFill>
                          <a:schemeClr val="bg2"/>
                        </a:solidFill>
                        <a:effectLst/>
                        <a:latin typeface="Arial" panose="020B0604020202020204" pitchFamily="34" charset="0"/>
                      </a:endParaRPr>
                    </a:p>
                  </a:txBody>
                  <a:tcPr marL="10138" marR="10138" marT="8378" marB="9144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fontAlgn="b"/>
                      <a:r>
                        <a:rPr lang="en-US" sz="1200" b="1" u="none" strike="noStrike" dirty="0">
                          <a:solidFill>
                            <a:schemeClr val="bg2"/>
                          </a:solidFill>
                          <a:effectLst/>
                        </a:rPr>
                        <a:t>AVG </a:t>
                      </a:r>
                      <a:r>
                        <a:rPr lang="en-US" sz="1200" b="1" u="none" strike="noStrike" dirty="0" err="1">
                          <a:solidFill>
                            <a:schemeClr val="bg2"/>
                          </a:solidFill>
                          <a:effectLst/>
                        </a:rPr>
                        <a:t>HRWR</a:t>
                      </a:r>
                      <a:r>
                        <a:rPr lang="en-US" sz="1200" b="1" u="none" strike="noStrike" dirty="0">
                          <a:solidFill>
                            <a:schemeClr val="bg2"/>
                          </a:solidFill>
                          <a:effectLst/>
                        </a:rPr>
                        <a:t> </a:t>
                      </a:r>
                      <a:br>
                        <a:rPr lang="en-US" sz="1200" b="1" u="none" strike="noStrike" dirty="0">
                          <a:solidFill>
                            <a:schemeClr val="bg2"/>
                          </a:solidFill>
                          <a:effectLst/>
                        </a:rPr>
                      </a:br>
                      <a:r>
                        <a:rPr lang="en-US" sz="1200" b="1" u="none" strike="noStrike" dirty="0">
                          <a:solidFill>
                            <a:schemeClr val="bg2"/>
                          </a:solidFill>
                          <a:effectLst/>
                        </a:rPr>
                        <a:t>USAGE ($/</a:t>
                      </a:r>
                      <a:r>
                        <a:rPr lang="en-US" sz="1200" b="1" u="none" strike="noStrike" dirty="0" err="1">
                          <a:solidFill>
                            <a:schemeClr val="bg2"/>
                          </a:solidFill>
                          <a:effectLst/>
                        </a:rPr>
                        <a:t>CYD</a:t>
                      </a:r>
                      <a:r>
                        <a:rPr lang="en-US" sz="1200" b="1" u="none" strike="noStrike" dirty="0">
                          <a:solidFill>
                            <a:schemeClr val="bg2"/>
                          </a:solidFill>
                          <a:effectLst/>
                        </a:rPr>
                        <a:t>)</a:t>
                      </a:r>
                      <a:endParaRPr lang="en-US" sz="1200" b="1" i="0" u="none" strike="noStrike" dirty="0">
                        <a:solidFill>
                          <a:schemeClr val="bg2"/>
                        </a:solidFill>
                        <a:effectLst/>
                        <a:latin typeface="Arial" panose="020B0604020202020204" pitchFamily="34" charset="0"/>
                      </a:endParaRPr>
                    </a:p>
                  </a:txBody>
                  <a:tcPr marL="10138" marR="10138" marT="8378" marB="9144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fontAlgn="b"/>
                      <a:r>
                        <a:rPr lang="en-US" sz="1200" b="1" u="none" strike="noStrike" dirty="0">
                          <a:solidFill>
                            <a:schemeClr val="bg2"/>
                          </a:solidFill>
                          <a:effectLst/>
                        </a:rPr>
                        <a:t>VERIFI® </a:t>
                      </a:r>
                      <a:br>
                        <a:rPr lang="en-US" sz="1200" b="1" u="none" strike="noStrike" dirty="0">
                          <a:solidFill>
                            <a:schemeClr val="bg2"/>
                          </a:solidFill>
                          <a:effectLst/>
                        </a:rPr>
                      </a:br>
                      <a:r>
                        <a:rPr lang="en-US" sz="1200" b="1" u="none" strike="noStrike" dirty="0">
                          <a:solidFill>
                            <a:schemeClr val="bg2"/>
                          </a:solidFill>
                          <a:effectLst/>
                        </a:rPr>
                        <a:t>REDUCTION (%)</a:t>
                      </a:r>
                      <a:endParaRPr lang="en-US" sz="1200" b="1" i="0" u="none" strike="noStrike" dirty="0">
                        <a:solidFill>
                          <a:schemeClr val="bg2"/>
                        </a:solidFill>
                        <a:effectLst/>
                        <a:latin typeface="Arial" panose="020B0604020202020204" pitchFamily="34" charset="0"/>
                      </a:endParaRPr>
                    </a:p>
                  </a:txBody>
                  <a:tcPr marL="10138" marR="10138" marT="8378" marB="9144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fontAlgn="b"/>
                      <a:r>
                        <a:rPr lang="en-US" sz="1200" b="1" u="none" strike="noStrike" dirty="0">
                          <a:solidFill>
                            <a:schemeClr val="bg2"/>
                          </a:solidFill>
                          <a:effectLst/>
                        </a:rPr>
                        <a:t>SAVINGS ACROSS ALL YARDS ($/CYD)</a:t>
                      </a:r>
                      <a:endParaRPr lang="en-US" sz="1200" b="1" i="0" u="none" strike="noStrike" dirty="0">
                        <a:solidFill>
                          <a:schemeClr val="bg2"/>
                        </a:solidFill>
                        <a:effectLst/>
                        <a:latin typeface="Arial" panose="020B0604020202020204" pitchFamily="34" charset="0"/>
                      </a:endParaRPr>
                    </a:p>
                  </a:txBody>
                  <a:tcPr marL="10138" marR="10138" marT="8378" marB="9144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906637589"/>
                  </a:ext>
                </a:extLst>
              </a:tr>
              <a:tr h="457200">
                <a:tc>
                  <a:txBody>
                    <a:bodyPr/>
                    <a:lstStyle/>
                    <a:p>
                      <a:pPr algn="ctr" fontAlgn="ctr"/>
                      <a:r>
                        <a:rPr lang="en-US" sz="2000" u="none" strike="noStrike" dirty="0">
                          <a:effectLst/>
                        </a:rPr>
                        <a:t>45%</a:t>
                      </a:r>
                      <a:endParaRPr lang="en-US" sz="2000" b="1" i="0" u="none" strike="noStrike" dirty="0">
                        <a:solidFill>
                          <a:srgbClr val="000000"/>
                        </a:solidFill>
                        <a:effectLst/>
                        <a:latin typeface="Arial" panose="020B0604020202020204" pitchFamily="34" charset="0"/>
                      </a:endParaRPr>
                    </a:p>
                  </a:txBody>
                  <a:tcPr marL="10138" marR="10138" marT="8378" marB="0" anchor="ctr">
                    <a:lnT w="12700" cmpd="sng">
                      <a:noFill/>
                    </a:lnT>
                  </a:tcPr>
                </a:tc>
                <a:tc>
                  <a:txBody>
                    <a:bodyPr/>
                    <a:lstStyle/>
                    <a:p>
                      <a:pPr algn="ctr" fontAlgn="ctr"/>
                      <a:r>
                        <a:rPr lang="en-US" sz="2000" u="none" strike="noStrike" dirty="0">
                          <a:effectLst/>
                        </a:rPr>
                        <a:t>3.25</a:t>
                      </a:r>
                      <a:endParaRPr lang="en-US" sz="2000" b="1" i="0" u="none" strike="noStrike" dirty="0">
                        <a:solidFill>
                          <a:srgbClr val="000000"/>
                        </a:solidFill>
                        <a:effectLst/>
                        <a:latin typeface="Arial" panose="020B0604020202020204" pitchFamily="34" charset="0"/>
                      </a:endParaRPr>
                    </a:p>
                  </a:txBody>
                  <a:tcPr marL="10138" marR="10138" marT="8378" marB="0" anchor="ctr">
                    <a:lnT w="12700" cmpd="sng">
                      <a:noFill/>
                    </a:lnT>
                  </a:tcPr>
                </a:tc>
                <a:tc>
                  <a:txBody>
                    <a:bodyPr/>
                    <a:lstStyle/>
                    <a:p>
                      <a:pPr algn="ctr" fontAlgn="ctr"/>
                      <a:r>
                        <a:rPr lang="en-US" sz="2000" u="none" strike="noStrike" dirty="0">
                          <a:effectLst/>
                        </a:rPr>
                        <a:t>20%</a:t>
                      </a:r>
                      <a:endParaRPr lang="en-US" sz="2000" b="1" i="0" u="none" strike="noStrike" dirty="0">
                        <a:solidFill>
                          <a:srgbClr val="000000"/>
                        </a:solidFill>
                        <a:effectLst/>
                        <a:latin typeface="Arial" panose="020B0604020202020204" pitchFamily="34" charset="0"/>
                      </a:endParaRPr>
                    </a:p>
                  </a:txBody>
                  <a:tcPr marL="10138" marR="10138" marT="8378" marB="0" anchor="ctr">
                    <a:lnR w="12700" cap="flat" cmpd="sng" algn="ctr">
                      <a:noFill/>
                      <a:prstDash val="solid"/>
                      <a:round/>
                      <a:headEnd type="none" w="med" len="med"/>
                      <a:tailEnd type="none" w="med" len="med"/>
                    </a:lnR>
                    <a:lnT w="12700" cmpd="sng">
                      <a:noFill/>
                    </a:lnT>
                  </a:tcPr>
                </a:tc>
                <a:tc>
                  <a:txBody>
                    <a:bodyPr/>
                    <a:lstStyle/>
                    <a:p>
                      <a:pPr algn="ctr" fontAlgn="ctr"/>
                      <a:r>
                        <a:rPr lang="en-US" sz="2000" u="none" strike="noStrike" dirty="0">
                          <a:effectLst/>
                        </a:rPr>
                        <a:t>~0.30</a:t>
                      </a:r>
                      <a:endParaRPr lang="en-US" sz="2000" b="1" i="0" u="none" strike="noStrike" dirty="0">
                        <a:solidFill>
                          <a:srgbClr val="000000"/>
                        </a:solidFill>
                        <a:effectLst/>
                        <a:latin typeface="Arial" panose="020B0604020202020204" pitchFamily="34" charset="0"/>
                      </a:endParaRPr>
                    </a:p>
                  </a:txBody>
                  <a:tcPr marL="10138" marR="10138" marT="837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0844804"/>
                  </a:ext>
                </a:extLst>
              </a:tr>
            </a:tbl>
          </a:graphicData>
        </a:graphic>
      </p:graphicFrame>
      <p:pic>
        <p:nvPicPr>
          <p:cNvPr id="22" name="Picture 21">
            <a:extLst>
              <a:ext uri="{FF2B5EF4-FFF2-40B4-BE49-F238E27FC236}">
                <a16:creationId xmlns:a16="http://schemas.microsoft.com/office/drawing/2014/main" id="{586ECC71-627F-4809-9301-C62E6CE78328}"/>
              </a:ext>
            </a:extLst>
          </p:cNvPr>
          <p:cNvPicPr>
            <a:picLocks noChangeAspect="1"/>
          </p:cNvPicPr>
          <p:nvPr/>
        </p:nvPicPr>
        <p:blipFill>
          <a:blip r:embed="rId37" cstate="email">
            <a:biLevel thresh="25000"/>
            <a:extLst>
              <a:ext uri="{28A0092B-C50C-407E-A947-70E740481C1C}">
                <a14:useLocalDpi xmlns:a14="http://schemas.microsoft.com/office/drawing/2010/main"/>
              </a:ext>
            </a:extLst>
          </a:blip>
          <a:stretch>
            <a:fillRect/>
          </a:stretch>
        </p:blipFill>
        <p:spPr>
          <a:xfrm>
            <a:off x="121489" y="6681211"/>
            <a:ext cx="2176461" cy="121931"/>
          </a:xfrm>
          <a:prstGeom prst="rect">
            <a:avLst/>
          </a:prstGeom>
        </p:spPr>
      </p:pic>
      <p:sp>
        <p:nvSpPr>
          <p:cNvPr id="4" name="TextBox 3">
            <a:extLst>
              <a:ext uri="{FF2B5EF4-FFF2-40B4-BE49-F238E27FC236}">
                <a16:creationId xmlns:a16="http://schemas.microsoft.com/office/drawing/2014/main" id="{7016C1B8-318A-4F9F-8249-B0F8635A62A8}"/>
              </a:ext>
            </a:extLst>
          </p:cNvPr>
          <p:cNvSpPr txBox="1">
            <a:spLocks/>
          </p:cNvSpPr>
          <p:nvPr>
            <p:custDataLst>
              <p:tags r:id="rId5"/>
            </p:custDataLst>
          </p:nvPr>
        </p:nvSpPr>
        <p:spPr>
          <a:xfrm>
            <a:off x="6421439" y="968374"/>
            <a:ext cx="2305050" cy="4029105"/>
          </a:xfrm>
          <a:prstGeom prst="rect">
            <a:avLst/>
          </a:prstGeom>
          <a:solidFill>
            <a:schemeClr val="accent2">
              <a:lumMod val="20000"/>
              <a:lumOff val="80000"/>
            </a:schemeClr>
          </a:solidFill>
          <a:ln w="9525">
            <a:solidFill>
              <a:schemeClr val="accent2"/>
            </a:solidFill>
          </a:ln>
        </p:spPr>
        <p:txBody>
          <a:bodyPr vert="horz" wrap="square" lIns="76200" tIns="76200" rIns="76200" bIns="76200" rtlCol="0" anchor="ctr">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lvl="1">
              <a:spcBef>
                <a:spcPct val="185000"/>
              </a:spcBef>
            </a:pPr>
            <a:r>
              <a:rPr lang="en-US" sz="1400" b="1" dirty="0">
                <a:solidFill>
                  <a:schemeClr val="accent4"/>
                </a:solidFill>
              </a:rPr>
              <a:t>VERIFI® adds admixture in a delayed-addition mode</a:t>
            </a:r>
            <a:r>
              <a:rPr lang="en-US" sz="1400" dirty="0"/>
              <a:t>, which uses materials more efficiently than the traditional process</a:t>
            </a:r>
          </a:p>
          <a:p>
            <a:pPr lvl="1">
              <a:spcBef>
                <a:spcPct val="185000"/>
              </a:spcBef>
            </a:pPr>
            <a:r>
              <a:rPr lang="en-US" sz="1400" dirty="0"/>
              <a:t>In this case, </a:t>
            </a:r>
            <a:r>
              <a:rPr lang="en-US" sz="1400" b="1" dirty="0">
                <a:solidFill>
                  <a:schemeClr val="accent4"/>
                </a:solidFill>
              </a:rPr>
              <a:t>VERIFI® used 20% </a:t>
            </a:r>
            <a:r>
              <a:rPr lang="en-US" sz="1400" b="1" i="1" dirty="0">
                <a:solidFill>
                  <a:schemeClr val="accent4"/>
                </a:solidFill>
              </a:rPr>
              <a:t>less </a:t>
            </a:r>
            <a:r>
              <a:rPr lang="en-US" sz="1400" b="1" dirty="0">
                <a:solidFill>
                  <a:schemeClr val="accent4"/>
                </a:solidFill>
              </a:rPr>
              <a:t>admixture to achieve a </a:t>
            </a:r>
            <a:r>
              <a:rPr lang="en-US" sz="1400" b="1" i="1" dirty="0">
                <a:solidFill>
                  <a:schemeClr val="accent4"/>
                </a:solidFill>
              </a:rPr>
              <a:t>higher</a:t>
            </a:r>
            <a:r>
              <a:rPr lang="en-US" sz="1400" b="1" dirty="0">
                <a:solidFill>
                  <a:schemeClr val="accent4"/>
                </a:solidFill>
              </a:rPr>
              <a:t> slump than the traditional upfront addition method</a:t>
            </a:r>
          </a:p>
        </p:txBody>
      </p:sp>
      <p:sp>
        <p:nvSpPr>
          <p:cNvPr id="33" name="5. Source">
            <a:extLst>
              <a:ext uri="{FF2B5EF4-FFF2-40B4-BE49-F238E27FC236}">
                <a16:creationId xmlns:a16="http://schemas.microsoft.com/office/drawing/2014/main" id="{6178F131-436F-4CD2-A031-54595326B379}"/>
              </a:ext>
            </a:extLst>
          </p:cNvPr>
          <p:cNvSpPr>
            <a:spLocks noChangeArrowheads="1"/>
          </p:cNvSpPr>
          <p:nvPr/>
        </p:nvSpPr>
        <p:spPr bwMode="gray">
          <a:xfrm>
            <a:off x="121489" y="6436817"/>
            <a:ext cx="879411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517525" indent="-517525" defTabSz="895350">
              <a:tabLst>
                <a:tab pos="612775" algn="l"/>
              </a:tabLst>
            </a:pPr>
            <a:r>
              <a:rPr lang="en-US" sz="800" dirty="0">
                <a:solidFill>
                  <a:schemeClr val="bg2"/>
                </a:solidFill>
                <a:latin typeface="+mn-lt"/>
                <a:ea typeface="+mn-ea"/>
              </a:rPr>
              <a:t>Value estimates based on </a:t>
            </a:r>
            <a:r>
              <a:rPr lang="en-US" sz="800" dirty="0" err="1">
                <a:solidFill>
                  <a:schemeClr val="bg2"/>
                </a:solidFill>
                <a:latin typeface="+mn-lt"/>
                <a:ea typeface="+mn-ea"/>
              </a:rPr>
              <a:t>reasonbale</a:t>
            </a:r>
            <a:r>
              <a:rPr lang="en-US" sz="800" dirty="0">
                <a:solidFill>
                  <a:schemeClr val="bg2"/>
                </a:solidFill>
                <a:latin typeface="+mn-lt"/>
                <a:ea typeface="+mn-ea"/>
              </a:rPr>
              <a:t> midpoints within $2-6 / </a:t>
            </a:r>
            <a:r>
              <a:rPr lang="en-US" sz="800" dirty="0" err="1">
                <a:solidFill>
                  <a:schemeClr val="bg2"/>
                </a:solidFill>
                <a:latin typeface="+mn-lt"/>
                <a:ea typeface="+mn-ea"/>
              </a:rPr>
              <a:t>cyd</a:t>
            </a:r>
            <a:r>
              <a:rPr lang="en-US" sz="800" dirty="0">
                <a:solidFill>
                  <a:schemeClr val="bg2"/>
                </a:solidFill>
                <a:latin typeface="+mn-lt"/>
                <a:ea typeface="+mn-ea"/>
              </a:rPr>
              <a:t> In-transit range</a:t>
            </a:r>
          </a:p>
        </p:txBody>
      </p:sp>
      <p:sp>
        <p:nvSpPr>
          <p:cNvPr id="65" name="1. On-page tracker">
            <a:extLst>
              <a:ext uri="{FF2B5EF4-FFF2-40B4-BE49-F238E27FC236}">
                <a16:creationId xmlns:a16="http://schemas.microsoft.com/office/drawing/2014/main" id="{39EA5820-5E85-4539-A8E5-DA034A00934A}"/>
              </a:ext>
            </a:extLst>
          </p:cNvPr>
          <p:cNvSpPr>
            <a:spLocks noChangeArrowheads="1"/>
          </p:cNvSpPr>
          <p:nvPr/>
        </p:nvSpPr>
        <p:spPr bwMode="gray">
          <a:xfrm>
            <a:off x="174944" y="108081"/>
            <a:ext cx="50644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b="1" cap="all" dirty="0">
                <a:solidFill>
                  <a:schemeClr val="bg2"/>
                </a:solidFill>
                <a:latin typeface="+mn-lt"/>
              </a:rPr>
              <a:t>HOW VERIFI® DRIVES VALUE: MATERIALS MANAGEMENT</a:t>
            </a:r>
          </a:p>
        </p:txBody>
      </p:sp>
      <p:cxnSp>
        <p:nvCxnSpPr>
          <p:cNvPr id="12" name="Straight Connector 11">
            <a:extLst>
              <a:ext uri="{FF2B5EF4-FFF2-40B4-BE49-F238E27FC236}">
                <a16:creationId xmlns:a16="http://schemas.microsoft.com/office/drawing/2014/main" id="{6210FF44-742D-4053-BD18-15FC02F0C641}"/>
              </a:ext>
            </a:extLst>
          </p:cNvPr>
          <p:cNvCxnSpPr/>
          <p:nvPr>
            <p:custDataLst>
              <p:tags r:id="rId6"/>
            </p:custDataLst>
          </p:nvPr>
        </p:nvCxnSpPr>
        <p:spPr bwMode="auto">
          <a:xfrm>
            <a:off x="3725863" y="1635125"/>
            <a:ext cx="219075" cy="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B628822-3984-40D9-B9A7-9B946D827F7A}"/>
              </a:ext>
            </a:extLst>
          </p:cNvPr>
          <p:cNvCxnSpPr/>
          <p:nvPr>
            <p:custDataLst>
              <p:tags r:id="rId7"/>
            </p:custDataLst>
          </p:nvPr>
        </p:nvCxnSpPr>
        <p:spPr bwMode="auto">
          <a:xfrm>
            <a:off x="3725863" y="1363663"/>
            <a:ext cx="219075" cy="0"/>
          </a:xfrm>
          <a:prstGeom prst="line">
            <a:avLst/>
          </a:prstGeom>
          <a:ln w="19050" cap="flat" cmpd="sng" algn="ctr">
            <a:solidFill>
              <a:schemeClr val="tx1"/>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Text Placeholder 2">
            <a:extLst>
              <a:ext uri="{FF2B5EF4-FFF2-40B4-BE49-F238E27FC236}">
                <a16:creationId xmlns:a16="http://schemas.microsoft.com/office/drawing/2014/main" id="{63ADFDC9-3F1C-4F7B-9D6B-F91C40B32EFB}"/>
              </a:ext>
            </a:extLst>
          </p:cNvPr>
          <p:cNvSpPr>
            <a:spLocks noGrp="1"/>
          </p:cNvSpPr>
          <p:nvPr>
            <p:custDataLst>
              <p:tags r:id="rId8"/>
            </p:custDataLst>
          </p:nvPr>
        </p:nvSpPr>
        <p:spPr bwMode="auto">
          <a:xfrm>
            <a:off x="4046538" y="1279525"/>
            <a:ext cx="21240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a:lstStyle>
          <a:p>
            <a:r>
              <a:rPr lang="en-US" altLang="en-US" sz="1200" b="1" dirty="0">
                <a:sym typeface="+mn-lt"/>
              </a:rPr>
              <a:t>VERIFI®</a:t>
            </a:r>
            <a:r>
              <a:rPr lang="en-US" altLang="en-US" sz="1200" dirty="0">
                <a:sym typeface="+mn-lt"/>
              </a:rPr>
              <a:t> managed – 80% dose</a:t>
            </a:r>
          </a:p>
        </p:txBody>
      </p:sp>
      <p:sp>
        <p:nvSpPr>
          <p:cNvPr id="69" name="Text Placeholder 2">
            <a:extLst>
              <a:ext uri="{FF2B5EF4-FFF2-40B4-BE49-F238E27FC236}">
                <a16:creationId xmlns:a16="http://schemas.microsoft.com/office/drawing/2014/main" id="{C6A19F15-76D2-4BEE-862A-54E2C481A3A8}"/>
              </a:ext>
            </a:extLst>
          </p:cNvPr>
          <p:cNvSpPr>
            <a:spLocks noGrp="1"/>
          </p:cNvSpPr>
          <p:nvPr>
            <p:custDataLst>
              <p:tags r:id="rId9"/>
            </p:custDataLst>
          </p:nvPr>
        </p:nvSpPr>
        <p:spPr bwMode="auto">
          <a:xfrm>
            <a:off x="4046538" y="1550988"/>
            <a:ext cx="13001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a:lstStyle>
          <a:p>
            <a:r>
              <a:rPr lang="en-US" altLang="en-US" sz="1200" dirty="0">
                <a:sym typeface="+mn-lt"/>
              </a:rPr>
              <a:t>Upfront 100% dose</a:t>
            </a:r>
          </a:p>
        </p:txBody>
      </p:sp>
      <p:sp>
        <p:nvSpPr>
          <p:cNvPr id="267" name="TextBox 266">
            <a:extLst>
              <a:ext uri="{FF2B5EF4-FFF2-40B4-BE49-F238E27FC236}">
                <a16:creationId xmlns:a16="http://schemas.microsoft.com/office/drawing/2014/main" id="{4B6CC235-D72C-42C8-AA5B-222DEF6E99D0}"/>
              </a:ext>
            </a:extLst>
          </p:cNvPr>
          <p:cNvSpPr txBox="1"/>
          <p:nvPr/>
        </p:nvSpPr>
        <p:spPr>
          <a:xfrm>
            <a:off x="832350" y="4348163"/>
            <a:ext cx="157570" cy="215900"/>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algn="ctr"/>
            <a:r>
              <a:rPr lang="en-US" sz="1400" dirty="0"/>
              <a:t>0</a:t>
            </a:r>
          </a:p>
        </p:txBody>
      </p:sp>
      <p:sp>
        <p:nvSpPr>
          <p:cNvPr id="268" name="TextBox 267">
            <a:extLst>
              <a:ext uri="{FF2B5EF4-FFF2-40B4-BE49-F238E27FC236}">
                <a16:creationId xmlns:a16="http://schemas.microsoft.com/office/drawing/2014/main" id="{CC703C3E-8DAB-426C-B858-064E777AE3B5}"/>
              </a:ext>
            </a:extLst>
          </p:cNvPr>
          <p:cNvSpPr txBox="1">
            <a:spLocks/>
          </p:cNvSpPr>
          <p:nvPr/>
        </p:nvSpPr>
        <p:spPr>
          <a:xfrm>
            <a:off x="1853582" y="4348163"/>
            <a:ext cx="309393" cy="215444"/>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algn="ctr"/>
            <a:r>
              <a:rPr lang="en-US" sz="1400" dirty="0"/>
              <a:t>10</a:t>
            </a:r>
          </a:p>
        </p:txBody>
      </p:sp>
      <p:sp>
        <p:nvSpPr>
          <p:cNvPr id="269" name="TextBox 268">
            <a:extLst>
              <a:ext uri="{FF2B5EF4-FFF2-40B4-BE49-F238E27FC236}">
                <a16:creationId xmlns:a16="http://schemas.microsoft.com/office/drawing/2014/main" id="{226646E1-1635-42DA-AF32-3D692F71523B}"/>
              </a:ext>
            </a:extLst>
          </p:cNvPr>
          <p:cNvSpPr txBox="1">
            <a:spLocks/>
          </p:cNvSpPr>
          <p:nvPr/>
        </p:nvSpPr>
        <p:spPr>
          <a:xfrm>
            <a:off x="2913463" y="4348163"/>
            <a:ext cx="321862" cy="215444"/>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algn="ctr"/>
            <a:r>
              <a:rPr lang="en-US" sz="1400" dirty="0"/>
              <a:t>20</a:t>
            </a:r>
          </a:p>
        </p:txBody>
      </p:sp>
      <p:sp>
        <p:nvSpPr>
          <p:cNvPr id="272" name="TextBox 271">
            <a:extLst>
              <a:ext uri="{FF2B5EF4-FFF2-40B4-BE49-F238E27FC236}">
                <a16:creationId xmlns:a16="http://schemas.microsoft.com/office/drawing/2014/main" id="{25D87A79-EFEE-4227-8EA3-B66EF5850477}"/>
              </a:ext>
            </a:extLst>
          </p:cNvPr>
          <p:cNvSpPr txBox="1">
            <a:spLocks/>
          </p:cNvSpPr>
          <p:nvPr/>
        </p:nvSpPr>
        <p:spPr>
          <a:xfrm>
            <a:off x="3973344" y="4348163"/>
            <a:ext cx="360639" cy="215444"/>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algn="ctr"/>
            <a:r>
              <a:rPr lang="en-US" sz="1400" dirty="0"/>
              <a:t>30</a:t>
            </a:r>
          </a:p>
        </p:txBody>
      </p:sp>
      <p:sp>
        <p:nvSpPr>
          <p:cNvPr id="273" name="TextBox 272">
            <a:extLst>
              <a:ext uri="{FF2B5EF4-FFF2-40B4-BE49-F238E27FC236}">
                <a16:creationId xmlns:a16="http://schemas.microsoft.com/office/drawing/2014/main" id="{A9D48D71-F753-42B9-88A6-F8D03D7E3D3E}"/>
              </a:ext>
            </a:extLst>
          </p:cNvPr>
          <p:cNvSpPr txBox="1">
            <a:spLocks/>
          </p:cNvSpPr>
          <p:nvPr/>
        </p:nvSpPr>
        <p:spPr>
          <a:xfrm>
            <a:off x="5033225" y="4348163"/>
            <a:ext cx="321862" cy="215444"/>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algn="ctr"/>
            <a:r>
              <a:rPr lang="en-US" sz="1400" dirty="0"/>
              <a:t>40</a:t>
            </a:r>
          </a:p>
        </p:txBody>
      </p:sp>
      <p:sp>
        <p:nvSpPr>
          <p:cNvPr id="274" name="TextBox 273">
            <a:extLst>
              <a:ext uri="{FF2B5EF4-FFF2-40B4-BE49-F238E27FC236}">
                <a16:creationId xmlns:a16="http://schemas.microsoft.com/office/drawing/2014/main" id="{526DFABA-E521-4195-B667-202C58D5FABC}"/>
              </a:ext>
            </a:extLst>
          </p:cNvPr>
          <p:cNvSpPr txBox="1">
            <a:spLocks/>
          </p:cNvSpPr>
          <p:nvPr/>
        </p:nvSpPr>
        <p:spPr>
          <a:xfrm>
            <a:off x="5964239" y="4348163"/>
            <a:ext cx="325088" cy="215444"/>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algn="ctr"/>
            <a:r>
              <a:rPr lang="en-US" sz="1400" dirty="0"/>
              <a:t>50</a:t>
            </a:r>
          </a:p>
        </p:txBody>
      </p:sp>
      <p:cxnSp>
        <p:nvCxnSpPr>
          <p:cNvPr id="60" name="Straight Connector 59">
            <a:extLst>
              <a:ext uri="{FF2B5EF4-FFF2-40B4-BE49-F238E27FC236}">
                <a16:creationId xmlns:a16="http://schemas.microsoft.com/office/drawing/2014/main" id="{8032F415-69AD-47CF-B8EA-4887C3445648}"/>
              </a:ext>
            </a:extLst>
          </p:cNvPr>
          <p:cNvCxnSpPr>
            <a:cxnSpLocks/>
          </p:cNvCxnSpPr>
          <p:nvPr/>
        </p:nvCxnSpPr>
        <p:spPr>
          <a:xfrm>
            <a:off x="909648" y="2468563"/>
            <a:ext cx="533359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BBA7D69-0FE1-4B54-8397-84921D655686}"/>
              </a:ext>
            </a:extLst>
          </p:cNvPr>
          <p:cNvCxnSpPr/>
          <p:nvPr>
            <p:custDataLst>
              <p:tags r:id="rId10"/>
            </p:custDataLst>
          </p:nvPr>
        </p:nvCxnSpPr>
        <p:spPr bwMode="gray">
          <a:xfrm flipV="1">
            <a:off x="5354638" y="4289425"/>
            <a:ext cx="0" cy="58738"/>
          </a:xfrm>
          <a:prstGeom prst="line">
            <a:avLst/>
          </a:prstGeom>
          <a:ln w="9525" cap="flat" cmpd="sng" algn="ctr">
            <a:solidFill>
              <a:schemeClr val="accent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13B31E2-7A3F-4680-AAA7-EA3B71EC1076}"/>
              </a:ext>
            </a:extLst>
          </p:cNvPr>
          <p:cNvCxnSpPr/>
          <p:nvPr>
            <p:custDataLst>
              <p:tags r:id="rId11"/>
            </p:custDataLst>
          </p:nvPr>
        </p:nvCxnSpPr>
        <p:spPr bwMode="gray">
          <a:xfrm flipV="1">
            <a:off x="3570288" y="4289425"/>
            <a:ext cx="0" cy="58738"/>
          </a:xfrm>
          <a:prstGeom prst="line">
            <a:avLst/>
          </a:prstGeom>
          <a:ln w="9525" cap="flat" cmpd="sng" algn="ctr">
            <a:solidFill>
              <a:schemeClr val="accent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A8564CC-AE40-4AAD-8883-B23421404215}"/>
              </a:ext>
            </a:extLst>
          </p:cNvPr>
          <p:cNvCxnSpPr/>
          <p:nvPr>
            <p:custDataLst>
              <p:tags r:id="rId12"/>
            </p:custDataLst>
          </p:nvPr>
        </p:nvCxnSpPr>
        <p:spPr bwMode="gray">
          <a:xfrm flipV="1">
            <a:off x="3124200" y="4289425"/>
            <a:ext cx="0" cy="58738"/>
          </a:xfrm>
          <a:prstGeom prst="line">
            <a:avLst/>
          </a:prstGeom>
          <a:ln w="9525" cap="flat" cmpd="sng" algn="ctr">
            <a:solidFill>
              <a:schemeClr val="accent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66F55ED-4985-4AD9-9485-C5173EFCEB4D}"/>
              </a:ext>
            </a:extLst>
          </p:cNvPr>
          <p:cNvCxnSpPr/>
          <p:nvPr>
            <p:custDataLst>
              <p:tags r:id="rId13"/>
            </p:custDataLst>
          </p:nvPr>
        </p:nvCxnSpPr>
        <p:spPr bwMode="gray">
          <a:xfrm flipV="1">
            <a:off x="893763" y="4289425"/>
            <a:ext cx="0" cy="58738"/>
          </a:xfrm>
          <a:prstGeom prst="line">
            <a:avLst/>
          </a:prstGeom>
          <a:ln w="9525" cap="flat" cmpd="sng" algn="ctr">
            <a:solidFill>
              <a:schemeClr val="accent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BDC67A3-8151-47F3-A317-6F45A1EFCC94}"/>
              </a:ext>
            </a:extLst>
          </p:cNvPr>
          <p:cNvCxnSpPr/>
          <p:nvPr>
            <p:custDataLst>
              <p:tags r:id="rId14"/>
            </p:custDataLst>
          </p:nvPr>
        </p:nvCxnSpPr>
        <p:spPr bwMode="gray">
          <a:xfrm flipV="1">
            <a:off x="1785938" y="4289425"/>
            <a:ext cx="0" cy="58738"/>
          </a:xfrm>
          <a:prstGeom prst="line">
            <a:avLst/>
          </a:prstGeom>
          <a:ln w="9525" cap="flat" cmpd="sng" algn="ctr">
            <a:solidFill>
              <a:schemeClr val="accent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4C6867B-C1BB-433E-B62F-93EB6D0D5331}"/>
              </a:ext>
            </a:extLst>
          </p:cNvPr>
          <p:cNvCxnSpPr/>
          <p:nvPr>
            <p:custDataLst>
              <p:tags r:id="rId15"/>
            </p:custDataLst>
          </p:nvPr>
        </p:nvCxnSpPr>
        <p:spPr bwMode="gray">
          <a:xfrm flipV="1">
            <a:off x="1339850" y="4289425"/>
            <a:ext cx="0" cy="58738"/>
          </a:xfrm>
          <a:prstGeom prst="line">
            <a:avLst/>
          </a:prstGeom>
          <a:ln w="9525" cap="flat" cmpd="sng" algn="ctr">
            <a:solidFill>
              <a:schemeClr val="accent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A4C109-9C5A-4E38-B444-944FEFA8D791}"/>
              </a:ext>
            </a:extLst>
          </p:cNvPr>
          <p:cNvCxnSpPr/>
          <p:nvPr>
            <p:custDataLst>
              <p:tags r:id="rId16"/>
            </p:custDataLst>
          </p:nvPr>
        </p:nvCxnSpPr>
        <p:spPr bwMode="gray">
          <a:xfrm flipV="1">
            <a:off x="2232025" y="4289425"/>
            <a:ext cx="0" cy="58738"/>
          </a:xfrm>
          <a:prstGeom prst="line">
            <a:avLst/>
          </a:prstGeom>
          <a:ln w="9525" cap="flat" cmpd="sng" algn="ctr">
            <a:solidFill>
              <a:schemeClr val="accent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0A4B42F-D3A6-4F19-8622-D4BD8521DCFB}"/>
              </a:ext>
            </a:extLst>
          </p:cNvPr>
          <p:cNvCxnSpPr/>
          <p:nvPr>
            <p:custDataLst>
              <p:tags r:id="rId17"/>
            </p:custDataLst>
          </p:nvPr>
        </p:nvCxnSpPr>
        <p:spPr bwMode="gray">
          <a:xfrm flipV="1">
            <a:off x="4016375" y="4289425"/>
            <a:ext cx="0" cy="58738"/>
          </a:xfrm>
          <a:prstGeom prst="line">
            <a:avLst/>
          </a:prstGeom>
          <a:ln w="9525" cap="flat" cmpd="sng" algn="ctr">
            <a:solidFill>
              <a:schemeClr val="accent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0D4016F-9790-42D6-88DB-1C95FA97B0A7}"/>
              </a:ext>
            </a:extLst>
          </p:cNvPr>
          <p:cNvCxnSpPr/>
          <p:nvPr>
            <p:custDataLst>
              <p:tags r:id="rId18"/>
            </p:custDataLst>
          </p:nvPr>
        </p:nvCxnSpPr>
        <p:spPr bwMode="gray">
          <a:xfrm flipV="1">
            <a:off x="2678113" y="4289425"/>
            <a:ext cx="0" cy="58738"/>
          </a:xfrm>
          <a:prstGeom prst="line">
            <a:avLst/>
          </a:prstGeom>
          <a:ln w="9525" cap="flat" cmpd="sng" algn="ctr">
            <a:solidFill>
              <a:schemeClr val="accent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85977B-C6DE-472A-BF0E-46A84A451F18}"/>
              </a:ext>
            </a:extLst>
          </p:cNvPr>
          <p:cNvCxnSpPr/>
          <p:nvPr>
            <p:custDataLst>
              <p:tags r:id="rId19"/>
            </p:custDataLst>
          </p:nvPr>
        </p:nvCxnSpPr>
        <p:spPr bwMode="gray">
          <a:xfrm flipV="1">
            <a:off x="4464050" y="4289425"/>
            <a:ext cx="0" cy="58738"/>
          </a:xfrm>
          <a:prstGeom prst="line">
            <a:avLst/>
          </a:prstGeom>
          <a:ln w="9525" cap="flat" cmpd="sng" algn="ctr">
            <a:solidFill>
              <a:schemeClr val="accent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7751D24-4ED2-4D68-8FA6-A0587C6EAB64}"/>
              </a:ext>
            </a:extLst>
          </p:cNvPr>
          <p:cNvCxnSpPr/>
          <p:nvPr>
            <p:custDataLst>
              <p:tags r:id="rId20"/>
            </p:custDataLst>
          </p:nvPr>
        </p:nvCxnSpPr>
        <p:spPr bwMode="gray">
          <a:xfrm flipV="1">
            <a:off x="4910138" y="4289425"/>
            <a:ext cx="0" cy="58738"/>
          </a:xfrm>
          <a:prstGeom prst="line">
            <a:avLst/>
          </a:prstGeom>
          <a:ln w="9525" cap="flat" cmpd="sng" algn="ctr">
            <a:solidFill>
              <a:schemeClr val="accent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1497CAE-D405-4272-844C-973E07A6FA9A}"/>
              </a:ext>
            </a:extLst>
          </p:cNvPr>
          <p:cNvCxnSpPr/>
          <p:nvPr>
            <p:custDataLst>
              <p:tags r:id="rId21"/>
            </p:custDataLst>
          </p:nvPr>
        </p:nvCxnSpPr>
        <p:spPr bwMode="gray">
          <a:xfrm flipV="1">
            <a:off x="5800725" y="4289425"/>
            <a:ext cx="0" cy="58738"/>
          </a:xfrm>
          <a:prstGeom prst="line">
            <a:avLst/>
          </a:prstGeom>
          <a:ln w="9525" cap="flat" cmpd="sng" algn="ctr">
            <a:solidFill>
              <a:schemeClr val="accent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C94BBB9-2574-49DD-9A5D-82D408A21CFB}"/>
              </a:ext>
            </a:extLst>
          </p:cNvPr>
          <p:cNvCxnSpPr/>
          <p:nvPr>
            <p:custDataLst>
              <p:tags r:id="rId22"/>
            </p:custDataLst>
          </p:nvPr>
        </p:nvCxnSpPr>
        <p:spPr bwMode="gray">
          <a:xfrm flipV="1">
            <a:off x="6248400" y="4289425"/>
            <a:ext cx="0" cy="58738"/>
          </a:xfrm>
          <a:prstGeom prst="line">
            <a:avLst/>
          </a:prstGeom>
          <a:ln w="9525" cap="flat" cmpd="sng" algn="ctr">
            <a:solidFill>
              <a:schemeClr val="accent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66" name="Chart 65">
            <a:extLst>
              <a:ext uri="{FF2B5EF4-FFF2-40B4-BE49-F238E27FC236}">
                <a16:creationId xmlns:a16="http://schemas.microsoft.com/office/drawing/2014/main" id="{E9D171F7-757A-4383-A565-8D7BF6BA252C}"/>
              </a:ext>
            </a:extLst>
          </p:cNvPr>
          <p:cNvGraphicFramePr/>
          <p:nvPr>
            <p:custDataLst>
              <p:tags r:id="rId23"/>
            </p:custDataLst>
            <p:extLst/>
          </p:nvPr>
        </p:nvGraphicFramePr>
        <p:xfrm>
          <a:off x="811213" y="1582738"/>
          <a:ext cx="5519737" cy="2847975"/>
        </p:xfrm>
        <a:graphic>
          <a:graphicData uri="http://schemas.openxmlformats.org/drawingml/2006/chart">
            <c:chart xmlns:c="http://schemas.openxmlformats.org/drawingml/2006/chart" xmlns:r="http://schemas.openxmlformats.org/officeDocument/2006/relationships" r:id="rId38"/>
          </a:graphicData>
        </a:graphic>
      </p:graphicFrame>
      <p:sp>
        <p:nvSpPr>
          <p:cNvPr id="236" name="Text Placeholder 2">
            <a:extLst>
              <a:ext uri="{FF2B5EF4-FFF2-40B4-BE49-F238E27FC236}">
                <a16:creationId xmlns:a16="http://schemas.microsoft.com/office/drawing/2014/main" id="{23C4804C-ECA5-4897-AFF9-F2BE447D3DAE}"/>
              </a:ext>
            </a:extLst>
          </p:cNvPr>
          <p:cNvSpPr>
            <a:spLocks noGrp="1"/>
          </p:cNvSpPr>
          <p:nvPr>
            <p:custDataLst>
              <p:tags r:id="rId24"/>
            </p:custDataLst>
          </p:nvPr>
        </p:nvSpPr>
        <p:spPr bwMode="gray">
          <a:xfrm>
            <a:off x="481013" y="2006600"/>
            <a:ext cx="2952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a:lstStyle>
          <a:p>
            <a:pPr algn="r"/>
            <a:fld id="{CA8D16C6-69F9-4D2D-A803-0FC27006B6B5}" type="datetime'''''''''''''''''''''''''2''''''5''''0'''''">
              <a:rPr lang="en-US" altLang="en-US" sz="1400" smtClean="0">
                <a:sym typeface="+mn-lt"/>
              </a:rPr>
              <a:pPr algn="r"/>
              <a:t>250</a:t>
            </a:fld>
            <a:endParaRPr lang="en-US" sz="1400" dirty="0">
              <a:sym typeface="+mn-lt"/>
            </a:endParaRPr>
          </a:p>
        </p:txBody>
      </p:sp>
      <p:sp>
        <p:nvSpPr>
          <p:cNvPr id="35" name="Text Placeholder 2">
            <a:extLst>
              <a:ext uri="{FF2B5EF4-FFF2-40B4-BE49-F238E27FC236}">
                <a16:creationId xmlns:a16="http://schemas.microsoft.com/office/drawing/2014/main" id="{D1AD5039-7482-4973-B8F6-9C682D414E93}"/>
              </a:ext>
            </a:extLst>
          </p:cNvPr>
          <p:cNvSpPr>
            <a:spLocks noGrp="1"/>
          </p:cNvSpPr>
          <p:nvPr>
            <p:custDataLst>
              <p:tags r:id="rId25"/>
            </p:custDataLst>
          </p:nvPr>
        </p:nvSpPr>
        <p:spPr bwMode="gray">
          <a:xfrm>
            <a:off x="677863" y="4241800"/>
            <a:ext cx="9842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a:lstStyle>
          <a:p>
            <a:pPr algn="r"/>
            <a:fld id="{32EF114C-14B7-4825-8C4C-A22B88A58A66}" type="datetime'''''''''''''''''''''''''''''''''''0'''''''">
              <a:rPr lang="en-US" altLang="en-US" sz="1400" smtClean="0">
                <a:sym typeface="+mn-lt"/>
              </a:rPr>
              <a:pPr algn="r"/>
              <a:t>0</a:t>
            </a:fld>
            <a:endParaRPr lang="en-US" sz="1400" dirty="0">
              <a:sym typeface="+mn-lt"/>
            </a:endParaRPr>
          </a:p>
        </p:txBody>
      </p:sp>
      <p:sp>
        <p:nvSpPr>
          <p:cNvPr id="234" name="Text Placeholder 2">
            <a:extLst>
              <a:ext uri="{FF2B5EF4-FFF2-40B4-BE49-F238E27FC236}">
                <a16:creationId xmlns:a16="http://schemas.microsoft.com/office/drawing/2014/main" id="{9155A471-FFB5-4D6C-BC3B-BC4086AECC38}"/>
              </a:ext>
            </a:extLst>
          </p:cNvPr>
          <p:cNvSpPr>
            <a:spLocks noGrp="1"/>
          </p:cNvSpPr>
          <p:nvPr>
            <p:custDataLst>
              <p:tags r:id="rId26"/>
            </p:custDataLst>
          </p:nvPr>
        </p:nvSpPr>
        <p:spPr bwMode="gray">
          <a:xfrm>
            <a:off x="579438" y="3794125"/>
            <a:ext cx="196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a:lstStyle>
          <a:p>
            <a:pPr algn="r"/>
            <a:fld id="{78F84020-8CE5-4064-88D9-0A9A9CEA4142}" type="datetime'''''''''''''''''''''''''5''''''''''0'''''''''">
              <a:rPr lang="en-US" altLang="en-US" sz="1400" smtClean="0">
                <a:sym typeface="+mn-lt"/>
              </a:rPr>
              <a:pPr algn="r"/>
              <a:t>50</a:t>
            </a:fld>
            <a:endParaRPr lang="en-US" sz="1400" dirty="0">
              <a:sym typeface="+mn-lt"/>
            </a:endParaRPr>
          </a:p>
        </p:txBody>
      </p:sp>
      <p:sp>
        <p:nvSpPr>
          <p:cNvPr id="53" name="Text Placeholder 2">
            <a:extLst>
              <a:ext uri="{FF2B5EF4-FFF2-40B4-BE49-F238E27FC236}">
                <a16:creationId xmlns:a16="http://schemas.microsoft.com/office/drawing/2014/main" id="{E64C3DE4-04F6-41F9-B879-8A354181A4D9}"/>
              </a:ext>
            </a:extLst>
          </p:cNvPr>
          <p:cNvSpPr>
            <a:spLocks noGrp="1"/>
          </p:cNvSpPr>
          <p:nvPr>
            <p:custDataLst>
              <p:tags r:id="rId27"/>
            </p:custDataLst>
          </p:nvPr>
        </p:nvSpPr>
        <p:spPr bwMode="gray">
          <a:xfrm>
            <a:off x="481013" y="3348038"/>
            <a:ext cx="2952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a:lstStyle>
          <a:p>
            <a:pPr algn="r"/>
            <a:fld id="{3DE1AC4C-5861-47CC-8697-A8DE23F3E373}" type="datetime'''''''''1''''''''''''''''''''''''''''''0''''''0'">
              <a:rPr lang="en-US" altLang="en-US" sz="1400" smtClean="0">
                <a:sym typeface="+mn-lt"/>
              </a:rPr>
              <a:pPr algn="r"/>
              <a:t>100</a:t>
            </a:fld>
            <a:endParaRPr lang="en-US" sz="1400" dirty="0">
              <a:sym typeface="+mn-lt"/>
            </a:endParaRPr>
          </a:p>
        </p:txBody>
      </p:sp>
      <p:sp>
        <p:nvSpPr>
          <p:cNvPr id="235" name="Text Placeholder 2">
            <a:extLst>
              <a:ext uri="{FF2B5EF4-FFF2-40B4-BE49-F238E27FC236}">
                <a16:creationId xmlns:a16="http://schemas.microsoft.com/office/drawing/2014/main" id="{79EF527E-CEEE-44C4-8CEA-17B8C5061C33}"/>
              </a:ext>
            </a:extLst>
          </p:cNvPr>
          <p:cNvSpPr>
            <a:spLocks noGrp="1"/>
          </p:cNvSpPr>
          <p:nvPr>
            <p:custDataLst>
              <p:tags r:id="rId28"/>
            </p:custDataLst>
          </p:nvPr>
        </p:nvSpPr>
        <p:spPr bwMode="gray">
          <a:xfrm>
            <a:off x="481013" y="2900363"/>
            <a:ext cx="2952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a:lstStyle>
          <a:p>
            <a:pPr algn="r"/>
            <a:fld id="{7E5D1B49-2FCA-496E-AA1B-F2DDB6E49AC1}" type="datetime'''''''''''''''''''''''''1''5''''''''''''''''''''''''0'''''">
              <a:rPr lang="en-US" altLang="en-US" sz="1400" smtClean="0">
                <a:sym typeface="+mn-lt"/>
              </a:rPr>
              <a:pPr algn="r"/>
              <a:t>150</a:t>
            </a:fld>
            <a:endParaRPr lang="en-US" sz="1400" dirty="0">
              <a:sym typeface="+mn-lt"/>
            </a:endParaRPr>
          </a:p>
        </p:txBody>
      </p:sp>
      <p:sp>
        <p:nvSpPr>
          <p:cNvPr id="55" name="Text Placeholder 2">
            <a:extLst>
              <a:ext uri="{FF2B5EF4-FFF2-40B4-BE49-F238E27FC236}">
                <a16:creationId xmlns:a16="http://schemas.microsoft.com/office/drawing/2014/main" id="{72D3F489-E79C-4E5D-A7CB-7E38EBBB203E}"/>
              </a:ext>
            </a:extLst>
          </p:cNvPr>
          <p:cNvSpPr>
            <a:spLocks noGrp="1"/>
          </p:cNvSpPr>
          <p:nvPr>
            <p:custDataLst>
              <p:tags r:id="rId29"/>
            </p:custDataLst>
          </p:nvPr>
        </p:nvSpPr>
        <p:spPr bwMode="gray">
          <a:xfrm>
            <a:off x="481013" y="2452688"/>
            <a:ext cx="2952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a:lstStyle>
          <a:p>
            <a:pPr algn="r"/>
            <a:fld id="{944EB978-F7C2-4761-8EDA-A5AF8DB4B87E}" type="datetime'''''''''''''200'''''''''''''''''''''''''''">
              <a:rPr lang="en-US" altLang="en-US" sz="1400" smtClean="0">
                <a:sym typeface="+mn-lt"/>
              </a:rPr>
              <a:pPr algn="r"/>
              <a:t>200</a:t>
            </a:fld>
            <a:endParaRPr lang="en-US" sz="1400" dirty="0">
              <a:sym typeface="+mn-lt"/>
            </a:endParaRPr>
          </a:p>
        </p:txBody>
      </p:sp>
      <p:sp>
        <p:nvSpPr>
          <p:cNvPr id="237" name="Text Placeholder 2">
            <a:extLst>
              <a:ext uri="{FF2B5EF4-FFF2-40B4-BE49-F238E27FC236}">
                <a16:creationId xmlns:a16="http://schemas.microsoft.com/office/drawing/2014/main" id="{0015644F-29B9-4B53-A015-7AA765980C81}"/>
              </a:ext>
            </a:extLst>
          </p:cNvPr>
          <p:cNvSpPr>
            <a:spLocks noGrp="1"/>
          </p:cNvSpPr>
          <p:nvPr>
            <p:custDataLst>
              <p:tags r:id="rId30"/>
            </p:custDataLst>
          </p:nvPr>
        </p:nvSpPr>
        <p:spPr bwMode="gray">
          <a:xfrm>
            <a:off x="481013" y="1558925"/>
            <a:ext cx="2952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a:lstStyle>
          <a:p>
            <a:pPr algn="r"/>
            <a:fld id="{F645FDBE-8010-4264-8F33-FD35E033E8A9}" type="datetime'''''''''''''''3''''''''''''''''''''''''''0''''''''''0'''''">
              <a:rPr lang="en-US" altLang="en-US" sz="1400" smtClean="0">
                <a:sym typeface="+mn-lt"/>
              </a:rPr>
              <a:pPr algn="r"/>
              <a:t>300</a:t>
            </a:fld>
            <a:endParaRPr lang="en-US" sz="1400" dirty="0">
              <a:sym typeface="+mn-lt"/>
            </a:endParaRPr>
          </a:p>
        </p:txBody>
      </p:sp>
      <p:sp>
        <p:nvSpPr>
          <p:cNvPr id="227" name="Text Placeholder 2">
            <a:extLst>
              <a:ext uri="{FF2B5EF4-FFF2-40B4-BE49-F238E27FC236}">
                <a16:creationId xmlns:a16="http://schemas.microsoft.com/office/drawing/2014/main" id="{C59601B6-9A20-43FB-A8ED-EE0A174412EC}"/>
              </a:ext>
            </a:extLst>
          </p:cNvPr>
          <p:cNvSpPr>
            <a:spLocks noGrp="1"/>
          </p:cNvSpPr>
          <p:nvPr>
            <p:custDataLst>
              <p:tags r:id="rId31"/>
            </p:custDataLst>
          </p:nvPr>
        </p:nvSpPr>
        <p:spPr bwMode="auto">
          <a:xfrm>
            <a:off x="5457825" y="4495800"/>
            <a:ext cx="795338" cy="4254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a:lstStyle>
          <a:p>
            <a:pPr algn="r"/>
            <a:endParaRPr lang="en-US" altLang="en-US" sz="1400" b="1" dirty="0">
              <a:solidFill>
                <a:schemeClr val="accent4"/>
              </a:solidFill>
              <a:sym typeface="+mn-lt"/>
            </a:endParaRPr>
          </a:p>
          <a:p>
            <a:pPr algn="r"/>
            <a:r>
              <a:rPr lang="en-US" altLang="en-US" sz="1400" b="1" dirty="0">
                <a:solidFill>
                  <a:schemeClr val="accent4"/>
                </a:solidFill>
                <a:sym typeface="+mn-lt"/>
              </a:rPr>
              <a:t>Time, </a:t>
            </a:r>
            <a:r>
              <a:rPr lang="en-US" altLang="en-US" sz="1400" dirty="0">
                <a:solidFill>
                  <a:schemeClr val="accent6"/>
                </a:solidFill>
                <a:sym typeface="+mn-lt"/>
              </a:rPr>
              <a:t>min</a:t>
            </a:r>
            <a:endParaRPr lang="en-US" sz="1400" dirty="0">
              <a:solidFill>
                <a:schemeClr val="accent6"/>
              </a:solidFill>
              <a:sym typeface="+mn-lt"/>
            </a:endParaRPr>
          </a:p>
        </p:txBody>
      </p:sp>
      <p:sp>
        <p:nvSpPr>
          <p:cNvPr id="221" name="Text Placeholder 2">
            <a:extLst>
              <a:ext uri="{FF2B5EF4-FFF2-40B4-BE49-F238E27FC236}">
                <a16:creationId xmlns:a16="http://schemas.microsoft.com/office/drawing/2014/main" id="{1A755144-4C85-444E-9DBA-FAEB247ECE54}"/>
              </a:ext>
            </a:extLst>
          </p:cNvPr>
          <p:cNvSpPr>
            <a:spLocks noGrp="1"/>
          </p:cNvSpPr>
          <p:nvPr>
            <p:custDataLst>
              <p:tags r:id="rId32"/>
            </p:custDataLst>
          </p:nvPr>
        </p:nvSpPr>
        <p:spPr bwMode="auto">
          <a:xfrm>
            <a:off x="481013" y="1203325"/>
            <a:ext cx="93662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895350"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a:lstStyle>
          <a:p>
            <a:r>
              <a:rPr lang="en-US" altLang="en-US" sz="1400" b="1" dirty="0">
                <a:solidFill>
                  <a:schemeClr val="accent4"/>
                </a:solidFill>
                <a:sym typeface="+mn-lt"/>
              </a:rPr>
              <a:t>Slump, </a:t>
            </a:r>
            <a:r>
              <a:rPr lang="en-US" altLang="en-US" sz="1400" dirty="0">
                <a:solidFill>
                  <a:schemeClr val="accent6"/>
                </a:solidFill>
                <a:sym typeface="+mn-lt"/>
              </a:rPr>
              <a:t>mm</a:t>
            </a:r>
            <a:endParaRPr lang="en-US" sz="1400" dirty="0">
              <a:solidFill>
                <a:schemeClr val="accent6"/>
              </a:solidFill>
              <a:sym typeface="+mn-lt"/>
            </a:endParaRPr>
          </a:p>
        </p:txBody>
      </p:sp>
      <p:cxnSp>
        <p:nvCxnSpPr>
          <p:cNvPr id="61" name="Straight Connector 60">
            <a:extLst>
              <a:ext uri="{FF2B5EF4-FFF2-40B4-BE49-F238E27FC236}">
                <a16:creationId xmlns:a16="http://schemas.microsoft.com/office/drawing/2014/main" id="{8A7618AB-1C36-4A0C-A10D-D2C026FF1ED2}"/>
              </a:ext>
            </a:extLst>
          </p:cNvPr>
          <p:cNvCxnSpPr>
            <a:cxnSpLocks/>
          </p:cNvCxnSpPr>
          <p:nvPr/>
        </p:nvCxnSpPr>
        <p:spPr>
          <a:xfrm>
            <a:off x="400887" y="5105400"/>
            <a:ext cx="8362113"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0013C94D-79D9-4BA0-BFC6-42EC4464BB76}"/>
              </a:ext>
            </a:extLst>
          </p:cNvPr>
          <p:cNvSpPr>
            <a:spLocks/>
          </p:cNvSpPr>
          <p:nvPr/>
        </p:nvSpPr>
        <p:spPr>
          <a:xfrm>
            <a:off x="482284" y="5213350"/>
            <a:ext cx="1881625" cy="1035050"/>
          </a:xfrm>
          <a:prstGeom prst="rect">
            <a:avLst/>
          </a:prstGeom>
          <a:solidFill>
            <a:schemeClr val="accent2">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err="1">
              <a:solidFill>
                <a:schemeClr val="tx1"/>
              </a:solidFill>
            </a:endParaRPr>
          </a:p>
        </p:txBody>
      </p:sp>
      <p:sp>
        <p:nvSpPr>
          <p:cNvPr id="84" name="Rectangle 83">
            <a:extLst>
              <a:ext uri="{FF2B5EF4-FFF2-40B4-BE49-F238E27FC236}">
                <a16:creationId xmlns:a16="http://schemas.microsoft.com/office/drawing/2014/main" id="{4401765D-4C53-4F4A-A228-D1D0126854A3}"/>
              </a:ext>
            </a:extLst>
          </p:cNvPr>
          <p:cNvSpPr>
            <a:spLocks/>
          </p:cNvSpPr>
          <p:nvPr/>
        </p:nvSpPr>
        <p:spPr>
          <a:xfrm>
            <a:off x="2581553" y="5213350"/>
            <a:ext cx="1881625" cy="1035050"/>
          </a:xfrm>
          <a:prstGeom prst="rect">
            <a:avLst/>
          </a:prstGeom>
          <a:solidFill>
            <a:schemeClr val="accent2">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err="1">
              <a:solidFill>
                <a:schemeClr val="tx1"/>
              </a:solidFill>
            </a:endParaRPr>
          </a:p>
        </p:txBody>
      </p:sp>
      <p:sp>
        <p:nvSpPr>
          <p:cNvPr id="85" name="Rectangle 84">
            <a:extLst>
              <a:ext uri="{FF2B5EF4-FFF2-40B4-BE49-F238E27FC236}">
                <a16:creationId xmlns:a16="http://schemas.microsoft.com/office/drawing/2014/main" id="{3167B25B-6F6D-4E9B-B636-DEF69C34FD9A}"/>
              </a:ext>
            </a:extLst>
          </p:cNvPr>
          <p:cNvSpPr>
            <a:spLocks/>
          </p:cNvSpPr>
          <p:nvPr/>
        </p:nvSpPr>
        <p:spPr>
          <a:xfrm>
            <a:off x="4680822" y="5213350"/>
            <a:ext cx="1881625" cy="1035050"/>
          </a:xfrm>
          <a:prstGeom prst="rect">
            <a:avLst/>
          </a:prstGeom>
          <a:solidFill>
            <a:schemeClr val="accent2">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err="1">
              <a:solidFill>
                <a:schemeClr val="tx1"/>
              </a:solidFill>
            </a:endParaRPr>
          </a:p>
        </p:txBody>
      </p:sp>
      <p:sp>
        <p:nvSpPr>
          <p:cNvPr id="86" name="Rectangle 85">
            <a:extLst>
              <a:ext uri="{FF2B5EF4-FFF2-40B4-BE49-F238E27FC236}">
                <a16:creationId xmlns:a16="http://schemas.microsoft.com/office/drawing/2014/main" id="{0465E4C2-3FF1-46CB-A579-FA7B02250962}"/>
              </a:ext>
            </a:extLst>
          </p:cNvPr>
          <p:cNvSpPr>
            <a:spLocks/>
          </p:cNvSpPr>
          <p:nvPr/>
        </p:nvSpPr>
        <p:spPr>
          <a:xfrm>
            <a:off x="6780091" y="5213350"/>
            <a:ext cx="1881625" cy="1035050"/>
          </a:xfrm>
          <a:prstGeom prst="rect">
            <a:avLst/>
          </a:prstGeom>
          <a:solidFill>
            <a:schemeClr val="accent2">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err="1">
              <a:solidFill>
                <a:schemeClr val="tx1"/>
              </a:solidFill>
            </a:endParaRPr>
          </a:p>
        </p:txBody>
      </p:sp>
      <p:sp>
        <p:nvSpPr>
          <p:cNvPr id="87" name="Rectangle 86">
            <a:extLst>
              <a:ext uri="{FF2B5EF4-FFF2-40B4-BE49-F238E27FC236}">
                <a16:creationId xmlns:a16="http://schemas.microsoft.com/office/drawing/2014/main" id="{F32577EA-C9C8-40C8-B2C0-E1EB2F1F271A}"/>
              </a:ext>
            </a:extLst>
          </p:cNvPr>
          <p:cNvSpPr>
            <a:spLocks/>
          </p:cNvSpPr>
          <p:nvPr/>
        </p:nvSpPr>
        <p:spPr>
          <a:xfrm>
            <a:off x="482284" y="5213350"/>
            <a:ext cx="1881625" cy="506251"/>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9" tIns="72009" rIns="72009" bIns="72009" rtlCol="0" anchor="ctr" anchorCtr="0">
            <a:noAutofit/>
          </a:bodyPr>
          <a:lstStyle/>
          <a:p>
            <a:pPr>
              <a:buClr>
                <a:schemeClr val="tx2"/>
              </a:buClr>
            </a:pPr>
            <a:r>
              <a:rPr lang="en-US" sz="1400" b="1" dirty="0">
                <a:solidFill>
                  <a:schemeClr val="accent4"/>
                </a:solidFill>
                <a:latin typeface="Arial" panose="020B0604020202020204" pitchFamily="34" charset="0"/>
              </a:rPr>
              <a:t>Volume with </a:t>
            </a:r>
            <a:br>
              <a:rPr lang="en-US" sz="1400" b="1" dirty="0">
                <a:solidFill>
                  <a:schemeClr val="accent4"/>
                </a:solidFill>
                <a:latin typeface="Arial" panose="020B0604020202020204" pitchFamily="34" charset="0"/>
              </a:rPr>
            </a:br>
            <a:r>
              <a:rPr lang="en-US" sz="1400" b="1" dirty="0">
                <a:solidFill>
                  <a:schemeClr val="accent4"/>
                </a:solidFill>
                <a:latin typeface="Arial" panose="020B0604020202020204" pitchFamily="34" charset="0"/>
              </a:rPr>
              <a:t>HRWR (%)</a:t>
            </a:r>
          </a:p>
        </p:txBody>
      </p:sp>
      <p:sp>
        <p:nvSpPr>
          <p:cNvPr id="95" name="Rectangle 94">
            <a:extLst>
              <a:ext uri="{FF2B5EF4-FFF2-40B4-BE49-F238E27FC236}">
                <a16:creationId xmlns:a16="http://schemas.microsoft.com/office/drawing/2014/main" id="{63FC8A11-DC39-453C-A1FA-07F8C2DDD2B6}"/>
              </a:ext>
            </a:extLst>
          </p:cNvPr>
          <p:cNvSpPr>
            <a:spLocks/>
          </p:cNvSpPr>
          <p:nvPr/>
        </p:nvSpPr>
        <p:spPr>
          <a:xfrm>
            <a:off x="2581553" y="5213350"/>
            <a:ext cx="1881625" cy="506251"/>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9" tIns="72009" rIns="72009" bIns="72009" rtlCol="0" anchor="ctr" anchorCtr="0">
            <a:noAutofit/>
          </a:bodyPr>
          <a:lstStyle/>
          <a:p>
            <a:pPr>
              <a:buClr>
                <a:schemeClr val="tx2"/>
              </a:buClr>
            </a:pPr>
            <a:r>
              <a:rPr lang="en-US" sz="1400" b="1" dirty="0">
                <a:solidFill>
                  <a:schemeClr val="accent4"/>
                </a:solidFill>
                <a:latin typeface="Arial" panose="020B0604020202020204" pitchFamily="34" charset="0"/>
              </a:rPr>
              <a:t>Avg HRWR </a:t>
            </a:r>
            <a:br>
              <a:rPr lang="en-US" sz="1400" b="1" dirty="0">
                <a:solidFill>
                  <a:schemeClr val="accent4"/>
                </a:solidFill>
                <a:latin typeface="Arial" panose="020B0604020202020204" pitchFamily="34" charset="0"/>
              </a:rPr>
            </a:br>
            <a:r>
              <a:rPr lang="en-US" sz="1400" b="1" dirty="0">
                <a:solidFill>
                  <a:schemeClr val="accent4"/>
                </a:solidFill>
                <a:latin typeface="Arial" panose="020B0604020202020204" pitchFamily="34" charset="0"/>
              </a:rPr>
              <a:t>usage ($/</a:t>
            </a:r>
            <a:r>
              <a:rPr lang="en-US" sz="1400" b="1" dirty="0" err="1">
                <a:solidFill>
                  <a:schemeClr val="accent4"/>
                </a:solidFill>
                <a:latin typeface="Arial" panose="020B0604020202020204" pitchFamily="34" charset="0"/>
              </a:rPr>
              <a:t>cyd</a:t>
            </a:r>
            <a:r>
              <a:rPr lang="en-US" sz="1400" b="1" dirty="0">
                <a:solidFill>
                  <a:schemeClr val="accent4"/>
                </a:solidFill>
                <a:latin typeface="Arial" panose="020B0604020202020204" pitchFamily="34" charset="0"/>
              </a:rPr>
              <a:t>)</a:t>
            </a:r>
          </a:p>
        </p:txBody>
      </p:sp>
      <p:sp>
        <p:nvSpPr>
          <p:cNvPr id="96" name="Rectangle 95">
            <a:extLst>
              <a:ext uri="{FF2B5EF4-FFF2-40B4-BE49-F238E27FC236}">
                <a16:creationId xmlns:a16="http://schemas.microsoft.com/office/drawing/2014/main" id="{AE63C003-232C-49F2-8A03-45E3F733CDFE}"/>
              </a:ext>
            </a:extLst>
          </p:cNvPr>
          <p:cNvSpPr>
            <a:spLocks/>
          </p:cNvSpPr>
          <p:nvPr/>
        </p:nvSpPr>
        <p:spPr>
          <a:xfrm>
            <a:off x="4680822" y="5213350"/>
            <a:ext cx="1881625" cy="506251"/>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9" tIns="72009" rIns="72009" bIns="72009" rtlCol="0" anchor="ctr" anchorCtr="0">
            <a:noAutofit/>
          </a:bodyPr>
          <a:lstStyle/>
          <a:p>
            <a:pPr>
              <a:buClr>
                <a:schemeClr val="tx2"/>
              </a:buClr>
            </a:pPr>
            <a:r>
              <a:rPr lang="en-US" sz="1400" b="1" dirty="0">
                <a:solidFill>
                  <a:schemeClr val="accent4"/>
                </a:solidFill>
                <a:latin typeface="Arial" panose="020B0604020202020204" pitchFamily="34" charset="0"/>
              </a:rPr>
              <a:t>VERIFI®</a:t>
            </a:r>
            <a:br>
              <a:rPr lang="en-US" sz="1400" b="1" dirty="0">
                <a:solidFill>
                  <a:schemeClr val="accent4"/>
                </a:solidFill>
                <a:latin typeface="Arial" panose="020B0604020202020204" pitchFamily="34" charset="0"/>
              </a:rPr>
            </a:br>
            <a:r>
              <a:rPr lang="en-US" sz="1400" b="1" dirty="0">
                <a:solidFill>
                  <a:schemeClr val="accent4"/>
                </a:solidFill>
                <a:latin typeface="Arial" panose="020B0604020202020204" pitchFamily="34" charset="0"/>
              </a:rPr>
              <a:t>Reduction (%)</a:t>
            </a:r>
          </a:p>
        </p:txBody>
      </p:sp>
      <p:sp>
        <p:nvSpPr>
          <p:cNvPr id="97" name="Rectangle 96">
            <a:extLst>
              <a:ext uri="{FF2B5EF4-FFF2-40B4-BE49-F238E27FC236}">
                <a16:creationId xmlns:a16="http://schemas.microsoft.com/office/drawing/2014/main" id="{FC4B9DED-FA28-48B4-B734-5DC5FAEB5FD6}"/>
              </a:ext>
            </a:extLst>
          </p:cNvPr>
          <p:cNvSpPr>
            <a:spLocks/>
          </p:cNvSpPr>
          <p:nvPr/>
        </p:nvSpPr>
        <p:spPr>
          <a:xfrm>
            <a:off x="6780091" y="5213350"/>
            <a:ext cx="1881625" cy="506251"/>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9" tIns="72009" rIns="72009" bIns="72009" rtlCol="0" anchor="ctr" anchorCtr="0">
            <a:noAutofit/>
          </a:bodyPr>
          <a:lstStyle/>
          <a:p>
            <a:pPr>
              <a:buClr>
                <a:schemeClr val="tx2"/>
              </a:buClr>
            </a:pPr>
            <a:r>
              <a:rPr lang="en-US" sz="1400" b="1" dirty="0">
                <a:solidFill>
                  <a:schemeClr val="bg1"/>
                </a:solidFill>
                <a:latin typeface="Arial" panose="020B0604020202020204" pitchFamily="34" charset="0"/>
              </a:rPr>
              <a:t>Savings across all yards ($/</a:t>
            </a:r>
            <a:r>
              <a:rPr lang="en-US" sz="1400" b="1" dirty="0" err="1">
                <a:solidFill>
                  <a:schemeClr val="bg1"/>
                </a:solidFill>
                <a:latin typeface="Arial" panose="020B0604020202020204" pitchFamily="34" charset="0"/>
              </a:rPr>
              <a:t>cyd</a:t>
            </a:r>
            <a:r>
              <a:rPr lang="en-US" sz="1400" b="1" dirty="0">
                <a:solidFill>
                  <a:schemeClr val="bg1"/>
                </a:solidFill>
                <a:latin typeface="Arial" panose="020B0604020202020204" pitchFamily="34" charset="0"/>
              </a:rPr>
              <a:t>)</a:t>
            </a:r>
          </a:p>
        </p:txBody>
      </p:sp>
      <p:sp>
        <p:nvSpPr>
          <p:cNvPr id="98" name="Rectangle 97">
            <a:extLst>
              <a:ext uri="{FF2B5EF4-FFF2-40B4-BE49-F238E27FC236}">
                <a16:creationId xmlns:a16="http://schemas.microsoft.com/office/drawing/2014/main" id="{6958DD01-B614-4BEF-8C5E-76E97C43841E}"/>
              </a:ext>
            </a:extLst>
          </p:cNvPr>
          <p:cNvSpPr/>
          <p:nvPr/>
        </p:nvSpPr>
        <p:spPr>
          <a:xfrm>
            <a:off x="1082651" y="5867400"/>
            <a:ext cx="680892" cy="18925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1400" b="1">
                <a:solidFill>
                  <a:schemeClr val="accent4"/>
                </a:solidFill>
                <a:latin typeface="Arial" panose="020B0604020202020204" pitchFamily="34" charset="0"/>
              </a:rPr>
              <a:t>45%</a:t>
            </a:r>
            <a:endParaRPr lang="en-US" sz="1400" b="1" dirty="0" err="1">
              <a:solidFill>
                <a:schemeClr val="accent4"/>
              </a:solidFill>
              <a:latin typeface="Arial" panose="020B0604020202020204" pitchFamily="34" charset="0"/>
            </a:endParaRPr>
          </a:p>
        </p:txBody>
      </p:sp>
      <p:sp>
        <p:nvSpPr>
          <p:cNvPr id="99" name="Rectangle 98">
            <a:extLst>
              <a:ext uri="{FF2B5EF4-FFF2-40B4-BE49-F238E27FC236}">
                <a16:creationId xmlns:a16="http://schemas.microsoft.com/office/drawing/2014/main" id="{61501011-5673-4725-89BB-57D5A363A795}"/>
              </a:ext>
            </a:extLst>
          </p:cNvPr>
          <p:cNvSpPr/>
          <p:nvPr/>
        </p:nvSpPr>
        <p:spPr>
          <a:xfrm>
            <a:off x="3181920" y="5867400"/>
            <a:ext cx="680892" cy="18925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1400" b="1" dirty="0">
                <a:solidFill>
                  <a:schemeClr val="accent4"/>
                </a:solidFill>
                <a:latin typeface="Arial" panose="020B0604020202020204" pitchFamily="34" charset="0"/>
              </a:rPr>
              <a:t>$3.25</a:t>
            </a:r>
          </a:p>
        </p:txBody>
      </p:sp>
      <p:sp>
        <p:nvSpPr>
          <p:cNvPr id="100" name="Rectangle 99">
            <a:extLst>
              <a:ext uri="{FF2B5EF4-FFF2-40B4-BE49-F238E27FC236}">
                <a16:creationId xmlns:a16="http://schemas.microsoft.com/office/drawing/2014/main" id="{164FCCDF-C372-4268-B5AA-3E93A00DAF1F}"/>
              </a:ext>
            </a:extLst>
          </p:cNvPr>
          <p:cNvSpPr/>
          <p:nvPr/>
        </p:nvSpPr>
        <p:spPr>
          <a:xfrm>
            <a:off x="5281189" y="5867400"/>
            <a:ext cx="680892" cy="18925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1400" b="1" dirty="0">
                <a:solidFill>
                  <a:schemeClr val="accent4"/>
                </a:solidFill>
                <a:latin typeface="Arial" panose="020B0604020202020204" pitchFamily="34" charset="0"/>
              </a:rPr>
              <a:t>20%</a:t>
            </a:r>
          </a:p>
        </p:txBody>
      </p:sp>
      <p:sp>
        <p:nvSpPr>
          <p:cNvPr id="101" name="Rectangle 100">
            <a:extLst>
              <a:ext uri="{FF2B5EF4-FFF2-40B4-BE49-F238E27FC236}">
                <a16:creationId xmlns:a16="http://schemas.microsoft.com/office/drawing/2014/main" id="{D1542DCA-4796-4F48-8C5A-99760C1F149F}"/>
              </a:ext>
            </a:extLst>
          </p:cNvPr>
          <p:cNvSpPr/>
          <p:nvPr/>
        </p:nvSpPr>
        <p:spPr>
          <a:xfrm>
            <a:off x="7380458" y="5867400"/>
            <a:ext cx="680892" cy="18925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1400" b="1" dirty="0">
                <a:solidFill>
                  <a:schemeClr val="accent4"/>
                </a:solidFill>
                <a:latin typeface="Arial" panose="020B0604020202020204" pitchFamily="34" charset="0"/>
              </a:rPr>
              <a:t>~$0.30</a:t>
            </a:r>
          </a:p>
        </p:txBody>
      </p:sp>
      <p:sp>
        <p:nvSpPr>
          <p:cNvPr id="59" name="Slide Number">
            <a:extLst>
              <a:ext uri="{FF2B5EF4-FFF2-40B4-BE49-F238E27FC236}">
                <a16:creationId xmlns:a16="http://schemas.microsoft.com/office/drawing/2014/main" id="{C82E2581-A582-47B5-934D-AABBEF9553B3}"/>
              </a:ext>
            </a:extLst>
          </p:cNvPr>
          <p:cNvSpPr txBox="1">
            <a:spLocks/>
          </p:cNvSpPr>
          <p:nvPr/>
        </p:nvSpPr>
        <p:spPr bwMode="auto">
          <a:xfrm>
            <a:off x="8771545" y="6677760"/>
            <a:ext cx="127581" cy="12561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l"/>
            <a:fld id="{42C328C1-A84F-4A39-A664-DBA00541A8C6}" type="slidenum">
              <a:rPr lang="en-US" sz="800" b="1" baseline="0" smtClean="0">
                <a:solidFill>
                  <a:schemeClr val="bg1"/>
                </a:solidFill>
                <a:latin typeface="+mn-lt"/>
              </a:rPr>
              <a:pPr algn="l"/>
              <a:t>18</a:t>
            </a:fld>
            <a:endParaRPr lang="en-US" sz="800" b="1" baseline="0" dirty="0">
              <a:solidFill>
                <a:schemeClr val="bg1"/>
              </a:solidFill>
              <a:latin typeface="+mn-lt"/>
            </a:endParaRPr>
          </a:p>
        </p:txBody>
      </p:sp>
      <p:cxnSp>
        <p:nvCxnSpPr>
          <p:cNvPr id="62" name="Straight Connector 61">
            <a:extLst>
              <a:ext uri="{FF2B5EF4-FFF2-40B4-BE49-F238E27FC236}">
                <a16:creationId xmlns:a16="http://schemas.microsoft.com/office/drawing/2014/main" id="{1B67FF7C-4B9A-4A85-B2A9-DC7C669BCA33}"/>
              </a:ext>
            </a:extLst>
          </p:cNvPr>
          <p:cNvCxnSpPr/>
          <p:nvPr/>
        </p:nvCxnSpPr>
        <p:spPr>
          <a:xfrm>
            <a:off x="8667732" y="6670940"/>
            <a:ext cx="0" cy="137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A2A84C6F-1C1B-4001-B6CD-A2696F2ADFC0}"/>
              </a:ext>
            </a:extLst>
          </p:cNvPr>
          <p:cNvPicPr>
            <a:picLocks noChangeAspect="1"/>
          </p:cNvPicPr>
          <p:nvPr/>
        </p:nvPicPr>
        <p:blipFill rotWithShape="1">
          <a:blip r:embed="rId39" cstate="email">
            <a:biLevel thresh="25000"/>
            <a:extLst>
              <a:ext uri="{28A0092B-C50C-407E-A947-70E740481C1C}">
                <a14:useLocalDpi xmlns:a14="http://schemas.microsoft.com/office/drawing/2010/main"/>
              </a:ext>
            </a:extLst>
          </a:blip>
          <a:srcRect/>
          <a:stretch/>
        </p:blipFill>
        <p:spPr>
          <a:xfrm>
            <a:off x="8399039" y="6667656"/>
            <a:ext cx="184239" cy="142170"/>
          </a:xfrm>
          <a:prstGeom prst="rect">
            <a:avLst/>
          </a:prstGeom>
        </p:spPr>
      </p:pic>
    </p:spTree>
    <p:extLst>
      <p:ext uri="{BB962C8B-B14F-4D97-AF65-F5344CB8AC3E}">
        <p14:creationId xmlns:p14="http://schemas.microsoft.com/office/powerpoint/2010/main" val="1290256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B0D402-2AAF-447E-ACF8-A47D4B457F2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69" name="think-cell Slide" r:id="rId7" imgW="306" imgH="308" progId="TCLayout.ActiveDocument.1">
                  <p:embed/>
                </p:oleObj>
              </mc:Choice>
              <mc:Fallback>
                <p:oleObj name="think-cell Slide" r:id="rId7" imgW="306" imgH="308" progId="TCLayout.ActiveDocument.1">
                  <p:embed/>
                  <p:pic>
                    <p:nvPicPr>
                      <p:cNvPr id="5" name="Object 4" hidden="1">
                        <a:extLst>
                          <a:ext uri="{FF2B5EF4-FFF2-40B4-BE49-F238E27FC236}">
                            <a16:creationId xmlns:a16="http://schemas.microsoft.com/office/drawing/2014/main" id="{D0B0D402-2AAF-447E-ACF8-A47D4B457F20}"/>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314EA9F-F6BE-4B2C-A0CA-4B25ECF88DB0}"/>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18" name="Rectangle 3">
            <a:extLst>
              <a:ext uri="{FF2B5EF4-FFF2-40B4-BE49-F238E27FC236}">
                <a16:creationId xmlns:a16="http://schemas.microsoft.com/office/drawing/2014/main" id="{4E02DDA7-B656-4802-93B5-EE5512E08B6E}"/>
              </a:ext>
            </a:extLst>
          </p:cNvPr>
          <p:cNvSpPr txBox="1">
            <a:spLocks/>
          </p:cNvSpPr>
          <p:nvPr>
            <p:custDataLst>
              <p:tags r:id="rId4"/>
            </p:custDataLst>
          </p:nvPr>
        </p:nvSpPr>
        <p:spPr>
          <a:xfrm>
            <a:off x="0" y="3027"/>
            <a:ext cx="9144000" cy="880595"/>
          </a:xfrm>
          <a:prstGeom prst="rect">
            <a:avLst/>
          </a:prstGeom>
          <a:gradFill>
            <a:gsLst>
              <a:gs pos="0">
                <a:schemeClr val="bg1">
                  <a:alpha val="0"/>
                </a:schemeClr>
              </a:gs>
              <a:gs pos="53800">
                <a:srgbClr val="FFFFFF">
                  <a:alpha val="80000"/>
                </a:srgbClr>
              </a:gs>
              <a:gs pos="100000">
                <a:schemeClr val="bg1">
                  <a:alpha val="0"/>
                </a:schemeClr>
              </a:gs>
            </a:gsLst>
            <a:lin ang="108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Title 1">
            <a:extLst>
              <a:ext uri="{FF2B5EF4-FFF2-40B4-BE49-F238E27FC236}">
                <a16:creationId xmlns:a16="http://schemas.microsoft.com/office/drawing/2014/main" id="{B3F3C7FB-9F80-4942-9471-C3CD1BD6F4AA}"/>
              </a:ext>
            </a:extLst>
          </p:cNvPr>
          <p:cNvSpPr>
            <a:spLocks noGrp="1"/>
          </p:cNvSpPr>
          <p:nvPr>
            <p:ph type="title"/>
          </p:nvPr>
        </p:nvSpPr>
        <p:spPr>
          <a:xfrm>
            <a:off x="174944" y="165556"/>
            <a:ext cx="8794113" cy="215444"/>
          </a:xfrm>
        </p:spPr>
        <p:txBody>
          <a:bodyPr/>
          <a:lstStyle/>
          <a:p>
            <a:r>
              <a:rPr lang="en-US" sz="1400" dirty="0">
                <a:solidFill>
                  <a:schemeClr val="accent4"/>
                </a:solidFill>
              </a:rPr>
              <a:t>Industry Changes</a:t>
            </a:r>
          </a:p>
        </p:txBody>
      </p:sp>
      <p:sp>
        <p:nvSpPr>
          <p:cNvPr id="24" name="Title 1">
            <a:extLst>
              <a:ext uri="{FF2B5EF4-FFF2-40B4-BE49-F238E27FC236}">
                <a16:creationId xmlns:a16="http://schemas.microsoft.com/office/drawing/2014/main" id="{94DE560C-5766-42A7-8D60-696B39C25413}"/>
              </a:ext>
            </a:extLst>
          </p:cNvPr>
          <p:cNvSpPr txBox="1">
            <a:spLocks/>
          </p:cNvSpPr>
          <p:nvPr/>
        </p:nvSpPr>
        <p:spPr bwMode="gray">
          <a:xfrm>
            <a:off x="174944" y="421957"/>
            <a:ext cx="87941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lang="x-none" sz="3200" b="1" baseline="0" noProof="0">
                <a:solidFill>
                  <a:schemeClr val="tx1"/>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
                <a:srgbClr val="0055B8"/>
              </a:buClr>
              <a:buSzTx/>
              <a:buFontTx/>
              <a:buNone/>
              <a:tabLst>
                <a:tab pos="269875" algn="l"/>
              </a:tabLst>
              <a:defRPr/>
            </a:pPr>
            <a:r>
              <a:rPr kumimoji="0" lang="en-US" sz="3000" b="1" i="0" u="none" strike="noStrike" kern="0" cap="none" spc="0" normalizeH="0" baseline="0" noProof="0" dirty="0">
                <a:ln>
                  <a:noFill/>
                </a:ln>
                <a:solidFill>
                  <a:srgbClr val="000000"/>
                </a:solidFill>
                <a:effectLst/>
                <a:uLnTx/>
                <a:uFillTx/>
                <a:latin typeface="Arial"/>
                <a:ea typeface="+mj-ea"/>
                <a:cs typeface="+mj-cs"/>
              </a:rPr>
              <a:t>ASTM C-94 update</a:t>
            </a:r>
          </a:p>
        </p:txBody>
      </p:sp>
      <p:sp>
        <p:nvSpPr>
          <p:cNvPr id="32" name="Text Placeholder 3">
            <a:extLst>
              <a:ext uri="{FF2B5EF4-FFF2-40B4-BE49-F238E27FC236}">
                <a16:creationId xmlns:a16="http://schemas.microsoft.com/office/drawing/2014/main" id="{D11DF519-8C50-4AD4-A41C-BFC3D7546580}"/>
              </a:ext>
            </a:extLst>
          </p:cNvPr>
          <p:cNvSpPr txBox="1">
            <a:spLocks/>
          </p:cNvSpPr>
          <p:nvPr/>
        </p:nvSpPr>
        <p:spPr>
          <a:xfrm>
            <a:off x="282347" y="1195388"/>
            <a:ext cx="6702594" cy="5097462"/>
          </a:xfrm>
          <a:prstGeom prst="rect">
            <a:avLst/>
          </a:prstGeom>
        </p:spPr>
        <p:txBody>
          <a:bodyPr>
            <a:normAutofit/>
          </a:bodyPr>
          <a:lstStyle>
            <a:lvl1pPr marL="0" indent="0" algn="l" defTabSz="895350"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panose="020B0604020202020204" pitchFamily="34" charset="0"/>
              <a:buChar char="▪"/>
              <a:defRPr lang="x-none"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panose="020B0604020202020204" pitchFamily="34" charset="0"/>
              <a:buChar char="▫"/>
              <a:defRPr lang="x-none"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panose="020B0604020202020204" pitchFamily="34" charset="0"/>
              <a:buChar char="-"/>
              <a:defRPr lang="x-none"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a:lstStyle>
          <a:p>
            <a:r>
              <a:rPr lang="en-US" b="1" kern="0"/>
              <a:t>What Changed?</a:t>
            </a:r>
          </a:p>
          <a:p>
            <a:r>
              <a:rPr lang="en-US" u="sng" kern="0"/>
              <a:t>ASTM C94 now allows water additions in transit </a:t>
            </a:r>
          </a:p>
          <a:p>
            <a:r>
              <a:rPr lang="en-US" u="sng" kern="0"/>
              <a:t>on trucks equipped with automated slump and </a:t>
            </a:r>
          </a:p>
          <a:p>
            <a:r>
              <a:rPr lang="en-US" u="sng" kern="0"/>
              <a:t>water management systems.  The maximum </a:t>
            </a:r>
          </a:p>
          <a:p>
            <a:r>
              <a:rPr lang="en-US" u="sng" kern="0"/>
              <a:t>w/c cannot be exceeded.</a:t>
            </a:r>
          </a:p>
          <a:p>
            <a:endParaRPr lang="en-US" kern="0"/>
          </a:p>
          <a:p>
            <a:r>
              <a:rPr lang="en-US" b="1" kern="0"/>
              <a:t>Why Did This Change?</a:t>
            </a:r>
          </a:p>
          <a:p>
            <a:r>
              <a:rPr lang="en-US" kern="0"/>
              <a:t>Previously, any water added on the truck needed </a:t>
            </a:r>
          </a:p>
          <a:p>
            <a:r>
              <a:rPr lang="en-US" kern="0"/>
              <a:t>to be added at the jobsite so that an inspector could </a:t>
            </a:r>
          </a:p>
          <a:p>
            <a:r>
              <a:rPr lang="en-US" kern="0"/>
              <a:t>be present.</a:t>
            </a:r>
          </a:p>
          <a:p>
            <a:endParaRPr lang="en-US" kern="0"/>
          </a:p>
          <a:p>
            <a:r>
              <a:rPr lang="en-US" b="1" kern="0"/>
              <a:t>What Are The Benefits?</a:t>
            </a:r>
          </a:p>
          <a:p>
            <a:r>
              <a:rPr lang="en-US" kern="0"/>
              <a:t>Concrete arrives ready to pour. Water additions are automated and documented, on every load.</a:t>
            </a:r>
          </a:p>
          <a:p>
            <a:endParaRPr lang="en-US" kern="0"/>
          </a:p>
          <a:p>
            <a:r>
              <a:rPr lang="en-US" b="1" kern="0"/>
              <a:t>What Can I do?</a:t>
            </a:r>
          </a:p>
          <a:p>
            <a:r>
              <a:rPr lang="en-US" kern="0"/>
              <a:t>Ensure specifications indicate that: “Water shall be added in accordance with ASTM C94.”</a:t>
            </a:r>
            <a:endParaRPr lang="en-US" kern="0" dirty="0"/>
          </a:p>
        </p:txBody>
      </p:sp>
      <p:pic>
        <p:nvPicPr>
          <p:cNvPr id="33" name="Picture 2">
            <a:extLst>
              <a:ext uri="{FF2B5EF4-FFF2-40B4-BE49-F238E27FC236}">
                <a16:creationId xmlns:a16="http://schemas.microsoft.com/office/drawing/2014/main" id="{54AD8F29-7F7D-4C4F-9DDF-023529A944D1}"/>
              </a:ext>
            </a:extLst>
          </p:cNvPr>
          <p:cNvPicPr>
            <a:picLocks noChangeAspect="1" noChangeArrowheads="1"/>
          </p:cNvPicPr>
          <p:nvPr/>
        </p:nvPicPr>
        <p:blipFill>
          <a:blip r:embed="rId9" cstate="print"/>
          <a:srcRect/>
          <a:stretch>
            <a:fillRect/>
          </a:stretch>
        </p:blipFill>
        <p:spPr bwMode="auto">
          <a:xfrm rot="20848642">
            <a:off x="6758028" y="1082361"/>
            <a:ext cx="4505325" cy="6029325"/>
          </a:xfrm>
          <a:prstGeom prst="rect">
            <a:avLst/>
          </a:prstGeom>
          <a:noFill/>
          <a:ln w="9525">
            <a:solidFill>
              <a:schemeClr val="tx1">
                <a:lumMod val="65000"/>
                <a:lumOff val="35000"/>
              </a:schemeClr>
            </a:solidFill>
            <a:miter lim="800000"/>
            <a:headEnd/>
            <a:tailEnd/>
          </a:ln>
        </p:spPr>
      </p:pic>
    </p:spTree>
    <p:extLst>
      <p:ext uri="{BB962C8B-B14F-4D97-AF65-F5344CB8AC3E}">
        <p14:creationId xmlns:p14="http://schemas.microsoft.com/office/powerpoint/2010/main" val="1722652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5C175E7-78C5-4197-8260-FE9C69EC6E56}"/>
              </a:ext>
            </a:extLst>
          </p:cNvPr>
          <p:cNvGraphicFramePr>
            <a:graphicFrameLocks noChangeAspect="1"/>
          </p:cNvGraphicFramePr>
          <p:nvPr>
            <p:custDataLst>
              <p:tags r:id="rId2"/>
            </p:custDataLst>
            <p:extLst/>
          </p:nvPr>
        </p:nvGraphicFramePr>
        <p:xfrm>
          <a:off x="1890" y="1621"/>
          <a:ext cx="1620" cy="1620"/>
        </p:xfrm>
        <a:graphic>
          <a:graphicData uri="http://schemas.openxmlformats.org/presentationml/2006/ole">
            <mc:AlternateContent xmlns:mc="http://schemas.openxmlformats.org/markup-compatibility/2006">
              <mc:Choice xmlns:v="urn:schemas-microsoft-com:vml" Requires="v">
                <p:oleObj spid="_x0000_s17415" name="think-cell Slide" r:id="rId8" imgW="395" imgH="394" progId="TCLayout.ActiveDocument.1">
                  <p:embed/>
                </p:oleObj>
              </mc:Choice>
              <mc:Fallback>
                <p:oleObj name="think-cell Slide" r:id="rId8" imgW="395" imgH="394" progId="TCLayout.ActiveDocument.1">
                  <p:embed/>
                  <p:pic>
                    <p:nvPicPr>
                      <p:cNvPr id="5" name="Object 4" hidden="1">
                        <a:extLst>
                          <a:ext uri="{FF2B5EF4-FFF2-40B4-BE49-F238E27FC236}">
                            <a16:creationId xmlns:a16="http://schemas.microsoft.com/office/drawing/2014/main" id="{95C175E7-78C5-4197-8260-FE9C69EC6E56}"/>
                          </a:ext>
                        </a:extLst>
                      </p:cNvPr>
                      <p:cNvPicPr/>
                      <p:nvPr/>
                    </p:nvPicPr>
                    <p:blipFill>
                      <a:blip r:embed="rId9"/>
                      <a:stretch>
                        <a:fillRect/>
                      </a:stretch>
                    </p:blipFill>
                    <p:spPr>
                      <a:xfrm>
                        <a:off x="1890" y="1621"/>
                        <a:ext cx="1620" cy="162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92315D-2BB3-4D1E-9FB2-CF0613E396D0}"/>
              </a:ext>
            </a:extLst>
          </p:cNvPr>
          <p:cNvSpPr/>
          <p:nvPr>
            <p:custDataLst>
              <p:tags r:id="rId3"/>
            </p:custDataLst>
          </p:nvPr>
        </p:nvSpPr>
        <p:spPr>
          <a:xfrm>
            <a:off x="270" y="1"/>
            <a:ext cx="161974"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31" name="Rectangle 30">
            <a:extLst>
              <a:ext uri="{FF2B5EF4-FFF2-40B4-BE49-F238E27FC236}">
                <a16:creationId xmlns:a16="http://schemas.microsoft.com/office/drawing/2014/main" id="{E9B551F1-6B83-4450-AE59-827753A781CF}"/>
              </a:ext>
            </a:extLst>
          </p:cNvPr>
          <p:cNvSpPr/>
          <p:nvPr/>
        </p:nvSpPr>
        <p:spPr>
          <a:xfrm>
            <a:off x="1" y="-1"/>
            <a:ext cx="9143999" cy="6857999"/>
          </a:xfrm>
          <a:prstGeom prst="rect">
            <a:avLst/>
          </a:prstGeom>
          <a:gradFill>
            <a:gsLst>
              <a:gs pos="0">
                <a:schemeClr val="accent4">
                  <a:lumMod val="75000"/>
                </a:schemeClr>
              </a:gs>
              <a:gs pos="32000">
                <a:schemeClr val="accent4">
                  <a:alpha val="65000"/>
                </a:schemeClr>
              </a:gs>
              <a:gs pos="98000">
                <a:srgbClr val="28A4A9">
                  <a:alpha val="54000"/>
                </a:srgbClr>
              </a:gs>
            </a:gsLst>
            <a:lin ang="189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6" name="Body3 8">
            <a:extLst>
              <a:ext uri="{FF2B5EF4-FFF2-40B4-BE49-F238E27FC236}">
                <a16:creationId xmlns:a16="http://schemas.microsoft.com/office/drawing/2014/main" id="{A14DFC79-6808-4EE2-AFAE-A999FDE75408}"/>
              </a:ext>
            </a:extLst>
          </p:cNvPr>
          <p:cNvSpPr txBox="1">
            <a:spLocks noChangeAspect="1"/>
          </p:cNvSpPr>
          <p:nvPr>
            <p:custDataLst>
              <p:tags r:id="rId4"/>
            </p:custDataLst>
          </p:nvPr>
        </p:nvSpPr>
        <p:spPr>
          <a:xfrm>
            <a:off x="0" y="-3093"/>
            <a:ext cx="9143995" cy="6861093"/>
          </a:xfrm>
          <a:prstGeom prst="rect">
            <a:avLst/>
          </a:prstGeom>
          <a:solidFill>
            <a:srgbClr val="D0ECF8"/>
          </a:solidFill>
          <a:ln w="9525">
            <a:noFill/>
          </a:ln>
        </p:spPr>
        <p:txBody>
          <a:bodyPr vert="horz" wrap="square" lIns="76200" tIns="76200" rIns="76200" bIns="76200" rtlCol="0" anchor="ctr">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11">
            <a:extLst>
              <a:ext uri="{FF2B5EF4-FFF2-40B4-BE49-F238E27FC236}">
                <a16:creationId xmlns:a16="http://schemas.microsoft.com/office/drawing/2014/main" id="{490913AF-4E04-46E8-9539-3B050B30972C}"/>
              </a:ext>
            </a:extLst>
          </p:cNvPr>
          <p:cNvSpPr txBox="1">
            <a:spLocks/>
          </p:cNvSpPr>
          <p:nvPr>
            <p:custDataLst>
              <p:tags r:id="rId5"/>
            </p:custDataLst>
          </p:nvPr>
        </p:nvSpPr>
        <p:spPr>
          <a:xfrm>
            <a:off x="182763" y="381000"/>
            <a:ext cx="8778475" cy="984885"/>
          </a:xfrm>
          <a:prstGeom prst="rect">
            <a:avLst/>
          </a:prstGeom>
          <a:noFill/>
          <a:ln w="19050">
            <a:noFill/>
          </a:ln>
        </p:spPr>
        <p:txBody>
          <a:bodyPr vert="horz" wrap="square" lIns="0" tIns="0" rIns="0" bIns="0" rtlCol="0" anchor="ctr" anchorCtr="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The challenge &amp; opportunity for </a:t>
            </a:r>
            <a:br>
              <a:rPr kumimoji="0" lang="en-US" sz="3200" b="1" i="0" u="none" strike="noStrike" kern="1200" cap="none" spc="0" normalizeH="0" baseline="0" noProof="0" dirty="0">
                <a:ln>
                  <a:noFill/>
                </a:ln>
                <a:solidFill>
                  <a:srgbClr val="000000"/>
                </a:solidFill>
                <a:effectLst/>
                <a:uLnTx/>
                <a:uFillTx/>
                <a:latin typeface="Arial"/>
                <a:ea typeface="+mn-ea"/>
                <a:cs typeface="+mn-cs"/>
              </a:rPr>
            </a:br>
            <a:r>
              <a:rPr kumimoji="0" lang="en-US" sz="3200" b="1" i="0" u="none" strike="noStrike" kern="1200" cap="none" spc="0" normalizeH="0" baseline="0" noProof="0" dirty="0">
                <a:ln>
                  <a:noFill/>
                </a:ln>
                <a:solidFill>
                  <a:srgbClr val="000000"/>
                </a:solidFill>
                <a:effectLst/>
                <a:uLnTx/>
                <a:uFillTx/>
                <a:latin typeface="Arial"/>
                <a:ea typeface="+mn-ea"/>
                <a:cs typeface="+mn-cs"/>
              </a:rPr>
              <a:t>ready-mix producers</a:t>
            </a:r>
          </a:p>
        </p:txBody>
      </p:sp>
      <p:grpSp>
        <p:nvGrpSpPr>
          <p:cNvPr id="8" name="Group 7">
            <a:extLst>
              <a:ext uri="{FF2B5EF4-FFF2-40B4-BE49-F238E27FC236}">
                <a16:creationId xmlns:a16="http://schemas.microsoft.com/office/drawing/2014/main" id="{64B1C476-7F50-4322-881E-C01DA0073FF3}"/>
              </a:ext>
            </a:extLst>
          </p:cNvPr>
          <p:cNvGrpSpPr/>
          <p:nvPr/>
        </p:nvGrpSpPr>
        <p:grpSpPr>
          <a:xfrm>
            <a:off x="609600" y="1624683"/>
            <a:ext cx="4224783" cy="4014117"/>
            <a:chOff x="-1869131" y="1255070"/>
            <a:chExt cx="6441131" cy="6441130"/>
          </a:xfrm>
        </p:grpSpPr>
        <p:sp>
          <p:nvSpPr>
            <p:cNvPr id="30" name="Oval 29">
              <a:extLst>
                <a:ext uri="{FF2B5EF4-FFF2-40B4-BE49-F238E27FC236}">
                  <a16:creationId xmlns:a16="http://schemas.microsoft.com/office/drawing/2014/main" id="{78D47DD3-16E0-4000-8DEF-12D39A298487}"/>
                </a:ext>
              </a:extLst>
            </p:cNvPr>
            <p:cNvSpPr>
              <a:spLocks noChangeAspect="1"/>
            </p:cNvSpPr>
            <p:nvPr/>
          </p:nvSpPr>
          <p:spPr>
            <a:xfrm>
              <a:off x="-1869131" y="1255070"/>
              <a:ext cx="6441131" cy="6441130"/>
            </a:xfrm>
            <a:prstGeom prst="ellipse">
              <a:avLst/>
            </a:prstGeom>
            <a:solidFill>
              <a:schemeClr val="accent2"/>
            </a:solidFill>
            <a:ln w="762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6" name="Oval 25">
              <a:extLst>
                <a:ext uri="{FF2B5EF4-FFF2-40B4-BE49-F238E27FC236}">
                  <a16:creationId xmlns:a16="http://schemas.microsoft.com/office/drawing/2014/main" id="{EDC0E388-D511-4776-A7A4-55825A599CF3}"/>
                </a:ext>
              </a:extLst>
            </p:cNvPr>
            <p:cNvSpPr>
              <a:spLocks noChangeAspect="1"/>
            </p:cNvSpPr>
            <p:nvPr/>
          </p:nvSpPr>
          <p:spPr>
            <a:xfrm>
              <a:off x="-1764510" y="1359692"/>
              <a:ext cx="6231888" cy="6231887"/>
            </a:xfrm>
            <a:prstGeom prst="ellipse">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dirty="0" err="1">
                <a:ln>
                  <a:noFill/>
                </a:ln>
                <a:solidFill>
                  <a:srgbClr val="000000"/>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AA0EDF53-5321-486E-8BCE-0DA7D91DD7B5}"/>
              </a:ext>
            </a:extLst>
          </p:cNvPr>
          <p:cNvSpPr txBox="1">
            <a:spLocks/>
          </p:cNvSpPr>
          <p:nvPr/>
        </p:nvSpPr>
        <p:spPr>
          <a:xfrm>
            <a:off x="1066800" y="3319381"/>
            <a:ext cx="3034761" cy="1498989"/>
          </a:xfrm>
          <a:prstGeom prst="rect">
            <a:avLst/>
          </a:prstGeom>
        </p:spPr>
        <p:txBody>
          <a:bodyPr vert="horz" wrap="square" lIns="0" tIns="0" rIns="0" bIns="0" rtlCol="0" anchor="t"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1800" b="0" i="0" u="none" strike="noStrike" kern="1200" cap="none" spc="0" normalizeH="0" baseline="0" noProof="0" dirty="0">
                <a:ln>
                  <a:noFill/>
                </a:ln>
                <a:solidFill>
                  <a:srgbClr val="0055B8"/>
                </a:solidFill>
                <a:effectLst/>
                <a:uLnTx/>
                <a:uFillTx/>
                <a:latin typeface="Arial"/>
                <a:ea typeface="+mn-ea"/>
                <a:cs typeface="+mn-cs"/>
              </a:rPr>
              <a:t>Ready-mix producers operate on </a:t>
            </a:r>
            <a:r>
              <a:rPr kumimoji="0" lang="en-US" sz="1800" b="1" i="0" u="none" strike="noStrike" kern="1200" cap="none" spc="0" normalizeH="0" baseline="0" noProof="0" dirty="0">
                <a:ln>
                  <a:noFill/>
                </a:ln>
                <a:solidFill>
                  <a:srgbClr val="0055B8"/>
                </a:solidFill>
                <a:effectLst/>
                <a:uLnTx/>
                <a:uFillTx/>
                <a:latin typeface="Arial"/>
                <a:ea typeface="+mn-ea"/>
                <a:cs typeface="+mn-cs"/>
              </a:rPr>
              <a:t>razor-thin profit margins</a:t>
            </a:r>
            <a:r>
              <a:rPr kumimoji="0" lang="en-US" sz="1800" b="0" i="0" u="none" strike="noStrike" kern="1200" cap="none" spc="0" normalizeH="0" baseline="0" noProof="0" dirty="0">
                <a:ln>
                  <a:noFill/>
                </a:ln>
                <a:solidFill>
                  <a:srgbClr val="0055B8"/>
                </a:solidFill>
                <a:effectLst/>
                <a:uLnTx/>
                <a:uFillTx/>
                <a:latin typeface="Arial"/>
                <a:ea typeface="+mn-ea"/>
                <a:cs typeface="+mn-cs"/>
              </a:rPr>
              <a:t>, making operational efficiency paramount to making money</a:t>
            </a:r>
          </a:p>
        </p:txBody>
      </p:sp>
      <p:sp>
        <p:nvSpPr>
          <p:cNvPr id="2" name="TextBox 1">
            <a:extLst>
              <a:ext uri="{FF2B5EF4-FFF2-40B4-BE49-F238E27FC236}">
                <a16:creationId xmlns:a16="http://schemas.microsoft.com/office/drawing/2014/main" id="{CCEEE978-A861-4F27-BFCB-470AC60456E5}"/>
              </a:ext>
            </a:extLst>
          </p:cNvPr>
          <p:cNvSpPr txBox="1">
            <a:spLocks/>
          </p:cNvSpPr>
          <p:nvPr/>
        </p:nvSpPr>
        <p:spPr>
          <a:xfrm>
            <a:off x="1238990" y="2438400"/>
            <a:ext cx="3034761" cy="832772"/>
          </a:xfrm>
          <a:prstGeom prst="rect">
            <a:avLst/>
          </a:prstGeom>
        </p:spPr>
        <p:txBody>
          <a:bodyPr vert="horz" wrap="squar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Margins are slim and efficiency is critical </a:t>
            </a:r>
          </a:p>
        </p:txBody>
      </p:sp>
      <p:sp>
        <p:nvSpPr>
          <p:cNvPr id="27" name="Freeform 47">
            <a:extLst>
              <a:ext uri="{FF2B5EF4-FFF2-40B4-BE49-F238E27FC236}">
                <a16:creationId xmlns:a16="http://schemas.microsoft.com/office/drawing/2014/main" id="{05045357-8AD9-477D-8782-A4F15CA4A0F1}"/>
              </a:ext>
            </a:extLst>
          </p:cNvPr>
          <p:cNvSpPr>
            <a:spLocks noChangeAspect="1"/>
          </p:cNvSpPr>
          <p:nvPr/>
        </p:nvSpPr>
        <p:spPr>
          <a:xfrm>
            <a:off x="3609649" y="2888607"/>
            <a:ext cx="5574458" cy="3974634"/>
          </a:xfrm>
          <a:custGeom>
            <a:avLst/>
            <a:gdLst>
              <a:gd name="connsiteX0" fmla="*/ 4474531 w 7863618"/>
              <a:gd name="connsiteY0" fmla="*/ 0 h 5757696"/>
              <a:gd name="connsiteX1" fmla="*/ 7638502 w 7863618"/>
              <a:gd name="connsiteY1" fmla="*/ 1310560 h 5757696"/>
              <a:gd name="connsiteX2" fmla="*/ 7863618 w 7863618"/>
              <a:gd name="connsiteY2" fmla="*/ 1558250 h 5757696"/>
              <a:gd name="connsiteX3" fmla="*/ 7863618 w 7863618"/>
              <a:gd name="connsiteY3" fmla="*/ 1762661 h 5757696"/>
              <a:gd name="connsiteX4" fmla="*/ 7825750 w 7863618"/>
              <a:gd name="connsiteY4" fmla="*/ 1712020 h 5757696"/>
              <a:gd name="connsiteX5" fmla="*/ 4474530 w 7863618"/>
              <a:gd name="connsiteY5" fmla="*/ 131595 h 5757696"/>
              <a:gd name="connsiteX6" fmla="*/ 131595 w 7863618"/>
              <a:gd name="connsiteY6" fmla="*/ 4474530 h 5757696"/>
              <a:gd name="connsiteX7" fmla="*/ 219828 w 7863618"/>
              <a:gd name="connsiteY7" fmla="*/ 5349783 h 5757696"/>
              <a:gd name="connsiteX8" fmla="*/ 324714 w 7863618"/>
              <a:gd name="connsiteY8" fmla="*/ 5757696 h 5757696"/>
              <a:gd name="connsiteX9" fmla="*/ 188974 w 7863618"/>
              <a:gd name="connsiteY9" fmla="*/ 5757696 h 5757696"/>
              <a:gd name="connsiteX10" fmla="*/ 90907 w 7863618"/>
              <a:gd name="connsiteY10" fmla="*/ 5376305 h 5757696"/>
              <a:gd name="connsiteX11" fmla="*/ 0 w 7863618"/>
              <a:gd name="connsiteY11" fmla="*/ 4474531 h 5757696"/>
              <a:gd name="connsiteX12" fmla="*/ 4474531 w 7863618"/>
              <a:gd name="connsiteY12" fmla="*/ 0 h 575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63618" h="5757696">
                <a:moveTo>
                  <a:pt x="4474531" y="0"/>
                </a:moveTo>
                <a:cubicBezTo>
                  <a:pt x="5710139" y="0"/>
                  <a:pt x="6828771" y="500829"/>
                  <a:pt x="7638502" y="1310560"/>
                </a:cubicBezTo>
                <a:lnTo>
                  <a:pt x="7863618" y="1558250"/>
                </a:lnTo>
                <a:lnTo>
                  <a:pt x="7863618" y="1762661"/>
                </a:lnTo>
                <a:lnTo>
                  <a:pt x="7825750" y="1712020"/>
                </a:lnTo>
                <a:cubicBezTo>
                  <a:pt x="7029192" y="746815"/>
                  <a:pt x="5823707" y="131595"/>
                  <a:pt x="4474530" y="131595"/>
                </a:cubicBezTo>
                <a:cubicBezTo>
                  <a:pt x="2075993" y="131595"/>
                  <a:pt x="131595" y="2075993"/>
                  <a:pt x="131595" y="4474530"/>
                </a:cubicBezTo>
                <a:cubicBezTo>
                  <a:pt x="131595" y="4774347"/>
                  <a:pt x="161977" y="5067069"/>
                  <a:pt x="219828" y="5349783"/>
                </a:cubicBezTo>
                <a:lnTo>
                  <a:pt x="324714" y="5757696"/>
                </a:lnTo>
                <a:lnTo>
                  <a:pt x="188974" y="5757696"/>
                </a:lnTo>
                <a:lnTo>
                  <a:pt x="90907" y="5376305"/>
                </a:lnTo>
                <a:cubicBezTo>
                  <a:pt x="31302" y="5085024"/>
                  <a:pt x="0" y="4783433"/>
                  <a:pt x="0" y="4474531"/>
                </a:cubicBezTo>
                <a:cubicBezTo>
                  <a:pt x="0" y="2003316"/>
                  <a:pt x="2003316" y="0"/>
                  <a:pt x="4474531" y="0"/>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8" name="Freeform 49">
            <a:extLst>
              <a:ext uri="{FF2B5EF4-FFF2-40B4-BE49-F238E27FC236}">
                <a16:creationId xmlns:a16="http://schemas.microsoft.com/office/drawing/2014/main" id="{DF1045F4-A6B8-48C6-8600-AF180D7C4D68}"/>
              </a:ext>
            </a:extLst>
          </p:cNvPr>
          <p:cNvSpPr>
            <a:spLocks noChangeAspect="1"/>
          </p:cNvSpPr>
          <p:nvPr/>
        </p:nvSpPr>
        <p:spPr>
          <a:xfrm>
            <a:off x="3672148" y="2949471"/>
            <a:ext cx="5511958" cy="3913771"/>
          </a:xfrm>
          <a:custGeom>
            <a:avLst/>
            <a:gdLst>
              <a:gd name="connsiteX0" fmla="*/ 4386365 w 7775452"/>
              <a:gd name="connsiteY0" fmla="*/ 0 h 5669529"/>
              <a:gd name="connsiteX1" fmla="*/ 7771097 w 7775452"/>
              <a:gd name="connsiteY1" fmla="*/ 1596230 h 5669529"/>
              <a:gd name="connsiteX2" fmla="*/ 7775452 w 7775452"/>
              <a:gd name="connsiteY2" fmla="*/ 1602053 h 5669529"/>
              <a:gd name="connsiteX3" fmla="*/ 7775452 w 7775452"/>
              <a:gd name="connsiteY3" fmla="*/ 5669529 h 5669529"/>
              <a:gd name="connsiteX4" fmla="*/ 191750 w 7775452"/>
              <a:gd name="connsiteY4" fmla="*/ 5669529 h 5669529"/>
              <a:gd name="connsiteX5" fmla="*/ 89116 w 7775452"/>
              <a:gd name="connsiteY5" fmla="*/ 5270371 h 5669529"/>
              <a:gd name="connsiteX6" fmla="*/ 0 w 7775452"/>
              <a:gd name="connsiteY6" fmla="*/ 4386365 h 5669529"/>
              <a:gd name="connsiteX7" fmla="*/ 4386365 w 7775452"/>
              <a:gd name="connsiteY7" fmla="*/ 0 h 566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452" h="5669529">
                <a:moveTo>
                  <a:pt x="4386365" y="0"/>
                </a:moveTo>
                <a:cubicBezTo>
                  <a:pt x="5749034" y="0"/>
                  <a:pt x="6966573" y="621372"/>
                  <a:pt x="7771097" y="1596230"/>
                </a:cubicBezTo>
                <a:lnTo>
                  <a:pt x="7775452" y="1602053"/>
                </a:lnTo>
                <a:lnTo>
                  <a:pt x="7775452" y="5669529"/>
                </a:lnTo>
                <a:lnTo>
                  <a:pt x="191750" y="5669529"/>
                </a:lnTo>
                <a:lnTo>
                  <a:pt x="89116" y="5270371"/>
                </a:lnTo>
                <a:cubicBezTo>
                  <a:pt x="30686" y="4984829"/>
                  <a:pt x="0" y="4689181"/>
                  <a:pt x="0" y="4386365"/>
                </a:cubicBezTo>
                <a:cubicBezTo>
                  <a:pt x="0" y="1963843"/>
                  <a:pt x="1963843" y="0"/>
                  <a:pt x="4386365" y="0"/>
                </a:cubicBezTo>
                <a:close/>
              </a:path>
            </a:pathLst>
          </a:custGeom>
          <a:gradFill flip="none" rotWithShape="1">
            <a:gsLst>
              <a:gs pos="0">
                <a:schemeClr val="tx2">
                  <a:alpha val="75000"/>
                </a:schemeClr>
              </a:gs>
              <a:gs pos="100000">
                <a:schemeClr val="tx2"/>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9" name="Oval 28">
            <a:extLst>
              <a:ext uri="{FF2B5EF4-FFF2-40B4-BE49-F238E27FC236}">
                <a16:creationId xmlns:a16="http://schemas.microsoft.com/office/drawing/2014/main" id="{8F4E02A7-4E8F-46BE-8D66-240A6EA2E8BD}"/>
              </a:ext>
            </a:extLst>
          </p:cNvPr>
          <p:cNvSpPr>
            <a:spLocks noChangeAspect="1"/>
          </p:cNvSpPr>
          <p:nvPr/>
        </p:nvSpPr>
        <p:spPr>
          <a:xfrm>
            <a:off x="3733418" y="2997680"/>
            <a:ext cx="6096382" cy="5936635"/>
          </a:xfrm>
          <a:prstGeom prst="ellipse">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336" name="TextBox 335">
            <a:extLst>
              <a:ext uri="{FF2B5EF4-FFF2-40B4-BE49-F238E27FC236}">
                <a16:creationId xmlns:a16="http://schemas.microsoft.com/office/drawing/2014/main" id="{8EECE43C-0174-45FC-90E8-C3EEC3765A5B}"/>
              </a:ext>
            </a:extLst>
          </p:cNvPr>
          <p:cNvSpPr txBox="1">
            <a:spLocks/>
          </p:cNvSpPr>
          <p:nvPr/>
        </p:nvSpPr>
        <p:spPr>
          <a:xfrm>
            <a:off x="4491393" y="4862391"/>
            <a:ext cx="4347807" cy="1384995"/>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1800" b="1" i="0" u="none" strike="noStrike" kern="1200" cap="none" spc="0" normalizeH="0" baseline="0" noProof="0" dirty="0">
                <a:ln>
                  <a:noFill/>
                </a:ln>
                <a:solidFill>
                  <a:srgbClr val="BAE2F4"/>
                </a:solidFill>
                <a:effectLst/>
                <a:uLnTx/>
                <a:uFillTx/>
                <a:latin typeface="Arial"/>
                <a:ea typeface="+mn-ea"/>
                <a:cs typeface="+mn-cs"/>
              </a:rPr>
              <a:t>In-transit management of concrete, end-to-end oversight over your product, improved data analytics, and GCP expertise </a:t>
            </a:r>
            <a:r>
              <a:rPr kumimoji="0" lang="en-US" sz="1800" b="0" i="0" u="none" strike="noStrike" kern="1200" cap="none" spc="0" normalizeH="0" baseline="0" noProof="0" dirty="0">
                <a:ln>
                  <a:noFill/>
                </a:ln>
                <a:solidFill>
                  <a:srgbClr val="BAE2F4"/>
                </a:solidFill>
                <a:effectLst/>
                <a:uLnTx/>
                <a:uFillTx/>
                <a:latin typeface="Arial"/>
                <a:ea typeface="+mn-ea"/>
                <a:cs typeface="+mn-cs"/>
              </a:rPr>
              <a:t>provides opportunity to improve efficiency and decrease risk</a:t>
            </a:r>
          </a:p>
        </p:txBody>
      </p:sp>
      <p:sp>
        <p:nvSpPr>
          <p:cNvPr id="20" name="TextBox 19">
            <a:extLst>
              <a:ext uri="{FF2B5EF4-FFF2-40B4-BE49-F238E27FC236}">
                <a16:creationId xmlns:a16="http://schemas.microsoft.com/office/drawing/2014/main" id="{DD29FC72-87FE-4607-BE43-E34AADEDDBB1}"/>
              </a:ext>
            </a:extLst>
          </p:cNvPr>
          <p:cNvSpPr txBox="1">
            <a:spLocks/>
          </p:cNvSpPr>
          <p:nvPr/>
        </p:nvSpPr>
        <p:spPr>
          <a:xfrm>
            <a:off x="4990243" y="3975443"/>
            <a:ext cx="3779307" cy="61555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VERIFI® can help you operate your business more efficiently</a:t>
            </a:r>
          </a:p>
        </p:txBody>
      </p:sp>
      <p:cxnSp>
        <p:nvCxnSpPr>
          <p:cNvPr id="17" name="Straight Connector 16">
            <a:extLst>
              <a:ext uri="{FF2B5EF4-FFF2-40B4-BE49-F238E27FC236}">
                <a16:creationId xmlns:a16="http://schemas.microsoft.com/office/drawing/2014/main" id="{D2231F6C-2616-4DA5-8115-66E46D2D542E}"/>
              </a:ext>
            </a:extLst>
          </p:cNvPr>
          <p:cNvCxnSpPr/>
          <p:nvPr/>
        </p:nvCxnSpPr>
        <p:spPr>
          <a:xfrm>
            <a:off x="8741739" y="6686746"/>
            <a:ext cx="0" cy="1237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BDBE614-45E7-4113-B0E0-14E30C40ABC2}"/>
              </a:ext>
            </a:extLst>
          </p:cNvPr>
          <p:cNvPicPr>
            <a:picLocks noChangeAspect="1"/>
          </p:cNvPicPr>
          <p:nvPr/>
        </p:nvPicPr>
        <p:blipFill rotWithShape="1">
          <a:blip r:embed="rId10" cstate="email">
            <a:biLevel thresh="25000"/>
            <a:extLst>
              <a:ext uri="{28A0092B-C50C-407E-A947-70E740481C1C}">
                <a14:useLocalDpi xmlns:a14="http://schemas.microsoft.com/office/drawing/2010/main"/>
              </a:ext>
            </a:extLst>
          </a:blip>
          <a:srcRect/>
          <a:stretch/>
        </p:blipFill>
        <p:spPr>
          <a:xfrm>
            <a:off x="8492878" y="6683784"/>
            <a:ext cx="170641" cy="128226"/>
          </a:xfrm>
          <a:prstGeom prst="rect">
            <a:avLst/>
          </a:prstGeom>
        </p:spPr>
      </p:pic>
      <p:sp>
        <p:nvSpPr>
          <p:cNvPr id="19" name="Slide Number">
            <a:extLst>
              <a:ext uri="{FF2B5EF4-FFF2-40B4-BE49-F238E27FC236}">
                <a16:creationId xmlns:a16="http://schemas.microsoft.com/office/drawing/2014/main" id="{6E6D25F1-9A8B-437E-A6E4-AACA5190B445}"/>
              </a:ext>
            </a:extLst>
          </p:cNvPr>
          <p:cNvSpPr txBox="1">
            <a:spLocks/>
          </p:cNvSpPr>
          <p:nvPr/>
        </p:nvSpPr>
        <p:spPr bwMode="auto">
          <a:xfrm>
            <a:off x="8837890" y="6692897"/>
            <a:ext cx="118165" cy="11329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en-US" sz="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927013F7-A1C6-43AE-9EE2-76DFCF2BB851}"/>
              </a:ext>
            </a:extLst>
          </p:cNvPr>
          <p:cNvPicPr>
            <a:picLocks noChangeAspect="1"/>
          </p:cNvPicPr>
          <p:nvPr/>
        </p:nvPicPr>
        <p:blipFill>
          <a:blip r:embed="rId11" cstate="email">
            <a:lum bright="70000" contrast="-70000"/>
            <a:extLst>
              <a:ext uri="{28A0092B-C50C-407E-A947-70E740481C1C}">
                <a14:useLocalDpi xmlns:a14="http://schemas.microsoft.com/office/drawing/2010/main"/>
              </a:ext>
            </a:extLst>
          </a:blip>
          <a:stretch>
            <a:fillRect/>
          </a:stretch>
        </p:blipFill>
        <p:spPr>
          <a:xfrm>
            <a:off x="206769" y="6702038"/>
            <a:ext cx="2015821" cy="109972"/>
          </a:xfrm>
          <a:prstGeom prst="rect">
            <a:avLst/>
          </a:prstGeom>
        </p:spPr>
      </p:pic>
      <p:sp>
        <p:nvSpPr>
          <p:cNvPr id="22" name="Title 1">
            <a:extLst>
              <a:ext uri="{FF2B5EF4-FFF2-40B4-BE49-F238E27FC236}">
                <a16:creationId xmlns:a16="http://schemas.microsoft.com/office/drawing/2014/main" id="{99F9CFC4-C9F5-4358-8E38-489AFC4947C2}"/>
              </a:ext>
            </a:extLst>
          </p:cNvPr>
          <p:cNvSpPr>
            <a:spLocks noGrp="1"/>
          </p:cNvSpPr>
          <p:nvPr>
            <p:ph type="title"/>
          </p:nvPr>
        </p:nvSpPr>
        <p:spPr>
          <a:xfrm>
            <a:off x="174944" y="165556"/>
            <a:ext cx="8794113" cy="215444"/>
          </a:xfrm>
        </p:spPr>
        <p:txBody>
          <a:bodyPr/>
          <a:lstStyle/>
          <a:p>
            <a:r>
              <a:rPr lang="en-US" sz="1400" dirty="0">
                <a:solidFill>
                  <a:schemeClr val="accent4"/>
                </a:solidFill>
              </a:rPr>
              <a:t>THE CHALLENGE</a:t>
            </a:r>
          </a:p>
        </p:txBody>
      </p:sp>
    </p:spTree>
    <p:extLst>
      <p:ext uri="{BB962C8B-B14F-4D97-AF65-F5344CB8AC3E}">
        <p14:creationId xmlns:p14="http://schemas.microsoft.com/office/powerpoint/2010/main" val="18444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1F896D3-1FDF-45E8-8285-09A36BE86769}"/>
              </a:ext>
            </a:extLst>
          </p:cNvPr>
          <p:cNvGraphicFramePr>
            <a:graphicFrameLocks noChangeAspect="1"/>
          </p:cNvGraphicFramePr>
          <p:nvPr>
            <p:custDataLst>
              <p:tags r:id="rId2"/>
            </p:custDataLst>
            <p:extLst/>
          </p:nvPr>
        </p:nvGraphicFramePr>
        <p:xfrm>
          <a:off x="1858" y="1790"/>
          <a:ext cx="1588" cy="1588"/>
        </p:xfrm>
        <a:graphic>
          <a:graphicData uri="http://schemas.openxmlformats.org/presentationml/2006/ole">
            <mc:AlternateContent xmlns:mc="http://schemas.openxmlformats.org/markup-compatibility/2006">
              <mc:Choice xmlns:v="urn:schemas-microsoft-com:vml" Requires="v">
                <p:oleObj spid="_x0000_s30727" name="think-cell Slide" r:id="rId12" imgW="395" imgH="394" progId="TCLayout.ActiveDocument.1">
                  <p:embed/>
                </p:oleObj>
              </mc:Choice>
              <mc:Fallback>
                <p:oleObj name="think-cell Slide" r:id="rId12" imgW="395" imgH="394" progId="TCLayout.ActiveDocument.1">
                  <p:embed/>
                  <p:pic>
                    <p:nvPicPr>
                      <p:cNvPr id="9" name="Object 8" hidden="1">
                        <a:extLst>
                          <a:ext uri="{FF2B5EF4-FFF2-40B4-BE49-F238E27FC236}">
                            <a16:creationId xmlns:a16="http://schemas.microsoft.com/office/drawing/2014/main" id="{81F896D3-1FDF-45E8-8285-09A36BE86769}"/>
                          </a:ext>
                        </a:extLst>
                      </p:cNvPr>
                      <p:cNvPicPr/>
                      <p:nvPr/>
                    </p:nvPicPr>
                    <p:blipFill>
                      <a:blip r:embed="rId13"/>
                      <a:stretch>
                        <a:fillRect/>
                      </a:stretch>
                    </p:blipFill>
                    <p:spPr>
                      <a:xfrm>
                        <a:off x="1858" y="1790"/>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43C7BCEF-5C77-4732-8C69-F615986BF767}"/>
              </a:ext>
            </a:extLst>
          </p:cNvPr>
          <p:cNvSpPr/>
          <p:nvPr>
            <p:custDataLst>
              <p:tags r:id="rId3"/>
            </p:custDataLst>
          </p:nvPr>
        </p:nvSpPr>
        <p:spPr>
          <a:xfrm>
            <a:off x="270" y="203"/>
            <a:ext cx="158741" cy="158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18" name="Rectangle 17">
            <a:extLst>
              <a:ext uri="{FF2B5EF4-FFF2-40B4-BE49-F238E27FC236}">
                <a16:creationId xmlns:a16="http://schemas.microsoft.com/office/drawing/2014/main" id="{1B94E0C8-5BBD-4803-8BDC-C1B8EA0FE27E}"/>
              </a:ext>
            </a:extLst>
          </p:cNvPr>
          <p:cNvSpPr>
            <a:spLocks/>
          </p:cNvSpPr>
          <p:nvPr/>
        </p:nvSpPr>
        <p:spPr>
          <a:xfrm>
            <a:off x="0" y="0"/>
            <a:ext cx="9144000" cy="6858000"/>
          </a:xfrm>
          <a:prstGeom prst="rect">
            <a:avLst/>
          </a:prstGeom>
          <a:blipFill dpi="0" rotWithShape="1">
            <a:blip r:embed="rId14" cstate="email">
              <a:alphaModFix amt="30000"/>
              <a:extLst>
                <a:ext uri="{28A0092B-C50C-407E-A947-70E740481C1C}">
                  <a14:useLocalDpi xmlns:a14="http://schemas.microsoft.com/office/drawing/2010/main"/>
                </a:ext>
              </a:extLst>
            </a:blip>
            <a:srcRect/>
            <a:stretch>
              <a:fillRect/>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 </a:t>
            </a:r>
          </a:p>
        </p:txBody>
      </p:sp>
      <p:sp>
        <p:nvSpPr>
          <p:cNvPr id="30" name="Rectangle 3">
            <a:extLst>
              <a:ext uri="{FF2B5EF4-FFF2-40B4-BE49-F238E27FC236}">
                <a16:creationId xmlns:a16="http://schemas.microsoft.com/office/drawing/2014/main" id="{C61CA87A-D92C-489C-8137-592E2DE5140B}"/>
              </a:ext>
            </a:extLst>
          </p:cNvPr>
          <p:cNvSpPr txBox="1">
            <a:spLocks/>
          </p:cNvSpPr>
          <p:nvPr>
            <p:custDataLst>
              <p:tags r:id="rId4"/>
            </p:custDataLst>
          </p:nvPr>
        </p:nvSpPr>
        <p:spPr>
          <a:xfrm>
            <a:off x="0" y="3026"/>
            <a:ext cx="9144000" cy="2168109"/>
          </a:xfrm>
          <a:prstGeom prst="rect">
            <a:avLst/>
          </a:prstGeom>
          <a:gradFill flip="none" rotWithShape="1">
            <a:gsLst>
              <a:gs pos="80000">
                <a:srgbClr val="FFFFFF">
                  <a:alpha val="50000"/>
                </a:srgbClr>
              </a:gs>
              <a:gs pos="21000">
                <a:schemeClr val="bg1">
                  <a:alpha val="80000"/>
                </a:schemeClr>
              </a:gs>
              <a:gs pos="100000">
                <a:schemeClr val="bg1">
                  <a:alpha val="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bwMode="auto">
          <a:xfrm>
            <a:off x="174944" y="381000"/>
            <a:ext cx="829551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schemeClr val="tx2"/>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p>
            <a:r>
              <a:rPr lang="en-US" sz="3200" b="1" dirty="0"/>
              <a:t>How do we know this? </a:t>
            </a:r>
            <a:r>
              <a:rPr lang="en-US" sz="3200" b="1" dirty="0" err="1"/>
              <a:t>GCP</a:t>
            </a:r>
            <a:r>
              <a:rPr lang="en-US" sz="3200" b="1" dirty="0"/>
              <a:t> has data from across the industry, and knows how you can improve your business</a:t>
            </a:r>
          </a:p>
        </p:txBody>
      </p:sp>
      <p:sp>
        <p:nvSpPr>
          <p:cNvPr id="1080" name="Rectangle 3">
            <a:extLst>
              <a:ext uri="{FF2B5EF4-FFF2-40B4-BE49-F238E27FC236}">
                <a16:creationId xmlns:a16="http://schemas.microsoft.com/office/drawing/2014/main" id="{36EB906A-24A8-4568-93AB-574D4E0732B5}"/>
              </a:ext>
            </a:extLst>
          </p:cNvPr>
          <p:cNvSpPr txBox="1">
            <a:spLocks/>
          </p:cNvSpPr>
          <p:nvPr>
            <p:custDataLst>
              <p:tags r:id="rId5"/>
            </p:custDataLst>
          </p:nvPr>
        </p:nvSpPr>
        <p:spPr>
          <a:xfrm>
            <a:off x="3145931" y="4016827"/>
            <a:ext cx="2832326" cy="1744225"/>
          </a:xfrm>
          <a:prstGeom prst="rect">
            <a:avLst/>
          </a:prstGeom>
          <a:solidFill>
            <a:schemeClr val="tx2">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81" name="Rectangle 3">
            <a:extLst>
              <a:ext uri="{FF2B5EF4-FFF2-40B4-BE49-F238E27FC236}">
                <a16:creationId xmlns:a16="http://schemas.microsoft.com/office/drawing/2014/main" id="{920AF07F-162B-45EF-A4A4-59968E9BBDC3}"/>
              </a:ext>
            </a:extLst>
          </p:cNvPr>
          <p:cNvSpPr txBox="1">
            <a:spLocks/>
          </p:cNvSpPr>
          <p:nvPr>
            <p:custDataLst>
              <p:tags r:id="rId6"/>
            </p:custDataLst>
          </p:nvPr>
        </p:nvSpPr>
        <p:spPr>
          <a:xfrm>
            <a:off x="215582" y="4016827"/>
            <a:ext cx="2832327" cy="1744225"/>
          </a:xfrm>
          <a:prstGeom prst="rect">
            <a:avLst/>
          </a:prstGeom>
          <a:solidFill>
            <a:schemeClr val="tx2">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84" name="Rectangle 3">
            <a:extLst>
              <a:ext uri="{FF2B5EF4-FFF2-40B4-BE49-F238E27FC236}">
                <a16:creationId xmlns:a16="http://schemas.microsoft.com/office/drawing/2014/main" id="{F9978D74-734C-4D5D-9B03-C5E08B5F99BD}"/>
              </a:ext>
            </a:extLst>
          </p:cNvPr>
          <p:cNvSpPr txBox="1">
            <a:spLocks/>
          </p:cNvSpPr>
          <p:nvPr>
            <p:custDataLst>
              <p:tags r:id="rId7"/>
            </p:custDataLst>
          </p:nvPr>
        </p:nvSpPr>
        <p:spPr>
          <a:xfrm>
            <a:off x="6084662" y="4016827"/>
            <a:ext cx="2832327" cy="1744225"/>
          </a:xfrm>
          <a:prstGeom prst="rect">
            <a:avLst/>
          </a:prstGeom>
          <a:solidFill>
            <a:schemeClr val="tx2">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114E80F0-0237-4A72-9C85-4669631CFC2D}"/>
              </a:ext>
            </a:extLst>
          </p:cNvPr>
          <p:cNvSpPr txBox="1">
            <a:spLocks/>
          </p:cNvSpPr>
          <p:nvPr/>
        </p:nvSpPr>
        <p:spPr>
          <a:xfrm>
            <a:off x="321153" y="4211786"/>
            <a:ext cx="2597766"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a:ea typeface="+mn-ea"/>
                <a:cs typeface="+mn-cs"/>
              </a:rPr>
              <a:t>3000+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trucks</a:t>
            </a:r>
          </a:p>
        </p:txBody>
      </p:sp>
      <p:sp>
        <p:nvSpPr>
          <p:cNvPr id="29" name="TextBox 28">
            <a:extLst>
              <a:ext uri="{FF2B5EF4-FFF2-40B4-BE49-F238E27FC236}">
                <a16:creationId xmlns:a16="http://schemas.microsoft.com/office/drawing/2014/main" id="{E569BD6E-FACF-4B18-A49D-6A7CF32AF1C4}"/>
              </a:ext>
            </a:extLst>
          </p:cNvPr>
          <p:cNvSpPr txBox="1">
            <a:spLocks/>
          </p:cNvSpPr>
          <p:nvPr/>
        </p:nvSpPr>
        <p:spPr>
          <a:xfrm>
            <a:off x="3080674" y="4211786"/>
            <a:ext cx="2962840"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a:ea typeface="+mn-ea"/>
                <a:cs typeface="+mn-cs"/>
              </a:rPr>
              <a:t>50M+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cubic yards of concrete</a:t>
            </a:r>
          </a:p>
        </p:txBody>
      </p:sp>
      <p:sp>
        <p:nvSpPr>
          <p:cNvPr id="46" name="TextBox 45">
            <a:extLst>
              <a:ext uri="{FF2B5EF4-FFF2-40B4-BE49-F238E27FC236}">
                <a16:creationId xmlns:a16="http://schemas.microsoft.com/office/drawing/2014/main" id="{B05615EB-7F22-4759-8B8A-27051A524CF7}"/>
              </a:ext>
            </a:extLst>
          </p:cNvPr>
          <p:cNvSpPr txBox="1">
            <a:spLocks/>
          </p:cNvSpPr>
          <p:nvPr/>
        </p:nvSpPr>
        <p:spPr>
          <a:xfrm>
            <a:off x="6592596" y="4236184"/>
            <a:ext cx="2018004" cy="163121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a:ea typeface="+mn-ea"/>
                <a:cs typeface="+mn-cs"/>
              </a:rPr>
              <a:t>100+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patents globally</a:t>
            </a:r>
          </a:p>
        </p:txBody>
      </p:sp>
      <p:sp>
        <p:nvSpPr>
          <p:cNvPr id="27" name="Rectangle 3">
            <a:extLst>
              <a:ext uri="{FF2B5EF4-FFF2-40B4-BE49-F238E27FC236}">
                <a16:creationId xmlns:a16="http://schemas.microsoft.com/office/drawing/2014/main" id="{25B63F7A-EE9C-48A3-AEBC-4999C810457B}"/>
              </a:ext>
            </a:extLst>
          </p:cNvPr>
          <p:cNvSpPr txBox="1">
            <a:spLocks/>
          </p:cNvSpPr>
          <p:nvPr>
            <p:custDataLst>
              <p:tags r:id="rId8"/>
            </p:custDataLst>
          </p:nvPr>
        </p:nvSpPr>
        <p:spPr>
          <a:xfrm>
            <a:off x="211230" y="2373129"/>
            <a:ext cx="8687896" cy="1558018"/>
          </a:xfrm>
          <a:prstGeom prst="rect">
            <a:avLst/>
          </a:prstGeom>
          <a:solidFill>
            <a:schemeClr val="tx1">
              <a:alpha val="46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Body3 4">
            <a:extLst>
              <a:ext uri="{FF2B5EF4-FFF2-40B4-BE49-F238E27FC236}">
                <a16:creationId xmlns:a16="http://schemas.microsoft.com/office/drawing/2014/main" id="{1484A8EA-2386-4563-8402-E38118904658}"/>
              </a:ext>
            </a:extLst>
          </p:cNvPr>
          <p:cNvSpPr txBox="1">
            <a:spLocks/>
          </p:cNvSpPr>
          <p:nvPr>
            <p:custDataLst>
              <p:tags r:id="rId9"/>
            </p:custDataLst>
          </p:nvPr>
        </p:nvSpPr>
        <p:spPr>
          <a:xfrm>
            <a:off x="321154" y="2414671"/>
            <a:ext cx="8611616" cy="762000"/>
          </a:xfrm>
          <a:prstGeom prst="rect">
            <a:avLst/>
          </a:prstGeom>
          <a:noFill/>
          <a:ln w="9525">
            <a:noFill/>
          </a:ln>
        </p:spPr>
        <p:txBody>
          <a:bodyPr vert="horz" wrap="square" lIns="76200" tIns="76200" rIns="76200" bIns="76200" rtlCol="0" anchor="t"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FFFFFF"/>
              </a:buClr>
              <a:buSzPct val="100000"/>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VERIFI® is installed on trucks across the globe, helping customers understand and improve performance</a:t>
            </a:r>
          </a:p>
          <a:p>
            <a:pPr marL="342900" marR="0" lvl="0" indent="-342900" algn="l" defTabSz="895350" rtl="0" eaLnBrk="1" fontAlgn="base" latinLnBrk="0" hangingPunct="1">
              <a:lnSpc>
                <a:spcPct val="100000"/>
              </a:lnSpc>
              <a:spcBef>
                <a:spcPct val="0"/>
              </a:spcBef>
              <a:spcAft>
                <a:spcPct val="0"/>
              </a:spcAft>
              <a:buClr>
                <a:srgbClr val="FFFFFF"/>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Use </a:t>
            </a:r>
            <a:r>
              <a:rPr kumimoji="0" lang="en-US" sz="2000" b="0" i="0" u="none" strike="noStrike" kern="1200" cap="none" spc="0" normalizeH="0" baseline="0" noProof="0" dirty="0" err="1">
                <a:ln>
                  <a:noFill/>
                </a:ln>
                <a:solidFill>
                  <a:srgbClr val="FFFFFF"/>
                </a:solidFill>
                <a:effectLst/>
                <a:uLnTx/>
                <a:uFillTx/>
                <a:latin typeface="Arial"/>
                <a:ea typeface="+mn-ea"/>
                <a:cs typeface="+mn-cs"/>
              </a:rPr>
              <a:t>GCP’s</a:t>
            </a:r>
            <a:r>
              <a:rPr kumimoji="0" lang="en-US" sz="2000" b="0" i="0" u="none" strike="noStrike" kern="1200" cap="none" spc="0" normalizeH="0" baseline="0" noProof="0" dirty="0">
                <a:ln>
                  <a:noFill/>
                </a:ln>
                <a:solidFill>
                  <a:srgbClr val="FFFFFF"/>
                </a:solidFill>
                <a:effectLst/>
                <a:uLnTx/>
                <a:uFillTx/>
                <a:latin typeface="Arial"/>
                <a:ea typeface="+mn-ea"/>
                <a:cs typeface="+mn-cs"/>
              </a:rPr>
              <a:t> industry benchmarks to understand where you can improve</a:t>
            </a:r>
          </a:p>
          <a:p>
            <a:pPr marL="342900" marR="0" lvl="0" indent="-342900" algn="l" defTabSz="895350" rtl="0" eaLnBrk="1" fontAlgn="base" latinLnBrk="0" hangingPunct="1">
              <a:lnSpc>
                <a:spcPct val="100000"/>
              </a:lnSpc>
              <a:spcBef>
                <a:spcPct val="0"/>
              </a:spcBef>
              <a:spcAft>
                <a:spcPct val="0"/>
              </a:spcAft>
              <a:buClr>
                <a:srgbClr val="FFFFFF"/>
              </a:buClr>
              <a:buSzPct val="100000"/>
              <a:buFont typeface="Arial" panose="020B0604020202020204" pitchFamily="34" charset="0"/>
              <a:buChar char="•"/>
              <a:tabLst/>
              <a:defRPr/>
            </a:pPr>
            <a:r>
              <a:rPr kumimoji="0" lang="en-US" sz="2000" b="0" i="0" u="none" strike="noStrike" kern="1200" cap="none" spc="0" normalizeH="0" baseline="0" noProof="0" dirty="0" err="1">
                <a:ln>
                  <a:noFill/>
                </a:ln>
                <a:solidFill>
                  <a:srgbClr val="FFFFFF"/>
                </a:solidFill>
                <a:effectLst/>
                <a:uLnTx/>
                <a:uFillTx/>
                <a:latin typeface="Arial"/>
                <a:ea typeface="+mn-ea"/>
                <a:cs typeface="+mn-cs"/>
              </a:rPr>
              <a:t>GCP’s</a:t>
            </a:r>
            <a:r>
              <a:rPr kumimoji="0" lang="en-US" sz="2000" b="0" i="0" u="none" strike="noStrike" kern="1200" cap="none" spc="0" normalizeH="0" baseline="0" noProof="0" dirty="0">
                <a:ln>
                  <a:noFill/>
                </a:ln>
                <a:solidFill>
                  <a:srgbClr val="FFFFFF"/>
                </a:solidFill>
                <a:effectLst/>
                <a:uLnTx/>
                <a:uFillTx/>
                <a:latin typeface="Arial"/>
                <a:ea typeface="+mn-ea"/>
                <a:cs typeface="+mn-cs"/>
              </a:rPr>
              <a:t> proprietary knowledge offers a competitive advantage</a:t>
            </a:r>
          </a:p>
        </p:txBody>
      </p:sp>
      <p:cxnSp>
        <p:nvCxnSpPr>
          <p:cNvPr id="20" name="Straight Connector 19">
            <a:extLst>
              <a:ext uri="{FF2B5EF4-FFF2-40B4-BE49-F238E27FC236}">
                <a16:creationId xmlns:a16="http://schemas.microsoft.com/office/drawing/2014/main" id="{EDCC8B60-96D4-4C85-A47F-CF3627FD6D77}"/>
              </a:ext>
            </a:extLst>
          </p:cNvPr>
          <p:cNvCxnSpPr/>
          <p:nvPr/>
        </p:nvCxnSpPr>
        <p:spPr>
          <a:xfrm>
            <a:off x="8667732" y="6670940"/>
            <a:ext cx="0" cy="137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263FDD95-AF85-4E78-A696-A76148E7080D}"/>
              </a:ext>
            </a:extLst>
          </p:cNvPr>
          <p:cNvPicPr>
            <a:picLocks noChangeAspect="1"/>
          </p:cNvPicPr>
          <p:nvPr/>
        </p:nvPicPr>
        <p:blipFill rotWithShape="1">
          <a:blip r:embed="rId15" cstate="email">
            <a:biLevel thresh="25000"/>
            <a:extLst>
              <a:ext uri="{28A0092B-C50C-407E-A947-70E740481C1C}">
                <a14:useLocalDpi xmlns:a14="http://schemas.microsoft.com/office/drawing/2010/main"/>
              </a:ext>
            </a:extLst>
          </a:blip>
          <a:srcRect/>
          <a:stretch/>
        </p:blipFill>
        <p:spPr>
          <a:xfrm>
            <a:off x="8399039" y="6667656"/>
            <a:ext cx="184239" cy="142170"/>
          </a:xfrm>
          <a:prstGeom prst="rect">
            <a:avLst/>
          </a:prstGeom>
        </p:spPr>
      </p:pic>
      <p:sp>
        <p:nvSpPr>
          <p:cNvPr id="23" name="Slide Number">
            <a:extLst>
              <a:ext uri="{FF2B5EF4-FFF2-40B4-BE49-F238E27FC236}">
                <a16:creationId xmlns:a16="http://schemas.microsoft.com/office/drawing/2014/main" id="{FB694083-9C48-4FF1-8C45-DDBB58B2A381}"/>
              </a:ext>
            </a:extLst>
          </p:cNvPr>
          <p:cNvSpPr txBox="1">
            <a:spLocks/>
          </p:cNvSpPr>
          <p:nvPr/>
        </p:nvSpPr>
        <p:spPr bwMode="auto">
          <a:xfrm>
            <a:off x="8771545" y="6677760"/>
            <a:ext cx="127581" cy="12561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a:t>
            </a:fld>
            <a:endParaRPr kumimoji="0" lang="en-US" sz="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24" name="Picture 23">
            <a:extLst>
              <a:ext uri="{FF2B5EF4-FFF2-40B4-BE49-F238E27FC236}">
                <a16:creationId xmlns:a16="http://schemas.microsoft.com/office/drawing/2014/main" id="{FBD36C9F-5FE3-45E5-B823-1200D3EAB29D}"/>
              </a:ext>
            </a:extLst>
          </p:cNvPr>
          <p:cNvPicPr>
            <a:picLocks noChangeAspect="1"/>
          </p:cNvPicPr>
          <p:nvPr/>
        </p:nvPicPr>
        <p:blipFill>
          <a:blip r:embed="rId16" cstate="email">
            <a:lum bright="70000" contrast="-70000"/>
            <a:extLst>
              <a:ext uri="{28A0092B-C50C-407E-A947-70E740481C1C}">
                <a14:useLocalDpi xmlns:a14="http://schemas.microsoft.com/office/drawing/2010/main"/>
              </a:ext>
            </a:extLst>
          </a:blip>
          <a:stretch>
            <a:fillRect/>
          </a:stretch>
        </p:blipFill>
        <p:spPr>
          <a:xfrm>
            <a:off x="121489" y="6681211"/>
            <a:ext cx="2176461" cy="121931"/>
          </a:xfrm>
          <a:prstGeom prst="rect">
            <a:avLst/>
          </a:prstGeom>
        </p:spPr>
      </p:pic>
      <p:sp>
        <p:nvSpPr>
          <p:cNvPr id="19" name="Title 1">
            <a:extLst>
              <a:ext uri="{FF2B5EF4-FFF2-40B4-BE49-F238E27FC236}">
                <a16:creationId xmlns:a16="http://schemas.microsoft.com/office/drawing/2014/main" id="{4A79C979-CD66-459B-A4E1-CD93B10AA0DD}"/>
              </a:ext>
            </a:extLst>
          </p:cNvPr>
          <p:cNvSpPr txBox="1">
            <a:spLocks/>
          </p:cNvSpPr>
          <p:nvPr/>
        </p:nvSpPr>
        <p:spPr bwMode="gray">
          <a:xfrm>
            <a:off x="174944" y="165556"/>
            <a:ext cx="87941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lang="x-none" sz="3200" b="1" baseline="0" noProof="0">
                <a:solidFill>
                  <a:schemeClr val="tx1"/>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tab pos="269875" algn="l"/>
              </a:tabLst>
              <a:defRPr/>
            </a:pPr>
            <a:r>
              <a:rPr kumimoji="0" lang="en-US" sz="1400" b="1" i="0" u="none" strike="noStrike" kern="0" cap="none" spc="0" normalizeH="0" baseline="0" noProof="0" dirty="0">
                <a:ln>
                  <a:noFill/>
                </a:ln>
                <a:solidFill>
                  <a:srgbClr val="0055B8"/>
                </a:solidFill>
                <a:effectLst/>
                <a:uLnTx/>
                <a:uFillTx/>
                <a:latin typeface="Arial"/>
                <a:ea typeface="+mj-ea"/>
                <a:cs typeface="+mj-cs"/>
              </a:rPr>
              <a:t>WHY WE KNOW IT WORKS</a:t>
            </a:r>
          </a:p>
        </p:txBody>
      </p:sp>
    </p:spTree>
    <p:extLst>
      <p:ext uri="{BB962C8B-B14F-4D97-AF65-F5344CB8AC3E}">
        <p14:creationId xmlns:p14="http://schemas.microsoft.com/office/powerpoint/2010/main" val="4288404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C7BFF9-1926-40B9-8291-71DAC74EDC8C}"/>
              </a:ext>
            </a:extLst>
          </p:cNvPr>
          <p:cNvGraphicFramePr>
            <a:graphicFrameLocks noChangeAspect="1"/>
          </p:cNvGraphicFramePr>
          <p:nvPr>
            <p:custDataLst>
              <p:tags r:id="rId2"/>
            </p:custDataLst>
            <p:extLst/>
          </p:nvPr>
        </p:nvGraphicFramePr>
        <p:xfrm>
          <a:off x="1858" y="1790"/>
          <a:ext cx="1588" cy="1588"/>
        </p:xfrm>
        <a:graphic>
          <a:graphicData uri="http://schemas.openxmlformats.org/presentationml/2006/ole">
            <mc:AlternateContent xmlns:mc="http://schemas.openxmlformats.org/markup-compatibility/2006">
              <mc:Choice xmlns:v="urn:schemas-microsoft-com:vml" Requires="v">
                <p:oleObj spid="_x0000_s35846" name="think-cell Slide" r:id="rId7" imgW="395" imgH="394" progId="TCLayout.ActiveDocument.1">
                  <p:embed/>
                </p:oleObj>
              </mc:Choice>
              <mc:Fallback>
                <p:oleObj name="think-cell Slide" r:id="rId7" imgW="395" imgH="394" progId="TCLayout.ActiveDocument.1">
                  <p:embed/>
                  <p:pic>
                    <p:nvPicPr>
                      <p:cNvPr id="3" name="Object 2" hidden="1">
                        <a:extLst>
                          <a:ext uri="{FF2B5EF4-FFF2-40B4-BE49-F238E27FC236}">
                            <a16:creationId xmlns:a16="http://schemas.microsoft.com/office/drawing/2014/main" id="{EEC7BFF9-1926-40B9-8291-71DAC74EDC8C}"/>
                          </a:ext>
                        </a:extLst>
                      </p:cNvPr>
                      <p:cNvPicPr/>
                      <p:nvPr/>
                    </p:nvPicPr>
                    <p:blipFill>
                      <a:blip r:embed="rId8"/>
                      <a:stretch>
                        <a:fillRect/>
                      </a:stretch>
                    </p:blipFill>
                    <p:spPr>
                      <a:xfrm>
                        <a:off x="1858" y="1790"/>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8FCB05-77DC-491C-9DA5-BF70C5D230B3}"/>
              </a:ext>
            </a:extLst>
          </p:cNvPr>
          <p:cNvSpPr/>
          <p:nvPr>
            <p:custDataLst>
              <p:tags r:id="rId3"/>
            </p:custDataLst>
          </p:nvPr>
        </p:nvSpPr>
        <p:spPr>
          <a:xfrm>
            <a:off x="270" y="203"/>
            <a:ext cx="158741" cy="158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pic>
        <p:nvPicPr>
          <p:cNvPr id="19" name="Picture 18">
            <a:extLst>
              <a:ext uri="{FF2B5EF4-FFF2-40B4-BE49-F238E27FC236}">
                <a16:creationId xmlns:a16="http://schemas.microsoft.com/office/drawing/2014/main" id="{3781253B-EEC8-4C73-B6CC-7C498A8253F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045" y="0"/>
            <a:ext cx="9217342" cy="6876393"/>
          </a:xfrm>
          <a:prstGeom prst="rect">
            <a:avLst/>
          </a:prstGeom>
        </p:spPr>
      </p:pic>
      <p:sp>
        <p:nvSpPr>
          <p:cNvPr id="36" name="Rectangle 3">
            <a:extLst>
              <a:ext uri="{FF2B5EF4-FFF2-40B4-BE49-F238E27FC236}">
                <a16:creationId xmlns:a16="http://schemas.microsoft.com/office/drawing/2014/main" id="{3E1C1A42-7F92-4533-9C02-EBC8101607C6}"/>
              </a:ext>
            </a:extLst>
          </p:cNvPr>
          <p:cNvSpPr txBox="1">
            <a:spLocks/>
          </p:cNvSpPr>
          <p:nvPr>
            <p:custDataLst>
              <p:tags r:id="rId4"/>
            </p:custDataLst>
          </p:nvPr>
        </p:nvSpPr>
        <p:spPr>
          <a:xfrm>
            <a:off x="740324" y="2307710"/>
            <a:ext cx="7663352" cy="2133600"/>
          </a:xfrm>
          <a:prstGeom prst="rect">
            <a:avLst/>
          </a:prstGeom>
          <a:solidFill>
            <a:schemeClr val="tx2">
              <a:alpha val="7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p:cNvSpPr>
            <a:spLocks noGrp="1"/>
          </p:cNvSpPr>
          <p:nvPr>
            <p:ph type="title"/>
          </p:nvPr>
        </p:nvSpPr>
        <p:spPr>
          <a:xfrm>
            <a:off x="174944" y="457200"/>
            <a:ext cx="8794113" cy="492443"/>
          </a:xfrm>
        </p:spPr>
        <p:txBody>
          <a:bodyPr/>
          <a:lstStyle/>
          <a:p>
            <a:r>
              <a:rPr lang="en-US" sz="3200" b="1" dirty="0">
                <a:solidFill>
                  <a:schemeClr val="bg1"/>
                </a:solidFill>
              </a:rPr>
              <a:t>Questions?</a:t>
            </a:r>
          </a:p>
        </p:txBody>
      </p:sp>
      <p:sp>
        <p:nvSpPr>
          <p:cNvPr id="61" name="TextBox 60">
            <a:extLst>
              <a:ext uri="{FF2B5EF4-FFF2-40B4-BE49-F238E27FC236}">
                <a16:creationId xmlns:a16="http://schemas.microsoft.com/office/drawing/2014/main" id="{E9A2FC6D-9A01-467B-9B52-5200B870DBD8}"/>
              </a:ext>
            </a:extLst>
          </p:cNvPr>
          <p:cNvSpPr txBox="1">
            <a:spLocks/>
          </p:cNvSpPr>
          <p:nvPr/>
        </p:nvSpPr>
        <p:spPr>
          <a:xfrm>
            <a:off x="1948988" y="2536310"/>
            <a:ext cx="6308854" cy="830997"/>
          </a:xfrm>
          <a:prstGeom prst="rect">
            <a:avLst/>
          </a:prstGeom>
        </p:spPr>
        <p:txBody>
          <a:bodyPr vert="horz" wrap="squar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Thank you</a:t>
            </a:r>
          </a:p>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lang="en-US" sz="2000" dirty="0">
                <a:solidFill>
                  <a:srgbClr val="FFFFFF"/>
                </a:solidFill>
                <a:latin typeface="Arial"/>
              </a:rPr>
              <a:t>Matthew Nazarenko</a:t>
            </a:r>
          </a:p>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2000" i="0" u="none" strike="noStrike" kern="1200" cap="none" spc="0" normalizeH="0" baseline="0" noProof="0" dirty="0">
                <a:ln>
                  <a:noFill/>
                </a:ln>
                <a:solidFill>
                  <a:srgbClr val="FFFFFF"/>
                </a:solidFill>
                <a:effectLst/>
                <a:uLnTx/>
                <a:uFillTx/>
                <a:latin typeface="Arial"/>
                <a:ea typeface="+mn-ea"/>
                <a:cs typeface="+mn-cs"/>
              </a:rPr>
              <a:t>Business Manager- Verifi</a:t>
            </a:r>
          </a:p>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lang="en-US" sz="2000" dirty="0">
                <a:solidFill>
                  <a:srgbClr val="FFFFFF"/>
                </a:solidFill>
                <a:latin typeface="Arial"/>
              </a:rPr>
              <a:t>Cambridge, MA</a:t>
            </a:r>
            <a:endParaRPr kumimoji="0" lang="en-US" sz="200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Slide Number">
            <a:extLst>
              <a:ext uri="{FF2B5EF4-FFF2-40B4-BE49-F238E27FC236}">
                <a16:creationId xmlns:a16="http://schemas.microsoft.com/office/drawing/2014/main" id="{C8F188D1-D933-43CC-8496-1096B6B066BB}"/>
              </a:ext>
            </a:extLst>
          </p:cNvPr>
          <p:cNvSpPr txBox="1">
            <a:spLocks/>
          </p:cNvSpPr>
          <p:nvPr/>
        </p:nvSpPr>
        <p:spPr bwMode="auto">
          <a:xfrm>
            <a:off x="8771545" y="6677760"/>
            <a:ext cx="127581" cy="12561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21</a:t>
            </a:fld>
            <a:endParaRPr kumimoji="0" lang="en-US" sz="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32" name="Straight Connector 31">
            <a:extLst>
              <a:ext uri="{FF2B5EF4-FFF2-40B4-BE49-F238E27FC236}">
                <a16:creationId xmlns:a16="http://schemas.microsoft.com/office/drawing/2014/main" id="{159CA652-12DD-40B8-819D-801C8A25F37C}"/>
              </a:ext>
            </a:extLst>
          </p:cNvPr>
          <p:cNvCxnSpPr/>
          <p:nvPr/>
        </p:nvCxnSpPr>
        <p:spPr>
          <a:xfrm>
            <a:off x="8667732" y="6670940"/>
            <a:ext cx="0" cy="137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C252CFAC-EBAA-4E16-863D-5CCDC901D9E6}"/>
              </a:ext>
            </a:extLst>
          </p:cNvPr>
          <p:cNvPicPr>
            <a:picLocks noChangeAspect="1"/>
          </p:cNvPicPr>
          <p:nvPr/>
        </p:nvPicPr>
        <p:blipFill>
          <a:blip r:embed="rId10" cstate="email">
            <a:lum bright="70000" contrast="-70000"/>
            <a:extLst>
              <a:ext uri="{28A0092B-C50C-407E-A947-70E740481C1C}">
                <a14:useLocalDpi xmlns:a14="http://schemas.microsoft.com/office/drawing/2010/main"/>
              </a:ext>
            </a:extLst>
          </a:blip>
          <a:stretch>
            <a:fillRect/>
          </a:stretch>
        </p:blipFill>
        <p:spPr>
          <a:xfrm>
            <a:off x="121489" y="6681211"/>
            <a:ext cx="2176461" cy="121931"/>
          </a:xfrm>
          <a:prstGeom prst="rect">
            <a:avLst/>
          </a:prstGeom>
        </p:spPr>
      </p:pic>
      <p:pic>
        <p:nvPicPr>
          <p:cNvPr id="34" name="Picture 33">
            <a:extLst>
              <a:ext uri="{FF2B5EF4-FFF2-40B4-BE49-F238E27FC236}">
                <a16:creationId xmlns:a16="http://schemas.microsoft.com/office/drawing/2014/main" id="{267BC6D2-CD20-479B-94D7-27D54997BA45}"/>
              </a:ext>
            </a:extLst>
          </p:cNvPr>
          <p:cNvPicPr>
            <a:picLocks noChangeAspect="1"/>
          </p:cNvPicPr>
          <p:nvPr/>
        </p:nvPicPr>
        <p:blipFill rotWithShape="1">
          <a:blip r:embed="rId11" cstate="email">
            <a:biLevel thresh="25000"/>
            <a:extLst>
              <a:ext uri="{28A0092B-C50C-407E-A947-70E740481C1C}">
                <a14:useLocalDpi xmlns:a14="http://schemas.microsoft.com/office/drawing/2010/main"/>
              </a:ext>
            </a:extLst>
          </a:blip>
          <a:srcRect/>
          <a:stretch/>
        </p:blipFill>
        <p:spPr>
          <a:xfrm>
            <a:off x="8399039" y="6667656"/>
            <a:ext cx="184239" cy="142170"/>
          </a:xfrm>
          <a:prstGeom prst="rect">
            <a:avLst/>
          </a:prstGeom>
        </p:spPr>
      </p:pic>
      <p:grpSp>
        <p:nvGrpSpPr>
          <p:cNvPr id="37" name="Group 36">
            <a:extLst>
              <a:ext uri="{FF2B5EF4-FFF2-40B4-BE49-F238E27FC236}">
                <a16:creationId xmlns:a16="http://schemas.microsoft.com/office/drawing/2014/main" id="{8CFA8715-4970-4EE4-9492-375DC1B4ED4C}"/>
              </a:ext>
            </a:extLst>
          </p:cNvPr>
          <p:cNvGrpSpPr/>
          <p:nvPr/>
        </p:nvGrpSpPr>
        <p:grpSpPr>
          <a:xfrm rot="10800000">
            <a:off x="985196" y="2615521"/>
            <a:ext cx="712880" cy="603263"/>
            <a:chOff x="-6667450" y="-3103812"/>
            <a:chExt cx="5359769" cy="4535615"/>
          </a:xfrm>
          <a:solidFill>
            <a:schemeClr val="bg1"/>
          </a:solidFill>
        </p:grpSpPr>
        <p:sp>
          <p:nvSpPr>
            <p:cNvPr id="38" name="Freeform: Shape 37">
              <a:extLst>
                <a:ext uri="{FF2B5EF4-FFF2-40B4-BE49-F238E27FC236}">
                  <a16:creationId xmlns:a16="http://schemas.microsoft.com/office/drawing/2014/main" id="{E50005E8-F5A5-4455-8EDE-02C63D3EEA6A}"/>
                </a:ext>
              </a:extLst>
            </p:cNvPr>
            <p:cNvSpPr/>
            <p:nvPr/>
          </p:nvSpPr>
          <p:spPr>
            <a:xfrm>
              <a:off x="-6667450" y="-936741"/>
              <a:ext cx="549556" cy="1896423"/>
            </a:xfrm>
            <a:custGeom>
              <a:avLst/>
              <a:gdLst>
                <a:gd name="connsiteX0" fmla="*/ 61690 w 549556"/>
                <a:gd name="connsiteY0" fmla="*/ 0 h 1896423"/>
                <a:gd name="connsiteX1" fmla="*/ 549556 w 549556"/>
                <a:gd name="connsiteY1" fmla="*/ 1820747 h 1896423"/>
                <a:gd name="connsiteX2" fmla="*/ 69372 w 549556"/>
                <a:gd name="connsiteY2" fmla="*/ 1892827 h 1896423"/>
                <a:gd name="connsiteX3" fmla="*/ 0 w 549556"/>
                <a:gd name="connsiteY3" fmla="*/ 1896423 h 1896423"/>
                <a:gd name="connsiteX4" fmla="*/ 0 w 549556"/>
                <a:gd name="connsiteY4" fmla="*/ 9707 h 1896423"/>
                <a:gd name="connsiteX5" fmla="*/ 30899 w 549556"/>
                <a:gd name="connsiteY5" fmla="*/ 6136 h 1896423"/>
                <a:gd name="connsiteX6" fmla="*/ 61690 w 549556"/>
                <a:gd name="connsiteY6" fmla="*/ 0 h 189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556" h="1896423">
                  <a:moveTo>
                    <a:pt x="61690" y="0"/>
                  </a:moveTo>
                  <a:cubicBezTo>
                    <a:pt x="549556" y="1820747"/>
                    <a:pt x="549556" y="1820747"/>
                    <a:pt x="549556" y="1820747"/>
                  </a:cubicBezTo>
                  <a:cubicBezTo>
                    <a:pt x="549556" y="1820747"/>
                    <a:pt x="335938" y="1871580"/>
                    <a:pt x="69372" y="1892827"/>
                  </a:cubicBezTo>
                  <a:lnTo>
                    <a:pt x="0" y="1896423"/>
                  </a:lnTo>
                  <a:lnTo>
                    <a:pt x="0" y="9707"/>
                  </a:lnTo>
                  <a:lnTo>
                    <a:pt x="30899" y="6136"/>
                  </a:lnTo>
                  <a:cubicBezTo>
                    <a:pt x="42296" y="4427"/>
                    <a:pt x="52729" y="2401"/>
                    <a:pt x="61690" y="0"/>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39" name="Freeform: Shape 38">
              <a:extLst>
                <a:ext uri="{FF2B5EF4-FFF2-40B4-BE49-F238E27FC236}">
                  <a16:creationId xmlns:a16="http://schemas.microsoft.com/office/drawing/2014/main" id="{FFC67E01-78B5-46E2-84A2-55D39452F03B}"/>
                </a:ext>
              </a:extLst>
            </p:cNvPr>
            <p:cNvSpPr/>
            <p:nvPr/>
          </p:nvSpPr>
          <p:spPr>
            <a:xfrm>
              <a:off x="-6445565" y="-1096558"/>
              <a:ext cx="1762493" cy="2528361"/>
            </a:xfrm>
            <a:custGeom>
              <a:avLst/>
              <a:gdLst>
                <a:gd name="connsiteX0" fmla="*/ 252649 w 1762493"/>
                <a:gd name="connsiteY0" fmla="*/ 0 h 2528361"/>
                <a:gd name="connsiteX1" fmla="*/ 1762493 w 1762493"/>
                <a:gd name="connsiteY1" fmla="*/ 1988453 h 2528361"/>
                <a:gd name="connsiteX2" fmla="*/ 644692 w 1762493"/>
                <a:gd name="connsiteY2" fmla="*/ 2528361 h 2528361"/>
                <a:gd name="connsiteX3" fmla="*/ 0 w 1762493"/>
                <a:gd name="connsiteY3" fmla="*/ 122332 h 2528361"/>
                <a:gd name="connsiteX4" fmla="*/ 252649 w 1762493"/>
                <a:gd name="connsiteY4" fmla="*/ 0 h 252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493" h="2528361">
                  <a:moveTo>
                    <a:pt x="252649" y="0"/>
                  </a:moveTo>
                  <a:cubicBezTo>
                    <a:pt x="1762493" y="1988453"/>
                    <a:pt x="1762493" y="1988453"/>
                    <a:pt x="1762493" y="1988453"/>
                  </a:cubicBezTo>
                  <a:cubicBezTo>
                    <a:pt x="1762493" y="1988453"/>
                    <a:pt x="1208037" y="2377413"/>
                    <a:pt x="644692" y="2528361"/>
                  </a:cubicBezTo>
                  <a:cubicBezTo>
                    <a:pt x="0" y="122332"/>
                    <a:pt x="0" y="122332"/>
                    <a:pt x="0" y="122332"/>
                  </a:cubicBezTo>
                  <a:cubicBezTo>
                    <a:pt x="0" y="122332"/>
                    <a:pt x="173781" y="53914"/>
                    <a:pt x="252649" y="0"/>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96BDF638-51C5-45B0-ACBB-BA856EFC27F1}"/>
                </a:ext>
              </a:extLst>
            </p:cNvPr>
            <p:cNvSpPr/>
            <p:nvPr/>
          </p:nvSpPr>
          <p:spPr>
            <a:xfrm>
              <a:off x="-6075025" y="-1394943"/>
              <a:ext cx="2831300" cy="2630423"/>
            </a:xfrm>
            <a:custGeom>
              <a:avLst/>
              <a:gdLst>
                <a:gd name="connsiteX0" fmla="*/ 180433 w 2831300"/>
                <a:gd name="connsiteY0" fmla="*/ 0 h 2630423"/>
                <a:gd name="connsiteX1" fmla="*/ 2831300 w 2831300"/>
                <a:gd name="connsiteY1" fmla="*/ 1541350 h 2630423"/>
                <a:gd name="connsiteX2" fmla="*/ 1867060 w 2831300"/>
                <a:gd name="connsiteY2" fmla="*/ 2630423 h 2630423"/>
                <a:gd name="connsiteX3" fmla="*/ 0 w 2831300"/>
                <a:gd name="connsiteY3" fmla="*/ 206837 h 2630423"/>
                <a:gd name="connsiteX4" fmla="*/ 180433 w 2831300"/>
                <a:gd name="connsiteY4" fmla="*/ 0 h 263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1300" h="2630423">
                  <a:moveTo>
                    <a:pt x="180433" y="0"/>
                  </a:moveTo>
                  <a:cubicBezTo>
                    <a:pt x="2831300" y="1541350"/>
                    <a:pt x="2831300" y="1541350"/>
                    <a:pt x="2831300" y="1541350"/>
                  </a:cubicBezTo>
                  <a:cubicBezTo>
                    <a:pt x="2831300" y="1541350"/>
                    <a:pt x="2451406" y="2211520"/>
                    <a:pt x="1867060" y="2630423"/>
                  </a:cubicBezTo>
                  <a:cubicBezTo>
                    <a:pt x="0" y="206837"/>
                    <a:pt x="0" y="206837"/>
                    <a:pt x="0" y="206837"/>
                  </a:cubicBezTo>
                  <a:cubicBezTo>
                    <a:pt x="0" y="206837"/>
                    <a:pt x="146671" y="58233"/>
                    <a:pt x="180433" y="0"/>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1" name="Freeform: Shape 40">
              <a:extLst>
                <a:ext uri="{FF2B5EF4-FFF2-40B4-BE49-F238E27FC236}">
                  <a16:creationId xmlns:a16="http://schemas.microsoft.com/office/drawing/2014/main" id="{7D00666A-4B95-4E3C-8B95-476710F15881}"/>
                </a:ext>
              </a:extLst>
            </p:cNvPr>
            <p:cNvSpPr/>
            <p:nvPr/>
          </p:nvSpPr>
          <p:spPr>
            <a:xfrm>
              <a:off x="-5931485" y="-3103812"/>
              <a:ext cx="2883583" cy="732954"/>
            </a:xfrm>
            <a:custGeom>
              <a:avLst/>
              <a:gdLst>
                <a:gd name="connsiteX0" fmla="*/ 606363 w 2883583"/>
                <a:gd name="connsiteY0" fmla="*/ 0 h 732954"/>
                <a:gd name="connsiteX1" fmla="*/ 2883583 w 2883583"/>
                <a:gd name="connsiteY1" fmla="*/ 0 h 732954"/>
                <a:gd name="connsiteX2" fmla="*/ 2825397 w 2883583"/>
                <a:gd name="connsiteY2" fmla="*/ 15591 h 732954"/>
                <a:gd name="connsiteX3" fmla="*/ 148164 w 2883583"/>
                <a:gd name="connsiteY3" fmla="*/ 732954 h 732954"/>
                <a:gd name="connsiteX4" fmla="*/ 0 w 2883583"/>
                <a:gd name="connsiteY4" fmla="*/ 466684 h 732954"/>
                <a:gd name="connsiteX5" fmla="*/ 374002 w 2883583"/>
                <a:gd name="connsiteY5" fmla="*/ 178836 h 732954"/>
                <a:gd name="connsiteX6" fmla="*/ 606363 w 2883583"/>
                <a:gd name="connsiteY6" fmla="*/ 0 h 73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3583" h="732954">
                  <a:moveTo>
                    <a:pt x="606363" y="0"/>
                  </a:moveTo>
                  <a:lnTo>
                    <a:pt x="2883583" y="0"/>
                  </a:lnTo>
                  <a:lnTo>
                    <a:pt x="2825397" y="15591"/>
                  </a:lnTo>
                  <a:cubicBezTo>
                    <a:pt x="148164" y="732954"/>
                    <a:pt x="148164" y="732954"/>
                    <a:pt x="148164" y="732954"/>
                  </a:cubicBezTo>
                  <a:cubicBezTo>
                    <a:pt x="148164" y="732954"/>
                    <a:pt x="86709" y="585508"/>
                    <a:pt x="0" y="466684"/>
                  </a:cubicBezTo>
                  <a:cubicBezTo>
                    <a:pt x="128645" y="367672"/>
                    <a:pt x="253271" y="271755"/>
                    <a:pt x="374002" y="178836"/>
                  </a:cubicBezTo>
                  <a:lnTo>
                    <a:pt x="606363"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A63F516E-0AF8-423C-826A-DE2C0EF8AA35}"/>
                </a:ext>
              </a:extLst>
            </p:cNvPr>
            <p:cNvSpPr/>
            <p:nvPr/>
          </p:nvSpPr>
          <p:spPr>
            <a:xfrm>
              <a:off x="-5731291" y="-3103811"/>
              <a:ext cx="4423610" cy="1736919"/>
            </a:xfrm>
            <a:custGeom>
              <a:avLst/>
              <a:gdLst>
                <a:gd name="connsiteX0" fmla="*/ 3380578 w 4423610"/>
                <a:gd name="connsiteY0" fmla="*/ 0 h 1736919"/>
                <a:gd name="connsiteX1" fmla="*/ 4310110 w 4423610"/>
                <a:gd name="connsiteY1" fmla="*/ 0 h 1736919"/>
                <a:gd name="connsiteX2" fmla="*/ 4316280 w 4423610"/>
                <a:gd name="connsiteY2" fmla="*/ 31670 h 1736919"/>
                <a:gd name="connsiteX3" fmla="*/ 4381769 w 4423610"/>
                <a:gd name="connsiteY3" fmla="*/ 1736919 h 1736919"/>
                <a:gd name="connsiteX4" fmla="*/ 19492 w 4423610"/>
                <a:gd name="connsiteY4" fmla="*/ 1162860 h 1736919"/>
                <a:gd name="connsiteX5" fmla="*/ 0 w 4423610"/>
                <a:gd name="connsiteY5" fmla="*/ 905823 h 1736919"/>
                <a:gd name="connsiteX6" fmla="*/ 3367747 w 4423610"/>
                <a:gd name="connsiteY6" fmla="*/ 3438 h 1736919"/>
                <a:gd name="connsiteX7" fmla="*/ 3380578 w 4423610"/>
                <a:gd name="connsiteY7" fmla="*/ 0 h 173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3610" h="1736919">
                  <a:moveTo>
                    <a:pt x="3380578" y="0"/>
                  </a:moveTo>
                  <a:lnTo>
                    <a:pt x="4310110" y="0"/>
                  </a:lnTo>
                  <a:lnTo>
                    <a:pt x="4316280" y="31670"/>
                  </a:lnTo>
                  <a:cubicBezTo>
                    <a:pt x="4384837" y="398616"/>
                    <a:pt x="4479292" y="1087240"/>
                    <a:pt x="4381769" y="1736919"/>
                  </a:cubicBezTo>
                  <a:cubicBezTo>
                    <a:pt x="19492" y="1162860"/>
                    <a:pt x="19492" y="1162860"/>
                    <a:pt x="19492" y="1162860"/>
                  </a:cubicBezTo>
                  <a:cubicBezTo>
                    <a:pt x="19492" y="1162860"/>
                    <a:pt x="27332" y="1089731"/>
                    <a:pt x="0" y="905823"/>
                  </a:cubicBezTo>
                  <a:cubicBezTo>
                    <a:pt x="1730344" y="442179"/>
                    <a:pt x="2757733" y="166890"/>
                    <a:pt x="3367747" y="3438"/>
                  </a:cubicBezTo>
                  <a:lnTo>
                    <a:pt x="3380578"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3" name="Freeform: Shape 42">
              <a:extLst>
                <a:ext uri="{FF2B5EF4-FFF2-40B4-BE49-F238E27FC236}">
                  <a16:creationId xmlns:a16="http://schemas.microsoft.com/office/drawing/2014/main" id="{8FF6DAE9-3919-4EFA-98C9-3CF17CA06620}"/>
                </a:ext>
              </a:extLst>
            </p:cNvPr>
            <p:cNvSpPr/>
            <p:nvPr/>
          </p:nvSpPr>
          <p:spPr>
            <a:xfrm>
              <a:off x="-5815861" y="-1778404"/>
              <a:ext cx="3774865" cy="2110261"/>
            </a:xfrm>
            <a:custGeom>
              <a:avLst/>
              <a:gdLst>
                <a:gd name="connsiteX0" fmla="*/ 87319 w 3774865"/>
                <a:gd name="connsiteY0" fmla="*/ 0 h 2110261"/>
                <a:gd name="connsiteX1" fmla="*/ 3774865 w 3774865"/>
                <a:gd name="connsiteY1" fmla="*/ 493033 h 2110261"/>
                <a:gd name="connsiteX2" fmla="*/ 3226065 w 3774865"/>
                <a:gd name="connsiteY2" fmla="*/ 2110261 h 2110261"/>
                <a:gd name="connsiteX3" fmla="*/ 0 w 3774865"/>
                <a:gd name="connsiteY3" fmla="*/ 247475 h 2110261"/>
                <a:gd name="connsiteX4" fmla="*/ 87319 w 3774865"/>
                <a:gd name="connsiteY4" fmla="*/ 0 h 2110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4865" h="2110261">
                  <a:moveTo>
                    <a:pt x="87319" y="0"/>
                  </a:moveTo>
                  <a:cubicBezTo>
                    <a:pt x="3774865" y="493033"/>
                    <a:pt x="3774865" y="493033"/>
                    <a:pt x="3774865" y="493033"/>
                  </a:cubicBezTo>
                  <a:cubicBezTo>
                    <a:pt x="3774865" y="493033"/>
                    <a:pt x="3744293" y="1157066"/>
                    <a:pt x="3226065" y="2110261"/>
                  </a:cubicBezTo>
                  <a:cubicBezTo>
                    <a:pt x="0" y="247475"/>
                    <a:pt x="0" y="247475"/>
                    <a:pt x="0" y="247475"/>
                  </a:cubicBezTo>
                  <a:cubicBezTo>
                    <a:pt x="0" y="247475"/>
                    <a:pt x="56293" y="150411"/>
                    <a:pt x="87319" y="0"/>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883299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5C175E7-78C5-4197-8260-FE9C69EC6E56}"/>
              </a:ext>
            </a:extLst>
          </p:cNvPr>
          <p:cNvGraphicFramePr>
            <a:graphicFrameLocks noChangeAspect="1"/>
          </p:cNvGraphicFramePr>
          <p:nvPr>
            <p:custDataLst>
              <p:tags r:id="rId2"/>
            </p:custDataLst>
            <p:extLst/>
          </p:nvPr>
        </p:nvGraphicFramePr>
        <p:xfrm>
          <a:off x="1890" y="1621"/>
          <a:ext cx="1620" cy="1620"/>
        </p:xfrm>
        <a:graphic>
          <a:graphicData uri="http://schemas.openxmlformats.org/presentationml/2006/ole">
            <mc:AlternateContent xmlns:mc="http://schemas.openxmlformats.org/markup-compatibility/2006">
              <mc:Choice xmlns:v="urn:schemas-microsoft-com:vml" Requires="v">
                <p:oleObj spid="_x0000_s18439" name="think-cell Slide" r:id="rId6" imgW="395" imgH="394" progId="TCLayout.ActiveDocument.1">
                  <p:embed/>
                </p:oleObj>
              </mc:Choice>
              <mc:Fallback>
                <p:oleObj name="think-cell Slide" r:id="rId6" imgW="395" imgH="394" progId="TCLayout.ActiveDocument.1">
                  <p:embed/>
                  <p:pic>
                    <p:nvPicPr>
                      <p:cNvPr id="5" name="Object 4" hidden="1">
                        <a:extLst>
                          <a:ext uri="{FF2B5EF4-FFF2-40B4-BE49-F238E27FC236}">
                            <a16:creationId xmlns:a16="http://schemas.microsoft.com/office/drawing/2014/main" id="{95C175E7-78C5-4197-8260-FE9C69EC6E56}"/>
                          </a:ext>
                        </a:extLst>
                      </p:cNvPr>
                      <p:cNvPicPr/>
                      <p:nvPr/>
                    </p:nvPicPr>
                    <p:blipFill>
                      <a:blip r:embed="rId7"/>
                      <a:stretch>
                        <a:fillRect/>
                      </a:stretch>
                    </p:blipFill>
                    <p:spPr>
                      <a:xfrm>
                        <a:off x="1890" y="1621"/>
                        <a:ext cx="1620" cy="162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92315D-2BB3-4D1E-9FB2-CF0613E396D0}"/>
              </a:ext>
            </a:extLst>
          </p:cNvPr>
          <p:cNvSpPr/>
          <p:nvPr>
            <p:custDataLst>
              <p:tags r:id="rId3"/>
            </p:custDataLst>
          </p:nvPr>
        </p:nvSpPr>
        <p:spPr>
          <a:xfrm>
            <a:off x="270" y="1"/>
            <a:ext cx="161974"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57" name="Rectangle 56">
            <a:extLst>
              <a:ext uri="{FF2B5EF4-FFF2-40B4-BE49-F238E27FC236}">
                <a16:creationId xmlns:a16="http://schemas.microsoft.com/office/drawing/2014/main" id="{3181BECD-CB52-423C-A337-A65FAEDAFBEC}"/>
              </a:ext>
            </a:extLst>
          </p:cNvPr>
          <p:cNvSpPr/>
          <p:nvPr/>
        </p:nvSpPr>
        <p:spPr>
          <a:xfrm>
            <a:off x="1" y="-1"/>
            <a:ext cx="9143999" cy="6858001"/>
          </a:xfrm>
          <a:prstGeom prst="rect">
            <a:avLst/>
          </a:prstGeom>
          <a:gradFill>
            <a:gsLst>
              <a:gs pos="0">
                <a:schemeClr val="accent4">
                  <a:lumMod val="75000"/>
                </a:schemeClr>
              </a:gs>
              <a:gs pos="32000">
                <a:schemeClr val="accent4">
                  <a:alpha val="65000"/>
                </a:schemeClr>
              </a:gs>
              <a:gs pos="98000">
                <a:srgbClr val="28A4A9">
                  <a:alpha val="54000"/>
                </a:srgbClr>
              </a:gs>
            </a:gsLst>
            <a:lin ang="189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282C4FB5-8ABD-42CC-B7BE-7C316C43B995}"/>
              </a:ext>
            </a:extLst>
          </p:cNvPr>
          <p:cNvSpPr/>
          <p:nvPr/>
        </p:nvSpPr>
        <p:spPr>
          <a:xfrm>
            <a:off x="4633538" y="1778010"/>
            <a:ext cx="4335519" cy="2349186"/>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55B8"/>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EEA875FB-EE69-4BD2-AA14-A389717BEBA2}"/>
              </a:ext>
            </a:extLst>
          </p:cNvPr>
          <p:cNvSpPr/>
          <p:nvPr/>
        </p:nvSpPr>
        <p:spPr>
          <a:xfrm>
            <a:off x="4633538" y="4219346"/>
            <a:ext cx="4335519" cy="2349186"/>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55B8"/>
              </a:solidFill>
              <a:effectLst/>
              <a:uLnTx/>
              <a:uFillTx/>
              <a:latin typeface="Arial"/>
              <a:ea typeface="+mn-ea"/>
              <a:cs typeface="+mn-cs"/>
            </a:endParaRPr>
          </a:p>
        </p:txBody>
      </p:sp>
      <p:sp>
        <p:nvSpPr>
          <p:cNvPr id="32" name="TextBox 31">
            <a:extLst>
              <a:ext uri="{FF2B5EF4-FFF2-40B4-BE49-F238E27FC236}">
                <a16:creationId xmlns:a16="http://schemas.microsoft.com/office/drawing/2014/main" id="{66D65A36-479D-4DF8-ABCC-B617ECA5082D}"/>
              </a:ext>
            </a:extLst>
          </p:cNvPr>
          <p:cNvSpPr txBox="1">
            <a:spLocks/>
          </p:cNvSpPr>
          <p:nvPr/>
        </p:nvSpPr>
        <p:spPr>
          <a:xfrm>
            <a:off x="7041387" y="2052966"/>
            <a:ext cx="1797813" cy="1015663"/>
          </a:xfrm>
          <a:prstGeom prst="rect">
            <a:avLst/>
          </a:prstGeom>
        </p:spPr>
        <p:txBody>
          <a:bodyPr vert="horz" wrap="square" lIns="0" tIns="0" rIns="0" bIns="0" rtlCol="0" anchor="t"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r"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2200" b="1" i="0" u="none" strike="noStrike" kern="1200" cap="none" spc="0" normalizeH="0" baseline="0" noProof="0" dirty="0">
                <a:ln>
                  <a:noFill/>
                </a:ln>
                <a:solidFill>
                  <a:srgbClr val="0055B8"/>
                </a:solidFill>
                <a:effectLst/>
                <a:uLnTx/>
                <a:uFillTx/>
                <a:latin typeface="Arial"/>
                <a:ea typeface="+mn-ea"/>
                <a:cs typeface="+mn-cs"/>
              </a:rPr>
              <a:t>Data science </a:t>
            </a:r>
            <a:r>
              <a:rPr kumimoji="0" lang="en-US" sz="2200" b="0" i="0" u="none" strike="noStrike" kern="1200" cap="none" spc="0" normalizeH="0" baseline="0" noProof="0" dirty="0">
                <a:ln>
                  <a:noFill/>
                </a:ln>
                <a:solidFill>
                  <a:srgbClr val="0055B8"/>
                </a:solidFill>
                <a:effectLst/>
                <a:uLnTx/>
                <a:uFillTx/>
                <a:latin typeface="Arial"/>
                <a:ea typeface="+mn-ea"/>
                <a:cs typeface="+mn-cs"/>
              </a:rPr>
              <a:t>and analytics capabilities</a:t>
            </a:r>
          </a:p>
        </p:txBody>
      </p:sp>
      <p:sp>
        <p:nvSpPr>
          <p:cNvPr id="33" name="TextBox 32">
            <a:extLst>
              <a:ext uri="{FF2B5EF4-FFF2-40B4-BE49-F238E27FC236}">
                <a16:creationId xmlns:a16="http://schemas.microsoft.com/office/drawing/2014/main" id="{533DB291-026D-4B10-94EB-323A18E4A94C}"/>
              </a:ext>
            </a:extLst>
          </p:cNvPr>
          <p:cNvSpPr txBox="1">
            <a:spLocks/>
          </p:cNvSpPr>
          <p:nvPr/>
        </p:nvSpPr>
        <p:spPr>
          <a:xfrm>
            <a:off x="7041387" y="4430775"/>
            <a:ext cx="1797813" cy="1354217"/>
          </a:xfrm>
          <a:prstGeom prst="rect">
            <a:avLst/>
          </a:prstGeom>
        </p:spPr>
        <p:txBody>
          <a:bodyPr vert="horz" wrap="square" lIns="0" tIns="0" rIns="0" bIns="0" rtlCol="0" anchor="t"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r"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2200" b="0" i="0" u="none" strike="noStrike" kern="1200" cap="none" spc="0" normalizeH="0" baseline="0" noProof="0" dirty="0">
                <a:ln>
                  <a:noFill/>
                </a:ln>
                <a:solidFill>
                  <a:srgbClr val="0055B8"/>
                </a:solidFill>
                <a:effectLst/>
                <a:uLnTx/>
                <a:uFillTx/>
                <a:latin typeface="Arial"/>
                <a:ea typeface="+mn-ea"/>
                <a:cs typeface="+mn-cs"/>
              </a:rPr>
              <a:t>Enabled by internet of things (IoT) </a:t>
            </a:r>
            <a:r>
              <a:rPr kumimoji="0" lang="en-US" sz="2200" b="1" i="0" u="none" strike="noStrike" kern="1200" cap="none" spc="0" normalizeH="0" baseline="0" noProof="0" dirty="0">
                <a:ln>
                  <a:noFill/>
                </a:ln>
                <a:solidFill>
                  <a:srgbClr val="0055B8"/>
                </a:solidFill>
                <a:effectLst/>
                <a:uLnTx/>
                <a:uFillTx/>
                <a:latin typeface="Arial"/>
                <a:ea typeface="+mn-ea"/>
                <a:cs typeface="+mn-cs"/>
              </a:rPr>
              <a:t>technology</a:t>
            </a:r>
          </a:p>
        </p:txBody>
      </p:sp>
      <p:cxnSp>
        <p:nvCxnSpPr>
          <p:cNvPr id="72" name="Straight Connector 71">
            <a:extLst>
              <a:ext uri="{FF2B5EF4-FFF2-40B4-BE49-F238E27FC236}">
                <a16:creationId xmlns:a16="http://schemas.microsoft.com/office/drawing/2014/main" id="{04135ED4-F062-40BB-B56A-DD71441CA27A}"/>
              </a:ext>
            </a:extLst>
          </p:cNvPr>
          <p:cNvCxnSpPr/>
          <p:nvPr/>
        </p:nvCxnSpPr>
        <p:spPr>
          <a:xfrm>
            <a:off x="8667732" y="6670940"/>
            <a:ext cx="0" cy="137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2746EAFE-D4BC-43AC-A076-F1AB2C6EDA7B}"/>
              </a:ext>
            </a:extLst>
          </p:cNvPr>
          <p:cNvPicPr>
            <a:picLocks noChangeAspect="1"/>
          </p:cNvPicPr>
          <p:nvPr/>
        </p:nvPicPr>
        <p:blipFill rotWithShape="1">
          <a:blip r:embed="rId8" cstate="email">
            <a:biLevel thresh="25000"/>
            <a:extLst>
              <a:ext uri="{28A0092B-C50C-407E-A947-70E740481C1C}">
                <a14:useLocalDpi xmlns:a14="http://schemas.microsoft.com/office/drawing/2010/main"/>
              </a:ext>
            </a:extLst>
          </a:blip>
          <a:srcRect/>
          <a:stretch/>
        </p:blipFill>
        <p:spPr>
          <a:xfrm>
            <a:off x="8399039" y="6667656"/>
            <a:ext cx="184239" cy="142170"/>
          </a:xfrm>
          <a:prstGeom prst="rect">
            <a:avLst/>
          </a:prstGeom>
        </p:spPr>
      </p:pic>
      <p:sp>
        <p:nvSpPr>
          <p:cNvPr id="74" name="Slide Number">
            <a:extLst>
              <a:ext uri="{FF2B5EF4-FFF2-40B4-BE49-F238E27FC236}">
                <a16:creationId xmlns:a16="http://schemas.microsoft.com/office/drawing/2014/main" id="{F30675EC-6B04-4882-B61E-47D5AEEBF35B}"/>
              </a:ext>
            </a:extLst>
          </p:cNvPr>
          <p:cNvSpPr txBox="1">
            <a:spLocks/>
          </p:cNvSpPr>
          <p:nvPr/>
        </p:nvSpPr>
        <p:spPr bwMode="auto">
          <a:xfrm>
            <a:off x="8771545" y="6679010"/>
            <a:ext cx="57708"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a:t>
            </a:fld>
            <a:endParaRPr kumimoji="0" lang="en-US" sz="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75" name="Picture 74">
            <a:extLst>
              <a:ext uri="{FF2B5EF4-FFF2-40B4-BE49-F238E27FC236}">
                <a16:creationId xmlns:a16="http://schemas.microsoft.com/office/drawing/2014/main" id="{91A45AE1-3B82-4D96-ADEB-C8D1B4A71EBA}"/>
              </a:ext>
            </a:extLst>
          </p:cNvPr>
          <p:cNvPicPr>
            <a:picLocks noChangeAspect="1"/>
          </p:cNvPicPr>
          <p:nvPr/>
        </p:nvPicPr>
        <p:blipFill>
          <a:blip r:embed="rId9" cstate="email">
            <a:lum bright="70000" contrast="-70000"/>
            <a:extLst>
              <a:ext uri="{28A0092B-C50C-407E-A947-70E740481C1C}">
                <a14:useLocalDpi xmlns:a14="http://schemas.microsoft.com/office/drawing/2010/main"/>
              </a:ext>
            </a:extLst>
          </a:blip>
          <a:stretch>
            <a:fillRect/>
          </a:stretch>
        </p:blipFill>
        <p:spPr>
          <a:xfrm>
            <a:off x="121489" y="6681211"/>
            <a:ext cx="2176461" cy="121931"/>
          </a:xfrm>
          <a:prstGeom prst="rect">
            <a:avLst/>
          </a:prstGeom>
        </p:spPr>
      </p:pic>
      <p:grpSp>
        <p:nvGrpSpPr>
          <p:cNvPr id="7" name="Group 6">
            <a:extLst>
              <a:ext uri="{FF2B5EF4-FFF2-40B4-BE49-F238E27FC236}">
                <a16:creationId xmlns:a16="http://schemas.microsoft.com/office/drawing/2014/main" id="{25B3000C-D8F8-4726-B728-34CC81662B6D}"/>
              </a:ext>
            </a:extLst>
          </p:cNvPr>
          <p:cNvGrpSpPr/>
          <p:nvPr/>
        </p:nvGrpSpPr>
        <p:grpSpPr>
          <a:xfrm>
            <a:off x="174943" y="4219346"/>
            <a:ext cx="4335519" cy="2349186"/>
            <a:chOff x="174943" y="1787886"/>
            <a:chExt cx="4335519" cy="2349186"/>
          </a:xfrm>
          <a:solidFill>
            <a:schemeClr val="accent1"/>
          </a:solidFill>
        </p:grpSpPr>
        <p:sp>
          <p:nvSpPr>
            <p:cNvPr id="6" name="Rectangle 5">
              <a:extLst>
                <a:ext uri="{FF2B5EF4-FFF2-40B4-BE49-F238E27FC236}">
                  <a16:creationId xmlns:a16="http://schemas.microsoft.com/office/drawing/2014/main" id="{7E31A360-A285-4BF3-A5D3-2EC87984C6DD}"/>
                </a:ext>
              </a:extLst>
            </p:cNvPr>
            <p:cNvSpPr/>
            <p:nvPr/>
          </p:nvSpPr>
          <p:spPr>
            <a:xfrm>
              <a:off x="174943" y="1787886"/>
              <a:ext cx="4335519" cy="2349186"/>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55B8"/>
                </a:solidFill>
                <a:effectLst/>
                <a:uLnTx/>
                <a:uFillTx/>
                <a:latin typeface="Arial"/>
                <a:ea typeface="+mn-ea"/>
                <a:cs typeface="+mn-cs"/>
              </a:endParaRPr>
            </a:p>
          </p:txBody>
        </p:sp>
        <p:sp>
          <p:nvSpPr>
            <p:cNvPr id="20" name="TextBox 19">
              <a:extLst>
                <a:ext uri="{FF2B5EF4-FFF2-40B4-BE49-F238E27FC236}">
                  <a16:creationId xmlns:a16="http://schemas.microsoft.com/office/drawing/2014/main" id="{20C74DB9-75D2-49B5-8652-5C2D779BD25D}"/>
                </a:ext>
              </a:extLst>
            </p:cNvPr>
            <p:cNvSpPr txBox="1">
              <a:spLocks/>
            </p:cNvSpPr>
            <p:nvPr/>
          </p:nvSpPr>
          <p:spPr>
            <a:xfrm>
              <a:off x="398770" y="2052966"/>
              <a:ext cx="2831960" cy="1015663"/>
            </a:xfrm>
            <a:prstGeom prst="rect">
              <a:avLst/>
            </a:prstGeom>
            <a:grpFill/>
          </p:spPr>
          <p:txBody>
            <a:bodyPr vert="horz" wrap="square" lIns="0" tIns="0" rIns="0" bIns="0" rtlCol="0" anchor="t"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2200" b="0" i="0" u="none" strike="noStrike" kern="1200" cap="none" spc="0" normalizeH="0" baseline="0" noProof="0" dirty="0">
                  <a:ln>
                    <a:noFill/>
                  </a:ln>
                  <a:solidFill>
                    <a:srgbClr val="0055B8"/>
                  </a:solidFill>
                  <a:effectLst/>
                  <a:uLnTx/>
                  <a:uFillTx/>
                  <a:latin typeface="Arial"/>
                  <a:ea typeface="+mn-ea"/>
                  <a:cs typeface="+mn-cs"/>
                </a:rPr>
                <a:t>GCP </a:t>
              </a:r>
              <a:r>
                <a:rPr kumimoji="0" lang="en-US" sz="2200" b="1" i="0" u="none" strike="noStrike" kern="1200" cap="none" spc="0" normalizeH="0" baseline="0" noProof="0" dirty="0">
                  <a:ln>
                    <a:noFill/>
                  </a:ln>
                  <a:solidFill>
                    <a:srgbClr val="0055B8"/>
                  </a:solidFill>
                  <a:effectLst/>
                  <a:uLnTx/>
                  <a:uFillTx/>
                  <a:latin typeface="Arial"/>
                  <a:ea typeface="+mn-ea"/>
                  <a:cs typeface="+mn-cs"/>
                </a:rPr>
                <a:t>expertise</a:t>
              </a:r>
              <a:r>
                <a:rPr kumimoji="0" lang="en-US" sz="2200" b="0" i="0" u="none" strike="noStrike" kern="1200" cap="none" spc="0" normalizeH="0" baseline="0" noProof="0" dirty="0">
                  <a:ln>
                    <a:noFill/>
                  </a:ln>
                  <a:solidFill>
                    <a:srgbClr val="0055B8"/>
                  </a:solidFill>
                  <a:effectLst/>
                  <a:uLnTx/>
                  <a:uFillTx/>
                  <a:latin typeface="Arial"/>
                  <a:ea typeface="+mn-ea"/>
                  <a:cs typeface="+mn-cs"/>
                </a:rPr>
                <a:t> in materials science &amp; concrete construction</a:t>
              </a:r>
            </a:p>
          </p:txBody>
        </p:sp>
        <p:sp>
          <p:nvSpPr>
            <p:cNvPr id="9" name="Freeform: Shape 8">
              <a:extLst>
                <a:ext uri="{FF2B5EF4-FFF2-40B4-BE49-F238E27FC236}">
                  <a16:creationId xmlns:a16="http://schemas.microsoft.com/office/drawing/2014/main" id="{567C917F-6A29-400A-AD65-97C5A27358EB}"/>
                </a:ext>
              </a:extLst>
            </p:cNvPr>
            <p:cNvSpPr/>
            <p:nvPr/>
          </p:nvSpPr>
          <p:spPr>
            <a:xfrm>
              <a:off x="1798807" y="3131140"/>
              <a:ext cx="1122740" cy="871600"/>
            </a:xfrm>
            <a:custGeom>
              <a:avLst/>
              <a:gdLst>
                <a:gd name="connsiteX0" fmla="*/ 360759 w 723900"/>
                <a:gd name="connsiteY0" fmla="*/ 553879 h 561975"/>
                <a:gd name="connsiteX1" fmla="*/ 360759 w 723900"/>
                <a:gd name="connsiteY1" fmla="*/ 553879 h 561975"/>
                <a:gd name="connsiteX2" fmla="*/ 360759 w 723900"/>
                <a:gd name="connsiteY2" fmla="*/ 553879 h 561975"/>
                <a:gd name="connsiteX3" fmla="*/ 362664 w 723900"/>
                <a:gd name="connsiteY3" fmla="*/ 554831 h 561975"/>
                <a:gd name="connsiteX4" fmla="*/ 363617 w 723900"/>
                <a:gd name="connsiteY4" fmla="*/ 554831 h 561975"/>
                <a:gd name="connsiteX5" fmla="*/ 363617 w 723900"/>
                <a:gd name="connsiteY5" fmla="*/ 554831 h 561975"/>
                <a:gd name="connsiteX6" fmla="*/ 363617 w 723900"/>
                <a:gd name="connsiteY6" fmla="*/ 554831 h 561975"/>
                <a:gd name="connsiteX7" fmla="*/ 365522 w 723900"/>
                <a:gd name="connsiteY7" fmla="*/ 554831 h 561975"/>
                <a:gd name="connsiteX8" fmla="*/ 367427 w 723900"/>
                <a:gd name="connsiteY8" fmla="*/ 554831 h 561975"/>
                <a:gd name="connsiteX9" fmla="*/ 367427 w 723900"/>
                <a:gd name="connsiteY9" fmla="*/ 554831 h 561975"/>
                <a:gd name="connsiteX10" fmla="*/ 367427 w 723900"/>
                <a:gd name="connsiteY10" fmla="*/ 554831 h 561975"/>
                <a:gd name="connsiteX11" fmla="*/ 368379 w 723900"/>
                <a:gd name="connsiteY11" fmla="*/ 554831 h 561975"/>
                <a:gd name="connsiteX12" fmla="*/ 369332 w 723900"/>
                <a:gd name="connsiteY12" fmla="*/ 553879 h 561975"/>
                <a:gd name="connsiteX13" fmla="*/ 370284 w 723900"/>
                <a:gd name="connsiteY13" fmla="*/ 553879 h 561975"/>
                <a:gd name="connsiteX14" fmla="*/ 370284 w 723900"/>
                <a:gd name="connsiteY14" fmla="*/ 553879 h 561975"/>
                <a:gd name="connsiteX15" fmla="*/ 723662 w 723900"/>
                <a:gd name="connsiteY15" fmla="*/ 190976 h 561975"/>
                <a:gd name="connsiteX16" fmla="*/ 723662 w 723900"/>
                <a:gd name="connsiteY16" fmla="*/ 181451 h 561975"/>
                <a:gd name="connsiteX17" fmla="*/ 561737 w 723900"/>
                <a:gd name="connsiteY17" fmla="*/ 10001 h 561975"/>
                <a:gd name="connsiteX18" fmla="*/ 561737 w 723900"/>
                <a:gd name="connsiteY18" fmla="*/ 10001 h 561975"/>
                <a:gd name="connsiteX19" fmla="*/ 560784 w 723900"/>
                <a:gd name="connsiteY19" fmla="*/ 9049 h 561975"/>
                <a:gd name="connsiteX20" fmla="*/ 559832 w 723900"/>
                <a:gd name="connsiteY20" fmla="*/ 8096 h 561975"/>
                <a:gd name="connsiteX21" fmla="*/ 559832 w 723900"/>
                <a:gd name="connsiteY21" fmla="*/ 8096 h 561975"/>
                <a:gd name="connsiteX22" fmla="*/ 557927 w 723900"/>
                <a:gd name="connsiteY22" fmla="*/ 7144 h 561975"/>
                <a:gd name="connsiteX23" fmla="*/ 556974 w 723900"/>
                <a:gd name="connsiteY23" fmla="*/ 7144 h 561975"/>
                <a:gd name="connsiteX24" fmla="*/ 175022 w 723900"/>
                <a:gd name="connsiteY24" fmla="*/ 7144 h 561975"/>
                <a:gd name="connsiteX25" fmla="*/ 174069 w 723900"/>
                <a:gd name="connsiteY25" fmla="*/ 7144 h 561975"/>
                <a:gd name="connsiteX26" fmla="*/ 173117 w 723900"/>
                <a:gd name="connsiteY26" fmla="*/ 7144 h 561975"/>
                <a:gd name="connsiteX27" fmla="*/ 173117 w 723900"/>
                <a:gd name="connsiteY27" fmla="*/ 7144 h 561975"/>
                <a:gd name="connsiteX28" fmla="*/ 172164 w 723900"/>
                <a:gd name="connsiteY28" fmla="*/ 8096 h 561975"/>
                <a:gd name="connsiteX29" fmla="*/ 171212 w 723900"/>
                <a:gd name="connsiteY29" fmla="*/ 9049 h 561975"/>
                <a:gd name="connsiteX30" fmla="*/ 171212 w 723900"/>
                <a:gd name="connsiteY30" fmla="*/ 9049 h 561975"/>
                <a:gd name="connsiteX31" fmla="*/ 9287 w 723900"/>
                <a:gd name="connsiteY31" fmla="*/ 180499 h 561975"/>
                <a:gd name="connsiteX32" fmla="*/ 9287 w 723900"/>
                <a:gd name="connsiteY32" fmla="*/ 190024 h 561975"/>
                <a:gd name="connsiteX33" fmla="*/ 360759 w 723900"/>
                <a:gd name="connsiteY33" fmla="*/ 553879 h 561975"/>
                <a:gd name="connsiteX34" fmla="*/ 484584 w 723900"/>
                <a:gd name="connsiteY34" fmla="*/ 192881 h 561975"/>
                <a:gd name="connsiteX35" fmla="*/ 365522 w 723900"/>
                <a:gd name="connsiteY35" fmla="*/ 527209 h 561975"/>
                <a:gd name="connsiteX36" fmla="*/ 246459 w 723900"/>
                <a:gd name="connsiteY36" fmla="*/ 192881 h 561975"/>
                <a:gd name="connsiteX37" fmla="*/ 484584 w 723900"/>
                <a:gd name="connsiteY37" fmla="*/ 192881 h 561975"/>
                <a:gd name="connsiteX38" fmla="*/ 246459 w 723900"/>
                <a:gd name="connsiteY38" fmla="*/ 178594 h 561975"/>
                <a:gd name="connsiteX39" fmla="*/ 365522 w 723900"/>
                <a:gd name="connsiteY39" fmla="*/ 26194 h 561975"/>
                <a:gd name="connsiteX40" fmla="*/ 484584 w 723900"/>
                <a:gd name="connsiteY40" fmla="*/ 178594 h 561975"/>
                <a:gd name="connsiteX41" fmla="*/ 246459 w 723900"/>
                <a:gd name="connsiteY41" fmla="*/ 178594 h 561975"/>
                <a:gd name="connsiteX42" fmla="*/ 231219 w 723900"/>
                <a:gd name="connsiteY42" fmla="*/ 192881 h 561975"/>
                <a:gd name="connsiteX43" fmla="*/ 348377 w 723900"/>
                <a:gd name="connsiteY43" fmla="*/ 519589 h 561975"/>
                <a:gd name="connsiteX44" fmla="*/ 29289 w 723900"/>
                <a:gd name="connsiteY44" fmla="*/ 192881 h 561975"/>
                <a:gd name="connsiteX45" fmla="*/ 231219 w 723900"/>
                <a:gd name="connsiteY45" fmla="*/ 192881 h 561975"/>
                <a:gd name="connsiteX46" fmla="*/ 499824 w 723900"/>
                <a:gd name="connsiteY46" fmla="*/ 192881 h 561975"/>
                <a:gd name="connsiteX47" fmla="*/ 701754 w 723900"/>
                <a:gd name="connsiteY47" fmla="*/ 192881 h 561975"/>
                <a:gd name="connsiteX48" fmla="*/ 383619 w 723900"/>
                <a:gd name="connsiteY48" fmla="*/ 519589 h 561975"/>
                <a:gd name="connsiteX49" fmla="*/ 499824 w 723900"/>
                <a:gd name="connsiteY49" fmla="*/ 192881 h 561975"/>
                <a:gd name="connsiteX50" fmla="*/ 505539 w 723900"/>
                <a:gd name="connsiteY50" fmla="*/ 178594 h 561975"/>
                <a:gd name="connsiteX51" fmla="*/ 559832 w 723900"/>
                <a:gd name="connsiteY51" fmla="*/ 27146 h 561975"/>
                <a:gd name="connsiteX52" fmla="*/ 702707 w 723900"/>
                <a:gd name="connsiteY52" fmla="*/ 178594 h 561975"/>
                <a:gd name="connsiteX53" fmla="*/ 505539 w 723900"/>
                <a:gd name="connsiteY53" fmla="*/ 178594 h 561975"/>
                <a:gd name="connsiteX54" fmla="*/ 494109 w 723900"/>
                <a:gd name="connsiteY54" fmla="*/ 168116 h 561975"/>
                <a:gd name="connsiteX55" fmla="*/ 379809 w 723900"/>
                <a:gd name="connsiteY55" fmla="*/ 21431 h 561975"/>
                <a:gd name="connsiteX56" fmla="*/ 545544 w 723900"/>
                <a:gd name="connsiteY56" fmla="*/ 21431 h 561975"/>
                <a:gd name="connsiteX57" fmla="*/ 494109 w 723900"/>
                <a:gd name="connsiteY57" fmla="*/ 168116 h 561975"/>
                <a:gd name="connsiteX58" fmla="*/ 236934 w 723900"/>
                <a:gd name="connsiteY58" fmla="*/ 168116 h 561975"/>
                <a:gd name="connsiteX59" fmla="*/ 184547 w 723900"/>
                <a:gd name="connsiteY59" fmla="*/ 21431 h 561975"/>
                <a:gd name="connsiteX60" fmla="*/ 350282 w 723900"/>
                <a:gd name="connsiteY60" fmla="*/ 21431 h 561975"/>
                <a:gd name="connsiteX61" fmla="*/ 236934 w 723900"/>
                <a:gd name="connsiteY61" fmla="*/ 168116 h 561975"/>
                <a:gd name="connsiteX62" fmla="*/ 226457 w 723900"/>
                <a:gd name="connsiteY62" fmla="*/ 178594 h 561975"/>
                <a:gd name="connsiteX63" fmla="*/ 29289 w 723900"/>
                <a:gd name="connsiteY63" fmla="*/ 178594 h 561975"/>
                <a:gd name="connsiteX64" fmla="*/ 172164 w 723900"/>
                <a:gd name="connsiteY64" fmla="*/ 27146 h 561975"/>
                <a:gd name="connsiteX65" fmla="*/ 226457 w 723900"/>
                <a:gd name="connsiteY65" fmla="*/ 178594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23900" h="561975">
                  <a:moveTo>
                    <a:pt x="360759" y="553879"/>
                  </a:moveTo>
                  <a:cubicBezTo>
                    <a:pt x="360759" y="553879"/>
                    <a:pt x="360759" y="553879"/>
                    <a:pt x="360759" y="553879"/>
                  </a:cubicBezTo>
                  <a:cubicBezTo>
                    <a:pt x="360759" y="553879"/>
                    <a:pt x="360759" y="553879"/>
                    <a:pt x="360759" y="553879"/>
                  </a:cubicBezTo>
                  <a:cubicBezTo>
                    <a:pt x="361712" y="554831"/>
                    <a:pt x="362664" y="554831"/>
                    <a:pt x="362664" y="554831"/>
                  </a:cubicBezTo>
                  <a:cubicBezTo>
                    <a:pt x="362664" y="554831"/>
                    <a:pt x="362664" y="554831"/>
                    <a:pt x="363617" y="554831"/>
                  </a:cubicBezTo>
                  <a:cubicBezTo>
                    <a:pt x="363617" y="554831"/>
                    <a:pt x="363617" y="554831"/>
                    <a:pt x="363617" y="554831"/>
                  </a:cubicBezTo>
                  <a:cubicBezTo>
                    <a:pt x="363617" y="554831"/>
                    <a:pt x="363617" y="554831"/>
                    <a:pt x="363617" y="554831"/>
                  </a:cubicBezTo>
                  <a:cubicBezTo>
                    <a:pt x="364569" y="554831"/>
                    <a:pt x="365522" y="554831"/>
                    <a:pt x="365522" y="554831"/>
                  </a:cubicBezTo>
                  <a:cubicBezTo>
                    <a:pt x="366474" y="554831"/>
                    <a:pt x="367427" y="554831"/>
                    <a:pt x="367427" y="554831"/>
                  </a:cubicBezTo>
                  <a:cubicBezTo>
                    <a:pt x="367427" y="554831"/>
                    <a:pt x="367427" y="554831"/>
                    <a:pt x="367427" y="554831"/>
                  </a:cubicBezTo>
                  <a:cubicBezTo>
                    <a:pt x="367427" y="554831"/>
                    <a:pt x="367427" y="554831"/>
                    <a:pt x="367427" y="554831"/>
                  </a:cubicBezTo>
                  <a:cubicBezTo>
                    <a:pt x="367427" y="554831"/>
                    <a:pt x="367427" y="554831"/>
                    <a:pt x="368379" y="554831"/>
                  </a:cubicBezTo>
                  <a:cubicBezTo>
                    <a:pt x="368379" y="554831"/>
                    <a:pt x="369332" y="553879"/>
                    <a:pt x="369332" y="553879"/>
                  </a:cubicBezTo>
                  <a:cubicBezTo>
                    <a:pt x="369332" y="553879"/>
                    <a:pt x="369332" y="553879"/>
                    <a:pt x="370284" y="553879"/>
                  </a:cubicBezTo>
                  <a:cubicBezTo>
                    <a:pt x="370284" y="553879"/>
                    <a:pt x="370284" y="553879"/>
                    <a:pt x="370284" y="553879"/>
                  </a:cubicBezTo>
                  <a:lnTo>
                    <a:pt x="723662" y="190976"/>
                  </a:lnTo>
                  <a:cubicBezTo>
                    <a:pt x="726519" y="188119"/>
                    <a:pt x="726519" y="184309"/>
                    <a:pt x="723662" y="181451"/>
                  </a:cubicBezTo>
                  <a:lnTo>
                    <a:pt x="561737" y="10001"/>
                  </a:lnTo>
                  <a:cubicBezTo>
                    <a:pt x="561737" y="10001"/>
                    <a:pt x="561737" y="10001"/>
                    <a:pt x="561737" y="10001"/>
                  </a:cubicBezTo>
                  <a:cubicBezTo>
                    <a:pt x="561737" y="10001"/>
                    <a:pt x="560784" y="9049"/>
                    <a:pt x="560784" y="9049"/>
                  </a:cubicBezTo>
                  <a:cubicBezTo>
                    <a:pt x="560784" y="9049"/>
                    <a:pt x="559832" y="9049"/>
                    <a:pt x="559832" y="8096"/>
                  </a:cubicBezTo>
                  <a:cubicBezTo>
                    <a:pt x="559832" y="8096"/>
                    <a:pt x="559832" y="8096"/>
                    <a:pt x="559832" y="8096"/>
                  </a:cubicBezTo>
                  <a:cubicBezTo>
                    <a:pt x="557927" y="7144"/>
                    <a:pt x="557927" y="7144"/>
                    <a:pt x="557927" y="7144"/>
                  </a:cubicBezTo>
                  <a:cubicBezTo>
                    <a:pt x="557927" y="7144"/>
                    <a:pt x="556974" y="7144"/>
                    <a:pt x="556974" y="7144"/>
                  </a:cubicBezTo>
                  <a:lnTo>
                    <a:pt x="175022" y="7144"/>
                  </a:lnTo>
                  <a:cubicBezTo>
                    <a:pt x="175022" y="7144"/>
                    <a:pt x="174069" y="7144"/>
                    <a:pt x="174069" y="7144"/>
                  </a:cubicBezTo>
                  <a:cubicBezTo>
                    <a:pt x="174069" y="7144"/>
                    <a:pt x="173117" y="7144"/>
                    <a:pt x="173117" y="7144"/>
                  </a:cubicBezTo>
                  <a:cubicBezTo>
                    <a:pt x="173117" y="7144"/>
                    <a:pt x="173117" y="7144"/>
                    <a:pt x="173117" y="7144"/>
                  </a:cubicBezTo>
                  <a:cubicBezTo>
                    <a:pt x="173117" y="7144"/>
                    <a:pt x="172164" y="7144"/>
                    <a:pt x="172164" y="8096"/>
                  </a:cubicBezTo>
                  <a:cubicBezTo>
                    <a:pt x="172164" y="8096"/>
                    <a:pt x="171212" y="9049"/>
                    <a:pt x="171212" y="9049"/>
                  </a:cubicBezTo>
                  <a:cubicBezTo>
                    <a:pt x="171212" y="9049"/>
                    <a:pt x="171212" y="9049"/>
                    <a:pt x="171212" y="9049"/>
                  </a:cubicBezTo>
                  <a:lnTo>
                    <a:pt x="9287" y="180499"/>
                  </a:lnTo>
                  <a:cubicBezTo>
                    <a:pt x="6429" y="183356"/>
                    <a:pt x="6429" y="187166"/>
                    <a:pt x="9287" y="190024"/>
                  </a:cubicBezTo>
                  <a:lnTo>
                    <a:pt x="360759" y="553879"/>
                  </a:lnTo>
                  <a:close/>
                  <a:moveTo>
                    <a:pt x="484584" y="192881"/>
                  </a:moveTo>
                  <a:lnTo>
                    <a:pt x="365522" y="527209"/>
                  </a:lnTo>
                  <a:lnTo>
                    <a:pt x="246459" y="192881"/>
                  </a:lnTo>
                  <a:lnTo>
                    <a:pt x="484584" y="192881"/>
                  </a:lnTo>
                  <a:close/>
                  <a:moveTo>
                    <a:pt x="246459" y="178594"/>
                  </a:moveTo>
                  <a:lnTo>
                    <a:pt x="365522" y="26194"/>
                  </a:lnTo>
                  <a:lnTo>
                    <a:pt x="484584" y="178594"/>
                  </a:lnTo>
                  <a:lnTo>
                    <a:pt x="246459" y="178594"/>
                  </a:lnTo>
                  <a:close/>
                  <a:moveTo>
                    <a:pt x="231219" y="192881"/>
                  </a:moveTo>
                  <a:lnTo>
                    <a:pt x="348377" y="519589"/>
                  </a:lnTo>
                  <a:lnTo>
                    <a:pt x="29289" y="192881"/>
                  </a:lnTo>
                  <a:lnTo>
                    <a:pt x="231219" y="192881"/>
                  </a:lnTo>
                  <a:close/>
                  <a:moveTo>
                    <a:pt x="499824" y="192881"/>
                  </a:moveTo>
                  <a:lnTo>
                    <a:pt x="701754" y="192881"/>
                  </a:lnTo>
                  <a:lnTo>
                    <a:pt x="383619" y="519589"/>
                  </a:lnTo>
                  <a:lnTo>
                    <a:pt x="499824" y="192881"/>
                  </a:lnTo>
                  <a:close/>
                  <a:moveTo>
                    <a:pt x="505539" y="178594"/>
                  </a:moveTo>
                  <a:lnTo>
                    <a:pt x="559832" y="27146"/>
                  </a:lnTo>
                  <a:lnTo>
                    <a:pt x="702707" y="178594"/>
                  </a:lnTo>
                  <a:lnTo>
                    <a:pt x="505539" y="178594"/>
                  </a:lnTo>
                  <a:close/>
                  <a:moveTo>
                    <a:pt x="494109" y="168116"/>
                  </a:moveTo>
                  <a:lnTo>
                    <a:pt x="379809" y="21431"/>
                  </a:lnTo>
                  <a:lnTo>
                    <a:pt x="545544" y="21431"/>
                  </a:lnTo>
                  <a:lnTo>
                    <a:pt x="494109" y="168116"/>
                  </a:lnTo>
                  <a:close/>
                  <a:moveTo>
                    <a:pt x="236934" y="168116"/>
                  </a:moveTo>
                  <a:lnTo>
                    <a:pt x="184547" y="21431"/>
                  </a:lnTo>
                  <a:lnTo>
                    <a:pt x="350282" y="21431"/>
                  </a:lnTo>
                  <a:lnTo>
                    <a:pt x="236934" y="168116"/>
                  </a:lnTo>
                  <a:close/>
                  <a:moveTo>
                    <a:pt x="226457" y="178594"/>
                  </a:moveTo>
                  <a:lnTo>
                    <a:pt x="29289" y="178594"/>
                  </a:lnTo>
                  <a:lnTo>
                    <a:pt x="172164" y="27146"/>
                  </a:lnTo>
                  <a:lnTo>
                    <a:pt x="226457" y="178594"/>
                  </a:lnTo>
                  <a:close/>
                </a:path>
              </a:pathLst>
            </a:custGeom>
            <a:grpFill/>
            <a:ln w="9525" cap="flat">
              <a:solidFill>
                <a:schemeClr val="accent4"/>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0055B8"/>
                </a:solidFill>
                <a:effectLst/>
                <a:uLnTx/>
                <a:uFillTx/>
                <a:latin typeface="Arial" charset="0"/>
                <a:ea typeface="+mn-ea"/>
                <a:cs typeface="+mn-cs"/>
              </a:endParaRPr>
            </a:p>
          </p:txBody>
        </p:sp>
      </p:grpSp>
      <p:sp>
        <p:nvSpPr>
          <p:cNvPr id="16" name="Rectangle 15">
            <a:extLst>
              <a:ext uri="{FF2B5EF4-FFF2-40B4-BE49-F238E27FC236}">
                <a16:creationId xmlns:a16="http://schemas.microsoft.com/office/drawing/2014/main" id="{8684F634-5DA3-4B47-876C-AFB3CF502333}"/>
              </a:ext>
            </a:extLst>
          </p:cNvPr>
          <p:cNvSpPr/>
          <p:nvPr/>
        </p:nvSpPr>
        <p:spPr>
          <a:xfrm>
            <a:off x="155641" y="1778010"/>
            <a:ext cx="4335519" cy="2349186"/>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55B8"/>
              </a:solidFill>
              <a:effectLst/>
              <a:uLnTx/>
              <a:uFillTx/>
              <a:latin typeface="Arial"/>
              <a:ea typeface="+mn-ea"/>
              <a:cs typeface="+mn-cs"/>
            </a:endParaRPr>
          </a:p>
        </p:txBody>
      </p:sp>
      <p:sp>
        <p:nvSpPr>
          <p:cNvPr id="31" name="TextBox 30">
            <a:extLst>
              <a:ext uri="{FF2B5EF4-FFF2-40B4-BE49-F238E27FC236}">
                <a16:creationId xmlns:a16="http://schemas.microsoft.com/office/drawing/2014/main" id="{11CE5B7C-50E1-4288-A642-930CE7E501F5}"/>
              </a:ext>
            </a:extLst>
          </p:cNvPr>
          <p:cNvSpPr txBox="1">
            <a:spLocks/>
          </p:cNvSpPr>
          <p:nvPr/>
        </p:nvSpPr>
        <p:spPr>
          <a:xfrm>
            <a:off x="398770" y="1999315"/>
            <a:ext cx="3303180" cy="1015663"/>
          </a:xfrm>
          <a:prstGeom prst="rect">
            <a:avLst/>
          </a:prstGeom>
        </p:spPr>
        <p:txBody>
          <a:bodyPr vert="horz" wrap="square" lIns="0" tIns="0" rIns="0" bIns="0" rtlCol="0" anchor="t"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2200" b="1" i="0" u="none" strike="noStrike" kern="1200" cap="none" spc="0" normalizeH="0" baseline="0" noProof="0" dirty="0">
                <a:ln>
                  <a:noFill/>
                </a:ln>
                <a:solidFill>
                  <a:srgbClr val="0055B8"/>
                </a:solidFill>
                <a:effectLst/>
                <a:uLnTx/>
                <a:uFillTx/>
                <a:latin typeface="Arial"/>
                <a:ea typeface="+mn-ea"/>
                <a:cs typeface="+mn-cs"/>
              </a:rPr>
              <a:t>VERIFI® </a:t>
            </a:r>
            <a:r>
              <a:rPr kumimoji="0" lang="en-US" sz="2200" b="0" i="0" u="none" strike="noStrike" kern="1200" cap="none" spc="0" normalizeH="0" baseline="0" noProof="0" dirty="0">
                <a:ln>
                  <a:noFill/>
                </a:ln>
                <a:solidFill>
                  <a:srgbClr val="0055B8"/>
                </a:solidFill>
                <a:effectLst/>
                <a:uLnTx/>
                <a:uFillTx/>
                <a:latin typeface="Arial"/>
                <a:ea typeface="+mn-ea"/>
                <a:cs typeface="+mn-cs"/>
              </a:rPr>
              <a:t>In-transit concrete management system</a:t>
            </a:r>
            <a:endParaRPr kumimoji="0" lang="en-US" sz="2200" b="1" i="0" u="none" strike="noStrike" kern="1200" cap="none" spc="0" normalizeH="0" baseline="0" noProof="0" dirty="0">
              <a:ln>
                <a:noFill/>
              </a:ln>
              <a:solidFill>
                <a:srgbClr val="0055B8"/>
              </a:solidFill>
              <a:effectLst/>
              <a:uLnTx/>
              <a:uFillTx/>
              <a:latin typeface="Arial"/>
              <a:ea typeface="+mn-ea"/>
              <a:cs typeface="+mn-cs"/>
            </a:endParaRPr>
          </a:p>
        </p:txBody>
      </p:sp>
      <p:grpSp>
        <p:nvGrpSpPr>
          <p:cNvPr id="78" name="Group 188">
            <a:extLst>
              <a:ext uri="{FF2B5EF4-FFF2-40B4-BE49-F238E27FC236}">
                <a16:creationId xmlns:a16="http://schemas.microsoft.com/office/drawing/2014/main" id="{5CEC4651-E908-4A96-B5E5-555B08947DE7}"/>
              </a:ext>
            </a:extLst>
          </p:cNvPr>
          <p:cNvGrpSpPr>
            <a:grpSpLocks noChangeAspect="1"/>
          </p:cNvGrpSpPr>
          <p:nvPr/>
        </p:nvGrpSpPr>
        <p:grpSpPr bwMode="auto">
          <a:xfrm>
            <a:off x="1702952" y="2883097"/>
            <a:ext cx="1314450" cy="892175"/>
            <a:chOff x="2468" y="1881"/>
            <a:chExt cx="828" cy="562"/>
          </a:xfrm>
          <a:solidFill>
            <a:schemeClr val="accent4"/>
          </a:solidFill>
        </p:grpSpPr>
        <p:sp>
          <p:nvSpPr>
            <p:cNvPr id="80" name="Freeform 189">
              <a:extLst>
                <a:ext uri="{FF2B5EF4-FFF2-40B4-BE49-F238E27FC236}">
                  <a16:creationId xmlns:a16="http://schemas.microsoft.com/office/drawing/2014/main" id="{723A814C-E7EE-4402-B25C-F3456FE3D91E}"/>
                </a:ext>
              </a:extLst>
            </p:cNvPr>
            <p:cNvSpPr>
              <a:spLocks noEditPoints="1"/>
            </p:cNvSpPr>
            <p:nvPr/>
          </p:nvSpPr>
          <p:spPr bwMode="auto">
            <a:xfrm>
              <a:off x="2771" y="2235"/>
              <a:ext cx="221" cy="208"/>
            </a:xfrm>
            <a:custGeom>
              <a:avLst/>
              <a:gdLst>
                <a:gd name="T0" fmla="*/ 73 w 93"/>
                <a:gd name="T1" fmla="*/ 88 h 88"/>
                <a:gd name="T2" fmla="*/ 71 w 93"/>
                <a:gd name="T3" fmla="*/ 88 h 88"/>
                <a:gd name="T4" fmla="*/ 46 w 93"/>
                <a:gd name="T5" fmla="*/ 75 h 88"/>
                <a:gd name="T6" fmla="*/ 21 w 93"/>
                <a:gd name="T7" fmla="*/ 88 h 88"/>
                <a:gd name="T8" fmla="*/ 18 w 93"/>
                <a:gd name="T9" fmla="*/ 88 h 88"/>
                <a:gd name="T10" fmla="*/ 17 w 93"/>
                <a:gd name="T11" fmla="*/ 85 h 88"/>
                <a:gd name="T12" fmla="*/ 21 w 93"/>
                <a:gd name="T13" fmla="*/ 57 h 88"/>
                <a:gd name="T14" fmla="*/ 1 w 93"/>
                <a:gd name="T15" fmla="*/ 37 h 88"/>
                <a:gd name="T16" fmla="*/ 0 w 93"/>
                <a:gd name="T17" fmla="*/ 33 h 88"/>
                <a:gd name="T18" fmla="*/ 3 w 93"/>
                <a:gd name="T19" fmla="*/ 31 h 88"/>
                <a:gd name="T20" fmla="*/ 31 w 93"/>
                <a:gd name="T21" fmla="*/ 27 h 88"/>
                <a:gd name="T22" fmla="*/ 43 w 93"/>
                <a:gd name="T23" fmla="*/ 2 h 88"/>
                <a:gd name="T24" fmla="*/ 46 w 93"/>
                <a:gd name="T25" fmla="*/ 0 h 88"/>
                <a:gd name="T26" fmla="*/ 46 w 93"/>
                <a:gd name="T27" fmla="*/ 0 h 88"/>
                <a:gd name="T28" fmla="*/ 49 w 93"/>
                <a:gd name="T29" fmla="*/ 2 h 88"/>
                <a:gd name="T30" fmla="*/ 62 w 93"/>
                <a:gd name="T31" fmla="*/ 27 h 88"/>
                <a:gd name="T32" fmla="*/ 90 w 93"/>
                <a:gd name="T33" fmla="*/ 31 h 88"/>
                <a:gd name="T34" fmla="*/ 92 w 93"/>
                <a:gd name="T35" fmla="*/ 33 h 88"/>
                <a:gd name="T36" fmla="*/ 91 w 93"/>
                <a:gd name="T37" fmla="*/ 37 h 88"/>
                <a:gd name="T38" fmla="*/ 71 w 93"/>
                <a:gd name="T39" fmla="*/ 57 h 88"/>
                <a:gd name="T40" fmla="*/ 76 w 93"/>
                <a:gd name="T41" fmla="*/ 85 h 88"/>
                <a:gd name="T42" fmla="*/ 75 w 93"/>
                <a:gd name="T43" fmla="*/ 88 h 88"/>
                <a:gd name="T44" fmla="*/ 73 w 93"/>
                <a:gd name="T45" fmla="*/ 88 h 88"/>
                <a:gd name="T46" fmla="*/ 9 w 93"/>
                <a:gd name="T47" fmla="*/ 36 h 88"/>
                <a:gd name="T48" fmla="*/ 27 w 93"/>
                <a:gd name="T49" fmla="*/ 53 h 88"/>
                <a:gd name="T50" fmla="*/ 28 w 93"/>
                <a:gd name="T51" fmla="*/ 56 h 88"/>
                <a:gd name="T52" fmla="*/ 23 w 93"/>
                <a:gd name="T53" fmla="*/ 80 h 88"/>
                <a:gd name="T54" fmla="*/ 45 w 93"/>
                <a:gd name="T55" fmla="*/ 68 h 88"/>
                <a:gd name="T56" fmla="*/ 48 w 93"/>
                <a:gd name="T57" fmla="*/ 68 h 88"/>
                <a:gd name="T58" fmla="*/ 69 w 93"/>
                <a:gd name="T59" fmla="*/ 80 h 88"/>
                <a:gd name="T60" fmla="*/ 65 w 93"/>
                <a:gd name="T61" fmla="*/ 56 h 88"/>
                <a:gd name="T62" fmla="*/ 66 w 93"/>
                <a:gd name="T63" fmla="*/ 53 h 88"/>
                <a:gd name="T64" fmla="*/ 83 w 93"/>
                <a:gd name="T65" fmla="*/ 36 h 88"/>
                <a:gd name="T66" fmla="*/ 59 w 93"/>
                <a:gd name="T67" fmla="*/ 33 h 88"/>
                <a:gd name="T68" fmla="*/ 57 w 93"/>
                <a:gd name="T69" fmla="*/ 31 h 88"/>
                <a:gd name="T70" fmla="*/ 46 w 93"/>
                <a:gd name="T71" fmla="*/ 10 h 88"/>
                <a:gd name="T72" fmla="*/ 36 w 93"/>
                <a:gd name="T73" fmla="*/ 31 h 88"/>
                <a:gd name="T74" fmla="*/ 33 w 93"/>
                <a:gd name="T75" fmla="*/ 33 h 88"/>
                <a:gd name="T76" fmla="*/ 9 w 93"/>
                <a:gd name="T77" fmla="*/ 3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88">
                  <a:moveTo>
                    <a:pt x="73" y="88"/>
                  </a:moveTo>
                  <a:cubicBezTo>
                    <a:pt x="72" y="88"/>
                    <a:pt x="72" y="88"/>
                    <a:pt x="71" y="88"/>
                  </a:cubicBezTo>
                  <a:cubicBezTo>
                    <a:pt x="46" y="75"/>
                    <a:pt x="46" y="75"/>
                    <a:pt x="46" y="75"/>
                  </a:cubicBezTo>
                  <a:cubicBezTo>
                    <a:pt x="21" y="88"/>
                    <a:pt x="21" y="88"/>
                    <a:pt x="21" y="88"/>
                  </a:cubicBezTo>
                  <a:cubicBezTo>
                    <a:pt x="20" y="88"/>
                    <a:pt x="19" y="88"/>
                    <a:pt x="18" y="88"/>
                  </a:cubicBezTo>
                  <a:cubicBezTo>
                    <a:pt x="17" y="87"/>
                    <a:pt x="16" y="86"/>
                    <a:pt x="17" y="85"/>
                  </a:cubicBezTo>
                  <a:cubicBezTo>
                    <a:pt x="21" y="57"/>
                    <a:pt x="21" y="57"/>
                    <a:pt x="21" y="57"/>
                  </a:cubicBezTo>
                  <a:cubicBezTo>
                    <a:pt x="1" y="37"/>
                    <a:pt x="1" y="37"/>
                    <a:pt x="1" y="37"/>
                  </a:cubicBezTo>
                  <a:cubicBezTo>
                    <a:pt x="0" y="36"/>
                    <a:pt x="0" y="35"/>
                    <a:pt x="0" y="33"/>
                  </a:cubicBezTo>
                  <a:cubicBezTo>
                    <a:pt x="0" y="32"/>
                    <a:pt x="1" y="32"/>
                    <a:pt x="3" y="31"/>
                  </a:cubicBezTo>
                  <a:cubicBezTo>
                    <a:pt x="31" y="27"/>
                    <a:pt x="31" y="27"/>
                    <a:pt x="31" y="27"/>
                  </a:cubicBezTo>
                  <a:cubicBezTo>
                    <a:pt x="43" y="2"/>
                    <a:pt x="43" y="2"/>
                    <a:pt x="43" y="2"/>
                  </a:cubicBezTo>
                  <a:cubicBezTo>
                    <a:pt x="44" y="1"/>
                    <a:pt x="45" y="0"/>
                    <a:pt x="46" y="0"/>
                  </a:cubicBezTo>
                  <a:cubicBezTo>
                    <a:pt x="46" y="0"/>
                    <a:pt x="46" y="0"/>
                    <a:pt x="46" y="0"/>
                  </a:cubicBezTo>
                  <a:cubicBezTo>
                    <a:pt x="47" y="0"/>
                    <a:pt x="48" y="1"/>
                    <a:pt x="49" y="2"/>
                  </a:cubicBezTo>
                  <a:cubicBezTo>
                    <a:pt x="62" y="27"/>
                    <a:pt x="62" y="27"/>
                    <a:pt x="62" y="27"/>
                  </a:cubicBezTo>
                  <a:cubicBezTo>
                    <a:pt x="90" y="31"/>
                    <a:pt x="90" y="31"/>
                    <a:pt x="90" y="31"/>
                  </a:cubicBezTo>
                  <a:cubicBezTo>
                    <a:pt x="91" y="32"/>
                    <a:pt x="92" y="32"/>
                    <a:pt x="92" y="33"/>
                  </a:cubicBezTo>
                  <a:cubicBezTo>
                    <a:pt x="93" y="35"/>
                    <a:pt x="92" y="36"/>
                    <a:pt x="91" y="37"/>
                  </a:cubicBezTo>
                  <a:cubicBezTo>
                    <a:pt x="71" y="57"/>
                    <a:pt x="71" y="57"/>
                    <a:pt x="71" y="57"/>
                  </a:cubicBezTo>
                  <a:cubicBezTo>
                    <a:pt x="76" y="85"/>
                    <a:pt x="76" y="85"/>
                    <a:pt x="76" y="85"/>
                  </a:cubicBezTo>
                  <a:cubicBezTo>
                    <a:pt x="76" y="86"/>
                    <a:pt x="76" y="87"/>
                    <a:pt x="75" y="88"/>
                  </a:cubicBezTo>
                  <a:cubicBezTo>
                    <a:pt x="74" y="88"/>
                    <a:pt x="74" y="88"/>
                    <a:pt x="73" y="88"/>
                  </a:cubicBezTo>
                  <a:close/>
                  <a:moveTo>
                    <a:pt x="9" y="36"/>
                  </a:moveTo>
                  <a:cubicBezTo>
                    <a:pt x="27" y="53"/>
                    <a:pt x="27" y="53"/>
                    <a:pt x="27" y="53"/>
                  </a:cubicBezTo>
                  <a:cubicBezTo>
                    <a:pt x="27" y="54"/>
                    <a:pt x="28" y="55"/>
                    <a:pt x="28" y="56"/>
                  </a:cubicBezTo>
                  <a:cubicBezTo>
                    <a:pt x="23" y="80"/>
                    <a:pt x="23" y="80"/>
                    <a:pt x="23" y="80"/>
                  </a:cubicBezTo>
                  <a:cubicBezTo>
                    <a:pt x="45" y="68"/>
                    <a:pt x="45" y="68"/>
                    <a:pt x="45" y="68"/>
                  </a:cubicBezTo>
                  <a:cubicBezTo>
                    <a:pt x="46" y="68"/>
                    <a:pt x="47" y="68"/>
                    <a:pt x="48" y="68"/>
                  </a:cubicBezTo>
                  <a:cubicBezTo>
                    <a:pt x="69" y="80"/>
                    <a:pt x="69" y="80"/>
                    <a:pt x="69" y="80"/>
                  </a:cubicBezTo>
                  <a:cubicBezTo>
                    <a:pt x="65" y="56"/>
                    <a:pt x="65" y="56"/>
                    <a:pt x="65" y="56"/>
                  </a:cubicBezTo>
                  <a:cubicBezTo>
                    <a:pt x="65" y="55"/>
                    <a:pt x="65" y="54"/>
                    <a:pt x="66" y="53"/>
                  </a:cubicBezTo>
                  <a:cubicBezTo>
                    <a:pt x="83" y="36"/>
                    <a:pt x="83" y="36"/>
                    <a:pt x="83" y="36"/>
                  </a:cubicBezTo>
                  <a:cubicBezTo>
                    <a:pt x="59" y="33"/>
                    <a:pt x="59" y="33"/>
                    <a:pt x="59" y="33"/>
                  </a:cubicBezTo>
                  <a:cubicBezTo>
                    <a:pt x="58" y="33"/>
                    <a:pt x="57" y="32"/>
                    <a:pt x="57" y="31"/>
                  </a:cubicBezTo>
                  <a:cubicBezTo>
                    <a:pt x="46" y="10"/>
                    <a:pt x="46" y="10"/>
                    <a:pt x="46" y="10"/>
                  </a:cubicBezTo>
                  <a:cubicBezTo>
                    <a:pt x="36" y="31"/>
                    <a:pt x="36" y="31"/>
                    <a:pt x="36" y="31"/>
                  </a:cubicBezTo>
                  <a:cubicBezTo>
                    <a:pt x="35" y="32"/>
                    <a:pt x="34" y="33"/>
                    <a:pt x="33" y="33"/>
                  </a:cubicBezTo>
                  <a:lnTo>
                    <a:pt x="9" y="36"/>
                  </a:ln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81" name="Freeform 190">
              <a:extLst>
                <a:ext uri="{FF2B5EF4-FFF2-40B4-BE49-F238E27FC236}">
                  <a16:creationId xmlns:a16="http://schemas.microsoft.com/office/drawing/2014/main" id="{9F7A1CB2-F308-4EB4-BC42-183DD0706DC8}"/>
                </a:ext>
              </a:extLst>
            </p:cNvPr>
            <p:cNvSpPr>
              <a:spLocks/>
            </p:cNvSpPr>
            <p:nvPr/>
          </p:nvSpPr>
          <p:spPr bwMode="auto">
            <a:xfrm>
              <a:off x="2628" y="2273"/>
              <a:ext cx="157" cy="168"/>
            </a:xfrm>
            <a:custGeom>
              <a:avLst/>
              <a:gdLst>
                <a:gd name="T0" fmla="*/ 58 w 66"/>
                <a:gd name="T1" fmla="*/ 71 h 71"/>
                <a:gd name="T2" fmla="*/ 57 w 66"/>
                <a:gd name="T3" fmla="*/ 71 h 71"/>
                <a:gd name="T4" fmla="*/ 37 w 66"/>
                <a:gd name="T5" fmla="*/ 61 h 71"/>
                <a:gd name="T6" fmla="*/ 17 w 66"/>
                <a:gd name="T7" fmla="*/ 71 h 71"/>
                <a:gd name="T8" fmla="*/ 14 w 66"/>
                <a:gd name="T9" fmla="*/ 71 h 71"/>
                <a:gd name="T10" fmla="*/ 13 w 66"/>
                <a:gd name="T11" fmla="*/ 68 h 71"/>
                <a:gd name="T12" fmla="*/ 17 w 66"/>
                <a:gd name="T13" fmla="*/ 46 h 71"/>
                <a:gd name="T14" fmla="*/ 1 w 66"/>
                <a:gd name="T15" fmla="*/ 30 h 71"/>
                <a:gd name="T16" fmla="*/ 0 w 66"/>
                <a:gd name="T17" fmla="*/ 27 h 71"/>
                <a:gd name="T18" fmla="*/ 2 w 66"/>
                <a:gd name="T19" fmla="*/ 25 h 71"/>
                <a:gd name="T20" fmla="*/ 24 w 66"/>
                <a:gd name="T21" fmla="*/ 22 h 71"/>
                <a:gd name="T22" fmla="*/ 34 w 66"/>
                <a:gd name="T23" fmla="*/ 2 h 71"/>
                <a:gd name="T24" fmla="*/ 40 w 66"/>
                <a:gd name="T25" fmla="*/ 2 h 71"/>
                <a:gd name="T26" fmla="*/ 49 w 66"/>
                <a:gd name="T27" fmla="*/ 22 h 71"/>
                <a:gd name="T28" fmla="*/ 54 w 66"/>
                <a:gd name="T29" fmla="*/ 23 h 71"/>
                <a:gd name="T30" fmla="*/ 57 w 66"/>
                <a:gd name="T31" fmla="*/ 26 h 71"/>
                <a:gd name="T32" fmla="*/ 53 w 66"/>
                <a:gd name="T33" fmla="*/ 29 h 71"/>
                <a:gd name="T34" fmla="*/ 47 w 66"/>
                <a:gd name="T35" fmla="*/ 28 h 71"/>
                <a:gd name="T36" fmla="*/ 45 w 66"/>
                <a:gd name="T37" fmla="*/ 26 h 71"/>
                <a:gd name="T38" fmla="*/ 37 w 66"/>
                <a:gd name="T39" fmla="*/ 10 h 71"/>
                <a:gd name="T40" fmla="*/ 29 w 66"/>
                <a:gd name="T41" fmla="*/ 26 h 71"/>
                <a:gd name="T42" fmla="*/ 27 w 66"/>
                <a:gd name="T43" fmla="*/ 28 h 71"/>
                <a:gd name="T44" fmla="*/ 9 w 66"/>
                <a:gd name="T45" fmla="*/ 30 h 71"/>
                <a:gd name="T46" fmla="*/ 22 w 66"/>
                <a:gd name="T47" fmla="*/ 43 h 71"/>
                <a:gd name="T48" fmla="*/ 23 w 66"/>
                <a:gd name="T49" fmla="*/ 45 h 71"/>
                <a:gd name="T50" fmla="*/ 20 w 66"/>
                <a:gd name="T51" fmla="*/ 63 h 71"/>
                <a:gd name="T52" fmla="*/ 36 w 66"/>
                <a:gd name="T53" fmla="*/ 55 h 71"/>
                <a:gd name="T54" fmla="*/ 38 w 66"/>
                <a:gd name="T55" fmla="*/ 55 h 71"/>
                <a:gd name="T56" fmla="*/ 54 w 66"/>
                <a:gd name="T57" fmla="*/ 63 h 71"/>
                <a:gd name="T58" fmla="*/ 51 w 66"/>
                <a:gd name="T59" fmla="*/ 45 h 71"/>
                <a:gd name="T60" fmla="*/ 52 w 66"/>
                <a:gd name="T61" fmla="*/ 43 h 71"/>
                <a:gd name="T62" fmla="*/ 61 w 66"/>
                <a:gd name="T63" fmla="*/ 34 h 71"/>
                <a:gd name="T64" fmla="*/ 65 w 66"/>
                <a:gd name="T65" fmla="*/ 34 h 71"/>
                <a:gd name="T66" fmla="*/ 65 w 66"/>
                <a:gd name="T67" fmla="*/ 38 h 71"/>
                <a:gd name="T68" fmla="*/ 57 w 66"/>
                <a:gd name="T69" fmla="*/ 46 h 71"/>
                <a:gd name="T70" fmla="*/ 61 w 66"/>
                <a:gd name="T71" fmla="*/ 68 h 71"/>
                <a:gd name="T72" fmla="*/ 60 w 66"/>
                <a:gd name="T73" fmla="*/ 71 h 71"/>
                <a:gd name="T74" fmla="*/ 58 w 66"/>
                <a:gd name="T7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71">
                  <a:moveTo>
                    <a:pt x="58" y="71"/>
                  </a:moveTo>
                  <a:cubicBezTo>
                    <a:pt x="57" y="71"/>
                    <a:pt x="57" y="71"/>
                    <a:pt x="57" y="71"/>
                  </a:cubicBezTo>
                  <a:cubicBezTo>
                    <a:pt x="37" y="61"/>
                    <a:pt x="37" y="61"/>
                    <a:pt x="37" y="61"/>
                  </a:cubicBezTo>
                  <a:cubicBezTo>
                    <a:pt x="17" y="71"/>
                    <a:pt x="17" y="71"/>
                    <a:pt x="17" y="71"/>
                  </a:cubicBezTo>
                  <a:cubicBezTo>
                    <a:pt x="16" y="71"/>
                    <a:pt x="15" y="71"/>
                    <a:pt x="14" y="71"/>
                  </a:cubicBezTo>
                  <a:cubicBezTo>
                    <a:pt x="13" y="70"/>
                    <a:pt x="13" y="69"/>
                    <a:pt x="13" y="68"/>
                  </a:cubicBezTo>
                  <a:cubicBezTo>
                    <a:pt x="17" y="46"/>
                    <a:pt x="17" y="46"/>
                    <a:pt x="17" y="46"/>
                  </a:cubicBezTo>
                  <a:cubicBezTo>
                    <a:pt x="1" y="30"/>
                    <a:pt x="1" y="30"/>
                    <a:pt x="1" y="30"/>
                  </a:cubicBezTo>
                  <a:cubicBezTo>
                    <a:pt x="0" y="30"/>
                    <a:pt x="0" y="28"/>
                    <a:pt x="0" y="27"/>
                  </a:cubicBezTo>
                  <a:cubicBezTo>
                    <a:pt x="0" y="26"/>
                    <a:pt x="1" y="25"/>
                    <a:pt x="2" y="25"/>
                  </a:cubicBezTo>
                  <a:cubicBezTo>
                    <a:pt x="24" y="22"/>
                    <a:pt x="24" y="22"/>
                    <a:pt x="24" y="22"/>
                  </a:cubicBezTo>
                  <a:cubicBezTo>
                    <a:pt x="34" y="2"/>
                    <a:pt x="34" y="2"/>
                    <a:pt x="34" y="2"/>
                  </a:cubicBezTo>
                  <a:cubicBezTo>
                    <a:pt x="35" y="0"/>
                    <a:pt x="39" y="0"/>
                    <a:pt x="40" y="2"/>
                  </a:cubicBezTo>
                  <a:cubicBezTo>
                    <a:pt x="49" y="22"/>
                    <a:pt x="49" y="22"/>
                    <a:pt x="49" y="22"/>
                  </a:cubicBezTo>
                  <a:cubicBezTo>
                    <a:pt x="54" y="23"/>
                    <a:pt x="54" y="23"/>
                    <a:pt x="54" y="23"/>
                  </a:cubicBezTo>
                  <a:cubicBezTo>
                    <a:pt x="56" y="23"/>
                    <a:pt x="57" y="25"/>
                    <a:pt x="57" y="26"/>
                  </a:cubicBezTo>
                  <a:cubicBezTo>
                    <a:pt x="57" y="28"/>
                    <a:pt x="55" y="29"/>
                    <a:pt x="53" y="29"/>
                  </a:cubicBezTo>
                  <a:cubicBezTo>
                    <a:pt x="47" y="28"/>
                    <a:pt x="47" y="28"/>
                    <a:pt x="47" y="28"/>
                  </a:cubicBezTo>
                  <a:cubicBezTo>
                    <a:pt x="46" y="28"/>
                    <a:pt x="45" y="27"/>
                    <a:pt x="45" y="26"/>
                  </a:cubicBezTo>
                  <a:cubicBezTo>
                    <a:pt x="37" y="10"/>
                    <a:pt x="37" y="10"/>
                    <a:pt x="37" y="10"/>
                  </a:cubicBezTo>
                  <a:cubicBezTo>
                    <a:pt x="29" y="26"/>
                    <a:pt x="29" y="26"/>
                    <a:pt x="29" y="26"/>
                  </a:cubicBezTo>
                  <a:cubicBezTo>
                    <a:pt x="29" y="27"/>
                    <a:pt x="28" y="28"/>
                    <a:pt x="27" y="28"/>
                  </a:cubicBezTo>
                  <a:cubicBezTo>
                    <a:pt x="9" y="30"/>
                    <a:pt x="9" y="30"/>
                    <a:pt x="9" y="30"/>
                  </a:cubicBezTo>
                  <a:cubicBezTo>
                    <a:pt x="22" y="43"/>
                    <a:pt x="22" y="43"/>
                    <a:pt x="22" y="43"/>
                  </a:cubicBezTo>
                  <a:cubicBezTo>
                    <a:pt x="23" y="43"/>
                    <a:pt x="23" y="44"/>
                    <a:pt x="23" y="45"/>
                  </a:cubicBezTo>
                  <a:cubicBezTo>
                    <a:pt x="20" y="63"/>
                    <a:pt x="20" y="63"/>
                    <a:pt x="20" y="63"/>
                  </a:cubicBezTo>
                  <a:cubicBezTo>
                    <a:pt x="36" y="55"/>
                    <a:pt x="36" y="55"/>
                    <a:pt x="36" y="55"/>
                  </a:cubicBezTo>
                  <a:cubicBezTo>
                    <a:pt x="36" y="54"/>
                    <a:pt x="37" y="54"/>
                    <a:pt x="38" y="55"/>
                  </a:cubicBezTo>
                  <a:cubicBezTo>
                    <a:pt x="54" y="63"/>
                    <a:pt x="54" y="63"/>
                    <a:pt x="54" y="63"/>
                  </a:cubicBezTo>
                  <a:cubicBezTo>
                    <a:pt x="51" y="45"/>
                    <a:pt x="51" y="45"/>
                    <a:pt x="51" y="45"/>
                  </a:cubicBezTo>
                  <a:cubicBezTo>
                    <a:pt x="51" y="44"/>
                    <a:pt x="51" y="43"/>
                    <a:pt x="52" y="43"/>
                  </a:cubicBezTo>
                  <a:cubicBezTo>
                    <a:pt x="61" y="34"/>
                    <a:pt x="61" y="34"/>
                    <a:pt x="61" y="34"/>
                  </a:cubicBezTo>
                  <a:cubicBezTo>
                    <a:pt x="62" y="33"/>
                    <a:pt x="64" y="33"/>
                    <a:pt x="65" y="34"/>
                  </a:cubicBezTo>
                  <a:cubicBezTo>
                    <a:pt x="66" y="35"/>
                    <a:pt x="66" y="37"/>
                    <a:pt x="65" y="38"/>
                  </a:cubicBezTo>
                  <a:cubicBezTo>
                    <a:pt x="57" y="46"/>
                    <a:pt x="57" y="46"/>
                    <a:pt x="57" y="46"/>
                  </a:cubicBezTo>
                  <a:cubicBezTo>
                    <a:pt x="61" y="68"/>
                    <a:pt x="61" y="68"/>
                    <a:pt x="61" y="68"/>
                  </a:cubicBezTo>
                  <a:cubicBezTo>
                    <a:pt x="61" y="69"/>
                    <a:pt x="61" y="70"/>
                    <a:pt x="60" y="71"/>
                  </a:cubicBezTo>
                  <a:cubicBezTo>
                    <a:pt x="59" y="71"/>
                    <a:pt x="59" y="71"/>
                    <a:pt x="58" y="71"/>
                  </a:cubicBez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82" name="Freeform 191">
              <a:extLst>
                <a:ext uri="{FF2B5EF4-FFF2-40B4-BE49-F238E27FC236}">
                  <a16:creationId xmlns:a16="http://schemas.microsoft.com/office/drawing/2014/main" id="{43AD5F51-C2BC-41EE-A6F7-5526BAFA9ACA}"/>
                </a:ext>
              </a:extLst>
            </p:cNvPr>
            <p:cNvSpPr>
              <a:spLocks/>
            </p:cNvSpPr>
            <p:nvPr/>
          </p:nvSpPr>
          <p:spPr bwMode="auto">
            <a:xfrm>
              <a:off x="2973" y="2273"/>
              <a:ext cx="162" cy="168"/>
            </a:xfrm>
            <a:custGeom>
              <a:avLst/>
              <a:gdLst>
                <a:gd name="T0" fmla="*/ 9 w 68"/>
                <a:gd name="T1" fmla="*/ 71 h 71"/>
                <a:gd name="T2" fmla="*/ 8 w 68"/>
                <a:gd name="T3" fmla="*/ 71 h 71"/>
                <a:gd name="T4" fmla="*/ 6 w 68"/>
                <a:gd name="T5" fmla="*/ 68 h 71"/>
                <a:gd name="T6" fmla="*/ 10 w 68"/>
                <a:gd name="T7" fmla="*/ 46 h 71"/>
                <a:gd name="T8" fmla="*/ 2 w 68"/>
                <a:gd name="T9" fmla="*/ 37 h 71"/>
                <a:gd name="T10" fmla="*/ 1 w 68"/>
                <a:gd name="T11" fmla="*/ 33 h 71"/>
                <a:gd name="T12" fmla="*/ 6 w 68"/>
                <a:gd name="T13" fmla="*/ 33 h 71"/>
                <a:gd name="T14" fmla="*/ 16 w 68"/>
                <a:gd name="T15" fmla="*/ 43 h 71"/>
                <a:gd name="T16" fmla="*/ 16 w 68"/>
                <a:gd name="T17" fmla="*/ 45 h 71"/>
                <a:gd name="T18" fmla="*/ 13 w 68"/>
                <a:gd name="T19" fmla="*/ 63 h 71"/>
                <a:gd name="T20" fmla="*/ 29 w 68"/>
                <a:gd name="T21" fmla="*/ 55 h 71"/>
                <a:gd name="T22" fmla="*/ 32 w 68"/>
                <a:gd name="T23" fmla="*/ 55 h 71"/>
                <a:gd name="T24" fmla="*/ 48 w 68"/>
                <a:gd name="T25" fmla="*/ 63 h 71"/>
                <a:gd name="T26" fmla="*/ 45 w 68"/>
                <a:gd name="T27" fmla="*/ 45 h 71"/>
                <a:gd name="T28" fmla="*/ 45 w 68"/>
                <a:gd name="T29" fmla="*/ 43 h 71"/>
                <a:gd name="T30" fmla="*/ 58 w 68"/>
                <a:gd name="T31" fmla="*/ 30 h 71"/>
                <a:gd name="T32" fmla="*/ 41 w 68"/>
                <a:gd name="T33" fmla="*/ 28 h 71"/>
                <a:gd name="T34" fmla="*/ 38 w 68"/>
                <a:gd name="T35" fmla="*/ 26 h 71"/>
                <a:gd name="T36" fmla="*/ 30 w 68"/>
                <a:gd name="T37" fmla="*/ 10 h 71"/>
                <a:gd name="T38" fmla="*/ 23 w 68"/>
                <a:gd name="T39" fmla="*/ 26 h 71"/>
                <a:gd name="T40" fmla="*/ 20 w 68"/>
                <a:gd name="T41" fmla="*/ 28 h 71"/>
                <a:gd name="T42" fmla="*/ 12 w 68"/>
                <a:gd name="T43" fmla="*/ 29 h 71"/>
                <a:gd name="T44" fmla="*/ 9 w 68"/>
                <a:gd name="T45" fmla="*/ 26 h 71"/>
                <a:gd name="T46" fmla="*/ 11 w 68"/>
                <a:gd name="T47" fmla="*/ 23 h 71"/>
                <a:gd name="T48" fmla="*/ 18 w 68"/>
                <a:gd name="T49" fmla="*/ 22 h 71"/>
                <a:gd name="T50" fmla="*/ 28 w 68"/>
                <a:gd name="T51" fmla="*/ 2 h 71"/>
                <a:gd name="T52" fmla="*/ 33 w 68"/>
                <a:gd name="T53" fmla="*/ 2 h 71"/>
                <a:gd name="T54" fmla="*/ 43 w 68"/>
                <a:gd name="T55" fmla="*/ 22 h 71"/>
                <a:gd name="T56" fmla="*/ 65 w 68"/>
                <a:gd name="T57" fmla="*/ 25 h 71"/>
                <a:gd name="T58" fmla="*/ 67 w 68"/>
                <a:gd name="T59" fmla="*/ 27 h 71"/>
                <a:gd name="T60" fmla="*/ 67 w 68"/>
                <a:gd name="T61" fmla="*/ 30 h 71"/>
                <a:gd name="T62" fmla="*/ 51 w 68"/>
                <a:gd name="T63" fmla="*/ 46 h 71"/>
                <a:gd name="T64" fmla="*/ 54 w 68"/>
                <a:gd name="T65" fmla="*/ 68 h 71"/>
                <a:gd name="T66" fmla="*/ 53 w 68"/>
                <a:gd name="T67" fmla="*/ 71 h 71"/>
                <a:gd name="T68" fmla="*/ 50 w 68"/>
                <a:gd name="T69" fmla="*/ 71 h 71"/>
                <a:gd name="T70" fmla="*/ 30 w 68"/>
                <a:gd name="T71" fmla="*/ 61 h 71"/>
                <a:gd name="T72" fmla="*/ 11 w 68"/>
                <a:gd name="T73" fmla="*/ 71 h 71"/>
                <a:gd name="T74" fmla="*/ 9 w 68"/>
                <a:gd name="T7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 h="71">
                  <a:moveTo>
                    <a:pt x="9" y="71"/>
                  </a:moveTo>
                  <a:cubicBezTo>
                    <a:pt x="9" y="71"/>
                    <a:pt x="8" y="71"/>
                    <a:pt x="8" y="71"/>
                  </a:cubicBezTo>
                  <a:cubicBezTo>
                    <a:pt x="7" y="70"/>
                    <a:pt x="6" y="69"/>
                    <a:pt x="6" y="68"/>
                  </a:cubicBezTo>
                  <a:cubicBezTo>
                    <a:pt x="10" y="46"/>
                    <a:pt x="10" y="46"/>
                    <a:pt x="10" y="46"/>
                  </a:cubicBezTo>
                  <a:cubicBezTo>
                    <a:pt x="2" y="37"/>
                    <a:pt x="2" y="37"/>
                    <a:pt x="2" y="37"/>
                  </a:cubicBezTo>
                  <a:cubicBezTo>
                    <a:pt x="0" y="36"/>
                    <a:pt x="0" y="34"/>
                    <a:pt x="1" y="33"/>
                  </a:cubicBezTo>
                  <a:cubicBezTo>
                    <a:pt x="3" y="32"/>
                    <a:pt x="5" y="32"/>
                    <a:pt x="6" y="33"/>
                  </a:cubicBezTo>
                  <a:cubicBezTo>
                    <a:pt x="16" y="43"/>
                    <a:pt x="16" y="43"/>
                    <a:pt x="16" y="43"/>
                  </a:cubicBezTo>
                  <a:cubicBezTo>
                    <a:pt x="16" y="43"/>
                    <a:pt x="17" y="44"/>
                    <a:pt x="16" y="45"/>
                  </a:cubicBezTo>
                  <a:cubicBezTo>
                    <a:pt x="13" y="63"/>
                    <a:pt x="13" y="63"/>
                    <a:pt x="13" y="63"/>
                  </a:cubicBezTo>
                  <a:cubicBezTo>
                    <a:pt x="29" y="55"/>
                    <a:pt x="29" y="55"/>
                    <a:pt x="29" y="55"/>
                  </a:cubicBezTo>
                  <a:cubicBezTo>
                    <a:pt x="30" y="54"/>
                    <a:pt x="31" y="54"/>
                    <a:pt x="32" y="55"/>
                  </a:cubicBezTo>
                  <a:cubicBezTo>
                    <a:pt x="48" y="63"/>
                    <a:pt x="48" y="63"/>
                    <a:pt x="48" y="63"/>
                  </a:cubicBezTo>
                  <a:cubicBezTo>
                    <a:pt x="45" y="45"/>
                    <a:pt x="45" y="45"/>
                    <a:pt x="45" y="45"/>
                  </a:cubicBezTo>
                  <a:cubicBezTo>
                    <a:pt x="44" y="44"/>
                    <a:pt x="45" y="43"/>
                    <a:pt x="45" y="43"/>
                  </a:cubicBezTo>
                  <a:cubicBezTo>
                    <a:pt x="58" y="30"/>
                    <a:pt x="58" y="30"/>
                    <a:pt x="58" y="30"/>
                  </a:cubicBezTo>
                  <a:cubicBezTo>
                    <a:pt x="41" y="28"/>
                    <a:pt x="41" y="28"/>
                    <a:pt x="41" y="28"/>
                  </a:cubicBezTo>
                  <a:cubicBezTo>
                    <a:pt x="40" y="28"/>
                    <a:pt x="39" y="27"/>
                    <a:pt x="38" y="26"/>
                  </a:cubicBezTo>
                  <a:cubicBezTo>
                    <a:pt x="30" y="10"/>
                    <a:pt x="30" y="10"/>
                    <a:pt x="30" y="10"/>
                  </a:cubicBezTo>
                  <a:cubicBezTo>
                    <a:pt x="23" y="26"/>
                    <a:pt x="23" y="26"/>
                    <a:pt x="23" y="26"/>
                  </a:cubicBezTo>
                  <a:cubicBezTo>
                    <a:pt x="22" y="27"/>
                    <a:pt x="21" y="28"/>
                    <a:pt x="20" y="28"/>
                  </a:cubicBezTo>
                  <a:cubicBezTo>
                    <a:pt x="12" y="29"/>
                    <a:pt x="12" y="29"/>
                    <a:pt x="12" y="29"/>
                  </a:cubicBezTo>
                  <a:cubicBezTo>
                    <a:pt x="11" y="29"/>
                    <a:pt x="9" y="28"/>
                    <a:pt x="9" y="26"/>
                  </a:cubicBezTo>
                  <a:cubicBezTo>
                    <a:pt x="9" y="25"/>
                    <a:pt x="10" y="23"/>
                    <a:pt x="11" y="23"/>
                  </a:cubicBezTo>
                  <a:cubicBezTo>
                    <a:pt x="18" y="22"/>
                    <a:pt x="18" y="22"/>
                    <a:pt x="18" y="22"/>
                  </a:cubicBezTo>
                  <a:cubicBezTo>
                    <a:pt x="28" y="2"/>
                    <a:pt x="28" y="2"/>
                    <a:pt x="28" y="2"/>
                  </a:cubicBezTo>
                  <a:cubicBezTo>
                    <a:pt x="29" y="0"/>
                    <a:pt x="32" y="0"/>
                    <a:pt x="33" y="2"/>
                  </a:cubicBezTo>
                  <a:cubicBezTo>
                    <a:pt x="43" y="22"/>
                    <a:pt x="43" y="22"/>
                    <a:pt x="43" y="22"/>
                  </a:cubicBezTo>
                  <a:cubicBezTo>
                    <a:pt x="65" y="25"/>
                    <a:pt x="65" y="25"/>
                    <a:pt x="65" y="25"/>
                  </a:cubicBezTo>
                  <a:cubicBezTo>
                    <a:pt x="66" y="25"/>
                    <a:pt x="67" y="26"/>
                    <a:pt x="67" y="27"/>
                  </a:cubicBezTo>
                  <a:cubicBezTo>
                    <a:pt x="68" y="28"/>
                    <a:pt x="67" y="30"/>
                    <a:pt x="67" y="30"/>
                  </a:cubicBezTo>
                  <a:cubicBezTo>
                    <a:pt x="51" y="46"/>
                    <a:pt x="51" y="46"/>
                    <a:pt x="51" y="46"/>
                  </a:cubicBezTo>
                  <a:cubicBezTo>
                    <a:pt x="54" y="68"/>
                    <a:pt x="54" y="68"/>
                    <a:pt x="54" y="68"/>
                  </a:cubicBezTo>
                  <a:cubicBezTo>
                    <a:pt x="55" y="69"/>
                    <a:pt x="54" y="70"/>
                    <a:pt x="53" y="71"/>
                  </a:cubicBezTo>
                  <a:cubicBezTo>
                    <a:pt x="52" y="71"/>
                    <a:pt x="51" y="71"/>
                    <a:pt x="50" y="71"/>
                  </a:cubicBezTo>
                  <a:cubicBezTo>
                    <a:pt x="30" y="61"/>
                    <a:pt x="30" y="61"/>
                    <a:pt x="30" y="61"/>
                  </a:cubicBezTo>
                  <a:cubicBezTo>
                    <a:pt x="11" y="71"/>
                    <a:pt x="11" y="71"/>
                    <a:pt x="11" y="71"/>
                  </a:cubicBezTo>
                  <a:cubicBezTo>
                    <a:pt x="10" y="71"/>
                    <a:pt x="10" y="71"/>
                    <a:pt x="9" y="71"/>
                  </a:cubicBez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83" name="Freeform 192">
              <a:extLst>
                <a:ext uri="{FF2B5EF4-FFF2-40B4-BE49-F238E27FC236}">
                  <a16:creationId xmlns:a16="http://schemas.microsoft.com/office/drawing/2014/main" id="{A4A1EA35-7D77-441A-9ABA-E4DD05F4B670}"/>
                </a:ext>
              </a:extLst>
            </p:cNvPr>
            <p:cNvSpPr>
              <a:spLocks/>
            </p:cNvSpPr>
            <p:nvPr/>
          </p:nvSpPr>
          <p:spPr bwMode="auto">
            <a:xfrm>
              <a:off x="3137" y="2273"/>
              <a:ext cx="159" cy="168"/>
            </a:xfrm>
            <a:custGeom>
              <a:avLst/>
              <a:gdLst>
                <a:gd name="T0" fmla="*/ 51 w 67"/>
                <a:gd name="T1" fmla="*/ 71 h 71"/>
                <a:gd name="T2" fmla="*/ 49 w 67"/>
                <a:gd name="T3" fmla="*/ 71 h 71"/>
                <a:gd name="T4" fmla="*/ 30 w 67"/>
                <a:gd name="T5" fmla="*/ 61 h 71"/>
                <a:gd name="T6" fmla="*/ 10 w 67"/>
                <a:gd name="T7" fmla="*/ 71 h 71"/>
                <a:gd name="T8" fmla="*/ 7 w 67"/>
                <a:gd name="T9" fmla="*/ 71 h 71"/>
                <a:gd name="T10" fmla="*/ 6 w 67"/>
                <a:gd name="T11" fmla="*/ 68 h 71"/>
                <a:gd name="T12" fmla="*/ 9 w 67"/>
                <a:gd name="T13" fmla="*/ 46 h 71"/>
                <a:gd name="T14" fmla="*/ 1 w 67"/>
                <a:gd name="T15" fmla="*/ 37 h 71"/>
                <a:gd name="T16" fmla="*/ 1 w 67"/>
                <a:gd name="T17" fmla="*/ 33 h 71"/>
                <a:gd name="T18" fmla="*/ 5 w 67"/>
                <a:gd name="T19" fmla="*/ 33 h 71"/>
                <a:gd name="T20" fmla="*/ 15 w 67"/>
                <a:gd name="T21" fmla="*/ 43 h 71"/>
                <a:gd name="T22" fmla="*/ 16 w 67"/>
                <a:gd name="T23" fmla="*/ 45 h 71"/>
                <a:gd name="T24" fmla="*/ 13 w 67"/>
                <a:gd name="T25" fmla="*/ 63 h 71"/>
                <a:gd name="T26" fmla="*/ 28 w 67"/>
                <a:gd name="T27" fmla="*/ 55 h 71"/>
                <a:gd name="T28" fmla="*/ 31 w 67"/>
                <a:gd name="T29" fmla="*/ 55 h 71"/>
                <a:gd name="T30" fmla="*/ 47 w 67"/>
                <a:gd name="T31" fmla="*/ 63 h 71"/>
                <a:gd name="T32" fmla="*/ 44 w 67"/>
                <a:gd name="T33" fmla="*/ 45 h 71"/>
                <a:gd name="T34" fmla="*/ 45 w 67"/>
                <a:gd name="T35" fmla="*/ 43 h 71"/>
                <a:gd name="T36" fmla="*/ 57 w 67"/>
                <a:gd name="T37" fmla="*/ 30 h 71"/>
                <a:gd name="T38" fmla="*/ 40 w 67"/>
                <a:gd name="T39" fmla="*/ 28 h 71"/>
                <a:gd name="T40" fmla="*/ 38 w 67"/>
                <a:gd name="T41" fmla="*/ 26 h 71"/>
                <a:gd name="T42" fmla="*/ 30 w 67"/>
                <a:gd name="T43" fmla="*/ 10 h 71"/>
                <a:gd name="T44" fmla="*/ 22 w 67"/>
                <a:gd name="T45" fmla="*/ 26 h 71"/>
                <a:gd name="T46" fmla="*/ 20 w 67"/>
                <a:gd name="T47" fmla="*/ 28 h 71"/>
                <a:gd name="T48" fmla="*/ 12 w 67"/>
                <a:gd name="T49" fmla="*/ 29 h 71"/>
                <a:gd name="T50" fmla="*/ 8 w 67"/>
                <a:gd name="T51" fmla="*/ 26 h 71"/>
                <a:gd name="T52" fmla="*/ 11 w 67"/>
                <a:gd name="T53" fmla="*/ 23 h 71"/>
                <a:gd name="T54" fmla="*/ 17 w 67"/>
                <a:gd name="T55" fmla="*/ 22 h 71"/>
                <a:gd name="T56" fmla="*/ 27 w 67"/>
                <a:gd name="T57" fmla="*/ 2 h 71"/>
                <a:gd name="T58" fmla="*/ 32 w 67"/>
                <a:gd name="T59" fmla="*/ 2 h 71"/>
                <a:gd name="T60" fmla="*/ 42 w 67"/>
                <a:gd name="T61" fmla="*/ 22 h 71"/>
                <a:gd name="T62" fmla="*/ 64 w 67"/>
                <a:gd name="T63" fmla="*/ 25 h 71"/>
                <a:gd name="T64" fmla="*/ 67 w 67"/>
                <a:gd name="T65" fmla="*/ 27 h 71"/>
                <a:gd name="T66" fmla="*/ 66 w 67"/>
                <a:gd name="T67" fmla="*/ 30 h 71"/>
                <a:gd name="T68" fmla="*/ 50 w 67"/>
                <a:gd name="T69" fmla="*/ 46 h 71"/>
                <a:gd name="T70" fmla="*/ 54 w 67"/>
                <a:gd name="T71" fmla="*/ 68 h 71"/>
                <a:gd name="T72" fmla="*/ 53 w 67"/>
                <a:gd name="T73" fmla="*/ 71 h 71"/>
                <a:gd name="T74" fmla="*/ 51 w 67"/>
                <a:gd name="T7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71">
                  <a:moveTo>
                    <a:pt x="51" y="71"/>
                  </a:moveTo>
                  <a:cubicBezTo>
                    <a:pt x="50" y="71"/>
                    <a:pt x="50" y="71"/>
                    <a:pt x="49" y="71"/>
                  </a:cubicBezTo>
                  <a:cubicBezTo>
                    <a:pt x="30" y="61"/>
                    <a:pt x="30" y="61"/>
                    <a:pt x="30" y="61"/>
                  </a:cubicBezTo>
                  <a:cubicBezTo>
                    <a:pt x="10" y="71"/>
                    <a:pt x="10" y="71"/>
                    <a:pt x="10" y="71"/>
                  </a:cubicBezTo>
                  <a:cubicBezTo>
                    <a:pt x="9" y="71"/>
                    <a:pt x="8" y="71"/>
                    <a:pt x="7" y="71"/>
                  </a:cubicBezTo>
                  <a:cubicBezTo>
                    <a:pt x="6" y="70"/>
                    <a:pt x="5" y="69"/>
                    <a:pt x="6" y="68"/>
                  </a:cubicBezTo>
                  <a:cubicBezTo>
                    <a:pt x="9" y="46"/>
                    <a:pt x="9" y="46"/>
                    <a:pt x="9" y="46"/>
                  </a:cubicBezTo>
                  <a:cubicBezTo>
                    <a:pt x="1" y="37"/>
                    <a:pt x="1" y="37"/>
                    <a:pt x="1" y="37"/>
                  </a:cubicBezTo>
                  <a:cubicBezTo>
                    <a:pt x="0" y="36"/>
                    <a:pt x="0" y="34"/>
                    <a:pt x="1" y="33"/>
                  </a:cubicBezTo>
                  <a:cubicBezTo>
                    <a:pt x="2" y="32"/>
                    <a:pt x="4" y="32"/>
                    <a:pt x="5" y="33"/>
                  </a:cubicBezTo>
                  <a:cubicBezTo>
                    <a:pt x="15" y="43"/>
                    <a:pt x="15" y="43"/>
                    <a:pt x="15" y="43"/>
                  </a:cubicBezTo>
                  <a:cubicBezTo>
                    <a:pt x="15" y="43"/>
                    <a:pt x="16" y="44"/>
                    <a:pt x="16" y="45"/>
                  </a:cubicBezTo>
                  <a:cubicBezTo>
                    <a:pt x="13" y="63"/>
                    <a:pt x="13" y="63"/>
                    <a:pt x="13" y="63"/>
                  </a:cubicBezTo>
                  <a:cubicBezTo>
                    <a:pt x="28" y="55"/>
                    <a:pt x="28" y="55"/>
                    <a:pt x="28" y="55"/>
                  </a:cubicBezTo>
                  <a:cubicBezTo>
                    <a:pt x="29" y="54"/>
                    <a:pt x="30" y="54"/>
                    <a:pt x="31" y="55"/>
                  </a:cubicBezTo>
                  <a:cubicBezTo>
                    <a:pt x="47" y="63"/>
                    <a:pt x="47" y="63"/>
                    <a:pt x="47" y="63"/>
                  </a:cubicBezTo>
                  <a:cubicBezTo>
                    <a:pt x="44" y="45"/>
                    <a:pt x="44" y="45"/>
                    <a:pt x="44" y="45"/>
                  </a:cubicBezTo>
                  <a:cubicBezTo>
                    <a:pt x="44" y="44"/>
                    <a:pt x="44" y="43"/>
                    <a:pt x="45" y="43"/>
                  </a:cubicBezTo>
                  <a:cubicBezTo>
                    <a:pt x="57" y="30"/>
                    <a:pt x="57" y="30"/>
                    <a:pt x="57" y="30"/>
                  </a:cubicBezTo>
                  <a:cubicBezTo>
                    <a:pt x="40" y="28"/>
                    <a:pt x="40" y="28"/>
                    <a:pt x="40" y="28"/>
                  </a:cubicBezTo>
                  <a:cubicBezTo>
                    <a:pt x="39" y="28"/>
                    <a:pt x="38" y="27"/>
                    <a:pt x="38" y="26"/>
                  </a:cubicBezTo>
                  <a:cubicBezTo>
                    <a:pt x="30" y="10"/>
                    <a:pt x="30" y="10"/>
                    <a:pt x="30" y="10"/>
                  </a:cubicBezTo>
                  <a:cubicBezTo>
                    <a:pt x="22" y="26"/>
                    <a:pt x="22" y="26"/>
                    <a:pt x="22" y="26"/>
                  </a:cubicBezTo>
                  <a:cubicBezTo>
                    <a:pt x="21" y="27"/>
                    <a:pt x="21" y="28"/>
                    <a:pt x="20" y="28"/>
                  </a:cubicBezTo>
                  <a:cubicBezTo>
                    <a:pt x="12" y="29"/>
                    <a:pt x="12" y="29"/>
                    <a:pt x="12" y="29"/>
                  </a:cubicBezTo>
                  <a:cubicBezTo>
                    <a:pt x="10" y="29"/>
                    <a:pt x="8" y="28"/>
                    <a:pt x="8" y="26"/>
                  </a:cubicBezTo>
                  <a:cubicBezTo>
                    <a:pt x="8" y="25"/>
                    <a:pt x="9" y="23"/>
                    <a:pt x="11" y="23"/>
                  </a:cubicBezTo>
                  <a:cubicBezTo>
                    <a:pt x="17" y="22"/>
                    <a:pt x="17" y="22"/>
                    <a:pt x="17" y="22"/>
                  </a:cubicBezTo>
                  <a:cubicBezTo>
                    <a:pt x="27" y="2"/>
                    <a:pt x="27" y="2"/>
                    <a:pt x="27" y="2"/>
                  </a:cubicBezTo>
                  <a:cubicBezTo>
                    <a:pt x="28" y="0"/>
                    <a:pt x="31" y="0"/>
                    <a:pt x="32" y="2"/>
                  </a:cubicBezTo>
                  <a:cubicBezTo>
                    <a:pt x="42" y="22"/>
                    <a:pt x="42" y="22"/>
                    <a:pt x="42" y="22"/>
                  </a:cubicBezTo>
                  <a:cubicBezTo>
                    <a:pt x="64" y="25"/>
                    <a:pt x="64" y="25"/>
                    <a:pt x="64" y="25"/>
                  </a:cubicBezTo>
                  <a:cubicBezTo>
                    <a:pt x="65" y="25"/>
                    <a:pt x="66" y="26"/>
                    <a:pt x="67" y="27"/>
                  </a:cubicBezTo>
                  <a:cubicBezTo>
                    <a:pt x="67" y="28"/>
                    <a:pt x="67" y="30"/>
                    <a:pt x="66" y="30"/>
                  </a:cubicBezTo>
                  <a:cubicBezTo>
                    <a:pt x="50" y="46"/>
                    <a:pt x="50" y="46"/>
                    <a:pt x="50" y="46"/>
                  </a:cubicBezTo>
                  <a:cubicBezTo>
                    <a:pt x="54" y="68"/>
                    <a:pt x="54" y="68"/>
                    <a:pt x="54" y="68"/>
                  </a:cubicBezTo>
                  <a:cubicBezTo>
                    <a:pt x="54" y="69"/>
                    <a:pt x="53" y="70"/>
                    <a:pt x="53" y="71"/>
                  </a:cubicBezTo>
                  <a:cubicBezTo>
                    <a:pt x="52" y="71"/>
                    <a:pt x="51" y="71"/>
                    <a:pt x="51" y="71"/>
                  </a:cubicBez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84" name="Freeform 193">
              <a:extLst>
                <a:ext uri="{FF2B5EF4-FFF2-40B4-BE49-F238E27FC236}">
                  <a16:creationId xmlns:a16="http://schemas.microsoft.com/office/drawing/2014/main" id="{8FDA6856-594E-4597-8383-E0788B4EC4D1}"/>
                </a:ext>
              </a:extLst>
            </p:cNvPr>
            <p:cNvSpPr>
              <a:spLocks/>
            </p:cNvSpPr>
            <p:nvPr/>
          </p:nvSpPr>
          <p:spPr bwMode="auto">
            <a:xfrm>
              <a:off x="2468" y="2273"/>
              <a:ext cx="160" cy="168"/>
            </a:xfrm>
            <a:custGeom>
              <a:avLst/>
              <a:gdLst>
                <a:gd name="T0" fmla="*/ 58 w 67"/>
                <a:gd name="T1" fmla="*/ 71 h 71"/>
                <a:gd name="T2" fmla="*/ 57 w 67"/>
                <a:gd name="T3" fmla="*/ 71 h 71"/>
                <a:gd name="T4" fmla="*/ 37 w 67"/>
                <a:gd name="T5" fmla="*/ 61 h 71"/>
                <a:gd name="T6" fmla="*/ 17 w 67"/>
                <a:gd name="T7" fmla="*/ 71 h 71"/>
                <a:gd name="T8" fmla="*/ 14 w 67"/>
                <a:gd name="T9" fmla="*/ 71 h 71"/>
                <a:gd name="T10" fmla="*/ 13 w 67"/>
                <a:gd name="T11" fmla="*/ 68 h 71"/>
                <a:gd name="T12" fmla="*/ 17 w 67"/>
                <a:gd name="T13" fmla="*/ 46 h 71"/>
                <a:gd name="T14" fmla="*/ 1 w 67"/>
                <a:gd name="T15" fmla="*/ 30 h 71"/>
                <a:gd name="T16" fmla="*/ 0 w 67"/>
                <a:gd name="T17" fmla="*/ 27 h 71"/>
                <a:gd name="T18" fmla="*/ 2 w 67"/>
                <a:gd name="T19" fmla="*/ 25 h 71"/>
                <a:gd name="T20" fmla="*/ 24 w 67"/>
                <a:gd name="T21" fmla="*/ 22 h 71"/>
                <a:gd name="T22" fmla="*/ 34 w 67"/>
                <a:gd name="T23" fmla="*/ 2 h 71"/>
                <a:gd name="T24" fmla="*/ 40 w 67"/>
                <a:gd name="T25" fmla="*/ 2 h 71"/>
                <a:gd name="T26" fmla="*/ 49 w 67"/>
                <a:gd name="T27" fmla="*/ 22 h 71"/>
                <a:gd name="T28" fmla="*/ 56 w 67"/>
                <a:gd name="T29" fmla="*/ 23 h 71"/>
                <a:gd name="T30" fmla="*/ 58 w 67"/>
                <a:gd name="T31" fmla="*/ 26 h 71"/>
                <a:gd name="T32" fmla="*/ 55 w 67"/>
                <a:gd name="T33" fmla="*/ 29 h 71"/>
                <a:gd name="T34" fmla="*/ 47 w 67"/>
                <a:gd name="T35" fmla="*/ 28 h 71"/>
                <a:gd name="T36" fmla="*/ 45 w 67"/>
                <a:gd name="T37" fmla="*/ 26 h 71"/>
                <a:gd name="T38" fmla="*/ 37 w 67"/>
                <a:gd name="T39" fmla="*/ 10 h 71"/>
                <a:gd name="T40" fmla="*/ 29 w 67"/>
                <a:gd name="T41" fmla="*/ 26 h 71"/>
                <a:gd name="T42" fmla="*/ 27 w 67"/>
                <a:gd name="T43" fmla="*/ 28 h 71"/>
                <a:gd name="T44" fmla="*/ 9 w 67"/>
                <a:gd name="T45" fmla="*/ 30 h 71"/>
                <a:gd name="T46" fmla="*/ 22 w 67"/>
                <a:gd name="T47" fmla="*/ 43 h 71"/>
                <a:gd name="T48" fmla="*/ 23 w 67"/>
                <a:gd name="T49" fmla="*/ 45 h 71"/>
                <a:gd name="T50" fmla="*/ 20 w 67"/>
                <a:gd name="T51" fmla="*/ 63 h 71"/>
                <a:gd name="T52" fmla="*/ 36 w 67"/>
                <a:gd name="T53" fmla="*/ 55 h 71"/>
                <a:gd name="T54" fmla="*/ 38 w 67"/>
                <a:gd name="T55" fmla="*/ 55 h 71"/>
                <a:gd name="T56" fmla="*/ 54 w 67"/>
                <a:gd name="T57" fmla="*/ 63 h 71"/>
                <a:gd name="T58" fmla="*/ 51 w 67"/>
                <a:gd name="T59" fmla="*/ 45 h 71"/>
                <a:gd name="T60" fmla="*/ 52 w 67"/>
                <a:gd name="T61" fmla="*/ 43 h 71"/>
                <a:gd name="T62" fmla="*/ 62 w 67"/>
                <a:gd name="T63" fmla="*/ 33 h 71"/>
                <a:gd name="T64" fmla="*/ 66 w 67"/>
                <a:gd name="T65" fmla="*/ 33 h 71"/>
                <a:gd name="T66" fmla="*/ 66 w 67"/>
                <a:gd name="T67" fmla="*/ 37 h 71"/>
                <a:gd name="T68" fmla="*/ 57 w 67"/>
                <a:gd name="T69" fmla="*/ 46 h 71"/>
                <a:gd name="T70" fmla="*/ 61 w 67"/>
                <a:gd name="T71" fmla="*/ 68 h 71"/>
                <a:gd name="T72" fmla="*/ 60 w 67"/>
                <a:gd name="T73" fmla="*/ 71 h 71"/>
                <a:gd name="T74" fmla="*/ 58 w 67"/>
                <a:gd name="T7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71">
                  <a:moveTo>
                    <a:pt x="58" y="71"/>
                  </a:moveTo>
                  <a:cubicBezTo>
                    <a:pt x="57" y="71"/>
                    <a:pt x="57" y="71"/>
                    <a:pt x="57" y="71"/>
                  </a:cubicBezTo>
                  <a:cubicBezTo>
                    <a:pt x="37" y="61"/>
                    <a:pt x="37" y="61"/>
                    <a:pt x="37" y="61"/>
                  </a:cubicBezTo>
                  <a:cubicBezTo>
                    <a:pt x="17" y="71"/>
                    <a:pt x="17" y="71"/>
                    <a:pt x="17" y="71"/>
                  </a:cubicBezTo>
                  <a:cubicBezTo>
                    <a:pt x="16" y="71"/>
                    <a:pt x="15" y="71"/>
                    <a:pt x="14" y="71"/>
                  </a:cubicBezTo>
                  <a:cubicBezTo>
                    <a:pt x="13" y="70"/>
                    <a:pt x="13" y="69"/>
                    <a:pt x="13" y="68"/>
                  </a:cubicBezTo>
                  <a:cubicBezTo>
                    <a:pt x="17" y="46"/>
                    <a:pt x="17" y="46"/>
                    <a:pt x="17" y="46"/>
                  </a:cubicBezTo>
                  <a:cubicBezTo>
                    <a:pt x="1" y="30"/>
                    <a:pt x="1" y="30"/>
                    <a:pt x="1" y="30"/>
                  </a:cubicBezTo>
                  <a:cubicBezTo>
                    <a:pt x="0" y="30"/>
                    <a:pt x="0" y="28"/>
                    <a:pt x="0" y="27"/>
                  </a:cubicBezTo>
                  <a:cubicBezTo>
                    <a:pt x="0" y="26"/>
                    <a:pt x="1" y="25"/>
                    <a:pt x="2" y="25"/>
                  </a:cubicBezTo>
                  <a:cubicBezTo>
                    <a:pt x="24" y="22"/>
                    <a:pt x="24" y="22"/>
                    <a:pt x="24" y="22"/>
                  </a:cubicBezTo>
                  <a:cubicBezTo>
                    <a:pt x="34" y="2"/>
                    <a:pt x="34" y="2"/>
                    <a:pt x="34" y="2"/>
                  </a:cubicBezTo>
                  <a:cubicBezTo>
                    <a:pt x="35" y="0"/>
                    <a:pt x="39" y="0"/>
                    <a:pt x="40" y="2"/>
                  </a:cubicBezTo>
                  <a:cubicBezTo>
                    <a:pt x="49" y="22"/>
                    <a:pt x="49" y="22"/>
                    <a:pt x="49" y="22"/>
                  </a:cubicBezTo>
                  <a:cubicBezTo>
                    <a:pt x="56" y="23"/>
                    <a:pt x="56" y="23"/>
                    <a:pt x="56" y="23"/>
                  </a:cubicBezTo>
                  <a:cubicBezTo>
                    <a:pt x="58" y="23"/>
                    <a:pt x="59" y="25"/>
                    <a:pt x="58" y="26"/>
                  </a:cubicBezTo>
                  <a:cubicBezTo>
                    <a:pt x="58" y="28"/>
                    <a:pt x="57" y="29"/>
                    <a:pt x="55" y="29"/>
                  </a:cubicBezTo>
                  <a:cubicBezTo>
                    <a:pt x="47" y="28"/>
                    <a:pt x="47" y="28"/>
                    <a:pt x="47" y="28"/>
                  </a:cubicBezTo>
                  <a:cubicBezTo>
                    <a:pt x="46" y="28"/>
                    <a:pt x="45" y="27"/>
                    <a:pt x="45" y="26"/>
                  </a:cubicBezTo>
                  <a:cubicBezTo>
                    <a:pt x="37" y="10"/>
                    <a:pt x="37" y="10"/>
                    <a:pt x="37" y="10"/>
                  </a:cubicBezTo>
                  <a:cubicBezTo>
                    <a:pt x="29" y="26"/>
                    <a:pt x="29" y="26"/>
                    <a:pt x="29" y="26"/>
                  </a:cubicBezTo>
                  <a:cubicBezTo>
                    <a:pt x="29" y="27"/>
                    <a:pt x="28" y="28"/>
                    <a:pt x="27" y="28"/>
                  </a:cubicBezTo>
                  <a:cubicBezTo>
                    <a:pt x="9" y="30"/>
                    <a:pt x="9" y="30"/>
                    <a:pt x="9" y="30"/>
                  </a:cubicBezTo>
                  <a:cubicBezTo>
                    <a:pt x="22" y="43"/>
                    <a:pt x="22" y="43"/>
                    <a:pt x="22" y="43"/>
                  </a:cubicBezTo>
                  <a:cubicBezTo>
                    <a:pt x="23" y="43"/>
                    <a:pt x="23" y="44"/>
                    <a:pt x="23" y="45"/>
                  </a:cubicBezTo>
                  <a:cubicBezTo>
                    <a:pt x="20" y="63"/>
                    <a:pt x="20" y="63"/>
                    <a:pt x="20" y="63"/>
                  </a:cubicBezTo>
                  <a:cubicBezTo>
                    <a:pt x="36" y="55"/>
                    <a:pt x="36" y="55"/>
                    <a:pt x="36" y="55"/>
                  </a:cubicBezTo>
                  <a:cubicBezTo>
                    <a:pt x="36" y="54"/>
                    <a:pt x="37" y="54"/>
                    <a:pt x="38" y="55"/>
                  </a:cubicBezTo>
                  <a:cubicBezTo>
                    <a:pt x="54" y="63"/>
                    <a:pt x="54" y="63"/>
                    <a:pt x="54" y="63"/>
                  </a:cubicBezTo>
                  <a:cubicBezTo>
                    <a:pt x="51" y="45"/>
                    <a:pt x="51" y="45"/>
                    <a:pt x="51" y="45"/>
                  </a:cubicBezTo>
                  <a:cubicBezTo>
                    <a:pt x="51" y="44"/>
                    <a:pt x="51" y="43"/>
                    <a:pt x="52" y="43"/>
                  </a:cubicBezTo>
                  <a:cubicBezTo>
                    <a:pt x="62" y="33"/>
                    <a:pt x="62" y="33"/>
                    <a:pt x="62" y="33"/>
                  </a:cubicBezTo>
                  <a:cubicBezTo>
                    <a:pt x="63" y="32"/>
                    <a:pt x="65" y="32"/>
                    <a:pt x="66" y="33"/>
                  </a:cubicBezTo>
                  <a:cubicBezTo>
                    <a:pt x="67" y="34"/>
                    <a:pt x="67" y="36"/>
                    <a:pt x="66" y="37"/>
                  </a:cubicBezTo>
                  <a:cubicBezTo>
                    <a:pt x="57" y="46"/>
                    <a:pt x="57" y="46"/>
                    <a:pt x="57" y="46"/>
                  </a:cubicBezTo>
                  <a:cubicBezTo>
                    <a:pt x="61" y="68"/>
                    <a:pt x="61" y="68"/>
                    <a:pt x="61" y="68"/>
                  </a:cubicBezTo>
                  <a:cubicBezTo>
                    <a:pt x="61" y="69"/>
                    <a:pt x="61" y="70"/>
                    <a:pt x="60" y="71"/>
                  </a:cubicBezTo>
                  <a:cubicBezTo>
                    <a:pt x="59" y="71"/>
                    <a:pt x="59" y="71"/>
                    <a:pt x="58" y="71"/>
                  </a:cubicBez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85" name="Freeform 194">
              <a:extLst>
                <a:ext uri="{FF2B5EF4-FFF2-40B4-BE49-F238E27FC236}">
                  <a16:creationId xmlns:a16="http://schemas.microsoft.com/office/drawing/2014/main" id="{7C7DC0B8-0B87-4772-856A-F875C21457F8}"/>
                </a:ext>
              </a:extLst>
            </p:cNvPr>
            <p:cNvSpPr>
              <a:spLocks noEditPoints="1"/>
            </p:cNvSpPr>
            <p:nvPr/>
          </p:nvSpPr>
          <p:spPr bwMode="auto">
            <a:xfrm>
              <a:off x="2616" y="1881"/>
              <a:ext cx="531" cy="278"/>
            </a:xfrm>
            <a:custGeom>
              <a:avLst/>
              <a:gdLst>
                <a:gd name="T0" fmla="*/ 112 w 223"/>
                <a:gd name="T1" fmla="*/ 117 h 117"/>
                <a:gd name="T2" fmla="*/ 6 w 223"/>
                <a:gd name="T3" fmla="*/ 66 h 117"/>
                <a:gd name="T4" fmla="*/ 1 w 223"/>
                <a:gd name="T5" fmla="*/ 62 h 117"/>
                <a:gd name="T6" fmla="*/ 0 w 223"/>
                <a:gd name="T7" fmla="*/ 60 h 117"/>
                <a:gd name="T8" fmla="*/ 1 w 223"/>
                <a:gd name="T9" fmla="*/ 57 h 117"/>
                <a:gd name="T10" fmla="*/ 111 w 223"/>
                <a:gd name="T11" fmla="*/ 0 h 117"/>
                <a:gd name="T12" fmla="*/ 112 w 223"/>
                <a:gd name="T13" fmla="*/ 0 h 117"/>
                <a:gd name="T14" fmla="*/ 222 w 223"/>
                <a:gd name="T15" fmla="*/ 57 h 117"/>
                <a:gd name="T16" fmla="*/ 223 w 223"/>
                <a:gd name="T17" fmla="*/ 60 h 117"/>
                <a:gd name="T18" fmla="*/ 222 w 223"/>
                <a:gd name="T19" fmla="*/ 62 h 117"/>
                <a:gd name="T20" fmla="*/ 217 w 223"/>
                <a:gd name="T21" fmla="*/ 66 h 117"/>
                <a:gd name="T22" fmla="*/ 112 w 223"/>
                <a:gd name="T23" fmla="*/ 117 h 117"/>
                <a:gd name="T24" fmla="*/ 8 w 223"/>
                <a:gd name="T25" fmla="*/ 59 h 117"/>
                <a:gd name="T26" fmla="*/ 10 w 223"/>
                <a:gd name="T27" fmla="*/ 61 h 117"/>
                <a:gd name="T28" fmla="*/ 112 w 223"/>
                <a:gd name="T29" fmla="*/ 111 h 117"/>
                <a:gd name="T30" fmla="*/ 213 w 223"/>
                <a:gd name="T31" fmla="*/ 61 h 117"/>
                <a:gd name="T32" fmla="*/ 215 w 223"/>
                <a:gd name="T33" fmla="*/ 59 h 117"/>
                <a:gd name="T34" fmla="*/ 111 w 223"/>
                <a:gd name="T35" fmla="*/ 6 h 117"/>
                <a:gd name="T36" fmla="*/ 8 w 223"/>
                <a:gd name="T37" fmla="*/ 5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3" h="117">
                  <a:moveTo>
                    <a:pt x="112" y="117"/>
                  </a:moveTo>
                  <a:cubicBezTo>
                    <a:pt x="62" y="116"/>
                    <a:pt x="26" y="83"/>
                    <a:pt x="6" y="66"/>
                  </a:cubicBezTo>
                  <a:cubicBezTo>
                    <a:pt x="4" y="64"/>
                    <a:pt x="3" y="63"/>
                    <a:pt x="1" y="62"/>
                  </a:cubicBezTo>
                  <a:cubicBezTo>
                    <a:pt x="1" y="61"/>
                    <a:pt x="0" y="60"/>
                    <a:pt x="0" y="60"/>
                  </a:cubicBezTo>
                  <a:cubicBezTo>
                    <a:pt x="0" y="59"/>
                    <a:pt x="1" y="58"/>
                    <a:pt x="1" y="57"/>
                  </a:cubicBezTo>
                  <a:cubicBezTo>
                    <a:pt x="36" y="20"/>
                    <a:pt x="73" y="0"/>
                    <a:pt x="111" y="0"/>
                  </a:cubicBezTo>
                  <a:cubicBezTo>
                    <a:pt x="111" y="0"/>
                    <a:pt x="112" y="0"/>
                    <a:pt x="112" y="0"/>
                  </a:cubicBezTo>
                  <a:cubicBezTo>
                    <a:pt x="150" y="0"/>
                    <a:pt x="187" y="20"/>
                    <a:pt x="222" y="57"/>
                  </a:cubicBezTo>
                  <a:cubicBezTo>
                    <a:pt x="222" y="58"/>
                    <a:pt x="223" y="59"/>
                    <a:pt x="223" y="60"/>
                  </a:cubicBezTo>
                  <a:cubicBezTo>
                    <a:pt x="223" y="60"/>
                    <a:pt x="222" y="61"/>
                    <a:pt x="222" y="62"/>
                  </a:cubicBezTo>
                  <a:cubicBezTo>
                    <a:pt x="220" y="63"/>
                    <a:pt x="219" y="64"/>
                    <a:pt x="217" y="66"/>
                  </a:cubicBezTo>
                  <a:cubicBezTo>
                    <a:pt x="197" y="83"/>
                    <a:pt x="160" y="116"/>
                    <a:pt x="112" y="117"/>
                  </a:cubicBezTo>
                  <a:close/>
                  <a:moveTo>
                    <a:pt x="8" y="59"/>
                  </a:moveTo>
                  <a:cubicBezTo>
                    <a:pt x="8" y="60"/>
                    <a:pt x="9" y="60"/>
                    <a:pt x="10" y="61"/>
                  </a:cubicBezTo>
                  <a:cubicBezTo>
                    <a:pt x="29" y="78"/>
                    <a:pt x="65" y="110"/>
                    <a:pt x="112" y="111"/>
                  </a:cubicBezTo>
                  <a:cubicBezTo>
                    <a:pt x="158" y="110"/>
                    <a:pt x="194" y="78"/>
                    <a:pt x="213" y="61"/>
                  </a:cubicBezTo>
                  <a:cubicBezTo>
                    <a:pt x="214" y="60"/>
                    <a:pt x="215" y="60"/>
                    <a:pt x="215" y="59"/>
                  </a:cubicBezTo>
                  <a:cubicBezTo>
                    <a:pt x="183" y="24"/>
                    <a:pt x="148" y="6"/>
                    <a:pt x="111" y="6"/>
                  </a:cubicBezTo>
                  <a:cubicBezTo>
                    <a:pt x="75" y="6"/>
                    <a:pt x="40" y="24"/>
                    <a:pt x="8" y="59"/>
                  </a:cubicBez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86" name="Freeform 195">
              <a:extLst>
                <a:ext uri="{FF2B5EF4-FFF2-40B4-BE49-F238E27FC236}">
                  <a16:creationId xmlns:a16="http://schemas.microsoft.com/office/drawing/2014/main" id="{7FD5EFAC-9BBD-40F1-99EB-251902D45891}"/>
                </a:ext>
              </a:extLst>
            </p:cNvPr>
            <p:cNvSpPr>
              <a:spLocks/>
            </p:cNvSpPr>
            <p:nvPr/>
          </p:nvSpPr>
          <p:spPr bwMode="auto">
            <a:xfrm>
              <a:off x="2783" y="1922"/>
              <a:ext cx="197" cy="194"/>
            </a:xfrm>
            <a:custGeom>
              <a:avLst/>
              <a:gdLst>
                <a:gd name="T0" fmla="*/ 42 w 83"/>
                <a:gd name="T1" fmla="*/ 82 h 82"/>
                <a:gd name="T2" fmla="*/ 0 w 83"/>
                <a:gd name="T3" fmla="*/ 41 h 82"/>
                <a:gd name="T4" fmla="*/ 42 w 83"/>
                <a:gd name="T5" fmla="*/ 0 h 82"/>
                <a:gd name="T6" fmla="*/ 59 w 83"/>
                <a:gd name="T7" fmla="*/ 4 h 82"/>
                <a:gd name="T8" fmla="*/ 61 w 83"/>
                <a:gd name="T9" fmla="*/ 8 h 82"/>
                <a:gd name="T10" fmla="*/ 57 w 83"/>
                <a:gd name="T11" fmla="*/ 9 h 82"/>
                <a:gd name="T12" fmla="*/ 42 w 83"/>
                <a:gd name="T13" fmla="*/ 6 h 82"/>
                <a:gd name="T14" fmla="*/ 6 w 83"/>
                <a:gd name="T15" fmla="*/ 41 h 82"/>
                <a:gd name="T16" fmla="*/ 42 w 83"/>
                <a:gd name="T17" fmla="*/ 76 h 82"/>
                <a:gd name="T18" fmla="*/ 77 w 83"/>
                <a:gd name="T19" fmla="*/ 41 h 82"/>
                <a:gd name="T20" fmla="*/ 74 w 83"/>
                <a:gd name="T21" fmla="*/ 28 h 82"/>
                <a:gd name="T22" fmla="*/ 76 w 83"/>
                <a:gd name="T23" fmla="*/ 24 h 82"/>
                <a:gd name="T24" fmla="*/ 80 w 83"/>
                <a:gd name="T25" fmla="*/ 26 h 82"/>
                <a:gd name="T26" fmla="*/ 83 w 83"/>
                <a:gd name="T27" fmla="*/ 41 h 82"/>
                <a:gd name="T28" fmla="*/ 42 w 83"/>
                <a:gd name="T2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82">
                  <a:moveTo>
                    <a:pt x="42" y="82"/>
                  </a:moveTo>
                  <a:cubicBezTo>
                    <a:pt x="19" y="82"/>
                    <a:pt x="0" y="64"/>
                    <a:pt x="0" y="41"/>
                  </a:cubicBezTo>
                  <a:cubicBezTo>
                    <a:pt x="0" y="18"/>
                    <a:pt x="19" y="0"/>
                    <a:pt x="42" y="0"/>
                  </a:cubicBezTo>
                  <a:cubicBezTo>
                    <a:pt x="48" y="0"/>
                    <a:pt x="54" y="1"/>
                    <a:pt x="59" y="4"/>
                  </a:cubicBezTo>
                  <a:cubicBezTo>
                    <a:pt x="61" y="5"/>
                    <a:pt x="62" y="7"/>
                    <a:pt x="61" y="8"/>
                  </a:cubicBezTo>
                  <a:cubicBezTo>
                    <a:pt x="60" y="9"/>
                    <a:pt x="58" y="10"/>
                    <a:pt x="57" y="9"/>
                  </a:cubicBezTo>
                  <a:cubicBezTo>
                    <a:pt x="52" y="7"/>
                    <a:pt x="47" y="6"/>
                    <a:pt x="42" y="6"/>
                  </a:cubicBezTo>
                  <a:cubicBezTo>
                    <a:pt x="22" y="6"/>
                    <a:pt x="6" y="22"/>
                    <a:pt x="6" y="41"/>
                  </a:cubicBezTo>
                  <a:cubicBezTo>
                    <a:pt x="6" y="60"/>
                    <a:pt x="22" y="76"/>
                    <a:pt x="42" y="76"/>
                  </a:cubicBezTo>
                  <a:cubicBezTo>
                    <a:pt x="61" y="76"/>
                    <a:pt x="77" y="60"/>
                    <a:pt x="77" y="41"/>
                  </a:cubicBezTo>
                  <a:cubicBezTo>
                    <a:pt x="77" y="37"/>
                    <a:pt x="76" y="32"/>
                    <a:pt x="74" y="28"/>
                  </a:cubicBezTo>
                  <a:cubicBezTo>
                    <a:pt x="74" y="27"/>
                    <a:pt x="74" y="25"/>
                    <a:pt x="76" y="24"/>
                  </a:cubicBezTo>
                  <a:cubicBezTo>
                    <a:pt x="78" y="24"/>
                    <a:pt x="79" y="25"/>
                    <a:pt x="80" y="26"/>
                  </a:cubicBezTo>
                  <a:cubicBezTo>
                    <a:pt x="82" y="31"/>
                    <a:pt x="83" y="36"/>
                    <a:pt x="83" y="41"/>
                  </a:cubicBezTo>
                  <a:cubicBezTo>
                    <a:pt x="83" y="64"/>
                    <a:pt x="64" y="82"/>
                    <a:pt x="42" y="82"/>
                  </a:cubicBez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87" name="Freeform 196">
              <a:extLst>
                <a:ext uri="{FF2B5EF4-FFF2-40B4-BE49-F238E27FC236}">
                  <a16:creationId xmlns:a16="http://schemas.microsoft.com/office/drawing/2014/main" id="{886FD370-2FC2-4D6E-A739-9CF46AD28A2A}"/>
                </a:ext>
              </a:extLst>
            </p:cNvPr>
            <p:cNvSpPr>
              <a:spLocks/>
            </p:cNvSpPr>
            <p:nvPr/>
          </p:nvSpPr>
          <p:spPr bwMode="auto">
            <a:xfrm>
              <a:off x="2828" y="1934"/>
              <a:ext cx="140" cy="135"/>
            </a:xfrm>
            <a:custGeom>
              <a:avLst/>
              <a:gdLst>
                <a:gd name="T0" fmla="*/ 22 w 59"/>
                <a:gd name="T1" fmla="*/ 57 h 57"/>
                <a:gd name="T2" fmla="*/ 19 w 59"/>
                <a:gd name="T3" fmla="*/ 56 h 57"/>
                <a:gd name="T4" fmla="*/ 1 w 59"/>
                <a:gd name="T5" fmla="*/ 35 h 57"/>
                <a:gd name="T6" fmla="*/ 2 w 59"/>
                <a:gd name="T7" fmla="*/ 31 h 57"/>
                <a:gd name="T8" fmla="*/ 6 w 59"/>
                <a:gd name="T9" fmla="*/ 32 h 57"/>
                <a:gd name="T10" fmla="*/ 21 w 59"/>
                <a:gd name="T11" fmla="*/ 49 h 57"/>
                <a:gd name="T12" fmla="*/ 53 w 59"/>
                <a:gd name="T13" fmla="*/ 2 h 57"/>
                <a:gd name="T14" fmla="*/ 57 w 59"/>
                <a:gd name="T15" fmla="*/ 1 h 57"/>
                <a:gd name="T16" fmla="*/ 58 w 59"/>
                <a:gd name="T17" fmla="*/ 5 h 57"/>
                <a:gd name="T18" fmla="*/ 24 w 59"/>
                <a:gd name="T19" fmla="*/ 56 h 57"/>
                <a:gd name="T20" fmla="*/ 22 w 59"/>
                <a:gd name="T21" fmla="*/ 57 h 57"/>
                <a:gd name="T22" fmla="*/ 22 w 59"/>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57">
                  <a:moveTo>
                    <a:pt x="22" y="57"/>
                  </a:moveTo>
                  <a:cubicBezTo>
                    <a:pt x="21" y="57"/>
                    <a:pt x="20" y="57"/>
                    <a:pt x="19" y="56"/>
                  </a:cubicBezTo>
                  <a:cubicBezTo>
                    <a:pt x="1" y="35"/>
                    <a:pt x="1" y="35"/>
                    <a:pt x="1" y="35"/>
                  </a:cubicBezTo>
                  <a:cubicBezTo>
                    <a:pt x="0" y="34"/>
                    <a:pt x="0" y="32"/>
                    <a:pt x="2" y="31"/>
                  </a:cubicBezTo>
                  <a:cubicBezTo>
                    <a:pt x="3" y="30"/>
                    <a:pt x="5" y="30"/>
                    <a:pt x="6" y="32"/>
                  </a:cubicBezTo>
                  <a:cubicBezTo>
                    <a:pt x="21" y="49"/>
                    <a:pt x="21" y="49"/>
                    <a:pt x="21" y="49"/>
                  </a:cubicBezTo>
                  <a:cubicBezTo>
                    <a:pt x="53" y="2"/>
                    <a:pt x="53" y="2"/>
                    <a:pt x="53" y="2"/>
                  </a:cubicBezTo>
                  <a:cubicBezTo>
                    <a:pt x="54" y="0"/>
                    <a:pt x="56" y="0"/>
                    <a:pt x="57" y="1"/>
                  </a:cubicBezTo>
                  <a:cubicBezTo>
                    <a:pt x="59" y="2"/>
                    <a:pt x="59" y="4"/>
                    <a:pt x="58" y="5"/>
                  </a:cubicBezTo>
                  <a:cubicBezTo>
                    <a:pt x="24" y="56"/>
                    <a:pt x="24" y="56"/>
                    <a:pt x="24" y="56"/>
                  </a:cubicBezTo>
                  <a:cubicBezTo>
                    <a:pt x="23" y="56"/>
                    <a:pt x="23" y="57"/>
                    <a:pt x="22" y="57"/>
                  </a:cubicBezTo>
                  <a:cubicBezTo>
                    <a:pt x="22" y="57"/>
                    <a:pt x="22" y="57"/>
                    <a:pt x="22" y="57"/>
                  </a:cubicBez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90" name="Group 199">
            <a:extLst>
              <a:ext uri="{FF2B5EF4-FFF2-40B4-BE49-F238E27FC236}">
                <a16:creationId xmlns:a16="http://schemas.microsoft.com/office/drawing/2014/main" id="{3E337FFB-788A-4C3D-8F69-630E1E0C733B}"/>
              </a:ext>
            </a:extLst>
          </p:cNvPr>
          <p:cNvGrpSpPr>
            <a:grpSpLocks noChangeAspect="1"/>
          </p:cNvGrpSpPr>
          <p:nvPr/>
        </p:nvGrpSpPr>
        <p:grpSpPr bwMode="auto">
          <a:xfrm>
            <a:off x="5934619" y="2729599"/>
            <a:ext cx="1137932" cy="1086661"/>
            <a:chOff x="2479" y="1763"/>
            <a:chExt cx="799" cy="763"/>
          </a:xfrm>
          <a:solidFill>
            <a:schemeClr val="accent4"/>
          </a:solidFill>
        </p:grpSpPr>
        <p:sp>
          <p:nvSpPr>
            <p:cNvPr id="93" name="Freeform 200">
              <a:extLst>
                <a:ext uri="{FF2B5EF4-FFF2-40B4-BE49-F238E27FC236}">
                  <a16:creationId xmlns:a16="http://schemas.microsoft.com/office/drawing/2014/main" id="{091B4904-B252-4141-969C-78FAA02A0D1E}"/>
                </a:ext>
              </a:extLst>
            </p:cNvPr>
            <p:cNvSpPr>
              <a:spLocks/>
            </p:cNvSpPr>
            <p:nvPr/>
          </p:nvSpPr>
          <p:spPr bwMode="auto">
            <a:xfrm>
              <a:off x="2482" y="1763"/>
              <a:ext cx="796" cy="763"/>
            </a:xfrm>
            <a:custGeom>
              <a:avLst/>
              <a:gdLst>
                <a:gd name="T0" fmla="*/ 257 w 335"/>
                <a:gd name="T1" fmla="*/ 315 h 323"/>
                <a:gd name="T2" fmla="*/ 139 w 335"/>
                <a:gd name="T3" fmla="*/ 265 h 323"/>
                <a:gd name="T4" fmla="*/ 138 w 335"/>
                <a:gd name="T5" fmla="*/ 261 h 323"/>
                <a:gd name="T6" fmla="*/ 143 w 335"/>
                <a:gd name="T7" fmla="*/ 260 h 323"/>
                <a:gd name="T8" fmla="*/ 295 w 335"/>
                <a:gd name="T9" fmla="*/ 295 h 323"/>
                <a:gd name="T10" fmla="*/ 228 w 335"/>
                <a:gd name="T11" fmla="*/ 107 h 323"/>
                <a:gd name="T12" fmla="*/ 39 w 335"/>
                <a:gd name="T13" fmla="*/ 40 h 323"/>
                <a:gd name="T14" fmla="*/ 103 w 335"/>
                <a:gd name="T15" fmla="*/ 225 h 323"/>
                <a:gd name="T16" fmla="*/ 103 w 335"/>
                <a:gd name="T17" fmla="*/ 229 h 323"/>
                <a:gd name="T18" fmla="*/ 98 w 335"/>
                <a:gd name="T19" fmla="*/ 229 h 323"/>
                <a:gd name="T20" fmla="*/ 35 w 335"/>
                <a:gd name="T21" fmla="*/ 36 h 323"/>
                <a:gd name="T22" fmla="*/ 232 w 335"/>
                <a:gd name="T23" fmla="*/ 102 h 323"/>
                <a:gd name="T24" fmla="*/ 299 w 335"/>
                <a:gd name="T25" fmla="*/ 300 h 323"/>
                <a:gd name="T26" fmla="*/ 257 w 335"/>
                <a:gd name="T27" fmla="*/ 31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3">
                  <a:moveTo>
                    <a:pt x="257" y="315"/>
                  </a:moveTo>
                  <a:cubicBezTo>
                    <a:pt x="224" y="315"/>
                    <a:pt x="181" y="298"/>
                    <a:pt x="139" y="265"/>
                  </a:cubicBezTo>
                  <a:cubicBezTo>
                    <a:pt x="138" y="264"/>
                    <a:pt x="137" y="262"/>
                    <a:pt x="138" y="261"/>
                  </a:cubicBezTo>
                  <a:cubicBezTo>
                    <a:pt x="139" y="260"/>
                    <a:pt x="141" y="259"/>
                    <a:pt x="143" y="260"/>
                  </a:cubicBezTo>
                  <a:cubicBezTo>
                    <a:pt x="205" y="308"/>
                    <a:pt x="268" y="323"/>
                    <a:pt x="295" y="295"/>
                  </a:cubicBezTo>
                  <a:cubicBezTo>
                    <a:pt x="329" y="262"/>
                    <a:pt x="299" y="177"/>
                    <a:pt x="228" y="107"/>
                  </a:cubicBezTo>
                  <a:cubicBezTo>
                    <a:pt x="158" y="36"/>
                    <a:pt x="73" y="6"/>
                    <a:pt x="39" y="40"/>
                  </a:cubicBezTo>
                  <a:cubicBezTo>
                    <a:pt x="7" y="72"/>
                    <a:pt x="35" y="155"/>
                    <a:pt x="103" y="225"/>
                  </a:cubicBezTo>
                  <a:cubicBezTo>
                    <a:pt x="104" y="226"/>
                    <a:pt x="104" y="228"/>
                    <a:pt x="103" y="229"/>
                  </a:cubicBezTo>
                  <a:cubicBezTo>
                    <a:pt x="101" y="230"/>
                    <a:pt x="99" y="230"/>
                    <a:pt x="98" y="229"/>
                  </a:cubicBezTo>
                  <a:cubicBezTo>
                    <a:pt x="27" y="156"/>
                    <a:pt x="0" y="71"/>
                    <a:pt x="35" y="36"/>
                  </a:cubicBezTo>
                  <a:cubicBezTo>
                    <a:pt x="71" y="0"/>
                    <a:pt x="160" y="30"/>
                    <a:pt x="232" y="102"/>
                  </a:cubicBezTo>
                  <a:cubicBezTo>
                    <a:pt x="305" y="175"/>
                    <a:pt x="335" y="264"/>
                    <a:pt x="299" y="300"/>
                  </a:cubicBezTo>
                  <a:cubicBezTo>
                    <a:pt x="289" y="310"/>
                    <a:pt x="274" y="315"/>
                    <a:pt x="257" y="315"/>
                  </a:cubicBez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94" name="Freeform 201">
              <a:extLst>
                <a:ext uri="{FF2B5EF4-FFF2-40B4-BE49-F238E27FC236}">
                  <a16:creationId xmlns:a16="http://schemas.microsoft.com/office/drawing/2014/main" id="{B153183C-D4A1-45D0-90FB-BBE326050EEC}"/>
                </a:ext>
              </a:extLst>
            </p:cNvPr>
            <p:cNvSpPr>
              <a:spLocks/>
            </p:cNvSpPr>
            <p:nvPr/>
          </p:nvSpPr>
          <p:spPr bwMode="auto">
            <a:xfrm>
              <a:off x="2479" y="1763"/>
              <a:ext cx="799" cy="761"/>
            </a:xfrm>
            <a:custGeom>
              <a:avLst/>
              <a:gdLst>
                <a:gd name="T0" fmla="*/ 79 w 336"/>
                <a:gd name="T1" fmla="*/ 315 h 322"/>
                <a:gd name="T2" fmla="*/ 36 w 336"/>
                <a:gd name="T3" fmla="*/ 300 h 322"/>
                <a:gd name="T4" fmla="*/ 103 w 336"/>
                <a:gd name="T5" fmla="*/ 102 h 322"/>
                <a:gd name="T6" fmla="*/ 300 w 336"/>
                <a:gd name="T7" fmla="*/ 36 h 322"/>
                <a:gd name="T8" fmla="*/ 237 w 336"/>
                <a:gd name="T9" fmla="*/ 229 h 322"/>
                <a:gd name="T10" fmla="*/ 233 w 336"/>
                <a:gd name="T11" fmla="*/ 229 h 322"/>
                <a:gd name="T12" fmla="*/ 233 w 336"/>
                <a:gd name="T13" fmla="*/ 225 h 322"/>
                <a:gd name="T14" fmla="*/ 296 w 336"/>
                <a:gd name="T15" fmla="*/ 40 h 322"/>
                <a:gd name="T16" fmla="*/ 107 w 336"/>
                <a:gd name="T17" fmla="*/ 107 h 322"/>
                <a:gd name="T18" fmla="*/ 40 w 336"/>
                <a:gd name="T19" fmla="*/ 295 h 322"/>
                <a:gd name="T20" fmla="*/ 192 w 336"/>
                <a:gd name="T21" fmla="*/ 261 h 322"/>
                <a:gd name="T22" fmla="*/ 196 w 336"/>
                <a:gd name="T23" fmla="*/ 262 h 322"/>
                <a:gd name="T24" fmla="*/ 196 w 336"/>
                <a:gd name="T25" fmla="*/ 266 h 322"/>
                <a:gd name="T26" fmla="*/ 79 w 336"/>
                <a:gd name="T27" fmla="*/ 31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322">
                  <a:moveTo>
                    <a:pt x="79" y="315"/>
                  </a:moveTo>
                  <a:cubicBezTo>
                    <a:pt x="61" y="315"/>
                    <a:pt x="46" y="310"/>
                    <a:pt x="36" y="300"/>
                  </a:cubicBezTo>
                  <a:cubicBezTo>
                    <a:pt x="0" y="264"/>
                    <a:pt x="30" y="175"/>
                    <a:pt x="103" y="102"/>
                  </a:cubicBezTo>
                  <a:cubicBezTo>
                    <a:pt x="176" y="30"/>
                    <a:pt x="264" y="0"/>
                    <a:pt x="300" y="36"/>
                  </a:cubicBezTo>
                  <a:cubicBezTo>
                    <a:pt x="336" y="71"/>
                    <a:pt x="308" y="156"/>
                    <a:pt x="237" y="229"/>
                  </a:cubicBezTo>
                  <a:cubicBezTo>
                    <a:pt x="236" y="230"/>
                    <a:pt x="234" y="230"/>
                    <a:pt x="233" y="229"/>
                  </a:cubicBezTo>
                  <a:cubicBezTo>
                    <a:pt x="232" y="228"/>
                    <a:pt x="232" y="226"/>
                    <a:pt x="233" y="225"/>
                  </a:cubicBezTo>
                  <a:cubicBezTo>
                    <a:pt x="300" y="155"/>
                    <a:pt x="329" y="72"/>
                    <a:pt x="296" y="40"/>
                  </a:cubicBezTo>
                  <a:cubicBezTo>
                    <a:pt x="262" y="6"/>
                    <a:pt x="178" y="36"/>
                    <a:pt x="107" y="107"/>
                  </a:cubicBezTo>
                  <a:cubicBezTo>
                    <a:pt x="37" y="177"/>
                    <a:pt x="7" y="262"/>
                    <a:pt x="40" y="295"/>
                  </a:cubicBezTo>
                  <a:cubicBezTo>
                    <a:pt x="67" y="322"/>
                    <a:pt x="130" y="308"/>
                    <a:pt x="192" y="261"/>
                  </a:cubicBezTo>
                  <a:cubicBezTo>
                    <a:pt x="193" y="260"/>
                    <a:pt x="195" y="260"/>
                    <a:pt x="196" y="262"/>
                  </a:cubicBezTo>
                  <a:cubicBezTo>
                    <a:pt x="197" y="263"/>
                    <a:pt x="197" y="265"/>
                    <a:pt x="196" y="266"/>
                  </a:cubicBezTo>
                  <a:cubicBezTo>
                    <a:pt x="154" y="298"/>
                    <a:pt x="111" y="315"/>
                    <a:pt x="79" y="315"/>
                  </a:cubicBez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95" name="Freeform 202">
              <a:extLst>
                <a:ext uri="{FF2B5EF4-FFF2-40B4-BE49-F238E27FC236}">
                  <a16:creationId xmlns:a16="http://schemas.microsoft.com/office/drawing/2014/main" id="{792F50A9-B752-4F9B-B78A-6E518E24B960}"/>
                </a:ext>
              </a:extLst>
            </p:cNvPr>
            <p:cNvSpPr>
              <a:spLocks noEditPoints="1"/>
            </p:cNvSpPr>
            <p:nvPr/>
          </p:nvSpPr>
          <p:spPr bwMode="auto">
            <a:xfrm>
              <a:off x="2686" y="1995"/>
              <a:ext cx="388" cy="396"/>
            </a:xfrm>
            <a:custGeom>
              <a:avLst/>
              <a:gdLst>
                <a:gd name="T0" fmla="*/ 27 w 163"/>
                <a:gd name="T1" fmla="*/ 168 h 168"/>
                <a:gd name="T2" fmla="*/ 27 w 163"/>
                <a:gd name="T3" fmla="*/ 168 h 168"/>
                <a:gd name="T4" fmla="*/ 5 w 163"/>
                <a:gd name="T5" fmla="*/ 160 h 168"/>
                <a:gd name="T6" fmla="*/ 8 w 163"/>
                <a:gd name="T7" fmla="*/ 136 h 168"/>
                <a:gd name="T8" fmla="*/ 60 w 163"/>
                <a:gd name="T9" fmla="*/ 51 h 168"/>
                <a:gd name="T10" fmla="*/ 60 w 163"/>
                <a:gd name="T11" fmla="*/ 50 h 168"/>
                <a:gd name="T12" fmla="*/ 60 w 163"/>
                <a:gd name="T13" fmla="*/ 20 h 168"/>
                <a:gd name="T14" fmla="*/ 60 w 163"/>
                <a:gd name="T15" fmla="*/ 19 h 168"/>
                <a:gd name="T16" fmla="*/ 55 w 163"/>
                <a:gd name="T17" fmla="*/ 19 h 168"/>
                <a:gd name="T18" fmla="*/ 47 w 163"/>
                <a:gd name="T19" fmla="*/ 12 h 168"/>
                <a:gd name="T20" fmla="*/ 47 w 163"/>
                <a:gd name="T21" fmla="*/ 10 h 168"/>
                <a:gd name="T22" fmla="*/ 51 w 163"/>
                <a:gd name="T23" fmla="*/ 0 h 168"/>
                <a:gd name="T24" fmla="*/ 111 w 163"/>
                <a:gd name="T25" fmla="*/ 0 h 168"/>
                <a:gd name="T26" fmla="*/ 112 w 163"/>
                <a:gd name="T27" fmla="*/ 0 h 168"/>
                <a:gd name="T28" fmla="*/ 115 w 163"/>
                <a:gd name="T29" fmla="*/ 10 h 168"/>
                <a:gd name="T30" fmla="*/ 115 w 163"/>
                <a:gd name="T31" fmla="*/ 12 h 168"/>
                <a:gd name="T32" fmla="*/ 107 w 163"/>
                <a:gd name="T33" fmla="*/ 19 h 168"/>
                <a:gd name="T34" fmla="*/ 103 w 163"/>
                <a:gd name="T35" fmla="*/ 19 h 168"/>
                <a:gd name="T36" fmla="*/ 102 w 163"/>
                <a:gd name="T37" fmla="*/ 19 h 168"/>
                <a:gd name="T38" fmla="*/ 102 w 163"/>
                <a:gd name="T39" fmla="*/ 20 h 168"/>
                <a:gd name="T40" fmla="*/ 102 w 163"/>
                <a:gd name="T41" fmla="*/ 50 h 168"/>
                <a:gd name="T42" fmla="*/ 102 w 163"/>
                <a:gd name="T43" fmla="*/ 51 h 168"/>
                <a:gd name="T44" fmla="*/ 154 w 163"/>
                <a:gd name="T45" fmla="*/ 136 h 168"/>
                <a:gd name="T46" fmla="*/ 157 w 163"/>
                <a:gd name="T47" fmla="*/ 160 h 168"/>
                <a:gd name="T48" fmla="*/ 136 w 163"/>
                <a:gd name="T49" fmla="*/ 168 h 168"/>
                <a:gd name="T50" fmla="*/ 27 w 163"/>
                <a:gd name="T51" fmla="*/ 168 h 168"/>
                <a:gd name="T52" fmla="*/ 53 w 163"/>
                <a:gd name="T53" fmla="*/ 6 h 168"/>
                <a:gd name="T54" fmla="*/ 53 w 163"/>
                <a:gd name="T55" fmla="*/ 10 h 168"/>
                <a:gd name="T56" fmla="*/ 53 w 163"/>
                <a:gd name="T57" fmla="*/ 12 h 168"/>
                <a:gd name="T58" fmla="*/ 55 w 163"/>
                <a:gd name="T59" fmla="*/ 13 h 168"/>
                <a:gd name="T60" fmla="*/ 60 w 163"/>
                <a:gd name="T61" fmla="*/ 13 h 168"/>
                <a:gd name="T62" fmla="*/ 61 w 163"/>
                <a:gd name="T63" fmla="*/ 13 h 168"/>
                <a:gd name="T64" fmla="*/ 66 w 163"/>
                <a:gd name="T65" fmla="*/ 20 h 168"/>
                <a:gd name="T66" fmla="*/ 66 w 163"/>
                <a:gd name="T67" fmla="*/ 50 h 168"/>
                <a:gd name="T68" fmla="*/ 65 w 163"/>
                <a:gd name="T69" fmla="*/ 55 h 168"/>
                <a:gd name="T70" fmla="*/ 14 w 163"/>
                <a:gd name="T71" fmla="*/ 139 h 168"/>
                <a:gd name="T72" fmla="*/ 10 w 163"/>
                <a:gd name="T73" fmla="*/ 157 h 168"/>
                <a:gd name="T74" fmla="*/ 27 w 163"/>
                <a:gd name="T75" fmla="*/ 162 h 168"/>
                <a:gd name="T76" fmla="*/ 27 w 163"/>
                <a:gd name="T77" fmla="*/ 165 h 168"/>
                <a:gd name="T78" fmla="*/ 27 w 163"/>
                <a:gd name="T79" fmla="*/ 162 h 168"/>
                <a:gd name="T80" fmla="*/ 136 w 163"/>
                <a:gd name="T81" fmla="*/ 162 h 168"/>
                <a:gd name="T82" fmla="*/ 152 w 163"/>
                <a:gd name="T83" fmla="*/ 157 h 168"/>
                <a:gd name="T84" fmla="*/ 149 w 163"/>
                <a:gd name="T85" fmla="*/ 139 h 168"/>
                <a:gd name="T86" fmla="*/ 149 w 163"/>
                <a:gd name="T87" fmla="*/ 139 h 168"/>
                <a:gd name="T88" fmla="*/ 98 w 163"/>
                <a:gd name="T89" fmla="*/ 55 h 168"/>
                <a:gd name="T90" fmla="*/ 96 w 163"/>
                <a:gd name="T91" fmla="*/ 50 h 168"/>
                <a:gd name="T92" fmla="*/ 96 w 163"/>
                <a:gd name="T93" fmla="*/ 20 h 168"/>
                <a:gd name="T94" fmla="*/ 98 w 163"/>
                <a:gd name="T95" fmla="*/ 15 h 168"/>
                <a:gd name="T96" fmla="*/ 101 w 163"/>
                <a:gd name="T97" fmla="*/ 13 h 168"/>
                <a:gd name="T98" fmla="*/ 102 w 163"/>
                <a:gd name="T99" fmla="*/ 13 h 168"/>
                <a:gd name="T100" fmla="*/ 107 w 163"/>
                <a:gd name="T101" fmla="*/ 13 h 168"/>
                <a:gd name="T102" fmla="*/ 109 w 163"/>
                <a:gd name="T103" fmla="*/ 12 h 168"/>
                <a:gd name="T104" fmla="*/ 109 w 163"/>
                <a:gd name="T105" fmla="*/ 10 h 168"/>
                <a:gd name="T106" fmla="*/ 109 w 163"/>
                <a:gd name="T107" fmla="*/ 6 h 168"/>
                <a:gd name="T108" fmla="*/ 53 w 163"/>
                <a:gd name="T109" fmla="*/ 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3" h="168">
                  <a:moveTo>
                    <a:pt x="27" y="168"/>
                  </a:moveTo>
                  <a:cubicBezTo>
                    <a:pt x="27" y="168"/>
                    <a:pt x="27" y="168"/>
                    <a:pt x="27" y="168"/>
                  </a:cubicBezTo>
                  <a:cubicBezTo>
                    <a:pt x="16" y="168"/>
                    <a:pt x="8" y="165"/>
                    <a:pt x="5" y="160"/>
                  </a:cubicBezTo>
                  <a:cubicBezTo>
                    <a:pt x="0" y="151"/>
                    <a:pt x="8" y="136"/>
                    <a:pt x="8" y="136"/>
                  </a:cubicBezTo>
                  <a:cubicBezTo>
                    <a:pt x="9" y="135"/>
                    <a:pt x="35" y="78"/>
                    <a:pt x="60" y="51"/>
                  </a:cubicBezTo>
                  <a:cubicBezTo>
                    <a:pt x="60" y="50"/>
                    <a:pt x="60" y="50"/>
                    <a:pt x="60" y="50"/>
                  </a:cubicBezTo>
                  <a:cubicBezTo>
                    <a:pt x="60" y="20"/>
                    <a:pt x="60" y="20"/>
                    <a:pt x="60" y="20"/>
                  </a:cubicBezTo>
                  <a:cubicBezTo>
                    <a:pt x="60" y="20"/>
                    <a:pt x="60" y="20"/>
                    <a:pt x="60" y="19"/>
                  </a:cubicBezTo>
                  <a:cubicBezTo>
                    <a:pt x="55" y="19"/>
                    <a:pt x="55" y="19"/>
                    <a:pt x="55" y="19"/>
                  </a:cubicBezTo>
                  <a:cubicBezTo>
                    <a:pt x="51" y="19"/>
                    <a:pt x="47" y="16"/>
                    <a:pt x="47" y="12"/>
                  </a:cubicBezTo>
                  <a:cubicBezTo>
                    <a:pt x="47" y="11"/>
                    <a:pt x="47" y="11"/>
                    <a:pt x="47" y="10"/>
                  </a:cubicBezTo>
                  <a:cubicBezTo>
                    <a:pt x="47" y="5"/>
                    <a:pt x="47" y="0"/>
                    <a:pt x="51" y="0"/>
                  </a:cubicBezTo>
                  <a:cubicBezTo>
                    <a:pt x="111" y="0"/>
                    <a:pt x="111" y="0"/>
                    <a:pt x="111" y="0"/>
                  </a:cubicBezTo>
                  <a:cubicBezTo>
                    <a:pt x="112" y="0"/>
                    <a:pt x="112" y="0"/>
                    <a:pt x="112" y="0"/>
                  </a:cubicBezTo>
                  <a:cubicBezTo>
                    <a:pt x="116" y="1"/>
                    <a:pt x="115" y="6"/>
                    <a:pt x="115" y="10"/>
                  </a:cubicBezTo>
                  <a:cubicBezTo>
                    <a:pt x="115" y="11"/>
                    <a:pt x="115" y="11"/>
                    <a:pt x="115" y="12"/>
                  </a:cubicBezTo>
                  <a:cubicBezTo>
                    <a:pt x="115" y="16"/>
                    <a:pt x="112" y="19"/>
                    <a:pt x="107" y="19"/>
                  </a:cubicBezTo>
                  <a:cubicBezTo>
                    <a:pt x="103" y="19"/>
                    <a:pt x="103" y="19"/>
                    <a:pt x="103" y="19"/>
                  </a:cubicBezTo>
                  <a:cubicBezTo>
                    <a:pt x="102" y="19"/>
                    <a:pt x="102" y="19"/>
                    <a:pt x="102" y="19"/>
                  </a:cubicBezTo>
                  <a:cubicBezTo>
                    <a:pt x="102" y="20"/>
                    <a:pt x="102" y="20"/>
                    <a:pt x="102" y="20"/>
                  </a:cubicBezTo>
                  <a:cubicBezTo>
                    <a:pt x="102" y="50"/>
                    <a:pt x="102" y="50"/>
                    <a:pt x="102" y="50"/>
                  </a:cubicBezTo>
                  <a:cubicBezTo>
                    <a:pt x="102" y="50"/>
                    <a:pt x="102" y="50"/>
                    <a:pt x="102" y="51"/>
                  </a:cubicBezTo>
                  <a:cubicBezTo>
                    <a:pt x="125" y="76"/>
                    <a:pt x="149" y="126"/>
                    <a:pt x="154" y="136"/>
                  </a:cubicBezTo>
                  <a:cubicBezTo>
                    <a:pt x="154" y="136"/>
                    <a:pt x="163" y="150"/>
                    <a:pt x="157" y="160"/>
                  </a:cubicBezTo>
                  <a:cubicBezTo>
                    <a:pt x="154" y="165"/>
                    <a:pt x="147" y="168"/>
                    <a:pt x="136" y="168"/>
                  </a:cubicBezTo>
                  <a:lnTo>
                    <a:pt x="27" y="168"/>
                  </a:lnTo>
                  <a:close/>
                  <a:moveTo>
                    <a:pt x="53" y="6"/>
                  </a:moveTo>
                  <a:cubicBezTo>
                    <a:pt x="53" y="7"/>
                    <a:pt x="53" y="9"/>
                    <a:pt x="53" y="10"/>
                  </a:cubicBezTo>
                  <a:cubicBezTo>
                    <a:pt x="53" y="10"/>
                    <a:pt x="53" y="11"/>
                    <a:pt x="53" y="12"/>
                  </a:cubicBezTo>
                  <a:cubicBezTo>
                    <a:pt x="53" y="13"/>
                    <a:pt x="54" y="13"/>
                    <a:pt x="55" y="13"/>
                  </a:cubicBezTo>
                  <a:cubicBezTo>
                    <a:pt x="60" y="13"/>
                    <a:pt x="60" y="13"/>
                    <a:pt x="60" y="13"/>
                  </a:cubicBezTo>
                  <a:cubicBezTo>
                    <a:pt x="60" y="13"/>
                    <a:pt x="61" y="13"/>
                    <a:pt x="61" y="13"/>
                  </a:cubicBezTo>
                  <a:cubicBezTo>
                    <a:pt x="64" y="14"/>
                    <a:pt x="66" y="17"/>
                    <a:pt x="66" y="20"/>
                  </a:cubicBezTo>
                  <a:cubicBezTo>
                    <a:pt x="66" y="50"/>
                    <a:pt x="66" y="50"/>
                    <a:pt x="66" y="50"/>
                  </a:cubicBezTo>
                  <a:cubicBezTo>
                    <a:pt x="66" y="51"/>
                    <a:pt x="66" y="53"/>
                    <a:pt x="65" y="55"/>
                  </a:cubicBezTo>
                  <a:cubicBezTo>
                    <a:pt x="41" y="81"/>
                    <a:pt x="14" y="138"/>
                    <a:pt x="14" y="139"/>
                  </a:cubicBezTo>
                  <a:cubicBezTo>
                    <a:pt x="11" y="143"/>
                    <a:pt x="8" y="152"/>
                    <a:pt x="10" y="157"/>
                  </a:cubicBezTo>
                  <a:cubicBezTo>
                    <a:pt x="12" y="160"/>
                    <a:pt x="18" y="162"/>
                    <a:pt x="27" y="162"/>
                  </a:cubicBezTo>
                  <a:cubicBezTo>
                    <a:pt x="27" y="165"/>
                    <a:pt x="27" y="165"/>
                    <a:pt x="27" y="165"/>
                  </a:cubicBezTo>
                  <a:cubicBezTo>
                    <a:pt x="27" y="162"/>
                    <a:pt x="27" y="162"/>
                    <a:pt x="27" y="162"/>
                  </a:cubicBezTo>
                  <a:cubicBezTo>
                    <a:pt x="136" y="162"/>
                    <a:pt x="136" y="162"/>
                    <a:pt x="136" y="162"/>
                  </a:cubicBezTo>
                  <a:cubicBezTo>
                    <a:pt x="144" y="162"/>
                    <a:pt x="150" y="160"/>
                    <a:pt x="152" y="157"/>
                  </a:cubicBezTo>
                  <a:cubicBezTo>
                    <a:pt x="155" y="152"/>
                    <a:pt x="151" y="142"/>
                    <a:pt x="149" y="139"/>
                  </a:cubicBezTo>
                  <a:cubicBezTo>
                    <a:pt x="149" y="139"/>
                    <a:pt x="149" y="139"/>
                    <a:pt x="149" y="139"/>
                  </a:cubicBezTo>
                  <a:cubicBezTo>
                    <a:pt x="144" y="129"/>
                    <a:pt x="120" y="79"/>
                    <a:pt x="98" y="55"/>
                  </a:cubicBezTo>
                  <a:cubicBezTo>
                    <a:pt x="97" y="53"/>
                    <a:pt x="96" y="51"/>
                    <a:pt x="96" y="50"/>
                  </a:cubicBezTo>
                  <a:cubicBezTo>
                    <a:pt x="96" y="20"/>
                    <a:pt x="96" y="20"/>
                    <a:pt x="96" y="20"/>
                  </a:cubicBezTo>
                  <a:cubicBezTo>
                    <a:pt x="96" y="18"/>
                    <a:pt x="97" y="17"/>
                    <a:pt x="98" y="15"/>
                  </a:cubicBezTo>
                  <a:cubicBezTo>
                    <a:pt x="99" y="14"/>
                    <a:pt x="100" y="14"/>
                    <a:pt x="101" y="13"/>
                  </a:cubicBezTo>
                  <a:cubicBezTo>
                    <a:pt x="102" y="13"/>
                    <a:pt x="102" y="13"/>
                    <a:pt x="102" y="13"/>
                  </a:cubicBezTo>
                  <a:cubicBezTo>
                    <a:pt x="107" y="13"/>
                    <a:pt x="107" y="13"/>
                    <a:pt x="107" y="13"/>
                  </a:cubicBezTo>
                  <a:cubicBezTo>
                    <a:pt x="108" y="13"/>
                    <a:pt x="109" y="13"/>
                    <a:pt x="109" y="12"/>
                  </a:cubicBezTo>
                  <a:cubicBezTo>
                    <a:pt x="109" y="11"/>
                    <a:pt x="109" y="10"/>
                    <a:pt x="109" y="10"/>
                  </a:cubicBezTo>
                  <a:cubicBezTo>
                    <a:pt x="109" y="9"/>
                    <a:pt x="109" y="7"/>
                    <a:pt x="109" y="6"/>
                  </a:cubicBezTo>
                  <a:lnTo>
                    <a:pt x="53" y="6"/>
                  </a:ln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96" name="Freeform 203">
              <a:extLst>
                <a:ext uri="{FF2B5EF4-FFF2-40B4-BE49-F238E27FC236}">
                  <a16:creationId xmlns:a16="http://schemas.microsoft.com/office/drawing/2014/main" id="{94814D89-CBE6-447E-8AB6-E7873FE6FE5C}"/>
                </a:ext>
              </a:extLst>
            </p:cNvPr>
            <p:cNvSpPr>
              <a:spLocks/>
            </p:cNvSpPr>
            <p:nvPr/>
          </p:nvSpPr>
          <p:spPr bwMode="auto">
            <a:xfrm>
              <a:off x="2838" y="2184"/>
              <a:ext cx="79" cy="14"/>
            </a:xfrm>
            <a:custGeom>
              <a:avLst/>
              <a:gdLst>
                <a:gd name="T0" fmla="*/ 30 w 33"/>
                <a:gd name="T1" fmla="*/ 6 h 6"/>
                <a:gd name="T2" fmla="*/ 3 w 33"/>
                <a:gd name="T3" fmla="*/ 6 h 6"/>
                <a:gd name="T4" fmla="*/ 0 w 33"/>
                <a:gd name="T5" fmla="*/ 3 h 6"/>
                <a:gd name="T6" fmla="*/ 3 w 33"/>
                <a:gd name="T7" fmla="*/ 0 h 6"/>
                <a:gd name="T8" fmla="*/ 30 w 33"/>
                <a:gd name="T9" fmla="*/ 0 h 6"/>
                <a:gd name="T10" fmla="*/ 33 w 33"/>
                <a:gd name="T11" fmla="*/ 3 h 6"/>
                <a:gd name="T12" fmla="*/ 30 w 33"/>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33" h="6">
                  <a:moveTo>
                    <a:pt x="30" y="6"/>
                  </a:moveTo>
                  <a:cubicBezTo>
                    <a:pt x="3" y="6"/>
                    <a:pt x="3" y="6"/>
                    <a:pt x="3" y="6"/>
                  </a:cubicBezTo>
                  <a:cubicBezTo>
                    <a:pt x="2" y="6"/>
                    <a:pt x="0" y="4"/>
                    <a:pt x="0" y="3"/>
                  </a:cubicBezTo>
                  <a:cubicBezTo>
                    <a:pt x="0" y="1"/>
                    <a:pt x="2" y="0"/>
                    <a:pt x="3" y="0"/>
                  </a:cubicBezTo>
                  <a:cubicBezTo>
                    <a:pt x="30" y="0"/>
                    <a:pt x="30" y="0"/>
                    <a:pt x="30" y="0"/>
                  </a:cubicBezTo>
                  <a:cubicBezTo>
                    <a:pt x="31" y="0"/>
                    <a:pt x="33" y="1"/>
                    <a:pt x="33" y="3"/>
                  </a:cubicBezTo>
                  <a:cubicBezTo>
                    <a:pt x="33" y="4"/>
                    <a:pt x="31" y="6"/>
                    <a:pt x="30" y="6"/>
                  </a:cubicBez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97" name="Freeform 204">
              <a:extLst>
                <a:ext uri="{FF2B5EF4-FFF2-40B4-BE49-F238E27FC236}">
                  <a16:creationId xmlns:a16="http://schemas.microsoft.com/office/drawing/2014/main" id="{5D28FB09-3B66-4217-AD4C-DF00C9116930}"/>
                </a:ext>
              </a:extLst>
            </p:cNvPr>
            <p:cNvSpPr>
              <a:spLocks/>
            </p:cNvSpPr>
            <p:nvPr/>
          </p:nvSpPr>
          <p:spPr bwMode="auto">
            <a:xfrm>
              <a:off x="2838" y="2250"/>
              <a:ext cx="79" cy="14"/>
            </a:xfrm>
            <a:custGeom>
              <a:avLst/>
              <a:gdLst>
                <a:gd name="T0" fmla="*/ 30 w 33"/>
                <a:gd name="T1" fmla="*/ 6 h 6"/>
                <a:gd name="T2" fmla="*/ 3 w 33"/>
                <a:gd name="T3" fmla="*/ 6 h 6"/>
                <a:gd name="T4" fmla="*/ 0 w 33"/>
                <a:gd name="T5" fmla="*/ 3 h 6"/>
                <a:gd name="T6" fmla="*/ 3 w 33"/>
                <a:gd name="T7" fmla="*/ 0 h 6"/>
                <a:gd name="T8" fmla="*/ 30 w 33"/>
                <a:gd name="T9" fmla="*/ 0 h 6"/>
                <a:gd name="T10" fmla="*/ 33 w 33"/>
                <a:gd name="T11" fmla="*/ 3 h 6"/>
                <a:gd name="T12" fmla="*/ 30 w 33"/>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33" h="6">
                  <a:moveTo>
                    <a:pt x="30" y="6"/>
                  </a:moveTo>
                  <a:cubicBezTo>
                    <a:pt x="3" y="6"/>
                    <a:pt x="3" y="6"/>
                    <a:pt x="3" y="6"/>
                  </a:cubicBezTo>
                  <a:cubicBezTo>
                    <a:pt x="2" y="6"/>
                    <a:pt x="0" y="4"/>
                    <a:pt x="0" y="3"/>
                  </a:cubicBezTo>
                  <a:cubicBezTo>
                    <a:pt x="0" y="1"/>
                    <a:pt x="2" y="0"/>
                    <a:pt x="3" y="0"/>
                  </a:cubicBezTo>
                  <a:cubicBezTo>
                    <a:pt x="30" y="0"/>
                    <a:pt x="30" y="0"/>
                    <a:pt x="30" y="0"/>
                  </a:cubicBezTo>
                  <a:cubicBezTo>
                    <a:pt x="31" y="0"/>
                    <a:pt x="33" y="1"/>
                    <a:pt x="33" y="3"/>
                  </a:cubicBezTo>
                  <a:cubicBezTo>
                    <a:pt x="33" y="4"/>
                    <a:pt x="31" y="6"/>
                    <a:pt x="30" y="6"/>
                  </a:cubicBez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98" name="Freeform 205">
              <a:extLst>
                <a:ext uri="{FF2B5EF4-FFF2-40B4-BE49-F238E27FC236}">
                  <a16:creationId xmlns:a16="http://schemas.microsoft.com/office/drawing/2014/main" id="{A6004559-B328-41FF-A163-611FEF3EB64F}"/>
                </a:ext>
              </a:extLst>
            </p:cNvPr>
            <p:cNvSpPr>
              <a:spLocks/>
            </p:cNvSpPr>
            <p:nvPr/>
          </p:nvSpPr>
          <p:spPr bwMode="auto">
            <a:xfrm>
              <a:off x="2838" y="2316"/>
              <a:ext cx="79" cy="14"/>
            </a:xfrm>
            <a:custGeom>
              <a:avLst/>
              <a:gdLst>
                <a:gd name="T0" fmla="*/ 30 w 33"/>
                <a:gd name="T1" fmla="*/ 6 h 6"/>
                <a:gd name="T2" fmla="*/ 3 w 33"/>
                <a:gd name="T3" fmla="*/ 6 h 6"/>
                <a:gd name="T4" fmla="*/ 0 w 33"/>
                <a:gd name="T5" fmla="*/ 3 h 6"/>
                <a:gd name="T6" fmla="*/ 3 w 33"/>
                <a:gd name="T7" fmla="*/ 0 h 6"/>
                <a:gd name="T8" fmla="*/ 30 w 33"/>
                <a:gd name="T9" fmla="*/ 0 h 6"/>
                <a:gd name="T10" fmla="*/ 33 w 33"/>
                <a:gd name="T11" fmla="*/ 3 h 6"/>
                <a:gd name="T12" fmla="*/ 30 w 33"/>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33" h="6">
                  <a:moveTo>
                    <a:pt x="30" y="6"/>
                  </a:moveTo>
                  <a:cubicBezTo>
                    <a:pt x="3" y="6"/>
                    <a:pt x="3" y="6"/>
                    <a:pt x="3" y="6"/>
                  </a:cubicBezTo>
                  <a:cubicBezTo>
                    <a:pt x="2" y="6"/>
                    <a:pt x="0" y="5"/>
                    <a:pt x="0" y="3"/>
                  </a:cubicBezTo>
                  <a:cubicBezTo>
                    <a:pt x="0" y="1"/>
                    <a:pt x="2" y="0"/>
                    <a:pt x="3" y="0"/>
                  </a:cubicBezTo>
                  <a:cubicBezTo>
                    <a:pt x="30" y="0"/>
                    <a:pt x="30" y="0"/>
                    <a:pt x="30" y="0"/>
                  </a:cubicBezTo>
                  <a:cubicBezTo>
                    <a:pt x="31" y="0"/>
                    <a:pt x="33" y="1"/>
                    <a:pt x="33" y="3"/>
                  </a:cubicBezTo>
                  <a:cubicBezTo>
                    <a:pt x="33" y="5"/>
                    <a:pt x="31" y="6"/>
                    <a:pt x="30" y="6"/>
                  </a:cubicBez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100" name="Group 209">
            <a:extLst>
              <a:ext uri="{FF2B5EF4-FFF2-40B4-BE49-F238E27FC236}">
                <a16:creationId xmlns:a16="http://schemas.microsoft.com/office/drawing/2014/main" id="{F1369DD8-F324-4417-8491-1202CFC78F1D}"/>
              </a:ext>
            </a:extLst>
          </p:cNvPr>
          <p:cNvGrpSpPr>
            <a:grpSpLocks noChangeAspect="1"/>
          </p:cNvGrpSpPr>
          <p:nvPr/>
        </p:nvGrpSpPr>
        <p:grpSpPr bwMode="auto">
          <a:xfrm>
            <a:off x="5940869" y="5267264"/>
            <a:ext cx="1145731" cy="1057336"/>
            <a:chOff x="2542" y="1855"/>
            <a:chExt cx="674" cy="622"/>
          </a:xfrm>
          <a:solidFill>
            <a:schemeClr val="accent4"/>
          </a:solidFill>
        </p:grpSpPr>
        <p:sp>
          <p:nvSpPr>
            <p:cNvPr id="102" name="Freeform 210">
              <a:extLst>
                <a:ext uri="{FF2B5EF4-FFF2-40B4-BE49-F238E27FC236}">
                  <a16:creationId xmlns:a16="http://schemas.microsoft.com/office/drawing/2014/main" id="{DB0FA574-98AA-4984-A73C-643C21B258F9}"/>
                </a:ext>
              </a:extLst>
            </p:cNvPr>
            <p:cNvSpPr>
              <a:spLocks/>
            </p:cNvSpPr>
            <p:nvPr/>
          </p:nvSpPr>
          <p:spPr bwMode="auto">
            <a:xfrm>
              <a:off x="2656" y="2323"/>
              <a:ext cx="560" cy="154"/>
            </a:xfrm>
            <a:custGeom>
              <a:avLst/>
              <a:gdLst>
                <a:gd name="T0" fmla="*/ 121 w 235"/>
                <a:gd name="T1" fmla="*/ 58 h 65"/>
                <a:gd name="T2" fmla="*/ 60 w 235"/>
                <a:gd name="T3" fmla="*/ 50 h 65"/>
                <a:gd name="T4" fmla="*/ 4 w 235"/>
                <a:gd name="T5" fmla="*/ 46 h 65"/>
                <a:gd name="T6" fmla="*/ 0 w 235"/>
                <a:gd name="T7" fmla="*/ 44 h 65"/>
                <a:gd name="T8" fmla="*/ 2 w 235"/>
                <a:gd name="T9" fmla="*/ 40 h 65"/>
                <a:gd name="T10" fmla="*/ 61 w 235"/>
                <a:gd name="T11" fmla="*/ 44 h 65"/>
                <a:gd name="T12" fmla="*/ 228 w 235"/>
                <a:gd name="T13" fmla="*/ 12 h 65"/>
                <a:gd name="T14" fmla="*/ 228 w 235"/>
                <a:gd name="T15" fmla="*/ 11 h 65"/>
                <a:gd name="T16" fmla="*/ 228 w 235"/>
                <a:gd name="T17" fmla="*/ 11 h 65"/>
                <a:gd name="T18" fmla="*/ 227 w 235"/>
                <a:gd name="T19" fmla="*/ 10 h 65"/>
                <a:gd name="T20" fmla="*/ 207 w 235"/>
                <a:gd name="T21" fmla="*/ 11 h 65"/>
                <a:gd name="T22" fmla="*/ 195 w 235"/>
                <a:gd name="T23" fmla="*/ 16 h 65"/>
                <a:gd name="T24" fmla="*/ 154 w 235"/>
                <a:gd name="T25" fmla="*/ 26 h 65"/>
                <a:gd name="T26" fmla="*/ 152 w 235"/>
                <a:gd name="T27" fmla="*/ 23 h 65"/>
                <a:gd name="T28" fmla="*/ 155 w 235"/>
                <a:gd name="T29" fmla="*/ 20 h 65"/>
                <a:gd name="T30" fmla="*/ 192 w 235"/>
                <a:gd name="T31" fmla="*/ 11 h 65"/>
                <a:gd name="T32" fmla="*/ 204 w 235"/>
                <a:gd name="T33" fmla="*/ 5 h 65"/>
                <a:gd name="T34" fmla="*/ 233 w 235"/>
                <a:gd name="T35" fmla="*/ 8 h 65"/>
                <a:gd name="T36" fmla="*/ 232 w 235"/>
                <a:gd name="T37" fmla="*/ 16 h 65"/>
                <a:gd name="T38" fmla="*/ 121 w 235"/>
                <a:gd name="T39" fmla="*/ 5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 h="65">
                  <a:moveTo>
                    <a:pt x="121" y="58"/>
                  </a:moveTo>
                  <a:cubicBezTo>
                    <a:pt x="95" y="58"/>
                    <a:pt x="72" y="54"/>
                    <a:pt x="60" y="50"/>
                  </a:cubicBezTo>
                  <a:cubicBezTo>
                    <a:pt x="21" y="39"/>
                    <a:pt x="4" y="46"/>
                    <a:pt x="4" y="46"/>
                  </a:cubicBezTo>
                  <a:cubicBezTo>
                    <a:pt x="3" y="46"/>
                    <a:pt x="1" y="46"/>
                    <a:pt x="0" y="44"/>
                  </a:cubicBezTo>
                  <a:cubicBezTo>
                    <a:pt x="0" y="43"/>
                    <a:pt x="0" y="41"/>
                    <a:pt x="2" y="40"/>
                  </a:cubicBezTo>
                  <a:cubicBezTo>
                    <a:pt x="3" y="40"/>
                    <a:pt x="20" y="33"/>
                    <a:pt x="61" y="44"/>
                  </a:cubicBezTo>
                  <a:cubicBezTo>
                    <a:pt x="92" y="53"/>
                    <a:pt x="182" y="65"/>
                    <a:pt x="228" y="12"/>
                  </a:cubicBezTo>
                  <a:cubicBezTo>
                    <a:pt x="228" y="12"/>
                    <a:pt x="228" y="12"/>
                    <a:pt x="228" y="11"/>
                  </a:cubicBezTo>
                  <a:cubicBezTo>
                    <a:pt x="228" y="11"/>
                    <a:pt x="228" y="11"/>
                    <a:pt x="228" y="11"/>
                  </a:cubicBezTo>
                  <a:cubicBezTo>
                    <a:pt x="228" y="11"/>
                    <a:pt x="228" y="10"/>
                    <a:pt x="227" y="10"/>
                  </a:cubicBezTo>
                  <a:cubicBezTo>
                    <a:pt x="223" y="8"/>
                    <a:pt x="216" y="7"/>
                    <a:pt x="207" y="11"/>
                  </a:cubicBezTo>
                  <a:cubicBezTo>
                    <a:pt x="203" y="12"/>
                    <a:pt x="199" y="14"/>
                    <a:pt x="195" y="16"/>
                  </a:cubicBezTo>
                  <a:cubicBezTo>
                    <a:pt x="185" y="21"/>
                    <a:pt x="174" y="27"/>
                    <a:pt x="154" y="26"/>
                  </a:cubicBezTo>
                  <a:cubicBezTo>
                    <a:pt x="153" y="26"/>
                    <a:pt x="151" y="24"/>
                    <a:pt x="152" y="23"/>
                  </a:cubicBezTo>
                  <a:cubicBezTo>
                    <a:pt x="152" y="21"/>
                    <a:pt x="153" y="20"/>
                    <a:pt x="155" y="20"/>
                  </a:cubicBezTo>
                  <a:cubicBezTo>
                    <a:pt x="173" y="21"/>
                    <a:pt x="183" y="16"/>
                    <a:pt x="192" y="11"/>
                  </a:cubicBezTo>
                  <a:cubicBezTo>
                    <a:pt x="196" y="9"/>
                    <a:pt x="200" y="7"/>
                    <a:pt x="204" y="5"/>
                  </a:cubicBezTo>
                  <a:cubicBezTo>
                    <a:pt x="219" y="0"/>
                    <a:pt x="230" y="2"/>
                    <a:pt x="233" y="8"/>
                  </a:cubicBezTo>
                  <a:cubicBezTo>
                    <a:pt x="235" y="11"/>
                    <a:pt x="235" y="14"/>
                    <a:pt x="232" y="16"/>
                  </a:cubicBezTo>
                  <a:cubicBezTo>
                    <a:pt x="203" y="49"/>
                    <a:pt x="159" y="58"/>
                    <a:pt x="12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103" name="Freeform 211">
              <a:extLst>
                <a:ext uri="{FF2B5EF4-FFF2-40B4-BE49-F238E27FC236}">
                  <a16:creationId xmlns:a16="http://schemas.microsoft.com/office/drawing/2014/main" id="{D997349B-421A-4A0A-8A19-1BE4035FD888}"/>
                </a:ext>
              </a:extLst>
            </p:cNvPr>
            <p:cNvSpPr>
              <a:spLocks/>
            </p:cNvSpPr>
            <p:nvPr/>
          </p:nvSpPr>
          <p:spPr bwMode="auto">
            <a:xfrm>
              <a:off x="2654" y="2238"/>
              <a:ext cx="386" cy="161"/>
            </a:xfrm>
            <a:custGeom>
              <a:avLst/>
              <a:gdLst>
                <a:gd name="T0" fmla="*/ 121 w 162"/>
                <a:gd name="T1" fmla="*/ 68 h 68"/>
                <a:gd name="T2" fmla="*/ 80 w 162"/>
                <a:gd name="T3" fmla="*/ 57 h 68"/>
                <a:gd name="T4" fmla="*/ 79 w 162"/>
                <a:gd name="T5" fmla="*/ 53 h 68"/>
                <a:gd name="T6" fmla="*/ 83 w 162"/>
                <a:gd name="T7" fmla="*/ 53 h 68"/>
                <a:gd name="T8" fmla="*/ 144 w 162"/>
                <a:gd name="T9" fmla="*/ 60 h 68"/>
                <a:gd name="T10" fmla="*/ 154 w 162"/>
                <a:gd name="T11" fmla="*/ 54 h 68"/>
                <a:gd name="T12" fmla="*/ 153 w 162"/>
                <a:gd name="T13" fmla="*/ 47 h 68"/>
                <a:gd name="T14" fmla="*/ 150 w 162"/>
                <a:gd name="T15" fmla="*/ 45 h 68"/>
                <a:gd name="T16" fmla="*/ 147 w 162"/>
                <a:gd name="T17" fmla="*/ 45 h 68"/>
                <a:gd name="T18" fmla="*/ 110 w 162"/>
                <a:gd name="T19" fmla="*/ 37 h 68"/>
                <a:gd name="T20" fmla="*/ 49 w 162"/>
                <a:gd name="T21" fmla="*/ 6 h 68"/>
                <a:gd name="T22" fmla="*/ 34 w 162"/>
                <a:gd name="T23" fmla="*/ 10 h 68"/>
                <a:gd name="T24" fmla="*/ 4 w 162"/>
                <a:gd name="T25" fmla="*/ 18 h 68"/>
                <a:gd name="T26" fmla="*/ 1 w 162"/>
                <a:gd name="T27" fmla="*/ 15 h 68"/>
                <a:gd name="T28" fmla="*/ 3 w 162"/>
                <a:gd name="T29" fmla="*/ 12 h 68"/>
                <a:gd name="T30" fmla="*/ 31 w 162"/>
                <a:gd name="T31" fmla="*/ 5 h 68"/>
                <a:gd name="T32" fmla="*/ 49 w 162"/>
                <a:gd name="T33" fmla="*/ 0 h 68"/>
                <a:gd name="T34" fmla="*/ 114 w 162"/>
                <a:gd name="T35" fmla="*/ 33 h 68"/>
                <a:gd name="T36" fmla="*/ 114 w 162"/>
                <a:gd name="T37" fmla="*/ 33 h 68"/>
                <a:gd name="T38" fmla="*/ 147 w 162"/>
                <a:gd name="T39" fmla="*/ 39 h 68"/>
                <a:gd name="T40" fmla="*/ 149 w 162"/>
                <a:gd name="T41" fmla="*/ 39 h 68"/>
                <a:gd name="T42" fmla="*/ 158 w 162"/>
                <a:gd name="T43" fmla="*/ 43 h 68"/>
                <a:gd name="T44" fmla="*/ 160 w 162"/>
                <a:gd name="T45" fmla="*/ 57 h 68"/>
                <a:gd name="T46" fmla="*/ 145 w 162"/>
                <a:gd name="T47" fmla="*/ 66 h 68"/>
                <a:gd name="T48" fmla="*/ 121 w 162"/>
                <a:gd name="T4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68">
                  <a:moveTo>
                    <a:pt x="121" y="68"/>
                  </a:moveTo>
                  <a:cubicBezTo>
                    <a:pt x="103" y="68"/>
                    <a:pt x="89" y="64"/>
                    <a:pt x="80" y="57"/>
                  </a:cubicBezTo>
                  <a:cubicBezTo>
                    <a:pt x="79" y="56"/>
                    <a:pt x="78" y="55"/>
                    <a:pt x="79" y="53"/>
                  </a:cubicBezTo>
                  <a:cubicBezTo>
                    <a:pt x="80" y="52"/>
                    <a:pt x="82" y="52"/>
                    <a:pt x="83" y="53"/>
                  </a:cubicBezTo>
                  <a:cubicBezTo>
                    <a:pt x="95" y="61"/>
                    <a:pt x="116" y="64"/>
                    <a:pt x="144" y="60"/>
                  </a:cubicBezTo>
                  <a:cubicBezTo>
                    <a:pt x="149" y="60"/>
                    <a:pt x="153" y="58"/>
                    <a:pt x="154" y="54"/>
                  </a:cubicBezTo>
                  <a:cubicBezTo>
                    <a:pt x="155" y="52"/>
                    <a:pt x="154" y="48"/>
                    <a:pt x="153" y="47"/>
                  </a:cubicBezTo>
                  <a:cubicBezTo>
                    <a:pt x="152" y="45"/>
                    <a:pt x="151" y="45"/>
                    <a:pt x="150" y="45"/>
                  </a:cubicBezTo>
                  <a:cubicBezTo>
                    <a:pt x="149" y="45"/>
                    <a:pt x="149" y="45"/>
                    <a:pt x="147" y="45"/>
                  </a:cubicBezTo>
                  <a:cubicBezTo>
                    <a:pt x="138" y="46"/>
                    <a:pt x="117" y="47"/>
                    <a:pt x="110" y="37"/>
                  </a:cubicBezTo>
                  <a:cubicBezTo>
                    <a:pt x="76" y="6"/>
                    <a:pt x="57" y="6"/>
                    <a:pt x="49" y="6"/>
                  </a:cubicBezTo>
                  <a:cubicBezTo>
                    <a:pt x="42" y="6"/>
                    <a:pt x="39" y="8"/>
                    <a:pt x="34" y="10"/>
                  </a:cubicBezTo>
                  <a:cubicBezTo>
                    <a:pt x="29" y="13"/>
                    <a:pt x="22" y="16"/>
                    <a:pt x="4" y="18"/>
                  </a:cubicBezTo>
                  <a:cubicBezTo>
                    <a:pt x="2" y="18"/>
                    <a:pt x="1" y="16"/>
                    <a:pt x="1" y="15"/>
                  </a:cubicBezTo>
                  <a:cubicBezTo>
                    <a:pt x="0" y="13"/>
                    <a:pt x="2" y="12"/>
                    <a:pt x="3" y="12"/>
                  </a:cubicBezTo>
                  <a:cubicBezTo>
                    <a:pt x="20" y="10"/>
                    <a:pt x="26" y="7"/>
                    <a:pt x="31" y="5"/>
                  </a:cubicBezTo>
                  <a:cubicBezTo>
                    <a:pt x="36" y="2"/>
                    <a:pt x="40" y="0"/>
                    <a:pt x="49" y="0"/>
                  </a:cubicBezTo>
                  <a:cubicBezTo>
                    <a:pt x="58" y="0"/>
                    <a:pt x="79" y="0"/>
                    <a:pt x="114" y="33"/>
                  </a:cubicBezTo>
                  <a:cubicBezTo>
                    <a:pt x="114" y="33"/>
                    <a:pt x="114" y="33"/>
                    <a:pt x="114" y="33"/>
                  </a:cubicBezTo>
                  <a:cubicBezTo>
                    <a:pt x="120" y="41"/>
                    <a:pt x="140" y="40"/>
                    <a:pt x="147" y="39"/>
                  </a:cubicBezTo>
                  <a:cubicBezTo>
                    <a:pt x="148" y="39"/>
                    <a:pt x="149" y="39"/>
                    <a:pt x="149" y="39"/>
                  </a:cubicBezTo>
                  <a:cubicBezTo>
                    <a:pt x="152" y="39"/>
                    <a:pt x="155" y="40"/>
                    <a:pt x="158" y="43"/>
                  </a:cubicBezTo>
                  <a:cubicBezTo>
                    <a:pt x="161" y="47"/>
                    <a:pt x="162" y="52"/>
                    <a:pt x="160" y="57"/>
                  </a:cubicBezTo>
                  <a:cubicBezTo>
                    <a:pt x="158" y="60"/>
                    <a:pt x="154" y="65"/>
                    <a:pt x="145" y="66"/>
                  </a:cubicBezTo>
                  <a:cubicBezTo>
                    <a:pt x="136" y="67"/>
                    <a:pt x="128" y="68"/>
                    <a:pt x="121"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104" name="Freeform 212">
              <a:extLst>
                <a:ext uri="{FF2B5EF4-FFF2-40B4-BE49-F238E27FC236}">
                  <a16:creationId xmlns:a16="http://schemas.microsoft.com/office/drawing/2014/main" id="{D28D601D-965C-4A32-B815-89CA6BD5E584}"/>
                </a:ext>
              </a:extLst>
            </p:cNvPr>
            <p:cNvSpPr>
              <a:spLocks/>
            </p:cNvSpPr>
            <p:nvPr/>
          </p:nvSpPr>
          <p:spPr bwMode="auto">
            <a:xfrm>
              <a:off x="2542" y="2236"/>
              <a:ext cx="126" cy="229"/>
            </a:xfrm>
            <a:custGeom>
              <a:avLst/>
              <a:gdLst>
                <a:gd name="T0" fmla="*/ 50 w 53"/>
                <a:gd name="T1" fmla="*/ 97 h 97"/>
                <a:gd name="T2" fmla="*/ 3 w 53"/>
                <a:gd name="T3" fmla="*/ 97 h 97"/>
                <a:gd name="T4" fmla="*/ 0 w 53"/>
                <a:gd name="T5" fmla="*/ 94 h 97"/>
                <a:gd name="T6" fmla="*/ 3 w 53"/>
                <a:gd name="T7" fmla="*/ 91 h 97"/>
                <a:gd name="T8" fmla="*/ 47 w 53"/>
                <a:gd name="T9" fmla="*/ 91 h 97"/>
                <a:gd name="T10" fmla="*/ 47 w 53"/>
                <a:gd name="T11" fmla="*/ 6 h 97"/>
                <a:gd name="T12" fmla="*/ 3 w 53"/>
                <a:gd name="T13" fmla="*/ 6 h 97"/>
                <a:gd name="T14" fmla="*/ 0 w 53"/>
                <a:gd name="T15" fmla="*/ 3 h 97"/>
                <a:gd name="T16" fmla="*/ 3 w 53"/>
                <a:gd name="T17" fmla="*/ 0 h 97"/>
                <a:gd name="T18" fmla="*/ 50 w 53"/>
                <a:gd name="T19" fmla="*/ 0 h 97"/>
                <a:gd name="T20" fmla="*/ 53 w 53"/>
                <a:gd name="T21" fmla="*/ 3 h 97"/>
                <a:gd name="T22" fmla="*/ 53 w 53"/>
                <a:gd name="T23" fmla="*/ 94 h 97"/>
                <a:gd name="T24" fmla="*/ 50 w 53"/>
                <a:gd name="T2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97">
                  <a:moveTo>
                    <a:pt x="50" y="97"/>
                  </a:moveTo>
                  <a:cubicBezTo>
                    <a:pt x="3" y="97"/>
                    <a:pt x="3" y="97"/>
                    <a:pt x="3" y="97"/>
                  </a:cubicBezTo>
                  <a:cubicBezTo>
                    <a:pt x="1" y="97"/>
                    <a:pt x="0" y="95"/>
                    <a:pt x="0" y="94"/>
                  </a:cubicBezTo>
                  <a:cubicBezTo>
                    <a:pt x="0" y="92"/>
                    <a:pt x="1" y="91"/>
                    <a:pt x="3" y="91"/>
                  </a:cubicBezTo>
                  <a:cubicBezTo>
                    <a:pt x="47" y="91"/>
                    <a:pt x="47" y="91"/>
                    <a:pt x="47" y="91"/>
                  </a:cubicBezTo>
                  <a:cubicBezTo>
                    <a:pt x="47" y="6"/>
                    <a:pt x="47" y="6"/>
                    <a:pt x="47" y="6"/>
                  </a:cubicBezTo>
                  <a:cubicBezTo>
                    <a:pt x="3" y="6"/>
                    <a:pt x="3" y="6"/>
                    <a:pt x="3" y="6"/>
                  </a:cubicBezTo>
                  <a:cubicBezTo>
                    <a:pt x="1" y="6"/>
                    <a:pt x="0" y="4"/>
                    <a:pt x="0" y="3"/>
                  </a:cubicBezTo>
                  <a:cubicBezTo>
                    <a:pt x="0" y="1"/>
                    <a:pt x="1" y="0"/>
                    <a:pt x="3" y="0"/>
                  </a:cubicBezTo>
                  <a:cubicBezTo>
                    <a:pt x="50" y="0"/>
                    <a:pt x="50" y="0"/>
                    <a:pt x="50" y="0"/>
                  </a:cubicBezTo>
                  <a:cubicBezTo>
                    <a:pt x="52" y="0"/>
                    <a:pt x="53" y="1"/>
                    <a:pt x="53" y="3"/>
                  </a:cubicBezTo>
                  <a:cubicBezTo>
                    <a:pt x="53" y="94"/>
                    <a:pt x="53" y="94"/>
                    <a:pt x="53" y="94"/>
                  </a:cubicBezTo>
                  <a:cubicBezTo>
                    <a:pt x="53" y="95"/>
                    <a:pt x="52" y="97"/>
                    <a:pt x="50"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105" name="Freeform 213">
              <a:extLst>
                <a:ext uri="{FF2B5EF4-FFF2-40B4-BE49-F238E27FC236}">
                  <a16:creationId xmlns:a16="http://schemas.microsoft.com/office/drawing/2014/main" id="{1B93721D-A2DD-49A0-9FA7-E5BE0297F530}"/>
                </a:ext>
              </a:extLst>
            </p:cNvPr>
            <p:cNvSpPr>
              <a:spLocks/>
            </p:cNvSpPr>
            <p:nvPr/>
          </p:nvSpPr>
          <p:spPr bwMode="auto">
            <a:xfrm>
              <a:off x="3021" y="2302"/>
              <a:ext cx="150" cy="59"/>
            </a:xfrm>
            <a:custGeom>
              <a:avLst/>
              <a:gdLst>
                <a:gd name="T0" fmla="*/ 4 w 63"/>
                <a:gd name="T1" fmla="*/ 25 h 25"/>
                <a:gd name="T2" fmla="*/ 1 w 63"/>
                <a:gd name="T3" fmla="*/ 23 h 25"/>
                <a:gd name="T4" fmla="*/ 3 w 63"/>
                <a:gd name="T5" fmla="*/ 19 h 25"/>
                <a:gd name="T6" fmla="*/ 41 w 63"/>
                <a:gd name="T7" fmla="*/ 3 h 25"/>
                <a:gd name="T8" fmla="*/ 53 w 63"/>
                <a:gd name="T9" fmla="*/ 1 h 25"/>
                <a:gd name="T10" fmla="*/ 62 w 63"/>
                <a:gd name="T11" fmla="*/ 7 h 25"/>
                <a:gd name="T12" fmla="*/ 62 w 63"/>
                <a:gd name="T13" fmla="*/ 16 h 25"/>
                <a:gd name="T14" fmla="*/ 58 w 63"/>
                <a:gd name="T15" fmla="*/ 17 h 25"/>
                <a:gd name="T16" fmla="*/ 56 w 63"/>
                <a:gd name="T17" fmla="*/ 13 h 25"/>
                <a:gd name="T18" fmla="*/ 57 w 63"/>
                <a:gd name="T19" fmla="*/ 10 h 25"/>
                <a:gd name="T20" fmla="*/ 52 w 63"/>
                <a:gd name="T21" fmla="*/ 7 h 25"/>
                <a:gd name="T22" fmla="*/ 43 w 63"/>
                <a:gd name="T23" fmla="*/ 8 h 25"/>
                <a:gd name="T24" fmla="*/ 5 w 63"/>
                <a:gd name="T25" fmla="*/ 25 h 25"/>
                <a:gd name="T26" fmla="*/ 4 w 63"/>
                <a:gd name="T2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25">
                  <a:moveTo>
                    <a:pt x="4" y="25"/>
                  </a:moveTo>
                  <a:cubicBezTo>
                    <a:pt x="3" y="25"/>
                    <a:pt x="1" y="24"/>
                    <a:pt x="1" y="23"/>
                  </a:cubicBezTo>
                  <a:cubicBezTo>
                    <a:pt x="0" y="22"/>
                    <a:pt x="1" y="20"/>
                    <a:pt x="3" y="19"/>
                  </a:cubicBezTo>
                  <a:cubicBezTo>
                    <a:pt x="41" y="3"/>
                    <a:pt x="41" y="3"/>
                    <a:pt x="41" y="3"/>
                  </a:cubicBezTo>
                  <a:cubicBezTo>
                    <a:pt x="45" y="1"/>
                    <a:pt x="49" y="0"/>
                    <a:pt x="53" y="1"/>
                  </a:cubicBezTo>
                  <a:cubicBezTo>
                    <a:pt x="57" y="2"/>
                    <a:pt x="61" y="4"/>
                    <a:pt x="62" y="7"/>
                  </a:cubicBezTo>
                  <a:cubicBezTo>
                    <a:pt x="63" y="10"/>
                    <a:pt x="63" y="13"/>
                    <a:pt x="62" y="16"/>
                  </a:cubicBezTo>
                  <a:cubicBezTo>
                    <a:pt x="61" y="18"/>
                    <a:pt x="59" y="18"/>
                    <a:pt x="58" y="17"/>
                  </a:cubicBezTo>
                  <a:cubicBezTo>
                    <a:pt x="56" y="17"/>
                    <a:pt x="56" y="15"/>
                    <a:pt x="56" y="13"/>
                  </a:cubicBezTo>
                  <a:cubicBezTo>
                    <a:pt x="57" y="12"/>
                    <a:pt x="57" y="11"/>
                    <a:pt x="57" y="10"/>
                  </a:cubicBezTo>
                  <a:cubicBezTo>
                    <a:pt x="56" y="8"/>
                    <a:pt x="54" y="7"/>
                    <a:pt x="52" y="7"/>
                  </a:cubicBezTo>
                  <a:cubicBezTo>
                    <a:pt x="49" y="7"/>
                    <a:pt x="46" y="7"/>
                    <a:pt x="43" y="8"/>
                  </a:cubicBezTo>
                  <a:cubicBezTo>
                    <a:pt x="5" y="25"/>
                    <a:pt x="5" y="25"/>
                    <a:pt x="5" y="25"/>
                  </a:cubicBezTo>
                  <a:cubicBezTo>
                    <a:pt x="5" y="25"/>
                    <a:pt x="4" y="25"/>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106" name="Freeform 214">
              <a:extLst>
                <a:ext uri="{FF2B5EF4-FFF2-40B4-BE49-F238E27FC236}">
                  <a16:creationId xmlns:a16="http://schemas.microsoft.com/office/drawing/2014/main" id="{2251DFFA-0438-404E-8A37-CEA2942F671B}"/>
                </a:ext>
              </a:extLst>
            </p:cNvPr>
            <p:cNvSpPr>
              <a:spLocks/>
            </p:cNvSpPr>
            <p:nvPr/>
          </p:nvSpPr>
          <p:spPr bwMode="auto">
            <a:xfrm>
              <a:off x="2959" y="2292"/>
              <a:ext cx="124" cy="52"/>
            </a:xfrm>
            <a:custGeom>
              <a:avLst/>
              <a:gdLst>
                <a:gd name="T0" fmla="*/ 45 w 52"/>
                <a:gd name="T1" fmla="*/ 22 h 22"/>
                <a:gd name="T2" fmla="*/ 43 w 52"/>
                <a:gd name="T3" fmla="*/ 21 h 22"/>
                <a:gd name="T4" fmla="*/ 43 w 52"/>
                <a:gd name="T5" fmla="*/ 17 h 22"/>
                <a:gd name="T6" fmla="*/ 45 w 52"/>
                <a:gd name="T7" fmla="*/ 11 h 22"/>
                <a:gd name="T8" fmla="*/ 31 w 52"/>
                <a:gd name="T9" fmla="*/ 10 h 22"/>
                <a:gd name="T10" fmla="*/ 4 w 52"/>
                <a:gd name="T11" fmla="*/ 21 h 22"/>
                <a:gd name="T12" fmla="*/ 0 w 52"/>
                <a:gd name="T13" fmla="*/ 20 h 22"/>
                <a:gd name="T14" fmla="*/ 2 w 52"/>
                <a:gd name="T15" fmla="*/ 16 h 22"/>
                <a:gd name="T16" fmla="*/ 29 w 52"/>
                <a:gd name="T17" fmla="*/ 4 h 22"/>
                <a:gd name="T18" fmla="*/ 50 w 52"/>
                <a:gd name="T19" fmla="*/ 9 h 22"/>
                <a:gd name="T20" fmla="*/ 48 w 52"/>
                <a:gd name="T21" fmla="*/ 21 h 22"/>
                <a:gd name="T22" fmla="*/ 45 w 52"/>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22">
                  <a:moveTo>
                    <a:pt x="45" y="22"/>
                  </a:moveTo>
                  <a:cubicBezTo>
                    <a:pt x="45" y="22"/>
                    <a:pt x="44" y="22"/>
                    <a:pt x="43" y="21"/>
                  </a:cubicBezTo>
                  <a:cubicBezTo>
                    <a:pt x="42" y="20"/>
                    <a:pt x="42" y="19"/>
                    <a:pt x="43" y="17"/>
                  </a:cubicBezTo>
                  <a:cubicBezTo>
                    <a:pt x="45" y="15"/>
                    <a:pt x="45" y="13"/>
                    <a:pt x="45" y="11"/>
                  </a:cubicBezTo>
                  <a:cubicBezTo>
                    <a:pt x="43" y="8"/>
                    <a:pt x="38" y="7"/>
                    <a:pt x="31" y="10"/>
                  </a:cubicBezTo>
                  <a:cubicBezTo>
                    <a:pt x="4" y="21"/>
                    <a:pt x="4" y="21"/>
                    <a:pt x="4" y="21"/>
                  </a:cubicBezTo>
                  <a:cubicBezTo>
                    <a:pt x="3" y="22"/>
                    <a:pt x="1" y="21"/>
                    <a:pt x="0" y="20"/>
                  </a:cubicBezTo>
                  <a:cubicBezTo>
                    <a:pt x="0" y="18"/>
                    <a:pt x="0" y="17"/>
                    <a:pt x="2" y="16"/>
                  </a:cubicBezTo>
                  <a:cubicBezTo>
                    <a:pt x="29" y="4"/>
                    <a:pt x="29" y="4"/>
                    <a:pt x="29" y="4"/>
                  </a:cubicBezTo>
                  <a:cubicBezTo>
                    <a:pt x="38" y="0"/>
                    <a:pt x="47" y="2"/>
                    <a:pt x="50" y="9"/>
                  </a:cubicBezTo>
                  <a:cubicBezTo>
                    <a:pt x="52" y="13"/>
                    <a:pt x="51" y="17"/>
                    <a:pt x="48" y="21"/>
                  </a:cubicBezTo>
                  <a:cubicBezTo>
                    <a:pt x="47" y="22"/>
                    <a:pt x="46" y="22"/>
                    <a:pt x="4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107" name="Freeform 215">
              <a:extLst>
                <a:ext uri="{FF2B5EF4-FFF2-40B4-BE49-F238E27FC236}">
                  <a16:creationId xmlns:a16="http://schemas.microsoft.com/office/drawing/2014/main" id="{80995A67-6D0D-4340-B597-B225EAAED375}"/>
                </a:ext>
              </a:extLst>
            </p:cNvPr>
            <p:cNvSpPr>
              <a:spLocks noEditPoints="1"/>
            </p:cNvSpPr>
            <p:nvPr/>
          </p:nvSpPr>
          <p:spPr bwMode="auto">
            <a:xfrm>
              <a:off x="2785" y="1855"/>
              <a:ext cx="369" cy="369"/>
            </a:xfrm>
            <a:custGeom>
              <a:avLst/>
              <a:gdLst>
                <a:gd name="T0" fmla="*/ 77 w 155"/>
                <a:gd name="T1" fmla="*/ 156 h 156"/>
                <a:gd name="T2" fmla="*/ 0 w 155"/>
                <a:gd name="T3" fmla="*/ 78 h 156"/>
                <a:gd name="T4" fmla="*/ 77 w 155"/>
                <a:gd name="T5" fmla="*/ 0 h 156"/>
                <a:gd name="T6" fmla="*/ 155 w 155"/>
                <a:gd name="T7" fmla="*/ 78 h 156"/>
                <a:gd name="T8" fmla="*/ 77 w 155"/>
                <a:gd name="T9" fmla="*/ 156 h 156"/>
                <a:gd name="T10" fmla="*/ 77 w 155"/>
                <a:gd name="T11" fmla="*/ 6 h 156"/>
                <a:gd name="T12" fmla="*/ 6 w 155"/>
                <a:gd name="T13" fmla="*/ 78 h 156"/>
                <a:gd name="T14" fmla="*/ 77 w 155"/>
                <a:gd name="T15" fmla="*/ 150 h 156"/>
                <a:gd name="T16" fmla="*/ 149 w 155"/>
                <a:gd name="T17" fmla="*/ 78 h 156"/>
                <a:gd name="T18" fmla="*/ 77 w 155"/>
                <a:gd name="T19" fmla="*/ 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156">
                  <a:moveTo>
                    <a:pt x="77" y="156"/>
                  </a:moveTo>
                  <a:cubicBezTo>
                    <a:pt x="35" y="156"/>
                    <a:pt x="0" y="121"/>
                    <a:pt x="0" y="78"/>
                  </a:cubicBezTo>
                  <a:cubicBezTo>
                    <a:pt x="0" y="35"/>
                    <a:pt x="35" y="0"/>
                    <a:pt x="77" y="0"/>
                  </a:cubicBezTo>
                  <a:cubicBezTo>
                    <a:pt x="120" y="0"/>
                    <a:pt x="155" y="35"/>
                    <a:pt x="155" y="78"/>
                  </a:cubicBezTo>
                  <a:cubicBezTo>
                    <a:pt x="155" y="121"/>
                    <a:pt x="120" y="156"/>
                    <a:pt x="77" y="156"/>
                  </a:cubicBezTo>
                  <a:close/>
                  <a:moveTo>
                    <a:pt x="77" y="6"/>
                  </a:moveTo>
                  <a:cubicBezTo>
                    <a:pt x="38" y="6"/>
                    <a:pt x="6" y="39"/>
                    <a:pt x="6" y="78"/>
                  </a:cubicBezTo>
                  <a:cubicBezTo>
                    <a:pt x="6" y="118"/>
                    <a:pt x="38" y="150"/>
                    <a:pt x="77" y="150"/>
                  </a:cubicBezTo>
                  <a:cubicBezTo>
                    <a:pt x="117" y="150"/>
                    <a:pt x="149" y="118"/>
                    <a:pt x="149" y="78"/>
                  </a:cubicBezTo>
                  <a:cubicBezTo>
                    <a:pt x="149" y="39"/>
                    <a:pt x="117" y="6"/>
                    <a:pt x="7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108" name="Freeform 216">
              <a:extLst>
                <a:ext uri="{FF2B5EF4-FFF2-40B4-BE49-F238E27FC236}">
                  <a16:creationId xmlns:a16="http://schemas.microsoft.com/office/drawing/2014/main" id="{AFB21998-7EA4-4264-8CD0-7E8D5586A718}"/>
                </a:ext>
              </a:extLst>
            </p:cNvPr>
            <p:cNvSpPr>
              <a:spLocks/>
            </p:cNvSpPr>
            <p:nvPr/>
          </p:nvSpPr>
          <p:spPr bwMode="auto">
            <a:xfrm>
              <a:off x="2787" y="2032"/>
              <a:ext cx="367" cy="15"/>
            </a:xfrm>
            <a:custGeom>
              <a:avLst/>
              <a:gdLst>
                <a:gd name="T0" fmla="*/ 151 w 154"/>
                <a:gd name="T1" fmla="*/ 6 h 6"/>
                <a:gd name="T2" fmla="*/ 3 w 154"/>
                <a:gd name="T3" fmla="*/ 6 h 6"/>
                <a:gd name="T4" fmla="*/ 0 w 154"/>
                <a:gd name="T5" fmla="*/ 3 h 6"/>
                <a:gd name="T6" fmla="*/ 3 w 154"/>
                <a:gd name="T7" fmla="*/ 0 h 6"/>
                <a:gd name="T8" fmla="*/ 151 w 154"/>
                <a:gd name="T9" fmla="*/ 0 h 6"/>
                <a:gd name="T10" fmla="*/ 154 w 154"/>
                <a:gd name="T11" fmla="*/ 3 h 6"/>
                <a:gd name="T12" fmla="*/ 151 w 15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54" h="6">
                  <a:moveTo>
                    <a:pt x="151" y="6"/>
                  </a:moveTo>
                  <a:cubicBezTo>
                    <a:pt x="3" y="6"/>
                    <a:pt x="3" y="6"/>
                    <a:pt x="3" y="6"/>
                  </a:cubicBezTo>
                  <a:cubicBezTo>
                    <a:pt x="2" y="6"/>
                    <a:pt x="0" y="5"/>
                    <a:pt x="0" y="3"/>
                  </a:cubicBezTo>
                  <a:cubicBezTo>
                    <a:pt x="0" y="1"/>
                    <a:pt x="2" y="0"/>
                    <a:pt x="3" y="0"/>
                  </a:cubicBezTo>
                  <a:cubicBezTo>
                    <a:pt x="151" y="0"/>
                    <a:pt x="151" y="0"/>
                    <a:pt x="151" y="0"/>
                  </a:cubicBezTo>
                  <a:cubicBezTo>
                    <a:pt x="153" y="0"/>
                    <a:pt x="154" y="1"/>
                    <a:pt x="154" y="3"/>
                  </a:cubicBezTo>
                  <a:cubicBezTo>
                    <a:pt x="154" y="5"/>
                    <a:pt x="153" y="6"/>
                    <a:pt x="15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109" name="Freeform 217">
              <a:extLst>
                <a:ext uri="{FF2B5EF4-FFF2-40B4-BE49-F238E27FC236}">
                  <a16:creationId xmlns:a16="http://schemas.microsoft.com/office/drawing/2014/main" id="{A3D934F0-5E55-4129-BE7F-BE1CF0627D42}"/>
                </a:ext>
              </a:extLst>
            </p:cNvPr>
            <p:cNvSpPr>
              <a:spLocks/>
            </p:cNvSpPr>
            <p:nvPr/>
          </p:nvSpPr>
          <p:spPr bwMode="auto">
            <a:xfrm>
              <a:off x="2963" y="1857"/>
              <a:ext cx="15" cy="364"/>
            </a:xfrm>
            <a:custGeom>
              <a:avLst/>
              <a:gdLst>
                <a:gd name="T0" fmla="*/ 3 w 6"/>
                <a:gd name="T1" fmla="*/ 154 h 154"/>
                <a:gd name="T2" fmla="*/ 0 w 6"/>
                <a:gd name="T3" fmla="*/ 151 h 154"/>
                <a:gd name="T4" fmla="*/ 0 w 6"/>
                <a:gd name="T5" fmla="*/ 3 h 154"/>
                <a:gd name="T6" fmla="*/ 3 w 6"/>
                <a:gd name="T7" fmla="*/ 0 h 154"/>
                <a:gd name="T8" fmla="*/ 6 w 6"/>
                <a:gd name="T9" fmla="*/ 3 h 154"/>
                <a:gd name="T10" fmla="*/ 6 w 6"/>
                <a:gd name="T11" fmla="*/ 151 h 154"/>
                <a:gd name="T12" fmla="*/ 3 w 6"/>
                <a:gd name="T13" fmla="*/ 154 h 154"/>
              </a:gdLst>
              <a:ahLst/>
              <a:cxnLst>
                <a:cxn ang="0">
                  <a:pos x="T0" y="T1"/>
                </a:cxn>
                <a:cxn ang="0">
                  <a:pos x="T2" y="T3"/>
                </a:cxn>
                <a:cxn ang="0">
                  <a:pos x="T4" y="T5"/>
                </a:cxn>
                <a:cxn ang="0">
                  <a:pos x="T6" y="T7"/>
                </a:cxn>
                <a:cxn ang="0">
                  <a:pos x="T8" y="T9"/>
                </a:cxn>
                <a:cxn ang="0">
                  <a:pos x="T10" y="T11"/>
                </a:cxn>
                <a:cxn ang="0">
                  <a:pos x="T12" y="T13"/>
                </a:cxn>
              </a:cxnLst>
              <a:rect l="0" t="0" r="r" b="b"/>
              <a:pathLst>
                <a:path w="6" h="154">
                  <a:moveTo>
                    <a:pt x="3" y="154"/>
                  </a:moveTo>
                  <a:cubicBezTo>
                    <a:pt x="2" y="154"/>
                    <a:pt x="0" y="153"/>
                    <a:pt x="0" y="151"/>
                  </a:cubicBezTo>
                  <a:cubicBezTo>
                    <a:pt x="0" y="3"/>
                    <a:pt x="0" y="3"/>
                    <a:pt x="0" y="3"/>
                  </a:cubicBezTo>
                  <a:cubicBezTo>
                    <a:pt x="0" y="2"/>
                    <a:pt x="2" y="0"/>
                    <a:pt x="3" y="0"/>
                  </a:cubicBezTo>
                  <a:cubicBezTo>
                    <a:pt x="5" y="0"/>
                    <a:pt x="6" y="2"/>
                    <a:pt x="6" y="3"/>
                  </a:cubicBezTo>
                  <a:cubicBezTo>
                    <a:pt x="6" y="151"/>
                    <a:pt x="6" y="151"/>
                    <a:pt x="6" y="151"/>
                  </a:cubicBezTo>
                  <a:cubicBezTo>
                    <a:pt x="6" y="153"/>
                    <a:pt x="5" y="154"/>
                    <a:pt x="3" y="1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110" name="Freeform 218">
              <a:extLst>
                <a:ext uri="{FF2B5EF4-FFF2-40B4-BE49-F238E27FC236}">
                  <a16:creationId xmlns:a16="http://schemas.microsoft.com/office/drawing/2014/main" id="{2A74F068-B434-45EA-AEE7-5BF4FBCF056D}"/>
                </a:ext>
              </a:extLst>
            </p:cNvPr>
            <p:cNvSpPr>
              <a:spLocks/>
            </p:cNvSpPr>
            <p:nvPr/>
          </p:nvSpPr>
          <p:spPr bwMode="auto">
            <a:xfrm>
              <a:off x="2823" y="1921"/>
              <a:ext cx="295" cy="81"/>
            </a:xfrm>
            <a:custGeom>
              <a:avLst/>
              <a:gdLst>
                <a:gd name="T0" fmla="*/ 65 w 124"/>
                <a:gd name="T1" fmla="*/ 22 h 34"/>
                <a:gd name="T2" fmla="*/ 2 w 124"/>
                <a:gd name="T3" fmla="*/ 6 h 34"/>
                <a:gd name="T4" fmla="*/ 1 w 124"/>
                <a:gd name="T5" fmla="*/ 2 h 34"/>
                <a:gd name="T6" fmla="*/ 5 w 124"/>
                <a:gd name="T7" fmla="*/ 1 h 34"/>
                <a:gd name="T8" fmla="*/ 119 w 124"/>
                <a:gd name="T9" fmla="*/ 1 h 34"/>
                <a:gd name="T10" fmla="*/ 123 w 124"/>
                <a:gd name="T11" fmla="*/ 2 h 34"/>
                <a:gd name="T12" fmla="*/ 122 w 124"/>
                <a:gd name="T13" fmla="*/ 6 h 34"/>
                <a:gd name="T14" fmla="*/ 65 w 124"/>
                <a:gd name="T15" fmla="*/ 22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34">
                  <a:moveTo>
                    <a:pt x="65" y="22"/>
                  </a:moveTo>
                  <a:cubicBezTo>
                    <a:pt x="29" y="22"/>
                    <a:pt x="3" y="7"/>
                    <a:pt x="2" y="6"/>
                  </a:cubicBezTo>
                  <a:cubicBezTo>
                    <a:pt x="1" y="6"/>
                    <a:pt x="0" y="4"/>
                    <a:pt x="1" y="2"/>
                  </a:cubicBezTo>
                  <a:cubicBezTo>
                    <a:pt x="2" y="1"/>
                    <a:pt x="4" y="0"/>
                    <a:pt x="5" y="1"/>
                  </a:cubicBezTo>
                  <a:cubicBezTo>
                    <a:pt x="6" y="2"/>
                    <a:pt x="63" y="34"/>
                    <a:pt x="119" y="1"/>
                  </a:cubicBezTo>
                  <a:cubicBezTo>
                    <a:pt x="121" y="0"/>
                    <a:pt x="122" y="1"/>
                    <a:pt x="123" y="2"/>
                  </a:cubicBezTo>
                  <a:cubicBezTo>
                    <a:pt x="124" y="4"/>
                    <a:pt x="124" y="6"/>
                    <a:pt x="122" y="6"/>
                  </a:cubicBezTo>
                  <a:cubicBezTo>
                    <a:pt x="102" y="18"/>
                    <a:pt x="82" y="22"/>
                    <a:pt x="6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111" name="Freeform 219">
              <a:extLst>
                <a:ext uri="{FF2B5EF4-FFF2-40B4-BE49-F238E27FC236}">
                  <a16:creationId xmlns:a16="http://schemas.microsoft.com/office/drawing/2014/main" id="{7FEB7EC5-7F44-471F-A1FF-46E1F086CC4A}"/>
                </a:ext>
              </a:extLst>
            </p:cNvPr>
            <p:cNvSpPr>
              <a:spLocks/>
            </p:cNvSpPr>
            <p:nvPr/>
          </p:nvSpPr>
          <p:spPr bwMode="auto">
            <a:xfrm>
              <a:off x="2823" y="1865"/>
              <a:ext cx="112" cy="349"/>
            </a:xfrm>
            <a:custGeom>
              <a:avLst/>
              <a:gdLst>
                <a:gd name="T0" fmla="*/ 43 w 47"/>
                <a:gd name="T1" fmla="*/ 148 h 148"/>
                <a:gd name="T2" fmla="*/ 41 w 47"/>
                <a:gd name="T3" fmla="*/ 147 h 148"/>
                <a:gd name="T4" fmla="*/ 41 w 47"/>
                <a:gd name="T5" fmla="*/ 2 h 148"/>
                <a:gd name="T6" fmla="*/ 45 w 47"/>
                <a:gd name="T7" fmla="*/ 0 h 148"/>
                <a:gd name="T8" fmla="*/ 46 w 47"/>
                <a:gd name="T9" fmla="*/ 4 h 148"/>
                <a:gd name="T10" fmla="*/ 46 w 47"/>
                <a:gd name="T11" fmla="*/ 144 h 148"/>
                <a:gd name="T12" fmla="*/ 45 w 47"/>
                <a:gd name="T13" fmla="*/ 148 h 148"/>
                <a:gd name="T14" fmla="*/ 43 w 47"/>
                <a:gd name="T15" fmla="*/ 148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148">
                  <a:moveTo>
                    <a:pt x="43" y="148"/>
                  </a:moveTo>
                  <a:cubicBezTo>
                    <a:pt x="42" y="148"/>
                    <a:pt x="41" y="148"/>
                    <a:pt x="41" y="147"/>
                  </a:cubicBezTo>
                  <a:cubicBezTo>
                    <a:pt x="40" y="146"/>
                    <a:pt x="0" y="76"/>
                    <a:pt x="41" y="2"/>
                  </a:cubicBezTo>
                  <a:cubicBezTo>
                    <a:pt x="42" y="0"/>
                    <a:pt x="43" y="0"/>
                    <a:pt x="45" y="0"/>
                  </a:cubicBezTo>
                  <a:cubicBezTo>
                    <a:pt x="46" y="1"/>
                    <a:pt x="47" y="3"/>
                    <a:pt x="46" y="4"/>
                  </a:cubicBezTo>
                  <a:cubicBezTo>
                    <a:pt x="7" y="76"/>
                    <a:pt x="46" y="143"/>
                    <a:pt x="46" y="144"/>
                  </a:cubicBezTo>
                  <a:cubicBezTo>
                    <a:pt x="47" y="145"/>
                    <a:pt x="46" y="147"/>
                    <a:pt x="45" y="148"/>
                  </a:cubicBezTo>
                  <a:cubicBezTo>
                    <a:pt x="44" y="148"/>
                    <a:pt x="44" y="148"/>
                    <a:pt x="43" y="1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112" name="Freeform 220">
              <a:extLst>
                <a:ext uri="{FF2B5EF4-FFF2-40B4-BE49-F238E27FC236}">
                  <a16:creationId xmlns:a16="http://schemas.microsoft.com/office/drawing/2014/main" id="{99BE6985-3665-4E51-B3B0-B3506C1F721C}"/>
                </a:ext>
              </a:extLst>
            </p:cNvPr>
            <p:cNvSpPr>
              <a:spLocks/>
            </p:cNvSpPr>
            <p:nvPr/>
          </p:nvSpPr>
          <p:spPr bwMode="auto">
            <a:xfrm>
              <a:off x="3009" y="1865"/>
              <a:ext cx="112" cy="349"/>
            </a:xfrm>
            <a:custGeom>
              <a:avLst/>
              <a:gdLst>
                <a:gd name="T0" fmla="*/ 3 w 47"/>
                <a:gd name="T1" fmla="*/ 148 h 148"/>
                <a:gd name="T2" fmla="*/ 1 w 47"/>
                <a:gd name="T3" fmla="*/ 148 h 148"/>
                <a:gd name="T4" fmla="*/ 0 w 47"/>
                <a:gd name="T5" fmla="*/ 144 h 148"/>
                <a:gd name="T6" fmla="*/ 0 w 47"/>
                <a:gd name="T7" fmla="*/ 4 h 148"/>
                <a:gd name="T8" fmla="*/ 2 w 47"/>
                <a:gd name="T9" fmla="*/ 0 h 148"/>
                <a:gd name="T10" fmla="*/ 6 w 47"/>
                <a:gd name="T11" fmla="*/ 2 h 148"/>
                <a:gd name="T12" fmla="*/ 6 w 47"/>
                <a:gd name="T13" fmla="*/ 147 h 148"/>
                <a:gd name="T14" fmla="*/ 3 w 47"/>
                <a:gd name="T15" fmla="*/ 148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148">
                  <a:moveTo>
                    <a:pt x="3" y="148"/>
                  </a:moveTo>
                  <a:cubicBezTo>
                    <a:pt x="2" y="148"/>
                    <a:pt x="2" y="148"/>
                    <a:pt x="1" y="148"/>
                  </a:cubicBezTo>
                  <a:cubicBezTo>
                    <a:pt x="0" y="147"/>
                    <a:pt x="0" y="145"/>
                    <a:pt x="0" y="144"/>
                  </a:cubicBezTo>
                  <a:cubicBezTo>
                    <a:pt x="1" y="143"/>
                    <a:pt x="40" y="76"/>
                    <a:pt x="0" y="4"/>
                  </a:cubicBezTo>
                  <a:cubicBezTo>
                    <a:pt x="0" y="3"/>
                    <a:pt x="0" y="1"/>
                    <a:pt x="2" y="0"/>
                  </a:cubicBezTo>
                  <a:cubicBezTo>
                    <a:pt x="3" y="0"/>
                    <a:pt x="5" y="0"/>
                    <a:pt x="6" y="2"/>
                  </a:cubicBezTo>
                  <a:cubicBezTo>
                    <a:pt x="47" y="76"/>
                    <a:pt x="6" y="146"/>
                    <a:pt x="6" y="147"/>
                  </a:cubicBezTo>
                  <a:cubicBezTo>
                    <a:pt x="5" y="148"/>
                    <a:pt x="4" y="148"/>
                    <a:pt x="3" y="1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sp>
          <p:nvSpPr>
            <p:cNvPr id="113" name="Freeform 221">
              <a:extLst>
                <a:ext uri="{FF2B5EF4-FFF2-40B4-BE49-F238E27FC236}">
                  <a16:creationId xmlns:a16="http://schemas.microsoft.com/office/drawing/2014/main" id="{4ED73A95-73D5-445B-87B6-045D34C2F8BA}"/>
                </a:ext>
              </a:extLst>
            </p:cNvPr>
            <p:cNvSpPr>
              <a:spLocks/>
            </p:cNvSpPr>
            <p:nvPr/>
          </p:nvSpPr>
          <p:spPr bwMode="auto">
            <a:xfrm>
              <a:off x="2823" y="2061"/>
              <a:ext cx="295" cy="97"/>
            </a:xfrm>
            <a:custGeom>
              <a:avLst/>
              <a:gdLst>
                <a:gd name="T0" fmla="*/ 4 w 124"/>
                <a:gd name="T1" fmla="*/ 40 h 41"/>
                <a:gd name="T2" fmla="*/ 1 w 124"/>
                <a:gd name="T3" fmla="*/ 39 h 41"/>
                <a:gd name="T4" fmla="*/ 2 w 124"/>
                <a:gd name="T5" fmla="*/ 35 h 41"/>
                <a:gd name="T6" fmla="*/ 122 w 124"/>
                <a:gd name="T7" fmla="*/ 35 h 41"/>
                <a:gd name="T8" fmla="*/ 123 w 124"/>
                <a:gd name="T9" fmla="*/ 39 h 41"/>
                <a:gd name="T10" fmla="*/ 119 w 124"/>
                <a:gd name="T11" fmla="*/ 40 h 41"/>
                <a:gd name="T12" fmla="*/ 5 w 124"/>
                <a:gd name="T13" fmla="*/ 40 h 41"/>
                <a:gd name="T14" fmla="*/ 4 w 124"/>
                <a:gd name="T15" fmla="*/ 4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41">
                  <a:moveTo>
                    <a:pt x="4" y="40"/>
                  </a:moveTo>
                  <a:cubicBezTo>
                    <a:pt x="3" y="40"/>
                    <a:pt x="2" y="40"/>
                    <a:pt x="1" y="39"/>
                  </a:cubicBezTo>
                  <a:cubicBezTo>
                    <a:pt x="0" y="37"/>
                    <a:pt x="1" y="36"/>
                    <a:pt x="2" y="35"/>
                  </a:cubicBezTo>
                  <a:cubicBezTo>
                    <a:pt x="62" y="0"/>
                    <a:pt x="122" y="34"/>
                    <a:pt x="122" y="35"/>
                  </a:cubicBezTo>
                  <a:cubicBezTo>
                    <a:pt x="124" y="36"/>
                    <a:pt x="124" y="37"/>
                    <a:pt x="123" y="39"/>
                  </a:cubicBezTo>
                  <a:cubicBezTo>
                    <a:pt x="122" y="40"/>
                    <a:pt x="121" y="41"/>
                    <a:pt x="119" y="40"/>
                  </a:cubicBezTo>
                  <a:cubicBezTo>
                    <a:pt x="119" y="40"/>
                    <a:pt x="61" y="7"/>
                    <a:pt x="5" y="40"/>
                  </a:cubicBezTo>
                  <a:cubicBezTo>
                    <a:pt x="5" y="40"/>
                    <a:pt x="4" y="40"/>
                    <a:pt x="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59" name="Group 58">
            <a:extLst>
              <a:ext uri="{FF2B5EF4-FFF2-40B4-BE49-F238E27FC236}">
                <a16:creationId xmlns:a16="http://schemas.microsoft.com/office/drawing/2014/main" id="{B94CDE9C-5B56-44C8-A294-6BA5D0F48495}"/>
              </a:ext>
            </a:extLst>
          </p:cNvPr>
          <p:cNvGrpSpPr/>
          <p:nvPr/>
        </p:nvGrpSpPr>
        <p:grpSpPr>
          <a:xfrm>
            <a:off x="3375752" y="2917444"/>
            <a:ext cx="2349185" cy="2349186"/>
            <a:chOff x="-1869131" y="1255070"/>
            <a:chExt cx="6441131" cy="6441130"/>
          </a:xfrm>
        </p:grpSpPr>
        <p:sp>
          <p:nvSpPr>
            <p:cNvPr id="60" name="Oval 59">
              <a:extLst>
                <a:ext uri="{FF2B5EF4-FFF2-40B4-BE49-F238E27FC236}">
                  <a16:creationId xmlns:a16="http://schemas.microsoft.com/office/drawing/2014/main" id="{A64DD711-C316-40AA-B594-91C65FB75E47}"/>
                </a:ext>
              </a:extLst>
            </p:cNvPr>
            <p:cNvSpPr>
              <a:spLocks noChangeAspect="1"/>
            </p:cNvSpPr>
            <p:nvPr/>
          </p:nvSpPr>
          <p:spPr>
            <a:xfrm>
              <a:off x="-1869131" y="1255070"/>
              <a:ext cx="6441131" cy="6441130"/>
            </a:xfrm>
            <a:prstGeom prst="ellipse">
              <a:avLst/>
            </a:prstGeom>
            <a:solidFill>
              <a:schemeClr val="accent4"/>
            </a:solidFill>
            <a:ln w="762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1" name="Oval 60">
              <a:extLst>
                <a:ext uri="{FF2B5EF4-FFF2-40B4-BE49-F238E27FC236}">
                  <a16:creationId xmlns:a16="http://schemas.microsoft.com/office/drawing/2014/main" id="{BF4F6A76-DE13-417A-A94F-5FA081A0F9C1}"/>
                </a:ext>
              </a:extLst>
            </p:cNvPr>
            <p:cNvSpPr>
              <a:spLocks noChangeAspect="1"/>
            </p:cNvSpPr>
            <p:nvPr/>
          </p:nvSpPr>
          <p:spPr>
            <a:xfrm>
              <a:off x="-1764510" y="1359692"/>
              <a:ext cx="6231888" cy="6231887"/>
            </a:xfrm>
            <a:prstGeom prst="ellipse">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dirty="0" err="1">
                <a:ln>
                  <a:noFill/>
                </a:ln>
                <a:solidFill>
                  <a:srgbClr val="FFFFFF"/>
                </a:solidFill>
                <a:effectLst/>
                <a:uLnTx/>
                <a:uFillTx/>
                <a:latin typeface="Arial"/>
                <a:ea typeface="+mn-ea"/>
                <a:cs typeface="+mn-cs"/>
              </a:endParaRPr>
            </a:p>
          </p:txBody>
        </p:sp>
      </p:grpSp>
      <p:sp>
        <p:nvSpPr>
          <p:cNvPr id="62" name="TextBox 61">
            <a:extLst>
              <a:ext uri="{FF2B5EF4-FFF2-40B4-BE49-F238E27FC236}">
                <a16:creationId xmlns:a16="http://schemas.microsoft.com/office/drawing/2014/main" id="{26715A98-EFD6-4473-BAFB-7404FD5AF555}"/>
              </a:ext>
            </a:extLst>
          </p:cNvPr>
          <p:cNvSpPr txBox="1">
            <a:spLocks/>
          </p:cNvSpPr>
          <p:nvPr/>
        </p:nvSpPr>
        <p:spPr>
          <a:xfrm>
            <a:off x="3540685" y="3742546"/>
            <a:ext cx="2019321" cy="615553"/>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VERIFI</a:t>
            </a:r>
            <a:r>
              <a:rPr kumimoji="0" lang="en-US" sz="4000" b="1" i="0" u="none" strike="noStrike" kern="1200" cap="none" spc="0" normalizeH="0" baseline="30000" noProof="0" dirty="0">
                <a:ln>
                  <a:noFill/>
                </a:ln>
                <a:solidFill>
                  <a:srgbClr val="FFFFFF"/>
                </a:solidFill>
                <a:effectLst/>
                <a:uLnTx/>
                <a:uFillTx/>
                <a:latin typeface="Arial"/>
                <a:ea typeface="+mn-ea"/>
                <a:cs typeface="+mn-cs"/>
              </a:rPr>
              <a:t>®</a:t>
            </a:r>
          </a:p>
        </p:txBody>
      </p:sp>
      <p:sp>
        <p:nvSpPr>
          <p:cNvPr id="2" name="Title 1">
            <a:extLst>
              <a:ext uri="{FF2B5EF4-FFF2-40B4-BE49-F238E27FC236}">
                <a16:creationId xmlns:a16="http://schemas.microsoft.com/office/drawing/2014/main" id="{AFBCBB24-0341-4A3B-9D77-6C4AF7ACF014}"/>
              </a:ext>
            </a:extLst>
          </p:cNvPr>
          <p:cNvSpPr>
            <a:spLocks noGrp="1"/>
          </p:cNvSpPr>
          <p:nvPr>
            <p:ph type="title"/>
          </p:nvPr>
        </p:nvSpPr>
        <p:spPr>
          <a:xfrm>
            <a:off x="174944" y="386715"/>
            <a:ext cx="8794113" cy="984885"/>
          </a:xfrm>
        </p:spPr>
        <p:txBody>
          <a:bodyPr/>
          <a:lstStyle/>
          <a:p>
            <a:r>
              <a:rPr lang="en-US" dirty="0">
                <a:solidFill>
                  <a:schemeClr val="bg2"/>
                </a:solidFill>
              </a:rPr>
              <a:t>VERIFI® delivers the data and expertise you need to increase your profitability</a:t>
            </a:r>
          </a:p>
        </p:txBody>
      </p:sp>
      <p:sp>
        <p:nvSpPr>
          <p:cNvPr id="54" name="Title 1">
            <a:extLst>
              <a:ext uri="{FF2B5EF4-FFF2-40B4-BE49-F238E27FC236}">
                <a16:creationId xmlns:a16="http://schemas.microsoft.com/office/drawing/2014/main" id="{74F2FAA8-2F2A-4872-BD0B-720951772907}"/>
              </a:ext>
            </a:extLst>
          </p:cNvPr>
          <p:cNvSpPr txBox="1">
            <a:spLocks/>
          </p:cNvSpPr>
          <p:nvPr/>
        </p:nvSpPr>
        <p:spPr bwMode="gray">
          <a:xfrm>
            <a:off x="174944" y="165556"/>
            <a:ext cx="87941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lang="x-none" sz="3200" b="1" baseline="0" noProof="0">
                <a:solidFill>
                  <a:schemeClr val="tx1"/>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tab pos="269875" algn="l"/>
              </a:tabLst>
              <a:defRPr/>
            </a:pPr>
            <a:r>
              <a:rPr kumimoji="0" lang="en-US" sz="1400" b="1" i="0" u="none" strike="noStrike" kern="0" cap="none" spc="0" normalizeH="0" baseline="0" noProof="0" dirty="0">
                <a:ln>
                  <a:noFill/>
                </a:ln>
                <a:solidFill>
                  <a:srgbClr val="FFFFFF"/>
                </a:solidFill>
                <a:effectLst/>
                <a:uLnTx/>
                <a:uFillTx/>
                <a:latin typeface="Arial"/>
                <a:ea typeface="+mj-ea"/>
                <a:cs typeface="+mj-cs"/>
              </a:rPr>
              <a:t>THE SOLUTION</a:t>
            </a:r>
          </a:p>
        </p:txBody>
      </p:sp>
    </p:spTree>
    <p:extLst>
      <p:ext uri="{BB962C8B-B14F-4D97-AF65-F5344CB8AC3E}">
        <p14:creationId xmlns:p14="http://schemas.microsoft.com/office/powerpoint/2010/main" val="3668594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41B427C-F686-4F5F-8D80-4AAA5E5663E5}"/>
              </a:ext>
            </a:extLst>
          </p:cNvPr>
          <p:cNvGraphicFramePr>
            <a:graphicFrameLocks noChangeAspect="1"/>
          </p:cNvGraphicFramePr>
          <p:nvPr>
            <p:custDataLst>
              <p:tags r:id="rId2"/>
            </p:custDataLst>
            <p:extLst/>
          </p:nvPr>
        </p:nvGraphicFramePr>
        <p:xfrm>
          <a:off x="1890" y="1621"/>
          <a:ext cx="1620" cy="1620"/>
        </p:xfrm>
        <a:graphic>
          <a:graphicData uri="http://schemas.openxmlformats.org/presentationml/2006/ole">
            <mc:AlternateContent xmlns:mc="http://schemas.openxmlformats.org/markup-compatibility/2006">
              <mc:Choice xmlns:v="urn:schemas-microsoft-com:vml" Requires="v">
                <p:oleObj spid="_x0000_s19463" name="think-cell Slide" r:id="rId9" imgW="395" imgH="394" progId="TCLayout.ActiveDocument.1">
                  <p:embed/>
                </p:oleObj>
              </mc:Choice>
              <mc:Fallback>
                <p:oleObj name="think-cell Slide" r:id="rId9" imgW="395" imgH="394" progId="TCLayout.ActiveDocument.1">
                  <p:embed/>
                  <p:pic>
                    <p:nvPicPr>
                      <p:cNvPr id="4" name="Object 3" hidden="1">
                        <a:extLst>
                          <a:ext uri="{FF2B5EF4-FFF2-40B4-BE49-F238E27FC236}">
                            <a16:creationId xmlns:a16="http://schemas.microsoft.com/office/drawing/2014/main" id="{D41B427C-F686-4F5F-8D80-4AAA5E5663E5}"/>
                          </a:ext>
                        </a:extLst>
                      </p:cNvPr>
                      <p:cNvPicPr/>
                      <p:nvPr/>
                    </p:nvPicPr>
                    <p:blipFill>
                      <a:blip r:embed="rId10"/>
                      <a:stretch>
                        <a:fillRect/>
                      </a:stretch>
                    </p:blipFill>
                    <p:spPr>
                      <a:xfrm>
                        <a:off x="1890" y="1621"/>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F9271D03-B98D-4544-A2C1-919619FBD399}"/>
              </a:ext>
            </a:extLst>
          </p:cNvPr>
          <p:cNvSpPr/>
          <p:nvPr>
            <p:custDataLst>
              <p:tags r:id="rId3"/>
            </p:custDataLst>
          </p:nvPr>
        </p:nvSpPr>
        <p:spPr>
          <a:xfrm>
            <a:off x="270" y="1"/>
            <a:ext cx="161974"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pic>
        <p:nvPicPr>
          <p:cNvPr id="12" name="Picture 11">
            <a:extLst>
              <a:ext uri="{FF2B5EF4-FFF2-40B4-BE49-F238E27FC236}">
                <a16:creationId xmlns:a16="http://schemas.microsoft.com/office/drawing/2014/main" id="{5307D682-72E9-47FE-B0DC-26A76F5B5EB4}"/>
              </a:ext>
            </a:extLst>
          </p:cNvPr>
          <p:cNvPicPr>
            <a:picLocks noChangeAspect="1"/>
          </p:cNvPicPr>
          <p:nvPr/>
        </p:nvPicPr>
        <p:blipFill>
          <a:blip r:embed="rId11"/>
          <a:stretch>
            <a:fillRect/>
          </a:stretch>
        </p:blipFill>
        <p:spPr>
          <a:xfrm>
            <a:off x="0" y="1219200"/>
            <a:ext cx="9144000" cy="4779745"/>
          </a:xfrm>
          <a:prstGeom prst="rect">
            <a:avLst/>
          </a:prstGeom>
        </p:spPr>
      </p:pic>
      <p:sp>
        <p:nvSpPr>
          <p:cNvPr id="6" name="Rectangle 11">
            <a:extLst>
              <a:ext uri="{FF2B5EF4-FFF2-40B4-BE49-F238E27FC236}">
                <a16:creationId xmlns:a16="http://schemas.microsoft.com/office/drawing/2014/main" id="{C228A2DA-70C0-45FB-8BF9-DC2984789CB7}"/>
              </a:ext>
            </a:extLst>
          </p:cNvPr>
          <p:cNvSpPr txBox="1">
            <a:spLocks/>
          </p:cNvSpPr>
          <p:nvPr>
            <p:custDataLst>
              <p:tags r:id="rId4"/>
            </p:custDataLst>
          </p:nvPr>
        </p:nvSpPr>
        <p:spPr>
          <a:xfrm>
            <a:off x="182763" y="421957"/>
            <a:ext cx="8778475" cy="492443"/>
          </a:xfrm>
          <a:prstGeom prst="rect">
            <a:avLst/>
          </a:prstGeom>
          <a:noFill/>
          <a:ln w="19050">
            <a:noFill/>
          </a:ln>
        </p:spPr>
        <p:txBody>
          <a:bodyPr vert="horz" wrap="square" lIns="0" tIns="0" rIns="0" bIns="0" rtlCol="0" anchor="ctr" anchorCtr="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What is VERIFI® In-transit?</a:t>
            </a:r>
          </a:p>
        </p:txBody>
      </p:sp>
      <p:sp>
        <p:nvSpPr>
          <p:cNvPr id="8" name="Title 1">
            <a:extLst>
              <a:ext uri="{FF2B5EF4-FFF2-40B4-BE49-F238E27FC236}">
                <a16:creationId xmlns:a16="http://schemas.microsoft.com/office/drawing/2014/main" id="{862BBD9B-1AE1-424B-8E85-41CFFBCC83ED}"/>
              </a:ext>
            </a:extLst>
          </p:cNvPr>
          <p:cNvSpPr txBox="1">
            <a:spLocks/>
          </p:cNvSpPr>
          <p:nvPr/>
        </p:nvSpPr>
        <p:spPr bwMode="gray">
          <a:xfrm>
            <a:off x="174944" y="165556"/>
            <a:ext cx="87941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lang="x-none" sz="3200" b="1" baseline="0" noProof="0">
                <a:solidFill>
                  <a:schemeClr val="tx1"/>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tab pos="269875" algn="l"/>
              </a:tabLst>
              <a:defRPr/>
            </a:pPr>
            <a:r>
              <a:rPr kumimoji="0" lang="en-US" sz="1400" b="1" i="0" u="none" strike="noStrike" kern="0" cap="none" spc="0" normalizeH="0" baseline="0" noProof="0" dirty="0">
                <a:ln>
                  <a:noFill/>
                </a:ln>
                <a:solidFill>
                  <a:srgbClr val="0055B8"/>
                </a:solidFill>
                <a:effectLst/>
                <a:uLnTx/>
                <a:uFillTx/>
                <a:latin typeface="Arial"/>
                <a:ea typeface="+mj-ea"/>
                <a:cs typeface="+mj-cs"/>
              </a:rPr>
              <a:t>THE SOLUTION</a:t>
            </a:r>
          </a:p>
        </p:txBody>
      </p:sp>
      <p:pic>
        <p:nvPicPr>
          <p:cNvPr id="9" name="In-transit concrete management_ What is it_">
            <a:hlinkClick r:id="" action="ppaction://media"/>
            <a:extLst>
              <a:ext uri="{FF2B5EF4-FFF2-40B4-BE49-F238E27FC236}">
                <a16:creationId xmlns:a16="http://schemas.microsoft.com/office/drawing/2014/main" id="{CC906225-AD34-4450-B9FF-DE058DD9FA49}"/>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0" y="1219200"/>
            <a:ext cx="9144000" cy="5143500"/>
          </a:xfrm>
          <a:prstGeom prst="rect">
            <a:avLst/>
          </a:prstGeom>
        </p:spPr>
      </p:pic>
    </p:spTree>
    <p:extLst>
      <p:ext uri="{BB962C8B-B14F-4D97-AF65-F5344CB8AC3E}">
        <p14:creationId xmlns:p14="http://schemas.microsoft.com/office/powerpoint/2010/main" val="73608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4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95851" y="2423431"/>
            <a:ext cx="6316904" cy="3000368"/>
          </a:xfrm>
          <a:prstGeom prst="rect">
            <a:avLst/>
          </a:prstGeom>
        </p:spPr>
      </p:pic>
      <p:sp>
        <p:nvSpPr>
          <p:cNvPr id="5" name="Title 4"/>
          <p:cNvSpPr>
            <a:spLocks noGrp="1"/>
          </p:cNvSpPr>
          <p:nvPr>
            <p:ph type="title"/>
          </p:nvPr>
        </p:nvSpPr>
        <p:spPr/>
        <p:txBody>
          <a:bodyPr>
            <a:normAutofit/>
          </a:bodyPr>
          <a:lstStyle/>
          <a:p>
            <a:r>
              <a:rPr lang="en-US" sz="3200" b="1" dirty="0">
                <a:solidFill>
                  <a:schemeClr val="tx1"/>
                </a:solidFill>
                <a:latin typeface="+mj-lt"/>
                <a:cs typeface="+mj-cs"/>
              </a:rPr>
              <a:t>Truck Components</a:t>
            </a:r>
          </a:p>
        </p:txBody>
      </p:sp>
      <p:sp>
        <p:nvSpPr>
          <p:cNvPr id="2" name="Slide Number Placeholder 1"/>
          <p:cNvSpPr>
            <a:spLocks noGrp="1"/>
          </p:cNvSpPr>
          <p:nvPr>
            <p:ph type="sldNum" sz="quarter"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34ACCA7-1966-CA47-98B5-BD4EAB6F6D82}" type="slidenum">
              <a:rPr kumimoji="0" lang="en-US" sz="1632" b="0" i="0" u="none" strike="noStrike" kern="1200" cap="none" spc="0" normalizeH="0" baseline="0" noProof="0" smtClean="0">
                <a:ln>
                  <a:noFill/>
                </a:ln>
                <a:solidFill>
                  <a:prstClr val="white"/>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a:t>
            </a:fld>
            <a:endParaRPr kumimoji="0" lang="en-US" sz="1632" b="0" i="0" u="none" strike="noStrike" kern="1200" cap="none" spc="0" normalizeH="0" baseline="0" noProof="0" dirty="0">
              <a:ln>
                <a:noFill/>
              </a:ln>
              <a:solidFill>
                <a:prstClr val="white"/>
              </a:solidFill>
              <a:effectLst/>
              <a:uLnTx/>
              <a:uFillTx/>
              <a:latin typeface="Arial" charset="0"/>
              <a:ea typeface="+mn-ea"/>
              <a:cs typeface="+mn-cs"/>
            </a:endParaRPr>
          </a:p>
        </p:txBody>
      </p:sp>
      <p:cxnSp>
        <p:nvCxnSpPr>
          <p:cNvPr id="8" name="AutoShape 14"/>
          <p:cNvCxnSpPr>
            <a:cxnSpLocks noChangeShapeType="1"/>
          </p:cNvCxnSpPr>
          <p:nvPr/>
        </p:nvCxnSpPr>
        <p:spPr bwMode="auto">
          <a:xfrm>
            <a:off x="1420008" y="3383246"/>
            <a:ext cx="1338095" cy="645436"/>
          </a:xfrm>
          <a:prstGeom prst="straightConnector1">
            <a:avLst/>
          </a:prstGeom>
          <a:noFill/>
          <a:ln w="28575">
            <a:solidFill>
              <a:srgbClr val="367439"/>
            </a:solidFill>
            <a:round/>
            <a:headEnd type="none" w="med" len="med"/>
            <a:tailEnd type="arrow" w="med" len="med"/>
          </a:ln>
        </p:spPr>
      </p:cxnSp>
      <p:cxnSp>
        <p:nvCxnSpPr>
          <p:cNvPr id="9" name="AutoShape 17"/>
          <p:cNvCxnSpPr>
            <a:cxnSpLocks noChangeShapeType="1"/>
          </p:cNvCxnSpPr>
          <p:nvPr/>
        </p:nvCxnSpPr>
        <p:spPr bwMode="auto">
          <a:xfrm flipH="1">
            <a:off x="6929924" y="3542525"/>
            <a:ext cx="671883" cy="453970"/>
          </a:xfrm>
          <a:prstGeom prst="straightConnector1">
            <a:avLst/>
          </a:prstGeom>
          <a:noFill/>
          <a:ln w="28575">
            <a:solidFill>
              <a:srgbClr val="367439"/>
            </a:solidFill>
            <a:round/>
            <a:headEnd type="none" w="med" len="med"/>
            <a:tailEnd type="arrow" w="med" len="med"/>
          </a:ln>
        </p:spPr>
      </p:cxnSp>
      <p:cxnSp>
        <p:nvCxnSpPr>
          <p:cNvPr id="15" name="AutoShape 23"/>
          <p:cNvCxnSpPr>
            <a:cxnSpLocks noChangeShapeType="1"/>
          </p:cNvCxnSpPr>
          <p:nvPr/>
        </p:nvCxnSpPr>
        <p:spPr bwMode="auto">
          <a:xfrm flipH="1" flipV="1">
            <a:off x="6453188" y="4101799"/>
            <a:ext cx="1613982" cy="1747153"/>
          </a:xfrm>
          <a:prstGeom prst="straightConnector1">
            <a:avLst/>
          </a:prstGeom>
          <a:noFill/>
          <a:ln w="28575">
            <a:solidFill>
              <a:srgbClr val="367439"/>
            </a:solidFill>
            <a:round/>
            <a:headEnd type="none" w="med" len="med"/>
            <a:tailEnd type="arrow" w="med" len="med"/>
          </a:ln>
        </p:spPr>
      </p:cxnSp>
      <p:cxnSp>
        <p:nvCxnSpPr>
          <p:cNvPr id="19" name="AutoShape 7"/>
          <p:cNvCxnSpPr>
            <a:cxnSpLocks noChangeShapeType="1"/>
          </p:cNvCxnSpPr>
          <p:nvPr/>
        </p:nvCxnSpPr>
        <p:spPr bwMode="auto">
          <a:xfrm flipV="1">
            <a:off x="956165" y="4160458"/>
            <a:ext cx="1707197" cy="1717820"/>
          </a:xfrm>
          <a:prstGeom prst="straightConnector1">
            <a:avLst/>
          </a:prstGeom>
          <a:noFill/>
          <a:ln w="28575">
            <a:solidFill>
              <a:srgbClr val="367439"/>
            </a:solidFill>
            <a:round/>
            <a:headEnd type="none" w="med" len="med"/>
            <a:tailEnd type="arrow" w="med" len="med"/>
          </a:ln>
        </p:spPr>
      </p:cxnSp>
      <p:cxnSp>
        <p:nvCxnSpPr>
          <p:cNvPr id="20" name="AutoShape 9"/>
          <p:cNvCxnSpPr>
            <a:cxnSpLocks noChangeShapeType="1"/>
          </p:cNvCxnSpPr>
          <p:nvPr/>
        </p:nvCxnSpPr>
        <p:spPr bwMode="auto">
          <a:xfrm flipH="1">
            <a:off x="3734319" y="1984207"/>
            <a:ext cx="715343" cy="1613219"/>
          </a:xfrm>
          <a:prstGeom prst="straightConnector1">
            <a:avLst/>
          </a:prstGeom>
          <a:noFill/>
          <a:ln w="28575">
            <a:solidFill>
              <a:srgbClr val="367439"/>
            </a:solidFill>
            <a:round/>
            <a:headEnd type="none" w="med" len="med"/>
            <a:tailEnd type="arrow" w="med" len="med"/>
          </a:ln>
        </p:spPr>
      </p:cxnSp>
      <p:cxnSp>
        <p:nvCxnSpPr>
          <p:cNvPr id="21" name="AutoShape 35"/>
          <p:cNvCxnSpPr>
            <a:cxnSpLocks noChangeShapeType="1"/>
          </p:cNvCxnSpPr>
          <p:nvPr/>
        </p:nvCxnSpPr>
        <p:spPr bwMode="auto">
          <a:xfrm flipH="1">
            <a:off x="4742372" y="1835600"/>
            <a:ext cx="998014" cy="1500901"/>
          </a:xfrm>
          <a:prstGeom prst="straightConnector1">
            <a:avLst/>
          </a:prstGeom>
          <a:noFill/>
          <a:ln w="28575">
            <a:solidFill>
              <a:srgbClr val="367439"/>
            </a:solidFill>
            <a:round/>
            <a:headEnd type="none" w="med" len="med"/>
            <a:tailEnd type="arrow" w="med" len="med"/>
          </a:ln>
        </p:spPr>
      </p:cxnSp>
      <p:pic>
        <p:nvPicPr>
          <p:cNvPr id="22" name="Picture 6" descr="C:\Users\ekoehler\Downloads\Kingston Video Shoot\Pressure Sensors.jpg"/>
          <p:cNvPicPr>
            <a:picLocks noChangeAspect="1" noChangeArrowheads="1"/>
          </p:cNvPicPr>
          <p:nvPr/>
        </p:nvPicPr>
        <p:blipFill>
          <a:blip r:embed="rId4" cstate="print"/>
          <a:srcRect b="20251"/>
          <a:stretch>
            <a:fillRect/>
          </a:stretch>
        </p:blipFill>
        <p:spPr bwMode="auto">
          <a:xfrm>
            <a:off x="4062776" y="946080"/>
            <a:ext cx="745705" cy="1038127"/>
          </a:xfrm>
          <a:prstGeom prst="rect">
            <a:avLst/>
          </a:prstGeom>
          <a:noFill/>
          <a:ln>
            <a:solidFill>
              <a:schemeClr val="tx1"/>
            </a:solidFill>
          </a:ln>
        </p:spPr>
      </p:pic>
      <p:cxnSp>
        <p:nvCxnSpPr>
          <p:cNvPr id="23" name="AutoShape 35"/>
          <p:cNvCxnSpPr>
            <a:cxnSpLocks noChangeShapeType="1"/>
          </p:cNvCxnSpPr>
          <p:nvPr/>
        </p:nvCxnSpPr>
        <p:spPr bwMode="auto">
          <a:xfrm flipH="1">
            <a:off x="6948469" y="1943135"/>
            <a:ext cx="421176" cy="583982"/>
          </a:xfrm>
          <a:prstGeom prst="straightConnector1">
            <a:avLst/>
          </a:prstGeom>
          <a:noFill/>
          <a:ln w="28575">
            <a:solidFill>
              <a:srgbClr val="367439"/>
            </a:solidFill>
            <a:round/>
            <a:headEnd type="none" w="med" len="med"/>
            <a:tailEnd type="arrow" w="med" len="med"/>
          </a:ln>
        </p:spPr>
      </p:cxnSp>
      <p:pic>
        <p:nvPicPr>
          <p:cNvPr id="24" name="Picture 23" descr="IMG00399-20120714-1458.jpg"/>
          <p:cNvPicPr>
            <a:picLocks noGrp="1" noChangeAspect="1"/>
          </p:cNvPicPr>
          <p:nvPr isPhoto="1"/>
        </p:nvPicPr>
        <p:blipFill>
          <a:blip r:embed="rId5" cstate="print"/>
          <a:srcRect/>
          <a:stretch>
            <a:fillRect/>
          </a:stretch>
        </p:blipFill>
        <p:spPr>
          <a:xfrm>
            <a:off x="409358" y="5454416"/>
            <a:ext cx="1133224" cy="979722"/>
          </a:xfrm>
          <a:prstGeom prst="rect">
            <a:avLst/>
          </a:prstGeom>
          <a:noFill/>
          <a:ln>
            <a:solidFill>
              <a:schemeClr val="tx1"/>
            </a:solidFill>
          </a:ln>
        </p:spPr>
      </p:pic>
      <p:pic>
        <p:nvPicPr>
          <p:cNvPr id="25" name="Picture 2" descr="C:\Users\ekoehler\Desktop\Wireless Drum Sensor_CLEAN.jpg"/>
          <p:cNvPicPr>
            <a:picLocks noChangeAspect="1" noChangeArrowheads="1"/>
          </p:cNvPicPr>
          <p:nvPr/>
        </p:nvPicPr>
        <p:blipFill>
          <a:blip r:embed="rId6" cstate="print">
            <a:lum bright="10000"/>
          </a:blip>
          <a:srcRect/>
          <a:stretch>
            <a:fillRect/>
          </a:stretch>
        </p:blipFill>
        <p:spPr bwMode="auto">
          <a:xfrm>
            <a:off x="5298260" y="1045652"/>
            <a:ext cx="884252" cy="789948"/>
          </a:xfrm>
          <a:prstGeom prst="rect">
            <a:avLst/>
          </a:prstGeom>
          <a:noFill/>
          <a:ln>
            <a:solidFill>
              <a:schemeClr val="tx1"/>
            </a:solidFill>
          </a:ln>
        </p:spPr>
      </p:pic>
      <p:sp>
        <p:nvSpPr>
          <p:cNvPr id="33" name="Text Box 25"/>
          <p:cNvSpPr txBox="1">
            <a:spLocks noChangeArrowheads="1"/>
          </p:cNvSpPr>
          <p:nvPr/>
        </p:nvSpPr>
        <p:spPr bwMode="auto">
          <a:xfrm>
            <a:off x="130666" y="2559246"/>
            <a:ext cx="1436687" cy="312737"/>
          </a:xfrm>
          <a:prstGeom prst="rect">
            <a:avLst/>
          </a:prstGeom>
          <a:noFill/>
          <a:ln w="9525">
            <a:noFill/>
            <a:miter lim="800000"/>
            <a:headEnd/>
            <a:tailEnd/>
          </a:ln>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Verdana" pitchFamily="34" charset="0"/>
                <a:ea typeface="Verdana" pitchFamily="34" charset="0"/>
                <a:cs typeface="Verdana" pitchFamily="34" charset="0"/>
              </a:rPr>
              <a:t>Driver Interface</a:t>
            </a:r>
            <a:endParaRPr kumimoji="0" lang="en-US" sz="1632"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endParaRPr>
          </a:p>
        </p:txBody>
      </p:sp>
      <p:sp>
        <p:nvSpPr>
          <p:cNvPr id="34" name="Text Box 26"/>
          <p:cNvSpPr txBox="1">
            <a:spLocks noChangeArrowheads="1"/>
          </p:cNvSpPr>
          <p:nvPr/>
        </p:nvSpPr>
        <p:spPr bwMode="auto">
          <a:xfrm>
            <a:off x="2630326" y="1615723"/>
            <a:ext cx="1353384" cy="685800"/>
          </a:xfrm>
          <a:prstGeom prst="rect">
            <a:avLst/>
          </a:prstGeom>
          <a:noFill/>
          <a:ln w="9525">
            <a:noFill/>
            <a:miter lim="800000"/>
            <a:headEnd/>
            <a:tailEnd/>
          </a:ln>
        </p:spPr>
        <p:txBody>
          <a:bodyPr lIns="0" tIns="0" rIns="0" bIns="0"/>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Verdana" pitchFamily="34" charset="0"/>
                <a:ea typeface="Verdana" pitchFamily="34" charset="0"/>
                <a:cs typeface="Verdana" pitchFamily="34" charset="0"/>
              </a:rPr>
              <a:t>Hydraulic Pressure Sensors</a:t>
            </a:r>
            <a:endParaRPr kumimoji="0" lang="en-US" sz="1632"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endParaRPr>
          </a:p>
        </p:txBody>
      </p:sp>
      <p:sp>
        <p:nvSpPr>
          <p:cNvPr id="35" name="Text Box 27"/>
          <p:cNvSpPr txBox="1">
            <a:spLocks noChangeArrowheads="1"/>
          </p:cNvSpPr>
          <p:nvPr/>
        </p:nvSpPr>
        <p:spPr bwMode="auto">
          <a:xfrm>
            <a:off x="1595597" y="5984758"/>
            <a:ext cx="1803954" cy="393083"/>
          </a:xfrm>
          <a:prstGeom prst="rect">
            <a:avLst/>
          </a:prstGeom>
          <a:noFill/>
          <a:ln w="9525">
            <a:noFill/>
            <a:miter lim="800000"/>
            <a:headEnd/>
            <a:tailEnd/>
          </a:ln>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Verdana" pitchFamily="34" charset="0"/>
                <a:ea typeface="Verdana" pitchFamily="34" charset="0"/>
                <a:cs typeface="Verdana" pitchFamily="34" charset="0"/>
              </a:rPr>
              <a:t>Processor, GPS, and Cellular Modem</a:t>
            </a:r>
            <a:endParaRPr kumimoji="0" lang="en-US" sz="1632"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endParaRPr>
          </a:p>
        </p:txBody>
      </p:sp>
      <p:sp>
        <p:nvSpPr>
          <p:cNvPr id="36" name="Text Box 28"/>
          <p:cNvSpPr txBox="1">
            <a:spLocks noChangeArrowheads="1"/>
          </p:cNvSpPr>
          <p:nvPr/>
        </p:nvSpPr>
        <p:spPr bwMode="auto">
          <a:xfrm>
            <a:off x="7699957" y="4343945"/>
            <a:ext cx="945230" cy="436000"/>
          </a:xfrm>
          <a:prstGeom prst="rect">
            <a:avLst/>
          </a:prstGeom>
          <a:noFill/>
          <a:ln w="9525">
            <a:noFill/>
            <a:miter lim="800000"/>
            <a:headEnd/>
            <a:tailEnd/>
          </a:ln>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Verdana" pitchFamily="34" charset="0"/>
                <a:ea typeface="Verdana" pitchFamily="34" charset="0"/>
                <a:cs typeface="Verdana" pitchFamily="34" charset="0"/>
              </a:rPr>
              <a:t>Slump Display</a:t>
            </a:r>
            <a:endParaRPr kumimoji="0" lang="en-US" sz="1632"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endParaRPr>
          </a:p>
        </p:txBody>
      </p:sp>
      <p:sp>
        <p:nvSpPr>
          <p:cNvPr id="37" name="Text Box 33"/>
          <p:cNvSpPr txBox="1">
            <a:spLocks noChangeArrowheads="1"/>
          </p:cNvSpPr>
          <p:nvPr/>
        </p:nvSpPr>
        <p:spPr bwMode="auto">
          <a:xfrm>
            <a:off x="5673816" y="617572"/>
            <a:ext cx="1558744" cy="615506"/>
          </a:xfrm>
          <a:prstGeom prst="rect">
            <a:avLst/>
          </a:prstGeom>
          <a:noFill/>
          <a:ln w="9525">
            <a:noFill/>
            <a:miter lim="800000"/>
            <a:headEnd/>
            <a:tailEnd/>
          </a:ln>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Verdana" pitchFamily="34" charset="0"/>
                <a:ea typeface="Verdana" pitchFamily="34" charset="0"/>
                <a:cs typeface="Verdana" pitchFamily="34" charset="0"/>
              </a:rPr>
              <a:t>Temperature and Drum Speed Sensor</a:t>
            </a:r>
            <a:endParaRPr kumimoji="0" lang="en-US" sz="1632"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endParaRPr>
          </a:p>
        </p:txBody>
      </p:sp>
      <p:sp>
        <p:nvSpPr>
          <p:cNvPr id="39" name="Text Box 33"/>
          <p:cNvSpPr txBox="1">
            <a:spLocks noChangeArrowheads="1"/>
          </p:cNvSpPr>
          <p:nvPr/>
        </p:nvSpPr>
        <p:spPr bwMode="auto">
          <a:xfrm>
            <a:off x="8210919" y="1392201"/>
            <a:ext cx="1445384" cy="682566"/>
          </a:xfrm>
          <a:prstGeom prst="rect">
            <a:avLst/>
          </a:prstGeom>
          <a:noFill/>
          <a:ln w="9525">
            <a:noFill/>
            <a:miter lim="800000"/>
            <a:headEnd/>
            <a:tailEnd/>
          </a:ln>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Verdana" pitchFamily="34" charset="0"/>
                <a:ea typeface="Verdana" pitchFamily="34" charset="0"/>
                <a:cs typeface="Verdana" pitchFamily="34" charset="0"/>
              </a:rPr>
              <a:t>Water and Admixture  Nozzles</a:t>
            </a:r>
            <a:endParaRPr kumimoji="0" lang="en-US" sz="1632"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endParaRPr>
          </a:p>
        </p:txBody>
      </p:sp>
      <p:sp>
        <p:nvSpPr>
          <p:cNvPr id="40" name="Text Box 30"/>
          <p:cNvSpPr txBox="1">
            <a:spLocks noChangeArrowheads="1"/>
          </p:cNvSpPr>
          <p:nvPr/>
        </p:nvSpPr>
        <p:spPr bwMode="auto">
          <a:xfrm>
            <a:off x="6740166" y="5793351"/>
            <a:ext cx="1447669" cy="728298"/>
          </a:xfrm>
          <a:prstGeom prst="rect">
            <a:avLst/>
          </a:prstGeom>
          <a:noFill/>
          <a:ln w="9525">
            <a:noFill/>
            <a:miter lim="800000"/>
            <a:headEnd/>
            <a:tailEnd/>
          </a:ln>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Verdana" pitchFamily="34" charset="0"/>
                <a:ea typeface="Verdana" pitchFamily="34" charset="0"/>
                <a:cs typeface="Verdana" pitchFamily="34" charset="0"/>
              </a:rPr>
              <a:t>Integrated Admixture Tank with Flow Valves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Verdana" pitchFamily="34" charset="0"/>
                <a:ea typeface="Verdana" pitchFamily="34" charset="0"/>
                <a:cs typeface="Verdana" pitchFamily="34" charset="0"/>
              </a:rPr>
              <a:t>and Meters</a:t>
            </a:r>
          </a:p>
        </p:txBody>
      </p:sp>
      <p:pic>
        <p:nvPicPr>
          <p:cNvPr id="27" name="Picture 26"/>
          <p:cNvPicPr>
            <a:picLocks noChangeAspect="1"/>
          </p:cNvPicPr>
          <p:nvPr/>
        </p:nvPicPr>
        <p:blipFill>
          <a:blip r:embed="rId7"/>
          <a:stretch>
            <a:fillRect/>
          </a:stretch>
        </p:blipFill>
        <p:spPr>
          <a:xfrm>
            <a:off x="178892" y="1270407"/>
            <a:ext cx="1583786" cy="991444"/>
          </a:xfrm>
          <a:prstGeom prst="rect">
            <a:avLst/>
          </a:prstGeom>
          <a:ln>
            <a:solidFill>
              <a:schemeClr val="tx1"/>
            </a:solidFill>
          </a:ln>
        </p:spPr>
      </p:pic>
      <p:pic>
        <p:nvPicPr>
          <p:cNvPr id="1026" name="Picture 2" descr="https://lh3.googleusercontent.com/-tyEe_ESqRr0/WmYpA8X_ayI/AAAAAAAAQRQ/0-rPlVvV_lETuKqJG3E6FlLOvA4V7D9aQCL0BGAYYCw/h346/2018-01-2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46819" y="1045652"/>
            <a:ext cx="553948" cy="13990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40DDA366-D532-4BB3-B69D-9A1EC2497677}"/>
              </a:ext>
            </a:extLst>
          </p:cNvPr>
          <p:cNvPicPr>
            <a:picLocks noChangeAspect="1"/>
          </p:cNvPicPr>
          <p:nvPr/>
        </p:nvPicPr>
        <p:blipFill rotWithShape="1">
          <a:blip r:embed="rId9"/>
          <a:srcRect t="36505" b="37447"/>
          <a:stretch/>
        </p:blipFill>
        <p:spPr>
          <a:xfrm>
            <a:off x="7723793" y="3084102"/>
            <a:ext cx="1248249" cy="731444"/>
          </a:xfrm>
          <a:prstGeom prst="rect">
            <a:avLst/>
          </a:prstGeom>
        </p:spPr>
      </p:pic>
    </p:spTree>
    <p:extLst>
      <p:ext uri="{BB962C8B-B14F-4D97-AF65-F5344CB8AC3E}">
        <p14:creationId xmlns:p14="http://schemas.microsoft.com/office/powerpoint/2010/main" val="3397376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5000"/>
            <a:alpha val="76000"/>
          </a:schemeClr>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5C175E7-78C5-4197-8260-FE9C69EC6E56}"/>
              </a:ext>
            </a:extLst>
          </p:cNvPr>
          <p:cNvGraphicFramePr>
            <a:graphicFrameLocks noChangeAspect="1"/>
          </p:cNvGraphicFramePr>
          <p:nvPr>
            <p:custDataLst>
              <p:tags r:id="rId2"/>
            </p:custDataLst>
            <p:extLst/>
          </p:nvPr>
        </p:nvGraphicFramePr>
        <p:xfrm>
          <a:off x="1890" y="1621"/>
          <a:ext cx="1620" cy="1620"/>
        </p:xfrm>
        <a:graphic>
          <a:graphicData uri="http://schemas.openxmlformats.org/presentationml/2006/ole">
            <mc:AlternateContent xmlns:mc="http://schemas.openxmlformats.org/markup-compatibility/2006">
              <mc:Choice xmlns:v="urn:schemas-microsoft-com:vml" Requires="v">
                <p:oleObj spid="_x0000_s20487" name="think-cell Slide" r:id="rId8" imgW="395" imgH="394" progId="TCLayout.ActiveDocument.1">
                  <p:embed/>
                </p:oleObj>
              </mc:Choice>
              <mc:Fallback>
                <p:oleObj name="think-cell Slide" r:id="rId8" imgW="395" imgH="394" progId="TCLayout.ActiveDocument.1">
                  <p:embed/>
                  <p:pic>
                    <p:nvPicPr>
                      <p:cNvPr id="5" name="Object 4" hidden="1">
                        <a:extLst>
                          <a:ext uri="{FF2B5EF4-FFF2-40B4-BE49-F238E27FC236}">
                            <a16:creationId xmlns:a16="http://schemas.microsoft.com/office/drawing/2014/main" id="{95C175E7-78C5-4197-8260-FE9C69EC6E56}"/>
                          </a:ext>
                        </a:extLst>
                      </p:cNvPr>
                      <p:cNvPicPr/>
                      <p:nvPr/>
                    </p:nvPicPr>
                    <p:blipFill>
                      <a:blip r:embed="rId9"/>
                      <a:stretch>
                        <a:fillRect/>
                      </a:stretch>
                    </p:blipFill>
                    <p:spPr>
                      <a:xfrm>
                        <a:off x="1890" y="1621"/>
                        <a:ext cx="1620" cy="162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92315D-2BB3-4D1E-9FB2-CF0613E396D0}"/>
              </a:ext>
            </a:extLst>
          </p:cNvPr>
          <p:cNvSpPr/>
          <p:nvPr>
            <p:custDataLst>
              <p:tags r:id="rId3"/>
            </p:custDataLst>
          </p:nvPr>
        </p:nvSpPr>
        <p:spPr>
          <a:xfrm>
            <a:off x="270" y="1"/>
            <a:ext cx="161974"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43" name="Rectangle 42">
            <a:extLst>
              <a:ext uri="{FF2B5EF4-FFF2-40B4-BE49-F238E27FC236}">
                <a16:creationId xmlns:a16="http://schemas.microsoft.com/office/drawing/2014/main" id="{2C3B812E-F6A3-4C49-8B9F-3FF53E78DA99}"/>
              </a:ext>
            </a:extLst>
          </p:cNvPr>
          <p:cNvSpPr/>
          <p:nvPr/>
        </p:nvSpPr>
        <p:spPr>
          <a:xfrm>
            <a:off x="0" y="-47172"/>
            <a:ext cx="9143999" cy="6934200"/>
          </a:xfrm>
          <a:prstGeom prst="rect">
            <a:avLst/>
          </a:prstGeom>
          <a:blipFill dpi="0" rotWithShape="1">
            <a:blip r:embed="rId10" cstate="email">
              <a:alphaModFix amt="30000"/>
              <a:extLst>
                <a:ext uri="{28A0092B-C50C-407E-A947-70E740481C1C}">
                  <a14:useLocalDpi xmlns:a14="http://schemas.microsoft.com/office/drawing/2010/main"/>
                </a:ext>
              </a:extLst>
            </a:blip>
            <a:srcRec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13" name="Rectangle 11">
            <a:extLst>
              <a:ext uri="{FF2B5EF4-FFF2-40B4-BE49-F238E27FC236}">
                <a16:creationId xmlns:a16="http://schemas.microsoft.com/office/drawing/2014/main" id="{889D914D-8327-4807-B5B7-61725B7A04F3}"/>
              </a:ext>
            </a:extLst>
          </p:cNvPr>
          <p:cNvSpPr txBox="1">
            <a:spLocks/>
          </p:cNvSpPr>
          <p:nvPr>
            <p:custDataLst>
              <p:tags r:id="rId4"/>
            </p:custDataLst>
          </p:nvPr>
        </p:nvSpPr>
        <p:spPr>
          <a:xfrm>
            <a:off x="120649" y="386715"/>
            <a:ext cx="8794113" cy="984885"/>
          </a:xfrm>
          <a:prstGeom prst="rect">
            <a:avLst/>
          </a:prstGeom>
          <a:noFill/>
          <a:ln w="19050">
            <a:noFill/>
          </a:ln>
        </p:spPr>
        <p:txBody>
          <a:bodyPr vert="horz" wrap="square" lIns="0" tIns="0" rIns="0" bIns="0" rtlCol="0" anchor="t" anchorCtr="0">
            <a:spAutoFit/>
          </a:bodyPr>
          <a:lstStyle>
            <a:defPPr>
              <a:defRPr lang="en-US"/>
            </a:defPPr>
            <a:lvl1pPr marL="0" lvl="0" indent="0" defTabSz="895350" eaLnBrk="1" latinLnBrk="0" hangingPunct="1">
              <a:buClr>
                <a:schemeClr val="tx2"/>
              </a:buClr>
              <a:buSzPct val="100000"/>
              <a:defRPr sz="4000" b="1" baseline="0">
                <a:solidFill>
                  <a:schemeClr val="bg1"/>
                </a:solidFill>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GCP’s tech-enabled solution: VERIFI® In-transit concrete management system</a:t>
            </a:r>
          </a:p>
        </p:txBody>
      </p:sp>
      <p:sp>
        <p:nvSpPr>
          <p:cNvPr id="46" name="Wave 45">
            <a:extLst>
              <a:ext uri="{FF2B5EF4-FFF2-40B4-BE49-F238E27FC236}">
                <a16:creationId xmlns:a16="http://schemas.microsoft.com/office/drawing/2014/main" id="{AC2CFA3C-635C-4648-8136-3ED0858855AD}"/>
              </a:ext>
            </a:extLst>
          </p:cNvPr>
          <p:cNvSpPr/>
          <p:nvPr/>
        </p:nvSpPr>
        <p:spPr>
          <a:xfrm rot="5400000" flipH="1">
            <a:off x="2499768" y="-160881"/>
            <a:ext cx="4214311" cy="7994649"/>
          </a:xfrm>
          <a:prstGeom prst="wave">
            <a:avLst>
              <a:gd name="adj1" fmla="val 6111"/>
              <a:gd name="adj2" fmla="val 0"/>
            </a:avLst>
          </a:prstGeom>
          <a:solidFill>
            <a:schemeClr val="accent3">
              <a:alpha val="76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341" name="TextBox 340">
            <a:extLst>
              <a:ext uri="{FF2B5EF4-FFF2-40B4-BE49-F238E27FC236}">
                <a16:creationId xmlns:a16="http://schemas.microsoft.com/office/drawing/2014/main" id="{A89331EB-84F3-434D-BB57-5ECA400B09CF}"/>
              </a:ext>
            </a:extLst>
          </p:cNvPr>
          <p:cNvSpPr txBox="1">
            <a:spLocks/>
          </p:cNvSpPr>
          <p:nvPr/>
        </p:nvSpPr>
        <p:spPr>
          <a:xfrm>
            <a:off x="1600201" y="2514601"/>
            <a:ext cx="5191909" cy="2534486"/>
          </a:xfrm>
          <a:prstGeom prst="rect">
            <a:avLst/>
          </a:prstGeom>
          <a:noFill/>
        </p:spPr>
        <p:txBody>
          <a:bodyPr vert="horz" wrap="square" lIns="0" tIns="0" rIns="0" bIns="0" rtlCol="0" anchor="t"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193675" marR="0" lvl="1" indent="-192088" algn="l" defTabSz="895350" rtl="0" eaLnBrk="1" fontAlgn="base" latinLnBrk="0" hangingPunct="1">
              <a:lnSpc>
                <a:spcPct val="100000"/>
              </a:lnSpc>
              <a:spcBef>
                <a:spcPct val="0"/>
              </a:spcBef>
              <a:spcAft>
                <a:spcPts val="800"/>
              </a:spcAft>
              <a:buClr>
                <a:srgbClr val="FFFFFF"/>
              </a:buClr>
              <a:buSzPct val="125000"/>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Monitors, measures, and manages</a:t>
            </a:r>
            <a:r>
              <a:rPr kumimoji="0" lang="en-US" sz="1800" b="0" i="0" u="none" strike="noStrike" kern="1200" cap="none" spc="0" normalizeH="0" baseline="0" noProof="0" dirty="0">
                <a:ln>
                  <a:noFill/>
                </a:ln>
                <a:solidFill>
                  <a:srgbClr val="FFFFFF"/>
                </a:solidFill>
                <a:effectLst/>
                <a:uLnTx/>
                <a:uFillTx/>
                <a:latin typeface="Arial"/>
                <a:ea typeface="+mn-ea"/>
                <a:cs typeface="+mn-cs"/>
              </a:rPr>
              <a:t> your product in-transit</a:t>
            </a:r>
          </a:p>
          <a:p>
            <a:pPr marL="193675" marR="0" lvl="1" indent="-192088" algn="l" defTabSz="895350" rtl="0" eaLnBrk="1" fontAlgn="base" latinLnBrk="0" hangingPunct="1">
              <a:lnSpc>
                <a:spcPct val="100000"/>
              </a:lnSpc>
              <a:spcBef>
                <a:spcPct val="0"/>
              </a:spcBef>
              <a:spcAft>
                <a:spcPts val="800"/>
              </a:spcAft>
              <a:buClr>
                <a:srgbClr val="FFFFFF"/>
              </a:buClr>
              <a:buSzPct val="125000"/>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Delivers product in-spec </a:t>
            </a:r>
            <a:r>
              <a:rPr kumimoji="0" lang="en-US" sz="1800" b="0" i="0" u="none" strike="noStrike" kern="1200" cap="none" spc="0" normalizeH="0" baseline="0" noProof="0" dirty="0">
                <a:ln>
                  <a:noFill/>
                </a:ln>
                <a:solidFill>
                  <a:srgbClr val="FFFFFF"/>
                </a:solidFill>
                <a:effectLst/>
                <a:uLnTx/>
                <a:uFillTx/>
                <a:latin typeface="Arial"/>
                <a:ea typeface="+mn-ea"/>
                <a:cs typeface="+mn-cs"/>
              </a:rPr>
              <a:t>every time</a:t>
            </a:r>
          </a:p>
          <a:p>
            <a:pPr marL="193675" marR="0" lvl="1" indent="-192088" algn="l" defTabSz="895350" rtl="0" eaLnBrk="1" fontAlgn="base" latinLnBrk="0" hangingPunct="1">
              <a:lnSpc>
                <a:spcPct val="100000"/>
              </a:lnSpc>
              <a:spcBef>
                <a:spcPct val="0"/>
              </a:spcBef>
              <a:spcAft>
                <a:spcPts val="800"/>
              </a:spcAft>
              <a:buClr>
                <a:srgbClr val="FFFFFF"/>
              </a:buClr>
              <a:buSzPct val="1250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Enables </a:t>
            </a:r>
            <a:r>
              <a:rPr kumimoji="0" lang="en-US" sz="1800" b="1" i="0" u="none" strike="noStrike" kern="1200" cap="none" spc="0" normalizeH="0" baseline="0" noProof="0" dirty="0">
                <a:ln>
                  <a:noFill/>
                </a:ln>
                <a:solidFill>
                  <a:srgbClr val="FFFFFF"/>
                </a:solidFill>
                <a:effectLst/>
                <a:uLnTx/>
                <a:uFillTx/>
                <a:latin typeface="Arial"/>
                <a:ea typeface="+mn-ea"/>
                <a:cs typeface="+mn-cs"/>
              </a:rPr>
              <a:t>improved materials management, operational efficiency, </a:t>
            </a:r>
            <a:r>
              <a:rPr kumimoji="0" lang="en-US" sz="1800" b="0" i="0" u="none" strike="noStrike" kern="1200" cap="none" spc="0" normalizeH="0" baseline="0" noProof="0" dirty="0">
                <a:ln>
                  <a:noFill/>
                </a:ln>
                <a:solidFill>
                  <a:srgbClr val="FFFFFF"/>
                </a:solidFill>
                <a:effectLst/>
                <a:uLnTx/>
                <a:uFillTx/>
                <a:latin typeface="Arial"/>
                <a:ea typeface="+mn-ea"/>
                <a:cs typeface="+mn-cs"/>
              </a:rPr>
              <a:t>and</a:t>
            </a:r>
            <a:r>
              <a:rPr kumimoji="0" lang="en-US" sz="1800" b="1" i="0" u="none" strike="noStrike" kern="1200" cap="none" spc="0" normalizeH="0" baseline="0" noProof="0" dirty="0">
                <a:ln>
                  <a:noFill/>
                </a:ln>
                <a:solidFill>
                  <a:srgbClr val="FFFFFF"/>
                </a:solidFill>
                <a:effectLst/>
                <a:uLnTx/>
                <a:uFillTx/>
                <a:latin typeface="Arial"/>
                <a:ea typeface="+mn-ea"/>
                <a:cs typeface="+mn-cs"/>
              </a:rPr>
              <a:t> commercial leverage</a:t>
            </a:r>
          </a:p>
        </p:txBody>
      </p:sp>
      <p:sp>
        <p:nvSpPr>
          <p:cNvPr id="23" name="4. Footnote">
            <a:extLst>
              <a:ext uri="{FF2B5EF4-FFF2-40B4-BE49-F238E27FC236}">
                <a16:creationId xmlns:a16="http://schemas.microsoft.com/office/drawing/2014/main" id="{730A415E-8626-464C-827E-78ECA7EAA58B}"/>
              </a:ext>
            </a:extLst>
          </p:cNvPr>
          <p:cNvSpPr txBox="1">
            <a:spLocks noChangeArrowheads="1"/>
          </p:cNvSpPr>
          <p:nvPr/>
        </p:nvSpPr>
        <p:spPr bwMode="gray">
          <a:xfrm>
            <a:off x="121287" y="6430089"/>
            <a:ext cx="879411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marR="0" lvl="0" indent="-85725" algn="l" defTabSz="895350" rtl="0" eaLnBrk="1" fontAlgn="base" latinLnBrk="0" hangingPunct="1">
              <a:lnSpc>
                <a:spcPct val="100000"/>
              </a:lnSpc>
              <a:spcBef>
                <a:spcPct val="0"/>
              </a:spcBef>
              <a:spcAft>
                <a:spcPct val="0"/>
              </a:spcAft>
              <a:buClrTx/>
              <a:buSzTx/>
              <a:buFontTx/>
              <a:buNone/>
              <a:tabLst/>
              <a:defRPr lang="x-none"/>
            </a:pPr>
            <a:r>
              <a:rPr kumimoji="0" lang="en-US" sz="800" b="1" i="0" u="none" strike="noStrike" kern="1200" cap="none" spc="0" normalizeH="0" baseline="0" noProof="0" dirty="0">
                <a:ln>
                  <a:noFill/>
                </a:ln>
                <a:solidFill>
                  <a:srgbClr val="808080">
                    <a:lumMod val="75000"/>
                  </a:srgbClr>
                </a:solidFill>
                <a:effectLst/>
                <a:uLnTx/>
                <a:uFillTx/>
                <a:latin typeface="Arial"/>
                <a:ea typeface="+mn-ea"/>
                <a:cs typeface="+mn-cs"/>
              </a:rPr>
              <a:t>1 Average-value load, not net of VERIFI® price</a:t>
            </a:r>
          </a:p>
        </p:txBody>
      </p:sp>
      <p:sp>
        <p:nvSpPr>
          <p:cNvPr id="17" name="Title 1">
            <a:extLst>
              <a:ext uri="{FF2B5EF4-FFF2-40B4-BE49-F238E27FC236}">
                <a16:creationId xmlns:a16="http://schemas.microsoft.com/office/drawing/2014/main" id="{EA602349-D5C5-4000-BDC2-FF564F1DEA91}"/>
              </a:ext>
            </a:extLst>
          </p:cNvPr>
          <p:cNvSpPr txBox="1">
            <a:spLocks/>
          </p:cNvSpPr>
          <p:nvPr/>
        </p:nvSpPr>
        <p:spPr bwMode="gray">
          <a:xfrm>
            <a:off x="174944" y="165556"/>
            <a:ext cx="87941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lang="x-none" sz="3200" b="1" baseline="0" noProof="0">
                <a:solidFill>
                  <a:schemeClr val="tx1"/>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tab pos="269875" algn="l"/>
              </a:tabLst>
              <a:defRPr/>
            </a:pPr>
            <a:r>
              <a:rPr kumimoji="0" lang="en-US" sz="1400" b="1" i="0" u="none" strike="noStrike" kern="0" cap="none" spc="0" normalizeH="0" baseline="0" noProof="0" dirty="0">
                <a:ln>
                  <a:noFill/>
                </a:ln>
                <a:solidFill>
                  <a:srgbClr val="0055B8"/>
                </a:solidFill>
                <a:effectLst/>
                <a:uLnTx/>
                <a:uFillTx/>
                <a:latin typeface="Arial"/>
                <a:ea typeface="+mj-ea"/>
                <a:cs typeface="+mj-cs"/>
              </a:rPr>
              <a:t>THE SOLUTION</a:t>
            </a:r>
          </a:p>
        </p:txBody>
      </p:sp>
      <p:sp>
        <p:nvSpPr>
          <p:cNvPr id="10" name="TextBox 9">
            <a:extLst>
              <a:ext uri="{FF2B5EF4-FFF2-40B4-BE49-F238E27FC236}">
                <a16:creationId xmlns:a16="http://schemas.microsoft.com/office/drawing/2014/main" id="{C144FA7B-8082-4F96-BB95-E13FF63940DB}"/>
              </a:ext>
            </a:extLst>
          </p:cNvPr>
          <p:cNvSpPr txBox="1">
            <a:spLocks/>
          </p:cNvSpPr>
          <p:nvPr/>
        </p:nvSpPr>
        <p:spPr>
          <a:xfrm>
            <a:off x="763904" y="1896721"/>
            <a:ext cx="7008496" cy="343639"/>
          </a:xfrm>
          <a:prstGeom prst="rect">
            <a:avLst/>
          </a:prstGeom>
          <a:noFill/>
        </p:spPr>
        <p:txBody>
          <a:bodyPr vert="horz" wrap="square" lIns="0" tIns="0" rIns="0" bIns="0" rtlCol="0" anchor="ctr"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ts val="800"/>
              </a:spcAft>
              <a:buClr>
                <a:srgbClr val="FFFFFF"/>
              </a:buClr>
              <a:buSzPct val="100000"/>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VERIFI® In-transit</a:t>
            </a:r>
          </a:p>
        </p:txBody>
      </p:sp>
      <p:grpSp>
        <p:nvGrpSpPr>
          <p:cNvPr id="9" name="Group 8">
            <a:extLst>
              <a:ext uri="{FF2B5EF4-FFF2-40B4-BE49-F238E27FC236}">
                <a16:creationId xmlns:a16="http://schemas.microsoft.com/office/drawing/2014/main" id="{4F4B53F9-ED62-486A-A702-24666A3392FC}"/>
              </a:ext>
            </a:extLst>
          </p:cNvPr>
          <p:cNvGrpSpPr/>
          <p:nvPr/>
        </p:nvGrpSpPr>
        <p:grpSpPr>
          <a:xfrm>
            <a:off x="-107313" y="4610882"/>
            <a:ext cx="8794113" cy="1104119"/>
            <a:chOff x="1420778" y="4343400"/>
            <a:chExt cx="6001012" cy="1104119"/>
          </a:xfrm>
        </p:grpSpPr>
        <p:sp>
          <p:nvSpPr>
            <p:cNvPr id="18" name="Body3 7">
              <a:extLst>
                <a:ext uri="{FF2B5EF4-FFF2-40B4-BE49-F238E27FC236}">
                  <a16:creationId xmlns:a16="http://schemas.microsoft.com/office/drawing/2014/main" id="{D8CDBBA5-C30A-4B11-8825-79770D3D2D2E}"/>
                </a:ext>
              </a:extLst>
            </p:cNvPr>
            <p:cNvSpPr txBox="1">
              <a:spLocks noChangeAspect="1"/>
            </p:cNvSpPr>
            <p:nvPr>
              <p:custDataLst>
                <p:tags r:id="rId5"/>
              </p:custDataLst>
            </p:nvPr>
          </p:nvSpPr>
          <p:spPr>
            <a:xfrm>
              <a:off x="2741961" y="4343400"/>
              <a:ext cx="3277839" cy="1104119"/>
            </a:xfrm>
            <a:prstGeom prst="rect">
              <a:avLst/>
            </a:prstGeom>
            <a:solidFill>
              <a:schemeClr val="accent4">
                <a:alpha val="61000"/>
              </a:schemeClr>
            </a:solidFill>
            <a:ln w="38100">
              <a:noFill/>
            </a:ln>
          </p:spPr>
          <p:txBody>
            <a:bodyPr vert="horz" wrap="square" lIns="76200" tIns="76200" rIns="76200" bIns="76200" rtlCol="0" anchor="ctr">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343" name="TextBox 342">
              <a:extLst>
                <a:ext uri="{FF2B5EF4-FFF2-40B4-BE49-F238E27FC236}">
                  <a16:creationId xmlns:a16="http://schemas.microsoft.com/office/drawing/2014/main" id="{D47CEA7B-2D54-443F-B56B-D03F1E5EBF1F}"/>
                </a:ext>
              </a:extLst>
            </p:cNvPr>
            <p:cNvSpPr txBox="1">
              <a:spLocks/>
            </p:cNvSpPr>
            <p:nvPr/>
          </p:nvSpPr>
          <p:spPr>
            <a:xfrm>
              <a:off x="1420778" y="4855952"/>
              <a:ext cx="6001012" cy="430887"/>
            </a:xfrm>
            <a:prstGeom prst="rect">
              <a:avLst/>
            </a:prstGeom>
            <a:noFill/>
          </p:spPr>
          <p:txBody>
            <a:bodyPr vert="horz" wrap="square" lIns="0" tIns="0" rIns="0" bIns="0" rtlCol="0" anchor="ctr"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ct val="0"/>
                </a:spcAft>
                <a:buClr>
                  <a:srgbClr val="0055B8"/>
                </a:buClr>
                <a:buSzPct val="100000"/>
                <a:buFontTx/>
                <a:buNone/>
                <a:tabLst/>
                <a:defRPr/>
              </a:pPr>
              <a:r>
                <a:rPr kumimoji="0" lang="fr-FR" sz="2800" b="1" i="0" u="none" strike="noStrike" kern="1200" cap="none" spc="0" normalizeH="0" baseline="0" noProof="0" dirty="0">
                  <a:ln>
                    <a:noFill/>
                  </a:ln>
                  <a:solidFill>
                    <a:srgbClr val="FFFFFF"/>
                  </a:solidFill>
                  <a:effectLst/>
                  <a:uLnTx/>
                  <a:uFillTx/>
                  <a:latin typeface="Arial"/>
                  <a:ea typeface="+mn-ea"/>
                  <a:cs typeface="+mn-cs"/>
                </a:rPr>
                <a:t>~ $2-6 USD / YD</a:t>
              </a:r>
              <a:r>
                <a:rPr kumimoji="0" lang="fr-FR" sz="2800" b="1" i="0" u="none" strike="noStrike" kern="1200" cap="none" spc="0" normalizeH="0" baseline="30000" noProof="0" dirty="0">
                  <a:ln>
                    <a:noFill/>
                  </a:ln>
                  <a:solidFill>
                    <a:srgbClr val="FFFFFF"/>
                  </a:solidFill>
                  <a:effectLst/>
                  <a:uLnTx/>
                  <a:uFillTx/>
                  <a:latin typeface="Arial"/>
                  <a:ea typeface="+mn-ea"/>
                  <a:cs typeface="+mn-cs"/>
                </a:rPr>
                <a:t>3</a:t>
              </a:r>
              <a:endParaRPr kumimoji="0" lang="en-US" sz="2800" b="1" i="0" u="none" strike="noStrike" kern="1200" cap="none" spc="0" normalizeH="0" baseline="30000" noProof="0" dirty="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D704A5D4-0045-4F1A-A228-742C27172564}"/>
                </a:ext>
              </a:extLst>
            </p:cNvPr>
            <p:cNvSpPr txBox="1">
              <a:spLocks/>
            </p:cNvSpPr>
            <p:nvPr/>
          </p:nvSpPr>
          <p:spPr>
            <a:xfrm>
              <a:off x="1710306" y="4474956"/>
              <a:ext cx="5455465" cy="246221"/>
            </a:xfrm>
            <a:prstGeom prst="rect">
              <a:avLst/>
            </a:prstGeom>
            <a:noFill/>
          </p:spPr>
          <p:txBody>
            <a:bodyPr vert="horz" wrap="square" lIns="0" tIns="0" rIns="0" bIns="0" rtlCol="0" anchor="ctr"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ctr" defTabSz="895350" rtl="0" eaLnBrk="1" fontAlgn="base" latinLnBrk="0" hangingPunct="1">
                <a:lnSpc>
                  <a:spcPct val="100000"/>
                </a:lnSpc>
                <a:spcBef>
                  <a:spcPct val="0"/>
                </a:spcBef>
                <a:spcAft>
                  <a:spcPct val="0"/>
                </a:spcAft>
                <a:buClr>
                  <a:srgbClr val="0055B8"/>
                </a:buClr>
                <a:buSzPct val="100000"/>
                <a:buFontTx/>
                <a:buNone/>
                <a:tabLst/>
                <a:defRPr/>
              </a:pPr>
              <a:r>
                <a:rPr kumimoji="0" lang="fr-FR" sz="1600" b="1" i="0" u="none" strike="noStrike" kern="1200" cap="none" spc="0" normalizeH="0" baseline="0" noProof="0" dirty="0">
                  <a:ln>
                    <a:noFill/>
                  </a:ln>
                  <a:solidFill>
                    <a:srgbClr val="FFFFFF"/>
                  </a:solidFill>
                  <a:effectLst/>
                  <a:uLnTx/>
                  <a:uFillTx/>
                  <a:latin typeface="Arial"/>
                  <a:ea typeface="+mn-ea"/>
                  <a:cs typeface="+mn-cs"/>
                </a:rPr>
                <a:t>POTENTIAL PROFIT </a:t>
              </a:r>
              <a:r>
                <a:rPr kumimoji="0" lang="en-US" sz="1600" b="1" i="0" u="none" strike="noStrike" kern="1200" cap="none" spc="0" normalizeH="0" baseline="0" noProof="0" dirty="0">
                  <a:ln>
                    <a:noFill/>
                  </a:ln>
                  <a:solidFill>
                    <a:srgbClr val="FFFFFF"/>
                  </a:solidFill>
                  <a:effectLst/>
                  <a:uLnTx/>
                  <a:uFillTx/>
                  <a:latin typeface="Arial"/>
                  <a:ea typeface="+mn-ea"/>
                  <a:cs typeface="+mn-cs"/>
                </a:rPr>
                <a:t>ENHANCEMENT</a:t>
              </a:r>
              <a:r>
                <a:rPr kumimoji="0" lang="en-US" sz="1600" b="1" i="0" u="none" strike="noStrike" kern="1200" cap="none" spc="0" normalizeH="0" baseline="30000" noProof="0" dirty="0">
                  <a:ln>
                    <a:noFill/>
                  </a:ln>
                  <a:solidFill>
                    <a:srgbClr val="FFFFFF"/>
                  </a:solidFill>
                  <a:effectLst/>
                  <a:uLnTx/>
                  <a:uFillTx/>
                  <a:latin typeface="Arial"/>
                  <a:ea typeface="+mn-ea"/>
                  <a:cs typeface="+mn-cs"/>
                </a:rPr>
                <a:t>1</a:t>
              </a:r>
              <a:r>
                <a:rPr kumimoji="0" lang="fr-FR" sz="1600" b="1" i="0" u="none" strike="noStrike" kern="1200" cap="none" spc="0" normalizeH="0" baseline="0" noProof="0" dirty="0">
                  <a:ln>
                    <a:noFill/>
                  </a:ln>
                  <a:solidFill>
                    <a:srgbClr val="FFFFFF"/>
                  </a:solidFill>
                  <a:effectLst/>
                  <a:uLnTx/>
                  <a:uFillTx/>
                  <a:latin typeface="Arial"/>
                  <a:ea typeface="+mn-ea"/>
                  <a:cs typeface="+mn-cs"/>
                </a:rPr>
                <a:t>  </a:t>
              </a:r>
              <a:endParaRPr kumimoji="0" lang="en-US" sz="16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1" name="Speech Bubble: Rectangle 10">
            <a:extLst>
              <a:ext uri="{FF2B5EF4-FFF2-40B4-BE49-F238E27FC236}">
                <a16:creationId xmlns:a16="http://schemas.microsoft.com/office/drawing/2014/main" id="{3923FA3A-1599-4A2D-9AD6-A7FBCACF2FAA}"/>
              </a:ext>
            </a:extLst>
          </p:cNvPr>
          <p:cNvSpPr/>
          <p:nvPr/>
        </p:nvSpPr>
        <p:spPr>
          <a:xfrm>
            <a:off x="6811229" y="3344728"/>
            <a:ext cx="1742290" cy="2361003"/>
          </a:xfrm>
          <a:prstGeom prst="wedgeRectCallout">
            <a:avLst>
              <a:gd name="adj1" fmla="val -71585"/>
              <a:gd name="adj2" fmla="val -79435"/>
            </a:avLst>
          </a:prstGeom>
          <a:solidFill>
            <a:schemeClr val="accent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55B8"/>
                </a:solidFill>
                <a:effectLst/>
                <a:uLnTx/>
                <a:uFillTx/>
                <a:latin typeface="Arial"/>
                <a:ea typeface="+mn-ea"/>
                <a:cs typeface="+mn-cs"/>
              </a:rPr>
              <a:t>VERIFI® </a:t>
            </a:r>
            <a:r>
              <a:rPr kumimoji="0" lang="en-US" sz="1600" b="0" i="0" u="none" strike="noStrike" kern="1200" cap="none" spc="0" normalizeH="0" baseline="0" noProof="0" dirty="0">
                <a:ln>
                  <a:noFill/>
                </a:ln>
                <a:solidFill>
                  <a:srgbClr val="0055B8"/>
                </a:solidFill>
                <a:effectLst/>
                <a:uLnTx/>
                <a:uFillTx/>
                <a:latin typeface="Arial"/>
                <a:ea typeface="+mn-ea"/>
                <a:cs typeface="+mn-cs"/>
              </a:rPr>
              <a:t>In-transit comes packaged with </a:t>
            </a:r>
            <a:r>
              <a:rPr kumimoji="0" lang="en-US" sz="1600" b="1" i="0" u="none" strike="noStrike" kern="1200" cap="none" spc="0" normalizeH="0" baseline="0" noProof="0" dirty="0">
                <a:ln>
                  <a:noFill/>
                </a:ln>
                <a:solidFill>
                  <a:srgbClr val="0055B8"/>
                </a:solidFill>
                <a:effectLst/>
                <a:uLnTx/>
                <a:uFillTx/>
                <a:latin typeface="Arial"/>
                <a:ea typeface="+mn-ea"/>
                <a:cs typeface="+mn-cs"/>
              </a:rPr>
              <a:t>GCP expert services &amp; technical support</a:t>
            </a:r>
          </a:p>
        </p:txBody>
      </p:sp>
      <p:cxnSp>
        <p:nvCxnSpPr>
          <p:cNvPr id="14" name="Straight Connector 13">
            <a:extLst>
              <a:ext uri="{FF2B5EF4-FFF2-40B4-BE49-F238E27FC236}">
                <a16:creationId xmlns:a16="http://schemas.microsoft.com/office/drawing/2014/main" id="{9FC44814-B18A-45A0-A005-F7FB7C63B3EC}"/>
              </a:ext>
            </a:extLst>
          </p:cNvPr>
          <p:cNvCxnSpPr>
            <a:cxnSpLocks/>
          </p:cNvCxnSpPr>
          <p:nvPr/>
        </p:nvCxnSpPr>
        <p:spPr>
          <a:xfrm>
            <a:off x="964115" y="2288120"/>
            <a:ext cx="6579685" cy="138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025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1F896D3-1FDF-45E8-8285-09A36BE86769}"/>
              </a:ext>
            </a:extLst>
          </p:cNvPr>
          <p:cNvGraphicFramePr>
            <a:graphicFrameLocks noChangeAspect="1"/>
          </p:cNvGraphicFramePr>
          <p:nvPr>
            <p:custDataLst>
              <p:tags r:id="rId2"/>
            </p:custDataLst>
            <p:extLst/>
          </p:nvPr>
        </p:nvGraphicFramePr>
        <p:xfrm>
          <a:off x="1858" y="1790"/>
          <a:ext cx="1588" cy="1588"/>
        </p:xfrm>
        <a:graphic>
          <a:graphicData uri="http://schemas.openxmlformats.org/presentationml/2006/ole">
            <mc:AlternateContent xmlns:mc="http://schemas.openxmlformats.org/markup-compatibility/2006">
              <mc:Choice xmlns:v="urn:schemas-microsoft-com:vml" Requires="v">
                <p:oleObj spid="_x0000_s21511" name="think-cell Slide" r:id="rId7" imgW="395" imgH="394" progId="TCLayout.ActiveDocument.1">
                  <p:embed/>
                </p:oleObj>
              </mc:Choice>
              <mc:Fallback>
                <p:oleObj name="think-cell Slide" r:id="rId7" imgW="395" imgH="394" progId="TCLayout.ActiveDocument.1">
                  <p:embed/>
                  <p:pic>
                    <p:nvPicPr>
                      <p:cNvPr id="9" name="Object 8" hidden="1">
                        <a:extLst>
                          <a:ext uri="{FF2B5EF4-FFF2-40B4-BE49-F238E27FC236}">
                            <a16:creationId xmlns:a16="http://schemas.microsoft.com/office/drawing/2014/main" id="{81F896D3-1FDF-45E8-8285-09A36BE86769}"/>
                          </a:ext>
                        </a:extLst>
                      </p:cNvPr>
                      <p:cNvPicPr/>
                      <p:nvPr/>
                    </p:nvPicPr>
                    <p:blipFill>
                      <a:blip r:embed="rId8"/>
                      <a:stretch>
                        <a:fillRect/>
                      </a:stretch>
                    </p:blipFill>
                    <p:spPr>
                      <a:xfrm>
                        <a:off x="1858" y="1790"/>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43C7BCEF-5C77-4732-8C69-F615986BF767}"/>
              </a:ext>
            </a:extLst>
          </p:cNvPr>
          <p:cNvSpPr/>
          <p:nvPr>
            <p:custDataLst>
              <p:tags r:id="rId3"/>
            </p:custDataLst>
          </p:nvPr>
        </p:nvSpPr>
        <p:spPr>
          <a:xfrm>
            <a:off x="270" y="203"/>
            <a:ext cx="158741" cy="158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65" name="Rectangle 64">
            <a:extLst>
              <a:ext uri="{FF2B5EF4-FFF2-40B4-BE49-F238E27FC236}">
                <a16:creationId xmlns:a16="http://schemas.microsoft.com/office/drawing/2014/main" id="{2ADC8CB4-35A1-4944-8D7F-D8FEA7C01557}"/>
              </a:ext>
            </a:extLst>
          </p:cNvPr>
          <p:cNvSpPr/>
          <p:nvPr/>
        </p:nvSpPr>
        <p:spPr>
          <a:xfrm>
            <a:off x="1" y="-1"/>
            <a:ext cx="9143999" cy="6858001"/>
          </a:xfrm>
          <a:prstGeom prst="rect">
            <a:avLst/>
          </a:prstGeom>
          <a:gradFill>
            <a:gsLst>
              <a:gs pos="0">
                <a:schemeClr val="accent4">
                  <a:lumMod val="75000"/>
                </a:schemeClr>
              </a:gs>
              <a:gs pos="32000">
                <a:schemeClr val="accent4">
                  <a:alpha val="65000"/>
                </a:schemeClr>
              </a:gs>
              <a:gs pos="98000">
                <a:srgbClr val="28A4A9">
                  <a:alpha val="54000"/>
                </a:srgbClr>
              </a:gs>
            </a:gsLst>
            <a:lin ang="189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 name="Title 1"/>
          <p:cNvSpPr>
            <a:spLocks noGrp="1"/>
          </p:cNvSpPr>
          <p:nvPr>
            <p:ph type="title"/>
          </p:nvPr>
        </p:nvSpPr>
        <p:spPr bwMode="auto">
          <a:xfrm>
            <a:off x="174944" y="407313"/>
            <a:ext cx="879411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schemeClr val="tx2"/>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noAutofit/>
          </a:bodyPr>
          <a:lstStyle/>
          <a:p>
            <a:r>
              <a:rPr lang="en-US" sz="2800" dirty="0">
                <a:solidFill>
                  <a:schemeClr val="bg1"/>
                </a:solidFill>
                <a:latin typeface="+mn-lt"/>
              </a:rPr>
              <a:t>VERIFI® In-transit addresses many operational challenges at the plant, on the road, and at jobsite</a:t>
            </a:r>
          </a:p>
        </p:txBody>
      </p:sp>
      <p:cxnSp>
        <p:nvCxnSpPr>
          <p:cNvPr id="68" name="Straight Connector 67">
            <a:extLst>
              <a:ext uri="{FF2B5EF4-FFF2-40B4-BE49-F238E27FC236}">
                <a16:creationId xmlns:a16="http://schemas.microsoft.com/office/drawing/2014/main" id="{3F22C09F-DDAA-4D99-807B-EE661C999401}"/>
              </a:ext>
            </a:extLst>
          </p:cNvPr>
          <p:cNvCxnSpPr>
            <a:cxnSpLocks/>
          </p:cNvCxnSpPr>
          <p:nvPr/>
        </p:nvCxnSpPr>
        <p:spPr>
          <a:xfrm>
            <a:off x="207812" y="8392392"/>
            <a:ext cx="2645562" cy="0"/>
          </a:xfrm>
          <a:prstGeom prst="line">
            <a:avLst/>
          </a:prstGeom>
          <a:ln w="9525">
            <a:solidFill>
              <a:schemeClr val="accent5">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74">
            <a:extLst>
              <a:ext uri="{FF2B5EF4-FFF2-40B4-BE49-F238E27FC236}">
                <a16:creationId xmlns:a16="http://schemas.microsoft.com/office/drawing/2014/main" id="{C2F00596-589B-4131-A4FA-84F1310F2321}"/>
              </a:ext>
            </a:extLst>
          </p:cNvPr>
          <p:cNvPicPr>
            <a:picLocks noChangeAspect="1"/>
          </p:cNvPicPr>
          <p:nvPr/>
        </p:nvPicPr>
        <p:blipFill>
          <a:blip r:embed="rId9" cstate="email">
            <a:lum bright="70000" contrast="-70000"/>
            <a:extLst>
              <a:ext uri="{28A0092B-C50C-407E-A947-70E740481C1C}">
                <a14:useLocalDpi xmlns:a14="http://schemas.microsoft.com/office/drawing/2010/main"/>
              </a:ext>
            </a:extLst>
          </a:blip>
          <a:stretch>
            <a:fillRect/>
          </a:stretch>
        </p:blipFill>
        <p:spPr>
          <a:xfrm>
            <a:off x="121489" y="6681211"/>
            <a:ext cx="2176461" cy="121931"/>
          </a:xfrm>
          <a:prstGeom prst="rect">
            <a:avLst/>
          </a:prstGeom>
        </p:spPr>
      </p:pic>
      <p:sp>
        <p:nvSpPr>
          <p:cNvPr id="52" name="Title 1">
            <a:extLst>
              <a:ext uri="{FF2B5EF4-FFF2-40B4-BE49-F238E27FC236}">
                <a16:creationId xmlns:a16="http://schemas.microsoft.com/office/drawing/2014/main" id="{FF10C6A9-1477-47AF-8296-A5050F739062}"/>
              </a:ext>
            </a:extLst>
          </p:cNvPr>
          <p:cNvSpPr txBox="1">
            <a:spLocks/>
          </p:cNvSpPr>
          <p:nvPr/>
        </p:nvSpPr>
        <p:spPr bwMode="gray">
          <a:xfrm>
            <a:off x="174944" y="165556"/>
            <a:ext cx="87941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lang="x-none" sz="3200" b="1" baseline="0" noProof="0">
                <a:solidFill>
                  <a:schemeClr val="tx1"/>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
                <a:srgbClr val="FFFFFF"/>
              </a:buClr>
              <a:buSzTx/>
              <a:buFontTx/>
              <a:buNone/>
              <a:tabLst>
                <a:tab pos="269875" algn="l"/>
              </a:tabLst>
              <a:defRPr/>
            </a:pPr>
            <a:r>
              <a:rPr kumimoji="0" lang="en-US" sz="1400" b="1" i="0" u="none" strike="noStrike" kern="0" cap="none" spc="0" normalizeH="0" baseline="0" noProof="0" dirty="0">
                <a:ln>
                  <a:noFill/>
                </a:ln>
                <a:solidFill>
                  <a:srgbClr val="FFFFFF"/>
                </a:solidFill>
                <a:effectLst/>
                <a:uLnTx/>
                <a:uFillTx/>
                <a:latin typeface="Arial"/>
                <a:ea typeface="+mj-ea"/>
                <a:cs typeface="+mj-cs"/>
              </a:rPr>
              <a:t>THE CHALLENGE &amp; SOLUTION: DEEP DIVE</a:t>
            </a:r>
          </a:p>
        </p:txBody>
      </p:sp>
      <p:grpSp>
        <p:nvGrpSpPr>
          <p:cNvPr id="12" name="Group 11">
            <a:extLst>
              <a:ext uri="{FF2B5EF4-FFF2-40B4-BE49-F238E27FC236}">
                <a16:creationId xmlns:a16="http://schemas.microsoft.com/office/drawing/2014/main" id="{0C5FB9B4-51A7-4E95-B03C-C0D9131D830E}"/>
              </a:ext>
            </a:extLst>
          </p:cNvPr>
          <p:cNvGrpSpPr/>
          <p:nvPr/>
        </p:nvGrpSpPr>
        <p:grpSpPr>
          <a:xfrm>
            <a:off x="172436" y="1371599"/>
            <a:ext cx="8796623" cy="5192945"/>
            <a:chOff x="172436" y="908671"/>
            <a:chExt cx="8796623" cy="5655874"/>
          </a:xfrm>
        </p:grpSpPr>
        <p:sp>
          <p:nvSpPr>
            <p:cNvPr id="47" name="Rectangle 46">
              <a:extLst>
                <a:ext uri="{FF2B5EF4-FFF2-40B4-BE49-F238E27FC236}">
                  <a16:creationId xmlns:a16="http://schemas.microsoft.com/office/drawing/2014/main" id="{C943D639-3D1D-4762-A83F-FC87D8D7ABD7}"/>
                </a:ext>
              </a:extLst>
            </p:cNvPr>
            <p:cNvSpPr>
              <a:spLocks/>
            </p:cNvSpPr>
            <p:nvPr/>
          </p:nvSpPr>
          <p:spPr>
            <a:xfrm>
              <a:off x="2438399" y="908671"/>
              <a:ext cx="2895602" cy="33339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CHALLENGES WITHOUT VERIFI®</a:t>
              </a:r>
              <a:endParaRPr kumimoji="0" lang="en-US" sz="12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6" name="Rectangle 35">
              <a:extLst>
                <a:ext uri="{FF2B5EF4-FFF2-40B4-BE49-F238E27FC236}">
                  <a16:creationId xmlns:a16="http://schemas.microsoft.com/office/drawing/2014/main" id="{ED6184B1-90F5-4790-8AAD-001E50B977FB}"/>
                </a:ext>
              </a:extLst>
            </p:cNvPr>
            <p:cNvSpPr>
              <a:spLocks/>
            </p:cNvSpPr>
            <p:nvPr/>
          </p:nvSpPr>
          <p:spPr>
            <a:xfrm>
              <a:off x="6073456" y="908671"/>
              <a:ext cx="2895602" cy="33339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SOLUTIONS WITH VERIFI®</a:t>
              </a:r>
            </a:p>
          </p:txBody>
        </p:sp>
        <p:grpSp>
          <p:nvGrpSpPr>
            <p:cNvPr id="28" name="Group 27">
              <a:extLst>
                <a:ext uri="{FF2B5EF4-FFF2-40B4-BE49-F238E27FC236}">
                  <a16:creationId xmlns:a16="http://schemas.microsoft.com/office/drawing/2014/main" id="{0979129C-01F2-4078-8C0B-98868067FA4E}"/>
                </a:ext>
              </a:extLst>
            </p:cNvPr>
            <p:cNvGrpSpPr>
              <a:grpSpLocks/>
            </p:cNvGrpSpPr>
            <p:nvPr/>
          </p:nvGrpSpPr>
          <p:grpSpPr>
            <a:xfrm>
              <a:off x="172437" y="2680941"/>
              <a:ext cx="2196753" cy="2087194"/>
              <a:chOff x="172437" y="3060118"/>
              <a:chExt cx="2196753" cy="1736527"/>
            </a:xfrm>
          </p:grpSpPr>
          <p:sp>
            <p:nvSpPr>
              <p:cNvPr id="63" name="Rectangle 62">
                <a:extLst>
                  <a:ext uri="{FF2B5EF4-FFF2-40B4-BE49-F238E27FC236}">
                    <a16:creationId xmlns:a16="http://schemas.microsoft.com/office/drawing/2014/main" id="{40A79DFF-ED5D-4B8C-A322-80E349896F76}"/>
                  </a:ext>
                </a:extLst>
              </p:cNvPr>
              <p:cNvSpPr>
                <a:spLocks/>
              </p:cNvSpPr>
              <p:nvPr/>
            </p:nvSpPr>
            <p:spPr>
              <a:xfrm>
                <a:off x="172437" y="3060118"/>
                <a:ext cx="2196753" cy="1736527"/>
              </a:xfrm>
              <a:prstGeom prst="rect">
                <a:avLst/>
              </a:prstGeom>
              <a:blipFill>
                <a:blip r:embed="rId10" cstate="email">
                  <a:extLst>
                    <a:ext uri="{28A0092B-C50C-407E-A947-70E740481C1C}">
                      <a14:useLocalDpi xmlns:a14="http://schemas.microsoft.com/office/drawing/2010/main"/>
                    </a:ext>
                  </a:extLst>
                </a:blip>
                <a:srcRec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102" name="Rectangle 101">
                <a:extLst>
                  <a:ext uri="{FF2B5EF4-FFF2-40B4-BE49-F238E27FC236}">
                    <a16:creationId xmlns:a16="http://schemas.microsoft.com/office/drawing/2014/main" id="{70C1FB08-CB8E-463B-A8AC-89AE798D0535}"/>
                  </a:ext>
                </a:extLst>
              </p:cNvPr>
              <p:cNvSpPr>
                <a:spLocks/>
              </p:cNvSpPr>
              <p:nvPr/>
            </p:nvSpPr>
            <p:spPr>
              <a:xfrm>
                <a:off x="172437" y="3060118"/>
                <a:ext cx="2196753" cy="1736527"/>
              </a:xfrm>
              <a:prstGeom prst="rect">
                <a:avLst/>
              </a:prstGeom>
              <a:solidFill>
                <a:schemeClr val="accent6">
                  <a:lumMod val="20000"/>
                  <a:lumOff val="80000"/>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587" marR="0" lvl="1" indent="0" algn="ctr" defTabSz="914400" rtl="0" eaLnBrk="1" fontAlgn="base" latinLnBrk="0" hangingPunct="1">
                  <a:lnSpc>
                    <a:spcPct val="100000"/>
                  </a:lnSpc>
                  <a:spcBef>
                    <a:spcPct val="0"/>
                  </a:spcBef>
                  <a:spcAft>
                    <a:spcPts val="800"/>
                  </a:spcAft>
                  <a:buClrTx/>
                  <a:buSzTx/>
                  <a:buFontTx/>
                  <a:buNone/>
                  <a:tabLst/>
                  <a:defRPr/>
                </a:pPr>
                <a:r>
                  <a:rPr kumimoji="0" lang="en-US" sz="2000" b="1" i="0" u="none" strike="noStrike" kern="1200" cap="none" spc="0" normalizeH="0" baseline="0" noProof="0">
                    <a:ln>
                      <a:noFill/>
                    </a:ln>
                    <a:solidFill>
                      <a:srgbClr val="0055B8"/>
                    </a:solidFill>
                    <a:effectLst/>
                    <a:uLnTx/>
                    <a:uFillTx/>
                    <a:latin typeface="Arial"/>
                    <a:ea typeface="+mn-ea"/>
                    <a:cs typeface="+mn-cs"/>
                  </a:rPr>
                  <a:t>On the road</a:t>
                </a:r>
                <a:endParaRPr kumimoji="0" lang="en-US" sz="2000" b="1" i="0" u="none" strike="noStrike" kern="1200" cap="none" spc="0" normalizeH="0" baseline="0" noProof="0" dirty="0">
                  <a:ln>
                    <a:noFill/>
                  </a:ln>
                  <a:solidFill>
                    <a:srgbClr val="0055B8"/>
                  </a:solidFill>
                  <a:effectLst/>
                  <a:uLnTx/>
                  <a:uFillTx/>
                  <a:latin typeface="Arial"/>
                  <a:ea typeface="+mn-ea"/>
                  <a:cs typeface="+mn-cs"/>
                </a:endParaRPr>
              </a:p>
            </p:txBody>
          </p:sp>
        </p:grpSp>
        <p:grpSp>
          <p:nvGrpSpPr>
            <p:cNvPr id="4" name="Group 3">
              <a:extLst>
                <a:ext uri="{FF2B5EF4-FFF2-40B4-BE49-F238E27FC236}">
                  <a16:creationId xmlns:a16="http://schemas.microsoft.com/office/drawing/2014/main" id="{88291406-05BA-48CE-81CF-AE56EE56652F}"/>
                </a:ext>
              </a:extLst>
            </p:cNvPr>
            <p:cNvGrpSpPr>
              <a:grpSpLocks/>
            </p:cNvGrpSpPr>
            <p:nvPr/>
          </p:nvGrpSpPr>
          <p:grpSpPr>
            <a:xfrm>
              <a:off x="172436" y="1283358"/>
              <a:ext cx="2196754" cy="1327424"/>
              <a:chOff x="172436" y="1273934"/>
              <a:chExt cx="2196754" cy="1745950"/>
            </a:xfrm>
          </p:grpSpPr>
          <p:pic>
            <p:nvPicPr>
              <p:cNvPr id="56" name="Picture 55">
                <a:extLst>
                  <a:ext uri="{FF2B5EF4-FFF2-40B4-BE49-F238E27FC236}">
                    <a16:creationId xmlns:a16="http://schemas.microsoft.com/office/drawing/2014/main" id="{B1AD4B3E-E85A-4291-BEB2-C2EC80AAC15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72437" y="1273934"/>
                <a:ext cx="2196753" cy="1745950"/>
              </a:xfrm>
              <a:prstGeom prst="rect">
                <a:avLst/>
              </a:prstGeom>
            </p:spPr>
          </p:pic>
          <p:sp>
            <p:nvSpPr>
              <p:cNvPr id="108" name="Rectangle 107">
                <a:extLst>
                  <a:ext uri="{FF2B5EF4-FFF2-40B4-BE49-F238E27FC236}">
                    <a16:creationId xmlns:a16="http://schemas.microsoft.com/office/drawing/2014/main" id="{DAC312C1-FBE0-498E-BEA0-781BD053BCBE}"/>
                  </a:ext>
                </a:extLst>
              </p:cNvPr>
              <p:cNvSpPr>
                <a:spLocks/>
              </p:cNvSpPr>
              <p:nvPr/>
            </p:nvSpPr>
            <p:spPr>
              <a:xfrm>
                <a:off x="172436" y="1273934"/>
                <a:ext cx="2196753" cy="1745950"/>
              </a:xfrm>
              <a:prstGeom prst="rect">
                <a:avLst/>
              </a:prstGeom>
              <a:solidFill>
                <a:schemeClr val="accent6">
                  <a:lumMod val="20000"/>
                  <a:lumOff val="80000"/>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587" marR="0" lvl="1" indent="0" algn="ctr" defTabSz="914400" rtl="0" eaLnBrk="1" fontAlgn="base" latinLnBrk="0" hangingPunct="1">
                  <a:lnSpc>
                    <a:spcPct val="100000"/>
                  </a:lnSpc>
                  <a:spcBef>
                    <a:spcPct val="0"/>
                  </a:spcBef>
                  <a:spcAft>
                    <a:spcPts val="800"/>
                  </a:spcAft>
                  <a:buClrTx/>
                  <a:buSzTx/>
                  <a:buFontTx/>
                  <a:buNone/>
                  <a:tabLst/>
                  <a:defRPr/>
                </a:pPr>
                <a:r>
                  <a:rPr kumimoji="0" lang="en-US" sz="2000" b="1" i="0" u="none" strike="noStrike" kern="1200" cap="none" spc="0" normalizeH="0" baseline="0" noProof="0" dirty="0">
                    <a:ln>
                      <a:noFill/>
                    </a:ln>
                    <a:solidFill>
                      <a:srgbClr val="0055B8"/>
                    </a:solidFill>
                    <a:effectLst/>
                    <a:uLnTx/>
                    <a:uFillTx/>
                    <a:latin typeface="Arial"/>
                    <a:ea typeface="+mn-ea"/>
                    <a:cs typeface="+mn-cs"/>
                  </a:rPr>
                  <a:t>At the plant </a:t>
                </a:r>
              </a:p>
            </p:txBody>
          </p:sp>
        </p:grpSp>
        <p:sp>
          <p:nvSpPr>
            <p:cNvPr id="55" name="Marvinsticker">
              <a:extLst>
                <a:ext uri="{FF2B5EF4-FFF2-40B4-BE49-F238E27FC236}">
                  <a16:creationId xmlns:a16="http://schemas.microsoft.com/office/drawing/2014/main" id="{2E3A0450-E930-4ACE-96C9-B33C0B88B815}"/>
                </a:ext>
              </a:extLst>
            </p:cNvPr>
            <p:cNvSpPr/>
            <p:nvPr>
              <p:custDataLst>
                <p:tags r:id="rId4"/>
              </p:custDataLst>
            </p:nvPr>
          </p:nvSpPr>
          <p:spPr>
            <a:xfrm>
              <a:off x="257219" y="5888519"/>
              <a:ext cx="1905000" cy="602562"/>
            </a:xfrm>
            <a:prstGeom prst="foldedCorner">
              <a:avLst/>
            </a:prstGeom>
            <a:solidFill>
              <a:srgbClr val="F8C673"/>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63500" tIns="70759" rIns="63500" bIns="6350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@Dustin / Susan: photo of VERIFI® personnel?</a:t>
              </a:r>
            </a:p>
          </p:txBody>
        </p:sp>
        <p:grpSp>
          <p:nvGrpSpPr>
            <p:cNvPr id="7" name="Group 6">
              <a:extLst>
                <a:ext uri="{FF2B5EF4-FFF2-40B4-BE49-F238E27FC236}">
                  <a16:creationId xmlns:a16="http://schemas.microsoft.com/office/drawing/2014/main" id="{17B4A1A5-6194-4B1D-B11B-B3EA85434CC6}"/>
                </a:ext>
              </a:extLst>
            </p:cNvPr>
            <p:cNvGrpSpPr/>
            <p:nvPr/>
          </p:nvGrpSpPr>
          <p:grpSpPr>
            <a:xfrm>
              <a:off x="2438397" y="1283359"/>
              <a:ext cx="6530662" cy="5281186"/>
              <a:chOff x="2438397" y="1283358"/>
              <a:chExt cx="6530662" cy="5559333"/>
            </a:xfrm>
          </p:grpSpPr>
          <p:cxnSp>
            <p:nvCxnSpPr>
              <p:cNvPr id="41" name="Straight Connector 40">
                <a:extLst>
                  <a:ext uri="{FF2B5EF4-FFF2-40B4-BE49-F238E27FC236}">
                    <a16:creationId xmlns:a16="http://schemas.microsoft.com/office/drawing/2014/main" id="{EB681B2B-2669-4095-8B83-5E9698C5AC0E}"/>
                  </a:ext>
                </a:extLst>
              </p:cNvPr>
              <p:cNvCxnSpPr>
                <a:cxnSpLocks/>
              </p:cNvCxnSpPr>
              <p:nvPr/>
            </p:nvCxnSpPr>
            <p:spPr>
              <a:xfrm>
                <a:off x="2516905" y="5988601"/>
                <a:ext cx="3078136" cy="0"/>
              </a:xfrm>
              <a:prstGeom prst="line">
                <a:avLst/>
              </a:prstGeom>
              <a:ln w="9525">
                <a:solidFill>
                  <a:schemeClr val="accent5">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B6AAF19-DA3B-4C07-95D6-2E619987B205}"/>
                  </a:ext>
                </a:extLst>
              </p:cNvPr>
              <p:cNvCxnSpPr>
                <a:cxnSpLocks/>
              </p:cNvCxnSpPr>
              <p:nvPr/>
            </p:nvCxnSpPr>
            <p:spPr>
              <a:xfrm>
                <a:off x="5812414" y="5988601"/>
                <a:ext cx="3078136" cy="0"/>
              </a:xfrm>
              <a:prstGeom prst="line">
                <a:avLst/>
              </a:prstGeom>
              <a:ln w="9525">
                <a:solidFill>
                  <a:schemeClr val="accent5">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0543BD4F-B5D6-4259-AA79-FDC68DFD85DC}"/>
                  </a:ext>
                </a:extLst>
              </p:cNvPr>
              <p:cNvSpPr>
                <a:spLocks/>
              </p:cNvSpPr>
              <p:nvPr/>
            </p:nvSpPr>
            <p:spPr>
              <a:xfrm>
                <a:off x="2438398" y="1283358"/>
                <a:ext cx="6530659" cy="575826"/>
              </a:xfrm>
              <a:prstGeom prst="rect">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6" name="TextBox 45">
                <a:extLst>
                  <a:ext uri="{FF2B5EF4-FFF2-40B4-BE49-F238E27FC236}">
                    <a16:creationId xmlns:a16="http://schemas.microsoft.com/office/drawing/2014/main" id="{4C635171-88C2-4432-9E9C-5641E97199AB}"/>
                  </a:ext>
                </a:extLst>
              </p:cNvPr>
              <p:cNvSpPr txBox="1">
                <a:spLocks/>
              </p:cNvSpPr>
              <p:nvPr/>
            </p:nvSpPr>
            <p:spPr>
              <a:xfrm>
                <a:off x="2516905" y="1378911"/>
                <a:ext cx="2813096" cy="384721"/>
              </a:xfrm>
              <a:prstGeom prst="rect">
                <a:avLst/>
              </a:prstGeom>
            </p:spPr>
            <p:txBody>
              <a:bodyPr vert="horz" wrap="square" lIns="0" tIns="0" rIns="0" bIns="0" rtlCol="0" anchor="t" anchorCtr="0">
                <a:noAutofit/>
              </a:bodyPr>
              <a:lstStyle>
                <a:defPPr>
                  <a:defRPr lang="en-US"/>
                </a:defPPr>
                <a:lvl1pPr marL="0" lvl="0" indent="0" defTabSz="895350" eaLnBrk="1" latinLnBrk="0" hangingPunct="1">
                  <a:spcAft>
                    <a:spcPts val="800"/>
                  </a:spcAft>
                  <a:buClr>
                    <a:schemeClr val="tx2"/>
                  </a:buClr>
                  <a:buSzPct val="100000"/>
                  <a:defRPr sz="1400" baseline="0">
                    <a:solidFill>
                      <a:srgbClr val="435363">
                        <a:lumMod val="50000"/>
                      </a:srgbClr>
                    </a:solidFill>
                  </a:defRPr>
                </a:lvl1pPr>
                <a:lvl2pPr marL="193675" lvl="1" indent="-192088" defTabSz="895350" eaLnBrk="1" latinLnBrk="0" hangingPunct="1">
                  <a:buClr>
                    <a:schemeClr val="tx2"/>
                  </a:buClr>
                  <a:buSzPct val="125000"/>
                  <a:buFont typeface="Arial" panose="020B0604020202020204" pitchFamily="34" charset="0"/>
                  <a:buChar char="▪"/>
                  <a:defRPr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sz="1600" baseline="0">
                    <a:latin typeface="+mn-lt"/>
                  </a:defRPr>
                </a:lvl5pPr>
                <a:lvl6pPr marL="749808" indent="-130175" defTabSz="895350" fontAlgn="base">
                  <a:spcBef>
                    <a:spcPct val="0"/>
                  </a:spcBef>
                  <a:spcAft>
                    <a:spcPct val="0"/>
                  </a:spcAft>
                  <a:buClr>
                    <a:schemeClr val="tx2"/>
                  </a:buClr>
                  <a:buSzPct val="89000"/>
                  <a:buFont typeface="Arial" charset="0"/>
                  <a:buChar char="-"/>
                  <a:defRPr sz="1600" baseline="0">
                    <a:latin typeface="+mn-lt"/>
                  </a:defRPr>
                </a:lvl6pPr>
                <a:lvl7pPr marL="749808" indent="-130175" defTabSz="895350" fontAlgn="base">
                  <a:spcBef>
                    <a:spcPct val="0"/>
                  </a:spcBef>
                  <a:spcAft>
                    <a:spcPct val="0"/>
                  </a:spcAft>
                  <a:buClr>
                    <a:schemeClr val="tx2"/>
                  </a:buClr>
                  <a:buSzPct val="89000"/>
                  <a:buFont typeface="Arial" charset="0"/>
                  <a:buChar char="-"/>
                  <a:defRPr sz="1600" baseline="0">
                    <a:latin typeface="+mn-lt"/>
                  </a:defRPr>
                </a:lvl7pPr>
                <a:lvl8pPr marL="749808" indent="-130175" defTabSz="895350" fontAlgn="base">
                  <a:spcBef>
                    <a:spcPct val="0"/>
                  </a:spcBef>
                  <a:spcAft>
                    <a:spcPct val="0"/>
                  </a:spcAft>
                  <a:buClr>
                    <a:schemeClr val="tx2"/>
                  </a:buClr>
                  <a:buSzPct val="89000"/>
                  <a:buFont typeface="Arial" charset="0"/>
                  <a:buChar char="-"/>
                  <a:defRPr sz="1600" baseline="0">
                    <a:latin typeface="+mn-lt"/>
                  </a:defRPr>
                </a:lvl8pPr>
                <a:lvl9pPr marL="749808" indent="-130175" defTabSz="895350" fontAlgn="base">
                  <a:spcBef>
                    <a:spcPct val="0"/>
                  </a:spcBef>
                  <a:spcAft>
                    <a:spcPct val="0"/>
                  </a:spcAft>
                  <a:buClr>
                    <a:schemeClr val="tx2"/>
                  </a:buClr>
                  <a:buSzPct val="89000"/>
                  <a:buFont typeface="Arial" charset="0"/>
                  <a:buChar char="-"/>
                  <a:defRPr sz="1600" baseline="0">
                    <a:latin typeface="+mn-lt"/>
                  </a:defRPr>
                </a:lvl9pPr>
              </a:lstStyle>
              <a:p>
                <a:pPr marL="0" marR="0" lvl="0" indent="0" algn="l"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Manual slump adjustments at the plant </a:t>
                </a:r>
                <a:r>
                  <a:rPr kumimoji="0" lang="en-US" sz="1200" b="1" i="0" u="none" strike="noStrike" kern="1200" cap="none" spc="0" normalizeH="0" baseline="0" noProof="0" dirty="0">
                    <a:ln>
                      <a:noFill/>
                    </a:ln>
                    <a:solidFill>
                      <a:srgbClr val="0055B8"/>
                    </a:solidFill>
                    <a:effectLst/>
                    <a:uLnTx/>
                    <a:uFillTx/>
                    <a:latin typeface="Arial" charset="0"/>
                    <a:ea typeface="+mn-ea"/>
                    <a:cs typeface="+mn-cs"/>
                  </a:rPr>
                  <a:t>delay truck departure</a:t>
                </a:r>
              </a:p>
            </p:txBody>
          </p:sp>
          <p:sp>
            <p:nvSpPr>
              <p:cNvPr id="103" name="TextBox 102">
                <a:extLst>
                  <a:ext uri="{FF2B5EF4-FFF2-40B4-BE49-F238E27FC236}">
                    <a16:creationId xmlns:a16="http://schemas.microsoft.com/office/drawing/2014/main" id="{FD3A57D5-B87A-4E41-8ABD-2EA1F9C98469}"/>
                  </a:ext>
                </a:extLst>
              </p:cNvPr>
              <p:cNvSpPr txBox="1">
                <a:spLocks/>
              </p:cNvSpPr>
              <p:nvPr/>
            </p:nvSpPr>
            <p:spPr>
              <a:xfrm>
                <a:off x="6073456" y="1378911"/>
                <a:ext cx="2817094" cy="388784"/>
              </a:xfrm>
              <a:prstGeom prst="rect">
                <a:avLst/>
              </a:prstGeom>
            </p:spPr>
            <p:txBody>
              <a:bodyPr vert="horz" wrap="square" lIns="0" tIns="0" rIns="0" bIns="0" rtlCol="0" anchor="t" anchorCtr="0">
                <a:spAutoFit/>
              </a:bodyPr>
              <a:lstStyle>
                <a:defPPr>
                  <a:defRPr lang="en-US"/>
                </a:defPPr>
                <a:lvl1pPr marL="0" lvl="0" indent="0" defTabSz="895350" eaLnBrk="1" latinLnBrk="0" hangingPunct="1">
                  <a:spcAft>
                    <a:spcPts val="800"/>
                  </a:spcAft>
                  <a:buClr>
                    <a:schemeClr val="tx2"/>
                  </a:buClr>
                  <a:buSzPct val="100000"/>
                  <a:defRPr sz="1400" baseline="0">
                    <a:solidFill>
                      <a:srgbClr val="435363">
                        <a:lumMod val="50000"/>
                      </a:srgbClr>
                    </a:solidFill>
                  </a:defRPr>
                </a:lvl1pPr>
                <a:lvl2pPr marL="193675" lvl="1" indent="-192088" defTabSz="895350" eaLnBrk="1" latinLnBrk="0" hangingPunct="1">
                  <a:buClr>
                    <a:schemeClr val="tx2"/>
                  </a:buClr>
                  <a:buSzPct val="125000"/>
                  <a:buFont typeface="Arial" panose="020B0604020202020204" pitchFamily="34" charset="0"/>
                  <a:buChar char="▪"/>
                  <a:defRPr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sz="1600" baseline="0">
                    <a:latin typeface="+mn-lt"/>
                  </a:defRPr>
                </a:lvl5pPr>
                <a:lvl6pPr marL="749808" indent="-130175" defTabSz="895350" fontAlgn="base">
                  <a:spcBef>
                    <a:spcPct val="0"/>
                  </a:spcBef>
                  <a:spcAft>
                    <a:spcPct val="0"/>
                  </a:spcAft>
                  <a:buClr>
                    <a:schemeClr val="tx2"/>
                  </a:buClr>
                  <a:buSzPct val="89000"/>
                  <a:buFont typeface="Arial" charset="0"/>
                  <a:buChar char="-"/>
                  <a:defRPr sz="1600" baseline="0">
                    <a:latin typeface="+mn-lt"/>
                  </a:defRPr>
                </a:lvl6pPr>
                <a:lvl7pPr marL="749808" indent="-130175" defTabSz="895350" fontAlgn="base">
                  <a:spcBef>
                    <a:spcPct val="0"/>
                  </a:spcBef>
                  <a:spcAft>
                    <a:spcPct val="0"/>
                  </a:spcAft>
                  <a:buClr>
                    <a:schemeClr val="tx2"/>
                  </a:buClr>
                  <a:buSzPct val="89000"/>
                  <a:buFont typeface="Arial" charset="0"/>
                  <a:buChar char="-"/>
                  <a:defRPr sz="1600" baseline="0">
                    <a:latin typeface="+mn-lt"/>
                  </a:defRPr>
                </a:lvl7pPr>
                <a:lvl8pPr marL="749808" indent="-130175" defTabSz="895350" fontAlgn="base">
                  <a:spcBef>
                    <a:spcPct val="0"/>
                  </a:spcBef>
                  <a:spcAft>
                    <a:spcPct val="0"/>
                  </a:spcAft>
                  <a:buClr>
                    <a:schemeClr val="tx2"/>
                  </a:buClr>
                  <a:buSzPct val="89000"/>
                  <a:buFont typeface="Arial" charset="0"/>
                  <a:buChar char="-"/>
                  <a:defRPr sz="1600" baseline="0">
                    <a:latin typeface="+mn-lt"/>
                  </a:defRPr>
                </a:lvl8pPr>
                <a:lvl9pPr marL="749808" indent="-130175" defTabSz="895350" fontAlgn="base">
                  <a:spcBef>
                    <a:spcPct val="0"/>
                  </a:spcBef>
                  <a:spcAft>
                    <a:spcPct val="0"/>
                  </a:spcAft>
                  <a:buClr>
                    <a:schemeClr val="tx2"/>
                  </a:buClr>
                  <a:buSzPct val="89000"/>
                  <a:buFont typeface="Arial" charset="0"/>
                  <a:buChar char="-"/>
                  <a:defRPr sz="1600" baseline="0">
                    <a:latin typeface="+mn-lt"/>
                  </a:defRPr>
                </a:lvl9pPr>
              </a:lstStyle>
              <a:p>
                <a:pPr marL="0" marR="0" lvl="0" indent="0" algn="l"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1200" b="1" i="0" u="none" strike="noStrike" kern="1200" cap="none" spc="0" normalizeH="0" baseline="0" noProof="0" dirty="0">
                    <a:ln>
                      <a:noFill/>
                    </a:ln>
                    <a:solidFill>
                      <a:srgbClr val="0055B8"/>
                    </a:solidFill>
                    <a:effectLst/>
                    <a:uLnTx/>
                    <a:uFillTx/>
                    <a:latin typeface="Arial" charset="0"/>
                    <a:ea typeface="+mn-ea"/>
                    <a:cs typeface="+mn-cs"/>
                  </a:rPr>
                  <a:t>Trucks can leave plant faster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since slump can be adjusted in-transit</a:t>
                </a:r>
              </a:p>
            </p:txBody>
          </p:sp>
          <p:sp>
            <p:nvSpPr>
              <p:cNvPr id="3" name="Arrow: Right 2">
                <a:extLst>
                  <a:ext uri="{FF2B5EF4-FFF2-40B4-BE49-F238E27FC236}">
                    <a16:creationId xmlns:a16="http://schemas.microsoft.com/office/drawing/2014/main" id="{15C04C8C-E139-4B53-9547-EE5C214D7787}"/>
                  </a:ext>
                </a:extLst>
              </p:cNvPr>
              <p:cNvSpPr/>
              <p:nvPr/>
            </p:nvSpPr>
            <p:spPr>
              <a:xfrm>
                <a:off x="5504944" y="1464835"/>
                <a:ext cx="393570" cy="212873"/>
              </a:xfrm>
              <a:prstGeom prst="rightArrow">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330E4395-1B34-4751-92B3-221653197150}"/>
                  </a:ext>
                </a:extLst>
              </p:cNvPr>
              <p:cNvSpPr>
                <a:spLocks/>
              </p:cNvSpPr>
              <p:nvPr/>
            </p:nvSpPr>
            <p:spPr>
              <a:xfrm>
                <a:off x="2438398" y="1933036"/>
                <a:ext cx="6530659" cy="747658"/>
              </a:xfrm>
              <a:prstGeom prst="rect">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5" name="TextBox 44">
                <a:extLst>
                  <a:ext uri="{FF2B5EF4-FFF2-40B4-BE49-F238E27FC236}">
                    <a16:creationId xmlns:a16="http://schemas.microsoft.com/office/drawing/2014/main" id="{CCB3DBFF-F067-4694-AC64-2E990F2190FE}"/>
                  </a:ext>
                </a:extLst>
              </p:cNvPr>
              <p:cNvSpPr txBox="1">
                <a:spLocks/>
              </p:cNvSpPr>
              <p:nvPr/>
            </p:nvSpPr>
            <p:spPr>
              <a:xfrm>
                <a:off x="2516905" y="2018325"/>
                <a:ext cx="2813096" cy="384721"/>
              </a:xfrm>
              <a:prstGeom prst="rect">
                <a:avLst/>
              </a:prstGeom>
            </p:spPr>
            <p:txBody>
              <a:bodyPr vert="horz" wrap="square" lIns="0" tIns="0" rIns="0" bIns="0" rtlCol="0" anchor="t" anchorCtr="0">
                <a:noAutofit/>
              </a:bodyPr>
              <a:lstStyle>
                <a:defPPr>
                  <a:defRPr lang="en-US"/>
                </a:defPPr>
                <a:lvl1pPr marL="0" lvl="0" indent="0" defTabSz="895350" eaLnBrk="1" latinLnBrk="0" hangingPunct="1">
                  <a:spcAft>
                    <a:spcPts val="800"/>
                  </a:spcAft>
                  <a:buClr>
                    <a:schemeClr val="tx2"/>
                  </a:buClr>
                  <a:buSzPct val="100000"/>
                  <a:defRPr sz="1400" baseline="0">
                    <a:solidFill>
                      <a:srgbClr val="435363">
                        <a:lumMod val="50000"/>
                      </a:srgbClr>
                    </a:solidFill>
                  </a:defRPr>
                </a:lvl1pPr>
                <a:lvl2pPr marL="193675" lvl="1" indent="-192088" defTabSz="895350" eaLnBrk="1" latinLnBrk="0" hangingPunct="1">
                  <a:buClr>
                    <a:schemeClr val="tx2"/>
                  </a:buClr>
                  <a:buSzPct val="125000"/>
                  <a:buFont typeface="Arial" panose="020B0604020202020204" pitchFamily="34" charset="0"/>
                  <a:buChar char="▪"/>
                  <a:defRPr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sz="1600" baseline="0">
                    <a:latin typeface="+mn-lt"/>
                  </a:defRPr>
                </a:lvl5pPr>
                <a:lvl6pPr marL="749808" indent="-130175" defTabSz="895350" fontAlgn="base">
                  <a:spcBef>
                    <a:spcPct val="0"/>
                  </a:spcBef>
                  <a:spcAft>
                    <a:spcPct val="0"/>
                  </a:spcAft>
                  <a:buClr>
                    <a:schemeClr val="tx2"/>
                  </a:buClr>
                  <a:buSzPct val="89000"/>
                  <a:buFont typeface="Arial" charset="0"/>
                  <a:buChar char="-"/>
                  <a:defRPr sz="1600" baseline="0">
                    <a:latin typeface="+mn-lt"/>
                  </a:defRPr>
                </a:lvl6pPr>
                <a:lvl7pPr marL="749808" indent="-130175" defTabSz="895350" fontAlgn="base">
                  <a:spcBef>
                    <a:spcPct val="0"/>
                  </a:spcBef>
                  <a:spcAft>
                    <a:spcPct val="0"/>
                  </a:spcAft>
                  <a:buClr>
                    <a:schemeClr val="tx2"/>
                  </a:buClr>
                  <a:buSzPct val="89000"/>
                  <a:buFont typeface="Arial" charset="0"/>
                  <a:buChar char="-"/>
                  <a:defRPr sz="1600" baseline="0">
                    <a:latin typeface="+mn-lt"/>
                  </a:defRPr>
                </a:lvl7pPr>
                <a:lvl8pPr marL="749808" indent="-130175" defTabSz="895350" fontAlgn="base">
                  <a:spcBef>
                    <a:spcPct val="0"/>
                  </a:spcBef>
                  <a:spcAft>
                    <a:spcPct val="0"/>
                  </a:spcAft>
                  <a:buClr>
                    <a:schemeClr val="tx2"/>
                  </a:buClr>
                  <a:buSzPct val="89000"/>
                  <a:buFont typeface="Arial" charset="0"/>
                  <a:buChar char="-"/>
                  <a:defRPr sz="1600" baseline="0">
                    <a:latin typeface="+mn-lt"/>
                  </a:defRPr>
                </a:lvl8pPr>
                <a:lvl9pPr marL="749808" indent="-130175" defTabSz="895350" fontAlgn="base">
                  <a:spcBef>
                    <a:spcPct val="0"/>
                  </a:spcBef>
                  <a:spcAft>
                    <a:spcPct val="0"/>
                  </a:spcAft>
                  <a:buClr>
                    <a:schemeClr val="tx2"/>
                  </a:buClr>
                  <a:buSzPct val="89000"/>
                  <a:buFont typeface="Arial" charset="0"/>
                  <a:buChar char="-"/>
                  <a:defRPr sz="1600" baseline="0">
                    <a:latin typeface="+mn-lt"/>
                  </a:defRPr>
                </a:lvl9pPr>
              </a:lstStyle>
              <a:p>
                <a:pPr marL="0" marR="0" lvl="0" indent="0" algn="l"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1200" b="1" i="0" u="none" strike="noStrike" kern="1200" cap="none" spc="0" normalizeH="0" baseline="0" noProof="0" dirty="0">
                    <a:ln>
                      <a:noFill/>
                    </a:ln>
                    <a:solidFill>
                      <a:srgbClr val="0055B8"/>
                    </a:solidFill>
                    <a:effectLst/>
                    <a:uLnTx/>
                    <a:uFillTx/>
                    <a:latin typeface="Arial" charset="0"/>
                    <a:ea typeface="+mn-ea"/>
                    <a:cs typeface="+mn-cs"/>
                  </a:rPr>
                  <a:t>Batch personnel have no visibility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into slump</a:t>
                </a:r>
              </a:p>
            </p:txBody>
          </p:sp>
          <p:sp>
            <p:nvSpPr>
              <p:cNvPr id="83" name="TextBox 82">
                <a:extLst>
                  <a:ext uri="{FF2B5EF4-FFF2-40B4-BE49-F238E27FC236}">
                    <a16:creationId xmlns:a16="http://schemas.microsoft.com/office/drawing/2014/main" id="{223BA50B-5522-4C52-BF66-1E773AD1E55B}"/>
                  </a:ext>
                </a:extLst>
              </p:cNvPr>
              <p:cNvSpPr txBox="1">
                <a:spLocks/>
              </p:cNvSpPr>
              <p:nvPr/>
            </p:nvSpPr>
            <p:spPr>
              <a:xfrm>
                <a:off x="6073456" y="2018325"/>
                <a:ext cx="2817094" cy="553998"/>
              </a:xfrm>
              <a:prstGeom prst="rect">
                <a:avLst/>
              </a:prstGeom>
            </p:spPr>
            <p:txBody>
              <a:bodyPr vert="horz" wrap="square" lIns="0" tIns="0" rIns="0" bIns="0" rtlCol="0" anchor="t" anchorCtr="0">
                <a:spAutoFit/>
              </a:bodyPr>
              <a:lstStyle>
                <a:defPPr>
                  <a:defRPr lang="en-US"/>
                </a:defPPr>
                <a:lvl1pPr marL="0" lvl="0" indent="0" defTabSz="895350" eaLnBrk="1" latinLnBrk="0" hangingPunct="1">
                  <a:spcAft>
                    <a:spcPts val="800"/>
                  </a:spcAft>
                  <a:buClr>
                    <a:schemeClr val="tx2"/>
                  </a:buClr>
                  <a:buSzPct val="100000"/>
                  <a:defRPr sz="1400" baseline="0">
                    <a:solidFill>
                      <a:srgbClr val="435363">
                        <a:lumMod val="50000"/>
                      </a:srgbClr>
                    </a:solidFill>
                  </a:defRPr>
                </a:lvl1pPr>
                <a:lvl2pPr marL="193675" lvl="1" indent="-192088" defTabSz="895350" eaLnBrk="1" latinLnBrk="0" hangingPunct="1">
                  <a:buClr>
                    <a:schemeClr val="tx2"/>
                  </a:buClr>
                  <a:buSzPct val="125000"/>
                  <a:buFont typeface="Arial" panose="020B0604020202020204" pitchFamily="34" charset="0"/>
                  <a:buChar char="▪"/>
                  <a:defRPr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sz="1600" baseline="0">
                    <a:latin typeface="+mn-lt"/>
                  </a:defRPr>
                </a:lvl5pPr>
                <a:lvl6pPr marL="749808" indent="-130175" defTabSz="895350" fontAlgn="base">
                  <a:spcBef>
                    <a:spcPct val="0"/>
                  </a:spcBef>
                  <a:spcAft>
                    <a:spcPct val="0"/>
                  </a:spcAft>
                  <a:buClr>
                    <a:schemeClr val="tx2"/>
                  </a:buClr>
                  <a:buSzPct val="89000"/>
                  <a:buFont typeface="Arial" charset="0"/>
                  <a:buChar char="-"/>
                  <a:defRPr sz="1600" baseline="0">
                    <a:latin typeface="+mn-lt"/>
                  </a:defRPr>
                </a:lvl6pPr>
                <a:lvl7pPr marL="749808" indent="-130175" defTabSz="895350" fontAlgn="base">
                  <a:spcBef>
                    <a:spcPct val="0"/>
                  </a:spcBef>
                  <a:spcAft>
                    <a:spcPct val="0"/>
                  </a:spcAft>
                  <a:buClr>
                    <a:schemeClr val="tx2"/>
                  </a:buClr>
                  <a:buSzPct val="89000"/>
                  <a:buFont typeface="Arial" charset="0"/>
                  <a:buChar char="-"/>
                  <a:defRPr sz="1600" baseline="0">
                    <a:latin typeface="+mn-lt"/>
                  </a:defRPr>
                </a:lvl7pPr>
                <a:lvl8pPr marL="749808" indent="-130175" defTabSz="895350" fontAlgn="base">
                  <a:spcBef>
                    <a:spcPct val="0"/>
                  </a:spcBef>
                  <a:spcAft>
                    <a:spcPct val="0"/>
                  </a:spcAft>
                  <a:buClr>
                    <a:schemeClr val="tx2"/>
                  </a:buClr>
                  <a:buSzPct val="89000"/>
                  <a:buFont typeface="Arial" charset="0"/>
                  <a:buChar char="-"/>
                  <a:defRPr sz="1600" baseline="0">
                    <a:latin typeface="+mn-lt"/>
                  </a:defRPr>
                </a:lvl8pPr>
                <a:lvl9pPr marL="749808" indent="-130175" defTabSz="895350" fontAlgn="base">
                  <a:spcBef>
                    <a:spcPct val="0"/>
                  </a:spcBef>
                  <a:spcAft>
                    <a:spcPct val="0"/>
                  </a:spcAft>
                  <a:buClr>
                    <a:schemeClr val="tx2"/>
                  </a:buClr>
                  <a:buSzPct val="89000"/>
                  <a:buFont typeface="Arial" charset="0"/>
                  <a:buChar char="-"/>
                  <a:defRPr sz="1600" baseline="0">
                    <a:latin typeface="+mn-lt"/>
                  </a:defRPr>
                </a:lvl9pPr>
              </a:lstStyle>
              <a:p>
                <a:pPr marL="0" marR="0" lvl="0" indent="0" algn="l"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1200" b="1" i="0" u="none" strike="noStrike" kern="1200" cap="none" spc="0" normalizeH="0" baseline="0" noProof="0" dirty="0">
                    <a:ln>
                      <a:noFill/>
                    </a:ln>
                    <a:solidFill>
                      <a:srgbClr val="0055B8"/>
                    </a:solidFill>
                    <a:effectLst/>
                    <a:uLnTx/>
                    <a:uFillTx/>
                    <a:latin typeface="Arial" charset="0"/>
                    <a:ea typeface="+mn-ea"/>
                    <a:cs typeface="+mn-cs"/>
                  </a:rPr>
                  <a:t>Batch personnel can “see” the slump as it’s batched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and adjust as needed to hit target slump</a:t>
                </a:r>
              </a:p>
            </p:txBody>
          </p:sp>
          <p:sp>
            <p:nvSpPr>
              <p:cNvPr id="61" name="Arrow: Right 60">
                <a:extLst>
                  <a:ext uri="{FF2B5EF4-FFF2-40B4-BE49-F238E27FC236}">
                    <a16:creationId xmlns:a16="http://schemas.microsoft.com/office/drawing/2014/main" id="{50C144A4-EC8C-43FD-A15D-FA781EA43A7A}"/>
                  </a:ext>
                </a:extLst>
              </p:cNvPr>
              <p:cNvSpPr/>
              <p:nvPr/>
            </p:nvSpPr>
            <p:spPr>
              <a:xfrm>
                <a:off x="5504944" y="2200429"/>
                <a:ext cx="393570" cy="212873"/>
              </a:xfrm>
              <a:prstGeom prst="rightArrow">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BADDA184-48F4-43FC-BE18-740129B291A1}"/>
                  </a:ext>
                </a:extLst>
              </p:cNvPr>
              <p:cNvSpPr>
                <a:spLocks/>
              </p:cNvSpPr>
              <p:nvPr/>
            </p:nvSpPr>
            <p:spPr>
              <a:xfrm>
                <a:off x="2438399" y="2754546"/>
                <a:ext cx="6530660" cy="589079"/>
              </a:xfrm>
              <a:prstGeom prst="rect">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4" name="TextBox 43">
                <a:extLst>
                  <a:ext uri="{FF2B5EF4-FFF2-40B4-BE49-F238E27FC236}">
                    <a16:creationId xmlns:a16="http://schemas.microsoft.com/office/drawing/2014/main" id="{A268A475-3B70-4DBB-B786-A3F7BF453F02}"/>
                  </a:ext>
                </a:extLst>
              </p:cNvPr>
              <p:cNvSpPr txBox="1">
                <a:spLocks/>
              </p:cNvSpPr>
              <p:nvPr/>
            </p:nvSpPr>
            <p:spPr>
              <a:xfrm>
                <a:off x="2516905" y="2855640"/>
                <a:ext cx="2813096" cy="192360"/>
              </a:xfrm>
              <a:prstGeom prst="rect">
                <a:avLst/>
              </a:prstGeom>
            </p:spPr>
            <p:txBody>
              <a:bodyPr vert="horz" wrap="square" lIns="0" tIns="0" rIns="0" bIns="0" rtlCol="0" anchor="t" anchorCtr="0">
                <a:noAutofit/>
              </a:bodyPr>
              <a:lstStyle>
                <a:defPPr>
                  <a:defRPr lang="en-US"/>
                </a:defPPr>
                <a:lvl1pPr marL="0" lvl="0" indent="0" defTabSz="895350" eaLnBrk="1" latinLnBrk="0" hangingPunct="1">
                  <a:spcAft>
                    <a:spcPts val="800"/>
                  </a:spcAft>
                  <a:buClr>
                    <a:schemeClr val="tx2"/>
                  </a:buClr>
                  <a:buSzPct val="100000"/>
                  <a:defRPr sz="1400" baseline="0">
                    <a:solidFill>
                      <a:srgbClr val="435363">
                        <a:lumMod val="50000"/>
                      </a:srgbClr>
                    </a:solidFill>
                  </a:defRPr>
                </a:lvl1pPr>
                <a:lvl2pPr marL="193675" lvl="1" indent="-192088" defTabSz="895350" eaLnBrk="1" latinLnBrk="0" hangingPunct="1">
                  <a:buClr>
                    <a:schemeClr val="tx2"/>
                  </a:buClr>
                  <a:buSzPct val="125000"/>
                  <a:buFont typeface="Arial" panose="020B0604020202020204" pitchFamily="34" charset="0"/>
                  <a:buChar char="▪"/>
                  <a:defRPr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sz="1600" baseline="0">
                    <a:latin typeface="+mn-lt"/>
                  </a:defRPr>
                </a:lvl5pPr>
                <a:lvl6pPr marL="749808" indent="-130175" defTabSz="895350" fontAlgn="base">
                  <a:spcBef>
                    <a:spcPct val="0"/>
                  </a:spcBef>
                  <a:spcAft>
                    <a:spcPct val="0"/>
                  </a:spcAft>
                  <a:buClr>
                    <a:schemeClr val="tx2"/>
                  </a:buClr>
                  <a:buSzPct val="89000"/>
                  <a:buFont typeface="Arial" charset="0"/>
                  <a:buChar char="-"/>
                  <a:defRPr sz="1600" baseline="0">
                    <a:latin typeface="+mn-lt"/>
                  </a:defRPr>
                </a:lvl6pPr>
                <a:lvl7pPr marL="749808" indent="-130175" defTabSz="895350" fontAlgn="base">
                  <a:spcBef>
                    <a:spcPct val="0"/>
                  </a:spcBef>
                  <a:spcAft>
                    <a:spcPct val="0"/>
                  </a:spcAft>
                  <a:buClr>
                    <a:schemeClr val="tx2"/>
                  </a:buClr>
                  <a:buSzPct val="89000"/>
                  <a:buFont typeface="Arial" charset="0"/>
                  <a:buChar char="-"/>
                  <a:defRPr sz="1600" baseline="0">
                    <a:latin typeface="+mn-lt"/>
                  </a:defRPr>
                </a:lvl7pPr>
                <a:lvl8pPr marL="749808" indent="-130175" defTabSz="895350" fontAlgn="base">
                  <a:spcBef>
                    <a:spcPct val="0"/>
                  </a:spcBef>
                  <a:spcAft>
                    <a:spcPct val="0"/>
                  </a:spcAft>
                  <a:buClr>
                    <a:schemeClr val="tx2"/>
                  </a:buClr>
                  <a:buSzPct val="89000"/>
                  <a:buFont typeface="Arial" charset="0"/>
                  <a:buChar char="-"/>
                  <a:defRPr sz="1600" baseline="0">
                    <a:latin typeface="+mn-lt"/>
                  </a:defRPr>
                </a:lvl8pPr>
                <a:lvl9pPr marL="749808" indent="-130175" defTabSz="895350" fontAlgn="base">
                  <a:spcBef>
                    <a:spcPct val="0"/>
                  </a:spcBef>
                  <a:spcAft>
                    <a:spcPct val="0"/>
                  </a:spcAft>
                  <a:buClr>
                    <a:schemeClr val="tx2"/>
                  </a:buClr>
                  <a:buSzPct val="89000"/>
                  <a:buFont typeface="Arial" charset="0"/>
                  <a:buChar char="-"/>
                  <a:defRPr sz="1600" baseline="0">
                    <a:latin typeface="+mn-lt"/>
                  </a:defRPr>
                </a:lvl9pPr>
              </a:lstStyle>
              <a:p>
                <a:pPr marL="0" marR="0" lvl="0" indent="0" algn="l"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1200" b="1" i="0" u="none" strike="noStrike" kern="1200" cap="none" spc="0" normalizeH="0" baseline="0" noProof="0" dirty="0">
                    <a:ln>
                      <a:noFill/>
                    </a:ln>
                    <a:solidFill>
                      <a:srgbClr val="0055B8"/>
                    </a:solidFill>
                    <a:effectLst/>
                    <a:uLnTx/>
                    <a:uFillTx/>
                    <a:latin typeface="Arial" charset="0"/>
                    <a:ea typeface="+mn-ea"/>
                    <a:cs typeface="+mn-cs"/>
                  </a:rPr>
                  <a:t>Low fleet visibility</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hampers productivity</a:t>
                </a:r>
              </a:p>
            </p:txBody>
          </p:sp>
          <p:sp>
            <p:nvSpPr>
              <p:cNvPr id="105" name="TextBox 104">
                <a:extLst>
                  <a:ext uri="{FF2B5EF4-FFF2-40B4-BE49-F238E27FC236}">
                    <a16:creationId xmlns:a16="http://schemas.microsoft.com/office/drawing/2014/main" id="{A18867E2-2D0C-499B-94AB-6CCD25B03897}"/>
                  </a:ext>
                </a:extLst>
              </p:cNvPr>
              <p:cNvSpPr txBox="1">
                <a:spLocks/>
              </p:cNvSpPr>
              <p:nvPr/>
            </p:nvSpPr>
            <p:spPr>
              <a:xfrm>
                <a:off x="6073455" y="2856725"/>
                <a:ext cx="2895601" cy="369332"/>
              </a:xfrm>
              <a:prstGeom prst="rect">
                <a:avLst/>
              </a:prstGeom>
            </p:spPr>
            <p:txBody>
              <a:bodyPr vert="horz" wrap="square" lIns="0" tIns="0" rIns="0" bIns="0" rtlCol="0" anchor="t" anchorCtr="0">
                <a:spAutoFit/>
              </a:bodyPr>
              <a:lstStyle>
                <a:defPPr>
                  <a:defRPr lang="en-US"/>
                </a:defPPr>
                <a:lvl1pPr marL="0" lvl="0" indent="0" defTabSz="895350" eaLnBrk="1" latinLnBrk="0" hangingPunct="1">
                  <a:spcAft>
                    <a:spcPts val="800"/>
                  </a:spcAft>
                  <a:buClr>
                    <a:schemeClr val="tx2"/>
                  </a:buClr>
                  <a:buSzPct val="100000"/>
                  <a:defRPr sz="1400" baseline="0">
                    <a:solidFill>
                      <a:srgbClr val="435363">
                        <a:lumMod val="50000"/>
                      </a:srgbClr>
                    </a:solidFill>
                  </a:defRPr>
                </a:lvl1pPr>
                <a:lvl2pPr marL="193675" lvl="1" indent="-192088" defTabSz="895350" eaLnBrk="1" latinLnBrk="0" hangingPunct="1">
                  <a:buClr>
                    <a:schemeClr val="tx2"/>
                  </a:buClr>
                  <a:buSzPct val="125000"/>
                  <a:buFont typeface="Arial" panose="020B0604020202020204" pitchFamily="34" charset="0"/>
                  <a:buChar char="▪"/>
                  <a:defRPr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sz="1600" baseline="0">
                    <a:latin typeface="+mn-lt"/>
                  </a:defRPr>
                </a:lvl5pPr>
                <a:lvl6pPr marL="749808" indent="-130175" defTabSz="895350" fontAlgn="base">
                  <a:spcBef>
                    <a:spcPct val="0"/>
                  </a:spcBef>
                  <a:spcAft>
                    <a:spcPct val="0"/>
                  </a:spcAft>
                  <a:buClr>
                    <a:schemeClr val="tx2"/>
                  </a:buClr>
                  <a:buSzPct val="89000"/>
                  <a:buFont typeface="Arial" charset="0"/>
                  <a:buChar char="-"/>
                  <a:defRPr sz="1600" baseline="0">
                    <a:latin typeface="+mn-lt"/>
                  </a:defRPr>
                </a:lvl6pPr>
                <a:lvl7pPr marL="749808" indent="-130175" defTabSz="895350" fontAlgn="base">
                  <a:spcBef>
                    <a:spcPct val="0"/>
                  </a:spcBef>
                  <a:spcAft>
                    <a:spcPct val="0"/>
                  </a:spcAft>
                  <a:buClr>
                    <a:schemeClr val="tx2"/>
                  </a:buClr>
                  <a:buSzPct val="89000"/>
                  <a:buFont typeface="Arial" charset="0"/>
                  <a:buChar char="-"/>
                  <a:defRPr sz="1600" baseline="0">
                    <a:latin typeface="+mn-lt"/>
                  </a:defRPr>
                </a:lvl7pPr>
                <a:lvl8pPr marL="749808" indent="-130175" defTabSz="895350" fontAlgn="base">
                  <a:spcBef>
                    <a:spcPct val="0"/>
                  </a:spcBef>
                  <a:spcAft>
                    <a:spcPct val="0"/>
                  </a:spcAft>
                  <a:buClr>
                    <a:schemeClr val="tx2"/>
                  </a:buClr>
                  <a:buSzPct val="89000"/>
                  <a:buFont typeface="Arial" charset="0"/>
                  <a:buChar char="-"/>
                  <a:defRPr sz="1600" baseline="0">
                    <a:latin typeface="+mn-lt"/>
                  </a:defRPr>
                </a:lvl8pPr>
                <a:lvl9pPr marL="749808" indent="-130175" defTabSz="895350" fontAlgn="base">
                  <a:spcBef>
                    <a:spcPct val="0"/>
                  </a:spcBef>
                  <a:spcAft>
                    <a:spcPct val="0"/>
                  </a:spcAft>
                  <a:buClr>
                    <a:schemeClr val="tx2"/>
                  </a:buClr>
                  <a:buSzPct val="89000"/>
                  <a:buFont typeface="Arial" charset="0"/>
                  <a:buChar char="-"/>
                  <a:defRPr sz="1600" baseline="0">
                    <a:latin typeface="+mn-lt"/>
                  </a:defRPr>
                </a:lvl9pPr>
              </a:lstStyle>
              <a:p>
                <a:pPr marL="0" marR="0" lvl="0" indent="0" algn="l"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1200" b="1" i="0" u="none" strike="noStrike" kern="1200" cap="none" spc="0" normalizeH="0" baseline="0" noProof="0" dirty="0">
                    <a:ln>
                      <a:noFill/>
                    </a:ln>
                    <a:solidFill>
                      <a:srgbClr val="0055B8"/>
                    </a:solidFill>
                    <a:effectLst/>
                    <a:uLnTx/>
                    <a:uFillTx/>
                    <a:latin typeface="Arial" charset="0"/>
                    <a:ea typeface="+mn-ea"/>
                    <a:cs typeface="+mn-cs"/>
                  </a:rPr>
                  <a:t>Fleet tracking system &amp; scorecards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drive productivity improvements</a:t>
                </a:r>
              </a:p>
            </p:txBody>
          </p:sp>
          <p:sp>
            <p:nvSpPr>
              <p:cNvPr id="66" name="Arrow: Right 65">
                <a:extLst>
                  <a:ext uri="{FF2B5EF4-FFF2-40B4-BE49-F238E27FC236}">
                    <a16:creationId xmlns:a16="http://schemas.microsoft.com/office/drawing/2014/main" id="{02212776-1F10-411C-9758-B045EE12FC5E}"/>
                  </a:ext>
                </a:extLst>
              </p:cNvPr>
              <p:cNvSpPr/>
              <p:nvPr/>
            </p:nvSpPr>
            <p:spPr>
              <a:xfrm>
                <a:off x="5504944" y="2942649"/>
                <a:ext cx="393570" cy="212873"/>
              </a:xfrm>
              <a:prstGeom prst="rightArrow">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6384AA6E-6E29-41CF-9A15-C47DC5987C55}"/>
                  </a:ext>
                </a:extLst>
              </p:cNvPr>
              <p:cNvSpPr>
                <a:spLocks/>
              </p:cNvSpPr>
              <p:nvPr/>
            </p:nvSpPr>
            <p:spPr>
              <a:xfrm>
                <a:off x="2438399" y="4243262"/>
                <a:ext cx="6530660" cy="708405"/>
              </a:xfrm>
              <a:prstGeom prst="rect">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54" name="TextBox 53">
                <a:extLst>
                  <a:ext uri="{FF2B5EF4-FFF2-40B4-BE49-F238E27FC236}">
                    <a16:creationId xmlns:a16="http://schemas.microsoft.com/office/drawing/2014/main" id="{D13EF584-1AC3-4FF0-9C23-073FE98048AC}"/>
                  </a:ext>
                </a:extLst>
              </p:cNvPr>
              <p:cNvSpPr txBox="1">
                <a:spLocks/>
              </p:cNvSpPr>
              <p:nvPr/>
            </p:nvSpPr>
            <p:spPr>
              <a:xfrm>
                <a:off x="2516905" y="4299719"/>
                <a:ext cx="2813096" cy="577081"/>
              </a:xfrm>
              <a:prstGeom prst="rect">
                <a:avLst/>
              </a:prstGeom>
            </p:spPr>
            <p:txBody>
              <a:bodyPr vert="horz" wrap="square" lIns="0" tIns="0" rIns="0" bIns="0" rtlCol="0" anchor="t" anchorCtr="0">
                <a:noAutofit/>
              </a:bodyPr>
              <a:lstStyle>
                <a:defPPr>
                  <a:defRPr lang="en-US"/>
                </a:defPPr>
                <a:lvl1pPr marL="0" lvl="0" indent="0" defTabSz="895350" eaLnBrk="1" latinLnBrk="0" hangingPunct="1">
                  <a:spcAft>
                    <a:spcPts val="800"/>
                  </a:spcAft>
                  <a:buClr>
                    <a:schemeClr val="tx2"/>
                  </a:buClr>
                  <a:buSzPct val="100000"/>
                  <a:defRPr sz="1400" baseline="0">
                    <a:solidFill>
                      <a:srgbClr val="435363">
                        <a:lumMod val="50000"/>
                      </a:srgbClr>
                    </a:solidFill>
                  </a:defRPr>
                </a:lvl1pPr>
                <a:lvl2pPr marL="193675" lvl="1" indent="-192088" defTabSz="895350" eaLnBrk="1" latinLnBrk="0" hangingPunct="1">
                  <a:buClr>
                    <a:schemeClr val="tx2"/>
                  </a:buClr>
                  <a:buSzPct val="125000"/>
                  <a:buFont typeface="Arial" panose="020B0604020202020204" pitchFamily="34" charset="0"/>
                  <a:buChar char="▪"/>
                  <a:defRPr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sz="1600" baseline="0">
                    <a:latin typeface="+mn-lt"/>
                  </a:defRPr>
                </a:lvl5pPr>
                <a:lvl6pPr marL="749808" indent="-130175" defTabSz="895350" fontAlgn="base">
                  <a:spcBef>
                    <a:spcPct val="0"/>
                  </a:spcBef>
                  <a:spcAft>
                    <a:spcPct val="0"/>
                  </a:spcAft>
                  <a:buClr>
                    <a:schemeClr val="tx2"/>
                  </a:buClr>
                  <a:buSzPct val="89000"/>
                  <a:buFont typeface="Arial" charset="0"/>
                  <a:buChar char="-"/>
                  <a:defRPr sz="1600" baseline="0">
                    <a:latin typeface="+mn-lt"/>
                  </a:defRPr>
                </a:lvl6pPr>
                <a:lvl7pPr marL="749808" indent="-130175" defTabSz="895350" fontAlgn="base">
                  <a:spcBef>
                    <a:spcPct val="0"/>
                  </a:spcBef>
                  <a:spcAft>
                    <a:spcPct val="0"/>
                  </a:spcAft>
                  <a:buClr>
                    <a:schemeClr val="tx2"/>
                  </a:buClr>
                  <a:buSzPct val="89000"/>
                  <a:buFont typeface="Arial" charset="0"/>
                  <a:buChar char="-"/>
                  <a:defRPr sz="1600" baseline="0">
                    <a:latin typeface="+mn-lt"/>
                  </a:defRPr>
                </a:lvl7pPr>
                <a:lvl8pPr marL="749808" indent="-130175" defTabSz="895350" fontAlgn="base">
                  <a:spcBef>
                    <a:spcPct val="0"/>
                  </a:spcBef>
                  <a:spcAft>
                    <a:spcPct val="0"/>
                  </a:spcAft>
                  <a:buClr>
                    <a:schemeClr val="tx2"/>
                  </a:buClr>
                  <a:buSzPct val="89000"/>
                  <a:buFont typeface="Arial" charset="0"/>
                  <a:buChar char="-"/>
                  <a:defRPr sz="1600" baseline="0">
                    <a:latin typeface="+mn-lt"/>
                  </a:defRPr>
                </a:lvl8pPr>
                <a:lvl9pPr marL="749808" indent="-130175" defTabSz="895350" fontAlgn="base">
                  <a:spcBef>
                    <a:spcPct val="0"/>
                  </a:spcBef>
                  <a:spcAft>
                    <a:spcPct val="0"/>
                  </a:spcAft>
                  <a:buClr>
                    <a:schemeClr val="tx2"/>
                  </a:buClr>
                  <a:buSzPct val="89000"/>
                  <a:buFont typeface="Arial" charset="0"/>
                  <a:buChar char="-"/>
                  <a:defRPr sz="1600" baseline="0">
                    <a:latin typeface="+mn-lt"/>
                  </a:defRPr>
                </a:lvl9pPr>
              </a:lstStyle>
              <a:p>
                <a:pPr marL="0" marR="0" lvl="0" indent="0" algn="l"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1200" b="1" i="0" u="none" strike="noStrike" kern="1200" cap="none" spc="0" normalizeH="0" baseline="0" noProof="0" dirty="0">
                    <a:ln>
                      <a:noFill/>
                    </a:ln>
                    <a:solidFill>
                      <a:srgbClr val="0055B8"/>
                    </a:solidFill>
                    <a:effectLst/>
                    <a:uLnTx/>
                    <a:uFillTx/>
                    <a:latin typeface="Arial" charset="0"/>
                    <a:ea typeface="+mn-ea"/>
                    <a:cs typeface="+mn-cs"/>
                  </a:rPr>
                  <a:t>Superplasticizer addition at plant is</a:t>
                </a:r>
                <a:br>
                  <a:rPr kumimoji="0" lang="en-US" sz="1200" b="1" i="0" u="none" strike="noStrike" kern="1200" cap="none" spc="0" normalizeH="0" baseline="0" noProof="0" dirty="0">
                    <a:ln>
                      <a:noFill/>
                    </a:ln>
                    <a:solidFill>
                      <a:srgbClr val="0055B8"/>
                    </a:solidFill>
                    <a:effectLst/>
                    <a:uLnTx/>
                    <a:uFillTx/>
                    <a:latin typeface="Arial" charset="0"/>
                    <a:ea typeface="+mn-ea"/>
                    <a:cs typeface="+mn-cs"/>
                  </a:rPr>
                </a:br>
                <a:r>
                  <a:rPr kumimoji="0" lang="en-US" sz="1200" b="1" i="0" u="none" strike="noStrike" kern="1200" cap="none" spc="0" normalizeH="0" baseline="0" noProof="0" dirty="0">
                    <a:ln>
                      <a:noFill/>
                    </a:ln>
                    <a:solidFill>
                      <a:srgbClr val="0055B8"/>
                    </a:solidFill>
                    <a:effectLst/>
                    <a:uLnTx/>
                    <a:uFillTx/>
                    <a:latin typeface="Arial" charset="0"/>
                    <a:ea typeface="+mn-ea"/>
                    <a:cs typeface="+mn-cs"/>
                  </a:rPr>
                  <a:t>sub-optimal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since it is added</a:t>
                </a:r>
                <a:br>
                  <a:rPr kumimoji="0" lang="en-US" sz="1200" b="0" i="0" u="none" strike="noStrike" kern="1200" cap="none" spc="0" normalizeH="0" baseline="0" noProof="0" dirty="0">
                    <a:ln>
                      <a:noFill/>
                    </a:ln>
                    <a:solidFill>
                      <a:srgbClr val="000000"/>
                    </a:solidFill>
                    <a:effectLst/>
                    <a:uLnTx/>
                    <a:uFillTx/>
                    <a:latin typeface="Arial" charset="0"/>
                    <a:ea typeface="+mn-ea"/>
                    <a:cs typeface="+mn-cs"/>
                  </a:rPr>
                </a:br>
                <a:r>
                  <a:rPr kumimoji="0" lang="en-US" sz="1200" b="0" i="0" u="none" strike="noStrike" kern="1200" cap="none" spc="0" normalizeH="0" baseline="0" noProof="0" dirty="0">
                    <a:ln>
                      <a:noFill/>
                    </a:ln>
                    <a:solidFill>
                      <a:srgbClr val="000000"/>
                    </a:solidFill>
                    <a:effectLst/>
                    <a:uLnTx/>
                    <a:uFillTx/>
                    <a:latin typeface="Arial" charset="0"/>
                    <a:ea typeface="+mn-ea"/>
                    <a:cs typeface="+mn-cs"/>
                  </a:rPr>
                  <a:t>during batching</a:t>
                </a:r>
              </a:p>
            </p:txBody>
          </p:sp>
          <p:sp>
            <p:nvSpPr>
              <p:cNvPr id="53" name="TextBox 52">
                <a:extLst>
                  <a:ext uri="{FF2B5EF4-FFF2-40B4-BE49-F238E27FC236}">
                    <a16:creationId xmlns:a16="http://schemas.microsoft.com/office/drawing/2014/main" id="{22575C5D-073D-45A9-95E6-3A0FE4DEF772}"/>
                  </a:ext>
                </a:extLst>
              </p:cNvPr>
              <p:cNvSpPr txBox="1">
                <a:spLocks/>
              </p:cNvSpPr>
              <p:nvPr/>
            </p:nvSpPr>
            <p:spPr>
              <a:xfrm>
                <a:off x="6073456" y="4278868"/>
                <a:ext cx="2817094" cy="369332"/>
              </a:xfrm>
              <a:prstGeom prst="rect">
                <a:avLst/>
              </a:prstGeom>
            </p:spPr>
            <p:txBody>
              <a:bodyPr vert="horz" wrap="square" lIns="0" tIns="0" rIns="0" bIns="0" rtlCol="0" anchor="t" anchorCtr="0">
                <a:spAutoFit/>
              </a:bodyPr>
              <a:lstStyle>
                <a:defPPr>
                  <a:defRPr lang="en-US"/>
                </a:defPPr>
                <a:lvl1pPr marL="0" lvl="0" indent="0" defTabSz="895350" eaLnBrk="1" latinLnBrk="0" hangingPunct="1">
                  <a:spcAft>
                    <a:spcPts val="800"/>
                  </a:spcAft>
                  <a:buClr>
                    <a:schemeClr val="tx2"/>
                  </a:buClr>
                  <a:buSzPct val="100000"/>
                  <a:defRPr sz="1400" baseline="0">
                    <a:solidFill>
                      <a:srgbClr val="435363">
                        <a:lumMod val="50000"/>
                      </a:srgbClr>
                    </a:solidFill>
                  </a:defRPr>
                </a:lvl1pPr>
                <a:lvl2pPr marL="193675" lvl="1" indent="-192088" defTabSz="895350" eaLnBrk="1" latinLnBrk="0" hangingPunct="1">
                  <a:buClr>
                    <a:schemeClr val="tx2"/>
                  </a:buClr>
                  <a:buSzPct val="125000"/>
                  <a:buFont typeface="Arial" panose="020B0604020202020204" pitchFamily="34" charset="0"/>
                  <a:buChar char="▪"/>
                  <a:defRPr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sz="1600" baseline="0">
                    <a:latin typeface="+mn-lt"/>
                  </a:defRPr>
                </a:lvl5pPr>
                <a:lvl6pPr marL="749808" indent="-130175" defTabSz="895350" fontAlgn="base">
                  <a:spcBef>
                    <a:spcPct val="0"/>
                  </a:spcBef>
                  <a:spcAft>
                    <a:spcPct val="0"/>
                  </a:spcAft>
                  <a:buClr>
                    <a:schemeClr val="tx2"/>
                  </a:buClr>
                  <a:buSzPct val="89000"/>
                  <a:buFont typeface="Arial" charset="0"/>
                  <a:buChar char="-"/>
                  <a:defRPr sz="1600" baseline="0">
                    <a:latin typeface="+mn-lt"/>
                  </a:defRPr>
                </a:lvl6pPr>
                <a:lvl7pPr marL="749808" indent="-130175" defTabSz="895350" fontAlgn="base">
                  <a:spcBef>
                    <a:spcPct val="0"/>
                  </a:spcBef>
                  <a:spcAft>
                    <a:spcPct val="0"/>
                  </a:spcAft>
                  <a:buClr>
                    <a:schemeClr val="tx2"/>
                  </a:buClr>
                  <a:buSzPct val="89000"/>
                  <a:buFont typeface="Arial" charset="0"/>
                  <a:buChar char="-"/>
                  <a:defRPr sz="1600" baseline="0">
                    <a:latin typeface="+mn-lt"/>
                  </a:defRPr>
                </a:lvl7pPr>
                <a:lvl8pPr marL="749808" indent="-130175" defTabSz="895350" fontAlgn="base">
                  <a:spcBef>
                    <a:spcPct val="0"/>
                  </a:spcBef>
                  <a:spcAft>
                    <a:spcPct val="0"/>
                  </a:spcAft>
                  <a:buClr>
                    <a:schemeClr val="tx2"/>
                  </a:buClr>
                  <a:buSzPct val="89000"/>
                  <a:buFont typeface="Arial" charset="0"/>
                  <a:buChar char="-"/>
                  <a:defRPr sz="1600" baseline="0">
                    <a:latin typeface="+mn-lt"/>
                  </a:defRPr>
                </a:lvl8pPr>
                <a:lvl9pPr marL="749808" indent="-130175" defTabSz="895350" fontAlgn="base">
                  <a:spcBef>
                    <a:spcPct val="0"/>
                  </a:spcBef>
                  <a:spcAft>
                    <a:spcPct val="0"/>
                  </a:spcAft>
                  <a:buClr>
                    <a:schemeClr val="tx2"/>
                  </a:buClr>
                  <a:buSzPct val="89000"/>
                  <a:buFont typeface="Arial" charset="0"/>
                  <a:buChar char="-"/>
                  <a:defRPr sz="1600" baseline="0">
                    <a:latin typeface="+mn-lt"/>
                  </a:defRPr>
                </a:lvl9pPr>
              </a:lstStyle>
              <a:p>
                <a:pPr marL="0" marR="0" lvl="0" indent="0" algn="l"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Delayed admixture addition greatly </a:t>
                </a:r>
                <a:r>
                  <a:rPr kumimoji="0" lang="en-US" sz="1200" b="1" i="0" u="none" strike="noStrike" kern="1200" cap="none" spc="0" normalizeH="0" baseline="0" noProof="0" dirty="0">
                    <a:ln>
                      <a:noFill/>
                    </a:ln>
                    <a:solidFill>
                      <a:srgbClr val="0055B8"/>
                    </a:solidFill>
                    <a:effectLst/>
                    <a:uLnTx/>
                    <a:uFillTx/>
                    <a:latin typeface="Arial" charset="0"/>
                    <a:ea typeface="+mn-ea"/>
                    <a:cs typeface="+mn-cs"/>
                  </a:rPr>
                  <a:t>improves its dosage efficiency</a:t>
                </a:r>
              </a:p>
            </p:txBody>
          </p:sp>
          <p:cxnSp>
            <p:nvCxnSpPr>
              <p:cNvPr id="70" name="Straight Connector 69">
                <a:extLst>
                  <a:ext uri="{FF2B5EF4-FFF2-40B4-BE49-F238E27FC236}">
                    <a16:creationId xmlns:a16="http://schemas.microsoft.com/office/drawing/2014/main" id="{C0039229-33CC-456A-A9C6-0C8A9DFB3CD2}"/>
                  </a:ext>
                </a:extLst>
              </p:cNvPr>
              <p:cNvCxnSpPr>
                <a:cxnSpLocks/>
              </p:cNvCxnSpPr>
              <p:nvPr/>
            </p:nvCxnSpPr>
            <p:spPr>
              <a:xfrm>
                <a:off x="5812414" y="4191000"/>
                <a:ext cx="3078136" cy="0"/>
              </a:xfrm>
              <a:prstGeom prst="line">
                <a:avLst/>
              </a:prstGeom>
              <a:ln w="9525">
                <a:solidFill>
                  <a:schemeClr val="accent5">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BD6EB8F-8057-4ADB-9284-EF1182A825B3}"/>
                  </a:ext>
                </a:extLst>
              </p:cNvPr>
              <p:cNvCxnSpPr>
                <a:cxnSpLocks/>
              </p:cNvCxnSpPr>
              <p:nvPr/>
            </p:nvCxnSpPr>
            <p:spPr>
              <a:xfrm>
                <a:off x="2516905" y="4191000"/>
                <a:ext cx="3078136" cy="0"/>
              </a:xfrm>
              <a:prstGeom prst="line">
                <a:avLst/>
              </a:prstGeom>
              <a:ln w="9525">
                <a:solidFill>
                  <a:schemeClr val="accent5">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B5D264C-2A3D-43A9-8C09-EFC8E0716952}"/>
                  </a:ext>
                </a:extLst>
              </p:cNvPr>
              <p:cNvSpPr>
                <a:spLocks/>
              </p:cNvSpPr>
              <p:nvPr/>
            </p:nvSpPr>
            <p:spPr>
              <a:xfrm>
                <a:off x="2438399" y="3417477"/>
                <a:ext cx="6530660" cy="745332"/>
              </a:xfrm>
              <a:prstGeom prst="rect">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9" name="TextBox 48">
                <a:extLst>
                  <a:ext uri="{FF2B5EF4-FFF2-40B4-BE49-F238E27FC236}">
                    <a16:creationId xmlns:a16="http://schemas.microsoft.com/office/drawing/2014/main" id="{1895EB5C-18E8-481A-99A8-A0C2836131F0}"/>
                  </a:ext>
                </a:extLst>
              </p:cNvPr>
              <p:cNvSpPr txBox="1">
                <a:spLocks/>
              </p:cNvSpPr>
              <p:nvPr/>
            </p:nvSpPr>
            <p:spPr>
              <a:xfrm>
                <a:off x="2516905" y="3505200"/>
                <a:ext cx="2813096" cy="384721"/>
              </a:xfrm>
              <a:prstGeom prst="rect">
                <a:avLst/>
              </a:prstGeom>
            </p:spPr>
            <p:txBody>
              <a:bodyPr vert="horz" wrap="square" lIns="0" tIns="0" rIns="0" bIns="0" rtlCol="0" anchor="t" anchorCtr="0">
                <a:noAutofit/>
              </a:bodyPr>
              <a:lstStyle>
                <a:defPPr>
                  <a:defRPr lang="en-US"/>
                </a:defPPr>
                <a:lvl1pPr marL="0" lvl="0" indent="0" defTabSz="895350" eaLnBrk="1" latinLnBrk="0" hangingPunct="1">
                  <a:spcAft>
                    <a:spcPts val="800"/>
                  </a:spcAft>
                  <a:buClr>
                    <a:schemeClr val="tx2"/>
                  </a:buClr>
                  <a:buSzPct val="100000"/>
                  <a:defRPr sz="1400" baseline="0">
                    <a:solidFill>
                      <a:srgbClr val="435363">
                        <a:lumMod val="50000"/>
                      </a:srgbClr>
                    </a:solidFill>
                  </a:defRPr>
                </a:lvl1pPr>
                <a:lvl2pPr marL="193675" lvl="1" indent="-192088" defTabSz="895350" eaLnBrk="1" latinLnBrk="0" hangingPunct="1">
                  <a:buClr>
                    <a:schemeClr val="tx2"/>
                  </a:buClr>
                  <a:buSzPct val="125000"/>
                  <a:buFont typeface="Arial" panose="020B0604020202020204" pitchFamily="34" charset="0"/>
                  <a:buChar char="▪"/>
                  <a:defRPr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sz="1600" baseline="0">
                    <a:latin typeface="+mn-lt"/>
                  </a:defRPr>
                </a:lvl5pPr>
                <a:lvl6pPr marL="749808" indent="-130175" defTabSz="895350" fontAlgn="base">
                  <a:spcBef>
                    <a:spcPct val="0"/>
                  </a:spcBef>
                  <a:spcAft>
                    <a:spcPct val="0"/>
                  </a:spcAft>
                  <a:buClr>
                    <a:schemeClr val="tx2"/>
                  </a:buClr>
                  <a:buSzPct val="89000"/>
                  <a:buFont typeface="Arial" charset="0"/>
                  <a:buChar char="-"/>
                  <a:defRPr sz="1600" baseline="0">
                    <a:latin typeface="+mn-lt"/>
                  </a:defRPr>
                </a:lvl6pPr>
                <a:lvl7pPr marL="749808" indent="-130175" defTabSz="895350" fontAlgn="base">
                  <a:spcBef>
                    <a:spcPct val="0"/>
                  </a:spcBef>
                  <a:spcAft>
                    <a:spcPct val="0"/>
                  </a:spcAft>
                  <a:buClr>
                    <a:schemeClr val="tx2"/>
                  </a:buClr>
                  <a:buSzPct val="89000"/>
                  <a:buFont typeface="Arial" charset="0"/>
                  <a:buChar char="-"/>
                  <a:defRPr sz="1600" baseline="0">
                    <a:latin typeface="+mn-lt"/>
                  </a:defRPr>
                </a:lvl7pPr>
                <a:lvl8pPr marL="749808" indent="-130175" defTabSz="895350" fontAlgn="base">
                  <a:spcBef>
                    <a:spcPct val="0"/>
                  </a:spcBef>
                  <a:spcAft>
                    <a:spcPct val="0"/>
                  </a:spcAft>
                  <a:buClr>
                    <a:schemeClr val="tx2"/>
                  </a:buClr>
                  <a:buSzPct val="89000"/>
                  <a:buFont typeface="Arial" charset="0"/>
                  <a:buChar char="-"/>
                  <a:defRPr sz="1600" baseline="0">
                    <a:latin typeface="+mn-lt"/>
                  </a:defRPr>
                </a:lvl8pPr>
                <a:lvl9pPr marL="749808" indent="-130175" defTabSz="895350" fontAlgn="base">
                  <a:spcBef>
                    <a:spcPct val="0"/>
                  </a:spcBef>
                  <a:spcAft>
                    <a:spcPct val="0"/>
                  </a:spcAft>
                  <a:buClr>
                    <a:schemeClr val="tx2"/>
                  </a:buClr>
                  <a:buSzPct val="89000"/>
                  <a:buFont typeface="Arial" charset="0"/>
                  <a:buChar char="-"/>
                  <a:defRPr sz="1600" baseline="0">
                    <a:latin typeface="+mn-lt"/>
                  </a:defRPr>
                </a:lvl9pPr>
              </a:lstStyle>
              <a:p>
                <a:pPr marL="0" marR="0" lvl="0" indent="0" algn="l"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Dispatch and driver </a:t>
                </a:r>
                <a:r>
                  <a:rPr kumimoji="0" lang="en-US" sz="1200" b="1" i="0" u="none" strike="noStrike" kern="1200" cap="none" spc="0" normalizeH="0" baseline="0" noProof="0" dirty="0">
                    <a:ln>
                      <a:noFill/>
                    </a:ln>
                    <a:solidFill>
                      <a:srgbClr val="0055B8"/>
                    </a:solidFill>
                    <a:effectLst/>
                    <a:uLnTx/>
                    <a:uFillTx/>
                    <a:latin typeface="Arial" charset="0"/>
                    <a:ea typeface="+mn-ea"/>
                    <a:cs typeface="+mn-cs"/>
                  </a:rPr>
                  <a:t>cannot effectively monitor slump</a:t>
                </a:r>
              </a:p>
            </p:txBody>
          </p:sp>
          <p:sp>
            <p:nvSpPr>
              <p:cNvPr id="104" name="TextBox 103">
                <a:extLst>
                  <a:ext uri="{FF2B5EF4-FFF2-40B4-BE49-F238E27FC236}">
                    <a16:creationId xmlns:a16="http://schemas.microsoft.com/office/drawing/2014/main" id="{5F37C720-44FC-4E09-A506-E58E0ED3A7BB}"/>
                  </a:ext>
                </a:extLst>
              </p:cNvPr>
              <p:cNvSpPr txBox="1">
                <a:spLocks/>
              </p:cNvSpPr>
              <p:nvPr/>
            </p:nvSpPr>
            <p:spPr>
              <a:xfrm>
                <a:off x="6073456" y="3505200"/>
                <a:ext cx="2817094" cy="583176"/>
              </a:xfrm>
              <a:prstGeom prst="rect">
                <a:avLst/>
              </a:prstGeom>
            </p:spPr>
            <p:txBody>
              <a:bodyPr vert="horz" wrap="square" lIns="0" tIns="0" rIns="0" bIns="0" rtlCol="0" anchor="t" anchorCtr="0">
                <a:spAutoFit/>
              </a:bodyPr>
              <a:lstStyle>
                <a:defPPr>
                  <a:defRPr lang="en-US"/>
                </a:defPPr>
                <a:lvl1pPr marL="0" lvl="0" indent="0" defTabSz="895350" eaLnBrk="1" latinLnBrk="0" hangingPunct="1">
                  <a:spcAft>
                    <a:spcPts val="800"/>
                  </a:spcAft>
                  <a:buClr>
                    <a:schemeClr val="tx2"/>
                  </a:buClr>
                  <a:buSzPct val="100000"/>
                  <a:defRPr sz="1400" baseline="0">
                    <a:solidFill>
                      <a:srgbClr val="435363">
                        <a:lumMod val="50000"/>
                      </a:srgbClr>
                    </a:solidFill>
                  </a:defRPr>
                </a:lvl1pPr>
                <a:lvl2pPr marL="193675" lvl="1" indent="-192088" defTabSz="895350" eaLnBrk="1" latinLnBrk="0" hangingPunct="1">
                  <a:buClr>
                    <a:schemeClr val="tx2"/>
                  </a:buClr>
                  <a:buSzPct val="125000"/>
                  <a:buFont typeface="Arial" panose="020B0604020202020204" pitchFamily="34" charset="0"/>
                  <a:buChar char="▪"/>
                  <a:defRPr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sz="1600" baseline="0">
                    <a:latin typeface="+mn-lt"/>
                  </a:defRPr>
                </a:lvl5pPr>
                <a:lvl6pPr marL="749808" indent="-130175" defTabSz="895350" fontAlgn="base">
                  <a:spcBef>
                    <a:spcPct val="0"/>
                  </a:spcBef>
                  <a:spcAft>
                    <a:spcPct val="0"/>
                  </a:spcAft>
                  <a:buClr>
                    <a:schemeClr val="tx2"/>
                  </a:buClr>
                  <a:buSzPct val="89000"/>
                  <a:buFont typeface="Arial" charset="0"/>
                  <a:buChar char="-"/>
                  <a:defRPr sz="1600" baseline="0">
                    <a:latin typeface="+mn-lt"/>
                  </a:defRPr>
                </a:lvl6pPr>
                <a:lvl7pPr marL="749808" indent="-130175" defTabSz="895350" fontAlgn="base">
                  <a:spcBef>
                    <a:spcPct val="0"/>
                  </a:spcBef>
                  <a:spcAft>
                    <a:spcPct val="0"/>
                  </a:spcAft>
                  <a:buClr>
                    <a:schemeClr val="tx2"/>
                  </a:buClr>
                  <a:buSzPct val="89000"/>
                  <a:buFont typeface="Arial" charset="0"/>
                  <a:buChar char="-"/>
                  <a:defRPr sz="1600" baseline="0">
                    <a:latin typeface="+mn-lt"/>
                  </a:defRPr>
                </a:lvl7pPr>
                <a:lvl8pPr marL="749808" indent="-130175" defTabSz="895350" fontAlgn="base">
                  <a:spcBef>
                    <a:spcPct val="0"/>
                  </a:spcBef>
                  <a:spcAft>
                    <a:spcPct val="0"/>
                  </a:spcAft>
                  <a:buClr>
                    <a:schemeClr val="tx2"/>
                  </a:buClr>
                  <a:buSzPct val="89000"/>
                  <a:buFont typeface="Arial" charset="0"/>
                  <a:buChar char="-"/>
                  <a:defRPr sz="1600" baseline="0">
                    <a:latin typeface="+mn-lt"/>
                  </a:defRPr>
                </a:lvl8pPr>
                <a:lvl9pPr marL="749808" indent="-130175" defTabSz="895350" fontAlgn="base">
                  <a:spcBef>
                    <a:spcPct val="0"/>
                  </a:spcBef>
                  <a:spcAft>
                    <a:spcPct val="0"/>
                  </a:spcAft>
                  <a:buClr>
                    <a:schemeClr val="tx2"/>
                  </a:buClr>
                  <a:buSzPct val="89000"/>
                  <a:buFont typeface="Arial" charset="0"/>
                  <a:buChar char="-"/>
                  <a:defRPr sz="1600" baseline="0">
                    <a:latin typeface="+mn-lt"/>
                  </a:defRPr>
                </a:lvl9pPr>
              </a:lstStyle>
              <a:p>
                <a:pPr marL="0" marR="0" lvl="0" indent="0" algn="l"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1200" b="1" i="0" u="none" strike="noStrike" kern="1200" cap="none" spc="0" normalizeH="0" baseline="0" noProof="0" dirty="0">
                    <a:ln>
                      <a:noFill/>
                    </a:ln>
                    <a:solidFill>
                      <a:srgbClr val="0055B8"/>
                    </a:solidFill>
                    <a:effectLst/>
                    <a:uLnTx/>
                    <a:uFillTx/>
                    <a:latin typeface="Arial" charset="0"/>
                    <a:ea typeface="+mn-ea"/>
                    <a:cs typeface="+mn-cs"/>
                  </a:rPr>
                  <a:t>Concrete properties are managed by VERIFI®</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so driver never has to play the role of QC tech</a:t>
                </a:r>
              </a:p>
            </p:txBody>
          </p:sp>
          <p:sp>
            <p:nvSpPr>
              <p:cNvPr id="76" name="Arrow: Right 75">
                <a:extLst>
                  <a:ext uri="{FF2B5EF4-FFF2-40B4-BE49-F238E27FC236}">
                    <a16:creationId xmlns:a16="http://schemas.microsoft.com/office/drawing/2014/main" id="{CD059A8B-C744-4674-B0EF-B8255CA9B087}"/>
                  </a:ext>
                </a:extLst>
              </p:cNvPr>
              <p:cNvSpPr/>
              <p:nvPr/>
            </p:nvSpPr>
            <p:spPr>
              <a:xfrm>
                <a:off x="5504944" y="3634811"/>
                <a:ext cx="393570" cy="212873"/>
              </a:xfrm>
              <a:prstGeom prst="rightArrow">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715783A5-8CC1-4409-9E6E-E9FAA2CAD844}"/>
                  </a:ext>
                </a:extLst>
              </p:cNvPr>
              <p:cNvSpPr>
                <a:spLocks/>
              </p:cNvSpPr>
              <p:nvPr/>
            </p:nvSpPr>
            <p:spPr>
              <a:xfrm>
                <a:off x="2438397" y="5025519"/>
                <a:ext cx="6530660" cy="896400"/>
              </a:xfrm>
              <a:prstGeom prst="rect">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3" name="TextBox 42">
                <a:extLst>
                  <a:ext uri="{FF2B5EF4-FFF2-40B4-BE49-F238E27FC236}">
                    <a16:creationId xmlns:a16="http://schemas.microsoft.com/office/drawing/2014/main" id="{23B767CB-F14F-4ED7-9FF1-257FA0876F21}"/>
                  </a:ext>
                </a:extLst>
              </p:cNvPr>
              <p:cNvSpPr txBox="1">
                <a:spLocks/>
              </p:cNvSpPr>
              <p:nvPr/>
            </p:nvSpPr>
            <p:spPr>
              <a:xfrm>
                <a:off x="2516905" y="5105400"/>
                <a:ext cx="2813096" cy="384721"/>
              </a:xfrm>
              <a:prstGeom prst="rect">
                <a:avLst/>
              </a:prstGeom>
            </p:spPr>
            <p:txBody>
              <a:bodyPr vert="horz" wrap="square" lIns="0" tIns="0" rIns="0" bIns="0" rtlCol="0" anchor="t" anchorCtr="0">
                <a:noAutofit/>
              </a:bodyPr>
              <a:lstStyle>
                <a:defPPr>
                  <a:defRPr lang="en-US"/>
                </a:defPPr>
                <a:lvl1pPr marL="0" lvl="0" indent="0" defTabSz="895350" eaLnBrk="1" latinLnBrk="0" hangingPunct="1">
                  <a:spcAft>
                    <a:spcPts val="800"/>
                  </a:spcAft>
                  <a:buClr>
                    <a:schemeClr val="tx2"/>
                  </a:buClr>
                  <a:buSzPct val="100000"/>
                  <a:defRPr sz="1400" baseline="0">
                    <a:solidFill>
                      <a:srgbClr val="435363">
                        <a:lumMod val="50000"/>
                      </a:srgbClr>
                    </a:solidFill>
                  </a:defRPr>
                </a:lvl1pPr>
                <a:lvl2pPr marL="193675" lvl="1" indent="-192088" defTabSz="895350" eaLnBrk="1" latinLnBrk="0" hangingPunct="1">
                  <a:buClr>
                    <a:schemeClr val="tx2"/>
                  </a:buClr>
                  <a:buSzPct val="125000"/>
                  <a:buFont typeface="Arial" panose="020B0604020202020204" pitchFamily="34" charset="0"/>
                  <a:buChar char="▪"/>
                  <a:defRPr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sz="1600" baseline="0">
                    <a:latin typeface="+mn-lt"/>
                  </a:defRPr>
                </a:lvl5pPr>
                <a:lvl6pPr marL="749808" indent="-130175" defTabSz="895350" fontAlgn="base">
                  <a:spcBef>
                    <a:spcPct val="0"/>
                  </a:spcBef>
                  <a:spcAft>
                    <a:spcPct val="0"/>
                  </a:spcAft>
                  <a:buClr>
                    <a:schemeClr val="tx2"/>
                  </a:buClr>
                  <a:buSzPct val="89000"/>
                  <a:buFont typeface="Arial" charset="0"/>
                  <a:buChar char="-"/>
                  <a:defRPr sz="1600" baseline="0">
                    <a:latin typeface="+mn-lt"/>
                  </a:defRPr>
                </a:lvl6pPr>
                <a:lvl7pPr marL="749808" indent="-130175" defTabSz="895350" fontAlgn="base">
                  <a:spcBef>
                    <a:spcPct val="0"/>
                  </a:spcBef>
                  <a:spcAft>
                    <a:spcPct val="0"/>
                  </a:spcAft>
                  <a:buClr>
                    <a:schemeClr val="tx2"/>
                  </a:buClr>
                  <a:buSzPct val="89000"/>
                  <a:buFont typeface="Arial" charset="0"/>
                  <a:buChar char="-"/>
                  <a:defRPr sz="1600" baseline="0">
                    <a:latin typeface="+mn-lt"/>
                  </a:defRPr>
                </a:lvl7pPr>
                <a:lvl8pPr marL="749808" indent="-130175" defTabSz="895350" fontAlgn="base">
                  <a:spcBef>
                    <a:spcPct val="0"/>
                  </a:spcBef>
                  <a:spcAft>
                    <a:spcPct val="0"/>
                  </a:spcAft>
                  <a:buClr>
                    <a:schemeClr val="tx2"/>
                  </a:buClr>
                  <a:buSzPct val="89000"/>
                  <a:buFont typeface="Arial" charset="0"/>
                  <a:buChar char="-"/>
                  <a:defRPr sz="1600" baseline="0">
                    <a:latin typeface="+mn-lt"/>
                  </a:defRPr>
                </a:lvl8pPr>
                <a:lvl9pPr marL="749808" indent="-130175" defTabSz="895350" fontAlgn="base">
                  <a:spcBef>
                    <a:spcPct val="0"/>
                  </a:spcBef>
                  <a:spcAft>
                    <a:spcPct val="0"/>
                  </a:spcAft>
                  <a:buClr>
                    <a:schemeClr val="tx2"/>
                  </a:buClr>
                  <a:buSzPct val="89000"/>
                  <a:buFont typeface="Arial" charset="0"/>
                  <a:buChar char="-"/>
                  <a:defRPr sz="1600" baseline="0">
                    <a:latin typeface="+mn-lt"/>
                  </a:defRPr>
                </a:lvl9pPr>
              </a:lstStyle>
              <a:p>
                <a:pPr marL="0" marR="0" lvl="0" indent="0" algn="l"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1200" b="1" i="0" u="none" strike="noStrike" kern="1200" cap="none" spc="0" normalizeH="0" baseline="0" noProof="0" dirty="0">
                    <a:ln>
                      <a:noFill/>
                    </a:ln>
                    <a:solidFill>
                      <a:srgbClr val="0055B8"/>
                    </a:solidFill>
                    <a:effectLst/>
                    <a:uLnTx/>
                    <a:uFillTx/>
                    <a:latin typeface="Arial" charset="0"/>
                    <a:ea typeface="+mn-ea"/>
                    <a:cs typeface="+mn-cs"/>
                  </a:rPr>
                  <a:t>Customer doesn’t always pay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for long wait times and returned concrete</a:t>
                </a:r>
              </a:p>
            </p:txBody>
          </p:sp>
          <p:sp>
            <p:nvSpPr>
              <p:cNvPr id="107" name="TextBox 106">
                <a:extLst>
                  <a:ext uri="{FF2B5EF4-FFF2-40B4-BE49-F238E27FC236}">
                    <a16:creationId xmlns:a16="http://schemas.microsoft.com/office/drawing/2014/main" id="{4D2E826D-6F11-4380-922F-7E2347B3A933}"/>
                  </a:ext>
                </a:extLst>
              </p:cNvPr>
              <p:cNvSpPr txBox="1">
                <a:spLocks/>
              </p:cNvSpPr>
              <p:nvPr/>
            </p:nvSpPr>
            <p:spPr>
              <a:xfrm>
                <a:off x="6073456" y="5105400"/>
                <a:ext cx="2817094" cy="777568"/>
              </a:xfrm>
              <a:prstGeom prst="rect">
                <a:avLst/>
              </a:prstGeom>
            </p:spPr>
            <p:txBody>
              <a:bodyPr vert="horz" wrap="square" lIns="0" tIns="0" rIns="0" bIns="0" rtlCol="0" anchor="t" anchorCtr="0">
                <a:spAutoFit/>
              </a:bodyPr>
              <a:lstStyle>
                <a:defPPr>
                  <a:defRPr lang="en-US"/>
                </a:defPPr>
                <a:lvl1pPr marL="0" lvl="0" indent="0" defTabSz="895350" eaLnBrk="1" latinLnBrk="0" hangingPunct="1">
                  <a:spcAft>
                    <a:spcPts val="800"/>
                  </a:spcAft>
                  <a:buClr>
                    <a:schemeClr val="tx2"/>
                  </a:buClr>
                  <a:buSzPct val="100000"/>
                  <a:defRPr sz="1400" baseline="0">
                    <a:solidFill>
                      <a:srgbClr val="435363">
                        <a:lumMod val="50000"/>
                      </a:srgbClr>
                    </a:solidFill>
                  </a:defRPr>
                </a:lvl1pPr>
                <a:lvl2pPr marL="193675" lvl="1" indent="-192088" defTabSz="895350" eaLnBrk="1" latinLnBrk="0" hangingPunct="1">
                  <a:buClr>
                    <a:schemeClr val="tx2"/>
                  </a:buClr>
                  <a:buSzPct val="125000"/>
                  <a:buFont typeface="Arial" panose="020B0604020202020204" pitchFamily="34" charset="0"/>
                  <a:buChar char="▪"/>
                  <a:defRPr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sz="1600" baseline="0">
                    <a:latin typeface="+mn-lt"/>
                  </a:defRPr>
                </a:lvl5pPr>
                <a:lvl6pPr marL="749808" indent="-130175" defTabSz="895350" fontAlgn="base">
                  <a:spcBef>
                    <a:spcPct val="0"/>
                  </a:spcBef>
                  <a:spcAft>
                    <a:spcPct val="0"/>
                  </a:spcAft>
                  <a:buClr>
                    <a:schemeClr val="tx2"/>
                  </a:buClr>
                  <a:buSzPct val="89000"/>
                  <a:buFont typeface="Arial" charset="0"/>
                  <a:buChar char="-"/>
                  <a:defRPr sz="1600" baseline="0">
                    <a:latin typeface="+mn-lt"/>
                  </a:defRPr>
                </a:lvl6pPr>
                <a:lvl7pPr marL="749808" indent="-130175" defTabSz="895350" fontAlgn="base">
                  <a:spcBef>
                    <a:spcPct val="0"/>
                  </a:spcBef>
                  <a:spcAft>
                    <a:spcPct val="0"/>
                  </a:spcAft>
                  <a:buClr>
                    <a:schemeClr val="tx2"/>
                  </a:buClr>
                  <a:buSzPct val="89000"/>
                  <a:buFont typeface="Arial" charset="0"/>
                  <a:buChar char="-"/>
                  <a:defRPr sz="1600" baseline="0">
                    <a:latin typeface="+mn-lt"/>
                  </a:defRPr>
                </a:lvl7pPr>
                <a:lvl8pPr marL="749808" indent="-130175" defTabSz="895350" fontAlgn="base">
                  <a:spcBef>
                    <a:spcPct val="0"/>
                  </a:spcBef>
                  <a:spcAft>
                    <a:spcPct val="0"/>
                  </a:spcAft>
                  <a:buClr>
                    <a:schemeClr val="tx2"/>
                  </a:buClr>
                  <a:buSzPct val="89000"/>
                  <a:buFont typeface="Arial" charset="0"/>
                  <a:buChar char="-"/>
                  <a:defRPr sz="1600" baseline="0">
                    <a:latin typeface="+mn-lt"/>
                  </a:defRPr>
                </a:lvl8pPr>
                <a:lvl9pPr marL="749808" indent="-130175" defTabSz="895350" fontAlgn="base">
                  <a:spcBef>
                    <a:spcPct val="0"/>
                  </a:spcBef>
                  <a:spcAft>
                    <a:spcPct val="0"/>
                  </a:spcAft>
                  <a:buClr>
                    <a:schemeClr val="tx2"/>
                  </a:buClr>
                  <a:buSzPct val="89000"/>
                  <a:buFont typeface="Arial" charset="0"/>
                  <a:buChar char="-"/>
                  <a:defRPr sz="1600" baseline="0">
                    <a:latin typeface="+mn-lt"/>
                  </a:defRPr>
                </a:lvl9pPr>
              </a:lstStyle>
              <a:p>
                <a:pPr marL="0" marR="0" lvl="0" indent="0" algn="l"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Automated tracking allows </a:t>
                </a:r>
                <a:r>
                  <a:rPr kumimoji="0" lang="en-US" sz="1200" b="1" i="0" u="none" strike="noStrike" kern="1200" cap="none" spc="0" normalizeH="0" baseline="0" noProof="0" dirty="0" err="1">
                    <a:ln>
                      <a:noFill/>
                    </a:ln>
                    <a:solidFill>
                      <a:srgbClr val="0055B8"/>
                    </a:solidFill>
                    <a:effectLst/>
                    <a:uLnTx/>
                    <a:uFillTx/>
                    <a:latin typeface="Arial" charset="0"/>
                    <a:ea typeface="+mn-ea"/>
                    <a:cs typeface="+mn-cs"/>
                  </a:rPr>
                  <a:t>RMPs</a:t>
                </a:r>
                <a:r>
                  <a:rPr kumimoji="0" lang="en-US" sz="1200" b="1" i="0" u="none" strike="noStrike" kern="1200" cap="none" spc="0" normalizeH="0" baseline="0" noProof="0" dirty="0">
                    <a:ln>
                      <a:noFill/>
                    </a:ln>
                    <a:solidFill>
                      <a:srgbClr val="0055B8"/>
                    </a:solidFill>
                    <a:effectLst/>
                    <a:uLnTx/>
                    <a:uFillTx/>
                    <a:latin typeface="Arial" charset="0"/>
                    <a:ea typeface="+mn-ea"/>
                    <a:cs typeface="+mn-cs"/>
                  </a:rPr>
                  <a:t> to charge for overordered concrete, driver wait time, and increased slump sold on site</a:t>
                </a:r>
              </a:p>
            </p:txBody>
          </p:sp>
          <p:sp>
            <p:nvSpPr>
              <p:cNvPr id="77" name="Rectangle 76">
                <a:extLst>
                  <a:ext uri="{FF2B5EF4-FFF2-40B4-BE49-F238E27FC236}">
                    <a16:creationId xmlns:a16="http://schemas.microsoft.com/office/drawing/2014/main" id="{1C18C264-E35A-4DF1-B1CA-B18012918A82}"/>
                  </a:ext>
                </a:extLst>
              </p:cNvPr>
              <p:cNvSpPr>
                <a:spLocks/>
              </p:cNvSpPr>
              <p:nvPr/>
            </p:nvSpPr>
            <p:spPr>
              <a:xfrm>
                <a:off x="2438397" y="6025530"/>
                <a:ext cx="6530660" cy="817161"/>
              </a:xfrm>
              <a:prstGeom prst="rect">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42" name="TextBox 41">
                <a:extLst>
                  <a:ext uri="{FF2B5EF4-FFF2-40B4-BE49-F238E27FC236}">
                    <a16:creationId xmlns:a16="http://schemas.microsoft.com/office/drawing/2014/main" id="{50589990-F420-4FEE-995B-D3AD1F575638}"/>
                  </a:ext>
                </a:extLst>
              </p:cNvPr>
              <p:cNvSpPr txBox="1">
                <a:spLocks/>
              </p:cNvSpPr>
              <p:nvPr/>
            </p:nvSpPr>
            <p:spPr>
              <a:xfrm>
                <a:off x="2516905" y="6145570"/>
                <a:ext cx="2813096" cy="577081"/>
              </a:xfrm>
              <a:prstGeom prst="rect">
                <a:avLst/>
              </a:prstGeom>
            </p:spPr>
            <p:txBody>
              <a:bodyPr vert="horz" wrap="square" lIns="0" tIns="0" rIns="0" bIns="0" rtlCol="0" anchor="t" anchorCtr="0">
                <a:noAutofit/>
              </a:bodyPr>
              <a:lstStyle>
                <a:defPPr>
                  <a:defRPr lang="en-US"/>
                </a:defPPr>
                <a:lvl1pPr marL="0" lvl="0" indent="0" defTabSz="895350" eaLnBrk="1" latinLnBrk="0" hangingPunct="1">
                  <a:spcAft>
                    <a:spcPts val="800"/>
                  </a:spcAft>
                  <a:buClr>
                    <a:schemeClr val="tx2"/>
                  </a:buClr>
                  <a:buSzPct val="100000"/>
                  <a:defRPr sz="1400" baseline="0">
                    <a:solidFill>
                      <a:srgbClr val="435363">
                        <a:lumMod val="50000"/>
                      </a:srgbClr>
                    </a:solidFill>
                  </a:defRPr>
                </a:lvl1pPr>
                <a:lvl2pPr marL="193675" lvl="1" indent="-192088" defTabSz="895350" eaLnBrk="1" latinLnBrk="0" hangingPunct="1">
                  <a:buClr>
                    <a:schemeClr val="tx2"/>
                  </a:buClr>
                  <a:buSzPct val="125000"/>
                  <a:buFont typeface="Arial" panose="020B0604020202020204" pitchFamily="34" charset="0"/>
                  <a:buChar char="▪"/>
                  <a:defRPr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sz="1600" baseline="0">
                    <a:latin typeface="+mn-lt"/>
                  </a:defRPr>
                </a:lvl5pPr>
                <a:lvl6pPr marL="749808" indent="-130175" defTabSz="895350" fontAlgn="base">
                  <a:spcBef>
                    <a:spcPct val="0"/>
                  </a:spcBef>
                  <a:spcAft>
                    <a:spcPct val="0"/>
                  </a:spcAft>
                  <a:buClr>
                    <a:schemeClr val="tx2"/>
                  </a:buClr>
                  <a:buSzPct val="89000"/>
                  <a:buFont typeface="Arial" charset="0"/>
                  <a:buChar char="-"/>
                  <a:defRPr sz="1600" baseline="0">
                    <a:latin typeface="+mn-lt"/>
                  </a:defRPr>
                </a:lvl6pPr>
                <a:lvl7pPr marL="749808" indent="-130175" defTabSz="895350" fontAlgn="base">
                  <a:spcBef>
                    <a:spcPct val="0"/>
                  </a:spcBef>
                  <a:spcAft>
                    <a:spcPct val="0"/>
                  </a:spcAft>
                  <a:buClr>
                    <a:schemeClr val="tx2"/>
                  </a:buClr>
                  <a:buSzPct val="89000"/>
                  <a:buFont typeface="Arial" charset="0"/>
                  <a:buChar char="-"/>
                  <a:defRPr sz="1600" baseline="0">
                    <a:latin typeface="+mn-lt"/>
                  </a:defRPr>
                </a:lvl7pPr>
                <a:lvl8pPr marL="749808" indent="-130175" defTabSz="895350" fontAlgn="base">
                  <a:spcBef>
                    <a:spcPct val="0"/>
                  </a:spcBef>
                  <a:spcAft>
                    <a:spcPct val="0"/>
                  </a:spcAft>
                  <a:buClr>
                    <a:schemeClr val="tx2"/>
                  </a:buClr>
                  <a:buSzPct val="89000"/>
                  <a:buFont typeface="Arial" charset="0"/>
                  <a:buChar char="-"/>
                  <a:defRPr sz="1600" baseline="0">
                    <a:latin typeface="+mn-lt"/>
                  </a:defRPr>
                </a:lvl8pPr>
                <a:lvl9pPr marL="749808" indent="-130175" defTabSz="895350" fontAlgn="base">
                  <a:spcBef>
                    <a:spcPct val="0"/>
                  </a:spcBef>
                  <a:spcAft>
                    <a:spcPct val="0"/>
                  </a:spcAft>
                  <a:buClr>
                    <a:schemeClr val="tx2"/>
                  </a:buClr>
                  <a:buSzPct val="89000"/>
                  <a:buFont typeface="Arial" charset="0"/>
                  <a:buChar char="-"/>
                  <a:defRPr sz="1600" baseline="0">
                    <a:latin typeface="+mn-lt"/>
                  </a:defRPr>
                </a:lvl9pPr>
              </a:lstStyle>
              <a:p>
                <a:pPr marL="0" marR="0" lvl="0" indent="0" algn="l"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Variable slump leads to </a:t>
                </a:r>
                <a:r>
                  <a:rPr kumimoji="0" lang="en-US" sz="1200" b="1" i="0" u="none" strike="noStrike" kern="1200" cap="none" spc="0" normalizeH="0" baseline="0" noProof="0" dirty="0">
                    <a:ln>
                      <a:noFill/>
                    </a:ln>
                    <a:solidFill>
                      <a:srgbClr val="0055B8"/>
                    </a:solidFill>
                    <a:effectLst/>
                    <a:uLnTx/>
                    <a:uFillTx/>
                    <a:latin typeface="Arial" charset="0"/>
                    <a:ea typeface="+mn-ea"/>
                    <a:cs typeface="+mn-cs"/>
                  </a:rPr>
                  <a:t>job-site delays, back charges, rejected loads, and wasted cement</a:t>
                </a:r>
              </a:p>
            </p:txBody>
          </p:sp>
          <p:sp>
            <p:nvSpPr>
              <p:cNvPr id="62" name="TextBox 61">
                <a:extLst>
                  <a:ext uri="{FF2B5EF4-FFF2-40B4-BE49-F238E27FC236}">
                    <a16:creationId xmlns:a16="http://schemas.microsoft.com/office/drawing/2014/main" id="{FD2FD5B1-D4DC-42C7-8E0F-5A8D744F7179}"/>
                  </a:ext>
                </a:extLst>
              </p:cNvPr>
              <p:cNvSpPr txBox="1">
                <a:spLocks/>
              </p:cNvSpPr>
              <p:nvPr/>
            </p:nvSpPr>
            <p:spPr>
              <a:xfrm>
                <a:off x="6073456" y="6049390"/>
                <a:ext cx="2817094" cy="553998"/>
              </a:xfrm>
              <a:prstGeom prst="rect">
                <a:avLst/>
              </a:prstGeom>
            </p:spPr>
            <p:txBody>
              <a:bodyPr vert="horz" wrap="square" lIns="0" tIns="0" rIns="0" bIns="0" rtlCol="0" anchor="t" anchorCtr="0">
                <a:spAutoFit/>
              </a:bodyPr>
              <a:lstStyle>
                <a:defPPr>
                  <a:defRPr lang="en-US"/>
                </a:defPPr>
                <a:lvl1pPr marL="0" lvl="0" indent="0" defTabSz="895350" eaLnBrk="1" latinLnBrk="0" hangingPunct="1">
                  <a:spcAft>
                    <a:spcPts val="800"/>
                  </a:spcAft>
                  <a:buClr>
                    <a:schemeClr val="tx2"/>
                  </a:buClr>
                  <a:buSzPct val="100000"/>
                  <a:defRPr sz="1400" baseline="0">
                    <a:solidFill>
                      <a:srgbClr val="435363">
                        <a:lumMod val="50000"/>
                      </a:srgbClr>
                    </a:solidFill>
                  </a:defRPr>
                </a:lvl1pPr>
                <a:lvl2pPr marL="193675" lvl="1" indent="-192088" defTabSz="895350" eaLnBrk="1" latinLnBrk="0" hangingPunct="1">
                  <a:buClr>
                    <a:schemeClr val="tx2"/>
                  </a:buClr>
                  <a:buSzPct val="125000"/>
                  <a:buFont typeface="Arial" panose="020B0604020202020204" pitchFamily="34" charset="0"/>
                  <a:buChar char="▪"/>
                  <a:defRPr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sz="1600" baseline="0">
                    <a:latin typeface="+mn-lt"/>
                  </a:defRPr>
                </a:lvl5pPr>
                <a:lvl6pPr marL="749808" indent="-130175" defTabSz="895350" fontAlgn="base">
                  <a:spcBef>
                    <a:spcPct val="0"/>
                  </a:spcBef>
                  <a:spcAft>
                    <a:spcPct val="0"/>
                  </a:spcAft>
                  <a:buClr>
                    <a:schemeClr val="tx2"/>
                  </a:buClr>
                  <a:buSzPct val="89000"/>
                  <a:buFont typeface="Arial" charset="0"/>
                  <a:buChar char="-"/>
                  <a:defRPr sz="1600" baseline="0">
                    <a:latin typeface="+mn-lt"/>
                  </a:defRPr>
                </a:lvl6pPr>
                <a:lvl7pPr marL="749808" indent="-130175" defTabSz="895350" fontAlgn="base">
                  <a:spcBef>
                    <a:spcPct val="0"/>
                  </a:spcBef>
                  <a:spcAft>
                    <a:spcPct val="0"/>
                  </a:spcAft>
                  <a:buClr>
                    <a:schemeClr val="tx2"/>
                  </a:buClr>
                  <a:buSzPct val="89000"/>
                  <a:buFont typeface="Arial" charset="0"/>
                  <a:buChar char="-"/>
                  <a:defRPr sz="1600" baseline="0">
                    <a:latin typeface="+mn-lt"/>
                  </a:defRPr>
                </a:lvl7pPr>
                <a:lvl8pPr marL="749808" indent="-130175" defTabSz="895350" fontAlgn="base">
                  <a:spcBef>
                    <a:spcPct val="0"/>
                  </a:spcBef>
                  <a:spcAft>
                    <a:spcPct val="0"/>
                  </a:spcAft>
                  <a:buClr>
                    <a:schemeClr val="tx2"/>
                  </a:buClr>
                  <a:buSzPct val="89000"/>
                  <a:buFont typeface="Arial" charset="0"/>
                  <a:buChar char="-"/>
                  <a:defRPr sz="1600" baseline="0">
                    <a:latin typeface="+mn-lt"/>
                  </a:defRPr>
                </a:lvl8pPr>
                <a:lvl9pPr marL="749808" indent="-130175" defTabSz="895350" fontAlgn="base">
                  <a:spcBef>
                    <a:spcPct val="0"/>
                  </a:spcBef>
                  <a:spcAft>
                    <a:spcPct val="0"/>
                  </a:spcAft>
                  <a:buClr>
                    <a:schemeClr val="tx2"/>
                  </a:buClr>
                  <a:buSzPct val="89000"/>
                  <a:buFont typeface="Arial" charset="0"/>
                  <a:buChar char="-"/>
                  <a:defRPr sz="1600" baseline="0">
                    <a:latin typeface="+mn-lt"/>
                  </a:defRPr>
                </a:lvl9pPr>
              </a:lstStyle>
              <a:p>
                <a:pPr marL="0" marR="0" lvl="0" indent="0" algn="l" defTabSz="895350" rtl="0" eaLnBrk="1" fontAlgn="base" latinLnBrk="0" hangingPunct="1">
                  <a:lnSpc>
                    <a:spcPct val="100000"/>
                  </a:lnSpc>
                  <a:spcBef>
                    <a:spcPct val="0"/>
                  </a:spcBef>
                  <a:spcAft>
                    <a:spcPts val="800"/>
                  </a:spcAft>
                  <a:buClr>
                    <a:srgbClr val="0055B8"/>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Reduced variability in slump greatly </a:t>
                </a:r>
                <a:r>
                  <a:rPr kumimoji="0" lang="en-US" sz="1200" b="1" i="0" u="none" strike="noStrike" kern="1200" cap="none" spc="0" normalizeH="0" baseline="0" noProof="0" dirty="0">
                    <a:ln>
                      <a:noFill/>
                    </a:ln>
                    <a:solidFill>
                      <a:srgbClr val="0055B8"/>
                    </a:solidFill>
                    <a:effectLst/>
                    <a:uLnTx/>
                    <a:uFillTx/>
                    <a:latin typeface="Arial" charset="0"/>
                    <a:ea typeface="+mn-ea"/>
                    <a:cs typeface="+mn-cs"/>
                  </a:rPr>
                  <a:t>minimizes back charges, rejected loads, and job-site waiting time</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85" name="Straight Connector 84">
                <a:extLst>
                  <a:ext uri="{FF2B5EF4-FFF2-40B4-BE49-F238E27FC236}">
                    <a16:creationId xmlns:a16="http://schemas.microsoft.com/office/drawing/2014/main" id="{0C0A3ECC-67DA-46B8-AD8B-D63B0FEBABE4}"/>
                  </a:ext>
                </a:extLst>
              </p:cNvPr>
              <p:cNvCxnSpPr>
                <a:cxnSpLocks/>
              </p:cNvCxnSpPr>
              <p:nvPr/>
            </p:nvCxnSpPr>
            <p:spPr>
              <a:xfrm>
                <a:off x="5812414" y="3380551"/>
                <a:ext cx="3078136" cy="0"/>
              </a:xfrm>
              <a:prstGeom prst="line">
                <a:avLst/>
              </a:prstGeom>
              <a:ln w="9525">
                <a:solidFill>
                  <a:schemeClr val="accent5">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D1F7FD4-3E49-425E-9804-D72007245242}"/>
                  </a:ext>
                </a:extLst>
              </p:cNvPr>
              <p:cNvCxnSpPr>
                <a:cxnSpLocks/>
              </p:cNvCxnSpPr>
              <p:nvPr/>
            </p:nvCxnSpPr>
            <p:spPr>
              <a:xfrm>
                <a:off x="2516905" y="3380551"/>
                <a:ext cx="3078136" cy="0"/>
              </a:xfrm>
              <a:prstGeom prst="line">
                <a:avLst/>
              </a:prstGeom>
              <a:ln w="9525">
                <a:solidFill>
                  <a:schemeClr val="accent5">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CDBECBF-8E56-4FD6-B15A-71AD42A285D3}"/>
                  </a:ext>
                </a:extLst>
              </p:cNvPr>
              <p:cNvCxnSpPr>
                <a:cxnSpLocks/>
              </p:cNvCxnSpPr>
              <p:nvPr/>
            </p:nvCxnSpPr>
            <p:spPr>
              <a:xfrm>
                <a:off x="5812414" y="2717620"/>
                <a:ext cx="3078136" cy="0"/>
              </a:xfrm>
              <a:prstGeom prst="line">
                <a:avLst/>
              </a:prstGeom>
              <a:ln w="9525">
                <a:solidFill>
                  <a:schemeClr val="accent5">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3B24F9C-2EBD-4E7B-8D91-5608090D55D6}"/>
                  </a:ext>
                </a:extLst>
              </p:cNvPr>
              <p:cNvCxnSpPr>
                <a:cxnSpLocks/>
              </p:cNvCxnSpPr>
              <p:nvPr/>
            </p:nvCxnSpPr>
            <p:spPr>
              <a:xfrm>
                <a:off x="2516905" y="2717620"/>
                <a:ext cx="3078136" cy="0"/>
              </a:xfrm>
              <a:prstGeom prst="line">
                <a:avLst/>
              </a:prstGeom>
              <a:ln w="9525">
                <a:solidFill>
                  <a:schemeClr val="accent5">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57A076F-44B8-4BE9-9737-42DCB5C9078A}"/>
                  </a:ext>
                </a:extLst>
              </p:cNvPr>
              <p:cNvCxnSpPr>
                <a:cxnSpLocks/>
              </p:cNvCxnSpPr>
              <p:nvPr/>
            </p:nvCxnSpPr>
            <p:spPr>
              <a:xfrm>
                <a:off x="5812414" y="1896110"/>
                <a:ext cx="3078136" cy="0"/>
              </a:xfrm>
              <a:prstGeom prst="line">
                <a:avLst/>
              </a:prstGeom>
              <a:ln w="9525">
                <a:solidFill>
                  <a:schemeClr val="accent5">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7FE478C-F09C-4390-9E87-4841A3B77B01}"/>
                  </a:ext>
                </a:extLst>
              </p:cNvPr>
              <p:cNvCxnSpPr>
                <a:cxnSpLocks/>
              </p:cNvCxnSpPr>
              <p:nvPr/>
            </p:nvCxnSpPr>
            <p:spPr>
              <a:xfrm>
                <a:off x="2516905" y="1896110"/>
                <a:ext cx="3078136" cy="0"/>
              </a:xfrm>
              <a:prstGeom prst="line">
                <a:avLst/>
              </a:prstGeom>
              <a:ln w="9525">
                <a:solidFill>
                  <a:schemeClr val="accent5">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FF79CEC-C809-4B35-A983-1A7F96C31D9A}"/>
                  </a:ext>
                </a:extLst>
              </p:cNvPr>
              <p:cNvCxnSpPr>
                <a:cxnSpLocks/>
              </p:cNvCxnSpPr>
              <p:nvPr/>
            </p:nvCxnSpPr>
            <p:spPr>
              <a:xfrm>
                <a:off x="5812414" y="4988593"/>
                <a:ext cx="3078136" cy="0"/>
              </a:xfrm>
              <a:prstGeom prst="line">
                <a:avLst/>
              </a:prstGeom>
              <a:ln w="9525">
                <a:solidFill>
                  <a:schemeClr val="accent5">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25EB818-64CB-44EC-AC6D-4E53A2A64D0E}"/>
                  </a:ext>
                </a:extLst>
              </p:cNvPr>
              <p:cNvCxnSpPr>
                <a:cxnSpLocks/>
              </p:cNvCxnSpPr>
              <p:nvPr/>
            </p:nvCxnSpPr>
            <p:spPr>
              <a:xfrm>
                <a:off x="2516905" y="4988593"/>
                <a:ext cx="3078136" cy="0"/>
              </a:xfrm>
              <a:prstGeom prst="line">
                <a:avLst/>
              </a:prstGeom>
              <a:ln w="9525">
                <a:solidFill>
                  <a:schemeClr val="accent5">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99" name="Arrow: Right 98">
                <a:extLst>
                  <a:ext uri="{FF2B5EF4-FFF2-40B4-BE49-F238E27FC236}">
                    <a16:creationId xmlns:a16="http://schemas.microsoft.com/office/drawing/2014/main" id="{B3938B1E-9AAA-42E5-ADE7-2120A014CFFF}"/>
                  </a:ext>
                </a:extLst>
              </p:cNvPr>
              <p:cNvSpPr/>
              <p:nvPr/>
            </p:nvSpPr>
            <p:spPr>
              <a:xfrm>
                <a:off x="5504944" y="4458435"/>
                <a:ext cx="393570" cy="212873"/>
              </a:xfrm>
              <a:prstGeom prst="rightArrow">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100" name="Arrow: Right 99">
                <a:extLst>
                  <a:ext uri="{FF2B5EF4-FFF2-40B4-BE49-F238E27FC236}">
                    <a16:creationId xmlns:a16="http://schemas.microsoft.com/office/drawing/2014/main" id="{3BBC255A-9C23-4809-9B4C-E451319E9DDF}"/>
                  </a:ext>
                </a:extLst>
              </p:cNvPr>
              <p:cNvSpPr/>
              <p:nvPr/>
            </p:nvSpPr>
            <p:spPr>
              <a:xfrm>
                <a:off x="5504944" y="5327663"/>
                <a:ext cx="393570" cy="212873"/>
              </a:xfrm>
              <a:prstGeom prst="rightArrow">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101" name="Arrow: Right 100">
                <a:extLst>
                  <a:ext uri="{FF2B5EF4-FFF2-40B4-BE49-F238E27FC236}">
                    <a16:creationId xmlns:a16="http://schemas.microsoft.com/office/drawing/2014/main" id="{CEAE40BF-A9EF-44A9-B5F0-4C93D98E0237}"/>
                  </a:ext>
                </a:extLst>
              </p:cNvPr>
              <p:cNvSpPr/>
              <p:nvPr/>
            </p:nvSpPr>
            <p:spPr>
              <a:xfrm>
                <a:off x="5504944" y="6327674"/>
                <a:ext cx="393570" cy="212873"/>
              </a:xfrm>
              <a:prstGeom prst="rightArrow">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grpSp>
        <p:pic>
          <p:nvPicPr>
            <p:cNvPr id="6" name="Picture 5">
              <a:extLst>
                <a:ext uri="{FF2B5EF4-FFF2-40B4-BE49-F238E27FC236}">
                  <a16:creationId xmlns:a16="http://schemas.microsoft.com/office/drawing/2014/main" id="{6F5A5CAD-AB51-4274-857F-A8029CF1A9F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72436" y="4856371"/>
              <a:ext cx="2196753" cy="1708173"/>
            </a:xfrm>
            <a:prstGeom prst="rect">
              <a:avLst/>
            </a:prstGeom>
          </p:spPr>
        </p:pic>
        <p:sp>
          <p:nvSpPr>
            <p:cNvPr id="106" name="Rectangle 105">
              <a:extLst>
                <a:ext uri="{FF2B5EF4-FFF2-40B4-BE49-F238E27FC236}">
                  <a16:creationId xmlns:a16="http://schemas.microsoft.com/office/drawing/2014/main" id="{79973CA9-D8D1-447A-84F6-59982A9AAD26}"/>
                </a:ext>
              </a:extLst>
            </p:cNvPr>
            <p:cNvSpPr>
              <a:spLocks/>
            </p:cNvSpPr>
            <p:nvPr/>
          </p:nvSpPr>
          <p:spPr>
            <a:xfrm>
              <a:off x="172436" y="4845871"/>
              <a:ext cx="2196753" cy="1718673"/>
            </a:xfrm>
            <a:prstGeom prst="rect">
              <a:avLst/>
            </a:prstGeom>
            <a:solidFill>
              <a:schemeClr val="accent6">
                <a:lumMod val="20000"/>
                <a:lumOff val="80000"/>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587" marR="0" lvl="1" indent="0" algn="ctr" defTabSz="914400" rtl="0" eaLnBrk="1" fontAlgn="base" latinLnBrk="0" hangingPunct="1">
                <a:lnSpc>
                  <a:spcPct val="100000"/>
                </a:lnSpc>
                <a:spcBef>
                  <a:spcPct val="0"/>
                </a:spcBef>
                <a:spcAft>
                  <a:spcPts val="800"/>
                </a:spcAft>
                <a:buClrTx/>
                <a:buSzTx/>
                <a:buFontTx/>
                <a:buNone/>
                <a:tabLst/>
                <a:defRPr/>
              </a:pPr>
              <a:r>
                <a:rPr kumimoji="0" lang="en-US" sz="2000" b="1" i="0" u="none" strike="noStrike" kern="1200" cap="none" spc="0" normalizeH="0" baseline="0" noProof="0" dirty="0">
                  <a:ln>
                    <a:noFill/>
                  </a:ln>
                  <a:solidFill>
                    <a:srgbClr val="0055B8"/>
                  </a:solidFill>
                  <a:effectLst/>
                  <a:uLnTx/>
                  <a:uFillTx/>
                  <a:latin typeface="Arial"/>
                  <a:ea typeface="+mn-ea"/>
                  <a:cs typeface="+mn-cs"/>
                </a:rPr>
                <a:t>At the jobsite</a:t>
              </a:r>
            </a:p>
          </p:txBody>
        </p:sp>
      </p:grpSp>
      <p:sp>
        <p:nvSpPr>
          <p:cNvPr id="74" name="Slide Number">
            <a:extLst>
              <a:ext uri="{FF2B5EF4-FFF2-40B4-BE49-F238E27FC236}">
                <a16:creationId xmlns:a16="http://schemas.microsoft.com/office/drawing/2014/main" id="{0937F0DD-5616-400C-98EC-4DC1C039892C}"/>
              </a:ext>
            </a:extLst>
          </p:cNvPr>
          <p:cNvSpPr txBox="1">
            <a:spLocks/>
          </p:cNvSpPr>
          <p:nvPr/>
        </p:nvSpPr>
        <p:spPr bwMode="auto">
          <a:xfrm>
            <a:off x="8771545" y="6677760"/>
            <a:ext cx="127581" cy="12561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en-US" sz="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78" name="Straight Connector 77">
            <a:extLst>
              <a:ext uri="{FF2B5EF4-FFF2-40B4-BE49-F238E27FC236}">
                <a16:creationId xmlns:a16="http://schemas.microsoft.com/office/drawing/2014/main" id="{976F386B-0607-40E8-A864-DB153110BAB3}"/>
              </a:ext>
            </a:extLst>
          </p:cNvPr>
          <p:cNvCxnSpPr/>
          <p:nvPr/>
        </p:nvCxnSpPr>
        <p:spPr>
          <a:xfrm>
            <a:off x="8667732" y="6670940"/>
            <a:ext cx="0" cy="137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0" name="Picture 79">
            <a:extLst>
              <a:ext uri="{FF2B5EF4-FFF2-40B4-BE49-F238E27FC236}">
                <a16:creationId xmlns:a16="http://schemas.microsoft.com/office/drawing/2014/main" id="{71CC6A97-A110-4A34-A159-6CD4067C27AC}"/>
              </a:ext>
            </a:extLst>
          </p:cNvPr>
          <p:cNvPicPr>
            <a:picLocks noChangeAspect="1"/>
          </p:cNvPicPr>
          <p:nvPr/>
        </p:nvPicPr>
        <p:blipFill rotWithShape="1">
          <a:blip r:embed="rId13" cstate="email">
            <a:biLevel thresh="25000"/>
            <a:extLst>
              <a:ext uri="{28A0092B-C50C-407E-A947-70E740481C1C}">
                <a14:useLocalDpi xmlns:a14="http://schemas.microsoft.com/office/drawing/2010/main"/>
              </a:ext>
            </a:extLst>
          </a:blip>
          <a:srcRect/>
          <a:stretch/>
        </p:blipFill>
        <p:spPr>
          <a:xfrm>
            <a:off x="8399039" y="6667656"/>
            <a:ext cx="184239" cy="142170"/>
          </a:xfrm>
          <a:prstGeom prst="rect">
            <a:avLst/>
          </a:prstGeom>
        </p:spPr>
      </p:pic>
    </p:spTree>
    <p:extLst>
      <p:ext uri="{BB962C8B-B14F-4D97-AF65-F5344CB8AC3E}">
        <p14:creationId xmlns:p14="http://schemas.microsoft.com/office/powerpoint/2010/main" val="563175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0" name="Object 199" hidden="1">
            <a:extLst>
              <a:ext uri="{FF2B5EF4-FFF2-40B4-BE49-F238E27FC236}">
                <a16:creationId xmlns:a16="http://schemas.microsoft.com/office/drawing/2014/main" id="{BF94AEF8-AEB7-482B-8B69-D0A24267610E}"/>
              </a:ext>
            </a:extLst>
          </p:cNvPr>
          <p:cNvGraphicFramePr>
            <a:graphicFrameLocks noChangeAspect="1"/>
          </p:cNvGraphicFramePr>
          <p:nvPr>
            <p:custDataLst>
              <p:tags r:id="rId2"/>
            </p:custDataLst>
            <p:extLst/>
          </p:nvPr>
        </p:nvGraphicFramePr>
        <p:xfrm>
          <a:off x="1890" y="1621"/>
          <a:ext cx="1620" cy="1620"/>
        </p:xfrm>
        <a:graphic>
          <a:graphicData uri="http://schemas.openxmlformats.org/presentationml/2006/ole">
            <mc:AlternateContent xmlns:mc="http://schemas.openxmlformats.org/markup-compatibility/2006">
              <mc:Choice xmlns:v="urn:schemas-microsoft-com:vml" Requires="v">
                <p:oleObj spid="_x0000_s22535" name="think-cell Slide" r:id="rId9" imgW="395" imgH="394" progId="TCLayout.ActiveDocument.1">
                  <p:embed/>
                </p:oleObj>
              </mc:Choice>
              <mc:Fallback>
                <p:oleObj name="think-cell Slide" r:id="rId9" imgW="395" imgH="394" progId="TCLayout.ActiveDocument.1">
                  <p:embed/>
                  <p:pic>
                    <p:nvPicPr>
                      <p:cNvPr id="200" name="Object 199" hidden="1">
                        <a:extLst>
                          <a:ext uri="{FF2B5EF4-FFF2-40B4-BE49-F238E27FC236}">
                            <a16:creationId xmlns:a16="http://schemas.microsoft.com/office/drawing/2014/main" id="{BF94AEF8-AEB7-482B-8B69-D0A24267610E}"/>
                          </a:ext>
                        </a:extLst>
                      </p:cNvPr>
                      <p:cNvPicPr/>
                      <p:nvPr/>
                    </p:nvPicPr>
                    <p:blipFill>
                      <a:blip r:embed="rId10"/>
                      <a:stretch>
                        <a:fillRect/>
                      </a:stretch>
                    </p:blipFill>
                    <p:spPr>
                      <a:xfrm>
                        <a:off x="1890" y="1621"/>
                        <a:ext cx="1620" cy="1620"/>
                      </a:xfrm>
                      <a:prstGeom prst="rect">
                        <a:avLst/>
                      </a:prstGeom>
                    </p:spPr>
                  </p:pic>
                </p:oleObj>
              </mc:Fallback>
            </mc:AlternateContent>
          </a:graphicData>
        </a:graphic>
      </p:graphicFrame>
      <p:sp>
        <p:nvSpPr>
          <p:cNvPr id="201" name="Rectangle 200" hidden="1">
            <a:extLst>
              <a:ext uri="{FF2B5EF4-FFF2-40B4-BE49-F238E27FC236}">
                <a16:creationId xmlns:a16="http://schemas.microsoft.com/office/drawing/2014/main" id="{4EB1B511-5129-42ED-A46C-F00ADF19B12D}"/>
              </a:ext>
            </a:extLst>
          </p:cNvPr>
          <p:cNvSpPr/>
          <p:nvPr>
            <p:custDataLst>
              <p:tags r:id="rId3"/>
            </p:custDataLst>
          </p:nvPr>
        </p:nvSpPr>
        <p:spPr>
          <a:xfrm>
            <a:off x="270" y="1"/>
            <a:ext cx="161974"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43" name="Rectangle 42">
            <a:extLst>
              <a:ext uri="{FF2B5EF4-FFF2-40B4-BE49-F238E27FC236}">
                <a16:creationId xmlns:a16="http://schemas.microsoft.com/office/drawing/2014/main" id="{8CF93BF9-D876-4792-A2B2-C788154A8B95}"/>
              </a:ext>
            </a:extLst>
          </p:cNvPr>
          <p:cNvSpPr/>
          <p:nvPr/>
        </p:nvSpPr>
        <p:spPr>
          <a:xfrm>
            <a:off x="1" y="-1"/>
            <a:ext cx="9143999" cy="6858001"/>
          </a:xfrm>
          <a:prstGeom prst="rect">
            <a:avLst/>
          </a:prstGeom>
          <a:gradFill>
            <a:gsLst>
              <a:gs pos="0">
                <a:schemeClr val="accent4">
                  <a:lumMod val="75000"/>
                </a:schemeClr>
              </a:gs>
              <a:gs pos="32000">
                <a:schemeClr val="accent4">
                  <a:alpha val="65000"/>
                </a:schemeClr>
              </a:gs>
              <a:gs pos="98000">
                <a:srgbClr val="28A4A9">
                  <a:alpha val="54000"/>
                </a:srgbClr>
              </a:gs>
            </a:gsLst>
            <a:lin ang="189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6E0FF57E-1FBA-439B-ABA8-794BFA643AFE}"/>
              </a:ext>
            </a:extLst>
          </p:cNvPr>
          <p:cNvSpPr>
            <a:spLocks noGrp="1"/>
          </p:cNvSpPr>
          <p:nvPr>
            <p:ph type="title"/>
          </p:nvPr>
        </p:nvSpPr>
        <p:spPr>
          <a:xfrm>
            <a:off x="174944" y="381000"/>
            <a:ext cx="8794112" cy="1477328"/>
          </a:xfrm>
        </p:spPr>
        <p:txBody>
          <a:bodyPr/>
          <a:lstStyle/>
          <a:p>
            <a:pPr>
              <a:buClr>
                <a:schemeClr val="tx2"/>
              </a:buClr>
            </a:pPr>
            <a:r>
              <a:rPr lang="en-US" sz="3200" b="1" dirty="0">
                <a:solidFill>
                  <a:schemeClr val="bg2"/>
                </a:solidFill>
              </a:rPr>
              <a:t>How does VERIFI® address operational challenges? By monitoring, measuring, and managing concrete in-transit</a:t>
            </a:r>
          </a:p>
        </p:txBody>
      </p:sp>
      <p:sp>
        <p:nvSpPr>
          <p:cNvPr id="24" name="Slide Number">
            <a:extLst>
              <a:ext uri="{FF2B5EF4-FFF2-40B4-BE49-F238E27FC236}">
                <a16:creationId xmlns:a16="http://schemas.microsoft.com/office/drawing/2014/main" id="{7B356486-5FBE-486C-AFF0-13A1B4E1EB52}"/>
              </a:ext>
            </a:extLst>
          </p:cNvPr>
          <p:cNvSpPr txBox="1">
            <a:spLocks/>
          </p:cNvSpPr>
          <p:nvPr/>
        </p:nvSpPr>
        <p:spPr bwMode="auto">
          <a:xfrm>
            <a:off x="8771545" y="6677760"/>
            <a:ext cx="127581" cy="12561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8</a:t>
            </a:fld>
            <a:endParaRPr kumimoji="0" lang="en-US" sz="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5" name="Straight Connector 24">
            <a:extLst>
              <a:ext uri="{FF2B5EF4-FFF2-40B4-BE49-F238E27FC236}">
                <a16:creationId xmlns:a16="http://schemas.microsoft.com/office/drawing/2014/main" id="{EA0EDD6F-8FBB-4DB3-9456-2B919CCD7844}"/>
              </a:ext>
            </a:extLst>
          </p:cNvPr>
          <p:cNvCxnSpPr/>
          <p:nvPr/>
        </p:nvCxnSpPr>
        <p:spPr>
          <a:xfrm>
            <a:off x="8667732" y="6670940"/>
            <a:ext cx="0" cy="137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B67EFFD-A92B-4255-A3EC-875CDE1C6217}"/>
              </a:ext>
            </a:extLst>
          </p:cNvPr>
          <p:cNvPicPr>
            <a:picLocks noChangeAspect="1"/>
          </p:cNvPicPr>
          <p:nvPr/>
        </p:nvPicPr>
        <p:blipFill>
          <a:blip r:embed="rId11" cstate="email">
            <a:lum bright="70000" contrast="-70000"/>
            <a:extLst>
              <a:ext uri="{28A0092B-C50C-407E-A947-70E740481C1C}">
                <a14:useLocalDpi xmlns:a14="http://schemas.microsoft.com/office/drawing/2010/main"/>
              </a:ext>
            </a:extLst>
          </a:blip>
          <a:stretch>
            <a:fillRect/>
          </a:stretch>
        </p:blipFill>
        <p:spPr>
          <a:xfrm>
            <a:off x="121489" y="6681211"/>
            <a:ext cx="2176461" cy="121931"/>
          </a:xfrm>
          <a:prstGeom prst="rect">
            <a:avLst/>
          </a:prstGeom>
        </p:spPr>
      </p:pic>
      <p:pic>
        <p:nvPicPr>
          <p:cNvPr id="27" name="Picture 26">
            <a:extLst>
              <a:ext uri="{FF2B5EF4-FFF2-40B4-BE49-F238E27FC236}">
                <a16:creationId xmlns:a16="http://schemas.microsoft.com/office/drawing/2014/main" id="{8194E58A-4020-44D4-BEF2-FE5CC4FA43FB}"/>
              </a:ext>
            </a:extLst>
          </p:cNvPr>
          <p:cNvPicPr>
            <a:picLocks noChangeAspect="1"/>
          </p:cNvPicPr>
          <p:nvPr/>
        </p:nvPicPr>
        <p:blipFill rotWithShape="1">
          <a:blip r:embed="rId12" cstate="email">
            <a:biLevel thresh="25000"/>
            <a:extLst>
              <a:ext uri="{28A0092B-C50C-407E-A947-70E740481C1C}">
                <a14:useLocalDpi xmlns:a14="http://schemas.microsoft.com/office/drawing/2010/main"/>
              </a:ext>
            </a:extLst>
          </a:blip>
          <a:srcRect/>
          <a:stretch/>
        </p:blipFill>
        <p:spPr>
          <a:xfrm>
            <a:off x="8399039" y="6667656"/>
            <a:ext cx="184239" cy="142170"/>
          </a:xfrm>
          <a:prstGeom prst="rect">
            <a:avLst/>
          </a:prstGeom>
        </p:spPr>
      </p:pic>
      <p:sp>
        <p:nvSpPr>
          <p:cNvPr id="28" name="Rectangle 3">
            <a:extLst>
              <a:ext uri="{FF2B5EF4-FFF2-40B4-BE49-F238E27FC236}">
                <a16:creationId xmlns:a16="http://schemas.microsoft.com/office/drawing/2014/main" id="{CD224A16-43A9-404A-9644-81F7C3FF461A}"/>
              </a:ext>
            </a:extLst>
          </p:cNvPr>
          <p:cNvSpPr txBox="1">
            <a:spLocks/>
          </p:cNvSpPr>
          <p:nvPr>
            <p:custDataLst>
              <p:tags r:id="rId4"/>
            </p:custDataLst>
          </p:nvPr>
        </p:nvSpPr>
        <p:spPr>
          <a:xfrm>
            <a:off x="185248" y="2070010"/>
            <a:ext cx="2805474" cy="4407024"/>
          </a:xfrm>
          <a:prstGeom prst="rect">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2" name="Rectangle 3">
            <a:extLst>
              <a:ext uri="{FF2B5EF4-FFF2-40B4-BE49-F238E27FC236}">
                <a16:creationId xmlns:a16="http://schemas.microsoft.com/office/drawing/2014/main" id="{0CA9CDBF-991D-4373-8686-C1669277CA98}"/>
              </a:ext>
            </a:extLst>
          </p:cNvPr>
          <p:cNvSpPr txBox="1">
            <a:spLocks/>
          </p:cNvSpPr>
          <p:nvPr>
            <p:custDataLst>
              <p:tags r:id="rId5"/>
            </p:custDataLst>
          </p:nvPr>
        </p:nvSpPr>
        <p:spPr>
          <a:xfrm>
            <a:off x="3137938" y="2070010"/>
            <a:ext cx="2802188" cy="4407024"/>
          </a:xfrm>
          <a:prstGeom prst="rect">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3" name="Rectangle 3">
            <a:extLst>
              <a:ext uri="{FF2B5EF4-FFF2-40B4-BE49-F238E27FC236}">
                <a16:creationId xmlns:a16="http://schemas.microsoft.com/office/drawing/2014/main" id="{66A8406C-1071-428F-90DC-26EB49A5C12A}"/>
              </a:ext>
            </a:extLst>
          </p:cNvPr>
          <p:cNvSpPr txBox="1">
            <a:spLocks/>
          </p:cNvSpPr>
          <p:nvPr>
            <p:custDataLst>
              <p:tags r:id="rId6"/>
            </p:custDataLst>
          </p:nvPr>
        </p:nvSpPr>
        <p:spPr>
          <a:xfrm>
            <a:off x="6106392" y="2070632"/>
            <a:ext cx="2805474" cy="4407024"/>
          </a:xfrm>
          <a:prstGeom prst="rect">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TextBox 29">
            <a:extLst>
              <a:ext uri="{FF2B5EF4-FFF2-40B4-BE49-F238E27FC236}">
                <a16:creationId xmlns:a16="http://schemas.microsoft.com/office/drawing/2014/main" id="{09C8CF58-E7E6-4336-8031-C54D7D5388F9}"/>
              </a:ext>
            </a:extLst>
          </p:cNvPr>
          <p:cNvSpPr txBox="1">
            <a:spLocks/>
          </p:cNvSpPr>
          <p:nvPr/>
        </p:nvSpPr>
        <p:spPr>
          <a:xfrm>
            <a:off x="3510332" y="4237399"/>
            <a:ext cx="2019300" cy="369332"/>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1" u="none" strike="noStrike" kern="1200" cap="none" spc="0" normalizeH="0" baseline="0" noProof="0" dirty="0">
                <a:ln>
                  <a:noFill/>
                </a:ln>
                <a:solidFill>
                  <a:srgbClr val="222931"/>
                </a:solidFill>
                <a:effectLst/>
                <a:uLnTx/>
                <a:uFillTx/>
                <a:latin typeface="Arial"/>
                <a:ea typeface="+mn-ea"/>
                <a:cs typeface="+mn-cs"/>
              </a:rPr>
              <a:t>Exterior Slump Display for measuring slump In-transit</a:t>
            </a:r>
          </a:p>
        </p:txBody>
      </p:sp>
      <p:sp>
        <p:nvSpPr>
          <p:cNvPr id="31" name="TextBox 30">
            <a:extLst>
              <a:ext uri="{FF2B5EF4-FFF2-40B4-BE49-F238E27FC236}">
                <a16:creationId xmlns:a16="http://schemas.microsoft.com/office/drawing/2014/main" id="{CA8A3FDF-5F38-4CCD-B43D-F79911DCE44D}"/>
              </a:ext>
            </a:extLst>
          </p:cNvPr>
          <p:cNvSpPr txBox="1">
            <a:spLocks/>
          </p:cNvSpPr>
          <p:nvPr/>
        </p:nvSpPr>
        <p:spPr>
          <a:xfrm>
            <a:off x="6312521" y="4237399"/>
            <a:ext cx="2402836" cy="369332"/>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1" i="1" u="none" strike="noStrike" kern="1200" cap="none" spc="0" normalizeH="0" baseline="0" noProof="0" dirty="0">
                <a:ln>
                  <a:noFill/>
                </a:ln>
                <a:solidFill>
                  <a:srgbClr val="0055B8"/>
                </a:solidFill>
                <a:effectLst/>
                <a:uLnTx/>
                <a:uFillTx/>
                <a:latin typeface="Arial"/>
                <a:ea typeface="+mn-ea"/>
                <a:cs typeface="+mn-cs"/>
              </a:rPr>
              <a:t>VERIFI® </a:t>
            </a:r>
            <a:r>
              <a:rPr kumimoji="0" lang="en-US" sz="1200" b="0" i="1" u="none" strike="noStrike" kern="1200" cap="none" spc="0" normalizeH="0" baseline="0" noProof="0" dirty="0">
                <a:ln>
                  <a:noFill/>
                </a:ln>
                <a:solidFill>
                  <a:srgbClr val="222931"/>
                </a:solidFill>
                <a:effectLst/>
                <a:uLnTx/>
                <a:uFillTx/>
                <a:latin typeface="Arial"/>
                <a:ea typeface="+mn-ea"/>
                <a:cs typeface="+mn-cs"/>
              </a:rPr>
              <a:t>portal displays insights on admixture, slump data</a:t>
            </a:r>
          </a:p>
        </p:txBody>
      </p:sp>
      <p:sp>
        <p:nvSpPr>
          <p:cNvPr id="6" name="TextBox 5">
            <a:extLst>
              <a:ext uri="{FF2B5EF4-FFF2-40B4-BE49-F238E27FC236}">
                <a16:creationId xmlns:a16="http://schemas.microsoft.com/office/drawing/2014/main" id="{75F0E53C-EBA8-4467-B870-7CF15041CA84}"/>
              </a:ext>
            </a:extLst>
          </p:cNvPr>
          <p:cNvSpPr txBox="1">
            <a:spLocks/>
          </p:cNvSpPr>
          <p:nvPr/>
        </p:nvSpPr>
        <p:spPr>
          <a:xfrm>
            <a:off x="3314542" y="4670877"/>
            <a:ext cx="2449761" cy="1723549"/>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600" b="0" i="0" u="none" strike="noStrike" kern="1200" cap="none" spc="0" normalizeH="0" baseline="0" noProof="0" dirty="0">
                <a:ln>
                  <a:noFill/>
                </a:ln>
                <a:solidFill>
                  <a:srgbClr val="222931"/>
                </a:solidFill>
                <a:effectLst/>
                <a:uLnTx/>
                <a:uFillTx/>
                <a:latin typeface="Arial"/>
                <a:ea typeface="+mn-ea"/>
                <a:cs typeface="+mn-cs"/>
              </a:rPr>
              <a:t>Using GCP’s proprietary algorithm and sensors fitted on the truck, </a:t>
            </a:r>
            <a:r>
              <a:rPr kumimoji="0" lang="en-US" sz="1600" b="1" i="0" u="none" strike="noStrike" kern="1200" cap="none" spc="0" normalizeH="0" baseline="0" noProof="0" dirty="0">
                <a:ln>
                  <a:noFill/>
                </a:ln>
                <a:solidFill>
                  <a:srgbClr val="0055B8"/>
                </a:solidFill>
                <a:effectLst/>
                <a:uLnTx/>
                <a:uFillTx/>
                <a:latin typeface="Arial"/>
                <a:ea typeface="+mn-ea"/>
                <a:cs typeface="+mn-cs"/>
              </a:rPr>
              <a:t>VERIFI® </a:t>
            </a:r>
            <a:r>
              <a:rPr kumimoji="0" lang="en-US" sz="1600" b="0" i="0" u="none" strike="noStrike" kern="1200" cap="none" spc="0" normalizeH="0" baseline="0" noProof="0" dirty="0">
                <a:ln>
                  <a:noFill/>
                </a:ln>
                <a:solidFill>
                  <a:srgbClr val="222931"/>
                </a:solidFill>
                <a:effectLst/>
                <a:uLnTx/>
                <a:uFillTx/>
                <a:latin typeface="Arial"/>
                <a:ea typeface="+mn-ea"/>
                <a:cs typeface="+mn-cs"/>
              </a:rPr>
              <a:t>continuously measures concrete slump and other properties to let you know what is delivered</a:t>
            </a:r>
          </a:p>
        </p:txBody>
      </p:sp>
      <p:sp>
        <p:nvSpPr>
          <p:cNvPr id="11" name="TextBox 10">
            <a:extLst>
              <a:ext uri="{FF2B5EF4-FFF2-40B4-BE49-F238E27FC236}">
                <a16:creationId xmlns:a16="http://schemas.microsoft.com/office/drawing/2014/main" id="{A5355B8A-EB96-4A08-8C0E-8BAA4A1C7777}"/>
              </a:ext>
            </a:extLst>
          </p:cNvPr>
          <p:cNvSpPr txBox="1">
            <a:spLocks/>
          </p:cNvSpPr>
          <p:nvPr/>
        </p:nvSpPr>
        <p:spPr>
          <a:xfrm>
            <a:off x="302025" y="4670877"/>
            <a:ext cx="2469592" cy="1723549"/>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600" b="0" i="0" u="none" strike="noStrike" kern="1200" cap="none" spc="0" normalizeH="0" baseline="0" noProof="0" dirty="0">
                <a:ln>
                  <a:noFill/>
                </a:ln>
                <a:solidFill>
                  <a:srgbClr val="222931"/>
                </a:solidFill>
                <a:effectLst/>
                <a:uLnTx/>
                <a:uFillTx/>
                <a:latin typeface="Arial"/>
                <a:ea typeface="+mn-ea"/>
                <a:cs typeface="+mn-cs"/>
              </a:rPr>
              <a:t>Onboard computer continuously transmits data from the truck to the </a:t>
            </a:r>
            <a:r>
              <a:rPr kumimoji="0" lang="en-US" sz="1600" b="1" i="0" u="none" strike="noStrike" kern="1200" cap="none" spc="0" normalizeH="0" baseline="0" noProof="0" dirty="0">
                <a:ln>
                  <a:noFill/>
                </a:ln>
                <a:solidFill>
                  <a:srgbClr val="0055B8"/>
                </a:solidFill>
                <a:effectLst/>
                <a:uLnTx/>
                <a:uFillTx/>
                <a:latin typeface="Arial"/>
                <a:ea typeface="+mn-ea"/>
                <a:cs typeface="+mn-cs"/>
              </a:rPr>
              <a:t>VERIFI®</a:t>
            </a:r>
            <a:r>
              <a:rPr kumimoji="0" lang="en-US" sz="1600" b="0" i="0" u="none" strike="noStrike" kern="1200" cap="none" spc="0" normalizeH="0" baseline="0" noProof="0" dirty="0">
                <a:ln>
                  <a:noFill/>
                </a:ln>
                <a:solidFill>
                  <a:srgbClr val="222931"/>
                </a:solidFill>
                <a:effectLst/>
                <a:uLnTx/>
                <a:uFillTx/>
                <a:latin typeface="Arial"/>
                <a:ea typeface="+mn-ea"/>
                <a:cs typeface="+mn-cs"/>
              </a:rPr>
              <a:t> Portal via the cloud, providing insights into how to improve fleet productivity and more</a:t>
            </a:r>
          </a:p>
        </p:txBody>
      </p:sp>
      <p:sp>
        <p:nvSpPr>
          <p:cNvPr id="376" name="TextBox 375">
            <a:extLst>
              <a:ext uri="{FF2B5EF4-FFF2-40B4-BE49-F238E27FC236}">
                <a16:creationId xmlns:a16="http://schemas.microsoft.com/office/drawing/2014/main" id="{4A35D1DF-670B-48B9-B9E1-15978C4CC08A}"/>
              </a:ext>
            </a:extLst>
          </p:cNvPr>
          <p:cNvSpPr txBox="1">
            <a:spLocks/>
          </p:cNvSpPr>
          <p:nvPr/>
        </p:nvSpPr>
        <p:spPr>
          <a:xfrm>
            <a:off x="222569" y="2144609"/>
            <a:ext cx="4244656" cy="276999"/>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192088"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800" b="1" i="0" u="none" strike="noStrike" kern="1200" cap="none" spc="0" normalizeH="0" baseline="0" noProof="0" dirty="0">
                <a:ln>
                  <a:noFill/>
                </a:ln>
                <a:solidFill>
                  <a:srgbClr val="0055B8"/>
                </a:solidFill>
                <a:effectLst/>
                <a:uLnTx/>
                <a:uFillTx/>
                <a:latin typeface="Arial"/>
                <a:ea typeface="+mn-ea"/>
                <a:cs typeface="+mn-cs"/>
              </a:rPr>
              <a:t>How VERIFI® monitors </a:t>
            </a:r>
          </a:p>
        </p:txBody>
      </p:sp>
      <p:sp>
        <p:nvSpPr>
          <p:cNvPr id="378" name="TextBox 377">
            <a:extLst>
              <a:ext uri="{FF2B5EF4-FFF2-40B4-BE49-F238E27FC236}">
                <a16:creationId xmlns:a16="http://schemas.microsoft.com/office/drawing/2014/main" id="{76009C3A-071F-4BAF-A14A-F705A335D276}"/>
              </a:ext>
            </a:extLst>
          </p:cNvPr>
          <p:cNvSpPr txBox="1">
            <a:spLocks/>
          </p:cNvSpPr>
          <p:nvPr/>
        </p:nvSpPr>
        <p:spPr>
          <a:xfrm>
            <a:off x="6242100" y="4670877"/>
            <a:ext cx="2473257" cy="1094277"/>
          </a:xfrm>
          <a:prstGeom prst="rect">
            <a:avLst/>
          </a:prstGeom>
        </p:spPr>
        <p:txBody>
          <a:bodyPr vert="horz" wrap="square" lIns="0" tIns="0" rIns="0" bIns="0" rtlCol="0" anchor="t"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600" b="1" i="0" u="none" strike="noStrike" kern="1200" cap="none" spc="0" normalizeH="0" baseline="0" noProof="0" dirty="0">
                <a:ln>
                  <a:noFill/>
                </a:ln>
                <a:solidFill>
                  <a:srgbClr val="0055B8"/>
                </a:solidFill>
                <a:effectLst/>
                <a:uLnTx/>
                <a:uFillTx/>
                <a:latin typeface="Arial"/>
                <a:ea typeface="+mn-ea"/>
                <a:cs typeface="+mn-cs"/>
              </a:rPr>
              <a:t>VERIFI® </a:t>
            </a:r>
            <a:r>
              <a:rPr kumimoji="0" lang="en-US" sz="1600" b="0" i="0" u="none" strike="noStrike" kern="1200" cap="none" spc="0" normalizeH="0" baseline="0" noProof="0" dirty="0">
                <a:ln>
                  <a:noFill/>
                </a:ln>
                <a:solidFill>
                  <a:srgbClr val="222931"/>
                </a:solidFill>
                <a:effectLst/>
                <a:uLnTx/>
                <a:uFillTx/>
                <a:latin typeface="Arial"/>
                <a:ea typeface="+mn-ea"/>
                <a:cs typeface="+mn-cs"/>
              </a:rPr>
              <a:t>manages your concrete in-transit to ensure the slump you deliver is that slump that was ordered</a:t>
            </a:r>
          </a:p>
        </p:txBody>
      </p:sp>
      <p:sp>
        <p:nvSpPr>
          <p:cNvPr id="29" name="TextBox 28">
            <a:extLst>
              <a:ext uri="{FF2B5EF4-FFF2-40B4-BE49-F238E27FC236}">
                <a16:creationId xmlns:a16="http://schemas.microsoft.com/office/drawing/2014/main" id="{F04CC821-FD5C-46B5-A074-C9FAE40E0AD6}"/>
              </a:ext>
            </a:extLst>
          </p:cNvPr>
          <p:cNvSpPr txBox="1">
            <a:spLocks/>
          </p:cNvSpPr>
          <p:nvPr/>
        </p:nvSpPr>
        <p:spPr>
          <a:xfrm>
            <a:off x="638175" y="4237399"/>
            <a:ext cx="1906447" cy="350169"/>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0" i="1" u="none" strike="noStrike" kern="1200" cap="none" spc="0" normalizeH="0" baseline="0" noProof="0" dirty="0">
                <a:ln>
                  <a:noFill/>
                </a:ln>
                <a:solidFill>
                  <a:srgbClr val="222931"/>
                </a:solidFill>
                <a:effectLst/>
                <a:uLnTx/>
                <a:uFillTx/>
                <a:latin typeface="Arial"/>
                <a:ea typeface="+mn-ea"/>
                <a:cs typeface="+mn-cs"/>
              </a:rPr>
              <a:t>GPS and Cellular Modem to track truck in real time</a:t>
            </a:r>
          </a:p>
        </p:txBody>
      </p:sp>
      <p:sp>
        <p:nvSpPr>
          <p:cNvPr id="35" name="TextBox 34">
            <a:extLst>
              <a:ext uri="{FF2B5EF4-FFF2-40B4-BE49-F238E27FC236}">
                <a16:creationId xmlns:a16="http://schemas.microsoft.com/office/drawing/2014/main" id="{6648E350-BEB6-400C-9520-3D20D03F82DF}"/>
              </a:ext>
            </a:extLst>
          </p:cNvPr>
          <p:cNvSpPr txBox="1">
            <a:spLocks/>
          </p:cNvSpPr>
          <p:nvPr/>
        </p:nvSpPr>
        <p:spPr>
          <a:xfrm>
            <a:off x="3242672" y="2144609"/>
            <a:ext cx="4244656" cy="276999"/>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192088"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800" b="1" i="0" u="none" strike="noStrike" kern="1200" cap="none" spc="0" normalizeH="0" baseline="0" noProof="0" dirty="0">
                <a:ln>
                  <a:noFill/>
                </a:ln>
                <a:solidFill>
                  <a:srgbClr val="0055B8"/>
                </a:solidFill>
                <a:effectLst/>
                <a:uLnTx/>
                <a:uFillTx/>
                <a:latin typeface="Arial"/>
                <a:ea typeface="+mn-ea"/>
                <a:cs typeface="+mn-cs"/>
              </a:rPr>
              <a:t>How VERIFI® measures</a:t>
            </a:r>
            <a:r>
              <a:rPr kumimoji="0" lang="en-US" sz="1800" b="0" i="0" u="none" strike="noStrike" kern="1200" cap="none" spc="0" normalizeH="0" baseline="0" noProof="0" dirty="0">
                <a:ln>
                  <a:noFill/>
                </a:ln>
                <a:solidFill>
                  <a:srgbClr val="222931"/>
                </a:solidFill>
                <a:effectLst/>
                <a:uLnTx/>
                <a:uFillTx/>
                <a:latin typeface="Arial"/>
                <a:ea typeface="+mn-ea"/>
                <a:cs typeface="+mn-cs"/>
              </a:rPr>
              <a:t> </a:t>
            </a:r>
          </a:p>
        </p:txBody>
      </p:sp>
      <p:sp>
        <p:nvSpPr>
          <p:cNvPr id="36" name="TextBox 35">
            <a:extLst>
              <a:ext uri="{FF2B5EF4-FFF2-40B4-BE49-F238E27FC236}">
                <a16:creationId xmlns:a16="http://schemas.microsoft.com/office/drawing/2014/main" id="{B20D6819-3413-4BEA-9DDE-02E029402BC9}"/>
              </a:ext>
            </a:extLst>
          </p:cNvPr>
          <p:cNvSpPr txBox="1">
            <a:spLocks/>
          </p:cNvSpPr>
          <p:nvPr/>
        </p:nvSpPr>
        <p:spPr>
          <a:xfrm>
            <a:off x="6242100" y="2144609"/>
            <a:ext cx="2978100" cy="276999"/>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192088"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800" b="1" i="0" u="none" strike="noStrike" kern="1200" cap="none" spc="0" normalizeH="0" baseline="0" noProof="0" dirty="0">
                <a:ln>
                  <a:noFill/>
                </a:ln>
                <a:solidFill>
                  <a:srgbClr val="0055B8"/>
                </a:solidFill>
                <a:effectLst/>
                <a:uLnTx/>
                <a:uFillTx/>
                <a:latin typeface="Arial"/>
                <a:ea typeface="+mn-ea"/>
                <a:cs typeface="+mn-cs"/>
              </a:rPr>
              <a:t>How VERIFI® manages</a:t>
            </a:r>
            <a:r>
              <a:rPr kumimoji="0" lang="en-US" sz="1800" b="0" i="0" u="none" strike="noStrike" kern="1200" cap="none" spc="0" normalizeH="0" baseline="0" noProof="0" dirty="0">
                <a:ln>
                  <a:noFill/>
                </a:ln>
                <a:solidFill>
                  <a:srgbClr val="222931"/>
                </a:solidFill>
                <a:effectLst/>
                <a:uLnTx/>
                <a:uFillTx/>
                <a:latin typeface="Arial"/>
                <a:ea typeface="+mn-ea"/>
                <a:cs typeface="+mn-cs"/>
              </a:rPr>
              <a:t> </a:t>
            </a:r>
          </a:p>
        </p:txBody>
      </p:sp>
      <p:grpSp>
        <p:nvGrpSpPr>
          <p:cNvPr id="3" name="Group 2">
            <a:extLst>
              <a:ext uri="{FF2B5EF4-FFF2-40B4-BE49-F238E27FC236}">
                <a16:creationId xmlns:a16="http://schemas.microsoft.com/office/drawing/2014/main" id="{7C2BAC65-E14F-43AD-8B4C-F0E89FA90630}"/>
              </a:ext>
            </a:extLst>
          </p:cNvPr>
          <p:cNvGrpSpPr/>
          <p:nvPr/>
        </p:nvGrpSpPr>
        <p:grpSpPr>
          <a:xfrm>
            <a:off x="304800" y="2503488"/>
            <a:ext cx="2533349" cy="1634121"/>
            <a:chOff x="571498" y="2294553"/>
            <a:chExt cx="2019301" cy="1428659"/>
          </a:xfrm>
        </p:grpSpPr>
        <p:pic>
          <p:nvPicPr>
            <p:cNvPr id="40" name="Picture 39">
              <a:extLst>
                <a:ext uri="{FF2B5EF4-FFF2-40B4-BE49-F238E27FC236}">
                  <a16:creationId xmlns:a16="http://schemas.microsoft.com/office/drawing/2014/main" id="{4382864C-EFC4-4C28-B134-5CBF426881D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6200000">
              <a:off x="866819" y="1999232"/>
              <a:ext cx="1428659" cy="2019301"/>
            </a:xfrm>
            <a:prstGeom prst="rect">
              <a:avLst/>
            </a:prstGeom>
          </p:spPr>
        </p:pic>
        <p:pic>
          <p:nvPicPr>
            <p:cNvPr id="5" name="Picture 4">
              <a:extLst>
                <a:ext uri="{FF2B5EF4-FFF2-40B4-BE49-F238E27FC236}">
                  <a16:creationId xmlns:a16="http://schemas.microsoft.com/office/drawing/2014/main" id="{344EA6B9-F4EF-44E1-8E49-4BE6108BE42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59146" y="2368247"/>
              <a:ext cx="1644004" cy="1281270"/>
            </a:xfrm>
            <a:prstGeom prst="rect">
              <a:avLst/>
            </a:prstGeom>
          </p:spPr>
        </p:pic>
      </p:grpSp>
      <p:pic>
        <p:nvPicPr>
          <p:cNvPr id="8" name="Picture 7">
            <a:extLst>
              <a:ext uri="{FF2B5EF4-FFF2-40B4-BE49-F238E27FC236}">
                <a16:creationId xmlns:a16="http://schemas.microsoft.com/office/drawing/2014/main" id="{249D7877-181D-47B7-A245-1A5C4B799D57}"/>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257811" y="2551785"/>
            <a:ext cx="2562443" cy="1501530"/>
          </a:xfrm>
          <a:prstGeom prst="rect">
            <a:avLst/>
          </a:prstGeom>
        </p:spPr>
      </p:pic>
      <p:pic>
        <p:nvPicPr>
          <p:cNvPr id="10" name="Picture 9">
            <a:extLst>
              <a:ext uri="{FF2B5EF4-FFF2-40B4-BE49-F238E27FC236}">
                <a16:creationId xmlns:a16="http://schemas.microsoft.com/office/drawing/2014/main" id="{D609C060-A2CA-483D-9A0B-A98DCB75E4CD}"/>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b="-5717"/>
          <a:stretch/>
        </p:blipFill>
        <p:spPr>
          <a:xfrm>
            <a:off x="6242100" y="2539216"/>
            <a:ext cx="2529445" cy="758981"/>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6BD8B4DF-3B80-4A54-A9DC-1DBF4470BA7B}"/>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6242100" y="3357383"/>
            <a:ext cx="2529445" cy="735523"/>
          </a:xfrm>
          <a:prstGeom prst="rect">
            <a:avLst/>
          </a:prstGeom>
          <a:effectLst>
            <a:outerShdw blurRad="50800" dist="38100" dir="2700000" algn="tl" rotWithShape="0">
              <a:prstClr val="black">
                <a:alpha val="40000"/>
              </a:prstClr>
            </a:outerShdw>
          </a:effectLst>
        </p:spPr>
      </p:pic>
      <p:sp>
        <p:nvSpPr>
          <p:cNvPr id="38" name="Title 1">
            <a:extLst>
              <a:ext uri="{FF2B5EF4-FFF2-40B4-BE49-F238E27FC236}">
                <a16:creationId xmlns:a16="http://schemas.microsoft.com/office/drawing/2014/main" id="{BC1E6A86-4718-4013-893B-F864D0CE6651}"/>
              </a:ext>
            </a:extLst>
          </p:cNvPr>
          <p:cNvSpPr txBox="1">
            <a:spLocks/>
          </p:cNvSpPr>
          <p:nvPr/>
        </p:nvSpPr>
        <p:spPr bwMode="gray">
          <a:xfrm>
            <a:off x="174944" y="165556"/>
            <a:ext cx="87941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lang="x-none" sz="3200" b="1" baseline="0" noProof="0">
                <a:solidFill>
                  <a:schemeClr val="tx1"/>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tab pos="269875" algn="l"/>
              </a:tabLst>
              <a:defRPr/>
            </a:pPr>
            <a:r>
              <a:rPr kumimoji="0" lang="en-US" sz="1400" b="1" i="0" u="none" strike="noStrike" kern="0" cap="none" spc="0" normalizeH="0" baseline="0" noProof="0" dirty="0">
                <a:ln>
                  <a:noFill/>
                </a:ln>
                <a:solidFill>
                  <a:srgbClr val="FFFFFF"/>
                </a:solidFill>
                <a:effectLst/>
                <a:uLnTx/>
                <a:uFillTx/>
                <a:latin typeface="Arial"/>
                <a:ea typeface="+mj-ea"/>
                <a:cs typeface="+mj-cs"/>
              </a:rPr>
              <a:t>HOW VERIFI® WORKS</a:t>
            </a:r>
          </a:p>
        </p:txBody>
      </p:sp>
      <p:pic>
        <p:nvPicPr>
          <p:cNvPr id="9" name="Picture 8">
            <a:extLst>
              <a:ext uri="{FF2B5EF4-FFF2-40B4-BE49-F238E27FC236}">
                <a16:creationId xmlns:a16="http://schemas.microsoft.com/office/drawing/2014/main" id="{1BC8A181-5F38-4610-A4F9-DF570499A06A}"/>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235429" y="3370228"/>
            <a:ext cx="2536116" cy="749842"/>
          </a:xfrm>
          <a:prstGeom prst="rect">
            <a:avLst/>
          </a:prstGeom>
        </p:spPr>
      </p:pic>
      <p:pic>
        <p:nvPicPr>
          <p:cNvPr id="14" name="Picture 13">
            <a:extLst>
              <a:ext uri="{FF2B5EF4-FFF2-40B4-BE49-F238E27FC236}">
                <a16:creationId xmlns:a16="http://schemas.microsoft.com/office/drawing/2014/main" id="{0AA55CE7-EAF8-4D16-8878-CD606691F344}"/>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248400" y="2514601"/>
            <a:ext cx="2523145" cy="779952"/>
          </a:xfrm>
          <a:prstGeom prst="rect">
            <a:avLst/>
          </a:prstGeom>
        </p:spPr>
      </p:pic>
      <p:pic>
        <p:nvPicPr>
          <p:cNvPr id="12" name="Picture 11">
            <a:extLst>
              <a:ext uri="{FF2B5EF4-FFF2-40B4-BE49-F238E27FC236}">
                <a16:creationId xmlns:a16="http://schemas.microsoft.com/office/drawing/2014/main" id="{19412FE7-2E48-4AC0-8747-6D4A0AF34055}"/>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257806" y="2551784"/>
            <a:ext cx="2562443" cy="1501530"/>
          </a:xfrm>
          <a:prstGeom prst="rect">
            <a:avLst/>
          </a:prstGeom>
        </p:spPr>
      </p:pic>
      <p:pic>
        <p:nvPicPr>
          <p:cNvPr id="44" name="Picture 43">
            <a:extLst>
              <a:ext uri="{FF2B5EF4-FFF2-40B4-BE49-F238E27FC236}">
                <a16:creationId xmlns:a16="http://schemas.microsoft.com/office/drawing/2014/main" id="{FF87871C-AA20-4BD6-B670-3D8DE11FDC0C}"/>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17876" y="2590800"/>
            <a:ext cx="2084855" cy="1448742"/>
          </a:xfrm>
          <a:prstGeom prst="rect">
            <a:avLst/>
          </a:prstGeom>
        </p:spPr>
      </p:pic>
    </p:spTree>
    <p:extLst>
      <p:ext uri="{BB962C8B-B14F-4D97-AF65-F5344CB8AC3E}">
        <p14:creationId xmlns:p14="http://schemas.microsoft.com/office/powerpoint/2010/main" val="3372028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0" name="Object 199" hidden="1">
            <a:extLst>
              <a:ext uri="{FF2B5EF4-FFF2-40B4-BE49-F238E27FC236}">
                <a16:creationId xmlns:a16="http://schemas.microsoft.com/office/drawing/2014/main" id="{BF94AEF8-AEB7-482B-8B69-D0A24267610E}"/>
              </a:ext>
            </a:extLst>
          </p:cNvPr>
          <p:cNvGraphicFramePr>
            <a:graphicFrameLocks noChangeAspect="1"/>
          </p:cNvGraphicFramePr>
          <p:nvPr>
            <p:custDataLst>
              <p:tags r:id="rId2"/>
            </p:custDataLst>
            <p:extLst/>
          </p:nvPr>
        </p:nvGraphicFramePr>
        <p:xfrm>
          <a:off x="1890" y="1621"/>
          <a:ext cx="1620" cy="1620"/>
        </p:xfrm>
        <a:graphic>
          <a:graphicData uri="http://schemas.openxmlformats.org/presentationml/2006/ole">
            <mc:AlternateContent xmlns:mc="http://schemas.openxmlformats.org/markup-compatibility/2006">
              <mc:Choice xmlns:v="urn:schemas-microsoft-com:vml" Requires="v">
                <p:oleObj spid="_x0000_s23559" name="think-cell Slide" r:id="rId17" imgW="395" imgH="394" progId="TCLayout.ActiveDocument.1">
                  <p:embed/>
                </p:oleObj>
              </mc:Choice>
              <mc:Fallback>
                <p:oleObj name="think-cell Slide" r:id="rId17" imgW="395" imgH="394" progId="TCLayout.ActiveDocument.1">
                  <p:embed/>
                  <p:pic>
                    <p:nvPicPr>
                      <p:cNvPr id="200" name="Object 199" hidden="1">
                        <a:extLst>
                          <a:ext uri="{FF2B5EF4-FFF2-40B4-BE49-F238E27FC236}">
                            <a16:creationId xmlns:a16="http://schemas.microsoft.com/office/drawing/2014/main" id="{BF94AEF8-AEB7-482B-8B69-D0A24267610E}"/>
                          </a:ext>
                        </a:extLst>
                      </p:cNvPr>
                      <p:cNvPicPr/>
                      <p:nvPr/>
                    </p:nvPicPr>
                    <p:blipFill>
                      <a:blip r:embed="rId18"/>
                      <a:stretch>
                        <a:fillRect/>
                      </a:stretch>
                    </p:blipFill>
                    <p:spPr>
                      <a:xfrm>
                        <a:off x="1890" y="1621"/>
                        <a:ext cx="1620" cy="1620"/>
                      </a:xfrm>
                      <a:prstGeom prst="rect">
                        <a:avLst/>
                      </a:prstGeom>
                    </p:spPr>
                  </p:pic>
                </p:oleObj>
              </mc:Fallback>
            </mc:AlternateContent>
          </a:graphicData>
        </a:graphic>
      </p:graphicFrame>
      <p:sp>
        <p:nvSpPr>
          <p:cNvPr id="201" name="Rectangle 200" hidden="1">
            <a:extLst>
              <a:ext uri="{FF2B5EF4-FFF2-40B4-BE49-F238E27FC236}">
                <a16:creationId xmlns:a16="http://schemas.microsoft.com/office/drawing/2014/main" id="{4EB1B511-5129-42ED-A46C-F00ADF19B12D}"/>
              </a:ext>
            </a:extLst>
          </p:cNvPr>
          <p:cNvSpPr/>
          <p:nvPr>
            <p:custDataLst>
              <p:tags r:id="rId3"/>
            </p:custDataLst>
          </p:nvPr>
        </p:nvSpPr>
        <p:spPr>
          <a:xfrm>
            <a:off x="270" y="1"/>
            <a:ext cx="161974"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pic>
        <p:nvPicPr>
          <p:cNvPr id="11" name="Picture 10">
            <a:extLst>
              <a:ext uri="{FF2B5EF4-FFF2-40B4-BE49-F238E27FC236}">
                <a16:creationId xmlns:a16="http://schemas.microsoft.com/office/drawing/2014/main" id="{ECA91C2A-48B5-4045-9FC8-DF6AE3F76256}"/>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0"/>
            <a:ext cx="9144000" cy="6933260"/>
          </a:xfrm>
          <a:prstGeom prst="rect">
            <a:avLst/>
          </a:prstGeom>
        </p:spPr>
      </p:pic>
      <p:sp>
        <p:nvSpPr>
          <p:cNvPr id="44" name="Rectangle 43">
            <a:extLst>
              <a:ext uri="{FF2B5EF4-FFF2-40B4-BE49-F238E27FC236}">
                <a16:creationId xmlns:a16="http://schemas.microsoft.com/office/drawing/2014/main" id="{5CAE9691-2AD0-4938-9DB3-163080E64112}"/>
              </a:ext>
            </a:extLst>
          </p:cNvPr>
          <p:cNvSpPr>
            <a:spLocks/>
          </p:cNvSpPr>
          <p:nvPr/>
        </p:nvSpPr>
        <p:spPr>
          <a:xfrm>
            <a:off x="0" y="940"/>
            <a:ext cx="9144000" cy="6933260"/>
          </a:xfrm>
          <a:prstGeom prst="rect">
            <a:avLst/>
          </a:prstGeom>
          <a:solidFill>
            <a:schemeClr val="bg1">
              <a:alpha val="53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53" name="Rectangle 3">
            <a:extLst>
              <a:ext uri="{FF2B5EF4-FFF2-40B4-BE49-F238E27FC236}">
                <a16:creationId xmlns:a16="http://schemas.microsoft.com/office/drawing/2014/main" id="{63D02F9D-9E55-4670-AC1A-110D7FD5F0E9}"/>
              </a:ext>
            </a:extLst>
          </p:cNvPr>
          <p:cNvSpPr txBox="1">
            <a:spLocks/>
          </p:cNvSpPr>
          <p:nvPr>
            <p:custDataLst>
              <p:tags r:id="rId4"/>
            </p:custDataLst>
          </p:nvPr>
        </p:nvSpPr>
        <p:spPr>
          <a:xfrm>
            <a:off x="0" y="-1"/>
            <a:ext cx="9144000" cy="3377875"/>
          </a:xfrm>
          <a:prstGeom prst="rect">
            <a:avLst/>
          </a:prstGeom>
          <a:gradFill flip="none" rotWithShape="1">
            <a:gsLst>
              <a:gs pos="80000">
                <a:srgbClr val="FFFFFF">
                  <a:alpha val="50000"/>
                </a:srgbClr>
              </a:gs>
              <a:gs pos="21000">
                <a:schemeClr val="bg1">
                  <a:alpha val="80000"/>
                </a:schemeClr>
              </a:gs>
              <a:gs pos="100000">
                <a:schemeClr val="bg1">
                  <a:alpha val="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Slide Number">
            <a:extLst>
              <a:ext uri="{FF2B5EF4-FFF2-40B4-BE49-F238E27FC236}">
                <a16:creationId xmlns:a16="http://schemas.microsoft.com/office/drawing/2014/main" id="{BD60DA91-9023-4211-BC05-5A5DD3D09D16}"/>
              </a:ext>
            </a:extLst>
          </p:cNvPr>
          <p:cNvSpPr txBox="1">
            <a:spLocks/>
          </p:cNvSpPr>
          <p:nvPr/>
        </p:nvSpPr>
        <p:spPr bwMode="auto">
          <a:xfrm>
            <a:off x="8771545" y="6677760"/>
            <a:ext cx="127581" cy="125612"/>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a:t>
            </a:fld>
            <a:endParaRPr kumimoji="0" lang="en-US" sz="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2" name="Straight Connector 21">
            <a:extLst>
              <a:ext uri="{FF2B5EF4-FFF2-40B4-BE49-F238E27FC236}">
                <a16:creationId xmlns:a16="http://schemas.microsoft.com/office/drawing/2014/main" id="{A89E8205-5E7F-4DF7-B313-4BAF67AFDC74}"/>
              </a:ext>
            </a:extLst>
          </p:cNvPr>
          <p:cNvCxnSpPr/>
          <p:nvPr/>
        </p:nvCxnSpPr>
        <p:spPr>
          <a:xfrm>
            <a:off x="8667732" y="6670940"/>
            <a:ext cx="0" cy="137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46ABB556-B538-4DE6-B2F4-806C11DB7482}"/>
              </a:ext>
            </a:extLst>
          </p:cNvPr>
          <p:cNvPicPr>
            <a:picLocks noChangeAspect="1"/>
          </p:cNvPicPr>
          <p:nvPr/>
        </p:nvPicPr>
        <p:blipFill>
          <a:blip r:embed="rId20" cstate="email">
            <a:lum bright="70000" contrast="-70000"/>
            <a:extLst>
              <a:ext uri="{28A0092B-C50C-407E-A947-70E740481C1C}">
                <a14:useLocalDpi xmlns:a14="http://schemas.microsoft.com/office/drawing/2010/main"/>
              </a:ext>
            </a:extLst>
          </a:blip>
          <a:stretch>
            <a:fillRect/>
          </a:stretch>
        </p:blipFill>
        <p:spPr>
          <a:xfrm>
            <a:off x="121489" y="6681211"/>
            <a:ext cx="2176461" cy="121931"/>
          </a:xfrm>
          <a:prstGeom prst="rect">
            <a:avLst/>
          </a:prstGeom>
        </p:spPr>
      </p:pic>
      <p:pic>
        <p:nvPicPr>
          <p:cNvPr id="24" name="Picture 23">
            <a:extLst>
              <a:ext uri="{FF2B5EF4-FFF2-40B4-BE49-F238E27FC236}">
                <a16:creationId xmlns:a16="http://schemas.microsoft.com/office/drawing/2014/main" id="{6466530A-3834-48C3-B966-16617EAE3AC7}"/>
              </a:ext>
            </a:extLst>
          </p:cNvPr>
          <p:cNvPicPr>
            <a:picLocks noChangeAspect="1"/>
          </p:cNvPicPr>
          <p:nvPr/>
        </p:nvPicPr>
        <p:blipFill rotWithShape="1">
          <a:blip r:embed="rId21" cstate="email">
            <a:biLevel thresh="25000"/>
            <a:extLst>
              <a:ext uri="{28A0092B-C50C-407E-A947-70E740481C1C}">
                <a14:useLocalDpi xmlns:a14="http://schemas.microsoft.com/office/drawing/2010/main"/>
              </a:ext>
            </a:extLst>
          </a:blip>
          <a:srcRect/>
          <a:stretch/>
        </p:blipFill>
        <p:spPr>
          <a:xfrm>
            <a:off x="8399039" y="6667656"/>
            <a:ext cx="184239" cy="142170"/>
          </a:xfrm>
          <a:prstGeom prst="rect">
            <a:avLst/>
          </a:prstGeom>
        </p:spPr>
      </p:pic>
      <p:grpSp>
        <p:nvGrpSpPr>
          <p:cNvPr id="10" name="Group 9">
            <a:extLst>
              <a:ext uri="{FF2B5EF4-FFF2-40B4-BE49-F238E27FC236}">
                <a16:creationId xmlns:a16="http://schemas.microsoft.com/office/drawing/2014/main" id="{2F24D096-744D-4FE5-A733-6B2641477CB6}"/>
              </a:ext>
            </a:extLst>
          </p:cNvPr>
          <p:cNvGrpSpPr/>
          <p:nvPr/>
        </p:nvGrpSpPr>
        <p:grpSpPr>
          <a:xfrm>
            <a:off x="461174" y="5334000"/>
            <a:ext cx="8221653" cy="1280160"/>
            <a:chOff x="1033743" y="2037980"/>
            <a:chExt cx="6002135" cy="3887222"/>
          </a:xfrm>
        </p:grpSpPr>
        <p:sp>
          <p:nvSpPr>
            <p:cNvPr id="28" name="Rectangle 3">
              <a:extLst>
                <a:ext uri="{FF2B5EF4-FFF2-40B4-BE49-F238E27FC236}">
                  <a16:creationId xmlns:a16="http://schemas.microsoft.com/office/drawing/2014/main" id="{499DF0D8-A04D-4E13-B420-72DA078E54EF}"/>
                </a:ext>
              </a:extLst>
            </p:cNvPr>
            <p:cNvSpPr txBox="1">
              <a:spLocks/>
            </p:cNvSpPr>
            <p:nvPr>
              <p:custDataLst>
                <p:tags r:id="rId14"/>
              </p:custDataLst>
            </p:nvPr>
          </p:nvSpPr>
          <p:spPr>
            <a:xfrm>
              <a:off x="1033743" y="2037980"/>
              <a:ext cx="6002135" cy="3887222"/>
            </a:xfrm>
            <a:prstGeom prst="rect">
              <a:avLst/>
            </a:prstGeom>
            <a:solidFill>
              <a:schemeClr val="bg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80AF6B03-311D-4E78-BA15-FD3ED082DA45}"/>
                </a:ext>
              </a:extLst>
            </p:cNvPr>
            <p:cNvGrpSpPr/>
            <p:nvPr/>
          </p:nvGrpSpPr>
          <p:grpSpPr>
            <a:xfrm>
              <a:off x="1365586" y="2273991"/>
              <a:ext cx="5506305" cy="3456057"/>
              <a:chOff x="4014002" y="4428899"/>
              <a:chExt cx="4784493" cy="1514581"/>
            </a:xfrm>
          </p:grpSpPr>
          <p:sp>
            <p:nvSpPr>
              <p:cNvPr id="12" name="TextBox 11">
                <a:extLst>
                  <a:ext uri="{FF2B5EF4-FFF2-40B4-BE49-F238E27FC236}">
                    <a16:creationId xmlns:a16="http://schemas.microsoft.com/office/drawing/2014/main" id="{83A46D4D-4F42-441F-A01B-9A872C11D47B}"/>
                  </a:ext>
                </a:extLst>
              </p:cNvPr>
              <p:cNvSpPr txBox="1">
                <a:spLocks/>
              </p:cNvSpPr>
              <p:nvPr/>
            </p:nvSpPr>
            <p:spPr>
              <a:xfrm>
                <a:off x="4014002" y="4428899"/>
                <a:ext cx="4591146" cy="860086"/>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400" b="1" i="0" u="none" strike="noStrike" kern="1200" cap="none" spc="0" normalizeH="0" baseline="0" noProof="0" dirty="0">
                    <a:ln>
                      <a:noFill/>
                    </a:ln>
                    <a:solidFill>
                      <a:srgbClr val="0055B8"/>
                    </a:solidFill>
                    <a:effectLst/>
                    <a:uLnTx/>
                    <a:uFillTx/>
                    <a:latin typeface="Arial" charset="0"/>
                    <a:ea typeface="+mn-ea"/>
                    <a:cs typeface="+mn-cs"/>
                  </a:rPr>
                  <a:t>VERIFI®</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executive dashboard, portal and mobile app include full set of customizable reports and analyses to give </a:t>
                </a:r>
                <a:r>
                  <a:rPr kumimoji="0" lang="en-US" sz="1400" b="1" i="0" u="none" strike="noStrike" kern="1200" cap="none" spc="0" normalizeH="0" baseline="0" noProof="0" dirty="0">
                    <a:ln>
                      <a:noFill/>
                    </a:ln>
                    <a:solidFill>
                      <a:srgbClr val="0055B8"/>
                    </a:solidFill>
                    <a:effectLst/>
                    <a:uLnTx/>
                    <a:uFillTx/>
                    <a:latin typeface="Arial" charset="0"/>
                    <a:ea typeface="+mn-ea"/>
                    <a:cs typeface="+mn-cs"/>
                  </a:rPr>
                  <a:t>deep visibility into business productivity </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and performance relative to peers</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TextBox 12">
                <a:extLst>
                  <a:ext uri="{FF2B5EF4-FFF2-40B4-BE49-F238E27FC236}">
                    <a16:creationId xmlns:a16="http://schemas.microsoft.com/office/drawing/2014/main" id="{26898932-B80F-48FA-A96E-57233FF6F7A9}"/>
                  </a:ext>
                </a:extLst>
              </p:cNvPr>
              <p:cNvSpPr txBox="1">
                <a:spLocks/>
              </p:cNvSpPr>
              <p:nvPr/>
            </p:nvSpPr>
            <p:spPr>
              <a:xfrm>
                <a:off x="4014002" y="5370090"/>
                <a:ext cx="4784493" cy="573390"/>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400" b="1" i="0" u="none" strike="noStrike" kern="1200" cap="none" spc="0" normalizeH="0" baseline="0" noProof="0" dirty="0">
                    <a:ln>
                      <a:noFill/>
                    </a:ln>
                    <a:solidFill>
                      <a:srgbClr val="0055B8"/>
                    </a:solidFill>
                    <a:effectLst/>
                    <a:uLnTx/>
                    <a:uFillTx/>
                    <a:latin typeface="Arial" charset="0"/>
                    <a:ea typeface="+mn-ea"/>
                    <a:cs typeface="+mn-cs"/>
                  </a:rPr>
                  <a:t>VERIFI® specialists will support you in understanding new data and using it </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to drive mix design decisions, driver performance tracking and contractor discussions</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6E0FF57E-1FBA-439B-ABA8-794BFA643AFE}"/>
              </a:ext>
            </a:extLst>
          </p:cNvPr>
          <p:cNvSpPr>
            <a:spLocks noGrp="1"/>
          </p:cNvSpPr>
          <p:nvPr>
            <p:ph type="title"/>
          </p:nvPr>
        </p:nvSpPr>
        <p:spPr>
          <a:xfrm>
            <a:off x="180740" y="381000"/>
            <a:ext cx="8408334" cy="861774"/>
          </a:xfrm>
        </p:spPr>
        <p:txBody>
          <a:bodyPr/>
          <a:lstStyle/>
          <a:p>
            <a:pPr>
              <a:buClr>
                <a:schemeClr val="tx2"/>
              </a:buClr>
            </a:pPr>
            <a:r>
              <a:rPr lang="en-US" sz="2800" dirty="0"/>
              <a:t>E</a:t>
            </a:r>
            <a:r>
              <a:rPr lang="en-US" sz="2800" b="1" dirty="0"/>
              <a:t>asy-to-use reporting tools </a:t>
            </a:r>
            <a:r>
              <a:rPr lang="en-US" sz="2800" dirty="0"/>
              <a:t>can help you and your customers identify new value opportunities</a:t>
            </a:r>
            <a:endParaRPr lang="en-US" sz="2800" b="1" dirty="0"/>
          </a:p>
        </p:txBody>
      </p:sp>
      <p:pic>
        <p:nvPicPr>
          <p:cNvPr id="46" name="Picture 45">
            <a:extLst>
              <a:ext uri="{FF2B5EF4-FFF2-40B4-BE49-F238E27FC236}">
                <a16:creationId xmlns:a16="http://schemas.microsoft.com/office/drawing/2014/main" id="{06AD452E-E4B5-437A-96F8-CFDEAC5DAE3C}"/>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6064525" y="2321376"/>
            <a:ext cx="1138911" cy="2270411"/>
          </a:xfrm>
          <a:prstGeom prst="roundRect">
            <a:avLst/>
          </a:prstGeom>
        </p:spPr>
      </p:pic>
      <p:pic>
        <p:nvPicPr>
          <p:cNvPr id="47" name="Picture 46">
            <a:extLst>
              <a:ext uri="{FF2B5EF4-FFF2-40B4-BE49-F238E27FC236}">
                <a16:creationId xmlns:a16="http://schemas.microsoft.com/office/drawing/2014/main" id="{86FFC4B6-FD2C-4C88-A0CB-907AF6F94464}"/>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7446990" y="2321376"/>
            <a:ext cx="1138911" cy="2270411"/>
          </a:xfrm>
          <a:prstGeom prst="roundRect">
            <a:avLst/>
          </a:prstGeom>
        </p:spPr>
      </p:pic>
      <p:sp>
        <p:nvSpPr>
          <p:cNvPr id="55" name="Title 1">
            <a:extLst>
              <a:ext uri="{FF2B5EF4-FFF2-40B4-BE49-F238E27FC236}">
                <a16:creationId xmlns:a16="http://schemas.microsoft.com/office/drawing/2014/main" id="{8FA72C3D-E9BB-4B03-B3D0-BEFC0B5E8F83}"/>
              </a:ext>
            </a:extLst>
          </p:cNvPr>
          <p:cNvSpPr txBox="1">
            <a:spLocks/>
          </p:cNvSpPr>
          <p:nvPr/>
        </p:nvSpPr>
        <p:spPr bwMode="gray">
          <a:xfrm>
            <a:off x="174944" y="165556"/>
            <a:ext cx="87941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lang="x-none" sz="3200" b="1" baseline="0" noProof="0">
                <a:solidFill>
                  <a:schemeClr val="tx1"/>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tab pos="269875" algn="l"/>
              </a:tabLst>
              <a:defRPr/>
            </a:pPr>
            <a:r>
              <a:rPr kumimoji="0" lang="en-US" sz="1400" b="1" i="0" u="none" strike="noStrike" kern="0" cap="none" spc="0" normalizeH="0" baseline="0" noProof="0" dirty="0">
                <a:ln>
                  <a:noFill/>
                </a:ln>
                <a:solidFill>
                  <a:srgbClr val="0055B8"/>
                </a:solidFill>
                <a:effectLst/>
                <a:uLnTx/>
                <a:uFillTx/>
                <a:latin typeface="Arial"/>
                <a:ea typeface="+mj-ea"/>
                <a:cs typeface="+mj-cs"/>
              </a:rPr>
              <a:t>HOW VERIFI® MONITORS</a:t>
            </a:r>
          </a:p>
        </p:txBody>
      </p:sp>
      <p:pic>
        <p:nvPicPr>
          <p:cNvPr id="6" name="Picture 5">
            <a:extLst>
              <a:ext uri="{FF2B5EF4-FFF2-40B4-BE49-F238E27FC236}">
                <a16:creationId xmlns:a16="http://schemas.microsoft.com/office/drawing/2014/main" id="{9C5C7A33-D615-4BA6-B106-638A5E996A4C}"/>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b="4205"/>
          <a:stretch/>
        </p:blipFill>
        <p:spPr>
          <a:xfrm>
            <a:off x="76200" y="1605581"/>
            <a:ext cx="5193868" cy="2760536"/>
          </a:xfrm>
          <a:prstGeom prst="rect">
            <a:avLst/>
          </a:prstGeom>
        </p:spPr>
      </p:pic>
      <p:sp>
        <p:nvSpPr>
          <p:cNvPr id="25" name="Rectangle 3">
            <a:extLst>
              <a:ext uri="{FF2B5EF4-FFF2-40B4-BE49-F238E27FC236}">
                <a16:creationId xmlns:a16="http://schemas.microsoft.com/office/drawing/2014/main" id="{445EC3C8-D009-4B52-8551-EC0657D71364}"/>
              </a:ext>
            </a:extLst>
          </p:cNvPr>
          <p:cNvSpPr txBox="1">
            <a:spLocks/>
          </p:cNvSpPr>
          <p:nvPr>
            <p:custDataLst>
              <p:tags r:id="rId5"/>
            </p:custDataLst>
          </p:nvPr>
        </p:nvSpPr>
        <p:spPr>
          <a:xfrm>
            <a:off x="585279" y="1804772"/>
            <a:ext cx="4167660" cy="2180379"/>
          </a:xfrm>
          <a:prstGeom prst="rect">
            <a:avLst/>
          </a:prstGeom>
          <a:solidFill>
            <a:schemeClr val="accent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740CB040-4F00-49F8-B963-69B254C8720B}"/>
              </a:ext>
            </a:extLst>
          </p:cNvPr>
          <p:cNvSpPr txBox="1">
            <a:spLocks/>
          </p:cNvSpPr>
          <p:nvPr/>
        </p:nvSpPr>
        <p:spPr>
          <a:xfrm>
            <a:off x="664044" y="1799508"/>
            <a:ext cx="3906428" cy="158534"/>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1" i="0" u="none" strike="noStrike" kern="1200" cap="none" spc="0" normalizeH="0" baseline="0" noProof="0" dirty="0">
                <a:ln>
                  <a:noFill/>
                </a:ln>
                <a:solidFill>
                  <a:srgbClr val="222931"/>
                </a:solidFill>
                <a:effectLst/>
                <a:uLnTx/>
                <a:uFillTx/>
                <a:latin typeface="Arial" charset="0"/>
                <a:ea typeface="+mn-ea"/>
                <a:cs typeface="+mn-cs"/>
              </a:rPr>
              <a:t>Performance Summary</a:t>
            </a:r>
            <a:endParaRPr kumimoji="0" lang="en-US" sz="1200" b="1" i="0" u="none" strike="noStrike" kern="1200" cap="none" spc="0" normalizeH="0" baseline="0" noProof="0" dirty="0">
              <a:ln>
                <a:noFill/>
              </a:ln>
              <a:solidFill>
                <a:srgbClr val="222931"/>
              </a:solidFill>
              <a:effectLst/>
              <a:uLnTx/>
              <a:uFillTx/>
              <a:latin typeface="Arial"/>
              <a:ea typeface="+mn-ea"/>
              <a:cs typeface="+mn-cs"/>
            </a:endParaRPr>
          </a:p>
        </p:txBody>
      </p:sp>
      <p:pic>
        <p:nvPicPr>
          <p:cNvPr id="17" name="Picture 16">
            <a:extLst>
              <a:ext uri="{FF2B5EF4-FFF2-40B4-BE49-F238E27FC236}">
                <a16:creationId xmlns:a16="http://schemas.microsoft.com/office/drawing/2014/main" id="{104C5FEE-1D3C-4BBF-84FC-8A9B7B11B85B}"/>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664044" y="2734487"/>
            <a:ext cx="4011741" cy="509868"/>
          </a:xfrm>
          <a:prstGeom prst="rect">
            <a:avLst/>
          </a:prstGeom>
          <a:ln w="3175">
            <a:noFill/>
          </a:ln>
        </p:spPr>
      </p:pic>
      <p:sp>
        <p:nvSpPr>
          <p:cNvPr id="18" name="TextBox 17">
            <a:extLst>
              <a:ext uri="{FF2B5EF4-FFF2-40B4-BE49-F238E27FC236}">
                <a16:creationId xmlns:a16="http://schemas.microsoft.com/office/drawing/2014/main" id="{CDE48C5F-4FE8-4AEE-9148-FB201A9D6484}"/>
              </a:ext>
            </a:extLst>
          </p:cNvPr>
          <p:cNvSpPr txBox="1">
            <a:spLocks/>
          </p:cNvSpPr>
          <p:nvPr/>
        </p:nvSpPr>
        <p:spPr>
          <a:xfrm>
            <a:off x="664044" y="2541134"/>
            <a:ext cx="3906428" cy="158534"/>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1" i="0" u="none" strike="noStrike" kern="1200" cap="none" spc="0" normalizeH="0" baseline="0" noProof="0" dirty="0">
                <a:ln>
                  <a:noFill/>
                </a:ln>
                <a:solidFill>
                  <a:srgbClr val="222931"/>
                </a:solidFill>
                <a:effectLst/>
                <a:uLnTx/>
                <a:uFillTx/>
                <a:latin typeface="Arial" charset="0"/>
                <a:ea typeface="+mn-ea"/>
                <a:cs typeface="+mn-cs"/>
              </a:rPr>
              <a:t>Productivity</a:t>
            </a:r>
            <a:endParaRPr kumimoji="0" lang="en-US" sz="1200" b="1" i="0" u="none" strike="noStrike" kern="1200" cap="none" spc="0" normalizeH="0" baseline="0" noProof="0" dirty="0">
              <a:ln>
                <a:noFill/>
              </a:ln>
              <a:solidFill>
                <a:srgbClr val="222931"/>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8B63C836-335E-4A1C-A64D-024EE5D70423}"/>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664044" y="3470319"/>
            <a:ext cx="4011741" cy="509868"/>
          </a:xfrm>
          <a:prstGeom prst="rect">
            <a:avLst/>
          </a:prstGeom>
          <a:ln w="3175">
            <a:noFill/>
          </a:ln>
        </p:spPr>
      </p:pic>
      <p:sp>
        <p:nvSpPr>
          <p:cNvPr id="20" name="TextBox 19">
            <a:extLst>
              <a:ext uri="{FF2B5EF4-FFF2-40B4-BE49-F238E27FC236}">
                <a16:creationId xmlns:a16="http://schemas.microsoft.com/office/drawing/2014/main" id="{91DE862F-ED65-4FB9-A860-34165A304786}"/>
              </a:ext>
            </a:extLst>
          </p:cNvPr>
          <p:cNvSpPr txBox="1">
            <a:spLocks/>
          </p:cNvSpPr>
          <p:nvPr/>
        </p:nvSpPr>
        <p:spPr>
          <a:xfrm>
            <a:off x="664044" y="3282759"/>
            <a:ext cx="3906428" cy="158534"/>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1200" b="1" i="0" u="none" strike="noStrike" kern="1200" cap="none" spc="0" normalizeH="0" baseline="0" noProof="0" dirty="0">
                <a:ln>
                  <a:noFill/>
                </a:ln>
                <a:solidFill>
                  <a:srgbClr val="222931"/>
                </a:solidFill>
                <a:effectLst/>
                <a:uLnTx/>
                <a:uFillTx/>
                <a:latin typeface="Arial" charset="0"/>
                <a:ea typeface="+mn-ea"/>
                <a:cs typeface="+mn-cs"/>
              </a:rPr>
              <a:t>Quality</a:t>
            </a:r>
            <a:endParaRPr kumimoji="0" lang="en-US" sz="1200" b="1" i="0" u="none" strike="noStrike" kern="1200" cap="none" spc="0" normalizeH="0" baseline="0" noProof="0" dirty="0">
              <a:ln>
                <a:noFill/>
              </a:ln>
              <a:solidFill>
                <a:srgbClr val="222931"/>
              </a:solidFill>
              <a:effectLst/>
              <a:uLnTx/>
              <a:uFillTx/>
              <a:latin typeface="Arial"/>
              <a:ea typeface="+mn-ea"/>
              <a:cs typeface="+mn-cs"/>
            </a:endParaRPr>
          </a:p>
        </p:txBody>
      </p:sp>
      <p:sp>
        <p:nvSpPr>
          <p:cNvPr id="3" name="AutoShape 914" descr="Image result for TV screen">
            <a:extLst>
              <a:ext uri="{FF2B5EF4-FFF2-40B4-BE49-F238E27FC236}">
                <a16:creationId xmlns:a16="http://schemas.microsoft.com/office/drawing/2014/main" id="{6275B193-9F05-4F77-A41A-F148616BE791}"/>
              </a:ext>
            </a:extLst>
          </p:cNvPr>
          <p:cNvSpPr>
            <a:spLocks noChangeAspect="1" noChangeArrowheads="1"/>
          </p:cNvSpPr>
          <p:nvPr/>
        </p:nvSpPr>
        <p:spPr bwMode="auto">
          <a:xfrm>
            <a:off x="1121121" y="3481907"/>
            <a:ext cx="238152" cy="1854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2" name="TextBox 31">
            <a:extLst>
              <a:ext uri="{FF2B5EF4-FFF2-40B4-BE49-F238E27FC236}">
                <a16:creationId xmlns:a16="http://schemas.microsoft.com/office/drawing/2014/main" id="{0BF102A4-44CC-4D04-AFC8-5F178C072C18}"/>
              </a:ext>
            </a:extLst>
          </p:cNvPr>
          <p:cNvSpPr txBox="1">
            <a:spLocks/>
          </p:cNvSpPr>
          <p:nvPr/>
        </p:nvSpPr>
        <p:spPr>
          <a:xfrm>
            <a:off x="694572" y="2749424"/>
            <a:ext cx="933125" cy="74410"/>
          </a:xfrm>
          <a:prstGeom prst="round2SameRect">
            <a:avLst/>
          </a:prstGeom>
          <a:solidFill>
            <a:schemeClr val="accent3"/>
          </a:solidFill>
          <a:ln>
            <a:solidFill>
              <a:schemeClr val="accent3"/>
            </a:solidFill>
          </a:ln>
        </p:spPr>
        <p:txBody>
          <a:bodyPr vert="horz" wrap="square" lIns="27432" tIns="0" rIns="0" bIns="0" rtlCol="0" anchor="ctr"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Avg. Trip Time (mins)</a:t>
            </a:r>
          </a:p>
        </p:txBody>
      </p:sp>
      <p:sp>
        <p:nvSpPr>
          <p:cNvPr id="33" name="TextBox 32">
            <a:extLst>
              <a:ext uri="{FF2B5EF4-FFF2-40B4-BE49-F238E27FC236}">
                <a16:creationId xmlns:a16="http://schemas.microsoft.com/office/drawing/2014/main" id="{69DD5441-2B56-4EEC-9F3E-8B48CAF35D79}"/>
              </a:ext>
            </a:extLst>
          </p:cNvPr>
          <p:cNvSpPr txBox="1">
            <a:spLocks/>
          </p:cNvSpPr>
          <p:nvPr/>
        </p:nvSpPr>
        <p:spPr>
          <a:xfrm>
            <a:off x="1696212" y="2749424"/>
            <a:ext cx="933125" cy="74410"/>
          </a:xfrm>
          <a:prstGeom prst="round2SameRect">
            <a:avLst/>
          </a:prstGeom>
          <a:solidFill>
            <a:schemeClr val="accent3"/>
          </a:solidFill>
          <a:ln>
            <a:solidFill>
              <a:schemeClr val="accent3"/>
            </a:solidFill>
          </a:ln>
        </p:spPr>
        <p:txBody>
          <a:bodyPr vert="horz" wrap="square" lIns="27432" tIns="0" rIns="0" bIns="0" rtlCol="0" anchor="ctr"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Avg. On-Site Wait Time (mins)</a:t>
            </a:r>
          </a:p>
        </p:txBody>
      </p:sp>
      <p:sp>
        <p:nvSpPr>
          <p:cNvPr id="34" name="TextBox 33">
            <a:extLst>
              <a:ext uri="{FF2B5EF4-FFF2-40B4-BE49-F238E27FC236}">
                <a16:creationId xmlns:a16="http://schemas.microsoft.com/office/drawing/2014/main" id="{0F321ADB-1AFC-4EA7-A900-C5A8265D3394}"/>
              </a:ext>
            </a:extLst>
          </p:cNvPr>
          <p:cNvSpPr txBox="1">
            <a:spLocks/>
          </p:cNvSpPr>
          <p:nvPr/>
        </p:nvSpPr>
        <p:spPr>
          <a:xfrm>
            <a:off x="2691266" y="2749424"/>
            <a:ext cx="933125" cy="74410"/>
          </a:xfrm>
          <a:prstGeom prst="round2SameRect">
            <a:avLst/>
          </a:prstGeom>
          <a:solidFill>
            <a:schemeClr val="accent3"/>
          </a:solidFill>
          <a:ln>
            <a:solidFill>
              <a:schemeClr val="accent3"/>
            </a:solidFill>
          </a:ln>
        </p:spPr>
        <p:txBody>
          <a:bodyPr vert="horz" wrap="square" lIns="27432" tIns="0" rIns="0" bIns="0" rtlCol="0" anchor="ctr"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Daily Avg. Loads per Truck</a:t>
            </a:r>
          </a:p>
        </p:txBody>
      </p:sp>
      <p:sp>
        <p:nvSpPr>
          <p:cNvPr id="35" name="TextBox 34">
            <a:extLst>
              <a:ext uri="{FF2B5EF4-FFF2-40B4-BE49-F238E27FC236}">
                <a16:creationId xmlns:a16="http://schemas.microsoft.com/office/drawing/2014/main" id="{755272B7-3D7D-42D1-AADA-8A150BCA3FC5}"/>
              </a:ext>
            </a:extLst>
          </p:cNvPr>
          <p:cNvSpPr txBox="1">
            <a:spLocks/>
          </p:cNvSpPr>
          <p:nvPr/>
        </p:nvSpPr>
        <p:spPr>
          <a:xfrm>
            <a:off x="3692906" y="2749424"/>
            <a:ext cx="933125" cy="74410"/>
          </a:xfrm>
          <a:prstGeom prst="round2SameRect">
            <a:avLst/>
          </a:prstGeom>
          <a:solidFill>
            <a:schemeClr val="accent3"/>
          </a:solidFill>
          <a:ln>
            <a:solidFill>
              <a:schemeClr val="accent3"/>
            </a:solidFill>
          </a:ln>
        </p:spPr>
        <p:txBody>
          <a:bodyPr vert="horz" wrap="square" lIns="27432" tIns="0" rIns="0" bIns="0" rtlCol="0" anchor="ctr"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Daily Avg. Load Size</a:t>
            </a:r>
          </a:p>
        </p:txBody>
      </p:sp>
      <p:sp>
        <p:nvSpPr>
          <p:cNvPr id="36" name="TextBox 35">
            <a:extLst>
              <a:ext uri="{FF2B5EF4-FFF2-40B4-BE49-F238E27FC236}">
                <a16:creationId xmlns:a16="http://schemas.microsoft.com/office/drawing/2014/main" id="{7EC9B796-F758-4623-A89A-9F25485FEFFB}"/>
              </a:ext>
            </a:extLst>
          </p:cNvPr>
          <p:cNvSpPr txBox="1">
            <a:spLocks/>
          </p:cNvSpPr>
          <p:nvPr/>
        </p:nvSpPr>
        <p:spPr>
          <a:xfrm>
            <a:off x="694572" y="3488872"/>
            <a:ext cx="933125" cy="74410"/>
          </a:xfrm>
          <a:prstGeom prst="round2SameRect">
            <a:avLst/>
          </a:prstGeom>
          <a:solidFill>
            <a:schemeClr val="accent3"/>
          </a:solidFill>
          <a:ln>
            <a:solidFill>
              <a:schemeClr val="accent3"/>
            </a:solidFill>
          </a:ln>
        </p:spPr>
        <p:txBody>
          <a:bodyPr vert="horz" wrap="square" lIns="27432" tIns="0" rIns="0" bIns="0" rtlCol="0" anchor="ctr"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Loads Batched Too Wet</a:t>
            </a:r>
          </a:p>
        </p:txBody>
      </p:sp>
      <p:sp>
        <p:nvSpPr>
          <p:cNvPr id="37" name="TextBox 36">
            <a:extLst>
              <a:ext uri="{FF2B5EF4-FFF2-40B4-BE49-F238E27FC236}">
                <a16:creationId xmlns:a16="http://schemas.microsoft.com/office/drawing/2014/main" id="{A7B1A991-A82A-4B27-8B3E-2F46A40271BE}"/>
              </a:ext>
            </a:extLst>
          </p:cNvPr>
          <p:cNvSpPr txBox="1">
            <a:spLocks/>
          </p:cNvSpPr>
          <p:nvPr/>
        </p:nvSpPr>
        <p:spPr>
          <a:xfrm>
            <a:off x="1696212" y="3488872"/>
            <a:ext cx="933125" cy="74410"/>
          </a:xfrm>
          <a:prstGeom prst="round2SameRect">
            <a:avLst/>
          </a:prstGeom>
          <a:solidFill>
            <a:schemeClr val="accent3"/>
          </a:solidFill>
          <a:ln>
            <a:solidFill>
              <a:schemeClr val="accent3"/>
            </a:solidFill>
          </a:ln>
        </p:spPr>
        <p:txBody>
          <a:bodyPr vert="horz" wrap="square" lIns="27432" tIns="0" rIns="0" bIns="0" rtlCol="0" anchor="ctr"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Loads Arrived Site Too Wet</a:t>
            </a:r>
          </a:p>
        </p:txBody>
      </p:sp>
      <p:sp>
        <p:nvSpPr>
          <p:cNvPr id="38" name="TextBox 37">
            <a:extLst>
              <a:ext uri="{FF2B5EF4-FFF2-40B4-BE49-F238E27FC236}">
                <a16:creationId xmlns:a16="http://schemas.microsoft.com/office/drawing/2014/main" id="{B5FAC32B-68EC-498E-8EFB-A01AFD78705F}"/>
              </a:ext>
            </a:extLst>
          </p:cNvPr>
          <p:cNvSpPr txBox="1">
            <a:spLocks/>
          </p:cNvSpPr>
          <p:nvPr/>
        </p:nvSpPr>
        <p:spPr>
          <a:xfrm>
            <a:off x="2691266" y="3488872"/>
            <a:ext cx="933125" cy="74410"/>
          </a:xfrm>
          <a:prstGeom prst="round2SameRect">
            <a:avLst/>
          </a:prstGeom>
          <a:solidFill>
            <a:schemeClr val="accent3"/>
          </a:solidFill>
          <a:ln>
            <a:solidFill>
              <a:schemeClr val="accent3"/>
            </a:solidFill>
          </a:ln>
        </p:spPr>
        <p:txBody>
          <a:bodyPr vert="horz" wrap="square" lIns="27432" tIns="0" rIns="0" bIns="0" rtlCol="0" anchor="ctr"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Loads Discharged Too Wet</a:t>
            </a:r>
          </a:p>
        </p:txBody>
      </p:sp>
      <p:sp>
        <p:nvSpPr>
          <p:cNvPr id="39" name="TextBox 38">
            <a:extLst>
              <a:ext uri="{FF2B5EF4-FFF2-40B4-BE49-F238E27FC236}">
                <a16:creationId xmlns:a16="http://schemas.microsoft.com/office/drawing/2014/main" id="{2C6E936B-295D-46F9-80BC-34CDF31D2C7A}"/>
              </a:ext>
            </a:extLst>
          </p:cNvPr>
          <p:cNvSpPr txBox="1">
            <a:spLocks/>
          </p:cNvSpPr>
          <p:nvPr/>
        </p:nvSpPr>
        <p:spPr>
          <a:xfrm>
            <a:off x="3692906" y="3488872"/>
            <a:ext cx="933125" cy="74410"/>
          </a:xfrm>
          <a:prstGeom prst="round2SameRect">
            <a:avLst/>
          </a:prstGeom>
          <a:solidFill>
            <a:schemeClr val="accent3"/>
          </a:solidFill>
          <a:ln>
            <a:solidFill>
              <a:schemeClr val="accent3"/>
            </a:solidFill>
          </a:ln>
        </p:spPr>
        <p:txBody>
          <a:bodyPr vert="horz" wrap="square" lIns="27432" tIns="0" rIns="0" bIns="0" rtlCol="0" anchor="ctr"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Loads Discharged Too Dry</a:t>
            </a:r>
          </a:p>
        </p:txBody>
      </p:sp>
      <p:sp>
        <p:nvSpPr>
          <p:cNvPr id="8" name="Marvinsticker">
            <a:extLst>
              <a:ext uri="{FF2B5EF4-FFF2-40B4-BE49-F238E27FC236}">
                <a16:creationId xmlns:a16="http://schemas.microsoft.com/office/drawing/2014/main" id="{AC2D0D40-60C2-4790-A537-833176C1D4F6}"/>
              </a:ext>
            </a:extLst>
          </p:cNvPr>
          <p:cNvSpPr/>
          <p:nvPr>
            <p:custDataLst>
              <p:tags r:id="rId6"/>
            </p:custDataLst>
          </p:nvPr>
        </p:nvSpPr>
        <p:spPr>
          <a:xfrm>
            <a:off x="398146" y="1295400"/>
            <a:ext cx="3206756" cy="381791"/>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63500" tIns="70759" rIns="63500" bIns="6350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55B8"/>
                </a:solidFill>
                <a:effectLst/>
                <a:uLnTx/>
                <a:uFillTx/>
                <a:latin typeface="Arial"/>
                <a:ea typeface="+mn-ea"/>
                <a:cs typeface="+mn-cs"/>
              </a:rPr>
              <a:t>EXECUTIVE DASHBOARD</a:t>
            </a:r>
          </a:p>
        </p:txBody>
      </p:sp>
      <p:grpSp>
        <p:nvGrpSpPr>
          <p:cNvPr id="57" name="Group 56">
            <a:extLst>
              <a:ext uri="{FF2B5EF4-FFF2-40B4-BE49-F238E27FC236}">
                <a16:creationId xmlns:a16="http://schemas.microsoft.com/office/drawing/2014/main" id="{5E7269DA-02C6-4C1E-9033-E2F66B581135}"/>
              </a:ext>
            </a:extLst>
          </p:cNvPr>
          <p:cNvGrpSpPr/>
          <p:nvPr/>
        </p:nvGrpSpPr>
        <p:grpSpPr>
          <a:xfrm>
            <a:off x="656635" y="2025688"/>
            <a:ext cx="4011741" cy="509868"/>
            <a:chOff x="-4013670" y="4149325"/>
            <a:chExt cx="4011741" cy="509868"/>
          </a:xfrm>
        </p:grpSpPr>
        <p:pic>
          <p:nvPicPr>
            <p:cNvPr id="4" name="Picture 3">
              <a:extLst>
                <a:ext uri="{FF2B5EF4-FFF2-40B4-BE49-F238E27FC236}">
                  <a16:creationId xmlns:a16="http://schemas.microsoft.com/office/drawing/2014/main" id="{F4F5E2F5-D4FB-41F9-BF9A-DA90E8EF2872}"/>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4013670" y="4149325"/>
              <a:ext cx="4011741" cy="509868"/>
            </a:xfrm>
            <a:prstGeom prst="rect">
              <a:avLst/>
            </a:prstGeom>
            <a:ln w="3175">
              <a:noFill/>
            </a:ln>
          </p:spPr>
        </p:pic>
        <p:grpSp>
          <p:nvGrpSpPr>
            <p:cNvPr id="50" name="Group 49">
              <a:extLst>
                <a:ext uri="{FF2B5EF4-FFF2-40B4-BE49-F238E27FC236}">
                  <a16:creationId xmlns:a16="http://schemas.microsoft.com/office/drawing/2014/main" id="{C7E599DB-A9C3-4682-A426-61B4FA692D9F}"/>
                </a:ext>
              </a:extLst>
            </p:cNvPr>
            <p:cNvGrpSpPr/>
            <p:nvPr/>
          </p:nvGrpSpPr>
          <p:grpSpPr>
            <a:xfrm>
              <a:off x="-1924733" y="4281592"/>
              <a:ext cx="788398" cy="310196"/>
              <a:chOff x="-1924733" y="4281592"/>
              <a:chExt cx="788398" cy="310196"/>
            </a:xfrm>
          </p:grpSpPr>
          <p:sp>
            <p:nvSpPr>
              <p:cNvPr id="26" name="Body1 39">
                <a:extLst>
                  <a:ext uri="{FF2B5EF4-FFF2-40B4-BE49-F238E27FC236}">
                    <a16:creationId xmlns:a16="http://schemas.microsoft.com/office/drawing/2014/main" id="{5BB71852-719F-4E77-81BB-3FD44EBA6D1D}"/>
                  </a:ext>
                </a:extLst>
              </p:cNvPr>
              <p:cNvSpPr txBox="1">
                <a:spLocks noChangeAspect="1"/>
              </p:cNvSpPr>
              <p:nvPr>
                <p:custDataLst>
                  <p:tags r:id="rId12"/>
                </p:custDataLst>
              </p:nvPr>
            </p:nvSpPr>
            <p:spPr>
              <a:xfrm>
                <a:off x="-1924733" y="4281592"/>
                <a:ext cx="734209" cy="310196"/>
              </a:xfrm>
              <a:prstGeom prst="rect">
                <a:avLst/>
              </a:prstGeom>
              <a:solidFill>
                <a:schemeClr val="bg2"/>
              </a:solidFill>
            </p:spPr>
            <p:txBody>
              <a:bodyPr vert="horz" wrap="squar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Dalton Ready Mix</a:t>
                </a:r>
              </a:p>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Roberts Concrete</a:t>
                </a:r>
              </a:p>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Alfaro Technologies</a:t>
                </a:r>
              </a:p>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500" b="0" i="0" u="none" strike="noStrike" kern="1200" cap="none" spc="0" normalizeH="0" baseline="0" noProof="0" dirty="0" err="1">
                    <a:ln>
                      <a:noFill/>
                    </a:ln>
                    <a:solidFill>
                      <a:srgbClr val="000000"/>
                    </a:solidFill>
                    <a:effectLst/>
                    <a:uLnTx/>
                    <a:uFillTx/>
                    <a:latin typeface="Arial"/>
                    <a:ea typeface="+mn-ea"/>
                    <a:cs typeface="+mn-cs"/>
                  </a:rPr>
                  <a:t>Kleider</a:t>
                </a:r>
                <a:r>
                  <a:rPr kumimoji="0" lang="en-US" sz="500" b="0" i="0" u="none" strike="noStrike" kern="1200" cap="none" spc="0" normalizeH="0" baseline="0" noProof="0" dirty="0">
                    <a:ln>
                      <a:noFill/>
                    </a:ln>
                    <a:solidFill>
                      <a:srgbClr val="000000"/>
                    </a:solidFill>
                    <a:effectLst/>
                    <a:uLnTx/>
                    <a:uFillTx/>
                    <a:latin typeface="Arial"/>
                    <a:ea typeface="+mn-ea"/>
                    <a:cs typeface="+mn-cs"/>
                  </a:rPr>
                  <a:t> Mix 			</a:t>
                </a:r>
              </a:p>
            </p:txBody>
          </p:sp>
          <p:sp>
            <p:nvSpPr>
              <p:cNvPr id="58" name="Body1 39">
                <a:extLst>
                  <a:ext uri="{FF2B5EF4-FFF2-40B4-BE49-F238E27FC236}">
                    <a16:creationId xmlns:a16="http://schemas.microsoft.com/office/drawing/2014/main" id="{5A85DE12-63BA-402D-8BEA-88586DDEFFD1}"/>
                  </a:ext>
                </a:extLst>
              </p:cNvPr>
              <p:cNvSpPr txBox="1">
                <a:spLocks noChangeAspect="1"/>
              </p:cNvSpPr>
              <p:nvPr>
                <p:custDataLst>
                  <p:tags r:id="rId13"/>
                </p:custDataLst>
              </p:nvPr>
            </p:nvSpPr>
            <p:spPr>
              <a:xfrm>
                <a:off x="-1371600" y="4288652"/>
                <a:ext cx="235265" cy="296076"/>
              </a:xfrm>
              <a:prstGeom prst="rect">
                <a:avLst/>
              </a:prstGeom>
              <a:solidFill>
                <a:schemeClr val="bg2"/>
              </a:solidFill>
            </p:spPr>
            <p:txBody>
              <a:bodyPr vert="horz" wrap="squar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600</a:t>
                </a:r>
              </a:p>
              <a:p>
                <a:pPr marL="0" marR="0" lvl="0" indent="0" algn="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700</a:t>
                </a:r>
              </a:p>
              <a:p>
                <a:pPr marL="0" marR="0" lvl="0" indent="0" algn="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600</a:t>
                </a:r>
              </a:p>
              <a:p>
                <a:pPr marL="0" marR="0" lvl="0" indent="0" algn="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500 			</a:t>
                </a:r>
              </a:p>
            </p:txBody>
          </p:sp>
        </p:grpSp>
        <p:grpSp>
          <p:nvGrpSpPr>
            <p:cNvPr id="60" name="Group 59">
              <a:extLst>
                <a:ext uri="{FF2B5EF4-FFF2-40B4-BE49-F238E27FC236}">
                  <a16:creationId xmlns:a16="http://schemas.microsoft.com/office/drawing/2014/main" id="{7F10A4EE-9F8B-48C6-9F50-58F1F62C674C}"/>
                </a:ext>
              </a:extLst>
            </p:cNvPr>
            <p:cNvGrpSpPr/>
            <p:nvPr/>
          </p:nvGrpSpPr>
          <p:grpSpPr>
            <a:xfrm>
              <a:off x="-926627" y="4267200"/>
              <a:ext cx="788398" cy="310196"/>
              <a:chOff x="-1924733" y="4281592"/>
              <a:chExt cx="788398" cy="310196"/>
            </a:xfrm>
          </p:grpSpPr>
          <p:sp>
            <p:nvSpPr>
              <p:cNvPr id="61" name="Body1 39">
                <a:extLst>
                  <a:ext uri="{FF2B5EF4-FFF2-40B4-BE49-F238E27FC236}">
                    <a16:creationId xmlns:a16="http://schemas.microsoft.com/office/drawing/2014/main" id="{27D81E59-6377-416F-AFEE-62B06654BE2E}"/>
                  </a:ext>
                </a:extLst>
              </p:cNvPr>
              <p:cNvSpPr txBox="1">
                <a:spLocks noChangeAspect="1"/>
              </p:cNvSpPr>
              <p:nvPr>
                <p:custDataLst>
                  <p:tags r:id="rId10"/>
                </p:custDataLst>
              </p:nvPr>
            </p:nvSpPr>
            <p:spPr>
              <a:xfrm>
                <a:off x="-1924733" y="4281592"/>
                <a:ext cx="734209" cy="310196"/>
              </a:xfrm>
              <a:prstGeom prst="rect">
                <a:avLst/>
              </a:prstGeom>
              <a:solidFill>
                <a:schemeClr val="bg2"/>
              </a:solidFill>
            </p:spPr>
            <p:txBody>
              <a:bodyPr vert="horz" wrap="squar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Fenway Plant</a:t>
                </a:r>
              </a:p>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Common Plant</a:t>
                </a:r>
              </a:p>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Brighton Plant</a:t>
                </a:r>
              </a:p>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Charles Plant 			</a:t>
                </a:r>
              </a:p>
            </p:txBody>
          </p:sp>
          <p:sp>
            <p:nvSpPr>
              <p:cNvPr id="62" name="Body1 39">
                <a:extLst>
                  <a:ext uri="{FF2B5EF4-FFF2-40B4-BE49-F238E27FC236}">
                    <a16:creationId xmlns:a16="http://schemas.microsoft.com/office/drawing/2014/main" id="{B6AFBF28-844C-42F2-A0EF-F77683F3EA56}"/>
                  </a:ext>
                </a:extLst>
              </p:cNvPr>
              <p:cNvSpPr txBox="1">
                <a:spLocks noChangeAspect="1"/>
              </p:cNvSpPr>
              <p:nvPr>
                <p:custDataLst>
                  <p:tags r:id="rId11"/>
                </p:custDataLst>
              </p:nvPr>
            </p:nvSpPr>
            <p:spPr>
              <a:xfrm>
                <a:off x="-1371600" y="4288652"/>
                <a:ext cx="235265" cy="296076"/>
              </a:xfrm>
              <a:prstGeom prst="rect">
                <a:avLst/>
              </a:prstGeom>
              <a:solidFill>
                <a:schemeClr val="bg2"/>
              </a:solidFill>
            </p:spPr>
            <p:txBody>
              <a:bodyPr vert="horz" wrap="square" lIns="0" tIns="0" rIns="0" bIns="0" rtlCol="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500</a:t>
                </a:r>
              </a:p>
              <a:p>
                <a:pPr marL="0" marR="0" lvl="0" indent="0" algn="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400</a:t>
                </a:r>
              </a:p>
              <a:p>
                <a:pPr marL="0" marR="0" lvl="0" indent="0" algn="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300</a:t>
                </a:r>
              </a:p>
              <a:p>
                <a:pPr marL="0" marR="0" lvl="0" indent="0" algn="r" defTabSz="895350" rtl="0" eaLnBrk="1" fontAlgn="base" latinLnBrk="0" hangingPunct="1">
                  <a:lnSpc>
                    <a:spcPct val="100000"/>
                  </a:lnSpc>
                  <a:spcBef>
                    <a:spcPct val="0"/>
                  </a:spcBef>
                  <a:spcAft>
                    <a:spcPct val="0"/>
                  </a:spcAft>
                  <a:buClr>
                    <a:srgbClr val="0055B8"/>
                  </a:buClr>
                  <a:buSzPct val="100000"/>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200 			</a:t>
                </a:r>
              </a:p>
            </p:txBody>
          </p:sp>
        </p:grpSp>
      </p:grpSp>
      <p:sp>
        <p:nvSpPr>
          <p:cNvPr id="27" name="TextBox 26">
            <a:extLst>
              <a:ext uri="{FF2B5EF4-FFF2-40B4-BE49-F238E27FC236}">
                <a16:creationId xmlns:a16="http://schemas.microsoft.com/office/drawing/2014/main" id="{7F9E7ACD-E17C-4D1D-9BD8-FB2302DE982D}"/>
              </a:ext>
            </a:extLst>
          </p:cNvPr>
          <p:cNvSpPr txBox="1">
            <a:spLocks/>
          </p:cNvSpPr>
          <p:nvPr/>
        </p:nvSpPr>
        <p:spPr>
          <a:xfrm>
            <a:off x="694572" y="2044681"/>
            <a:ext cx="933125" cy="74410"/>
          </a:xfrm>
          <a:prstGeom prst="round2SameRect">
            <a:avLst/>
          </a:prstGeom>
          <a:solidFill>
            <a:schemeClr val="accent3"/>
          </a:solidFill>
          <a:ln>
            <a:solidFill>
              <a:schemeClr val="accent3"/>
            </a:solidFill>
          </a:ln>
        </p:spPr>
        <p:txBody>
          <a:bodyPr vert="horz" wrap="square" lIns="27432" tIns="0" rIns="0" bIns="0" rtlCol="0" anchor="ctr"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Daily Loads</a:t>
            </a:r>
          </a:p>
        </p:txBody>
      </p:sp>
      <p:sp>
        <p:nvSpPr>
          <p:cNvPr id="29" name="TextBox 28">
            <a:extLst>
              <a:ext uri="{FF2B5EF4-FFF2-40B4-BE49-F238E27FC236}">
                <a16:creationId xmlns:a16="http://schemas.microsoft.com/office/drawing/2014/main" id="{C9955243-AF85-4682-9F85-ED1802859D9E}"/>
              </a:ext>
            </a:extLst>
          </p:cNvPr>
          <p:cNvSpPr txBox="1">
            <a:spLocks/>
          </p:cNvSpPr>
          <p:nvPr/>
        </p:nvSpPr>
        <p:spPr>
          <a:xfrm>
            <a:off x="1696212" y="2044681"/>
            <a:ext cx="933125" cy="74410"/>
          </a:xfrm>
          <a:prstGeom prst="round2SameRect">
            <a:avLst/>
          </a:prstGeom>
          <a:solidFill>
            <a:schemeClr val="accent3"/>
          </a:solidFill>
          <a:ln>
            <a:solidFill>
              <a:schemeClr val="accent3"/>
            </a:solidFill>
          </a:ln>
        </p:spPr>
        <p:txBody>
          <a:bodyPr vert="horz" wrap="square" lIns="27432" tIns="0" rIns="0" bIns="0" rtlCol="0" anchor="ctr"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Daily Concrete Volume</a:t>
            </a:r>
          </a:p>
        </p:txBody>
      </p:sp>
      <p:sp>
        <p:nvSpPr>
          <p:cNvPr id="30" name="TextBox 29">
            <a:extLst>
              <a:ext uri="{FF2B5EF4-FFF2-40B4-BE49-F238E27FC236}">
                <a16:creationId xmlns:a16="http://schemas.microsoft.com/office/drawing/2014/main" id="{C21D7007-8AA6-43C7-B504-3101B387459E}"/>
              </a:ext>
            </a:extLst>
          </p:cNvPr>
          <p:cNvSpPr txBox="1">
            <a:spLocks/>
          </p:cNvSpPr>
          <p:nvPr/>
        </p:nvSpPr>
        <p:spPr>
          <a:xfrm>
            <a:off x="2691266" y="2044681"/>
            <a:ext cx="933125" cy="74410"/>
          </a:xfrm>
          <a:prstGeom prst="round2SameRect">
            <a:avLst/>
          </a:prstGeom>
          <a:solidFill>
            <a:schemeClr val="accent3"/>
          </a:solidFill>
          <a:ln>
            <a:solidFill>
              <a:schemeClr val="accent3"/>
            </a:solidFill>
          </a:ln>
        </p:spPr>
        <p:txBody>
          <a:bodyPr vert="horz" wrap="square" lIns="27432" tIns="0" rIns="0" bIns="0" rtlCol="0" anchor="ctr"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Top Customer Sites (yd*)</a:t>
            </a:r>
          </a:p>
        </p:txBody>
      </p:sp>
      <p:sp>
        <p:nvSpPr>
          <p:cNvPr id="31" name="TextBox 30">
            <a:extLst>
              <a:ext uri="{FF2B5EF4-FFF2-40B4-BE49-F238E27FC236}">
                <a16:creationId xmlns:a16="http://schemas.microsoft.com/office/drawing/2014/main" id="{0E70D63C-55B1-4EE4-B70D-2717514DA108}"/>
              </a:ext>
            </a:extLst>
          </p:cNvPr>
          <p:cNvSpPr txBox="1">
            <a:spLocks/>
          </p:cNvSpPr>
          <p:nvPr/>
        </p:nvSpPr>
        <p:spPr>
          <a:xfrm>
            <a:off x="3692906" y="2045031"/>
            <a:ext cx="933125" cy="74410"/>
          </a:xfrm>
          <a:prstGeom prst="round2SameRect">
            <a:avLst/>
          </a:prstGeom>
          <a:solidFill>
            <a:schemeClr val="accent3"/>
          </a:solidFill>
          <a:ln>
            <a:solidFill>
              <a:schemeClr val="accent3"/>
            </a:solidFill>
          </a:ln>
        </p:spPr>
        <p:txBody>
          <a:bodyPr vert="horz" wrap="square" lIns="27432" tIns="0" rIns="0" bIns="0" rtlCol="0" anchor="ctr" anchorCtr="0">
            <a:noAutofit/>
          </a:bodyPr>
          <a:lstStyle>
            <a:lvl1pPr marL="0" lvl="0" indent="0" defTabSz="895350" eaLnBrk="1" latinLnBrk="0" hangingPunct="1">
              <a:buClr>
                <a:schemeClr val="tx2"/>
              </a:buClr>
              <a:buSzPct val="100000"/>
              <a:defRPr lang="x-none" sz="1600" baseline="0">
                <a:latin typeface="+mn-lt"/>
              </a:defRPr>
            </a:lvl1pPr>
            <a:lvl2pPr marL="193675" lvl="1" indent="-192088" defTabSz="895350" eaLnBrk="1" latinLnBrk="0" hangingPunct="1">
              <a:buClr>
                <a:schemeClr val="tx2"/>
              </a:buClr>
              <a:buSzPct val="125000"/>
              <a:buFont typeface="Arial" panose="020B0604020202020204" pitchFamily="34" charset="0"/>
              <a:buChar char="▪"/>
              <a:defRPr lang="x-none" sz="1600" baseline="0">
                <a:latin typeface="+mn-lt"/>
              </a:defRPr>
            </a:lvl2pPr>
            <a:lvl3pPr marL="457200" lvl="2" indent="-261938" defTabSz="895350" eaLnBrk="1" latinLnBrk="0" hangingPunct="1">
              <a:buClr>
                <a:schemeClr val="tx2"/>
              </a:buClr>
              <a:buSzPct val="120000"/>
              <a:buFont typeface="Arial" panose="020B0604020202020204" pitchFamily="34" charset="0"/>
              <a:buChar char="–"/>
              <a:defRPr lang="x-none" sz="1600" baseline="0">
                <a:latin typeface="+mn-lt"/>
              </a:defRPr>
            </a:lvl3pPr>
            <a:lvl4pPr marL="614363" lvl="3" indent="-155575" defTabSz="895350" eaLnBrk="1" latinLnBrk="0" hangingPunct="1">
              <a:buClr>
                <a:schemeClr val="tx2"/>
              </a:buClr>
              <a:buSzPct val="120000"/>
              <a:buFont typeface="Arial" panose="020B0604020202020204" pitchFamily="34" charset="0"/>
              <a:buChar char="▫"/>
              <a:defRPr lang="x-none" sz="1600" baseline="0">
                <a:latin typeface="+mn-lt"/>
              </a:defRPr>
            </a:lvl4pPr>
            <a:lvl5pPr marL="749808" lvl="4" indent="-130175" defTabSz="895350" eaLnBrk="1" latinLnBrk="0" hangingPunct="1">
              <a:buClr>
                <a:schemeClr val="tx2"/>
              </a:buClr>
              <a:buSzPct val="89000"/>
              <a:buFont typeface="Arial" panose="020B0604020202020204" pitchFamily="34" charset="0"/>
              <a:buChar char="-"/>
              <a:defRPr lang="x-none" sz="16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sz="1600" baseline="0">
                <a:latin typeface="+mn-lt"/>
              </a:defRPr>
            </a:lvl6pPr>
            <a:lvl7pPr marL="749808" indent="-130175" defTabSz="895350" fontAlgn="base">
              <a:spcBef>
                <a:spcPct val="0"/>
              </a:spcBef>
              <a:spcAft>
                <a:spcPct val="0"/>
              </a:spcAft>
              <a:buClr>
                <a:schemeClr val="tx2"/>
              </a:buClr>
              <a:buSzPct val="89000"/>
              <a:buFont typeface="Arial" charset="0"/>
              <a:buChar char="-"/>
              <a:defRPr lang="x-none" sz="1600" baseline="0">
                <a:latin typeface="+mn-lt"/>
              </a:defRPr>
            </a:lvl7pPr>
            <a:lvl8pPr marL="749808" indent="-130175" defTabSz="895350" fontAlgn="base">
              <a:spcBef>
                <a:spcPct val="0"/>
              </a:spcBef>
              <a:spcAft>
                <a:spcPct val="0"/>
              </a:spcAft>
              <a:buClr>
                <a:schemeClr val="tx2"/>
              </a:buClr>
              <a:buSzPct val="89000"/>
              <a:buFont typeface="Arial" charset="0"/>
              <a:buChar char="-"/>
              <a:defRPr lang="x-none" sz="1600" baseline="0">
                <a:latin typeface="+mn-lt"/>
              </a:defRPr>
            </a:lvl8pPr>
            <a:lvl9pPr marL="749808" indent="-130175" defTabSz="895350" fontAlgn="base">
              <a:spcBef>
                <a:spcPct val="0"/>
              </a:spcBef>
              <a:spcAft>
                <a:spcPct val="0"/>
              </a:spcAft>
              <a:buClr>
                <a:schemeClr val="tx2"/>
              </a:buClr>
              <a:buSzPct val="89000"/>
              <a:buFont typeface="Arial" charset="0"/>
              <a:buChar char="-"/>
              <a:defRPr lang="x-none" sz="1600" baseline="0">
                <a:latin typeface="+mn-lt"/>
              </a:defRPr>
            </a:lvl9pPr>
          </a:lstStyle>
          <a:p>
            <a:pPr marL="0" marR="0" lvl="0" indent="0" algn="l" defTabSz="895350" rtl="0" eaLnBrk="1" fontAlgn="base" latinLnBrk="0" hangingPunct="1">
              <a:lnSpc>
                <a:spcPct val="100000"/>
              </a:lnSpc>
              <a:spcBef>
                <a:spcPct val="0"/>
              </a:spcBef>
              <a:spcAft>
                <a:spcPct val="0"/>
              </a:spcAft>
              <a:buClr>
                <a:srgbClr val="0055B8"/>
              </a:buClr>
              <a:buSzPct val="100000"/>
              <a:buFontTx/>
              <a:buNone/>
              <a:tabLst/>
              <a:defRPr/>
            </a:pPr>
            <a:r>
              <a:rPr kumimoji="0" lang="en-US" sz="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Top Plants by Volume (yd*)</a:t>
            </a:r>
          </a:p>
        </p:txBody>
      </p:sp>
      <p:sp>
        <p:nvSpPr>
          <p:cNvPr id="54" name="Rectangle 3">
            <a:extLst>
              <a:ext uri="{FF2B5EF4-FFF2-40B4-BE49-F238E27FC236}">
                <a16:creationId xmlns:a16="http://schemas.microsoft.com/office/drawing/2014/main" id="{ECCD99D7-82E7-4BDD-AC5C-7F82AB059021}"/>
              </a:ext>
            </a:extLst>
          </p:cNvPr>
          <p:cNvSpPr txBox="1">
            <a:spLocks/>
          </p:cNvSpPr>
          <p:nvPr>
            <p:custDataLst>
              <p:tags r:id="rId7"/>
            </p:custDataLst>
          </p:nvPr>
        </p:nvSpPr>
        <p:spPr>
          <a:xfrm flipV="1">
            <a:off x="3279330" y="2661856"/>
            <a:ext cx="2787057" cy="462343"/>
          </a:xfrm>
          <a:prstGeom prst="rect">
            <a:avLst/>
          </a:prstGeom>
          <a:gradFill flip="none" rotWithShape="1">
            <a:gsLst>
              <a:gs pos="80000">
                <a:srgbClr val="FFFFFF">
                  <a:alpha val="50000"/>
                </a:srgbClr>
              </a:gs>
              <a:gs pos="21000">
                <a:schemeClr val="bg1">
                  <a:alpha val="80000"/>
                </a:schemeClr>
              </a:gs>
              <a:gs pos="100000">
                <a:schemeClr val="bg1">
                  <a:alpha val="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8" name="Marvinsticker">
            <a:extLst>
              <a:ext uri="{FF2B5EF4-FFF2-40B4-BE49-F238E27FC236}">
                <a16:creationId xmlns:a16="http://schemas.microsoft.com/office/drawing/2014/main" id="{8BE1D9FF-1550-44A0-9EA7-CA0ABE922348}"/>
              </a:ext>
            </a:extLst>
          </p:cNvPr>
          <p:cNvSpPr/>
          <p:nvPr>
            <p:custDataLst>
              <p:tags r:id="rId8"/>
            </p:custDataLst>
          </p:nvPr>
        </p:nvSpPr>
        <p:spPr>
          <a:xfrm>
            <a:off x="3200351" y="2778550"/>
            <a:ext cx="1890371" cy="381791"/>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63500" tIns="70759" rIns="63500" bIns="6350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55B8"/>
                </a:solidFill>
                <a:effectLst/>
                <a:uLnTx/>
                <a:uFillTx/>
                <a:latin typeface="Arial"/>
                <a:ea typeface="+mn-ea"/>
                <a:cs typeface="+mn-cs"/>
              </a:rPr>
              <a:t>VERIFI® PORTAL</a:t>
            </a:r>
          </a:p>
        </p:txBody>
      </p:sp>
      <p:pic>
        <p:nvPicPr>
          <p:cNvPr id="56" name="Picture 55">
            <a:extLst>
              <a:ext uri="{FF2B5EF4-FFF2-40B4-BE49-F238E27FC236}">
                <a16:creationId xmlns:a16="http://schemas.microsoft.com/office/drawing/2014/main" id="{845E8475-FBD6-4BC5-BD68-9F992FD231D8}"/>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7501167" y="2569876"/>
            <a:ext cx="1015828" cy="1796241"/>
          </a:xfrm>
          <a:prstGeom prst="rect">
            <a:avLst/>
          </a:prstGeom>
        </p:spPr>
      </p:pic>
      <p:pic>
        <p:nvPicPr>
          <p:cNvPr id="59" name="Picture 58">
            <a:extLst>
              <a:ext uri="{FF2B5EF4-FFF2-40B4-BE49-F238E27FC236}">
                <a16:creationId xmlns:a16="http://schemas.microsoft.com/office/drawing/2014/main" id="{2D24E348-2BA7-4286-B4CA-59E99F23A662}"/>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6127286" y="2590800"/>
            <a:ext cx="1009888" cy="1775317"/>
          </a:xfrm>
          <a:prstGeom prst="rect">
            <a:avLst/>
          </a:prstGeom>
        </p:spPr>
      </p:pic>
      <p:grpSp>
        <p:nvGrpSpPr>
          <p:cNvPr id="7" name="Group 6">
            <a:extLst>
              <a:ext uri="{FF2B5EF4-FFF2-40B4-BE49-F238E27FC236}">
                <a16:creationId xmlns:a16="http://schemas.microsoft.com/office/drawing/2014/main" id="{21B0CAE3-B241-4704-AB0A-ED7CAA179FEC}"/>
              </a:ext>
            </a:extLst>
          </p:cNvPr>
          <p:cNvGrpSpPr/>
          <p:nvPr/>
        </p:nvGrpSpPr>
        <p:grpSpPr>
          <a:xfrm>
            <a:off x="3204289" y="3117051"/>
            <a:ext cx="3373773" cy="2064549"/>
            <a:chOff x="3204289" y="3117051"/>
            <a:chExt cx="3373773" cy="2064549"/>
          </a:xfrm>
        </p:grpSpPr>
        <p:pic>
          <p:nvPicPr>
            <p:cNvPr id="51" name="Picture 50">
              <a:extLst>
                <a:ext uri="{FF2B5EF4-FFF2-40B4-BE49-F238E27FC236}">
                  <a16:creationId xmlns:a16="http://schemas.microsoft.com/office/drawing/2014/main" id="{17D4913F-A70F-4061-8022-175E2AD4FF27}"/>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rot="16200000">
              <a:off x="3858901" y="2462439"/>
              <a:ext cx="2064549" cy="3373773"/>
            </a:xfrm>
            <a:prstGeom prst="rect">
              <a:avLst/>
            </a:prstGeom>
          </p:spPr>
        </p:pic>
        <p:pic>
          <p:nvPicPr>
            <p:cNvPr id="43" name="Picture 42">
              <a:extLst>
                <a:ext uri="{FF2B5EF4-FFF2-40B4-BE49-F238E27FC236}">
                  <a16:creationId xmlns:a16="http://schemas.microsoft.com/office/drawing/2014/main" id="{F0D57FDE-2026-40A2-A3ED-351D5D958CF0}"/>
                </a:ext>
              </a:extLst>
            </p:cNvPr>
            <p:cNvPicPr>
              <a:picLocks noChangeAspect="1"/>
            </p:cNvPicPr>
            <p:nvPr/>
          </p:nvPicPr>
          <p:blipFill rotWithShape="1">
            <a:blip r:embed="rId31" cstate="email">
              <a:extLst>
                <a:ext uri="{28A0092B-C50C-407E-A947-70E740481C1C}">
                  <a14:useLocalDpi xmlns:a14="http://schemas.microsoft.com/office/drawing/2010/main"/>
                </a:ext>
              </a:extLst>
            </a:blip>
            <a:srcRect/>
            <a:stretch/>
          </p:blipFill>
          <p:spPr>
            <a:xfrm>
              <a:off x="3479944" y="3230945"/>
              <a:ext cx="2787058" cy="1812830"/>
            </a:xfrm>
            <a:prstGeom prst="rect">
              <a:avLst/>
            </a:prstGeom>
            <a:noFill/>
            <a:ln w="28575">
              <a:noFill/>
              <a:miter lim="800000"/>
              <a:headEnd/>
              <a:tailEnd/>
            </a:ln>
          </p:spPr>
        </p:pic>
      </p:grpSp>
      <p:sp>
        <p:nvSpPr>
          <p:cNvPr id="49" name="Marvinsticker">
            <a:extLst>
              <a:ext uri="{FF2B5EF4-FFF2-40B4-BE49-F238E27FC236}">
                <a16:creationId xmlns:a16="http://schemas.microsoft.com/office/drawing/2014/main" id="{455C37A0-49D5-4DB0-B2F2-59623CE56884}"/>
              </a:ext>
            </a:extLst>
          </p:cNvPr>
          <p:cNvSpPr/>
          <p:nvPr>
            <p:custDataLst>
              <p:tags r:id="rId9"/>
            </p:custDataLst>
          </p:nvPr>
        </p:nvSpPr>
        <p:spPr>
          <a:xfrm>
            <a:off x="6009177" y="1707095"/>
            <a:ext cx="2815523" cy="628013"/>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63500" tIns="70759" rIns="63500" bIns="6350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55B8"/>
                </a:solidFill>
                <a:effectLst/>
                <a:uLnTx/>
                <a:uFillTx/>
                <a:latin typeface="Arial"/>
                <a:ea typeface="+mn-ea"/>
                <a:cs typeface="+mn-cs"/>
              </a:rPr>
              <a:t>VERIFI® APP FOR GENERAL CONTRACTORS</a:t>
            </a:r>
          </a:p>
        </p:txBody>
      </p:sp>
      <p:pic>
        <p:nvPicPr>
          <p:cNvPr id="15" name="Picture 14">
            <a:extLst>
              <a:ext uri="{FF2B5EF4-FFF2-40B4-BE49-F238E27FC236}">
                <a16:creationId xmlns:a16="http://schemas.microsoft.com/office/drawing/2014/main" id="{F3A52968-C61D-453F-A26F-78BEA84E8558}"/>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3492056" y="3230945"/>
            <a:ext cx="2760322" cy="1812830"/>
          </a:xfrm>
          <a:prstGeom prst="rect">
            <a:avLst/>
          </a:prstGeom>
        </p:spPr>
      </p:pic>
    </p:spTree>
    <p:extLst>
      <p:ext uri="{BB962C8B-B14F-4D97-AF65-F5344CB8AC3E}">
        <p14:creationId xmlns:p14="http://schemas.microsoft.com/office/powerpoint/2010/main" val="42339455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00.xml><?xml version="1.0" encoding="utf-8"?>
<p:tagLst xmlns:a="http://schemas.openxmlformats.org/drawingml/2006/main" xmlns:r="http://schemas.openxmlformats.org/officeDocument/2006/relationships" xmlns:p="http://schemas.openxmlformats.org/presentationml/2006/main">
  <p:tag name="NAME" val="Rectangle"/>
</p:tagLst>
</file>

<file path=ppt/tags/tag101.xml><?xml version="1.0" encoding="utf-8"?>
<p:tagLst xmlns:a="http://schemas.openxmlformats.org/drawingml/2006/main" xmlns:r="http://schemas.openxmlformats.org/officeDocument/2006/relationships" xmlns:p="http://schemas.openxmlformats.org/presentationml/2006/main">
  <p:tag name="NAME" val="Marvinsticker"/>
</p:tagLst>
</file>

<file path=ppt/tags/tag102.xml><?xml version="1.0" encoding="utf-8"?>
<p:tagLst xmlns:a="http://schemas.openxmlformats.org/drawingml/2006/main" xmlns:r="http://schemas.openxmlformats.org/officeDocument/2006/relationships" xmlns:p="http://schemas.openxmlformats.org/presentationml/2006/main">
  <p:tag name="NAME" val="Marvinsticker"/>
</p:tagLst>
</file>

<file path=ppt/tags/tag103.xml><?xml version="1.0" encoding="utf-8"?>
<p:tagLst xmlns:a="http://schemas.openxmlformats.org/drawingml/2006/main" xmlns:r="http://schemas.openxmlformats.org/officeDocument/2006/relationships" xmlns:p="http://schemas.openxmlformats.org/presentationml/2006/main">
  <p:tag name="NAME" val="Body1"/>
</p:tagLst>
</file>

<file path=ppt/tags/tag104.xml><?xml version="1.0" encoding="utf-8"?>
<p:tagLst xmlns:a="http://schemas.openxmlformats.org/drawingml/2006/main" xmlns:r="http://schemas.openxmlformats.org/officeDocument/2006/relationships" xmlns:p="http://schemas.openxmlformats.org/presentationml/2006/main">
  <p:tag name="NAME" val="Body1"/>
</p:tagLst>
</file>

<file path=ppt/tags/tag105.xml><?xml version="1.0" encoding="utf-8"?>
<p:tagLst xmlns:a="http://schemas.openxmlformats.org/drawingml/2006/main" xmlns:r="http://schemas.openxmlformats.org/officeDocument/2006/relationships" xmlns:p="http://schemas.openxmlformats.org/presentationml/2006/main">
  <p:tag name="NAME" val="Body1"/>
</p:tagLst>
</file>

<file path=ppt/tags/tag106.xml><?xml version="1.0" encoding="utf-8"?>
<p:tagLst xmlns:a="http://schemas.openxmlformats.org/drawingml/2006/main" xmlns:r="http://schemas.openxmlformats.org/officeDocument/2006/relationships" xmlns:p="http://schemas.openxmlformats.org/presentationml/2006/main">
  <p:tag name="NAME" val="Body1"/>
</p:tagLst>
</file>

<file path=ppt/tags/tag107.xml><?xml version="1.0" encoding="utf-8"?>
<p:tagLst xmlns:a="http://schemas.openxmlformats.org/drawingml/2006/main" xmlns:r="http://schemas.openxmlformats.org/officeDocument/2006/relationships" xmlns:p="http://schemas.openxmlformats.org/presentationml/2006/main">
  <p:tag name="NAME" val="Rectangl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I6xIlG6MQvS3JVtXXuCXbg"/>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10.xml><?xml version="1.0" encoding="utf-8"?>
<p:tagLst xmlns:a="http://schemas.openxmlformats.org/drawingml/2006/main" xmlns:r="http://schemas.openxmlformats.org/officeDocument/2006/relationships" xmlns:p="http://schemas.openxmlformats.org/presentationml/2006/main">
  <p:tag name="NAME" val="Rectangle"/>
</p:tagLst>
</file>

<file path=ppt/tags/tag111.xml><?xml version="1.0" encoding="utf-8"?>
<p:tagLst xmlns:a="http://schemas.openxmlformats.org/drawingml/2006/main" xmlns:r="http://schemas.openxmlformats.org/officeDocument/2006/relationships" xmlns:p="http://schemas.openxmlformats.org/presentationml/2006/main">
  <p:tag name="NAME" val="Rectangle"/>
</p:tagLst>
</file>

<file path=ppt/tags/tag112.xml><?xml version="1.0" encoding="utf-8"?>
<p:tagLst xmlns:a="http://schemas.openxmlformats.org/drawingml/2006/main" xmlns:r="http://schemas.openxmlformats.org/officeDocument/2006/relationships" xmlns:p="http://schemas.openxmlformats.org/presentationml/2006/main">
  <p:tag name="NAME" val="Rectangle"/>
</p:tagLst>
</file>

<file path=ppt/tags/tag113.xml><?xml version="1.0" encoding="utf-8"?>
<p:tagLst xmlns:a="http://schemas.openxmlformats.org/drawingml/2006/main" xmlns:r="http://schemas.openxmlformats.org/officeDocument/2006/relationships" xmlns:p="http://schemas.openxmlformats.org/presentationml/2006/main">
  <p:tag name="NAME" val="Rectangl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V5HXg4LhTf.JxlpBWm5gYQ"/>
</p:tagLst>
</file>

<file path=ppt/tags/tag116.xml><?xml version="1.0" encoding="utf-8"?>
<p:tagLst xmlns:a="http://schemas.openxmlformats.org/drawingml/2006/main" xmlns:r="http://schemas.openxmlformats.org/officeDocument/2006/relationships" xmlns:p="http://schemas.openxmlformats.org/presentationml/2006/main">
  <p:tag name="NAME" val="Rectangl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FZqkd7ziQxGjCNXi0_cJMA"/>
</p:tagLst>
</file>

<file path=ppt/tags/tag119.xml><?xml version="1.0" encoding="utf-8"?>
<p:tagLst xmlns:a="http://schemas.openxmlformats.org/drawingml/2006/main" xmlns:r="http://schemas.openxmlformats.org/officeDocument/2006/relationships" xmlns:p="http://schemas.openxmlformats.org/presentationml/2006/main">
  <p:tag name="NAME" val="Body3"/>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20.xml><?xml version="1.0" encoding="utf-8"?>
<p:tagLst xmlns:a="http://schemas.openxmlformats.org/drawingml/2006/main" xmlns:r="http://schemas.openxmlformats.org/officeDocument/2006/relationships" xmlns:p="http://schemas.openxmlformats.org/presentationml/2006/main">
  <p:tag name="NAME" val="DoubleChevron3"/>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tvgmNmFVSvSTeIqzroosR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jWcQdw2kT.mXrf1NRpKwTQ"/>
</p:tagLst>
</file>

<file path=ppt/tags/tag123.xml><?xml version="1.0" encoding="utf-8"?>
<p:tagLst xmlns:a="http://schemas.openxmlformats.org/drawingml/2006/main" xmlns:r="http://schemas.openxmlformats.org/officeDocument/2006/relationships" xmlns:p="http://schemas.openxmlformats.org/presentationml/2006/main">
  <p:tag name="NAME" val="Body1"/>
</p:tagLst>
</file>

<file path=ppt/tags/tag124.xml><?xml version="1.0" encoding="utf-8"?>
<p:tagLst xmlns:a="http://schemas.openxmlformats.org/drawingml/2006/main" xmlns:r="http://schemas.openxmlformats.org/officeDocument/2006/relationships" xmlns:p="http://schemas.openxmlformats.org/presentationml/2006/main">
  <p:tag name="NAME" val="Body1"/>
</p:tagLst>
</file>

<file path=ppt/tags/tag125.xml><?xml version="1.0" encoding="utf-8"?>
<p:tagLst xmlns:a="http://schemas.openxmlformats.org/drawingml/2006/main" xmlns:r="http://schemas.openxmlformats.org/officeDocument/2006/relationships" xmlns:p="http://schemas.openxmlformats.org/presentationml/2006/main">
  <p:tag name="NAME" val="Body3"/>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FZqkd7ziQxGjCNXi0_cJM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FZqkd7ziQxGjCNXi0_cJMA"/>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FZqkd7ziQxGjCNXi0_cJM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gmp39jQdRgaZ_TQ8opgZzQ"/>
</p:tagLst>
</file>

<file path=ppt/tags/tag134.xml><?xml version="1.0" encoding="utf-8"?>
<p:tagLst xmlns:a="http://schemas.openxmlformats.org/drawingml/2006/main" xmlns:r="http://schemas.openxmlformats.org/officeDocument/2006/relationships" xmlns:p="http://schemas.openxmlformats.org/presentationml/2006/main">
  <p:tag name="1LEVEL" val="1.8"/>
  <p:tag name="2LEVEL" val="0.9"/>
  <p:tag name="3LEVEL" val="0.45"/>
  <p:tag name="4LEVEL" val="0.23"/>
  <p:tag name="5LEVEL" val="0.11"/>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5w4XlDozSAi6.YQMsutNe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mL3mzVMiSHmbBLdNn45j7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9xEr.pYwS6CznmE9nde95g"/>
</p:tagLst>
</file>

<file path=ppt/tags/tag139.xml><?xml version="1.0" encoding="utf-8"?>
<p:tagLst xmlns:a="http://schemas.openxmlformats.org/drawingml/2006/main" xmlns:r="http://schemas.openxmlformats.org/officeDocument/2006/relationships" xmlns:p="http://schemas.openxmlformats.org/presentationml/2006/main">
  <p:tag name="NAME" val="Rectangle"/>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40.xml><?xml version="1.0" encoding="utf-8"?>
<p:tagLst xmlns:a="http://schemas.openxmlformats.org/drawingml/2006/main" xmlns:r="http://schemas.openxmlformats.org/officeDocument/2006/relationships" xmlns:p="http://schemas.openxmlformats.org/presentationml/2006/main">
  <p:tag name="1LEVEL" val="1.7"/>
  <p:tag name="2LEVEL" val="0.85"/>
  <p:tag name="3LEVEL" val="0.43"/>
  <p:tag name="4LEVEL" val="0.21"/>
  <p:tag name="5LEVEL" val="0.11"/>
</p:tagLst>
</file>

<file path=ppt/tags/tag141.xml><?xml version="1.0" encoding="utf-8"?>
<p:tagLst xmlns:a="http://schemas.openxmlformats.org/drawingml/2006/main" xmlns:r="http://schemas.openxmlformats.org/officeDocument/2006/relationships" xmlns:p="http://schemas.openxmlformats.org/presentationml/2006/main">
  <p:tag name="NAME" val="Header2"/>
</p:tagLst>
</file>

<file path=ppt/tags/tag142.xml><?xml version="1.0" encoding="utf-8"?>
<p:tagLst xmlns:a="http://schemas.openxmlformats.org/drawingml/2006/main" xmlns:r="http://schemas.openxmlformats.org/officeDocument/2006/relationships" xmlns:p="http://schemas.openxmlformats.org/presentationml/2006/main">
  <p:tag name="NAME" val="Rectangl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EU1FTc0ASZK1aY8K7Djs8Q"/>
</p:tagLst>
</file>

<file path=ppt/tags/tag145.xml><?xml version="1.0" encoding="utf-8"?>
<p:tagLst xmlns:a="http://schemas.openxmlformats.org/drawingml/2006/main" xmlns:r="http://schemas.openxmlformats.org/officeDocument/2006/relationships" xmlns:p="http://schemas.openxmlformats.org/presentationml/2006/main">
  <p:tag name="NAME" val="Rectangle"/>
</p:tagLst>
</file>

<file path=ppt/tags/tag146.xml><?xml version="1.0" encoding="utf-8"?>
<p:tagLst xmlns:a="http://schemas.openxmlformats.org/drawingml/2006/main" xmlns:r="http://schemas.openxmlformats.org/officeDocument/2006/relationships" xmlns:p="http://schemas.openxmlformats.org/presentationml/2006/main">
  <p:tag name="1LEVEL" val="3.7"/>
  <p:tag name="2LEVEL" val="1.85"/>
  <p:tag name="3LEVEL" val="0.92"/>
  <p:tag name="4LEVEL" val="0.46"/>
  <p:tag name="5LEVEL" val="0.23"/>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WQDyvbgcT.K_al6U.6GtV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xGwXUbMmSlmPO2ZSG_PjJ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AdjV.OlvQymRqjKOxkV6HQ"/>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Od4yQAxGTH6vp0UeH7.pl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3SybxXnETUqOEw328JkPD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VjeI1AADT7KB_B4ow0QMC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kjVYojE7TbSkNN3HxVEBM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0RHwJvlJQ5ma_eQGPFqSqg"/>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N9FfRYOsTYCmgi0RZfNeh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AbLRSBCdRkW7cDeCdK5fqg"/>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Uzae6VsMQnuTMDyRCXR8f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_tEXPVkbTeiAjJ0A6lObV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zJt4gsysSWOxqPuCIjlZNg"/>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1f7ApUq3Ry6mbgSP9jwc5g"/>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S7t6K1FZSnugLQLjK269K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qn66_kWAQY2omHy7uBVcqw"/>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erOe3JE2QruVLOVpXBvnz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sDHTycXwTHCf8a.uDQTaY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4ue.59pbSCC0WHcGJdRLi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_NrJGJCkQKy.xW1S2t51Hg"/>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DmKN_4G4Q6yTykHo8atTy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4fEDWMTSQyy1GMPXXkqBIg"/>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FvZGHytXRhazQZixvtVvWQ"/>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ru3WvYzVQYmPCk8FnKlKi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I0Y4viyGTMGgnuhpEio_O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qyvylDOOSjeiqm.peabGsQ"/>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Kl.7jxFOQ0.l6Va.hJcMy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5w4XlDozSAi6.YQMsutNew"/>
</p:tagLst>
</file>

<file path=ppt/tags/tag176.xml><?xml version="1.0" encoding="utf-8"?>
<p:tagLst xmlns:a="http://schemas.openxmlformats.org/drawingml/2006/main" xmlns:r="http://schemas.openxmlformats.org/officeDocument/2006/relationships" xmlns:p="http://schemas.openxmlformats.org/presentationml/2006/main">
  <p:tag name="NAME" val="Rectangl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GtpFwMv9Q1GtVtu9Un_eeg"/>
</p:tagLst>
</file>

<file path=ppt/tags/tag179.xml><?xml version="1.0" encoding="utf-8"?>
<p:tagLst xmlns:a="http://schemas.openxmlformats.org/drawingml/2006/main" xmlns:r="http://schemas.openxmlformats.org/officeDocument/2006/relationships" xmlns:p="http://schemas.openxmlformats.org/presentationml/2006/main">
  <p:tag name="NAME" val="Rectangl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NAME" val="Rectangle"/>
</p:tagLst>
</file>

<file path=ppt/tags/tag181.xml><?xml version="1.0" encoding="utf-8"?>
<p:tagLst xmlns:a="http://schemas.openxmlformats.org/drawingml/2006/main" xmlns:r="http://schemas.openxmlformats.org/officeDocument/2006/relationships" xmlns:p="http://schemas.openxmlformats.org/presentationml/2006/main">
  <p:tag name="NAME" val="Rectangle"/>
</p:tagLst>
</file>

<file path=ppt/tags/tag182.xml><?xml version="1.0" encoding="utf-8"?>
<p:tagLst xmlns:a="http://schemas.openxmlformats.org/drawingml/2006/main" xmlns:r="http://schemas.openxmlformats.org/officeDocument/2006/relationships" xmlns:p="http://schemas.openxmlformats.org/presentationml/2006/main">
  <p:tag name="NAME" val="Rectangle"/>
</p:tagLst>
</file>

<file path=ppt/tags/tag183.xml><?xml version="1.0" encoding="utf-8"?>
<p:tagLst xmlns:a="http://schemas.openxmlformats.org/drawingml/2006/main" xmlns:r="http://schemas.openxmlformats.org/officeDocument/2006/relationships" xmlns:p="http://schemas.openxmlformats.org/presentationml/2006/main">
  <p:tag name="NAME" val="Rectangle"/>
</p:tagLst>
</file>

<file path=ppt/tags/tag184.xml><?xml version="1.0" encoding="utf-8"?>
<p:tagLst xmlns:a="http://schemas.openxmlformats.org/drawingml/2006/main" xmlns:r="http://schemas.openxmlformats.org/officeDocument/2006/relationships" xmlns:p="http://schemas.openxmlformats.org/presentationml/2006/main">
  <p:tag name="NAME" val="Body3"/>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l3uDm_LeTcyfKRWoaRy_cg"/>
</p:tagLst>
</file>

<file path=ppt/tags/tag187.xml><?xml version="1.0" encoding="utf-8"?>
<p:tagLst xmlns:a="http://schemas.openxmlformats.org/drawingml/2006/main" xmlns:r="http://schemas.openxmlformats.org/officeDocument/2006/relationships" xmlns:p="http://schemas.openxmlformats.org/presentationml/2006/main">
  <p:tag name="NAME" val="Rectangl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V1SHiT7xSI2dNqUFjDiC3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R6I8ikCbRM6swtQIOQoYd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R6I8ikCbRM6swtQIOQoYd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7.xml><?xml version="1.0" encoding="utf-8"?>
<p:tagLst xmlns:a="http://schemas.openxmlformats.org/drawingml/2006/main" xmlns:r="http://schemas.openxmlformats.org/officeDocument/2006/relationships" xmlns:p="http://schemas.openxmlformats.org/presentationml/2006/main">
  <p:tag name="NAME" val="Moon"/>
</p:tagLst>
</file>

<file path=ppt/tags/tag28.xml><?xml version="1.0" encoding="utf-8"?>
<p:tagLst xmlns:a="http://schemas.openxmlformats.org/drawingml/2006/main" xmlns:r="http://schemas.openxmlformats.org/officeDocument/2006/relationships" xmlns:p="http://schemas.openxmlformats.org/presentationml/2006/main">
  <p:tag name="NAME" val="Moon"/>
</p:tagLst>
</file>

<file path=ppt/tags/tag29.xml><?xml version="1.0" encoding="utf-8"?>
<p:tagLst xmlns:a="http://schemas.openxmlformats.org/drawingml/2006/main" xmlns:r="http://schemas.openxmlformats.org/officeDocument/2006/relationships" xmlns:p="http://schemas.openxmlformats.org/presentationml/2006/main">
  <p:tag name="NAME" val="Moon"/>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NAME" val="Moon"/>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V1SHiT7xSI2dNqUFjDiC3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R6I8ikCbRM6swtQIOQoYd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R6I8ikCbRM6swtQIOQoYd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R6I8ikCbRM6swtQIOQoYd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51.xml><?xml version="1.0" encoding="utf-8"?>
<p:tagLst xmlns:a="http://schemas.openxmlformats.org/drawingml/2006/main" xmlns:r="http://schemas.openxmlformats.org/officeDocument/2006/relationships" xmlns:p="http://schemas.openxmlformats.org/presentationml/2006/main">
  <p:tag name="NAME" val="Moon"/>
</p:tagLst>
</file>

<file path=ppt/tags/tag52.xml><?xml version="1.0" encoding="utf-8"?>
<p:tagLst xmlns:a="http://schemas.openxmlformats.org/drawingml/2006/main" xmlns:r="http://schemas.openxmlformats.org/officeDocument/2006/relationships" xmlns:p="http://schemas.openxmlformats.org/presentationml/2006/main">
  <p:tag name="NAME" val="Moon"/>
</p:tagLst>
</file>

<file path=ppt/tags/tag53.xml><?xml version="1.0" encoding="utf-8"?>
<p:tagLst xmlns:a="http://schemas.openxmlformats.org/drawingml/2006/main" xmlns:r="http://schemas.openxmlformats.org/officeDocument/2006/relationships" xmlns:p="http://schemas.openxmlformats.org/presentationml/2006/main">
  <p:tag name="NAME" val="Moon"/>
</p:tagLst>
</file>

<file path=ppt/tags/tag54.xml><?xml version="1.0" encoding="utf-8"?>
<p:tagLst xmlns:a="http://schemas.openxmlformats.org/drawingml/2006/main" xmlns:r="http://schemas.openxmlformats.org/officeDocument/2006/relationships" xmlns:p="http://schemas.openxmlformats.org/presentationml/2006/main">
  <p:tag name="NAME" val="Moon"/>
</p:tagLst>
</file>

<file path=ppt/tags/tag55.xml><?xml version="1.0" encoding="utf-8"?>
<p:tagLst xmlns:a="http://schemas.openxmlformats.org/drawingml/2006/main" xmlns:r="http://schemas.openxmlformats.org/officeDocument/2006/relationships" xmlns:p="http://schemas.openxmlformats.org/presentationml/2006/main">
  <p:tag name="NAME" val="Moon"/>
</p:tagLst>
</file>

<file path=ppt/tags/tag5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5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5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6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6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6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6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6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V1SHiT7xSI2dNqUFjDiC3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R6I8ikCbRM6swtQIOQoYdg"/>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R6I8ikCbRM6swtQIOQoYd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NrcPGAYpTweQWgF1kIfiY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WY76lza5Rum2p7vsTj3bxQ"/>
</p:tagLst>
</file>

<file path=ppt/tags/tag76.xml><?xml version="1.0" encoding="utf-8"?>
<p:tagLst xmlns:a="http://schemas.openxmlformats.org/drawingml/2006/main" xmlns:r="http://schemas.openxmlformats.org/officeDocument/2006/relationships" xmlns:p="http://schemas.openxmlformats.org/presentationml/2006/main">
  <p:tag name="NAME" val="Body3"/>
</p:tagLst>
</file>

<file path=ppt/tags/tag77.xml><?xml version="1.0" encoding="utf-8"?>
<p:tagLst xmlns:a="http://schemas.openxmlformats.org/drawingml/2006/main" xmlns:r="http://schemas.openxmlformats.org/officeDocument/2006/relationships" xmlns:p="http://schemas.openxmlformats.org/presentationml/2006/main">
  <p:tag name="NAME" val="Rectangl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WY76lza5Rum2p7vsTj3bxQ"/>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UGgSW7sGSLmLmUm6qVNSPg"/>
</p:tagLst>
</file>

<file path=ppt/tags/tag82.xml><?xml version="1.0" encoding="utf-8"?>
<p:tagLst xmlns:a="http://schemas.openxmlformats.org/drawingml/2006/main" xmlns:r="http://schemas.openxmlformats.org/officeDocument/2006/relationships" xmlns:p="http://schemas.openxmlformats.org/presentationml/2006/main">
  <p:tag name="NAME" val="Rectangl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WY76lza5Rum2p7vsTj3bxQ"/>
</p:tagLst>
</file>

<file path=ppt/tags/tag85.xml><?xml version="1.0" encoding="utf-8"?>
<p:tagLst xmlns:a="http://schemas.openxmlformats.org/drawingml/2006/main" xmlns:r="http://schemas.openxmlformats.org/officeDocument/2006/relationships" xmlns:p="http://schemas.openxmlformats.org/presentationml/2006/main">
  <p:tag name="NAME" val="Rectangle"/>
</p:tagLst>
</file>

<file path=ppt/tags/tag86.xml><?xml version="1.0" encoding="utf-8"?>
<p:tagLst xmlns:a="http://schemas.openxmlformats.org/drawingml/2006/main" xmlns:r="http://schemas.openxmlformats.org/officeDocument/2006/relationships" xmlns:p="http://schemas.openxmlformats.org/presentationml/2006/main">
  <p:tag name="NAME" val="Body3"/>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GtpFwMv9Q1GtVtu9Un_eeg"/>
</p:tagLst>
</file>

<file path=ppt/tags/tag89.xml><?xml version="1.0" encoding="utf-8"?>
<p:tagLst xmlns:a="http://schemas.openxmlformats.org/drawingml/2006/main" xmlns:r="http://schemas.openxmlformats.org/officeDocument/2006/relationships" xmlns:p="http://schemas.openxmlformats.org/presentationml/2006/main">
  <p:tag name="NAME" val="Marvinsticker"/>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GexrQHy0SHO6cM1_o85w1A"/>
</p:tagLst>
</file>

<file path=ppt/tags/tag92.xml><?xml version="1.0" encoding="utf-8"?>
<p:tagLst xmlns:a="http://schemas.openxmlformats.org/drawingml/2006/main" xmlns:r="http://schemas.openxmlformats.org/officeDocument/2006/relationships" xmlns:p="http://schemas.openxmlformats.org/presentationml/2006/main">
  <p:tag name="NAME" val="Rectangle"/>
</p:tagLst>
</file>

<file path=ppt/tags/tag93.xml><?xml version="1.0" encoding="utf-8"?>
<p:tagLst xmlns:a="http://schemas.openxmlformats.org/drawingml/2006/main" xmlns:r="http://schemas.openxmlformats.org/officeDocument/2006/relationships" xmlns:p="http://schemas.openxmlformats.org/presentationml/2006/main">
  <p:tag name="NAME" val="Rectangle"/>
</p:tagLst>
</file>

<file path=ppt/tags/tag94.xml><?xml version="1.0" encoding="utf-8"?>
<p:tagLst xmlns:a="http://schemas.openxmlformats.org/drawingml/2006/main" xmlns:r="http://schemas.openxmlformats.org/officeDocument/2006/relationships" xmlns:p="http://schemas.openxmlformats.org/presentationml/2006/main">
  <p:tag name="NAME" val="Rectangl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GexrQHy0SHO6cM1_o85w1A"/>
</p:tagLst>
</file>

<file path=ppt/tags/tag97.xml><?xml version="1.0" encoding="utf-8"?>
<p:tagLst xmlns:a="http://schemas.openxmlformats.org/drawingml/2006/main" xmlns:r="http://schemas.openxmlformats.org/officeDocument/2006/relationships" xmlns:p="http://schemas.openxmlformats.org/presentationml/2006/main">
  <p:tag name="NAME" val="Rectangle"/>
</p:tagLst>
</file>

<file path=ppt/tags/tag98.xml><?xml version="1.0" encoding="utf-8"?>
<p:tagLst xmlns:a="http://schemas.openxmlformats.org/drawingml/2006/main" xmlns:r="http://schemas.openxmlformats.org/officeDocument/2006/relationships" xmlns:p="http://schemas.openxmlformats.org/presentationml/2006/main">
  <p:tag name="NAME" val="Rectangle"/>
</p:tagLst>
</file>

<file path=ppt/tags/tag99.xml><?xml version="1.0" encoding="utf-8"?>
<p:tagLst xmlns:a="http://schemas.openxmlformats.org/drawingml/2006/main" xmlns:r="http://schemas.openxmlformats.org/officeDocument/2006/relationships" xmlns:p="http://schemas.openxmlformats.org/presentationml/2006/main">
  <p:tag name="NAME" val="Marvinsticker"/>
</p:tagLst>
</file>

<file path=ppt/theme/theme1.xml><?xml version="1.0" encoding="utf-8"?>
<a:theme xmlns:a="http://schemas.openxmlformats.org/drawingml/2006/main" name="GCP">
  <a:themeElements>
    <a:clrScheme name="GCP">
      <a:dk1>
        <a:sysClr val="windowText" lastClr="000000"/>
      </a:dk1>
      <a:lt1>
        <a:sysClr val="window" lastClr="FFFFFF"/>
      </a:lt1>
      <a:dk2>
        <a:srgbClr val="000000"/>
      </a:dk2>
      <a:lt2>
        <a:srgbClr val="FFFFFF"/>
      </a:lt2>
      <a:accent1>
        <a:srgbClr val="0055B8"/>
      </a:accent1>
      <a:accent2>
        <a:srgbClr val="435363"/>
      </a:accent2>
      <a:accent3>
        <a:srgbClr val="99A4AE"/>
      </a:accent3>
      <a:accent4>
        <a:srgbClr val="6EC4E9"/>
      </a:accent4>
      <a:accent5>
        <a:srgbClr val="0055B8"/>
      </a:accent5>
      <a:accent6>
        <a:srgbClr val="43536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CP Template.potx" id="{4A8860A0-41D5-4C77-8F05-FAA7980E1393}" vid="{6449B0A4-251E-43E4-B1B7-103129D05668}"/>
    </a:ext>
  </a:extLst>
</a:theme>
</file>

<file path=ppt/theme/theme2.xml><?xml version="1.0" encoding="utf-8"?>
<a:theme xmlns:a="http://schemas.openxmlformats.org/drawingml/2006/main" name="GCP_Template">
  <a:themeElements>
    <a:clrScheme name="Custom">
      <a:dk1>
        <a:srgbClr val="000000"/>
      </a:dk1>
      <a:lt1>
        <a:srgbClr val="FFFFFF"/>
      </a:lt1>
      <a:dk2>
        <a:srgbClr val="0055B8"/>
      </a:dk2>
      <a:lt2>
        <a:srgbClr val="FFFFFF"/>
      </a:lt2>
      <a:accent1>
        <a:srgbClr val="BAE2F4"/>
      </a:accent1>
      <a:accent2>
        <a:srgbClr val="59BAE5"/>
      </a:accent2>
      <a:accent3>
        <a:srgbClr val="2F8ACF"/>
      </a:accent3>
      <a:accent4>
        <a:srgbClr val="0055B8"/>
      </a:accent4>
      <a:accent5>
        <a:srgbClr val="435363"/>
      </a:accent5>
      <a:accent6>
        <a:srgbClr val="808080"/>
      </a:accent6>
      <a:hlink>
        <a:srgbClr val="2F8ACF"/>
      </a:hlink>
      <a:folHlink>
        <a:srgbClr val="0055B8"/>
      </a:folHlink>
    </a:clrScheme>
    <a:fontScheme name="Custo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55B8"/>
        </a:dk2>
        <a:lt2>
          <a:srgbClr val="FFFFFF"/>
        </a:lt2>
        <a:accent1>
          <a:srgbClr val="BAE2F4"/>
        </a:accent1>
        <a:accent2>
          <a:srgbClr val="59BAE5"/>
        </a:accent2>
        <a:accent3>
          <a:srgbClr val="2F8ACF"/>
        </a:accent3>
        <a:accent4>
          <a:srgbClr val="0055B8"/>
        </a:accent4>
        <a:accent5>
          <a:srgbClr val="435363"/>
        </a:accent5>
        <a:accent6>
          <a:srgbClr val="808080"/>
        </a:accent6>
        <a:hlink>
          <a:srgbClr val="2F8ACF"/>
        </a:hlink>
        <a:folHlink>
          <a:srgbClr val="0055B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CP_Template.potx [Read-Only]" id="{F95EE28C-194A-4353-8F84-C6DC3DEA6B52}" vid="{12D2D4E0-8951-438F-9BB3-0CC8E382495F}"/>
    </a:ext>
  </a:extLst>
</a:theme>
</file>

<file path=ppt/theme/theme3.xml><?xml version="1.0" encoding="utf-8"?>
<a:theme xmlns:a="http://schemas.openxmlformats.org/drawingml/2006/main" name="1_GCP_Template">
  <a:themeElements>
    <a:clrScheme name="Custom">
      <a:dk1>
        <a:srgbClr val="000000"/>
      </a:dk1>
      <a:lt1>
        <a:srgbClr val="FFFFFF"/>
      </a:lt1>
      <a:dk2>
        <a:srgbClr val="0055B8"/>
      </a:dk2>
      <a:lt2>
        <a:srgbClr val="FFFFFF"/>
      </a:lt2>
      <a:accent1>
        <a:srgbClr val="BAE2F4"/>
      </a:accent1>
      <a:accent2>
        <a:srgbClr val="59BAE5"/>
      </a:accent2>
      <a:accent3>
        <a:srgbClr val="2F8ACF"/>
      </a:accent3>
      <a:accent4>
        <a:srgbClr val="0055B8"/>
      </a:accent4>
      <a:accent5>
        <a:srgbClr val="435363"/>
      </a:accent5>
      <a:accent6>
        <a:srgbClr val="808080"/>
      </a:accent6>
      <a:hlink>
        <a:srgbClr val="2F8ACF"/>
      </a:hlink>
      <a:folHlink>
        <a:srgbClr val="0055B8"/>
      </a:folHlink>
    </a:clrScheme>
    <a:fontScheme name="Custo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55B8"/>
        </a:dk2>
        <a:lt2>
          <a:srgbClr val="FFFFFF"/>
        </a:lt2>
        <a:accent1>
          <a:srgbClr val="BAE2F4"/>
        </a:accent1>
        <a:accent2>
          <a:srgbClr val="59BAE5"/>
        </a:accent2>
        <a:accent3>
          <a:srgbClr val="2F8ACF"/>
        </a:accent3>
        <a:accent4>
          <a:srgbClr val="0055B8"/>
        </a:accent4>
        <a:accent5>
          <a:srgbClr val="435363"/>
        </a:accent5>
        <a:accent6>
          <a:srgbClr val="808080"/>
        </a:accent6>
        <a:hlink>
          <a:srgbClr val="2F8ACF"/>
        </a:hlink>
        <a:folHlink>
          <a:srgbClr val="0055B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CP_Template.potx [Read-Only]" id="{F95EE28C-194A-4353-8F84-C6DC3DEA6B52}" vid="{12D2D4E0-8951-438F-9BB3-0CC8E382495F}"/>
    </a:ext>
  </a:extLst>
</a:theme>
</file>

<file path=ppt/theme/theme4.xml><?xml version="1.0" encoding="utf-8"?>
<a:theme xmlns:a="http://schemas.openxmlformats.org/drawingml/2006/main" name="2_GCP_Template">
  <a:themeElements>
    <a:clrScheme name="Custom">
      <a:dk1>
        <a:srgbClr val="000000"/>
      </a:dk1>
      <a:lt1>
        <a:srgbClr val="FFFFFF"/>
      </a:lt1>
      <a:dk2>
        <a:srgbClr val="0055B8"/>
      </a:dk2>
      <a:lt2>
        <a:srgbClr val="FFFFFF"/>
      </a:lt2>
      <a:accent1>
        <a:srgbClr val="BAE2F4"/>
      </a:accent1>
      <a:accent2>
        <a:srgbClr val="59BAE5"/>
      </a:accent2>
      <a:accent3>
        <a:srgbClr val="2F8ACF"/>
      </a:accent3>
      <a:accent4>
        <a:srgbClr val="0055B8"/>
      </a:accent4>
      <a:accent5>
        <a:srgbClr val="435363"/>
      </a:accent5>
      <a:accent6>
        <a:srgbClr val="808080"/>
      </a:accent6>
      <a:hlink>
        <a:srgbClr val="2F8ACF"/>
      </a:hlink>
      <a:folHlink>
        <a:srgbClr val="0055B8"/>
      </a:folHlink>
    </a:clrScheme>
    <a:fontScheme name="Custo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55B8"/>
        </a:dk2>
        <a:lt2>
          <a:srgbClr val="FFFFFF"/>
        </a:lt2>
        <a:accent1>
          <a:srgbClr val="BAE2F4"/>
        </a:accent1>
        <a:accent2>
          <a:srgbClr val="59BAE5"/>
        </a:accent2>
        <a:accent3>
          <a:srgbClr val="2F8ACF"/>
        </a:accent3>
        <a:accent4>
          <a:srgbClr val="0055B8"/>
        </a:accent4>
        <a:accent5>
          <a:srgbClr val="435363"/>
        </a:accent5>
        <a:accent6>
          <a:srgbClr val="808080"/>
        </a:accent6>
        <a:hlink>
          <a:srgbClr val="2F8ACF"/>
        </a:hlink>
        <a:folHlink>
          <a:srgbClr val="0055B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CP_Template.potx [Read-Only]" id="{F95EE28C-194A-4353-8F84-C6DC3DEA6B52}" vid="{12D2D4E0-8951-438F-9BB3-0CC8E382495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3791</Words>
  <Application>Microsoft Office PowerPoint</Application>
  <PresentationFormat>On-screen Show (4:3)</PresentationFormat>
  <Paragraphs>427</Paragraphs>
  <Slides>21</Slides>
  <Notes>21</Notes>
  <HiddenSlides>0</HiddenSlides>
  <MMClips>1</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21</vt:i4>
      </vt:variant>
    </vt:vector>
  </HeadingPairs>
  <TitlesOfParts>
    <vt:vector size="31" baseType="lpstr">
      <vt:lpstr>Arial</vt:lpstr>
      <vt:lpstr>Arial Narrow</vt:lpstr>
      <vt:lpstr>Calibri</vt:lpstr>
      <vt:lpstr>Verdana</vt:lpstr>
      <vt:lpstr>Wingdings</vt:lpstr>
      <vt:lpstr>GCP</vt:lpstr>
      <vt:lpstr>GCP_Template</vt:lpstr>
      <vt:lpstr>1_GCP_Template</vt:lpstr>
      <vt:lpstr>2_GCP_Template</vt:lpstr>
      <vt:lpstr>think-cell Slide</vt:lpstr>
      <vt:lpstr>PowerPoint Presentation</vt:lpstr>
      <vt:lpstr>THE CHALLENGE</vt:lpstr>
      <vt:lpstr>VERIFI® delivers the data and expertise you need to increase your profitability</vt:lpstr>
      <vt:lpstr>PowerPoint Presentation</vt:lpstr>
      <vt:lpstr>Truck Components</vt:lpstr>
      <vt:lpstr>PowerPoint Presentation</vt:lpstr>
      <vt:lpstr>VERIFI® In-transit addresses many operational challenges at the plant, on the road, and at jobsite</vt:lpstr>
      <vt:lpstr>How does VERIFI® address operational challenges? By monitoring, measuring, and managing concrete in-transit</vt:lpstr>
      <vt:lpstr>Easy-to-use reporting tools can help you and your customers identify new value opportunities</vt:lpstr>
      <vt:lpstr>VERIFI® portal provides detailed, live visibility into truck status and load properties</vt:lpstr>
      <vt:lpstr>VERIFI® mobile app for contractors allows on-the-go monitoring of pours</vt:lpstr>
      <vt:lpstr>VERIFI® manages concrete with precise slump control using water &amp; admixture</vt:lpstr>
      <vt:lpstr>Accurate slump measurement</vt:lpstr>
      <vt:lpstr>What about water outside the system?</vt:lpstr>
      <vt:lpstr>100mm slump data</vt:lpstr>
      <vt:lpstr>VERIFI® can help you reduce delivery time</vt:lpstr>
      <vt:lpstr>HOW VERIFI® DRIVES VALUE: COMMERCIAL LEVERAGE</vt:lpstr>
      <vt:lpstr>VERIFI® can help you reduce admixture usage</vt:lpstr>
      <vt:lpstr>Industry Changes</vt:lpstr>
      <vt:lpstr>How do we know this? GCP has data from across the industry, and knows how you can improve your business</vt:lpstr>
      <vt:lpstr>Questions?</vt:lpstr>
    </vt:vector>
  </TitlesOfParts>
  <Company>GRACE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Nazarenko, Matthew</dc:creator>
  <cp:lastModifiedBy>Nazarenko, Matthew</cp:lastModifiedBy>
  <cp:revision>6</cp:revision>
  <dcterms:created xsi:type="dcterms:W3CDTF">2020-03-09T14:32:23Z</dcterms:created>
  <dcterms:modified xsi:type="dcterms:W3CDTF">2020-03-09T15:20:10Z</dcterms:modified>
</cp:coreProperties>
</file>