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6" r:id="rId1"/>
  </p:sldMasterIdLst>
  <p:notesMasterIdLst>
    <p:notesMasterId r:id="rId31"/>
  </p:notesMasterIdLst>
  <p:handoutMasterIdLst>
    <p:handoutMasterId r:id="rId32"/>
  </p:handoutMasterIdLst>
  <p:sldIdLst>
    <p:sldId id="1099" r:id="rId2"/>
    <p:sldId id="1104" r:id="rId3"/>
    <p:sldId id="1103" r:id="rId4"/>
    <p:sldId id="1105" r:id="rId5"/>
    <p:sldId id="1106" r:id="rId6"/>
    <p:sldId id="1109" r:id="rId7"/>
    <p:sldId id="1107" r:id="rId8"/>
    <p:sldId id="1110" r:id="rId9"/>
    <p:sldId id="1112" r:id="rId10"/>
    <p:sldId id="1111" r:id="rId11"/>
    <p:sldId id="1108" r:id="rId12"/>
    <p:sldId id="1116" r:id="rId13"/>
    <p:sldId id="1114" r:id="rId14"/>
    <p:sldId id="1115" r:id="rId15"/>
    <p:sldId id="1118" r:id="rId16"/>
    <p:sldId id="1119" r:id="rId17"/>
    <p:sldId id="1120" r:id="rId18"/>
    <p:sldId id="1128" r:id="rId19"/>
    <p:sldId id="1121" r:id="rId20"/>
    <p:sldId id="1122" r:id="rId21"/>
    <p:sldId id="1123" r:id="rId22"/>
    <p:sldId id="1124" r:id="rId23"/>
    <p:sldId id="1125" r:id="rId24"/>
    <p:sldId id="1126" r:id="rId25"/>
    <p:sldId id="1129" r:id="rId26"/>
    <p:sldId id="1130" r:id="rId27"/>
    <p:sldId id="1117" r:id="rId28"/>
    <p:sldId id="1131" r:id="rId29"/>
    <p:sldId id="1113" r:id="rId30"/>
  </p:sldIdLst>
  <p:sldSz cx="9144000" cy="6858000" type="letter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hne, Leif" initials="WL" lastIdx="7" clrIdx="0">
    <p:extLst>
      <p:ext uri="{19B8F6BF-5375-455C-9EA6-DF929625EA0E}">
        <p15:presenceInfo xmlns:p15="http://schemas.microsoft.com/office/powerpoint/2012/main" userId="S-1-5-21-511181048-3715172474-938178349-12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024B9C"/>
    <a:srgbClr val="FFFFFF"/>
    <a:srgbClr val="FF9900"/>
    <a:srgbClr val="003366"/>
    <a:srgbClr val="FF0D0D"/>
    <a:srgbClr val="663300"/>
    <a:srgbClr val="996633"/>
    <a:srgbClr val="99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6" autoAdjust="0"/>
    <p:restoredTop sz="94072" autoAdjust="0"/>
  </p:normalViewPr>
  <p:slideViewPr>
    <p:cSldViewPr snapToGrid="0">
      <p:cViewPr varScale="1">
        <p:scale>
          <a:sx n="77" d="100"/>
          <a:sy n="77" d="100"/>
        </p:scale>
        <p:origin x="710" y="72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1448"/>
    </p:cViewPr>
  </p:sorterViewPr>
  <p:notesViewPr>
    <p:cSldViewPr snapToGrid="0">
      <p:cViewPr varScale="1">
        <p:scale>
          <a:sx n="65" d="100"/>
          <a:sy n="65" d="100"/>
        </p:scale>
        <p:origin x="-2880" y="-12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961" y="1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643"/>
            <a:ext cx="4028440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1" y="6659643"/>
            <a:ext cx="4028440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14D5E3-DA69-469A-B29E-50F17B9B65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4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10" y="1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330420"/>
            <a:ext cx="7437120" cy="315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443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10" y="6658443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A0DE3A82-1C02-4990-A60E-C77B50D6D0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95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E3A82-1C02-4990-A60E-C77B50D6D0D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1F145-F9F1-4789-81A2-A4BAC9FC5CE2}" type="slidenum">
              <a:rPr lang="en-US"/>
              <a:pPr/>
              <a:t>29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35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442913"/>
            <a:ext cx="7678738" cy="5794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2588" y="1878013"/>
            <a:ext cx="4437062" cy="522287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82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0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63525"/>
            <a:ext cx="2125662" cy="5546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63525"/>
            <a:ext cx="6229350" cy="5546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8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539750"/>
            <a:ext cx="8097837" cy="900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9138" y="1574800"/>
            <a:ext cx="3971925" cy="429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43463" y="1574800"/>
            <a:ext cx="3973512" cy="4292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19200" y="6343650"/>
            <a:ext cx="3819525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0" hangingPunct="0"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9138" y="6343650"/>
            <a:ext cx="468312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0" hangingPunct="0">
              <a:spcBef>
                <a:spcPct val="50000"/>
              </a:spcBef>
            </a:pPr>
            <a:fld id="{D42A06E4-7541-41D7-AAAF-F3539D7AC4C0}" type="slidenum">
              <a:rPr lang="en-US" sz="1600">
                <a:solidFill>
                  <a:srgbClr val="000000"/>
                </a:solidFill>
                <a:latin typeface="Arial" charset="0"/>
              </a:rPr>
              <a:pPr algn="ctr" eaLnBrk="0" hangingPunct="0">
                <a:spcBef>
                  <a:spcPct val="50000"/>
                </a:spcBef>
              </a:pPr>
              <a:t>‹#›</a:t>
            </a:fld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7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0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688" y="1447800"/>
            <a:ext cx="3898900" cy="436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2988" y="1447800"/>
            <a:ext cx="3900487" cy="436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1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3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0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89791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2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263525"/>
            <a:ext cx="8162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3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447800"/>
            <a:ext cx="7951787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2095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336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 userDrawn="1"/>
        </p:nvSpPr>
        <p:spPr bwMode="auto">
          <a:xfrm>
            <a:off x="142876" y="169001"/>
            <a:ext cx="77560" cy="82731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3" name="Rectangle 12"/>
          <p:cNvSpPr/>
          <p:nvPr userDrawn="1"/>
        </p:nvSpPr>
        <p:spPr bwMode="auto">
          <a:xfrm>
            <a:off x="0" y="6299878"/>
            <a:ext cx="1019908" cy="558122"/>
          </a:xfrm>
          <a:prstGeom prst="rect">
            <a:avLst/>
          </a:pr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58615" y="6333101"/>
            <a:ext cx="9085385" cy="524899"/>
            <a:chOff x="58615" y="6333101"/>
            <a:chExt cx="9085385" cy="524899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1019908" y="6377354"/>
              <a:ext cx="8124092" cy="4806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US" sz="1400" cap="small" normalizeH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Celebrating 50 Years of Leadership and Service</a:t>
              </a:r>
            </a:p>
          </p:txBody>
        </p:sp>
        <p:pic>
          <p:nvPicPr>
            <p:cNvPr id="14" name="Picture 13"/>
            <p:cNvPicPr/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5" y="6333101"/>
              <a:ext cx="867508" cy="491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9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Tx/>
        <a:buBlip>
          <a:blip r:embed="rId16"/>
        </a:buBlip>
        <a:defRPr sz="32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Tx/>
        <a:buBlip>
          <a:blip r:embed="rId16"/>
        </a:buBlip>
        <a:defRPr sz="2800">
          <a:solidFill>
            <a:srgbClr val="0033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45000"/>
        <a:buFontTx/>
        <a:buBlip>
          <a:blip r:embed="rId16"/>
        </a:buBlip>
        <a:defRPr sz="2400">
          <a:solidFill>
            <a:srgbClr val="0033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35000"/>
        <a:buFontTx/>
        <a:buBlip>
          <a:blip r:embed="rId16"/>
        </a:buBlip>
        <a:defRPr sz="2000">
          <a:solidFill>
            <a:srgbClr val="0033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Tx/>
        <a:buBlip>
          <a:blip r:embed="rId16"/>
        </a:buBlip>
        <a:defRPr sz="2000"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7"/>
        </a:buBlip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7"/>
        </a:buBlip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7"/>
        </a:buBlip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7"/>
        </a:buBlip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Engineering\Move Illinois\1.0 Program Management\Reports\Capital Program Monthly Report\2013 Reports\130926_Sept2013\06_Photos &amp; Graphics\90_4072 R&amp;W Mill to Genoa IMG_356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427" y="4303058"/>
            <a:ext cx="3359685" cy="2250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1" y="1655611"/>
            <a:ext cx="3499334" cy="2316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33892" y="5177118"/>
            <a:ext cx="4681538" cy="126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radley Hand ITC" pitchFamily="66" charset="0"/>
              </a:rPr>
              <a:t>Leif G. Wathne, P.E.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Tx/>
              <a:buNone/>
              <a:tabLst/>
              <a:defRPr/>
            </a:pPr>
            <a:r>
              <a:rPr lang="en-US" sz="2000" b="1" i="1" kern="0" dirty="0">
                <a:solidFill>
                  <a:srgbClr val="003366"/>
                </a:solidFill>
                <a:latin typeface="+mn-lt"/>
              </a:rPr>
              <a:t>American Concrete Pavement Association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Tx/>
              <a:buNone/>
              <a:tabLst/>
              <a:defRPr/>
            </a:pPr>
            <a:endParaRPr lang="en-US" sz="2200" b="1" i="1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943" y="2884329"/>
            <a:ext cx="3028218" cy="21746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>
          <a:xfrm>
            <a:off x="833718" y="0"/>
            <a:ext cx="7981712" cy="4632037"/>
          </a:xfrm>
        </p:spPr>
        <p:txBody>
          <a:bodyPr/>
          <a:lstStyle/>
          <a:p>
            <a:pPr algn="r"/>
            <a:r>
              <a:rPr lang="en-US" sz="400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 Innovations Beyond Maryland!</a:t>
            </a:r>
            <a:b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100" dirty="0">
                <a:solidFill>
                  <a:srgbClr val="C00000"/>
                </a:solidFill>
                <a:latin typeface="+mn-lt"/>
              </a:rPr>
            </a:b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17</a:t>
            </a:r>
            <a:r>
              <a:rPr lang="en-US" sz="2800" b="1" baseline="30000" dirty="0">
                <a:latin typeface="+mn-lt"/>
              </a:rPr>
              <a:t>th</a:t>
            </a:r>
            <a:r>
              <a:rPr lang="en-US" sz="2800" b="1" dirty="0">
                <a:latin typeface="+mn-lt"/>
              </a:rPr>
              <a:t> Annual 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Concrete Conference</a:t>
            </a:r>
            <a:br>
              <a:rPr lang="en-US" sz="2800" b="1" dirty="0">
                <a:latin typeface="+mn-lt"/>
              </a:rPr>
            </a:br>
            <a:r>
              <a:rPr lang="en-US" sz="2800" dirty="0">
                <a:latin typeface="+mn-lt"/>
              </a:rPr>
              <a:t>Timonium,  MD</a:t>
            </a:r>
            <a:br>
              <a:rPr lang="en-US" sz="2800" b="1" dirty="0">
                <a:latin typeface="+mn-lt"/>
              </a:rPr>
            </a:br>
            <a:r>
              <a:rPr lang="en-US" sz="2800" dirty="0">
                <a:latin typeface="+mn-lt"/>
              </a:rPr>
              <a:t>March 15</a:t>
            </a:r>
            <a:r>
              <a:rPr lang="en-US" sz="2800" baseline="30000" dirty="0">
                <a:latin typeface="+mn-lt"/>
              </a:rPr>
              <a:t>th</a:t>
            </a:r>
            <a:r>
              <a:rPr lang="en-US" sz="2800" dirty="0">
                <a:latin typeface="+mn-lt"/>
              </a:rPr>
              <a:t>,</a:t>
            </a:r>
            <a:r>
              <a:rPr lang="en-US" sz="2400" dirty="0">
                <a:latin typeface="+mn-lt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465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52" y="121023"/>
            <a:ext cx="8162925" cy="10772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Myth:</a:t>
            </a:r>
            <a:r>
              <a:rPr lang="en-US" dirty="0"/>
              <a:t> Its better to inconvenience the public only a little even if it takes longer to finish.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588" y="1442016"/>
            <a:ext cx="6392471" cy="4362450"/>
          </a:xfrm>
        </p:spPr>
        <p:txBody>
          <a:bodyPr/>
          <a:lstStyle/>
          <a:p>
            <a:r>
              <a:rPr lang="en-US" dirty="0"/>
              <a:t>Regarding duration and impact of a project, the public would rather be bothered a lot for a short period of time, than a little for a long period of time.</a:t>
            </a:r>
          </a:p>
          <a:p>
            <a:r>
              <a:rPr lang="en-US" dirty="0"/>
              <a:t>Prefer reducing </a:t>
            </a:r>
            <a:r>
              <a:rPr lang="en-US" i="1" dirty="0"/>
              <a:t>number</a:t>
            </a:r>
            <a:r>
              <a:rPr lang="en-US" dirty="0"/>
              <a:t> of work periods as well. Get in, get out, </a:t>
            </a:r>
            <a:r>
              <a:rPr lang="en-US" u="sng" dirty="0"/>
              <a:t>stay</a:t>
            </a:r>
            <a:r>
              <a:rPr lang="en-US" dirty="0"/>
              <a:t> out!</a:t>
            </a:r>
          </a:p>
          <a:p>
            <a:r>
              <a:rPr lang="en-US" dirty="0"/>
              <a:t>Communication is critical  </a:t>
            </a:r>
          </a:p>
          <a:p>
            <a:r>
              <a:rPr lang="en-US" dirty="0"/>
              <a:t>When public engaged – approval goes up!  </a:t>
            </a:r>
            <a:r>
              <a:rPr lang="en-US" b="1" dirty="0"/>
              <a:t>ALL ABOUT EXPECTATIONS</a:t>
            </a:r>
          </a:p>
        </p:txBody>
      </p:sp>
      <p:pic>
        <p:nvPicPr>
          <p:cNvPr id="5" name="Picture 4" descr="F:\C57\photos\i55 the stevenson reconstruct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90" y="1761566"/>
            <a:ext cx="1934798" cy="4438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93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9" y="1447800"/>
            <a:ext cx="4341812" cy="4813300"/>
          </a:xfrm>
        </p:spPr>
        <p:txBody>
          <a:bodyPr/>
          <a:lstStyle/>
          <a:p>
            <a:r>
              <a:rPr lang="en-US" dirty="0"/>
              <a:t>Optimizing</a:t>
            </a:r>
          </a:p>
          <a:p>
            <a:pPr lvl="1"/>
            <a:r>
              <a:rPr lang="en-US" dirty="0"/>
              <a:t>Project Life Cycle Cost</a:t>
            </a:r>
          </a:p>
          <a:p>
            <a:pPr lvl="1"/>
            <a:r>
              <a:rPr lang="en-US" dirty="0"/>
              <a:t>Societal Cost</a:t>
            </a:r>
          </a:p>
          <a:p>
            <a:pPr lvl="1"/>
            <a:r>
              <a:rPr lang="en-US" dirty="0"/>
              <a:t>Highway (public) Safety</a:t>
            </a:r>
          </a:p>
          <a:p>
            <a:pPr lvl="1"/>
            <a:r>
              <a:rPr lang="en-US" dirty="0"/>
              <a:t>Traffic Work Zones</a:t>
            </a:r>
          </a:p>
          <a:p>
            <a:pPr lvl="1"/>
            <a:r>
              <a:rPr lang="en-US" dirty="0"/>
              <a:t>Constructability</a:t>
            </a:r>
          </a:p>
          <a:p>
            <a:r>
              <a:rPr lang="en-US" dirty="0"/>
              <a:t>Considering</a:t>
            </a:r>
          </a:p>
          <a:p>
            <a:pPr lvl="1"/>
            <a:r>
              <a:rPr lang="en-US" i="1" dirty="0"/>
              <a:t>Owner’s, Contractor’s </a:t>
            </a:r>
            <a:r>
              <a:rPr lang="en-US" dirty="0"/>
              <a:t>and </a:t>
            </a:r>
            <a:r>
              <a:rPr lang="en-US" b="1" i="1" dirty="0"/>
              <a:t>User’s</a:t>
            </a:r>
            <a:r>
              <a:rPr lang="en-US" dirty="0"/>
              <a:t> concerns</a:t>
            </a:r>
          </a:p>
          <a:p>
            <a:endParaRPr lang="en-US" dirty="0"/>
          </a:p>
        </p:txBody>
      </p:sp>
      <p:pic>
        <p:nvPicPr>
          <p:cNvPr id="5122" name="Picture 2" descr="Image result for optimizi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5"/>
          <a:stretch/>
        </p:blipFill>
        <p:spPr bwMode="auto">
          <a:xfrm>
            <a:off x="4965700" y="1447800"/>
            <a:ext cx="3824288" cy="4079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7796211" cy="48133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Setting Expectations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Public information                                             programs</a:t>
            </a:r>
          </a:p>
          <a:p>
            <a:pPr lvl="1"/>
            <a:r>
              <a:rPr lang="en-US" dirty="0"/>
              <a:t>Social Media</a:t>
            </a:r>
          </a:p>
          <a:p>
            <a:r>
              <a:rPr lang="en-US" b="1" dirty="0">
                <a:solidFill>
                  <a:srgbClr val="C00000"/>
                </a:solidFill>
              </a:rPr>
              <a:t>Accelerating Construction/Fast Track</a:t>
            </a:r>
          </a:p>
          <a:p>
            <a:pPr lvl="1"/>
            <a:r>
              <a:rPr lang="en-US" dirty="0"/>
              <a:t>Planning and contracting</a:t>
            </a:r>
          </a:p>
          <a:p>
            <a:pPr lvl="1"/>
            <a:r>
              <a:rPr lang="en-US" dirty="0"/>
              <a:t>Appropriate concrete mixtures, and construction</a:t>
            </a:r>
          </a:p>
          <a:p>
            <a:pPr lvl="1"/>
            <a:r>
              <a:rPr lang="en-US" dirty="0"/>
              <a:t>Curing and temperature management</a:t>
            </a:r>
          </a:p>
          <a:p>
            <a:pPr lvl="1"/>
            <a:r>
              <a:rPr lang="en-US" dirty="0"/>
              <a:t>Appropriate opening to traffic criteria – maturity.</a:t>
            </a:r>
          </a:p>
          <a:p>
            <a:endParaRPr lang="en-US" dirty="0"/>
          </a:p>
        </p:txBody>
      </p:sp>
      <p:pic>
        <p:nvPicPr>
          <p:cNvPr id="6146" name="Picture 2" descr="Image result for public information campaign MD SH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3" t="14098" r="955" b="5574"/>
          <a:stretch/>
        </p:blipFill>
        <p:spPr bwMode="auto">
          <a:xfrm>
            <a:off x="4327525" y="1960268"/>
            <a:ext cx="4256088" cy="209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Factors…</a:t>
            </a:r>
          </a:p>
        </p:txBody>
      </p:sp>
    </p:spTree>
    <p:extLst>
      <p:ext uri="{BB962C8B-B14F-4D97-AF65-F5344CB8AC3E}">
        <p14:creationId xmlns:p14="http://schemas.microsoft.com/office/powerpoint/2010/main" val="42238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Setting Expectations…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100" y="1447800"/>
            <a:ext cx="5159375" cy="4362450"/>
          </a:xfrm>
        </p:spPr>
        <p:txBody>
          <a:bodyPr/>
          <a:lstStyle/>
          <a:p>
            <a:r>
              <a:rPr lang="en-US" dirty="0"/>
              <a:t>Explain the what, where, when, how and why!  Also ASK!</a:t>
            </a:r>
          </a:p>
          <a:p>
            <a:r>
              <a:rPr lang="en-US" dirty="0"/>
              <a:t>Engage community in decision-making – don’t just react to perceived wants/needs</a:t>
            </a:r>
          </a:p>
          <a:p>
            <a:pPr lvl="1"/>
            <a:r>
              <a:rPr lang="en-US" dirty="0"/>
              <a:t>Surprised at outcomes!</a:t>
            </a:r>
          </a:p>
          <a:p>
            <a:r>
              <a:rPr lang="en-US" dirty="0"/>
              <a:t>Information is power</a:t>
            </a:r>
          </a:p>
          <a:p>
            <a:r>
              <a:rPr lang="en-US" dirty="0"/>
              <a:t>Predictability has value</a:t>
            </a:r>
          </a:p>
        </p:txBody>
      </p:sp>
      <p:pic>
        <p:nvPicPr>
          <p:cNvPr id="4" name="Picture 4" descr="http://www.impactcommunicationsinc.com/wp-content/uploads/2015/05/11-02_angry_call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838960"/>
            <a:ext cx="2806700" cy="2680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258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58188"/>
            <a:ext cx="8783637" cy="5847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Accelerated Construction (Fast-Track)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8139112" cy="5295900"/>
          </a:xfrm>
        </p:spPr>
        <p:txBody>
          <a:bodyPr/>
          <a:lstStyle/>
          <a:p>
            <a:r>
              <a:rPr lang="en-US" dirty="0"/>
              <a:t>Planning (</a:t>
            </a:r>
            <a:r>
              <a:rPr lang="en-US" sz="2800" dirty="0"/>
              <a:t>allow for engineering solutions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Partnering-based project management</a:t>
            </a:r>
          </a:p>
          <a:p>
            <a:pPr lvl="1"/>
            <a:r>
              <a:rPr lang="en-US" dirty="0"/>
              <a:t>A+B+C contracting, Lane Rental, Night Construction</a:t>
            </a:r>
          </a:p>
          <a:p>
            <a:pPr lvl="1"/>
            <a:r>
              <a:rPr lang="en-US" dirty="0"/>
              <a:t>Allow “innovative” procedures to expedite</a:t>
            </a:r>
          </a:p>
          <a:p>
            <a:pPr lvl="2"/>
            <a:r>
              <a:rPr lang="en-US" dirty="0" err="1"/>
              <a:t>Stringless</a:t>
            </a:r>
            <a:r>
              <a:rPr lang="en-US" dirty="0"/>
              <a:t>, “zero-clearance” pavers, on-site recycling, multiple mixtures, DBIs, private agreements, etc.</a:t>
            </a:r>
          </a:p>
          <a:p>
            <a:pPr lvl="1"/>
            <a:r>
              <a:rPr lang="en-US" dirty="0"/>
              <a:t>Provide for accelerated approvals, staffing, etc. </a:t>
            </a:r>
          </a:p>
          <a:p>
            <a:pPr lvl="1"/>
            <a:r>
              <a:rPr lang="en-US" dirty="0"/>
              <a:t>Specify construction period </a:t>
            </a:r>
            <a:r>
              <a:rPr lang="en-US" u="sng" dirty="0"/>
              <a:t>needed</a:t>
            </a:r>
          </a:p>
          <a:p>
            <a:pPr lvl="1"/>
            <a:r>
              <a:rPr lang="en-US" dirty="0"/>
              <a:t>Avoid sweeping statements like (unless necessary):</a:t>
            </a:r>
          </a:p>
          <a:p>
            <a:pPr marL="457200" lvl="1" indent="0">
              <a:buNone/>
            </a:pPr>
            <a:r>
              <a:rPr lang="en-US" dirty="0"/>
              <a:t>	“</a:t>
            </a: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Owners shall have access at all times</a:t>
            </a:r>
            <a:r>
              <a:rPr lang="en-US" i="1" dirty="0"/>
              <a:t>”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67100" y="842963"/>
            <a:ext cx="537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+mn-lt"/>
              </a:rPr>
              <a:t>[Strategies to shorten construction time]</a:t>
            </a:r>
          </a:p>
        </p:txBody>
      </p:sp>
    </p:spTree>
    <p:extLst>
      <p:ext uri="{BB962C8B-B14F-4D97-AF65-F5344CB8AC3E}">
        <p14:creationId xmlns:p14="http://schemas.microsoft.com/office/powerpoint/2010/main" val="38951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58188"/>
            <a:ext cx="8783637" cy="5847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Accelerated Construction (Fast-Track), </a:t>
            </a:r>
            <a:r>
              <a:rPr lang="en-US" dirty="0" err="1">
                <a:solidFill>
                  <a:srgbClr val="C00000"/>
                </a:solidFill>
              </a:rPr>
              <a:t>cont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4545012" cy="5295900"/>
          </a:xfrm>
        </p:spPr>
        <p:txBody>
          <a:bodyPr/>
          <a:lstStyle/>
          <a:p>
            <a:r>
              <a:rPr lang="en-US" dirty="0"/>
              <a:t>Concrete Materials</a:t>
            </a:r>
          </a:p>
          <a:p>
            <a:pPr lvl="1"/>
            <a:r>
              <a:rPr lang="en-US" dirty="0"/>
              <a:t>Use conventional mixtures when possible</a:t>
            </a:r>
          </a:p>
          <a:p>
            <a:pPr lvl="1"/>
            <a:r>
              <a:rPr lang="en-US" dirty="0"/>
              <a:t>Multiple mixtures available</a:t>
            </a:r>
          </a:p>
          <a:p>
            <a:pPr lvl="1"/>
            <a:r>
              <a:rPr lang="en-US" dirty="0"/>
              <a:t>Optimized gradations</a:t>
            </a:r>
          </a:p>
          <a:p>
            <a:pPr lvl="1"/>
            <a:r>
              <a:rPr lang="en-US" dirty="0"/>
              <a:t>Accelerated testing (maturity curves)</a:t>
            </a:r>
          </a:p>
          <a:p>
            <a:r>
              <a:rPr lang="en-US" dirty="0"/>
              <a:t>Early age sawing, sealant?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67100" y="842963"/>
            <a:ext cx="537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+mn-lt"/>
              </a:rPr>
              <a:t>[Strategies to shorten construction time]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464" y="1654041"/>
            <a:ext cx="2955235" cy="3829318"/>
          </a:xfrm>
          <a:prstGeom prst="roundRect">
            <a:avLst>
              <a:gd name="adj" fmla="val 33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98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58188"/>
            <a:ext cx="8783637" cy="5847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Accelerated Construction (Fast-Track), </a:t>
            </a:r>
            <a:r>
              <a:rPr lang="en-US" dirty="0" err="1">
                <a:solidFill>
                  <a:srgbClr val="C00000"/>
                </a:solidFill>
              </a:rPr>
              <a:t>cont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688" y="1480483"/>
            <a:ext cx="5459412" cy="5295900"/>
          </a:xfrm>
        </p:spPr>
        <p:txBody>
          <a:bodyPr/>
          <a:lstStyle/>
          <a:p>
            <a:r>
              <a:rPr lang="en-US" dirty="0"/>
              <a:t>Concrete curing and temperature management</a:t>
            </a:r>
          </a:p>
          <a:p>
            <a:pPr lvl="1"/>
            <a:r>
              <a:rPr lang="en-US" dirty="0"/>
              <a:t>Curing blankets when beneficial</a:t>
            </a:r>
          </a:p>
          <a:p>
            <a:pPr lvl="1"/>
            <a:r>
              <a:rPr lang="en-US" dirty="0"/>
              <a:t>Elevate concrete temperatures</a:t>
            </a:r>
          </a:p>
          <a:p>
            <a:pPr lvl="1"/>
            <a:r>
              <a:rPr lang="en-US" dirty="0"/>
              <a:t>Admixtures</a:t>
            </a:r>
          </a:p>
          <a:p>
            <a:pPr lvl="1"/>
            <a:r>
              <a:rPr lang="en-US" dirty="0"/>
              <a:t>In-situ/non-destructive testing to supplement or replace conventional testing.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67100" y="842963"/>
            <a:ext cx="537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+mn-lt"/>
              </a:rPr>
              <a:t>[Strategies to shorten construction time]</a:t>
            </a:r>
          </a:p>
        </p:txBody>
      </p:sp>
      <p:pic>
        <p:nvPicPr>
          <p:cNvPr id="7170" name="Picture 2" descr="Image result for concrete pavement maturity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86" y="2324100"/>
            <a:ext cx="326571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58188"/>
            <a:ext cx="8783637" cy="5847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Accelerated Construction (Fast-Track), </a:t>
            </a:r>
            <a:r>
              <a:rPr lang="en-US" dirty="0" err="1">
                <a:solidFill>
                  <a:srgbClr val="C00000"/>
                </a:solidFill>
              </a:rPr>
              <a:t>cont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545" y="1562100"/>
            <a:ext cx="4037012" cy="5295900"/>
          </a:xfrm>
        </p:spPr>
        <p:txBody>
          <a:bodyPr/>
          <a:lstStyle/>
          <a:p>
            <a:r>
              <a:rPr lang="en-US" dirty="0"/>
              <a:t>Traffic Opening Criteria</a:t>
            </a:r>
          </a:p>
          <a:p>
            <a:pPr lvl="1"/>
            <a:r>
              <a:rPr lang="en-US" dirty="0"/>
              <a:t>Revise from </a:t>
            </a:r>
            <a:r>
              <a:rPr lang="en-US" u="sng" dirty="0"/>
              <a:t>time</a:t>
            </a:r>
            <a:r>
              <a:rPr lang="en-US" dirty="0"/>
              <a:t> to    in-place </a:t>
            </a:r>
            <a:r>
              <a:rPr lang="en-US" u="sng" dirty="0"/>
              <a:t>strength</a:t>
            </a:r>
          </a:p>
          <a:p>
            <a:pPr lvl="1"/>
            <a:r>
              <a:rPr lang="en-US" dirty="0"/>
              <a:t>Channel traffic away from slab edges</a:t>
            </a:r>
          </a:p>
          <a:p>
            <a:pPr lvl="1"/>
            <a:r>
              <a:rPr lang="en-US" dirty="0"/>
              <a:t>Restrict to car traffic during early stages</a:t>
            </a:r>
          </a:p>
          <a:p>
            <a:pPr lvl="1"/>
            <a:r>
              <a:rPr lang="en-US" dirty="0"/>
              <a:t>300 flex ~ 1,200 comp</a:t>
            </a:r>
          </a:p>
          <a:p>
            <a:pPr lvl="1"/>
            <a:r>
              <a:rPr lang="en-US" dirty="0"/>
              <a:t>6” overlays ~ 2,000psi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7100" y="842963"/>
            <a:ext cx="537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+mn-lt"/>
              </a:rPr>
              <a:t>[Strategies to shorten construction time]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374" y="2135360"/>
            <a:ext cx="4992844" cy="3624902"/>
          </a:xfrm>
          <a:prstGeom prst="roundRect">
            <a:avLst>
              <a:gd name="adj" fmla="val 16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TextBox 37"/>
          <p:cNvSpPr txBox="1"/>
          <p:nvPr/>
        </p:nvSpPr>
        <p:spPr>
          <a:xfrm>
            <a:off x="6527443" y="5760262"/>
            <a:ext cx="2211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FHWA-SA-94-080</a:t>
            </a:r>
          </a:p>
        </p:txBody>
      </p:sp>
    </p:spTree>
    <p:extLst>
      <p:ext uri="{BB962C8B-B14F-4D97-AF65-F5344CB8AC3E}">
        <p14:creationId xmlns:p14="http://schemas.microsoft.com/office/powerpoint/2010/main" val="37917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39165" y="989366"/>
            <a:ext cx="4106917" cy="3176129"/>
            <a:chOff x="2794760" y="1217474"/>
            <a:chExt cx="5262138" cy="3897312"/>
          </a:xfrm>
        </p:grpSpPr>
        <p:pic>
          <p:nvPicPr>
            <p:cNvPr id="6" name="Picture 3" descr="mag-glass composit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760" y="1217474"/>
              <a:ext cx="5108575" cy="389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: Shape 1"/>
            <p:cNvSpPr/>
            <p:nvPr/>
          </p:nvSpPr>
          <p:spPr bwMode="auto">
            <a:xfrm>
              <a:off x="6042991" y="1245704"/>
              <a:ext cx="2013907" cy="1987826"/>
            </a:xfrm>
            <a:custGeom>
              <a:avLst/>
              <a:gdLst>
                <a:gd name="connsiteX0" fmla="*/ 26505 w 2013907"/>
                <a:gd name="connsiteY0" fmla="*/ 13253 h 1987826"/>
                <a:gd name="connsiteX1" fmla="*/ 26505 w 2013907"/>
                <a:gd name="connsiteY1" fmla="*/ 13253 h 1987826"/>
                <a:gd name="connsiteX2" fmla="*/ 39757 w 2013907"/>
                <a:gd name="connsiteY2" fmla="*/ 463826 h 1987826"/>
                <a:gd name="connsiteX3" fmla="*/ 26505 w 2013907"/>
                <a:gd name="connsiteY3" fmla="*/ 609600 h 1987826"/>
                <a:gd name="connsiteX4" fmla="*/ 0 w 2013907"/>
                <a:gd name="connsiteY4" fmla="*/ 689113 h 1987826"/>
                <a:gd name="connsiteX5" fmla="*/ 13252 w 2013907"/>
                <a:gd name="connsiteY5" fmla="*/ 927653 h 1987826"/>
                <a:gd name="connsiteX6" fmla="*/ 53009 w 2013907"/>
                <a:gd name="connsiteY6" fmla="*/ 940905 h 1987826"/>
                <a:gd name="connsiteX7" fmla="*/ 79513 w 2013907"/>
                <a:gd name="connsiteY7" fmla="*/ 980661 h 1987826"/>
                <a:gd name="connsiteX8" fmla="*/ 145774 w 2013907"/>
                <a:gd name="connsiteY8" fmla="*/ 1033670 h 1987826"/>
                <a:gd name="connsiteX9" fmla="*/ 159026 w 2013907"/>
                <a:gd name="connsiteY9" fmla="*/ 1073426 h 1987826"/>
                <a:gd name="connsiteX10" fmla="*/ 198783 w 2013907"/>
                <a:gd name="connsiteY10" fmla="*/ 1099931 h 1987826"/>
                <a:gd name="connsiteX11" fmla="*/ 251792 w 2013907"/>
                <a:gd name="connsiteY11" fmla="*/ 1205948 h 1987826"/>
                <a:gd name="connsiteX12" fmla="*/ 278296 w 2013907"/>
                <a:gd name="connsiteY12" fmla="*/ 1325218 h 1987826"/>
                <a:gd name="connsiteX13" fmla="*/ 304800 w 2013907"/>
                <a:gd name="connsiteY13" fmla="*/ 1404731 h 1987826"/>
                <a:gd name="connsiteX14" fmla="*/ 331305 w 2013907"/>
                <a:gd name="connsiteY14" fmla="*/ 1510748 h 1987826"/>
                <a:gd name="connsiteX15" fmla="*/ 344557 w 2013907"/>
                <a:gd name="connsiteY15" fmla="*/ 1590261 h 1987826"/>
                <a:gd name="connsiteX16" fmla="*/ 357809 w 2013907"/>
                <a:gd name="connsiteY16" fmla="*/ 1630018 h 1987826"/>
                <a:gd name="connsiteX17" fmla="*/ 371061 w 2013907"/>
                <a:gd name="connsiteY17" fmla="*/ 1696279 h 1987826"/>
                <a:gd name="connsiteX18" fmla="*/ 384313 w 2013907"/>
                <a:gd name="connsiteY18" fmla="*/ 1855305 h 1987826"/>
                <a:gd name="connsiteX19" fmla="*/ 397566 w 2013907"/>
                <a:gd name="connsiteY19" fmla="*/ 1895061 h 1987826"/>
                <a:gd name="connsiteX20" fmla="*/ 463826 w 2013907"/>
                <a:gd name="connsiteY20" fmla="*/ 1934818 h 1987826"/>
                <a:gd name="connsiteX21" fmla="*/ 516835 w 2013907"/>
                <a:gd name="connsiteY21" fmla="*/ 1948070 h 1987826"/>
                <a:gd name="connsiteX22" fmla="*/ 556592 w 2013907"/>
                <a:gd name="connsiteY22" fmla="*/ 1961322 h 1987826"/>
                <a:gd name="connsiteX23" fmla="*/ 821635 w 2013907"/>
                <a:gd name="connsiteY23" fmla="*/ 1974574 h 1987826"/>
                <a:gd name="connsiteX24" fmla="*/ 861392 w 2013907"/>
                <a:gd name="connsiteY24" fmla="*/ 1987826 h 1987826"/>
                <a:gd name="connsiteX25" fmla="*/ 1007166 w 2013907"/>
                <a:gd name="connsiteY25" fmla="*/ 1961322 h 1987826"/>
                <a:gd name="connsiteX26" fmla="*/ 1325218 w 2013907"/>
                <a:gd name="connsiteY26" fmla="*/ 1948070 h 1987826"/>
                <a:gd name="connsiteX27" fmla="*/ 1563757 w 2013907"/>
                <a:gd name="connsiteY27" fmla="*/ 1961322 h 1987826"/>
                <a:gd name="connsiteX28" fmla="*/ 1709531 w 2013907"/>
                <a:gd name="connsiteY28" fmla="*/ 1987826 h 1987826"/>
                <a:gd name="connsiteX29" fmla="*/ 1749287 w 2013907"/>
                <a:gd name="connsiteY29" fmla="*/ 1974574 h 1987826"/>
                <a:gd name="connsiteX30" fmla="*/ 1775792 w 2013907"/>
                <a:gd name="connsiteY30" fmla="*/ 1948070 h 1987826"/>
                <a:gd name="connsiteX31" fmla="*/ 1855305 w 2013907"/>
                <a:gd name="connsiteY31" fmla="*/ 1921566 h 1987826"/>
                <a:gd name="connsiteX32" fmla="*/ 1895061 w 2013907"/>
                <a:gd name="connsiteY32" fmla="*/ 1908313 h 1987826"/>
                <a:gd name="connsiteX33" fmla="*/ 1948070 w 2013907"/>
                <a:gd name="connsiteY33" fmla="*/ 1842053 h 1987826"/>
                <a:gd name="connsiteX34" fmla="*/ 1961322 w 2013907"/>
                <a:gd name="connsiteY34" fmla="*/ 1802296 h 1987826"/>
                <a:gd name="connsiteX35" fmla="*/ 1934818 w 2013907"/>
                <a:gd name="connsiteY35" fmla="*/ 1404731 h 1987826"/>
                <a:gd name="connsiteX36" fmla="*/ 1921566 w 2013907"/>
                <a:gd name="connsiteY36" fmla="*/ 1364974 h 1987826"/>
                <a:gd name="connsiteX37" fmla="*/ 1895061 w 2013907"/>
                <a:gd name="connsiteY37" fmla="*/ 1325218 h 1987826"/>
                <a:gd name="connsiteX38" fmla="*/ 1881809 w 2013907"/>
                <a:gd name="connsiteY38" fmla="*/ 1258957 h 1987826"/>
                <a:gd name="connsiteX39" fmla="*/ 1868557 w 2013907"/>
                <a:gd name="connsiteY39" fmla="*/ 1205948 h 1987826"/>
                <a:gd name="connsiteX40" fmla="*/ 1895061 w 2013907"/>
                <a:gd name="connsiteY40" fmla="*/ 1139687 h 1987826"/>
                <a:gd name="connsiteX41" fmla="*/ 1948070 w 2013907"/>
                <a:gd name="connsiteY41" fmla="*/ 1073426 h 1987826"/>
                <a:gd name="connsiteX42" fmla="*/ 1961322 w 2013907"/>
                <a:gd name="connsiteY42" fmla="*/ 410818 h 1987826"/>
                <a:gd name="connsiteX43" fmla="*/ 1961322 w 2013907"/>
                <a:gd name="connsiteY43" fmla="*/ 132522 h 1987826"/>
                <a:gd name="connsiteX44" fmla="*/ 1868557 w 2013907"/>
                <a:gd name="connsiteY44" fmla="*/ 26505 h 1987826"/>
                <a:gd name="connsiteX45" fmla="*/ 1789044 w 2013907"/>
                <a:gd name="connsiteY45" fmla="*/ 0 h 1987826"/>
                <a:gd name="connsiteX46" fmla="*/ 1577009 w 2013907"/>
                <a:gd name="connsiteY46" fmla="*/ 13253 h 1987826"/>
                <a:gd name="connsiteX47" fmla="*/ 1537252 w 2013907"/>
                <a:gd name="connsiteY47" fmla="*/ 26505 h 1987826"/>
                <a:gd name="connsiteX48" fmla="*/ 1285461 w 2013907"/>
                <a:gd name="connsiteY48" fmla="*/ 66261 h 1987826"/>
                <a:gd name="connsiteX49" fmla="*/ 1060174 w 2013907"/>
                <a:gd name="connsiteY49" fmla="*/ 53009 h 1987826"/>
                <a:gd name="connsiteX50" fmla="*/ 927652 w 2013907"/>
                <a:gd name="connsiteY50" fmla="*/ 26505 h 1987826"/>
                <a:gd name="connsiteX51" fmla="*/ 26505 w 2013907"/>
                <a:gd name="connsiteY51" fmla="*/ 13253 h 198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013907" h="1987826">
                  <a:moveTo>
                    <a:pt x="26505" y="13253"/>
                  </a:moveTo>
                  <a:lnTo>
                    <a:pt x="26505" y="13253"/>
                  </a:lnTo>
                  <a:cubicBezTo>
                    <a:pt x="30922" y="163444"/>
                    <a:pt x="39757" y="313570"/>
                    <a:pt x="39757" y="463826"/>
                  </a:cubicBezTo>
                  <a:cubicBezTo>
                    <a:pt x="39757" y="512618"/>
                    <a:pt x="34984" y="561551"/>
                    <a:pt x="26505" y="609600"/>
                  </a:cubicBezTo>
                  <a:cubicBezTo>
                    <a:pt x="21650" y="637113"/>
                    <a:pt x="0" y="689113"/>
                    <a:pt x="0" y="689113"/>
                  </a:cubicBezTo>
                  <a:cubicBezTo>
                    <a:pt x="4417" y="768626"/>
                    <a:pt x="-3154" y="849725"/>
                    <a:pt x="13252" y="927653"/>
                  </a:cubicBezTo>
                  <a:cubicBezTo>
                    <a:pt x="16130" y="941323"/>
                    <a:pt x="42101" y="932179"/>
                    <a:pt x="53009" y="940905"/>
                  </a:cubicBezTo>
                  <a:cubicBezTo>
                    <a:pt x="65446" y="950854"/>
                    <a:pt x="69564" y="968224"/>
                    <a:pt x="79513" y="980661"/>
                  </a:cubicBezTo>
                  <a:cubicBezTo>
                    <a:pt x="101094" y="1007638"/>
                    <a:pt x="116254" y="1013990"/>
                    <a:pt x="145774" y="1033670"/>
                  </a:cubicBezTo>
                  <a:cubicBezTo>
                    <a:pt x="150191" y="1046922"/>
                    <a:pt x="150300" y="1062518"/>
                    <a:pt x="159026" y="1073426"/>
                  </a:cubicBezTo>
                  <a:cubicBezTo>
                    <a:pt x="168976" y="1085863"/>
                    <a:pt x="190342" y="1086425"/>
                    <a:pt x="198783" y="1099931"/>
                  </a:cubicBezTo>
                  <a:cubicBezTo>
                    <a:pt x="300296" y="1262353"/>
                    <a:pt x="173753" y="1127912"/>
                    <a:pt x="251792" y="1205948"/>
                  </a:cubicBezTo>
                  <a:cubicBezTo>
                    <a:pt x="289708" y="1319699"/>
                    <a:pt x="231649" y="1138629"/>
                    <a:pt x="278296" y="1325218"/>
                  </a:cubicBezTo>
                  <a:cubicBezTo>
                    <a:pt x="285072" y="1352322"/>
                    <a:pt x="299321" y="1377336"/>
                    <a:pt x="304800" y="1404731"/>
                  </a:cubicBezTo>
                  <a:cubicBezTo>
                    <a:pt x="320791" y="1484690"/>
                    <a:pt x="310929" y="1449624"/>
                    <a:pt x="331305" y="1510748"/>
                  </a:cubicBezTo>
                  <a:cubicBezTo>
                    <a:pt x="335722" y="1537252"/>
                    <a:pt x="338728" y="1564031"/>
                    <a:pt x="344557" y="1590261"/>
                  </a:cubicBezTo>
                  <a:cubicBezTo>
                    <a:pt x="347587" y="1603898"/>
                    <a:pt x="354421" y="1616466"/>
                    <a:pt x="357809" y="1630018"/>
                  </a:cubicBezTo>
                  <a:cubicBezTo>
                    <a:pt x="363272" y="1651870"/>
                    <a:pt x="366644" y="1674192"/>
                    <a:pt x="371061" y="1696279"/>
                  </a:cubicBezTo>
                  <a:cubicBezTo>
                    <a:pt x="375478" y="1749288"/>
                    <a:pt x="377283" y="1802579"/>
                    <a:pt x="384313" y="1855305"/>
                  </a:cubicBezTo>
                  <a:cubicBezTo>
                    <a:pt x="386159" y="1869151"/>
                    <a:pt x="390379" y="1883083"/>
                    <a:pt x="397566" y="1895061"/>
                  </a:cubicBezTo>
                  <a:cubicBezTo>
                    <a:pt x="414793" y="1923773"/>
                    <a:pt x="433631" y="1926191"/>
                    <a:pt x="463826" y="1934818"/>
                  </a:cubicBezTo>
                  <a:cubicBezTo>
                    <a:pt x="481339" y="1939822"/>
                    <a:pt x="499322" y="1943066"/>
                    <a:pt x="516835" y="1948070"/>
                  </a:cubicBezTo>
                  <a:cubicBezTo>
                    <a:pt x="530267" y="1951908"/>
                    <a:pt x="542675" y="1960112"/>
                    <a:pt x="556592" y="1961322"/>
                  </a:cubicBezTo>
                  <a:cubicBezTo>
                    <a:pt x="644717" y="1968985"/>
                    <a:pt x="733287" y="1970157"/>
                    <a:pt x="821635" y="1974574"/>
                  </a:cubicBezTo>
                  <a:cubicBezTo>
                    <a:pt x="834887" y="1978991"/>
                    <a:pt x="847423" y="1987826"/>
                    <a:pt x="861392" y="1987826"/>
                  </a:cubicBezTo>
                  <a:cubicBezTo>
                    <a:pt x="1107788" y="1987826"/>
                    <a:pt x="844785" y="1972920"/>
                    <a:pt x="1007166" y="1961322"/>
                  </a:cubicBezTo>
                  <a:cubicBezTo>
                    <a:pt x="1113006" y="1953762"/>
                    <a:pt x="1219201" y="1952487"/>
                    <a:pt x="1325218" y="1948070"/>
                  </a:cubicBezTo>
                  <a:cubicBezTo>
                    <a:pt x="1404731" y="1952487"/>
                    <a:pt x="1484356" y="1955214"/>
                    <a:pt x="1563757" y="1961322"/>
                  </a:cubicBezTo>
                  <a:cubicBezTo>
                    <a:pt x="1661158" y="1968814"/>
                    <a:pt x="1644804" y="1966251"/>
                    <a:pt x="1709531" y="1987826"/>
                  </a:cubicBezTo>
                  <a:cubicBezTo>
                    <a:pt x="1722783" y="1983409"/>
                    <a:pt x="1737309" y="1981761"/>
                    <a:pt x="1749287" y="1974574"/>
                  </a:cubicBezTo>
                  <a:cubicBezTo>
                    <a:pt x="1760001" y="1968146"/>
                    <a:pt x="1764617" y="1953658"/>
                    <a:pt x="1775792" y="1948070"/>
                  </a:cubicBezTo>
                  <a:cubicBezTo>
                    <a:pt x="1800781" y="1935576"/>
                    <a:pt x="1828801" y="1930401"/>
                    <a:pt x="1855305" y="1921566"/>
                  </a:cubicBezTo>
                  <a:lnTo>
                    <a:pt x="1895061" y="1908313"/>
                  </a:lnTo>
                  <a:cubicBezTo>
                    <a:pt x="1919714" y="1883661"/>
                    <a:pt x="1931352" y="1875488"/>
                    <a:pt x="1948070" y="1842053"/>
                  </a:cubicBezTo>
                  <a:cubicBezTo>
                    <a:pt x="1954317" y="1829559"/>
                    <a:pt x="1956905" y="1815548"/>
                    <a:pt x="1961322" y="1802296"/>
                  </a:cubicBezTo>
                  <a:cubicBezTo>
                    <a:pt x="1955331" y="1652510"/>
                    <a:pt x="1968082" y="1537789"/>
                    <a:pt x="1934818" y="1404731"/>
                  </a:cubicBezTo>
                  <a:cubicBezTo>
                    <a:pt x="1931430" y="1391179"/>
                    <a:pt x="1927813" y="1377468"/>
                    <a:pt x="1921566" y="1364974"/>
                  </a:cubicBezTo>
                  <a:cubicBezTo>
                    <a:pt x="1914443" y="1350728"/>
                    <a:pt x="1903896" y="1338470"/>
                    <a:pt x="1895061" y="1325218"/>
                  </a:cubicBezTo>
                  <a:cubicBezTo>
                    <a:pt x="1890644" y="1303131"/>
                    <a:pt x="1886695" y="1280945"/>
                    <a:pt x="1881809" y="1258957"/>
                  </a:cubicBezTo>
                  <a:cubicBezTo>
                    <a:pt x="1877858" y="1241177"/>
                    <a:pt x="1866546" y="1224050"/>
                    <a:pt x="1868557" y="1205948"/>
                  </a:cubicBezTo>
                  <a:cubicBezTo>
                    <a:pt x="1871184" y="1182305"/>
                    <a:pt x="1884422" y="1160964"/>
                    <a:pt x="1895061" y="1139687"/>
                  </a:cubicBezTo>
                  <a:cubicBezTo>
                    <a:pt x="1911777" y="1106256"/>
                    <a:pt x="1923420" y="1098076"/>
                    <a:pt x="1948070" y="1073426"/>
                  </a:cubicBezTo>
                  <a:cubicBezTo>
                    <a:pt x="1952487" y="852557"/>
                    <a:pt x="1953146" y="631580"/>
                    <a:pt x="1961322" y="410818"/>
                  </a:cubicBezTo>
                  <a:cubicBezTo>
                    <a:pt x="1968533" y="216115"/>
                    <a:pt x="2075947" y="659798"/>
                    <a:pt x="1961322" y="132522"/>
                  </a:cubicBezTo>
                  <a:cubicBezTo>
                    <a:pt x="1952700" y="92860"/>
                    <a:pt x="1908207" y="44127"/>
                    <a:pt x="1868557" y="26505"/>
                  </a:cubicBezTo>
                  <a:cubicBezTo>
                    <a:pt x="1843027" y="15158"/>
                    <a:pt x="1789044" y="0"/>
                    <a:pt x="1789044" y="0"/>
                  </a:cubicBezTo>
                  <a:cubicBezTo>
                    <a:pt x="1718366" y="4418"/>
                    <a:pt x="1647436" y="5839"/>
                    <a:pt x="1577009" y="13253"/>
                  </a:cubicBezTo>
                  <a:cubicBezTo>
                    <a:pt x="1563117" y="14715"/>
                    <a:pt x="1550950" y="23765"/>
                    <a:pt x="1537252" y="26505"/>
                  </a:cubicBezTo>
                  <a:cubicBezTo>
                    <a:pt x="1458153" y="42325"/>
                    <a:pt x="1367061" y="54604"/>
                    <a:pt x="1285461" y="66261"/>
                  </a:cubicBezTo>
                  <a:cubicBezTo>
                    <a:pt x="1210365" y="61844"/>
                    <a:pt x="1135117" y="59526"/>
                    <a:pt x="1060174" y="53009"/>
                  </a:cubicBezTo>
                  <a:cubicBezTo>
                    <a:pt x="1010352" y="48677"/>
                    <a:pt x="974425" y="38198"/>
                    <a:pt x="927652" y="26505"/>
                  </a:cubicBezTo>
                  <a:lnTo>
                    <a:pt x="26505" y="13253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4753916"/>
            <a:ext cx="6882245" cy="1323439"/>
          </a:xfrm>
        </p:spPr>
        <p:txBody>
          <a:bodyPr/>
          <a:lstStyle/>
          <a:p>
            <a:r>
              <a:rPr lang="en-US" dirty="0"/>
              <a:t>Examples of MOT for concrete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3264120"/>
            <a:ext cx="7772400" cy="1500187"/>
          </a:xfrm>
        </p:spPr>
        <p:txBody>
          <a:bodyPr/>
          <a:lstStyle/>
          <a:p>
            <a:r>
              <a:rPr lang="en-US" dirty="0"/>
              <a:t>MOT Innovations Beyond Maryland</a:t>
            </a:r>
          </a:p>
        </p:txBody>
      </p:sp>
    </p:spTree>
    <p:extLst>
      <p:ext uri="{BB962C8B-B14F-4D97-AF65-F5344CB8AC3E}">
        <p14:creationId xmlns:p14="http://schemas.microsoft.com/office/powerpoint/2010/main" val="107641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MOT Example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5370512" cy="4362450"/>
          </a:xfrm>
        </p:spPr>
        <p:txBody>
          <a:bodyPr/>
          <a:lstStyle/>
          <a:p>
            <a:r>
              <a:rPr lang="en-US" dirty="0"/>
              <a:t>7 mile freeway in Detroit Suburb</a:t>
            </a:r>
          </a:p>
          <a:p>
            <a:r>
              <a:rPr lang="en-US" dirty="0"/>
              <a:t>140,000-163,000 ADT</a:t>
            </a:r>
          </a:p>
          <a:p>
            <a:r>
              <a:rPr lang="en-US" dirty="0"/>
              <a:t>40 year old concrete/composite</a:t>
            </a:r>
          </a:p>
          <a:p>
            <a:r>
              <a:rPr lang="en-US" dirty="0"/>
              <a:t>7 interchanges, 37 bridges</a:t>
            </a:r>
          </a:p>
          <a:p>
            <a:r>
              <a:rPr lang="en-US" dirty="0"/>
              <a:t>700,000 SY concrete pavement</a:t>
            </a:r>
          </a:p>
          <a:p>
            <a:r>
              <a:rPr lang="en-US" dirty="0"/>
              <a:t>$148M in 167 days</a:t>
            </a:r>
          </a:p>
          <a:p>
            <a:r>
              <a:rPr lang="en-US" dirty="0"/>
              <a:t>Partnering, multiple innovations </a:t>
            </a:r>
          </a:p>
          <a:p>
            <a:r>
              <a:rPr lang="en-US" b="1" dirty="0"/>
              <a:t>Stakeholder Engagement</a:t>
            </a:r>
          </a:p>
        </p:txBody>
      </p:sp>
      <p:pic>
        <p:nvPicPr>
          <p:cNvPr id="5" name="Picture 7" descr="H:\HorneJ\I-96 project\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201" y="80761"/>
            <a:ext cx="1367039" cy="136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285240" y="181243"/>
            <a:ext cx="25539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48774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EB8E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i="1" dirty="0">
                <a:solidFill>
                  <a:srgbClr val="0B57A3"/>
                </a:solidFill>
                <a:latin typeface="Arial" charset="0"/>
              </a:rPr>
              <a:t>fix</a:t>
            </a:r>
            <a:r>
              <a:rPr lang="en-US" altLang="en-US" sz="8000" i="1" dirty="0">
                <a:solidFill>
                  <a:srgbClr val="0DA762"/>
                </a:solidFill>
                <a:latin typeface="Arial" charset="0"/>
              </a:rPr>
              <a:t>ed</a:t>
            </a:r>
          </a:p>
        </p:txBody>
      </p:sp>
      <p:pic>
        <p:nvPicPr>
          <p:cNvPr id="7" name="Picture 4" descr="C:\Documents and Settings\HORNEJ\Desktop\befor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240" y="1874043"/>
            <a:ext cx="2442736" cy="159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:\I-96\96 opening\DI-04370-2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240" y="3969543"/>
            <a:ext cx="2511516" cy="1681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31541" y="1483293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Apr 7,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6705" y="3553210"/>
            <a:ext cx="1925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Sep 21, 2014</a:t>
            </a:r>
          </a:p>
        </p:txBody>
      </p:sp>
    </p:spTree>
    <p:extLst>
      <p:ext uri="{BB962C8B-B14F-4D97-AF65-F5344CB8AC3E}">
        <p14:creationId xmlns:p14="http://schemas.microsoft.com/office/powerpoint/2010/main" val="19486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31" y="1447800"/>
            <a:ext cx="7710300" cy="4582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/>
              <a:t>Maryland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Where, When, What, Why..?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70" y="949484"/>
            <a:ext cx="8530205" cy="472440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4-Point Star 4"/>
          <p:cNvSpPr/>
          <p:nvPr/>
        </p:nvSpPr>
        <p:spPr bwMode="auto">
          <a:xfrm rot="508029">
            <a:off x="4764133" y="4020671"/>
            <a:ext cx="399537" cy="403533"/>
          </a:xfrm>
          <a:prstGeom prst="star4">
            <a:avLst>
              <a:gd name="adj" fmla="val 16406"/>
            </a:avLst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9845" y="263525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>
                <a:solidFill>
                  <a:srgbClr val="003366"/>
                </a:solidFill>
                <a:latin typeface="Impact" pitchFamily="34" charset="0"/>
                <a:ea typeface="+mj-ea"/>
                <a:cs typeface="+mj-cs"/>
              </a:rPr>
              <a:t>Road Test ONE-MD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MOT Example #1</a:t>
            </a:r>
          </a:p>
        </p:txBody>
      </p:sp>
      <p:pic>
        <p:nvPicPr>
          <p:cNvPr id="5" name="Picture 7" descr="H:\HorneJ\I-96 project\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201" y="80761"/>
            <a:ext cx="1367039" cy="136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285240" y="181243"/>
            <a:ext cx="25539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48774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EB8E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charset="0"/>
              <a:buChar char="•"/>
              <a:defRPr sz="1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i="1" dirty="0">
                <a:solidFill>
                  <a:srgbClr val="0B57A3"/>
                </a:solidFill>
                <a:latin typeface="Arial" charset="0"/>
              </a:rPr>
              <a:t>fix</a:t>
            </a:r>
            <a:r>
              <a:rPr lang="en-US" altLang="en-US" sz="8000" i="1" dirty="0">
                <a:solidFill>
                  <a:srgbClr val="0DA762"/>
                </a:solidFill>
                <a:latin typeface="Arial" charset="0"/>
              </a:rPr>
              <a:t>ed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66204" y="4599502"/>
            <a:ext cx="4161896" cy="2169598"/>
          </a:xfrm>
        </p:spPr>
        <p:txBody>
          <a:bodyPr/>
          <a:lstStyle/>
          <a:p>
            <a:r>
              <a:rPr lang="en-US" sz="2800" b="1" dirty="0"/>
              <a:t>It CAN be done!</a:t>
            </a:r>
          </a:p>
          <a:p>
            <a:r>
              <a:rPr lang="en-US" sz="2800" dirty="0"/>
              <a:t>Allowed for accelerated timeline</a:t>
            </a:r>
          </a:p>
          <a:p>
            <a:r>
              <a:rPr lang="en-US" sz="2800" dirty="0"/>
              <a:t>Significant taxpayer savings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227998"/>
              </p:ext>
            </p:extLst>
          </p:nvPr>
        </p:nvGraphicFramePr>
        <p:xfrm>
          <a:off x="4766204" y="1586964"/>
          <a:ext cx="3831167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Acrobat Document" r:id="rId4" imgW="5486292" imgH="4114800" progId="Acrobat.Document.11">
                  <p:embed/>
                </p:oleObj>
              </mc:Choice>
              <mc:Fallback>
                <p:oleObj name="Acrobat Document" r:id="rId4" imgW="5486292" imgH="4114800" progId="Acrobat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6204" y="1586964"/>
                        <a:ext cx="3831167" cy="287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116774"/>
              </p:ext>
            </p:extLst>
          </p:nvPr>
        </p:nvGraphicFramePr>
        <p:xfrm>
          <a:off x="168401" y="925245"/>
          <a:ext cx="4441699" cy="574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Acrobat Document" r:id="rId6" imgW="4663359" imgH="6035040" progId="Acrobat.Document.11">
                  <p:embed/>
                </p:oleObj>
              </mc:Choice>
              <mc:Fallback>
                <p:oleObj name="Acrobat Document" r:id="rId6" imgW="4663359" imgH="6035040" progId="Acrobat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401" y="925245"/>
                        <a:ext cx="4441699" cy="5747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9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Recent MOT Example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6386512" cy="4362450"/>
          </a:xfrm>
        </p:spPr>
        <p:txBody>
          <a:bodyPr/>
          <a:lstStyle/>
          <a:p>
            <a:r>
              <a:rPr lang="en-US" sz="2800" dirty="0"/>
              <a:t>Jane Addams Memorial Tollway</a:t>
            </a:r>
          </a:p>
          <a:p>
            <a:r>
              <a:rPr lang="en-US" sz="2800" dirty="0"/>
              <a:t>$2.5 billion reconstruction and widening of 62 mile corridor</a:t>
            </a:r>
          </a:p>
        </p:txBody>
      </p:sp>
      <p:pic>
        <p:nvPicPr>
          <p:cNvPr id="11" name="Picture 2" descr="U:\Communications\pr\2011 Capital Plan\Logo Concepts\Final Move Illinois Logo\MoveIllinois_Logo_RGB_WhiteRoa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5775" y="1250951"/>
            <a:ext cx="1984372" cy="4356097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88" y="2872021"/>
            <a:ext cx="5764212" cy="37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4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Recent MOT Example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6821532" cy="4362450"/>
          </a:xfrm>
        </p:spPr>
        <p:txBody>
          <a:bodyPr/>
          <a:lstStyle/>
          <a:p>
            <a:r>
              <a:rPr lang="en-US" sz="2600" dirty="0"/>
              <a:t>Adds a lane in each direction while reconstructing</a:t>
            </a:r>
          </a:p>
          <a:p>
            <a:r>
              <a:rPr lang="en-US" sz="2600" dirty="0"/>
              <a:t>Wider inside shoulder and lane 1</a:t>
            </a:r>
          </a:p>
          <a:p>
            <a:r>
              <a:rPr lang="en-US" sz="2600" dirty="0"/>
              <a:t>Reconstruct outside lanes ‘15 and inside lanes ‘16</a:t>
            </a:r>
          </a:p>
        </p:txBody>
      </p:sp>
      <p:pic>
        <p:nvPicPr>
          <p:cNvPr id="11" name="Picture 2" descr="U:\Communications\pr\2011 Capital Plan\Logo Concepts\Final Move Illinois Logo\MoveIllinois_Logo_RGB_WhiteRoa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3220" y="183545"/>
            <a:ext cx="1151835" cy="252851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253" y="3103938"/>
            <a:ext cx="7437735" cy="35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1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Recent MOT Example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6821532" cy="4362450"/>
          </a:xfrm>
        </p:spPr>
        <p:txBody>
          <a:bodyPr/>
          <a:lstStyle/>
          <a:p>
            <a:r>
              <a:rPr lang="en-US" sz="2600" dirty="0"/>
              <a:t>2015 MOT – traffic on existing  lanes 1 and 2 and inside shoulder (maintain 3 lanes throughout)</a:t>
            </a:r>
          </a:p>
          <a:p>
            <a:r>
              <a:rPr lang="en-US" sz="2600" dirty="0"/>
              <a:t>Construction of outside lanes 3 and 4</a:t>
            </a:r>
          </a:p>
          <a:p>
            <a:r>
              <a:rPr lang="en-US" sz="2600" dirty="0"/>
              <a:t>Entire length barrier wall pinned</a:t>
            </a:r>
          </a:p>
          <a:p>
            <a:r>
              <a:rPr lang="en-US" sz="2600" dirty="0"/>
              <a:t>Emergency turnouts every ½ mile (no shoulder)</a:t>
            </a:r>
          </a:p>
        </p:txBody>
      </p:sp>
      <p:pic>
        <p:nvPicPr>
          <p:cNvPr id="11" name="Picture 2" descr="U:\Communications\pr\2011 Capital Plan\Logo Concepts\Final Move Illinois Logo\MoveIllinois_Logo_RGB_WhiteRoa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3220" y="1162256"/>
            <a:ext cx="1151835" cy="25285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3" y="3822701"/>
            <a:ext cx="8512372" cy="290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7213" y="4144820"/>
            <a:ext cx="6181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644"/>
                </a:solidFill>
              </a:rPr>
              <a:t>[Switch to outside lanes in 2016]</a:t>
            </a:r>
          </a:p>
        </p:txBody>
      </p:sp>
    </p:spTree>
    <p:extLst>
      <p:ext uri="{BB962C8B-B14F-4D97-AF65-F5344CB8AC3E}">
        <p14:creationId xmlns:p14="http://schemas.microsoft.com/office/powerpoint/2010/main" val="16636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5307" r="10938"/>
          <a:stretch/>
        </p:blipFill>
        <p:spPr>
          <a:xfrm>
            <a:off x="1337106" y="3529735"/>
            <a:ext cx="5740196" cy="288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Recent MOT Example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7" y="1447800"/>
            <a:ext cx="7490257" cy="4362450"/>
          </a:xfrm>
        </p:spPr>
        <p:txBody>
          <a:bodyPr/>
          <a:lstStyle/>
          <a:p>
            <a:r>
              <a:rPr lang="en-US" sz="2600" dirty="0"/>
              <a:t>US 287 in Colorado - 120 mile asphalt “Ports to Plains” truck corridor converted from asphalt to concrete overlay</a:t>
            </a:r>
          </a:p>
          <a:p>
            <a:r>
              <a:rPr lang="en-US" sz="2600" dirty="0"/>
              <a:t>Typical 10.75” concrete overlay on milled </a:t>
            </a:r>
            <a:r>
              <a:rPr lang="en-US" sz="2600" dirty="0" err="1"/>
              <a:t>hma</a:t>
            </a:r>
            <a:endParaRPr lang="en-US" sz="2600" dirty="0"/>
          </a:p>
          <a:p>
            <a:r>
              <a:rPr lang="en-US" sz="2600" dirty="0"/>
              <a:t>Chose </a:t>
            </a:r>
            <a:r>
              <a:rPr lang="en-US" sz="2600" b="1" dirty="0"/>
              <a:t>pilot car </a:t>
            </a:r>
            <a:r>
              <a:rPr lang="en-US" sz="2600" dirty="0"/>
              <a:t>over </a:t>
            </a:r>
            <a:r>
              <a:rPr lang="en-US" sz="2600" b="1" dirty="0"/>
              <a:t>detour </a:t>
            </a:r>
            <a:r>
              <a:rPr lang="en-US" sz="2600" dirty="0"/>
              <a:t>and</a:t>
            </a:r>
            <a:r>
              <a:rPr lang="en-US" sz="2600" b="1" dirty="0"/>
              <a:t> 3-phase option</a:t>
            </a:r>
          </a:p>
        </p:txBody>
      </p:sp>
    </p:spTree>
    <p:extLst>
      <p:ext uri="{BB962C8B-B14F-4D97-AF65-F5344CB8AC3E}">
        <p14:creationId xmlns:p14="http://schemas.microsoft.com/office/powerpoint/2010/main" val="14275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5307" r="10938"/>
          <a:stretch/>
        </p:blipFill>
        <p:spPr>
          <a:xfrm>
            <a:off x="5738810" y="161346"/>
            <a:ext cx="3193242" cy="160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Recent MOT Example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7" y="1447800"/>
            <a:ext cx="7687686" cy="4362450"/>
          </a:xfrm>
        </p:spPr>
        <p:txBody>
          <a:bodyPr/>
          <a:lstStyle/>
          <a:p>
            <a:r>
              <a:rPr lang="en-US" sz="2600" dirty="0"/>
              <a:t>8.3 miles, 40’ wide, 20’ paving pass</a:t>
            </a:r>
          </a:p>
          <a:p>
            <a:r>
              <a:rPr lang="en-US" sz="2600" dirty="0"/>
              <a:t>212,000 SY doweled concrete overlay</a:t>
            </a:r>
          </a:p>
          <a:p>
            <a:r>
              <a:rPr lang="en-US" sz="2600" dirty="0"/>
              <a:t>Lane rental in effect, once in pilot car operation</a:t>
            </a:r>
          </a:p>
          <a:p>
            <a:r>
              <a:rPr lang="en-US" sz="2600" dirty="0"/>
              <a:t>25 minute max traffic stoppage (i.e. 25 minute cycle time)</a:t>
            </a:r>
          </a:p>
          <a:p>
            <a:r>
              <a:rPr lang="en-US" sz="2600" dirty="0"/>
              <a:t>Length of closure dictated by 25 minute limit</a:t>
            </a:r>
          </a:p>
          <a:p>
            <a:r>
              <a:rPr lang="en-US" sz="2600" dirty="0"/>
              <a:t>Daytime work only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697" y="3914207"/>
            <a:ext cx="4066225" cy="270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5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Recent MOT Example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7" y="1447800"/>
            <a:ext cx="8020195" cy="4362450"/>
          </a:xfrm>
        </p:spPr>
        <p:txBody>
          <a:bodyPr/>
          <a:lstStyle/>
          <a:p>
            <a:r>
              <a:rPr lang="en-US" sz="2600" dirty="0"/>
              <a:t>Flagger station at each end</a:t>
            </a:r>
          </a:p>
          <a:p>
            <a:r>
              <a:rPr lang="en-US" sz="2600" dirty="0"/>
              <a:t>Advance warning set up 3 miles in advance, variable message boards, centerline controls, radar speed board, rumble strips, UTC, to slow speed from 65mph to stop.</a:t>
            </a:r>
          </a:p>
          <a:p>
            <a:r>
              <a:rPr lang="en-US" sz="2600" dirty="0"/>
              <a:t>Pilot car very effective way to construct 2-lane rural roads</a:t>
            </a:r>
          </a:p>
          <a:p>
            <a:r>
              <a:rPr lang="en-US" sz="2600" dirty="0"/>
              <a:t>Controls work zone and controls speeds – enhances safety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2" b="25406"/>
          <a:stretch/>
        </p:blipFill>
        <p:spPr bwMode="auto">
          <a:xfrm>
            <a:off x="1197480" y="4208318"/>
            <a:ext cx="6596640" cy="2455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5307" r="10938"/>
          <a:stretch/>
        </p:blipFill>
        <p:spPr>
          <a:xfrm>
            <a:off x="5738810" y="161346"/>
            <a:ext cx="3193242" cy="160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38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4715885" cy="4362450"/>
          </a:xfrm>
        </p:spPr>
        <p:txBody>
          <a:bodyPr/>
          <a:lstStyle/>
          <a:p>
            <a:r>
              <a:rPr lang="en-US" dirty="0"/>
              <a:t>MOT Fact Sheets</a:t>
            </a:r>
          </a:p>
          <a:p>
            <a:r>
              <a:rPr lang="en-US" dirty="0"/>
              <a:t>Traffic Management, FHWA/ACPA EB213</a:t>
            </a:r>
          </a:p>
          <a:p>
            <a:r>
              <a:rPr lang="en-US" dirty="0"/>
              <a:t>Guide to Concrete Overlays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dirty="0"/>
              <a:t>CA4PRS…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onstruction Analysis for Pavement Rehabilitation Strateg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1519" y="5663342"/>
            <a:ext cx="3962648" cy="97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558" y="263525"/>
            <a:ext cx="2318760" cy="304557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1-3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55" y="3728561"/>
            <a:ext cx="5437188" cy="189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7951787" cy="4362450"/>
          </a:xfrm>
        </p:spPr>
        <p:txBody>
          <a:bodyPr/>
          <a:lstStyle/>
          <a:p>
            <a:r>
              <a:rPr lang="en-US" sz="2800" dirty="0"/>
              <a:t>CAN do concrete!</a:t>
            </a:r>
          </a:p>
          <a:p>
            <a:r>
              <a:rPr lang="en-US" sz="2800" dirty="0"/>
              <a:t>Mostly about setting expectations and finding ways to accelerate construction, for </a:t>
            </a:r>
            <a:r>
              <a:rPr lang="en-US" sz="2800" b="1" i="1" dirty="0"/>
              <a:t>long lasting </a:t>
            </a:r>
            <a:r>
              <a:rPr lang="en-US" sz="2800" dirty="0"/>
              <a:t>solutions</a:t>
            </a:r>
          </a:p>
          <a:p>
            <a:pPr lvl="1"/>
            <a:r>
              <a:rPr lang="en-US" sz="2400" dirty="0"/>
              <a:t>Using effective communications to build buy-in</a:t>
            </a:r>
          </a:p>
          <a:p>
            <a:pPr lvl="1"/>
            <a:r>
              <a:rPr lang="en-US" sz="2400" dirty="0"/>
              <a:t>Leveraging innovation to </a:t>
            </a:r>
            <a:r>
              <a:rPr lang="en-US" sz="2400" u="sng" dirty="0"/>
              <a:t>engineer</a:t>
            </a:r>
            <a:r>
              <a:rPr lang="en-US" sz="2400" dirty="0"/>
              <a:t> solutions</a:t>
            </a:r>
          </a:p>
          <a:p>
            <a:r>
              <a:rPr lang="en-US" sz="2800" dirty="0"/>
              <a:t>SHA has deep talent pool of innovators</a:t>
            </a:r>
          </a:p>
          <a:p>
            <a:r>
              <a:rPr lang="en-US" sz="2800" dirty="0"/>
              <a:t>Maybe part of stewardship is to optimize amount of investment into asset…</a:t>
            </a:r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327525" y="4889183"/>
            <a:ext cx="4034939" cy="2228590"/>
            <a:chOff x="1623695" y="3110470"/>
            <a:chExt cx="6179499" cy="3511481"/>
          </a:xfrm>
        </p:grpSpPr>
        <p:pic>
          <p:nvPicPr>
            <p:cNvPr id="6" name="Picture 2" descr="http://onedollarbill.info/one_$1_dollar_bil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695" y="3110471"/>
              <a:ext cx="5574665" cy="243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cliparts.co/cliparts/6Tr/oBd/6TroBdX8c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/>
            <a:stretch/>
          </p:blipFill>
          <p:spPr bwMode="auto">
            <a:xfrm rot="16200000">
              <a:off x="4056429" y="3322049"/>
              <a:ext cx="3511481" cy="3088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10241" y="3733245"/>
              <a:ext cx="2764816" cy="1115382"/>
            </a:xfrm>
            <a:prstGeom prst="rect">
              <a:avLst/>
            </a:prstGeom>
            <a:solidFill>
              <a:srgbClr val="837F77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GOES INTO</a:t>
              </a:r>
              <a:br>
                <a:rPr lang="en-US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ASSET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7972" y="3733245"/>
              <a:ext cx="1515222" cy="1115382"/>
            </a:xfrm>
            <a:prstGeom prst="rect">
              <a:avLst/>
            </a:prstGeom>
            <a:solidFill>
              <a:srgbClr val="837F77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SUNK</a:t>
              </a:r>
              <a:endPara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2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645715" y="1003840"/>
            <a:ext cx="7925226" cy="10425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5400" dirty="0">
                <a:latin typeface="Arial Black" pitchFamily="34" charset="0"/>
              </a:rPr>
              <a:t>Thank You!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7026" y="4041804"/>
            <a:ext cx="7543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latin typeface="+mj-lt"/>
              </a:rPr>
              <a:t>www.acpa.org </a:t>
            </a:r>
            <a:br>
              <a:rPr lang="en-US" sz="1800" dirty="0">
                <a:solidFill>
                  <a:srgbClr val="003366"/>
                </a:solidFill>
                <a:latin typeface="+mj-lt"/>
              </a:rPr>
            </a:br>
            <a:br>
              <a:rPr lang="en-US" sz="1800" dirty="0">
                <a:solidFill>
                  <a:srgbClr val="003366"/>
                </a:solidFill>
                <a:latin typeface="+mj-lt"/>
              </a:rPr>
            </a:br>
            <a:r>
              <a:rPr lang="en-US" sz="18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1800" b="1" dirty="0">
                <a:solidFill>
                  <a:srgbClr val="003366"/>
                </a:solidFill>
                <a:latin typeface="+mj-lt"/>
              </a:rPr>
              <a:t>apps.acpa.org |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ACPA Application Library</a:t>
            </a:r>
            <a:br>
              <a:rPr lang="en-US" sz="1800" b="1" dirty="0">
                <a:solidFill>
                  <a:srgbClr val="003366"/>
                </a:solidFill>
                <a:latin typeface="+mj-lt"/>
              </a:rPr>
            </a:br>
            <a:r>
              <a:rPr lang="en-US" sz="1800" b="1" dirty="0">
                <a:solidFill>
                  <a:srgbClr val="003366"/>
                </a:solidFill>
                <a:latin typeface="+mj-lt"/>
              </a:rPr>
              <a:t>cal.acpa.org |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ACPA-affiliated Chapter </a:t>
            </a:r>
            <a:b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>
                <a:solidFill>
                  <a:srgbClr val="003366"/>
                </a:solidFill>
                <a:latin typeface="+mj-lt"/>
              </a:rPr>
              <a:t>resources.acpa.org |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Resource Center </a:t>
            </a:r>
            <a:br>
              <a:rPr lang="en-US" sz="1800" b="1" dirty="0">
                <a:solidFill>
                  <a:srgbClr val="003366"/>
                </a:solidFill>
                <a:latin typeface="+mj-lt"/>
              </a:rPr>
            </a:br>
            <a:r>
              <a:rPr lang="en-US" sz="1800" dirty="0">
                <a:solidFill>
                  <a:srgbClr val="003366"/>
                </a:solidFill>
                <a:latin typeface="+mj-lt"/>
              </a:rPr>
              <a:t>wikipave.org |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ACPA’s paving wiki</a:t>
            </a:r>
          </a:p>
          <a:p>
            <a:endParaRPr lang="en-US" sz="1600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829" y="2160300"/>
            <a:ext cx="3416194" cy="1767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63083" y="3980249"/>
            <a:ext cx="7543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latin typeface="+mj-lt"/>
              </a:rPr>
              <a:t>www.cptechcenter.org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br>
              <a:rPr lang="en-US" sz="1800" dirty="0">
                <a:solidFill>
                  <a:srgbClr val="003366"/>
                </a:solidFill>
                <a:latin typeface="+mj-lt"/>
              </a:rPr>
            </a:br>
            <a:br>
              <a:rPr lang="en-US" sz="1800" dirty="0">
                <a:solidFill>
                  <a:srgbClr val="003366"/>
                </a:solidFill>
                <a:latin typeface="+mj-lt"/>
              </a:rPr>
            </a:br>
            <a:r>
              <a:rPr lang="en-US" sz="1800" dirty="0">
                <a:solidFill>
                  <a:srgbClr val="003366"/>
                </a:solidFill>
                <a:latin typeface="+mj-lt"/>
              </a:rPr>
              <a:t> </a:t>
            </a:r>
            <a:endParaRPr lang="en-US" sz="1600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2050" name="Picture 2" descr="Image result for cptechcen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090" y="2160300"/>
            <a:ext cx="1859853" cy="185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2" y="132585"/>
            <a:ext cx="8895735" cy="6516629"/>
          </a:xfrm>
          <a:prstGeom prst="rect">
            <a:avLst/>
          </a:prstGeom>
        </p:spPr>
      </p:pic>
      <p:pic>
        <p:nvPicPr>
          <p:cNvPr id="6" name="Picture 4" descr="MD roadtest picku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694" y="132585"/>
            <a:ext cx="4908294" cy="3394076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5" descr="waasho test r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624" y="2724803"/>
            <a:ext cx="5088997" cy="38873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movement of people and goods</a:t>
            </a:r>
          </a:p>
          <a:p>
            <a:r>
              <a:rPr lang="en-US" dirty="0"/>
              <a:t>System is saturated</a:t>
            </a:r>
          </a:p>
          <a:p>
            <a:r>
              <a:rPr lang="en-US" dirty="0"/>
              <a:t>System is TIRED!</a:t>
            </a:r>
          </a:p>
          <a:p>
            <a:r>
              <a:rPr lang="en-US" dirty="0"/>
              <a:t>Need to do significant </a:t>
            </a:r>
          </a:p>
          <a:p>
            <a:pPr lvl="1"/>
            <a:r>
              <a:rPr lang="en-US" sz="3200" dirty="0"/>
              <a:t>Rehab </a:t>
            </a:r>
          </a:p>
          <a:p>
            <a:pPr lvl="1"/>
            <a:r>
              <a:rPr lang="en-US" sz="3200" dirty="0"/>
              <a:t>Resurfacing</a:t>
            </a:r>
          </a:p>
          <a:p>
            <a:pPr lvl="1"/>
            <a:r>
              <a:rPr lang="en-US" sz="3200" dirty="0"/>
              <a:t>Reconstruction &amp; New </a:t>
            </a:r>
          </a:p>
          <a:p>
            <a:pPr marL="0" indent="0">
              <a:buNone/>
            </a:pPr>
            <a:r>
              <a:rPr lang="en-US" dirty="0"/>
              <a:t>What is </a:t>
            </a:r>
            <a:r>
              <a:rPr lang="en-US" b="1" i="1" dirty="0"/>
              <a:t>Concrete Pavement’s </a:t>
            </a:r>
            <a:r>
              <a:rPr lang="en-US" dirty="0"/>
              <a:t>role?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543" y="2021541"/>
            <a:ext cx="3349932" cy="34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innov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222" y="2258311"/>
            <a:ext cx="2969290" cy="36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hear…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447800"/>
            <a:ext cx="5846538" cy="4362450"/>
          </a:xfrm>
        </p:spPr>
        <p:txBody>
          <a:bodyPr/>
          <a:lstStyle/>
          <a:p>
            <a:r>
              <a:rPr lang="en-US" dirty="0"/>
              <a:t>We’d love to do concrete pavement, but we can’t, because of MOT (Maintenance of Traffic) issues…</a:t>
            </a:r>
          </a:p>
          <a:p>
            <a:r>
              <a:rPr lang="en-US" b="1" dirty="0"/>
              <a:t>CAN</a:t>
            </a:r>
            <a:r>
              <a:rPr lang="en-US" dirty="0"/>
              <a:t> do concrete – its done routinely elsewhere…</a:t>
            </a:r>
          </a:p>
          <a:p>
            <a:pPr lvl="1"/>
            <a:r>
              <a:rPr lang="en-US" dirty="0"/>
              <a:t>Urban</a:t>
            </a:r>
          </a:p>
          <a:p>
            <a:pPr lvl="1"/>
            <a:r>
              <a:rPr lang="en-US" dirty="0"/>
              <a:t>Rural</a:t>
            </a:r>
          </a:p>
          <a:p>
            <a:pPr lvl="1"/>
            <a:r>
              <a:rPr lang="en-US" dirty="0"/>
              <a:t>2-lane roadways</a:t>
            </a:r>
          </a:p>
          <a:p>
            <a:pPr lvl="1"/>
            <a:r>
              <a:rPr lang="en-US" dirty="0"/>
              <a:t>Multilane divided highways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688" y="1837765"/>
            <a:ext cx="5846538" cy="4362450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1495529"/>
            <a:ext cx="3680478" cy="48342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993" y="1205810"/>
            <a:ext cx="3649731" cy="4887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93" y="879527"/>
            <a:ext cx="3747161" cy="4887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569" y="553244"/>
            <a:ext cx="3691572" cy="4887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4154297" y="6110312"/>
            <a:ext cx="425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www.acpa.org/MOT</a:t>
            </a:r>
          </a:p>
        </p:txBody>
      </p:sp>
    </p:spTree>
    <p:extLst>
      <p:ext uri="{BB962C8B-B14F-4D97-AF65-F5344CB8AC3E}">
        <p14:creationId xmlns:p14="http://schemas.microsoft.com/office/powerpoint/2010/main" val="31019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yth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305" y="1820731"/>
            <a:ext cx="2626935" cy="32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Myths</a:t>
            </a:r>
            <a:r>
              <a:rPr lang="en-US" dirty="0"/>
              <a:t> about Concrete and MOT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4409" y="942191"/>
            <a:ext cx="6809591" cy="4362450"/>
          </a:xfrm>
        </p:spPr>
        <p:txBody>
          <a:bodyPr/>
          <a:lstStyle/>
          <a:p>
            <a:r>
              <a:rPr lang="en-US" dirty="0"/>
              <a:t>Concrete takes too long to open to traffic</a:t>
            </a:r>
          </a:p>
          <a:p>
            <a:r>
              <a:rPr lang="en-US" dirty="0"/>
              <a:t>Concrete pavement requires different MOT considerations</a:t>
            </a:r>
          </a:p>
          <a:p>
            <a:r>
              <a:rPr lang="en-US" dirty="0"/>
              <a:t>Concrete pavement is too hard to build</a:t>
            </a:r>
          </a:p>
          <a:p>
            <a:r>
              <a:rPr lang="en-US" dirty="0"/>
              <a:t>If concrete pavement is opened to traffic too soon, durability suffers</a:t>
            </a:r>
          </a:p>
          <a:p>
            <a:r>
              <a:rPr lang="en-US" dirty="0"/>
              <a:t>Fast track concrete deals only with materials</a:t>
            </a:r>
          </a:p>
          <a:p>
            <a:r>
              <a:rPr lang="en-US" dirty="0"/>
              <a:t>Its better to inconvenience public only a little even if it takes longer to finish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endParaRPr lang="en-US" i="1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30625" y="6349732"/>
            <a:ext cx="4995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[ myth - a widely held but false belief or idea ]</a:t>
            </a:r>
          </a:p>
        </p:txBody>
      </p:sp>
    </p:spTree>
    <p:extLst>
      <p:ext uri="{BB962C8B-B14F-4D97-AF65-F5344CB8AC3E}">
        <p14:creationId xmlns:p14="http://schemas.microsoft.com/office/powerpoint/2010/main" val="18599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Myth:</a:t>
            </a:r>
            <a:r>
              <a:rPr lang="en-US" dirty="0"/>
              <a:t> Concrete takes too long to open to traffic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00" y="1415122"/>
            <a:ext cx="6096635" cy="4362450"/>
          </a:xfrm>
        </p:spPr>
        <p:txBody>
          <a:bodyPr/>
          <a:lstStyle/>
          <a:p>
            <a:r>
              <a:rPr lang="en-US" dirty="0"/>
              <a:t>Conventional concrete can meet strength in less than 12 hours</a:t>
            </a:r>
          </a:p>
          <a:p>
            <a:r>
              <a:rPr lang="en-US" dirty="0"/>
              <a:t>Fast setting mixtures in 4 hours.</a:t>
            </a:r>
          </a:p>
          <a:p>
            <a:r>
              <a:rPr lang="en-US" dirty="0"/>
              <a:t>Strength, </a:t>
            </a:r>
            <a:r>
              <a:rPr lang="en-US" u="sng" dirty="0"/>
              <a:t>not </a:t>
            </a:r>
            <a:r>
              <a:rPr lang="en-US" dirty="0"/>
              <a:t>time, should be specified	</a:t>
            </a:r>
          </a:p>
          <a:p>
            <a:pPr lvl="1"/>
            <a:r>
              <a:rPr lang="en-US" dirty="0"/>
              <a:t>Use of maturity is helpful</a:t>
            </a:r>
          </a:p>
          <a:p>
            <a:pPr lvl="1"/>
            <a:r>
              <a:rPr lang="en-US" dirty="0"/>
              <a:t>Use of blankets where appropriate</a:t>
            </a:r>
          </a:p>
          <a:p>
            <a:r>
              <a:rPr lang="en-US" dirty="0"/>
              <a:t>Different mixtures for different needs…</a:t>
            </a:r>
          </a:p>
          <a:p>
            <a:endParaRPr lang="en-US" dirty="0"/>
          </a:p>
        </p:txBody>
      </p:sp>
      <p:pic>
        <p:nvPicPr>
          <p:cNvPr id="6" name="Picture 12" descr="Q:\Images\testing\maturity9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988" y="3186212"/>
            <a:ext cx="2622176" cy="1949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92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15368"/>
            <a:ext cx="8503304" cy="10772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Myth:</a:t>
            </a:r>
            <a:r>
              <a:rPr lang="en-US" dirty="0"/>
              <a:t> Opening to traffic too soon will compromise concrete durability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01" y="1415121"/>
            <a:ext cx="5666328" cy="4918443"/>
          </a:xfrm>
        </p:spPr>
        <p:txBody>
          <a:bodyPr/>
          <a:lstStyle/>
          <a:p>
            <a:r>
              <a:rPr lang="en-US" dirty="0"/>
              <a:t>Early opening to traffic affects neither concrete’s ultimate strength nor its durability.</a:t>
            </a:r>
          </a:p>
          <a:p>
            <a:r>
              <a:rPr lang="en-US" dirty="0"/>
              <a:t>Durability is related to other factors of concrete – mostly mixture related.</a:t>
            </a:r>
          </a:p>
          <a:p>
            <a:r>
              <a:rPr lang="en-US" dirty="0"/>
              <a:t>Ensure opening strength is      high enough to support traffic –    </a:t>
            </a:r>
            <a:r>
              <a:rPr lang="en-US" i="1" dirty="0"/>
              <a:t>in most cases 300 psi flex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282" y="1192586"/>
            <a:ext cx="2689411" cy="409435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71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Files\PowerPoint\Templates\Presentation Designs\Bold Stripes.pot</Template>
  <TotalTime>17778</TotalTime>
  <Words>1090</Words>
  <Application>Microsoft Office PowerPoint</Application>
  <PresentationFormat>Letter Paper (8.5x11 in)</PresentationFormat>
  <Paragraphs>191</Paragraphs>
  <Slides>29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Arial Narrow</vt:lpstr>
      <vt:lpstr>Bradley Hand ITC</vt:lpstr>
      <vt:lpstr>Calibri</vt:lpstr>
      <vt:lpstr>Impact</vt:lpstr>
      <vt:lpstr>Times New Roman</vt:lpstr>
      <vt:lpstr>Verdana</vt:lpstr>
      <vt:lpstr>Wingdings</vt:lpstr>
      <vt:lpstr>1_Bold Stripes</vt:lpstr>
      <vt:lpstr>Acrobat Document</vt:lpstr>
      <vt:lpstr> MOT Innovations Beyond Maryland!   17th Annual  Concrete Conference Timonium,  MD March 15th, 2016</vt:lpstr>
      <vt:lpstr>Maryland</vt:lpstr>
      <vt:lpstr>PowerPoint Presentation</vt:lpstr>
      <vt:lpstr>Challenge </vt:lpstr>
      <vt:lpstr>Sometimes hear… </vt:lpstr>
      <vt:lpstr>Examples…</vt:lpstr>
      <vt:lpstr>Some Myths about Concrete and MOT</vt:lpstr>
      <vt:lpstr>Myth: Concrete takes too long to open to traffic</vt:lpstr>
      <vt:lpstr>Myth: Opening to traffic too soon will compromise concrete durability</vt:lpstr>
      <vt:lpstr>Myth: Its better to inconvenience the public only a little even if it takes longer to finish.</vt:lpstr>
      <vt:lpstr>Challenge</vt:lpstr>
      <vt:lpstr>Major Factors…</vt:lpstr>
      <vt:lpstr>Setting Expectations…</vt:lpstr>
      <vt:lpstr>Accelerated Construction (Fast-Track)</vt:lpstr>
      <vt:lpstr>Accelerated Construction (Fast-Track), cont…</vt:lpstr>
      <vt:lpstr>Accelerated Construction (Fast-Track), cont…</vt:lpstr>
      <vt:lpstr>Accelerated Construction (Fast-Track), cont…</vt:lpstr>
      <vt:lpstr>Examples of MOT for concrete</vt:lpstr>
      <vt:lpstr>Recent MOT Example #1</vt:lpstr>
      <vt:lpstr>Recent MOT Example #1</vt:lpstr>
      <vt:lpstr>Recent MOT Example #2</vt:lpstr>
      <vt:lpstr>Recent MOT Example #2</vt:lpstr>
      <vt:lpstr>Recent MOT Example #2</vt:lpstr>
      <vt:lpstr>Recent MOT Example #3</vt:lpstr>
      <vt:lpstr>Recent MOT Example #3</vt:lpstr>
      <vt:lpstr>Recent MOT Example #3</vt:lpstr>
      <vt:lpstr>Tools and Resources</vt:lpstr>
      <vt:lpstr>Closing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Competition as an Opportunity</dc:title>
  <dc:creator>Wathne</dc:creator>
  <cp:lastModifiedBy>Wathne, Leif</cp:lastModifiedBy>
  <cp:revision>872</cp:revision>
  <cp:lastPrinted>2015-03-04T18:04:41Z</cp:lastPrinted>
  <dcterms:created xsi:type="dcterms:W3CDTF">2001-02-12T04:06:36Z</dcterms:created>
  <dcterms:modified xsi:type="dcterms:W3CDTF">2017-03-21T16:54:51Z</dcterms:modified>
</cp:coreProperties>
</file>