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321" r:id="rId3"/>
    <p:sldId id="375" r:id="rId4"/>
    <p:sldId id="377" r:id="rId5"/>
    <p:sldId id="378" r:id="rId6"/>
    <p:sldId id="379" r:id="rId7"/>
    <p:sldId id="328" r:id="rId8"/>
    <p:sldId id="367" r:id="rId9"/>
    <p:sldId id="368" r:id="rId10"/>
    <p:sldId id="329" r:id="rId11"/>
    <p:sldId id="339" r:id="rId12"/>
    <p:sldId id="362" r:id="rId13"/>
    <p:sldId id="341" r:id="rId14"/>
    <p:sldId id="342" r:id="rId15"/>
    <p:sldId id="343" r:id="rId16"/>
    <p:sldId id="347" r:id="rId17"/>
    <p:sldId id="364" r:id="rId18"/>
    <p:sldId id="370" r:id="rId19"/>
    <p:sldId id="372" r:id="rId20"/>
    <p:sldId id="371" r:id="rId21"/>
    <p:sldId id="369" r:id="rId22"/>
    <p:sldId id="363" r:id="rId23"/>
    <p:sldId id="355" r:id="rId24"/>
    <p:sldId id="374" r:id="rId25"/>
    <p:sldId id="373" r:id="rId26"/>
    <p:sldId id="359" r:id="rId27"/>
    <p:sldId id="360" r:id="rId28"/>
    <p:sldId id="361"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38" autoAdjust="0"/>
  </p:normalViewPr>
  <p:slideViewPr>
    <p:cSldViewPr>
      <p:cViewPr>
        <p:scale>
          <a:sx n="94" d="100"/>
          <a:sy n="94" d="100"/>
        </p:scale>
        <p:origin x="-882"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5A4D76D-6E8E-4A7F-8392-DED10D3B5F3F}" type="datetimeFigureOut">
              <a:rPr lang="en-US" smtClean="0"/>
              <a:t>6/21/2016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7D1E523-9B7F-4FE3-A569-910D2A96CFC1}" type="slidenum">
              <a:rPr lang="en-US" smtClean="0"/>
              <a:t>‹#›</a:t>
            </a:fld>
            <a:endParaRPr lang="en-US"/>
          </a:p>
        </p:txBody>
      </p:sp>
    </p:spTree>
    <p:extLst>
      <p:ext uri="{BB962C8B-B14F-4D97-AF65-F5344CB8AC3E}">
        <p14:creationId xmlns:p14="http://schemas.microsoft.com/office/powerpoint/2010/main" val="2406059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EE49409-08AE-486D-ACEB-77C7DCAE203A}" type="datetimeFigureOut">
              <a:rPr lang="en-US" smtClean="0"/>
              <a:t>6/21/2016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A87E3FE-B841-465C-B41A-325C7110E522}" type="slidenum">
              <a:rPr lang="en-US" smtClean="0"/>
              <a:t>‹#›</a:t>
            </a:fld>
            <a:endParaRPr lang="en-US"/>
          </a:p>
        </p:txBody>
      </p:sp>
    </p:spTree>
    <p:extLst>
      <p:ext uri="{BB962C8B-B14F-4D97-AF65-F5344CB8AC3E}">
        <p14:creationId xmlns:p14="http://schemas.microsoft.com/office/powerpoint/2010/main" val="81060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54" indent="-285713" eaLnBrk="0" hangingPunct="0">
              <a:defRPr>
                <a:solidFill>
                  <a:schemeClr val="tx1"/>
                </a:solidFill>
                <a:latin typeface="Arial" pitchFamily="34" charset="0"/>
              </a:defRPr>
            </a:lvl2pPr>
            <a:lvl3pPr marL="1142852" indent="-228571" eaLnBrk="0" hangingPunct="0">
              <a:defRPr>
                <a:solidFill>
                  <a:schemeClr val="tx1"/>
                </a:solidFill>
                <a:latin typeface="Arial" pitchFamily="34" charset="0"/>
              </a:defRPr>
            </a:lvl3pPr>
            <a:lvl4pPr marL="1599993" indent="-228571" eaLnBrk="0" hangingPunct="0">
              <a:defRPr>
                <a:solidFill>
                  <a:schemeClr val="tx1"/>
                </a:solidFill>
                <a:latin typeface="Arial" pitchFamily="34" charset="0"/>
              </a:defRPr>
            </a:lvl4pPr>
            <a:lvl5pPr marL="2057133" indent="-228571" eaLnBrk="0" hangingPunct="0">
              <a:defRPr>
                <a:solidFill>
                  <a:schemeClr val="tx1"/>
                </a:solidFill>
                <a:latin typeface="Arial" pitchFamily="34" charset="0"/>
              </a:defRPr>
            </a:lvl5pPr>
            <a:lvl6pPr marL="2514274" indent="-228571" eaLnBrk="0" fontAlgn="base" hangingPunct="0">
              <a:spcBef>
                <a:spcPct val="0"/>
              </a:spcBef>
              <a:spcAft>
                <a:spcPct val="0"/>
              </a:spcAft>
              <a:defRPr>
                <a:solidFill>
                  <a:schemeClr val="tx1"/>
                </a:solidFill>
                <a:latin typeface="Arial" pitchFamily="34" charset="0"/>
              </a:defRPr>
            </a:lvl6pPr>
            <a:lvl7pPr marL="2971415" indent="-228571" eaLnBrk="0" fontAlgn="base" hangingPunct="0">
              <a:spcBef>
                <a:spcPct val="0"/>
              </a:spcBef>
              <a:spcAft>
                <a:spcPct val="0"/>
              </a:spcAft>
              <a:defRPr>
                <a:solidFill>
                  <a:schemeClr val="tx1"/>
                </a:solidFill>
                <a:latin typeface="Arial" pitchFamily="34" charset="0"/>
              </a:defRPr>
            </a:lvl7pPr>
            <a:lvl8pPr marL="3428556" indent="-228571" eaLnBrk="0" fontAlgn="base" hangingPunct="0">
              <a:spcBef>
                <a:spcPct val="0"/>
              </a:spcBef>
              <a:spcAft>
                <a:spcPct val="0"/>
              </a:spcAft>
              <a:defRPr>
                <a:solidFill>
                  <a:schemeClr val="tx1"/>
                </a:solidFill>
                <a:latin typeface="Arial" pitchFamily="34" charset="0"/>
              </a:defRPr>
            </a:lvl8pPr>
            <a:lvl9pPr marL="3885696" indent="-22857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mtClean="0">
                <a:latin typeface="Calibri" pitchFamily="34" charset="0"/>
              </a:rPr>
              <a:t>This is MOSH</a:t>
            </a:r>
          </a:p>
        </p:txBody>
      </p:sp>
      <p:sp>
        <p:nvSpPr>
          <p:cNvPr id="93187"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54" indent="-285713" eaLnBrk="0" hangingPunct="0">
              <a:defRPr>
                <a:solidFill>
                  <a:schemeClr val="tx1"/>
                </a:solidFill>
                <a:latin typeface="Arial" pitchFamily="34" charset="0"/>
              </a:defRPr>
            </a:lvl2pPr>
            <a:lvl3pPr marL="1142852" indent="-228571" eaLnBrk="0" hangingPunct="0">
              <a:defRPr>
                <a:solidFill>
                  <a:schemeClr val="tx1"/>
                </a:solidFill>
                <a:latin typeface="Arial" pitchFamily="34" charset="0"/>
              </a:defRPr>
            </a:lvl3pPr>
            <a:lvl4pPr marL="1599993" indent="-228571" eaLnBrk="0" hangingPunct="0">
              <a:defRPr>
                <a:solidFill>
                  <a:schemeClr val="tx1"/>
                </a:solidFill>
                <a:latin typeface="Arial" pitchFamily="34" charset="0"/>
              </a:defRPr>
            </a:lvl4pPr>
            <a:lvl5pPr marL="2057133" indent="-228571" eaLnBrk="0" hangingPunct="0">
              <a:defRPr>
                <a:solidFill>
                  <a:schemeClr val="tx1"/>
                </a:solidFill>
                <a:latin typeface="Arial" pitchFamily="34" charset="0"/>
              </a:defRPr>
            </a:lvl5pPr>
            <a:lvl6pPr marL="2514274" indent="-228571" eaLnBrk="0" fontAlgn="base" hangingPunct="0">
              <a:spcBef>
                <a:spcPct val="0"/>
              </a:spcBef>
              <a:spcAft>
                <a:spcPct val="0"/>
              </a:spcAft>
              <a:defRPr>
                <a:solidFill>
                  <a:schemeClr val="tx1"/>
                </a:solidFill>
                <a:latin typeface="Arial" pitchFamily="34" charset="0"/>
              </a:defRPr>
            </a:lvl6pPr>
            <a:lvl7pPr marL="2971415" indent="-228571" eaLnBrk="0" fontAlgn="base" hangingPunct="0">
              <a:spcBef>
                <a:spcPct val="0"/>
              </a:spcBef>
              <a:spcAft>
                <a:spcPct val="0"/>
              </a:spcAft>
              <a:defRPr>
                <a:solidFill>
                  <a:schemeClr val="tx1"/>
                </a:solidFill>
                <a:latin typeface="Arial" pitchFamily="34" charset="0"/>
              </a:defRPr>
            </a:lvl7pPr>
            <a:lvl8pPr marL="3428556" indent="-228571" eaLnBrk="0" fontAlgn="base" hangingPunct="0">
              <a:spcBef>
                <a:spcPct val="0"/>
              </a:spcBef>
              <a:spcAft>
                <a:spcPct val="0"/>
              </a:spcAft>
              <a:defRPr>
                <a:solidFill>
                  <a:schemeClr val="tx1"/>
                </a:solidFill>
                <a:latin typeface="Arial" pitchFamily="34" charset="0"/>
              </a:defRPr>
            </a:lvl8pPr>
            <a:lvl9pPr marL="3885696" indent="-22857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40D2E1D-8475-4A8D-A931-6BAC601AB2D6}"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
        <p:nvSpPr>
          <p:cNvPr id="931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54" indent="-285713" eaLnBrk="0" hangingPunct="0">
              <a:defRPr>
                <a:solidFill>
                  <a:schemeClr val="tx1"/>
                </a:solidFill>
                <a:latin typeface="Arial" pitchFamily="34" charset="0"/>
              </a:defRPr>
            </a:lvl2pPr>
            <a:lvl3pPr marL="1142852" indent="-228571" eaLnBrk="0" hangingPunct="0">
              <a:defRPr>
                <a:solidFill>
                  <a:schemeClr val="tx1"/>
                </a:solidFill>
                <a:latin typeface="Arial" pitchFamily="34" charset="0"/>
              </a:defRPr>
            </a:lvl3pPr>
            <a:lvl4pPr marL="1599993" indent="-228571" eaLnBrk="0" hangingPunct="0">
              <a:defRPr>
                <a:solidFill>
                  <a:schemeClr val="tx1"/>
                </a:solidFill>
                <a:latin typeface="Arial" pitchFamily="34" charset="0"/>
              </a:defRPr>
            </a:lvl4pPr>
            <a:lvl5pPr marL="2057133" indent="-228571" eaLnBrk="0" hangingPunct="0">
              <a:defRPr>
                <a:solidFill>
                  <a:schemeClr val="tx1"/>
                </a:solidFill>
                <a:latin typeface="Arial" pitchFamily="34" charset="0"/>
              </a:defRPr>
            </a:lvl5pPr>
            <a:lvl6pPr marL="2514274" indent="-228571" eaLnBrk="0" fontAlgn="base" hangingPunct="0">
              <a:spcBef>
                <a:spcPct val="0"/>
              </a:spcBef>
              <a:spcAft>
                <a:spcPct val="0"/>
              </a:spcAft>
              <a:defRPr>
                <a:solidFill>
                  <a:schemeClr val="tx1"/>
                </a:solidFill>
                <a:latin typeface="Arial" pitchFamily="34" charset="0"/>
              </a:defRPr>
            </a:lvl6pPr>
            <a:lvl7pPr marL="2971415" indent="-228571" eaLnBrk="0" fontAlgn="base" hangingPunct="0">
              <a:spcBef>
                <a:spcPct val="0"/>
              </a:spcBef>
              <a:spcAft>
                <a:spcPct val="0"/>
              </a:spcAft>
              <a:defRPr>
                <a:solidFill>
                  <a:schemeClr val="tx1"/>
                </a:solidFill>
                <a:latin typeface="Arial" pitchFamily="34" charset="0"/>
              </a:defRPr>
            </a:lvl7pPr>
            <a:lvl8pPr marL="3428556" indent="-228571" eaLnBrk="0" fontAlgn="base" hangingPunct="0">
              <a:spcBef>
                <a:spcPct val="0"/>
              </a:spcBef>
              <a:spcAft>
                <a:spcPct val="0"/>
              </a:spcAft>
              <a:defRPr>
                <a:solidFill>
                  <a:schemeClr val="tx1"/>
                </a:solidFill>
                <a:latin typeface="Arial" pitchFamily="34" charset="0"/>
              </a:defRPr>
            </a:lvl8pPr>
            <a:lvl9pPr marL="3885696" indent="-22857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mtClean="0">
                <a:latin typeface="Calibri" pitchFamily="34" charset="0"/>
              </a:rPr>
              <a:t>This is MOSH</a:t>
            </a:r>
          </a:p>
        </p:txBody>
      </p:sp>
      <p:sp>
        <p:nvSpPr>
          <p:cNvPr id="104451"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54" indent="-285713" eaLnBrk="0" hangingPunct="0">
              <a:defRPr>
                <a:solidFill>
                  <a:schemeClr val="tx1"/>
                </a:solidFill>
                <a:latin typeface="Arial" pitchFamily="34" charset="0"/>
              </a:defRPr>
            </a:lvl2pPr>
            <a:lvl3pPr marL="1142852" indent="-228571" eaLnBrk="0" hangingPunct="0">
              <a:defRPr>
                <a:solidFill>
                  <a:schemeClr val="tx1"/>
                </a:solidFill>
                <a:latin typeface="Arial" pitchFamily="34" charset="0"/>
              </a:defRPr>
            </a:lvl3pPr>
            <a:lvl4pPr marL="1599993" indent="-228571" eaLnBrk="0" hangingPunct="0">
              <a:defRPr>
                <a:solidFill>
                  <a:schemeClr val="tx1"/>
                </a:solidFill>
                <a:latin typeface="Arial" pitchFamily="34" charset="0"/>
              </a:defRPr>
            </a:lvl4pPr>
            <a:lvl5pPr marL="2057133" indent="-228571" eaLnBrk="0" hangingPunct="0">
              <a:defRPr>
                <a:solidFill>
                  <a:schemeClr val="tx1"/>
                </a:solidFill>
                <a:latin typeface="Arial" pitchFamily="34" charset="0"/>
              </a:defRPr>
            </a:lvl5pPr>
            <a:lvl6pPr marL="2514274" indent="-228571" eaLnBrk="0" fontAlgn="base" hangingPunct="0">
              <a:spcBef>
                <a:spcPct val="0"/>
              </a:spcBef>
              <a:spcAft>
                <a:spcPct val="0"/>
              </a:spcAft>
              <a:defRPr>
                <a:solidFill>
                  <a:schemeClr val="tx1"/>
                </a:solidFill>
                <a:latin typeface="Arial" pitchFamily="34" charset="0"/>
              </a:defRPr>
            </a:lvl6pPr>
            <a:lvl7pPr marL="2971415" indent="-228571" eaLnBrk="0" fontAlgn="base" hangingPunct="0">
              <a:spcBef>
                <a:spcPct val="0"/>
              </a:spcBef>
              <a:spcAft>
                <a:spcPct val="0"/>
              </a:spcAft>
              <a:defRPr>
                <a:solidFill>
                  <a:schemeClr val="tx1"/>
                </a:solidFill>
                <a:latin typeface="Arial" pitchFamily="34" charset="0"/>
              </a:defRPr>
            </a:lvl7pPr>
            <a:lvl8pPr marL="3428556" indent="-228571" eaLnBrk="0" fontAlgn="base" hangingPunct="0">
              <a:spcBef>
                <a:spcPct val="0"/>
              </a:spcBef>
              <a:spcAft>
                <a:spcPct val="0"/>
              </a:spcAft>
              <a:defRPr>
                <a:solidFill>
                  <a:schemeClr val="tx1"/>
                </a:solidFill>
                <a:latin typeface="Arial" pitchFamily="34" charset="0"/>
              </a:defRPr>
            </a:lvl8pPr>
            <a:lvl9pPr marL="3885696" indent="-22857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A32D1BB0-12BB-4295-B02C-1425B18B74E4}"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
        <p:nvSpPr>
          <p:cNvPr id="1044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16013" y="701675"/>
            <a:ext cx="4629150" cy="3473450"/>
          </a:xfrm>
          <a:ln/>
        </p:spPr>
      </p:sp>
      <p:sp>
        <p:nvSpPr>
          <p:cNvPr id="77827" name="Rectangle 3"/>
          <p:cNvSpPr>
            <a:spLocks noGrp="1" noChangeArrowheads="1"/>
          </p:cNvSpPr>
          <p:nvPr>
            <p:ph type="body" idx="1"/>
          </p:nvPr>
        </p:nvSpPr>
        <p:spPr>
          <a:xfrm>
            <a:off x="914400" y="4413250"/>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Currently there are over 50 seminars scheduled through the end of June.  They are being offered at various regional locations throughout the state of Maryland  (Baltimore, Central Maryland, Eastern Shore, Southern MD, and Western MD.  The public seminars cover MOSH standards and some general interest topics such as workplace</a:t>
            </a:r>
            <a:r>
              <a:rPr lang="en-US" altLang="en-US" baseline="0" dirty="0" smtClean="0"/>
              <a:t> violence prevention</a:t>
            </a:r>
            <a:r>
              <a:rPr lang="en-US" altLang="en-US" dirty="0" smtClean="0"/>
              <a:t> and Characteristics of an effective safety and health program. You must pre-register using online registration, mail or fax. Please be aware that this training does not relieve employers from providing the training required by specific standards.  It provides a general overview of the requirements.  A certificate of completion will be provided to registered attendees. </a:t>
            </a:r>
          </a:p>
          <a:p>
            <a:endParaRPr lang="en-US" altLang="en-US" dirty="0" smtClean="0"/>
          </a:p>
          <a:p>
            <a:r>
              <a:rPr lang="en-US" altLang="en-US" dirty="0" smtClean="0"/>
              <a:t>Publications on various safety and health topics as well as model programs are available with some in Spanish.</a:t>
            </a:r>
          </a:p>
          <a:p>
            <a:r>
              <a:rPr lang="en-US" altLang="en-US" dirty="0" smtClean="0"/>
              <a:t>Speakers are provided to professional trade associations, employer and employee organizations and other groups.  The requests must be made in writing and are provided on an as available basis.  A speaker request form is located on the MOSH Outreach web site.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DFE72-3C87-4D3B-A0CA-76CA4297E6B1}" type="slidenum">
              <a:rPr lang="en-US" smtClean="0"/>
              <a:t>13</a:t>
            </a:fld>
            <a:endParaRPr lang="en-US"/>
          </a:p>
        </p:txBody>
      </p:sp>
    </p:spTree>
    <p:extLst>
      <p:ext uri="{BB962C8B-B14F-4D97-AF65-F5344CB8AC3E}">
        <p14:creationId xmlns:p14="http://schemas.microsoft.com/office/powerpoint/2010/main" val="57182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14425" y="701675"/>
            <a:ext cx="4630738" cy="3473450"/>
          </a:xfrm>
          <a:ln/>
        </p:spPr>
      </p:sp>
      <p:sp>
        <p:nvSpPr>
          <p:cNvPr id="77827" name="Rectangle 3"/>
          <p:cNvSpPr>
            <a:spLocks noGrp="1" noChangeArrowheads="1"/>
          </p:cNvSpPr>
          <p:nvPr>
            <p:ph type="body" idx="1"/>
          </p:nvPr>
        </p:nvSpPr>
        <p:spPr>
          <a:xfrm>
            <a:off x="914400" y="4413250"/>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MOSH library, located in our Hunt Valley office has Audio Visual materials available for loan to employers. </a:t>
            </a:r>
          </a:p>
          <a:p>
            <a:r>
              <a:rPr lang="en-US" altLang="en-US" dirty="0" smtClean="0"/>
              <a:t>And also has reference materials such as consensus standards that can be viewed in our safety and health library but cannot be lent out.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54" indent="-285713" eaLnBrk="0" hangingPunct="0">
              <a:defRPr>
                <a:solidFill>
                  <a:schemeClr val="tx1"/>
                </a:solidFill>
                <a:latin typeface="Arial" pitchFamily="34" charset="0"/>
              </a:defRPr>
            </a:lvl2pPr>
            <a:lvl3pPr marL="1142852" indent="-228571" eaLnBrk="0" hangingPunct="0">
              <a:defRPr>
                <a:solidFill>
                  <a:schemeClr val="tx1"/>
                </a:solidFill>
                <a:latin typeface="Arial" pitchFamily="34" charset="0"/>
              </a:defRPr>
            </a:lvl3pPr>
            <a:lvl4pPr marL="1599993" indent="-228571" eaLnBrk="0" hangingPunct="0">
              <a:defRPr>
                <a:solidFill>
                  <a:schemeClr val="tx1"/>
                </a:solidFill>
                <a:latin typeface="Arial" pitchFamily="34" charset="0"/>
              </a:defRPr>
            </a:lvl4pPr>
            <a:lvl5pPr marL="2057133" indent="-228571" eaLnBrk="0" hangingPunct="0">
              <a:defRPr>
                <a:solidFill>
                  <a:schemeClr val="tx1"/>
                </a:solidFill>
                <a:latin typeface="Arial" pitchFamily="34" charset="0"/>
              </a:defRPr>
            </a:lvl5pPr>
            <a:lvl6pPr marL="2514274" indent="-228571" eaLnBrk="0" fontAlgn="base" hangingPunct="0">
              <a:spcBef>
                <a:spcPct val="0"/>
              </a:spcBef>
              <a:spcAft>
                <a:spcPct val="0"/>
              </a:spcAft>
              <a:defRPr>
                <a:solidFill>
                  <a:schemeClr val="tx1"/>
                </a:solidFill>
                <a:latin typeface="Arial" pitchFamily="34" charset="0"/>
              </a:defRPr>
            </a:lvl6pPr>
            <a:lvl7pPr marL="2971415" indent="-228571" eaLnBrk="0" fontAlgn="base" hangingPunct="0">
              <a:spcBef>
                <a:spcPct val="0"/>
              </a:spcBef>
              <a:spcAft>
                <a:spcPct val="0"/>
              </a:spcAft>
              <a:defRPr>
                <a:solidFill>
                  <a:schemeClr val="tx1"/>
                </a:solidFill>
                <a:latin typeface="Arial" pitchFamily="34" charset="0"/>
              </a:defRPr>
            </a:lvl7pPr>
            <a:lvl8pPr marL="3428556" indent="-228571" eaLnBrk="0" fontAlgn="base" hangingPunct="0">
              <a:spcBef>
                <a:spcPct val="0"/>
              </a:spcBef>
              <a:spcAft>
                <a:spcPct val="0"/>
              </a:spcAft>
              <a:defRPr>
                <a:solidFill>
                  <a:schemeClr val="tx1"/>
                </a:solidFill>
                <a:latin typeface="Arial" pitchFamily="34" charset="0"/>
              </a:defRPr>
            </a:lvl8pPr>
            <a:lvl9pPr marL="3885696" indent="-22857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mtClean="0">
                <a:latin typeface="Calibri" pitchFamily="34" charset="0"/>
              </a:rPr>
              <a:t>This is MOSH</a:t>
            </a:r>
          </a:p>
        </p:txBody>
      </p:sp>
      <p:sp>
        <p:nvSpPr>
          <p:cNvPr id="103427"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854" indent="-285713" eaLnBrk="0" hangingPunct="0">
              <a:defRPr>
                <a:solidFill>
                  <a:schemeClr val="tx1"/>
                </a:solidFill>
                <a:latin typeface="Arial" pitchFamily="34" charset="0"/>
              </a:defRPr>
            </a:lvl2pPr>
            <a:lvl3pPr marL="1142852" indent="-228571" eaLnBrk="0" hangingPunct="0">
              <a:defRPr>
                <a:solidFill>
                  <a:schemeClr val="tx1"/>
                </a:solidFill>
                <a:latin typeface="Arial" pitchFamily="34" charset="0"/>
              </a:defRPr>
            </a:lvl3pPr>
            <a:lvl4pPr marL="1599993" indent="-228571" eaLnBrk="0" hangingPunct="0">
              <a:defRPr>
                <a:solidFill>
                  <a:schemeClr val="tx1"/>
                </a:solidFill>
                <a:latin typeface="Arial" pitchFamily="34" charset="0"/>
              </a:defRPr>
            </a:lvl4pPr>
            <a:lvl5pPr marL="2057133" indent="-228571" eaLnBrk="0" hangingPunct="0">
              <a:defRPr>
                <a:solidFill>
                  <a:schemeClr val="tx1"/>
                </a:solidFill>
                <a:latin typeface="Arial" pitchFamily="34" charset="0"/>
              </a:defRPr>
            </a:lvl5pPr>
            <a:lvl6pPr marL="2514274" indent="-228571" eaLnBrk="0" fontAlgn="base" hangingPunct="0">
              <a:spcBef>
                <a:spcPct val="0"/>
              </a:spcBef>
              <a:spcAft>
                <a:spcPct val="0"/>
              </a:spcAft>
              <a:defRPr>
                <a:solidFill>
                  <a:schemeClr val="tx1"/>
                </a:solidFill>
                <a:latin typeface="Arial" pitchFamily="34" charset="0"/>
              </a:defRPr>
            </a:lvl6pPr>
            <a:lvl7pPr marL="2971415" indent="-228571" eaLnBrk="0" fontAlgn="base" hangingPunct="0">
              <a:spcBef>
                <a:spcPct val="0"/>
              </a:spcBef>
              <a:spcAft>
                <a:spcPct val="0"/>
              </a:spcAft>
              <a:defRPr>
                <a:solidFill>
                  <a:schemeClr val="tx1"/>
                </a:solidFill>
                <a:latin typeface="Arial" pitchFamily="34" charset="0"/>
              </a:defRPr>
            </a:lvl7pPr>
            <a:lvl8pPr marL="3428556" indent="-228571" eaLnBrk="0" fontAlgn="base" hangingPunct="0">
              <a:spcBef>
                <a:spcPct val="0"/>
              </a:spcBef>
              <a:spcAft>
                <a:spcPct val="0"/>
              </a:spcAft>
              <a:defRPr>
                <a:solidFill>
                  <a:schemeClr val="tx1"/>
                </a:solidFill>
                <a:latin typeface="Arial" pitchFamily="34" charset="0"/>
              </a:defRPr>
            </a:lvl8pPr>
            <a:lvl9pPr marL="3885696" indent="-22857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06C0746-9C03-4C44-A08D-B0E539EF6613}" type="slidenum">
              <a:rPr lang="en-US" smtClean="0">
                <a:latin typeface="Calibri" pitchFamily="34" charset="0"/>
              </a:rPr>
              <a:pPr eaLnBrk="1" fontAlgn="base" hangingPunct="1">
                <a:spcBef>
                  <a:spcPct val="0"/>
                </a:spcBef>
                <a:spcAft>
                  <a:spcPct val="0"/>
                </a:spcAft>
              </a:pPr>
              <a:t>15</a:t>
            </a:fld>
            <a:endParaRPr lang="en-US" smtClean="0">
              <a:latin typeface="Calibri" pitchFamily="34" charset="0"/>
            </a:endParaRPr>
          </a:p>
        </p:txBody>
      </p:sp>
      <p:sp>
        <p:nvSpPr>
          <p:cNvPr id="1034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87E3FE-B841-465C-B41A-325C7110E522}" type="slidenum">
              <a:rPr lang="en-US" smtClean="0"/>
              <a:t>16</a:t>
            </a:fld>
            <a:endParaRPr lang="en-US"/>
          </a:p>
        </p:txBody>
      </p:sp>
    </p:spTree>
    <p:extLst>
      <p:ext uri="{BB962C8B-B14F-4D97-AF65-F5344CB8AC3E}">
        <p14:creationId xmlns:p14="http://schemas.microsoft.com/office/powerpoint/2010/main" val="177997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06488" y="696913"/>
            <a:ext cx="4648200" cy="3486150"/>
          </a:xfrm>
          <a:ln/>
        </p:spPr>
      </p:sp>
      <p:sp>
        <p:nvSpPr>
          <p:cNvPr id="103427" name="Rectangle 3"/>
          <p:cNvSpPr>
            <a:spLocks noGrp="1" noChangeArrowheads="1"/>
          </p:cNvSpPr>
          <p:nvPr>
            <p:ph type="body" idx="1"/>
          </p:nvPr>
        </p:nvSpPr>
        <p:spPr>
          <a:xfrm>
            <a:off x="685800" y="4416426"/>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ADFC3-74FC-45E4-AA49-E759ED1B15D4}"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8DED3-F71D-474C-A6D4-A4296D9B5908}" type="slidenum">
              <a:rPr lang="en-US" smtClean="0"/>
              <a:t>‹#›</a:t>
            </a:fld>
            <a:endParaRPr lang="en-US"/>
          </a:p>
        </p:txBody>
      </p:sp>
    </p:spTree>
    <p:extLst>
      <p:ext uri="{BB962C8B-B14F-4D97-AF65-F5344CB8AC3E}">
        <p14:creationId xmlns:p14="http://schemas.microsoft.com/office/powerpoint/2010/main" val="343732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8793-9447-4F63-AC55-CE894FF9F4AC}"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1E10C-A978-4B3E-AE97-BE903B2F59DF}" type="slidenum">
              <a:rPr lang="en-US" smtClean="0"/>
              <a:t>‹#›</a:t>
            </a:fld>
            <a:endParaRPr lang="en-US"/>
          </a:p>
        </p:txBody>
      </p:sp>
    </p:spTree>
    <p:extLst>
      <p:ext uri="{BB962C8B-B14F-4D97-AF65-F5344CB8AC3E}">
        <p14:creationId xmlns:p14="http://schemas.microsoft.com/office/powerpoint/2010/main" val="291863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8793-9447-4F63-AC55-CE894FF9F4AC}"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1E10C-A978-4B3E-AE97-BE903B2F59DF}" type="slidenum">
              <a:rPr lang="en-US" smtClean="0"/>
              <a:t>‹#›</a:t>
            </a:fld>
            <a:endParaRPr lang="en-US"/>
          </a:p>
        </p:txBody>
      </p:sp>
    </p:spTree>
    <p:extLst>
      <p:ext uri="{BB962C8B-B14F-4D97-AF65-F5344CB8AC3E}">
        <p14:creationId xmlns:p14="http://schemas.microsoft.com/office/powerpoint/2010/main" val="350523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82296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30775" y="1676400"/>
            <a:ext cx="3787775" cy="4114800"/>
          </a:xfrm>
        </p:spPr>
        <p:txBody>
          <a:bodyPr/>
          <a:lstStyle/>
          <a:p>
            <a:pPr lvl="0"/>
            <a:endParaRPr lang="en-US" noProof="0"/>
          </a:p>
        </p:txBody>
      </p:sp>
      <p:sp>
        <p:nvSpPr>
          <p:cNvPr id="5" name="Footer Placeholder 4"/>
          <p:cNvSpPr>
            <a:spLocks noGrp="1"/>
          </p:cNvSpPr>
          <p:nvPr>
            <p:ph type="ftr" sz="quarter" idx="10"/>
          </p:nvPr>
        </p:nvSpPr>
        <p:spPr>
          <a:xfrm>
            <a:off x="4191000" y="6400800"/>
            <a:ext cx="4724400" cy="457200"/>
          </a:xfrm>
        </p:spPr>
        <p:txBody>
          <a:bodyPr/>
          <a:lstStyle>
            <a:lvl1pPr>
              <a:defRPr/>
            </a:lvl1pPr>
          </a:lstStyle>
          <a:p>
            <a:pPr>
              <a:defRPr/>
            </a:pPr>
            <a:r>
              <a:rPr lang="en-US">
                <a:solidFill>
                  <a:prstClr val="black">
                    <a:tint val="75000"/>
                  </a:prstClr>
                </a:solidFill>
              </a:rPr>
              <a:t>Maryland Occupational Safety and Health</a:t>
            </a:r>
            <a:r>
              <a:rPr lang="en-US" i="1">
                <a:solidFill>
                  <a:prstClr val="black">
                    <a:tint val="75000"/>
                  </a:prstClr>
                </a:solidFill>
                <a:latin typeface="Times New Roman" pitchFamily="18" charset="0"/>
              </a:rPr>
              <a:t> </a:t>
            </a:r>
          </a:p>
        </p:txBody>
      </p:sp>
    </p:spTree>
    <p:extLst>
      <p:ext uri="{BB962C8B-B14F-4D97-AF65-F5344CB8AC3E}">
        <p14:creationId xmlns:p14="http://schemas.microsoft.com/office/powerpoint/2010/main" val="175081527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8793-9447-4F63-AC55-CE894FF9F4AC}"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1E10C-A978-4B3E-AE97-BE903B2F59DF}" type="slidenum">
              <a:rPr lang="en-US" smtClean="0"/>
              <a:t>‹#›</a:t>
            </a:fld>
            <a:endParaRPr lang="en-US"/>
          </a:p>
        </p:txBody>
      </p:sp>
    </p:spTree>
    <p:extLst>
      <p:ext uri="{BB962C8B-B14F-4D97-AF65-F5344CB8AC3E}">
        <p14:creationId xmlns:p14="http://schemas.microsoft.com/office/powerpoint/2010/main" val="130449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308793-9447-4F63-AC55-CE894FF9F4AC}"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1E10C-A978-4B3E-AE97-BE903B2F59DF}" type="slidenum">
              <a:rPr lang="en-US" smtClean="0"/>
              <a:t>‹#›</a:t>
            </a:fld>
            <a:endParaRPr lang="en-US"/>
          </a:p>
        </p:txBody>
      </p:sp>
    </p:spTree>
    <p:extLst>
      <p:ext uri="{BB962C8B-B14F-4D97-AF65-F5344CB8AC3E}">
        <p14:creationId xmlns:p14="http://schemas.microsoft.com/office/powerpoint/2010/main" val="354416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308793-9447-4F63-AC55-CE894FF9F4AC}"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1E10C-A978-4B3E-AE97-BE903B2F59DF}" type="slidenum">
              <a:rPr lang="en-US" smtClean="0"/>
              <a:t>‹#›</a:t>
            </a:fld>
            <a:endParaRPr lang="en-US"/>
          </a:p>
        </p:txBody>
      </p:sp>
    </p:spTree>
    <p:extLst>
      <p:ext uri="{BB962C8B-B14F-4D97-AF65-F5344CB8AC3E}">
        <p14:creationId xmlns:p14="http://schemas.microsoft.com/office/powerpoint/2010/main" val="37088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308793-9447-4F63-AC55-CE894FF9F4AC}" type="datetimeFigureOut">
              <a:rPr lang="en-US" smtClean="0"/>
              <a:t>6/21/2016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1E10C-A978-4B3E-AE97-BE903B2F59DF}" type="slidenum">
              <a:rPr lang="en-US" smtClean="0"/>
              <a:t>‹#›</a:t>
            </a:fld>
            <a:endParaRPr lang="en-US"/>
          </a:p>
        </p:txBody>
      </p:sp>
    </p:spTree>
    <p:extLst>
      <p:ext uri="{BB962C8B-B14F-4D97-AF65-F5344CB8AC3E}">
        <p14:creationId xmlns:p14="http://schemas.microsoft.com/office/powerpoint/2010/main" val="1131554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308793-9447-4F63-AC55-CE894FF9F4AC}" type="datetimeFigureOut">
              <a:rPr lang="en-US" smtClean="0"/>
              <a:t>6/21/2016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1E10C-A978-4B3E-AE97-BE903B2F59DF}" type="slidenum">
              <a:rPr lang="en-US" smtClean="0"/>
              <a:t>‹#›</a:t>
            </a:fld>
            <a:endParaRPr lang="en-US"/>
          </a:p>
        </p:txBody>
      </p:sp>
    </p:spTree>
    <p:extLst>
      <p:ext uri="{BB962C8B-B14F-4D97-AF65-F5344CB8AC3E}">
        <p14:creationId xmlns:p14="http://schemas.microsoft.com/office/powerpoint/2010/main" val="261994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08793-9447-4F63-AC55-CE894FF9F4AC}" type="datetimeFigureOut">
              <a:rPr lang="en-US" smtClean="0"/>
              <a:t>6/21/2016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1E10C-A978-4B3E-AE97-BE903B2F59DF}" type="slidenum">
              <a:rPr lang="en-US" smtClean="0"/>
              <a:t>‹#›</a:t>
            </a:fld>
            <a:endParaRPr lang="en-US"/>
          </a:p>
        </p:txBody>
      </p:sp>
    </p:spTree>
    <p:extLst>
      <p:ext uri="{BB962C8B-B14F-4D97-AF65-F5344CB8AC3E}">
        <p14:creationId xmlns:p14="http://schemas.microsoft.com/office/powerpoint/2010/main" val="293085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8793-9447-4F63-AC55-CE894FF9F4AC}"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1E10C-A978-4B3E-AE97-BE903B2F59DF}" type="slidenum">
              <a:rPr lang="en-US" smtClean="0"/>
              <a:t>‹#›</a:t>
            </a:fld>
            <a:endParaRPr lang="en-US"/>
          </a:p>
        </p:txBody>
      </p:sp>
    </p:spTree>
    <p:extLst>
      <p:ext uri="{BB962C8B-B14F-4D97-AF65-F5344CB8AC3E}">
        <p14:creationId xmlns:p14="http://schemas.microsoft.com/office/powerpoint/2010/main" val="322518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08793-9447-4F63-AC55-CE894FF9F4AC}"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1E10C-A978-4B3E-AE97-BE903B2F59DF}" type="slidenum">
              <a:rPr lang="en-US" smtClean="0"/>
              <a:t>‹#›</a:t>
            </a:fld>
            <a:endParaRPr lang="en-US"/>
          </a:p>
        </p:txBody>
      </p:sp>
    </p:spTree>
    <p:extLst>
      <p:ext uri="{BB962C8B-B14F-4D97-AF65-F5344CB8AC3E}">
        <p14:creationId xmlns:p14="http://schemas.microsoft.com/office/powerpoint/2010/main" val="161718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08793-9447-4F63-AC55-CE894FF9F4AC}" type="datetimeFigureOut">
              <a:rPr lang="en-US" smtClean="0"/>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1E10C-A978-4B3E-AE97-BE903B2F59DF}" type="slidenum">
              <a:rPr lang="en-US" smtClean="0"/>
              <a:t>‹#›</a:t>
            </a:fld>
            <a:endParaRPr lang="en-US"/>
          </a:p>
        </p:txBody>
      </p:sp>
    </p:spTree>
    <p:extLst>
      <p:ext uri="{BB962C8B-B14F-4D97-AF65-F5344CB8AC3E}">
        <p14:creationId xmlns:p14="http://schemas.microsoft.com/office/powerpoint/2010/main" val="32948981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4.jpe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600201"/>
            <a:ext cx="8839200" cy="2133599"/>
          </a:xfrm>
        </p:spPr>
        <p:txBody>
          <a:bodyPr>
            <a:normAutofit/>
          </a:bodyPr>
          <a:lstStyle/>
          <a:p>
            <a:r>
              <a:rPr lang="en-US" b="1" dirty="0" smtClean="0"/>
              <a:t/>
            </a:r>
            <a:br>
              <a:rPr lang="en-US" b="1" dirty="0" smtClean="0"/>
            </a:br>
            <a:endParaRPr lang="en-US" dirty="0"/>
          </a:p>
        </p:txBody>
      </p:sp>
      <p:grpSp>
        <p:nvGrpSpPr>
          <p:cNvPr id="9" name="Group 8"/>
          <p:cNvGrpSpPr/>
          <p:nvPr/>
        </p:nvGrpSpPr>
        <p:grpSpPr>
          <a:xfrm>
            <a:off x="0" y="76200"/>
            <a:ext cx="8973312" cy="6726613"/>
            <a:chOff x="0" y="76200"/>
            <a:chExt cx="8973312" cy="6726613"/>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498" r="16947"/>
            <a:stretch/>
          </p:blipFill>
          <p:spPr>
            <a:xfrm>
              <a:off x="0" y="76200"/>
              <a:ext cx="1737360" cy="16094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5791201"/>
              <a:ext cx="3334512" cy="1011612"/>
            </a:xfrm>
            <a:prstGeom prst="rect">
              <a:avLst/>
            </a:prstGeom>
          </p:spPr>
        </p:pic>
        <p:cxnSp>
          <p:nvCxnSpPr>
            <p:cNvPr id="7" name="Straight Connector 6"/>
            <p:cNvCxnSpPr/>
            <p:nvPr/>
          </p:nvCxnSpPr>
          <p:spPr>
            <a:xfrm>
              <a:off x="457200" y="5715000"/>
              <a:ext cx="84582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8" name="Title 2"/>
          <p:cNvSpPr txBox="1">
            <a:spLocks/>
          </p:cNvSpPr>
          <p:nvPr/>
        </p:nvSpPr>
        <p:spPr>
          <a:xfrm>
            <a:off x="304800" y="1521460"/>
            <a:ext cx="86106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Maryland Construction &amp; Materials Conference </a:t>
            </a:r>
            <a:r>
              <a:rPr lang="en-US" sz="3200" dirty="0" smtClean="0"/>
              <a:t>June 2016</a:t>
            </a:r>
          </a:p>
        </p:txBody>
      </p:sp>
      <p:sp>
        <p:nvSpPr>
          <p:cNvPr id="10" name="Subtitle 3"/>
          <p:cNvSpPr>
            <a:spLocks noGrp="1"/>
          </p:cNvSpPr>
          <p:nvPr>
            <p:ph type="subTitle" idx="1"/>
          </p:nvPr>
        </p:nvSpPr>
        <p:spPr>
          <a:xfrm>
            <a:off x="1371600" y="3048000"/>
            <a:ext cx="6400800" cy="2209800"/>
          </a:xfrm>
        </p:spPr>
        <p:txBody>
          <a:bodyPr>
            <a:normAutofit fontScale="92500" lnSpcReduction="20000"/>
          </a:bodyPr>
          <a:lstStyle/>
          <a:p>
            <a:r>
              <a:rPr lang="en-US" sz="4400" b="1" dirty="0" smtClean="0">
                <a:solidFill>
                  <a:schemeClr val="tx1"/>
                </a:solidFill>
              </a:rPr>
              <a:t>MOSH UPDATE</a:t>
            </a:r>
          </a:p>
          <a:p>
            <a:r>
              <a:rPr lang="en-US" sz="2800" dirty="0" smtClean="0">
                <a:solidFill>
                  <a:schemeClr val="tx1"/>
                </a:solidFill>
              </a:rPr>
              <a:t>Jim Reilly</a:t>
            </a:r>
            <a:endParaRPr lang="en-US" sz="2800" dirty="0" smtClean="0">
              <a:solidFill>
                <a:schemeClr val="tx1"/>
              </a:solidFill>
            </a:endParaRPr>
          </a:p>
          <a:p>
            <a:r>
              <a:rPr lang="en-US" sz="2800" dirty="0" smtClean="0">
                <a:solidFill>
                  <a:schemeClr val="tx1"/>
                </a:solidFill>
              </a:rPr>
              <a:t>Compliance Safety &amp; Health Officer </a:t>
            </a:r>
          </a:p>
          <a:p>
            <a:r>
              <a:rPr lang="en-US" sz="2800" dirty="0" smtClean="0">
                <a:solidFill>
                  <a:schemeClr val="tx1"/>
                </a:solidFill>
              </a:rPr>
              <a:t>MOSH Outreach Unit </a:t>
            </a:r>
          </a:p>
          <a:p>
            <a:r>
              <a:rPr lang="en-US" sz="2800" dirty="0" smtClean="0">
                <a:solidFill>
                  <a:schemeClr val="tx1"/>
                </a:solidFill>
              </a:rPr>
              <a:t>Hunt Valley, MD</a:t>
            </a:r>
            <a:endParaRPr lang="en-US" sz="2800" dirty="0">
              <a:solidFill>
                <a:schemeClr val="tx1"/>
              </a:solidFill>
            </a:endParaRPr>
          </a:p>
        </p:txBody>
      </p:sp>
    </p:spTree>
    <p:extLst>
      <p:ext uri="{BB962C8B-B14F-4D97-AF65-F5344CB8AC3E}">
        <p14:creationId xmlns:p14="http://schemas.microsoft.com/office/powerpoint/2010/main" val="182710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52400"/>
            <a:ext cx="8229600" cy="1066800"/>
          </a:xfrm>
        </p:spPr>
        <p:txBody>
          <a:bodyPr>
            <a:normAutofit fontScale="90000"/>
          </a:bodyPr>
          <a:lstStyle/>
          <a:p>
            <a:pPr algn="ctr"/>
            <a:r>
              <a:rPr lang="en-US" b="1" dirty="0" smtClean="0">
                <a:solidFill>
                  <a:schemeClr val="tx1"/>
                </a:solidFill>
              </a:rPr>
              <a:t>Compliance and Enforcement Inspections</a:t>
            </a:r>
          </a:p>
        </p:txBody>
      </p:sp>
      <p:pic>
        <p:nvPicPr>
          <p:cNvPr id="43013" name="ClipArt Placeholder 5"/>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562600" y="1524000"/>
            <a:ext cx="2943225" cy="4114800"/>
          </a:xfrm>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43012" name="Rectangle 6"/>
          <p:cNvSpPr>
            <a:spLocks noChangeArrowheads="1"/>
          </p:cNvSpPr>
          <p:nvPr/>
        </p:nvSpPr>
        <p:spPr bwMode="auto">
          <a:xfrm>
            <a:off x="533400" y="1600200"/>
            <a:ext cx="6324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0" tIns="46036" rIns="92070" bIns="46036"/>
          <a:lstStyle/>
          <a:p>
            <a:pPr marL="457200" indent="-457200">
              <a:lnSpc>
                <a:spcPct val="90000"/>
              </a:lnSpc>
              <a:buFont typeface="Monotype Sorts" pitchFamily="2" charset="2"/>
              <a:buAutoNum type="arabicPeriod"/>
            </a:pPr>
            <a:r>
              <a:rPr lang="en-US" sz="3200" dirty="0"/>
              <a:t>Imminent danger</a:t>
            </a:r>
          </a:p>
          <a:p>
            <a:pPr marL="457200" indent="-457200">
              <a:lnSpc>
                <a:spcPct val="90000"/>
              </a:lnSpc>
              <a:buFont typeface="Monotype Sorts" pitchFamily="2" charset="2"/>
              <a:buAutoNum type="arabicPeriod"/>
            </a:pPr>
            <a:r>
              <a:rPr lang="en-US" sz="3200" dirty="0"/>
              <a:t>Fatality / catastrophe</a:t>
            </a:r>
          </a:p>
          <a:p>
            <a:pPr marL="457200" indent="-457200">
              <a:lnSpc>
                <a:spcPct val="90000"/>
              </a:lnSpc>
              <a:buFont typeface="Monotype Sorts" pitchFamily="2" charset="2"/>
              <a:buAutoNum type="arabicPeriod"/>
            </a:pPr>
            <a:r>
              <a:rPr lang="en-US" sz="3200" dirty="0"/>
              <a:t>Complaints </a:t>
            </a:r>
            <a:r>
              <a:rPr lang="en-US" sz="3200" dirty="0" smtClean="0"/>
              <a:t>and Referrals</a:t>
            </a:r>
            <a:endParaRPr lang="en-US" sz="3200" dirty="0"/>
          </a:p>
          <a:p>
            <a:pPr marL="457200" indent="-457200">
              <a:lnSpc>
                <a:spcPct val="90000"/>
              </a:lnSpc>
              <a:buFont typeface="Monotype Sorts" pitchFamily="2" charset="2"/>
              <a:buAutoNum type="arabicPeriod"/>
            </a:pPr>
            <a:r>
              <a:rPr lang="en-US" sz="3200" dirty="0"/>
              <a:t>Accidents</a:t>
            </a:r>
          </a:p>
          <a:p>
            <a:pPr marL="457200" indent="-457200">
              <a:lnSpc>
                <a:spcPct val="90000"/>
              </a:lnSpc>
              <a:buFont typeface="Monotype Sorts" pitchFamily="2" charset="2"/>
              <a:buAutoNum type="arabicPeriod"/>
            </a:pPr>
            <a:r>
              <a:rPr lang="en-US" sz="3200" dirty="0"/>
              <a:t>OTS Complaints </a:t>
            </a:r>
            <a:r>
              <a:rPr lang="en-US" sz="3200" dirty="0" smtClean="0"/>
              <a:t>and Referrals </a:t>
            </a:r>
            <a:endParaRPr lang="en-US" sz="3200" dirty="0"/>
          </a:p>
          <a:p>
            <a:pPr marL="457200" indent="-457200">
              <a:lnSpc>
                <a:spcPct val="90000"/>
              </a:lnSpc>
              <a:buFont typeface="Monotype Sorts" pitchFamily="2" charset="2"/>
              <a:buAutoNum type="arabicPeriod"/>
            </a:pPr>
            <a:r>
              <a:rPr lang="en-US" sz="3200" dirty="0"/>
              <a:t>Follow-up</a:t>
            </a:r>
          </a:p>
          <a:p>
            <a:pPr marL="457200" indent="-457200">
              <a:lnSpc>
                <a:spcPct val="90000"/>
              </a:lnSpc>
              <a:buFont typeface="Monotype Sorts" pitchFamily="2" charset="2"/>
              <a:buAutoNum type="arabicPeriod"/>
            </a:pPr>
            <a:r>
              <a:rPr lang="en-US" sz="3200" dirty="0"/>
              <a:t>General </a:t>
            </a:r>
            <a:r>
              <a:rPr lang="en-US" sz="3200" dirty="0" smtClean="0"/>
              <a:t>schedule inspections</a:t>
            </a:r>
            <a:endParaRPr lang="en-US" sz="3200"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8498" r="16947"/>
          <a:stretch/>
        </p:blipFill>
        <p:spPr>
          <a:xfrm>
            <a:off x="0" y="152400"/>
            <a:ext cx="1371600" cy="126499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6172199"/>
            <a:ext cx="2602201" cy="630613"/>
          </a:xfrm>
          <a:prstGeom prst="rect">
            <a:avLst/>
          </a:prstGeom>
        </p:spPr>
      </p:pic>
      <p:cxnSp>
        <p:nvCxnSpPr>
          <p:cNvPr id="7" name="Straight Connector 6"/>
          <p:cNvCxnSpPr/>
          <p:nvPr/>
        </p:nvCxnSpPr>
        <p:spPr>
          <a:xfrm>
            <a:off x="392401" y="6019800"/>
            <a:ext cx="8458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9076230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1" y="2286000"/>
            <a:ext cx="8686800" cy="1143000"/>
          </a:xfrm>
        </p:spPr>
        <p:txBody>
          <a:bodyPr>
            <a:normAutofit/>
          </a:bodyPr>
          <a:lstStyle/>
          <a:p>
            <a:r>
              <a:rPr lang="en-US" b="1" i="1" dirty="0" smtClean="0"/>
              <a:t>What can MOSH do for you?</a:t>
            </a:r>
            <a:endParaRPr lang="en-US" b="1" i="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498" r="16947"/>
          <a:stretch/>
        </p:blipFill>
        <p:spPr>
          <a:xfrm>
            <a:off x="0" y="119279"/>
            <a:ext cx="1371600" cy="127060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6172200"/>
            <a:ext cx="2667000" cy="630612"/>
          </a:xfrm>
          <a:prstGeom prst="rect">
            <a:avLst/>
          </a:prstGeom>
        </p:spPr>
      </p:pic>
      <p:cxnSp>
        <p:nvCxnSpPr>
          <p:cNvPr id="6" name="Straight Connector 5"/>
          <p:cNvCxnSpPr/>
          <p:nvPr/>
        </p:nvCxnSpPr>
        <p:spPr>
          <a:xfrm>
            <a:off x="412173" y="6019800"/>
            <a:ext cx="8458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2050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6200"/>
            <a:ext cx="7772400" cy="1143000"/>
          </a:xfrm>
        </p:spPr>
        <p:txBody>
          <a:bodyPr/>
          <a:lstStyle/>
          <a:p>
            <a:r>
              <a:rPr lang="en-US" altLang="en-US" smtClean="0"/>
              <a:t>Training and Education	</a:t>
            </a:r>
          </a:p>
        </p:txBody>
      </p:sp>
      <p:sp>
        <p:nvSpPr>
          <p:cNvPr id="36867" name="Rectangle 3"/>
          <p:cNvSpPr>
            <a:spLocks noGrp="1" noChangeArrowheads="1"/>
          </p:cNvSpPr>
          <p:nvPr>
            <p:ph type="body" idx="1"/>
          </p:nvPr>
        </p:nvSpPr>
        <p:spPr>
          <a:xfrm>
            <a:off x="685800" y="1066800"/>
            <a:ext cx="7772400" cy="3886200"/>
          </a:xfrm>
        </p:spPr>
        <p:txBody>
          <a:bodyPr/>
          <a:lstStyle/>
          <a:p>
            <a:r>
              <a:rPr lang="en-US" altLang="en-US" sz="3600" b="1" dirty="0" smtClean="0"/>
              <a:t>Free seminars</a:t>
            </a:r>
          </a:p>
          <a:p>
            <a:r>
              <a:rPr lang="en-US" altLang="en-US" sz="3600" b="1" dirty="0" smtClean="0"/>
              <a:t>Publications</a:t>
            </a:r>
          </a:p>
          <a:p>
            <a:r>
              <a:rPr lang="en-US" altLang="en-US" sz="3600" b="1" dirty="0" smtClean="0"/>
              <a:t>Speaker Request</a:t>
            </a:r>
          </a:p>
        </p:txBody>
      </p:sp>
      <p:pic>
        <p:nvPicPr>
          <p:cNvPr id="36868" name="Picture 4" descr="T&amp;E photos 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883025"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T&amp;E photos 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87688"/>
            <a:ext cx="4111625"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9025" y="6172200"/>
            <a:ext cx="2667000" cy="630612"/>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8498" r="16947"/>
          <a:stretch/>
        </p:blipFill>
        <p:spPr>
          <a:xfrm>
            <a:off x="76200" y="0"/>
            <a:ext cx="1371600" cy="1270607"/>
          </a:xfrm>
          <a:prstGeom prst="rect">
            <a:avLst/>
          </a:prstGeom>
        </p:spPr>
      </p:pic>
    </p:spTree>
    <p:extLst>
      <p:ext uri="{BB962C8B-B14F-4D97-AF65-F5344CB8AC3E}">
        <p14:creationId xmlns:p14="http://schemas.microsoft.com/office/powerpoint/2010/main" val="335347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57200" y="-76200"/>
            <a:ext cx="8229600" cy="1143000"/>
          </a:xfrm>
        </p:spPr>
        <p:txBody>
          <a:bodyPr/>
          <a:lstStyle/>
          <a:p>
            <a:pPr algn="ctr" eaLnBrk="1" hangingPunct="1"/>
            <a:r>
              <a:rPr lang="en-US" altLang="en-US" sz="4000" b="1" dirty="0" smtClean="0">
                <a:solidFill>
                  <a:srgbClr val="002060"/>
                </a:solidFill>
                <a:latin typeface="+mn-lt"/>
              </a:rPr>
              <a:t>Free Seminars</a:t>
            </a:r>
          </a:p>
        </p:txBody>
      </p:sp>
      <p:sp>
        <p:nvSpPr>
          <p:cNvPr id="38915" name="Rectangle 3"/>
          <p:cNvSpPr>
            <a:spLocks noGrp="1" noChangeArrowheads="1"/>
          </p:cNvSpPr>
          <p:nvPr>
            <p:ph type="body" sz="half" idx="1"/>
          </p:nvPr>
        </p:nvSpPr>
        <p:spPr>
          <a:xfrm>
            <a:off x="76200" y="1482375"/>
            <a:ext cx="4419600" cy="4364213"/>
          </a:xfrm>
        </p:spPr>
        <p:txBody>
          <a:bodyPr/>
          <a:lstStyle/>
          <a:p>
            <a:pPr eaLnBrk="1" hangingPunct="1">
              <a:lnSpc>
                <a:spcPct val="80000"/>
              </a:lnSpc>
            </a:pPr>
            <a:r>
              <a:rPr lang="en-US" altLang="en-US" sz="1800" dirty="0" smtClean="0"/>
              <a:t>Accident Investigation</a:t>
            </a:r>
          </a:p>
          <a:p>
            <a:pPr eaLnBrk="1" hangingPunct="1">
              <a:lnSpc>
                <a:spcPct val="80000"/>
              </a:lnSpc>
            </a:pPr>
            <a:r>
              <a:rPr lang="en-US" altLang="en-US" sz="1800" dirty="0" err="1" smtClean="0"/>
              <a:t>Bloodborne</a:t>
            </a:r>
            <a:r>
              <a:rPr lang="en-US" altLang="en-US" sz="1800" dirty="0" smtClean="0"/>
              <a:t> Pathogens</a:t>
            </a:r>
          </a:p>
          <a:p>
            <a:pPr eaLnBrk="1" hangingPunct="1">
              <a:lnSpc>
                <a:spcPct val="80000"/>
              </a:lnSpc>
            </a:pPr>
            <a:r>
              <a:rPr lang="en-US" altLang="en-US" sz="1800" dirty="0" smtClean="0"/>
              <a:t>Characteristics of an Effective Safety &amp; Health Program</a:t>
            </a:r>
          </a:p>
          <a:p>
            <a:pPr eaLnBrk="1" hangingPunct="1">
              <a:lnSpc>
                <a:spcPct val="80000"/>
              </a:lnSpc>
            </a:pPr>
            <a:r>
              <a:rPr lang="en-US" altLang="en-US" sz="1800" dirty="0" smtClean="0"/>
              <a:t>Crane Safety Awareness </a:t>
            </a:r>
          </a:p>
          <a:p>
            <a:pPr eaLnBrk="1" hangingPunct="1">
              <a:lnSpc>
                <a:spcPct val="80000"/>
              </a:lnSpc>
            </a:pPr>
            <a:r>
              <a:rPr lang="en-US" altLang="en-US" sz="1800" dirty="0" smtClean="0"/>
              <a:t>Construction Site Safety I</a:t>
            </a:r>
          </a:p>
          <a:p>
            <a:pPr eaLnBrk="1" hangingPunct="1">
              <a:lnSpc>
                <a:spcPct val="80000"/>
              </a:lnSpc>
            </a:pPr>
            <a:r>
              <a:rPr lang="en-US" altLang="en-US" sz="1800" dirty="0" smtClean="0"/>
              <a:t>Construction Site Safety II</a:t>
            </a:r>
          </a:p>
          <a:p>
            <a:pPr eaLnBrk="1" hangingPunct="1">
              <a:lnSpc>
                <a:spcPct val="80000"/>
              </a:lnSpc>
            </a:pPr>
            <a:r>
              <a:rPr lang="en-US" altLang="en-US" sz="1800" dirty="0" smtClean="0"/>
              <a:t>Construction Site Safety - Scaffolding</a:t>
            </a:r>
          </a:p>
          <a:p>
            <a:pPr eaLnBrk="1" hangingPunct="1">
              <a:lnSpc>
                <a:spcPct val="80000"/>
              </a:lnSpc>
            </a:pPr>
            <a:r>
              <a:rPr lang="en-US" altLang="en-US" sz="1800" dirty="0" smtClean="0"/>
              <a:t>Excavation Safety</a:t>
            </a:r>
          </a:p>
          <a:p>
            <a:pPr eaLnBrk="1" hangingPunct="1">
              <a:lnSpc>
                <a:spcPct val="80000"/>
              </a:lnSpc>
            </a:pPr>
            <a:r>
              <a:rPr lang="en-US" altLang="en-US" sz="1800" dirty="0" smtClean="0"/>
              <a:t>Electrical Safety &amp; Lockout/</a:t>
            </a:r>
            <a:r>
              <a:rPr lang="en-US" altLang="en-US" sz="1800" dirty="0" err="1" smtClean="0"/>
              <a:t>Tagout</a:t>
            </a:r>
            <a:endParaRPr lang="en-US" altLang="en-US" sz="1800" dirty="0" smtClean="0"/>
          </a:p>
          <a:p>
            <a:pPr eaLnBrk="1" hangingPunct="1">
              <a:lnSpc>
                <a:spcPct val="80000"/>
              </a:lnSpc>
            </a:pPr>
            <a:r>
              <a:rPr lang="en-US" altLang="en-US" sz="1800" dirty="0" smtClean="0"/>
              <a:t>Emergency Response and Disaster Preparedness</a:t>
            </a:r>
          </a:p>
          <a:p>
            <a:pPr eaLnBrk="1" hangingPunct="1">
              <a:lnSpc>
                <a:spcPct val="80000"/>
              </a:lnSpc>
            </a:pPr>
            <a:r>
              <a:rPr lang="en-US" altLang="en-US" sz="1800" dirty="0" smtClean="0"/>
              <a:t>Hand &amp; Power Tool Safety</a:t>
            </a:r>
            <a:endParaRPr lang="en-US" altLang="en-US" sz="1800" dirty="0"/>
          </a:p>
          <a:p>
            <a:pPr>
              <a:lnSpc>
                <a:spcPct val="80000"/>
              </a:lnSpc>
            </a:pPr>
            <a:r>
              <a:rPr lang="en-US" altLang="en-US" sz="1800" dirty="0" smtClean="0"/>
              <a:t>Hazard Communication (GHS)</a:t>
            </a:r>
          </a:p>
        </p:txBody>
      </p:sp>
      <p:sp>
        <p:nvSpPr>
          <p:cNvPr id="38916" name="Rectangle 4"/>
          <p:cNvSpPr>
            <a:spLocks noGrp="1" noChangeArrowheads="1"/>
          </p:cNvSpPr>
          <p:nvPr>
            <p:ph type="body" sz="half" idx="2"/>
          </p:nvPr>
        </p:nvSpPr>
        <p:spPr>
          <a:xfrm>
            <a:off x="4648200" y="1240212"/>
            <a:ext cx="4495800" cy="4322388"/>
          </a:xfrm>
        </p:spPr>
        <p:txBody>
          <a:bodyPr/>
          <a:lstStyle/>
          <a:p>
            <a:pPr eaLnBrk="1" hangingPunct="1">
              <a:lnSpc>
                <a:spcPct val="80000"/>
              </a:lnSpc>
            </a:pPr>
            <a:r>
              <a:rPr lang="en-US" altLang="en-US" sz="1800" dirty="0" smtClean="0"/>
              <a:t>Occupational Exposure to Noise</a:t>
            </a:r>
          </a:p>
          <a:p>
            <a:pPr eaLnBrk="1" hangingPunct="1">
              <a:lnSpc>
                <a:spcPct val="80000"/>
              </a:lnSpc>
            </a:pPr>
            <a:r>
              <a:rPr lang="en-US" altLang="en-US" sz="1800" dirty="0" smtClean="0"/>
              <a:t>Permit Required Confined Space</a:t>
            </a:r>
          </a:p>
          <a:p>
            <a:pPr eaLnBrk="1" hangingPunct="1">
              <a:lnSpc>
                <a:spcPct val="80000"/>
              </a:lnSpc>
            </a:pPr>
            <a:r>
              <a:rPr lang="en-US" altLang="en-US" sz="1800" dirty="0" smtClean="0"/>
              <a:t>Intro to OSHA Recordkeeping</a:t>
            </a:r>
          </a:p>
          <a:p>
            <a:pPr eaLnBrk="1" hangingPunct="1">
              <a:lnSpc>
                <a:spcPct val="80000"/>
              </a:lnSpc>
            </a:pPr>
            <a:r>
              <a:rPr lang="en-US" altLang="en-US" sz="1800" dirty="0" smtClean="0"/>
              <a:t>Respiratory Protection</a:t>
            </a:r>
          </a:p>
          <a:p>
            <a:pPr eaLnBrk="1" hangingPunct="1">
              <a:lnSpc>
                <a:spcPct val="80000"/>
              </a:lnSpc>
            </a:pPr>
            <a:r>
              <a:rPr lang="en-US" altLang="en-US" sz="1800" dirty="0" smtClean="0"/>
              <a:t>Fall Protection - Construction</a:t>
            </a:r>
          </a:p>
          <a:p>
            <a:pPr eaLnBrk="1" hangingPunct="1">
              <a:lnSpc>
                <a:spcPct val="80000"/>
              </a:lnSpc>
            </a:pPr>
            <a:r>
              <a:rPr lang="en-US" altLang="en-US" sz="1800" dirty="0" smtClean="0"/>
              <a:t>This is MOSH</a:t>
            </a:r>
          </a:p>
          <a:p>
            <a:pPr eaLnBrk="1" hangingPunct="1">
              <a:lnSpc>
                <a:spcPct val="80000"/>
              </a:lnSpc>
            </a:pPr>
            <a:r>
              <a:rPr lang="en-US" altLang="en-US" sz="1800" dirty="0" smtClean="0"/>
              <a:t>Workplace Hazard Assessment</a:t>
            </a:r>
          </a:p>
          <a:p>
            <a:pPr eaLnBrk="1" hangingPunct="1">
              <a:lnSpc>
                <a:spcPct val="80000"/>
              </a:lnSpc>
            </a:pPr>
            <a:r>
              <a:rPr lang="en-US" altLang="en-US" sz="1800" dirty="0" smtClean="0"/>
              <a:t>Workplace Violence Prevention</a:t>
            </a:r>
          </a:p>
          <a:p>
            <a:pPr eaLnBrk="1" hangingPunct="1">
              <a:lnSpc>
                <a:spcPct val="80000"/>
              </a:lnSpc>
            </a:pPr>
            <a:r>
              <a:rPr lang="en-US" altLang="en-US" sz="1800" dirty="0" smtClean="0"/>
              <a:t>Tree Care and Removal</a:t>
            </a:r>
          </a:p>
          <a:p>
            <a:pPr eaLnBrk="1" hangingPunct="1">
              <a:lnSpc>
                <a:spcPct val="80000"/>
              </a:lnSpc>
            </a:pPr>
            <a:r>
              <a:rPr lang="en-US" altLang="en-US" sz="1800" dirty="0" smtClean="0"/>
              <a:t>Powered Industrial Trucks Safety</a:t>
            </a:r>
          </a:p>
          <a:p>
            <a:pPr eaLnBrk="1" hangingPunct="1">
              <a:lnSpc>
                <a:spcPct val="80000"/>
              </a:lnSpc>
            </a:pPr>
            <a:r>
              <a:rPr lang="en-US" altLang="en-US" sz="1800" dirty="0" smtClean="0"/>
              <a:t>General Industry I</a:t>
            </a:r>
          </a:p>
          <a:p>
            <a:pPr eaLnBrk="1" hangingPunct="1">
              <a:lnSpc>
                <a:spcPct val="80000"/>
              </a:lnSpc>
            </a:pPr>
            <a:r>
              <a:rPr lang="en-US" altLang="en-US" sz="1800" dirty="0" smtClean="0"/>
              <a:t>General Industry II</a:t>
            </a:r>
          </a:p>
          <a:p>
            <a:pPr eaLnBrk="1" hangingPunct="1">
              <a:lnSpc>
                <a:spcPct val="80000"/>
              </a:lnSpc>
            </a:pPr>
            <a:r>
              <a:rPr lang="en-US" altLang="en-US" sz="1800" dirty="0" smtClean="0"/>
              <a:t>Machine Guarding &amp; Preventing Amputations</a:t>
            </a:r>
          </a:p>
          <a:p>
            <a:pPr>
              <a:lnSpc>
                <a:spcPct val="80000"/>
              </a:lnSpc>
            </a:pPr>
            <a:r>
              <a:rPr lang="en-US" altLang="en-US" sz="1800" dirty="0"/>
              <a:t>Personal Protective Equipment (PPE)</a:t>
            </a:r>
          </a:p>
          <a:p>
            <a:pPr marL="0" indent="0" eaLnBrk="1" hangingPunct="1">
              <a:lnSpc>
                <a:spcPct val="80000"/>
              </a:lnSpc>
              <a:buNone/>
            </a:pPr>
            <a:endParaRPr lang="en-US" altLang="en-US" sz="1800" dirty="0" smtClean="0"/>
          </a:p>
          <a:p>
            <a:pPr eaLnBrk="1" hangingPunct="1">
              <a:lnSpc>
                <a:spcPct val="80000"/>
              </a:lnSpc>
            </a:pPr>
            <a:endParaRPr lang="en-US" altLang="en-US" sz="1800" dirty="0" smtClean="0"/>
          </a:p>
          <a:p>
            <a:pPr eaLnBrk="1" hangingPunct="1">
              <a:lnSpc>
                <a:spcPct val="80000"/>
              </a:lnSpc>
            </a:pPr>
            <a:endParaRPr lang="en-US" altLang="en-US" sz="1800" dirty="0"/>
          </a:p>
          <a:p>
            <a:pPr marL="0" indent="0" eaLnBrk="1" hangingPunct="1">
              <a:lnSpc>
                <a:spcPct val="80000"/>
              </a:lnSpc>
              <a:buNone/>
            </a:pPr>
            <a:endParaRPr lang="en-US" altLang="en-US" sz="1800" dirty="0" smtClean="0"/>
          </a:p>
          <a:p>
            <a:pPr eaLnBrk="1" hangingPunct="1">
              <a:lnSpc>
                <a:spcPct val="80000"/>
              </a:lnSpc>
            </a:pPr>
            <a:endParaRPr lang="en-US" altLang="en-US" sz="1800" dirty="0" smtClean="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498" r="16947"/>
          <a:stretch/>
        </p:blipFill>
        <p:spPr>
          <a:xfrm>
            <a:off x="25400" y="0"/>
            <a:ext cx="1600200" cy="14823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6172200"/>
            <a:ext cx="2819400" cy="630612"/>
          </a:xfrm>
          <a:prstGeom prst="rect">
            <a:avLst/>
          </a:prstGeom>
        </p:spPr>
      </p:pic>
      <p:cxnSp>
        <p:nvCxnSpPr>
          <p:cNvPr id="7" name="Straight Connector 6"/>
          <p:cNvCxnSpPr/>
          <p:nvPr/>
        </p:nvCxnSpPr>
        <p:spPr>
          <a:xfrm>
            <a:off x="392401" y="6019800"/>
            <a:ext cx="8458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12487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1143000"/>
          </a:xfrm>
        </p:spPr>
        <p:txBody>
          <a:bodyPr/>
          <a:lstStyle/>
          <a:p>
            <a:pPr algn="ctr"/>
            <a:r>
              <a:rPr lang="en-US" altLang="en-US" b="1" dirty="0" smtClean="0">
                <a:solidFill>
                  <a:srgbClr val="002060"/>
                </a:solidFill>
                <a:latin typeface="+mn-lt"/>
              </a:rPr>
              <a:t>Free Lending Library</a:t>
            </a:r>
          </a:p>
        </p:txBody>
      </p:sp>
      <p:sp>
        <p:nvSpPr>
          <p:cNvPr id="37891" name="Rectangle 3"/>
          <p:cNvSpPr>
            <a:spLocks noGrp="1" noChangeArrowheads="1"/>
          </p:cNvSpPr>
          <p:nvPr>
            <p:ph type="body" idx="1"/>
          </p:nvPr>
        </p:nvSpPr>
        <p:spPr>
          <a:xfrm>
            <a:off x="685800" y="1447800"/>
            <a:ext cx="7772400" cy="3886200"/>
          </a:xfrm>
        </p:spPr>
        <p:txBody>
          <a:bodyPr/>
          <a:lstStyle/>
          <a:p>
            <a:pPr>
              <a:buClrTx/>
            </a:pPr>
            <a:r>
              <a:rPr lang="en-US" altLang="en-US" sz="3600" b="1" dirty="0" smtClean="0"/>
              <a:t>Audiovisual materials</a:t>
            </a:r>
          </a:p>
          <a:p>
            <a:pPr>
              <a:buClrTx/>
            </a:pPr>
            <a:r>
              <a:rPr lang="en-US" altLang="en-US" sz="3600" b="1" dirty="0" smtClean="0"/>
              <a:t>Reference materials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498" r="16947"/>
          <a:stretch/>
        </p:blipFill>
        <p:spPr>
          <a:xfrm>
            <a:off x="0" y="76200"/>
            <a:ext cx="1600200" cy="14823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800" y="6273569"/>
            <a:ext cx="2667000" cy="554413"/>
          </a:xfrm>
          <a:prstGeom prst="rect">
            <a:avLst/>
          </a:prstGeom>
        </p:spPr>
      </p:pic>
      <p:cxnSp>
        <p:nvCxnSpPr>
          <p:cNvPr id="7" name="Straight Connector 6"/>
          <p:cNvCxnSpPr/>
          <p:nvPr/>
        </p:nvCxnSpPr>
        <p:spPr>
          <a:xfrm>
            <a:off x="392401" y="6149109"/>
            <a:ext cx="8458200" cy="0"/>
          </a:xfrm>
          <a:prstGeom prst="line">
            <a:avLst/>
          </a:prstGeom>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1599" y="2906097"/>
            <a:ext cx="3745201" cy="280890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01" y="2906096"/>
            <a:ext cx="3643604" cy="2808901"/>
          </a:xfrm>
          <a:prstGeom prst="rect">
            <a:avLst/>
          </a:prstGeom>
        </p:spPr>
      </p:pic>
    </p:spTree>
    <p:extLst>
      <p:ext uri="{BB962C8B-B14F-4D97-AF65-F5344CB8AC3E}">
        <p14:creationId xmlns:p14="http://schemas.microsoft.com/office/powerpoint/2010/main" val="76307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457200" y="152400"/>
            <a:ext cx="8077200" cy="685800"/>
          </a:xfrm>
        </p:spPr>
        <p:txBody>
          <a:bodyPr>
            <a:normAutofit fontScale="90000"/>
          </a:bodyPr>
          <a:lstStyle/>
          <a:p>
            <a:pPr algn="ctr"/>
            <a:r>
              <a:rPr lang="en-US" sz="5400" b="1" dirty="0" smtClean="0">
                <a:solidFill>
                  <a:schemeClr val="tx1"/>
                </a:solidFill>
              </a:rPr>
              <a:t>Research and Statistics</a:t>
            </a:r>
          </a:p>
        </p:txBody>
      </p:sp>
      <p:sp>
        <p:nvSpPr>
          <p:cNvPr id="38914" name="Rectangle 3"/>
          <p:cNvSpPr>
            <a:spLocks noGrp="1" noChangeArrowheads="1"/>
          </p:cNvSpPr>
          <p:nvPr>
            <p:ph idx="1"/>
          </p:nvPr>
        </p:nvSpPr>
        <p:spPr>
          <a:xfrm>
            <a:off x="990600" y="1447800"/>
            <a:ext cx="7467600" cy="3581400"/>
          </a:xfrm>
        </p:spPr>
        <p:txBody>
          <a:bodyPr/>
          <a:lstStyle/>
          <a:p>
            <a:pPr>
              <a:buClrTx/>
              <a:buFontTx/>
              <a:buChar char="•"/>
            </a:pPr>
            <a:r>
              <a:rPr lang="en-US" sz="3200" dirty="0" smtClean="0"/>
              <a:t>MOSH Research and Statistics </a:t>
            </a:r>
          </a:p>
          <a:p>
            <a:pPr lvl="1">
              <a:buClrTx/>
              <a:buFont typeface="Arial" pitchFamily="34" charset="0"/>
              <a:buChar char="–"/>
            </a:pPr>
            <a:r>
              <a:rPr lang="en-US" sz="3200" dirty="0" smtClean="0"/>
              <a:t>resource for Maryland employers for 	recordkeeping issues</a:t>
            </a:r>
          </a:p>
          <a:p>
            <a:pPr>
              <a:buClrTx/>
              <a:buFontTx/>
              <a:buChar char="•"/>
            </a:pPr>
            <a:r>
              <a:rPr lang="en-US" sz="3200" dirty="0" smtClean="0"/>
              <a:t>BLS Reporting – Maryland injury and 	illness statistics</a:t>
            </a:r>
          </a:p>
          <a:p>
            <a:endParaRPr lang="en-US" sz="3200" dirty="0" smtClean="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4267200"/>
            <a:ext cx="2540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733800"/>
            <a:ext cx="3155483" cy="223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8498" r="16947"/>
          <a:stretch/>
        </p:blipFill>
        <p:spPr>
          <a:xfrm>
            <a:off x="0" y="76200"/>
            <a:ext cx="1447800" cy="1341197"/>
          </a:xfrm>
          <a:prstGeom prst="rect">
            <a:avLst/>
          </a:prstGeom>
        </p:spPr>
      </p:pic>
      <p:cxnSp>
        <p:nvCxnSpPr>
          <p:cNvPr id="8" name="Straight Connector 7"/>
          <p:cNvCxnSpPr/>
          <p:nvPr/>
        </p:nvCxnSpPr>
        <p:spPr>
          <a:xfrm>
            <a:off x="392401" y="5965177"/>
            <a:ext cx="8458200" cy="0"/>
          </a:xfrm>
          <a:prstGeom prst="line">
            <a:avLst/>
          </a:prstGeom>
        </p:spPr>
        <p:style>
          <a:lnRef idx="2">
            <a:schemeClr val="accent2"/>
          </a:lnRef>
          <a:fillRef idx="0">
            <a:schemeClr val="accent2"/>
          </a:fillRef>
          <a:effectRef idx="1">
            <a:schemeClr val="accent2"/>
          </a:effectRef>
          <a:fontRef idx="minor">
            <a:schemeClr val="tx1"/>
          </a:fontRef>
        </p:style>
      </p:cxn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6664" y="6132484"/>
            <a:ext cx="2310135" cy="640080"/>
          </a:xfrm>
          <a:prstGeom prst="rect">
            <a:avLst/>
          </a:prstGeom>
        </p:spPr>
      </p:pic>
    </p:spTree>
    <p:extLst>
      <p:ext uri="{BB962C8B-B14F-4D97-AF65-F5344CB8AC3E}">
        <p14:creationId xmlns:p14="http://schemas.microsoft.com/office/powerpoint/2010/main" val="242787445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219200"/>
            <a:ext cx="6858000" cy="4906962"/>
          </a:xfrm>
        </p:spPr>
        <p:txBody>
          <a:bodyPr>
            <a:noAutofit/>
          </a:bodyPr>
          <a:lstStyle/>
          <a:p>
            <a:pPr marL="475488" indent="-457200" eaLnBrk="1" fontAlgn="auto" hangingPunct="1">
              <a:lnSpc>
                <a:spcPct val="90000"/>
              </a:lnSpc>
              <a:spcBef>
                <a:spcPts val="1200"/>
              </a:spcBef>
              <a:spcAft>
                <a:spcPts val="0"/>
              </a:spcAft>
              <a:buClr>
                <a:schemeClr val="tx1"/>
              </a:buClr>
              <a:buSzPct val="90000"/>
              <a:buFont typeface="Arial" panose="020B0604020202020204" pitchFamily="34" charset="0"/>
              <a:buChar char="•"/>
              <a:defRPr/>
            </a:pPr>
            <a:r>
              <a:rPr lang="en-US" sz="2400" dirty="0" smtClean="0">
                <a:effectLst/>
              </a:rPr>
              <a:t>Voluntary program by employer’s request  </a:t>
            </a:r>
            <a:endParaRPr lang="en-US" sz="2400" dirty="0">
              <a:effectLst/>
            </a:endParaRPr>
          </a:p>
          <a:p>
            <a:pPr marL="475488" indent="-457200" eaLnBrk="1" fontAlgn="auto" hangingPunct="1">
              <a:lnSpc>
                <a:spcPct val="90000"/>
              </a:lnSpc>
              <a:spcBef>
                <a:spcPts val="1200"/>
              </a:spcBef>
              <a:spcAft>
                <a:spcPts val="0"/>
              </a:spcAft>
              <a:buClr>
                <a:schemeClr val="tx1"/>
              </a:buClr>
              <a:buSzPct val="90000"/>
              <a:buFont typeface="Arial" panose="020B0604020202020204" pitchFamily="34" charset="0"/>
              <a:buChar char="•"/>
              <a:defRPr/>
            </a:pPr>
            <a:r>
              <a:rPr lang="en-US" sz="2400" dirty="0" smtClean="0">
                <a:effectLst/>
              </a:rPr>
              <a:t>Program priority </a:t>
            </a:r>
            <a:r>
              <a:rPr lang="en-US" sz="2400" dirty="0">
                <a:effectLst/>
              </a:rPr>
              <a:t>– 250 employees or less; high </a:t>
            </a:r>
            <a:r>
              <a:rPr lang="en-US" sz="2400" dirty="0" smtClean="0">
                <a:effectLst/>
              </a:rPr>
              <a:t>hazard </a:t>
            </a:r>
            <a:r>
              <a:rPr lang="en-US" sz="2400" dirty="0">
                <a:effectLst/>
              </a:rPr>
              <a:t>industries</a:t>
            </a:r>
          </a:p>
          <a:p>
            <a:pPr marL="475488" indent="-457200" eaLnBrk="1" fontAlgn="auto" hangingPunct="1">
              <a:lnSpc>
                <a:spcPct val="90000"/>
              </a:lnSpc>
              <a:spcBef>
                <a:spcPts val="1200"/>
              </a:spcBef>
              <a:spcAft>
                <a:spcPts val="0"/>
              </a:spcAft>
              <a:buClr>
                <a:schemeClr val="tx1"/>
              </a:buClr>
              <a:buSzPct val="90000"/>
              <a:buFont typeface="Arial" panose="020B0604020202020204" pitchFamily="34" charset="0"/>
              <a:buChar char="•"/>
              <a:defRPr/>
            </a:pPr>
            <a:r>
              <a:rPr lang="en-US" sz="2400" dirty="0" smtClean="0">
                <a:effectLst/>
              </a:rPr>
              <a:t>Safety or Health or Both</a:t>
            </a:r>
          </a:p>
          <a:p>
            <a:pPr marL="475488" indent="-457200" eaLnBrk="1" fontAlgn="auto" hangingPunct="1">
              <a:lnSpc>
                <a:spcPct val="90000"/>
              </a:lnSpc>
              <a:spcBef>
                <a:spcPts val="1200"/>
              </a:spcBef>
              <a:spcAft>
                <a:spcPts val="0"/>
              </a:spcAft>
              <a:buClr>
                <a:schemeClr val="tx1"/>
              </a:buClr>
              <a:buSzPct val="90000"/>
              <a:buFont typeface="Arial" panose="020B0604020202020204" pitchFamily="34" charset="0"/>
              <a:buChar char="•"/>
              <a:defRPr/>
            </a:pPr>
            <a:r>
              <a:rPr lang="en-US" sz="2400" dirty="0" smtClean="0">
                <a:effectLst/>
              </a:rPr>
              <a:t>No </a:t>
            </a:r>
            <a:r>
              <a:rPr lang="en-US" sz="2400" dirty="0">
                <a:effectLst/>
              </a:rPr>
              <a:t>citations or penalties</a:t>
            </a:r>
          </a:p>
          <a:p>
            <a:pPr marL="475488" indent="-457200" eaLnBrk="1" fontAlgn="auto" hangingPunct="1">
              <a:lnSpc>
                <a:spcPct val="90000"/>
              </a:lnSpc>
              <a:spcBef>
                <a:spcPts val="1200"/>
              </a:spcBef>
              <a:spcAft>
                <a:spcPts val="0"/>
              </a:spcAft>
              <a:buClr>
                <a:schemeClr val="tx1"/>
              </a:buClr>
              <a:buSzPct val="90000"/>
              <a:buFont typeface="Arial" panose="020B0604020202020204" pitchFamily="34" charset="0"/>
              <a:buChar char="•"/>
              <a:defRPr/>
            </a:pPr>
            <a:r>
              <a:rPr lang="en-US" sz="2400" dirty="0" smtClean="0"/>
              <a:t>Free</a:t>
            </a:r>
            <a:r>
              <a:rPr lang="en-US" sz="2400" dirty="0" smtClean="0">
                <a:effectLst/>
              </a:rPr>
              <a:t> of </a:t>
            </a:r>
            <a:r>
              <a:rPr lang="en-US" sz="2400" dirty="0">
                <a:effectLst/>
              </a:rPr>
              <a:t>charge; confidential </a:t>
            </a:r>
          </a:p>
          <a:p>
            <a:pPr marL="475488" indent="-457200" eaLnBrk="1" fontAlgn="auto" hangingPunct="1">
              <a:lnSpc>
                <a:spcPct val="90000"/>
              </a:lnSpc>
              <a:spcBef>
                <a:spcPts val="1200"/>
              </a:spcBef>
              <a:spcAft>
                <a:spcPts val="0"/>
              </a:spcAft>
              <a:buClr>
                <a:schemeClr val="tx1"/>
              </a:buClr>
              <a:buSzPct val="90000"/>
              <a:buFont typeface="Arial" panose="020B0604020202020204" pitchFamily="34" charset="0"/>
              <a:buChar char="•"/>
              <a:defRPr/>
            </a:pPr>
            <a:r>
              <a:rPr lang="en-US" sz="2400" dirty="0">
                <a:effectLst/>
              </a:rPr>
              <a:t>May request survey of entire worksite </a:t>
            </a:r>
            <a:r>
              <a:rPr lang="en-US" sz="2400" dirty="0" smtClean="0">
                <a:effectLst/>
              </a:rPr>
              <a:t>or specific area</a:t>
            </a:r>
          </a:p>
          <a:p>
            <a:pPr marL="475488" indent="-457200" eaLnBrk="1" fontAlgn="auto" hangingPunct="1">
              <a:lnSpc>
                <a:spcPct val="90000"/>
              </a:lnSpc>
              <a:spcBef>
                <a:spcPts val="1200"/>
              </a:spcBef>
              <a:spcAft>
                <a:spcPts val="0"/>
              </a:spcAft>
              <a:buClr>
                <a:schemeClr val="tx1"/>
              </a:buClr>
              <a:buSzPct val="90000"/>
              <a:buFont typeface="Arial" panose="020B0604020202020204" pitchFamily="34" charset="0"/>
              <a:buChar char="•"/>
              <a:defRPr/>
            </a:pPr>
            <a:r>
              <a:rPr lang="en-US" sz="2400" dirty="0" smtClean="0"/>
              <a:t>SHARP Program</a:t>
            </a:r>
            <a:r>
              <a:rPr lang="en-US" sz="2400" dirty="0">
                <a:effectLst/>
              </a:rPr>
              <a:t>			</a:t>
            </a:r>
          </a:p>
        </p:txBody>
      </p:sp>
      <p:sp>
        <p:nvSpPr>
          <p:cNvPr id="2" name="Slide Number Placeholder 1"/>
          <p:cNvSpPr>
            <a:spLocks noGrp="1"/>
          </p:cNvSpPr>
          <p:nvPr>
            <p:ph type="sldNum" sz="quarter" idx="11"/>
          </p:nvPr>
        </p:nvSpPr>
        <p:spPr/>
        <p:txBody>
          <a:bodyPr/>
          <a:lstStyle/>
          <a:p>
            <a:pPr>
              <a:defRPr/>
            </a:pPr>
            <a:fld id="{C273F8A2-9C01-457A-8FF4-BBE8D63EB2D3}" type="slidenum">
              <a:rPr lang="en-US" smtClean="0"/>
              <a:pPr>
                <a:defRPr/>
              </a:pPr>
              <a:t>16</a:t>
            </a:fld>
            <a:endParaRPr lang="en-US" dirty="0"/>
          </a:p>
        </p:txBody>
      </p:sp>
      <p:sp>
        <p:nvSpPr>
          <p:cNvPr id="3" name="TextBox 2"/>
          <p:cNvSpPr txBox="1"/>
          <p:nvPr/>
        </p:nvSpPr>
        <p:spPr>
          <a:xfrm>
            <a:off x="1447800" y="228600"/>
            <a:ext cx="6096000" cy="707886"/>
          </a:xfrm>
          <a:prstGeom prst="rect">
            <a:avLst/>
          </a:prstGeom>
          <a:noFill/>
        </p:spPr>
        <p:txBody>
          <a:bodyPr wrap="square" rtlCol="0">
            <a:spAutoFit/>
          </a:bodyPr>
          <a:lstStyle/>
          <a:p>
            <a:pPr algn="ctr"/>
            <a:r>
              <a:rPr lang="en-US" sz="4000" b="1" dirty="0"/>
              <a:t>Consultation Services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0"/>
            <a:ext cx="2133508" cy="1963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153519"/>
            <a:ext cx="2295526" cy="167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8498" r="16947"/>
          <a:stretch/>
        </p:blipFill>
        <p:spPr>
          <a:xfrm>
            <a:off x="304800" y="85436"/>
            <a:ext cx="1447800" cy="120996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5644" y="6210184"/>
            <a:ext cx="2496312" cy="630613"/>
          </a:xfrm>
          <a:prstGeom prst="rect">
            <a:avLst/>
          </a:prstGeom>
        </p:spPr>
      </p:pic>
      <p:cxnSp>
        <p:nvCxnSpPr>
          <p:cNvPr id="9" name="Straight Connector 8"/>
          <p:cNvCxnSpPr/>
          <p:nvPr/>
        </p:nvCxnSpPr>
        <p:spPr>
          <a:xfrm>
            <a:off x="3341307" y="6024059"/>
            <a:ext cx="5497801"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69855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b="1" dirty="0" smtClean="0"/>
              <a:t>Cooperative Programs</a:t>
            </a:r>
            <a:endParaRPr lang="en-US" b="1" dirty="0"/>
          </a:p>
        </p:txBody>
      </p:sp>
      <p:sp>
        <p:nvSpPr>
          <p:cNvPr id="3" name="Content Placeholder 2"/>
          <p:cNvSpPr>
            <a:spLocks noGrp="1"/>
          </p:cNvSpPr>
          <p:nvPr>
            <p:ph idx="1"/>
          </p:nvPr>
        </p:nvSpPr>
        <p:spPr>
          <a:xfrm>
            <a:off x="457200" y="1905000"/>
            <a:ext cx="8229600" cy="3657600"/>
          </a:xfrm>
        </p:spPr>
        <p:txBody>
          <a:bodyPr/>
          <a:lstStyle/>
          <a:p>
            <a:r>
              <a:rPr lang="en-US" dirty="0" smtClean="0"/>
              <a:t>Cooperative Compliance Partnerships (CCP) Construction 78</a:t>
            </a:r>
          </a:p>
          <a:p>
            <a:r>
              <a:rPr lang="en-US" dirty="0" smtClean="0"/>
              <a:t>Voluntary Protection Programs (VPP) General Industry  14</a:t>
            </a:r>
          </a:p>
          <a:p>
            <a:r>
              <a:rPr lang="en-US" dirty="0" smtClean="0"/>
              <a:t>Safety &amp; Health Achievement Recognition Program (General Industry) 6</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498" r="16947"/>
          <a:stretch/>
        </p:blipFill>
        <p:spPr>
          <a:xfrm>
            <a:off x="76200" y="35028"/>
            <a:ext cx="1447800" cy="12099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171" y="6188380"/>
            <a:ext cx="2496312" cy="630613"/>
          </a:xfrm>
          <a:prstGeom prst="rect">
            <a:avLst/>
          </a:prstGeom>
        </p:spPr>
      </p:pic>
    </p:spTree>
    <p:extLst>
      <p:ext uri="{BB962C8B-B14F-4D97-AF65-F5344CB8AC3E}">
        <p14:creationId xmlns:p14="http://schemas.microsoft.com/office/powerpoint/2010/main" val="191737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Cooperative Compliance Partnership </a:t>
            </a:r>
            <a:r>
              <a:rPr lang="en-US" dirty="0" smtClean="0"/>
              <a:t>(CCP) program </a:t>
            </a:r>
            <a:endParaRPr lang="en-US" dirty="0"/>
          </a:p>
        </p:txBody>
      </p:sp>
      <p:sp>
        <p:nvSpPr>
          <p:cNvPr id="3" name="Content Placeholder 2"/>
          <p:cNvSpPr>
            <a:spLocks noGrp="1"/>
          </p:cNvSpPr>
          <p:nvPr>
            <p:ph idx="1"/>
          </p:nvPr>
        </p:nvSpPr>
        <p:spPr>
          <a:xfrm>
            <a:off x="457200" y="1981200"/>
            <a:ext cx="8229600" cy="3048000"/>
          </a:xfrm>
        </p:spPr>
        <p:txBody>
          <a:bodyPr>
            <a:normAutofit/>
          </a:bodyPr>
          <a:lstStyle/>
          <a:p>
            <a:r>
              <a:rPr lang="en-US" dirty="0"/>
              <a:t>The purpose of a CCP is to recognize </a:t>
            </a:r>
            <a:r>
              <a:rPr lang="en-US" dirty="0" smtClean="0"/>
              <a:t>General Contractors in construction  </a:t>
            </a:r>
            <a:r>
              <a:rPr lang="en-US" dirty="0"/>
              <a:t>with proactive safety and health programs and, in turn, have MOSH work with the employer to ensure employees are not exposed to hazards. </a:t>
            </a:r>
          </a:p>
        </p:txBody>
      </p:sp>
    </p:spTree>
    <p:extLst>
      <p:ext uri="{BB962C8B-B14F-4D97-AF65-F5344CB8AC3E}">
        <p14:creationId xmlns:p14="http://schemas.microsoft.com/office/powerpoint/2010/main" val="2918698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Together we can make a Difference</a:t>
            </a:r>
            <a:endParaRPr lang="en-US" b="1" dirty="0"/>
          </a:p>
        </p:txBody>
      </p:sp>
      <p:sp>
        <p:nvSpPr>
          <p:cNvPr id="3" name="Content Placeholder 2"/>
          <p:cNvSpPr>
            <a:spLocks noGrp="1"/>
          </p:cNvSpPr>
          <p:nvPr>
            <p:ph idx="1"/>
          </p:nvPr>
        </p:nvSpPr>
        <p:spPr>
          <a:xfrm>
            <a:off x="457200" y="1600201"/>
            <a:ext cx="8229600" cy="2590800"/>
          </a:xfrm>
        </p:spPr>
        <p:txBody>
          <a:bodyPr>
            <a:normAutofit fontScale="85000" lnSpcReduction="10000"/>
          </a:bodyPr>
          <a:lstStyle/>
          <a:p>
            <a:r>
              <a:rPr lang="en-US" dirty="0" smtClean="0"/>
              <a:t>A MOSH CCP partnership was selected by OSHA to kick off the  2016 National Stand Down to prevent Falls.  We had </a:t>
            </a:r>
            <a:r>
              <a:rPr lang="en-US" dirty="0"/>
              <a:t>the honor of standing with over 1,900 men and women and their employers at the MGM casino construction project near National Harbor to raise awareness of fall hazards at worksites.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378" y="3962400"/>
            <a:ext cx="7086600" cy="2743200"/>
          </a:xfrm>
          <a:prstGeom prst="rect">
            <a:avLst/>
          </a:prstGeom>
        </p:spPr>
      </p:pic>
    </p:spTree>
    <p:extLst>
      <p:ext uri="{BB962C8B-B14F-4D97-AF65-F5344CB8AC3E}">
        <p14:creationId xmlns:p14="http://schemas.microsoft.com/office/powerpoint/2010/main" val="131100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a:xfrm>
            <a:off x="457200" y="76200"/>
            <a:ext cx="8229600" cy="1143000"/>
          </a:xfrm>
        </p:spPr>
        <p:txBody>
          <a:bodyPr>
            <a:normAutofit/>
          </a:bodyPr>
          <a:lstStyle/>
          <a:p>
            <a:pPr algn="ctr"/>
            <a:r>
              <a:rPr lang="en-US" dirty="0" smtClean="0">
                <a:solidFill>
                  <a:srgbClr val="000000"/>
                </a:solidFill>
              </a:rPr>
              <a:t>The MOSH Program </a:t>
            </a:r>
            <a:endParaRPr lang="en-US" dirty="0" smtClean="0"/>
          </a:p>
        </p:txBody>
      </p:sp>
      <p:sp>
        <p:nvSpPr>
          <p:cNvPr id="2" name="Content Placeholder 1"/>
          <p:cNvSpPr>
            <a:spLocks noGrp="1"/>
          </p:cNvSpPr>
          <p:nvPr>
            <p:ph idx="1"/>
          </p:nvPr>
        </p:nvSpPr>
        <p:spPr>
          <a:xfrm>
            <a:off x="450166" y="1981200"/>
            <a:ext cx="8229600" cy="2514600"/>
          </a:xfrm>
        </p:spPr>
        <p:txBody>
          <a:bodyPr/>
          <a:lstStyle/>
          <a:p>
            <a:pPr marL="0" indent="0" algn="just">
              <a:buNone/>
              <a:defRPr/>
            </a:pPr>
            <a:r>
              <a:rPr lang="en-US" dirty="0" smtClean="0"/>
              <a:t>The mission of the MOSH program is:</a:t>
            </a:r>
          </a:p>
          <a:p>
            <a:pPr algn="just">
              <a:buFont typeface="Wingdings" panose="05000000000000000000" pitchFamily="2" charset="2"/>
              <a:buChar char="Ø"/>
              <a:defRPr/>
            </a:pPr>
            <a:r>
              <a:rPr lang="en-US" dirty="0" smtClean="0"/>
              <a:t>To assure, as far as possible, every working man and woman in the State of Maryland, safe and healthful working conditions; and,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498" r="16947"/>
          <a:stretch/>
        </p:blipFill>
        <p:spPr>
          <a:xfrm>
            <a:off x="0" y="76200"/>
            <a:ext cx="1737360" cy="16094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6172200"/>
            <a:ext cx="2743200" cy="630612"/>
          </a:xfrm>
          <a:prstGeom prst="rect">
            <a:avLst/>
          </a:prstGeom>
        </p:spPr>
      </p:pic>
      <p:cxnSp>
        <p:nvCxnSpPr>
          <p:cNvPr id="6" name="Straight Connector 5"/>
          <p:cNvCxnSpPr/>
          <p:nvPr/>
        </p:nvCxnSpPr>
        <p:spPr>
          <a:xfrm>
            <a:off x="457200" y="6019800"/>
            <a:ext cx="8458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23572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Voluntary Protection Program </a:t>
            </a:r>
            <a:endParaRPr lang="en-US" b="1"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a:t>VPP is designed to:</a:t>
            </a:r>
          </a:p>
          <a:p>
            <a:r>
              <a:rPr lang="en-US" dirty="0" smtClean="0"/>
              <a:t>Recognize </a:t>
            </a:r>
            <a:r>
              <a:rPr lang="en-US" dirty="0"/>
              <a:t>the outstanding achievements of participating employers who have successfully incorporated comprehensive safety and health management programs into their total management system.</a:t>
            </a:r>
          </a:p>
          <a:p>
            <a:r>
              <a:rPr lang="en-US" dirty="0" smtClean="0"/>
              <a:t>Enable </a:t>
            </a:r>
            <a:r>
              <a:rPr lang="en-US" dirty="0"/>
              <a:t>employers to establish a cooperative relationship with MOSH.</a:t>
            </a:r>
          </a:p>
        </p:txBody>
      </p:sp>
    </p:spTree>
    <p:extLst>
      <p:ext uri="{BB962C8B-B14F-4D97-AF65-F5344CB8AC3E}">
        <p14:creationId xmlns:p14="http://schemas.microsoft.com/office/powerpoint/2010/main" val="190367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Safety &amp; Health Achievement Recognition Program (SHARP)</a:t>
            </a:r>
            <a:endParaRPr lang="en-US" b="1" dirty="0"/>
          </a:p>
        </p:txBody>
      </p:sp>
      <p:sp>
        <p:nvSpPr>
          <p:cNvPr id="3" name="Content Placeholder 2"/>
          <p:cNvSpPr>
            <a:spLocks noGrp="1"/>
          </p:cNvSpPr>
          <p:nvPr>
            <p:ph idx="1"/>
          </p:nvPr>
        </p:nvSpPr>
        <p:spPr>
          <a:xfrm>
            <a:off x="457200" y="1905000"/>
            <a:ext cx="8229600" cy="4525963"/>
          </a:xfrm>
        </p:spPr>
        <p:txBody>
          <a:bodyPr>
            <a:normAutofit/>
          </a:bodyPr>
          <a:lstStyle/>
          <a:p>
            <a:r>
              <a:rPr lang="en-US" dirty="0"/>
              <a:t>SHARP is a recognition program administered by MOSH for smaller, high-hazard employers who operate exemplary safety and health programs. </a:t>
            </a:r>
            <a:endParaRPr lang="en-US" dirty="0" smtClean="0"/>
          </a:p>
          <a:p>
            <a:r>
              <a:rPr lang="en-US" dirty="0" smtClean="0"/>
              <a:t>SHARP </a:t>
            </a:r>
            <a:r>
              <a:rPr lang="en-US" dirty="0"/>
              <a:t>rewards businesses with exemplary programs by removing their company's name from MOSH's Programmed Inspection Schedule</a:t>
            </a:r>
            <a:r>
              <a:rPr lang="en-US" dirty="0" smtClean="0"/>
              <a:t>.</a:t>
            </a:r>
            <a:endParaRPr lang="en-US" dirty="0"/>
          </a:p>
          <a:p>
            <a:endParaRPr lang="en-US" dirty="0"/>
          </a:p>
        </p:txBody>
      </p:sp>
    </p:spTree>
    <p:extLst>
      <p:ext uri="{BB962C8B-B14F-4D97-AF65-F5344CB8AC3E}">
        <p14:creationId xmlns:p14="http://schemas.microsoft.com/office/powerpoint/2010/main" val="1865859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Update</a:t>
            </a:r>
            <a:endParaRPr lang="en-US" dirty="0"/>
          </a:p>
        </p:txBody>
      </p:sp>
      <p:sp>
        <p:nvSpPr>
          <p:cNvPr id="3" name="Content Placeholder 2"/>
          <p:cNvSpPr>
            <a:spLocks noGrp="1"/>
          </p:cNvSpPr>
          <p:nvPr>
            <p:ph idx="1"/>
          </p:nvPr>
        </p:nvSpPr>
        <p:spPr>
          <a:xfrm>
            <a:off x="381000" y="1905000"/>
            <a:ext cx="8229600" cy="2819400"/>
          </a:xfrm>
        </p:spPr>
        <p:txBody>
          <a:bodyPr/>
          <a:lstStyle/>
          <a:p>
            <a:r>
              <a:rPr lang="en-US" dirty="0" smtClean="0"/>
              <a:t>Recordkeeping requirements</a:t>
            </a:r>
          </a:p>
          <a:p>
            <a:r>
              <a:rPr lang="en-US" dirty="0" smtClean="0"/>
              <a:t>Confine Space in Construction</a:t>
            </a:r>
          </a:p>
          <a:p>
            <a:r>
              <a:rPr lang="en-US" dirty="0" smtClean="0">
                <a:solidFill>
                  <a:srgbClr val="1A1A1A"/>
                </a:solidFill>
                <a:latin typeface="Calibri" panose="020F0502020204030204" pitchFamily="34" charset="0"/>
              </a:rPr>
              <a:t>Globally </a:t>
            </a:r>
            <a:r>
              <a:rPr lang="en-US" dirty="0">
                <a:solidFill>
                  <a:srgbClr val="1A1A1A"/>
                </a:solidFill>
                <a:latin typeface="Calibri" panose="020F0502020204030204" pitchFamily="34" charset="0"/>
              </a:rPr>
              <a:t>Harmonized System for Hazard Communication</a:t>
            </a:r>
            <a:endParaRPr lang="en-US" dirty="0" smtClean="0">
              <a:solidFill>
                <a:srgbClr val="1A1A1A"/>
              </a:solidFill>
              <a:latin typeface="Calibri" panose="020F0502020204030204" pitchFamily="34" charset="0"/>
            </a:endParaRP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6189457"/>
            <a:ext cx="2400300" cy="643080"/>
          </a:xfrm>
          <a:prstGeom prst="rect">
            <a:avLst/>
          </a:prstGeom>
        </p:spPr>
      </p:pic>
    </p:spTree>
    <p:extLst>
      <p:ext uri="{BB962C8B-B14F-4D97-AF65-F5344CB8AC3E}">
        <p14:creationId xmlns:p14="http://schemas.microsoft.com/office/powerpoint/2010/main" val="200295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762000" y="1814854"/>
            <a:ext cx="7772400" cy="3992562"/>
          </a:xfrm>
        </p:spPr>
        <p:txBody>
          <a:bodyPr>
            <a:noAutofit/>
          </a:bodyPr>
          <a:lstStyle/>
          <a:p>
            <a:pPr marL="18288" indent="0" eaLnBrk="1" fontAlgn="auto" hangingPunct="1">
              <a:lnSpc>
                <a:spcPct val="90000"/>
              </a:lnSpc>
              <a:spcBef>
                <a:spcPts val="1200"/>
              </a:spcBef>
              <a:spcAft>
                <a:spcPts val="0"/>
              </a:spcAft>
              <a:buClr>
                <a:schemeClr val="tx1"/>
              </a:buClr>
              <a:buSzPct val="90000"/>
              <a:buNone/>
              <a:defRPr/>
            </a:pPr>
            <a:r>
              <a:rPr lang="en-US" sz="2800" dirty="0">
                <a:effectLst/>
              </a:rPr>
              <a:t>OSHA's updated recordkeeping rule expands the list of severe injuries that employers must report to OSHA. </a:t>
            </a:r>
          </a:p>
          <a:p>
            <a:pPr marL="1207326" lvl="2" indent="-457200" eaLnBrk="1" fontAlgn="auto" hangingPunct="1">
              <a:lnSpc>
                <a:spcPct val="90000"/>
              </a:lnSpc>
              <a:spcBef>
                <a:spcPts val="1200"/>
              </a:spcBef>
              <a:spcAft>
                <a:spcPts val="0"/>
              </a:spcAft>
              <a:buClr>
                <a:schemeClr val="tx1"/>
              </a:buClr>
              <a:buSzPct val="90000"/>
              <a:buFont typeface="Wingdings" panose="05000000000000000000" pitchFamily="2" charset="2"/>
              <a:buChar char="ü"/>
              <a:defRPr/>
            </a:pPr>
            <a:r>
              <a:rPr lang="en-US" sz="2400" dirty="0" smtClean="0">
                <a:effectLst/>
              </a:rPr>
              <a:t>All </a:t>
            </a:r>
            <a:r>
              <a:rPr lang="en-US" sz="2400" dirty="0">
                <a:effectLst/>
              </a:rPr>
              <a:t>work-related </a:t>
            </a:r>
            <a:r>
              <a:rPr lang="en-US" sz="2400" dirty="0" smtClean="0">
                <a:effectLst/>
              </a:rPr>
              <a:t>fatalities/catastrophes </a:t>
            </a:r>
            <a:r>
              <a:rPr lang="en-US" sz="2400" dirty="0">
                <a:effectLst/>
              </a:rPr>
              <a:t>within 8 hours.</a:t>
            </a:r>
          </a:p>
          <a:p>
            <a:pPr marL="1207326" lvl="2" indent="-457200" eaLnBrk="1" fontAlgn="auto" hangingPunct="1">
              <a:lnSpc>
                <a:spcPct val="90000"/>
              </a:lnSpc>
              <a:spcBef>
                <a:spcPts val="1200"/>
              </a:spcBef>
              <a:spcAft>
                <a:spcPts val="0"/>
              </a:spcAft>
              <a:buClr>
                <a:schemeClr val="tx1"/>
              </a:buClr>
              <a:buSzPct val="90000"/>
              <a:buFont typeface="Wingdings" panose="05000000000000000000" pitchFamily="2" charset="2"/>
              <a:buChar char="ü"/>
              <a:defRPr/>
            </a:pPr>
            <a:r>
              <a:rPr lang="en-US" sz="2400" dirty="0" smtClean="0">
                <a:effectLst/>
              </a:rPr>
              <a:t>All </a:t>
            </a:r>
            <a:r>
              <a:rPr lang="en-US" sz="2400" dirty="0">
                <a:effectLst/>
              </a:rPr>
              <a:t>work-related inpatient </a:t>
            </a:r>
            <a:r>
              <a:rPr lang="en-US" sz="2400" dirty="0" smtClean="0">
                <a:effectLst/>
              </a:rPr>
              <a:t>hospitalizations</a:t>
            </a:r>
          </a:p>
          <a:p>
            <a:pPr marL="1207326" lvl="2" indent="-457200" eaLnBrk="1" fontAlgn="auto" hangingPunct="1">
              <a:lnSpc>
                <a:spcPct val="90000"/>
              </a:lnSpc>
              <a:spcBef>
                <a:spcPts val="1200"/>
              </a:spcBef>
              <a:spcAft>
                <a:spcPts val="0"/>
              </a:spcAft>
              <a:buClr>
                <a:schemeClr val="tx1"/>
              </a:buClr>
              <a:buSzPct val="90000"/>
              <a:buFont typeface="Wingdings" panose="05000000000000000000" pitchFamily="2" charset="2"/>
              <a:buChar char="ü"/>
              <a:defRPr/>
            </a:pPr>
            <a:r>
              <a:rPr lang="en-US" sz="2400" dirty="0" smtClean="0">
                <a:effectLst/>
              </a:rPr>
              <a:t>All amputations.</a:t>
            </a:r>
          </a:p>
          <a:p>
            <a:pPr marL="1207326" lvl="2" indent="-457200" eaLnBrk="1" fontAlgn="auto" hangingPunct="1">
              <a:lnSpc>
                <a:spcPct val="90000"/>
              </a:lnSpc>
              <a:spcBef>
                <a:spcPts val="1200"/>
              </a:spcBef>
              <a:spcAft>
                <a:spcPts val="0"/>
              </a:spcAft>
              <a:buClr>
                <a:schemeClr val="tx1"/>
              </a:buClr>
              <a:buSzPct val="90000"/>
              <a:buFont typeface="Wingdings" panose="05000000000000000000" pitchFamily="2" charset="2"/>
              <a:buChar char="ü"/>
              <a:defRPr/>
            </a:pPr>
            <a:r>
              <a:rPr lang="en-US" sz="2400" dirty="0" smtClean="0">
                <a:effectLst/>
              </a:rPr>
              <a:t>All </a:t>
            </a:r>
            <a:r>
              <a:rPr lang="en-US" sz="2400" dirty="0">
                <a:effectLst/>
              </a:rPr>
              <a:t>losses of an eye within 24 hours.</a:t>
            </a:r>
          </a:p>
        </p:txBody>
      </p:sp>
      <p:sp>
        <p:nvSpPr>
          <p:cNvPr id="2" name="Slide Number Placeholder 1"/>
          <p:cNvSpPr>
            <a:spLocks noGrp="1"/>
          </p:cNvSpPr>
          <p:nvPr>
            <p:ph type="sldNum" sz="quarter" idx="11"/>
          </p:nvPr>
        </p:nvSpPr>
        <p:spPr>
          <a:xfrm>
            <a:off x="8305800" y="5867400"/>
            <a:ext cx="555172" cy="304800"/>
          </a:xfrm>
        </p:spPr>
        <p:txBody>
          <a:bodyPr/>
          <a:lstStyle/>
          <a:p>
            <a:pPr>
              <a:defRPr/>
            </a:pPr>
            <a:fld id="{C273F8A2-9C01-457A-8FF4-BBE8D63EB2D3}" type="slidenum">
              <a:rPr lang="en-US" smtClean="0"/>
              <a:pPr>
                <a:defRPr/>
              </a:pPr>
              <a:t>23</a:t>
            </a:fld>
            <a:endParaRPr lang="en-US" dirty="0"/>
          </a:p>
        </p:txBody>
      </p:sp>
      <p:sp>
        <p:nvSpPr>
          <p:cNvPr id="3" name="TextBox 2"/>
          <p:cNvSpPr txBox="1"/>
          <p:nvPr/>
        </p:nvSpPr>
        <p:spPr>
          <a:xfrm>
            <a:off x="1524000" y="228600"/>
            <a:ext cx="6705600" cy="954107"/>
          </a:xfrm>
          <a:prstGeom prst="rect">
            <a:avLst/>
          </a:prstGeom>
          <a:noFill/>
        </p:spPr>
        <p:txBody>
          <a:bodyPr wrap="square" rtlCol="0">
            <a:spAutoFit/>
          </a:bodyPr>
          <a:lstStyle/>
          <a:p>
            <a:pPr algn="ctr"/>
            <a:r>
              <a:rPr lang="en-US" sz="2800" b="1" u="sng" dirty="0" smtClean="0">
                <a:latin typeface="Antique Olive" pitchFamily="34" charset="0"/>
                <a:cs typeface="Angsana New" panose="02020603050405020304" pitchFamily="18" charset="-34"/>
              </a:rPr>
              <a:t>Record Keeping Update</a:t>
            </a:r>
            <a:endParaRPr lang="en-US" sz="2800" b="1" dirty="0" smtClean="0"/>
          </a:p>
          <a:p>
            <a:pPr algn="ctr"/>
            <a:r>
              <a:rPr lang="en-US" sz="2800" b="1" dirty="0" smtClean="0"/>
              <a:t>OSHA 300 Injury and Illness Logs</a:t>
            </a:r>
            <a:endParaRPr lang="en-US" sz="2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940642"/>
            <a:ext cx="1752600" cy="1720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498" r="16947"/>
          <a:stretch/>
        </p:blipFill>
        <p:spPr>
          <a:xfrm>
            <a:off x="0" y="76200"/>
            <a:ext cx="1524000" cy="14484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801" y="6102927"/>
            <a:ext cx="2743200" cy="707471"/>
          </a:xfrm>
          <a:prstGeom prst="rect">
            <a:avLst/>
          </a:prstGeom>
        </p:spPr>
      </p:pic>
      <p:cxnSp>
        <p:nvCxnSpPr>
          <p:cNvPr id="8" name="Straight Connector 7"/>
          <p:cNvCxnSpPr/>
          <p:nvPr/>
        </p:nvCxnSpPr>
        <p:spPr>
          <a:xfrm>
            <a:off x="401637" y="6019800"/>
            <a:ext cx="6008399"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55484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946"/>
            <a:ext cx="8229600" cy="1143000"/>
          </a:xfrm>
        </p:spPr>
        <p:txBody>
          <a:bodyPr>
            <a:normAutofit/>
          </a:bodyPr>
          <a:lstStyle/>
          <a:p>
            <a:r>
              <a:rPr lang="en-US" sz="4000" dirty="0" smtClean="0"/>
              <a:t>Confined Space in Construction</a:t>
            </a:r>
            <a:endParaRPr lang="en-US" sz="4000"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a:t>On May 4, 2015, OSHA issued a new standard for construction work in confined spaces, which will be effective starting August 3, 2015. </a:t>
            </a:r>
            <a:endParaRPr lang="en-US" dirty="0" smtClean="0"/>
          </a:p>
          <a:p>
            <a:r>
              <a:rPr lang="en-US" dirty="0" smtClean="0"/>
              <a:t>The </a:t>
            </a:r>
            <a:r>
              <a:rPr lang="en-US" dirty="0"/>
              <a:t>new standard, Subpart AA of 29 CFR 1926 will help prevent construction workers from being hurt or killed by eliminating and isolating hazards in confined spaces at construction sites similar to the way workers in other industries are already protected.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498" r="16947"/>
          <a:stretch/>
        </p:blipFill>
        <p:spPr>
          <a:xfrm>
            <a:off x="0" y="76200"/>
            <a:ext cx="1524000" cy="1448492"/>
          </a:xfrm>
          <a:prstGeom prst="rect">
            <a:avLst/>
          </a:prstGeom>
        </p:spPr>
      </p:pic>
    </p:spTree>
    <p:extLst>
      <p:ext uri="{BB962C8B-B14F-4D97-AF65-F5344CB8AC3E}">
        <p14:creationId xmlns:p14="http://schemas.microsoft.com/office/powerpoint/2010/main" val="225886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Communication Standard</a:t>
            </a:r>
            <a:endParaRPr lang="en-US" dirty="0"/>
          </a:p>
        </p:txBody>
      </p:sp>
      <p:sp>
        <p:nvSpPr>
          <p:cNvPr id="3" name="Content Placeholder 2"/>
          <p:cNvSpPr>
            <a:spLocks noGrp="1"/>
          </p:cNvSpPr>
          <p:nvPr>
            <p:ph idx="1"/>
          </p:nvPr>
        </p:nvSpPr>
        <p:spPr/>
        <p:txBody>
          <a:bodyPr/>
          <a:lstStyle/>
          <a:p>
            <a:r>
              <a:rPr lang="en-US" dirty="0" smtClean="0"/>
              <a:t>June 1, 2016 , Update </a:t>
            </a:r>
            <a:r>
              <a:rPr lang="en-US" dirty="0"/>
              <a:t>alternative workplace labeling and hazard communication program as necessary, and provide additional employee training for newly identified physical or health hazards.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6189457"/>
            <a:ext cx="2400300" cy="6430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7" y="5257800"/>
            <a:ext cx="2108200" cy="1498600"/>
          </a:xfrm>
          <a:prstGeom prst="rect">
            <a:avLst/>
          </a:prstGeom>
        </p:spPr>
      </p:pic>
    </p:spTree>
    <p:extLst>
      <p:ext uri="{BB962C8B-B14F-4D97-AF65-F5344CB8AC3E}">
        <p14:creationId xmlns:p14="http://schemas.microsoft.com/office/powerpoint/2010/main" val="3859540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304800" y="-76200"/>
            <a:ext cx="8686800" cy="1220787"/>
          </a:xfrm>
        </p:spPr>
        <p:txBody>
          <a:bodyPr/>
          <a:lstStyle/>
          <a:p>
            <a:r>
              <a:rPr lang="en-US" altLang="en-US" sz="5400" b="1" dirty="0" smtClean="0">
                <a:latin typeface="Times New Roman" pitchFamily="18" charset="0"/>
                <a:cs typeface="Times New Roman" pitchFamily="18" charset="0"/>
              </a:rPr>
              <a:t>Contact Us</a:t>
            </a:r>
          </a:p>
        </p:txBody>
      </p:sp>
      <p:sp>
        <p:nvSpPr>
          <p:cNvPr id="23555" name="Content Placeholder 2"/>
          <p:cNvSpPr>
            <a:spLocks noGrp="1"/>
          </p:cNvSpPr>
          <p:nvPr>
            <p:ph idx="1"/>
          </p:nvPr>
        </p:nvSpPr>
        <p:spPr>
          <a:xfrm>
            <a:off x="457200" y="1371600"/>
            <a:ext cx="8229600" cy="4602163"/>
          </a:xfrm>
        </p:spPr>
        <p:txBody>
          <a:bodyPr/>
          <a:lstStyle/>
          <a:p>
            <a:pPr eaLnBrk="1" hangingPunct="1">
              <a:lnSpc>
                <a:spcPct val="90000"/>
              </a:lnSpc>
              <a:buFont typeface="Wingdings" pitchFamily="2" charset="2"/>
              <a:buNone/>
              <a:defRPr/>
            </a:pPr>
            <a:r>
              <a:rPr lang="en-US" sz="2600" b="1" dirty="0">
                <a:latin typeface="Times New Roman" pitchFamily="18" charset="0"/>
                <a:cs typeface="Times New Roman" pitchFamily="18" charset="0"/>
              </a:rPr>
              <a:t>General </a:t>
            </a:r>
            <a:r>
              <a:rPr lang="en-US" sz="2600" b="1" dirty="0" smtClean="0">
                <a:latin typeface="Times New Roman" pitchFamily="18" charset="0"/>
                <a:cs typeface="Times New Roman" pitchFamily="18" charset="0"/>
              </a:rPr>
              <a:t>Information                                    (</a:t>
            </a:r>
            <a:r>
              <a:rPr lang="en-US" sz="2600" b="1" dirty="0">
                <a:latin typeface="Times New Roman" pitchFamily="18" charset="0"/>
                <a:cs typeface="Times New Roman" pitchFamily="18" charset="0"/>
              </a:rPr>
              <a:t>410) </a:t>
            </a:r>
            <a:r>
              <a:rPr lang="en-US" sz="2600" b="1" dirty="0" smtClean="0">
                <a:latin typeface="Times New Roman" pitchFamily="18" charset="0"/>
                <a:cs typeface="Times New Roman" pitchFamily="18" charset="0"/>
              </a:rPr>
              <a:t>527-4499</a:t>
            </a:r>
          </a:p>
          <a:p>
            <a:pPr eaLnBrk="1" hangingPunct="1">
              <a:lnSpc>
                <a:spcPct val="90000"/>
              </a:lnSpc>
              <a:buFont typeface="Wingdings" pitchFamily="2" charset="2"/>
              <a:buNone/>
              <a:defRPr/>
            </a:pPr>
            <a:r>
              <a:rPr lang="en-US" sz="2600" b="1" dirty="0" smtClean="0">
                <a:latin typeface="Times New Roman" pitchFamily="18" charset="0"/>
                <a:cs typeface="Times New Roman" pitchFamily="18" charset="0"/>
              </a:rPr>
              <a:t>Report Fatality/Catastrophes</a:t>
            </a: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(888) 257-MOSH</a:t>
            </a:r>
          </a:p>
          <a:p>
            <a:pPr eaLnBrk="1" hangingPunct="1">
              <a:lnSpc>
                <a:spcPct val="90000"/>
              </a:lnSpc>
              <a:buFont typeface="Wingdings" pitchFamily="2" charset="2"/>
              <a:buNone/>
              <a:defRPr/>
            </a:pPr>
            <a:r>
              <a:rPr lang="en-US" sz="2600" b="1" dirty="0" smtClean="0">
                <a:latin typeface="Times New Roman" pitchFamily="18" charset="0"/>
                <a:cs typeface="Times New Roman" pitchFamily="18" charset="0"/>
              </a:rPr>
              <a:t>Outreach-Training </a:t>
            </a:r>
            <a:r>
              <a:rPr lang="en-US" sz="2600" b="1" dirty="0">
                <a:latin typeface="Times New Roman" pitchFamily="18" charset="0"/>
                <a:cs typeface="Times New Roman" pitchFamily="18" charset="0"/>
              </a:rPr>
              <a:t>&amp; Education </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410) </a:t>
            </a:r>
            <a:r>
              <a:rPr lang="en-US" sz="2600" b="1" dirty="0" smtClean="0">
                <a:latin typeface="Times New Roman" pitchFamily="18" charset="0"/>
                <a:cs typeface="Times New Roman" pitchFamily="18" charset="0"/>
              </a:rPr>
              <a:t>527-2091</a:t>
            </a:r>
            <a:endParaRPr lang="en-US" sz="2600" b="1" dirty="0">
              <a:latin typeface="Times New Roman" pitchFamily="18" charset="0"/>
              <a:cs typeface="Times New Roman" pitchFamily="18" charset="0"/>
            </a:endParaRPr>
          </a:p>
          <a:p>
            <a:pPr eaLnBrk="1" hangingPunct="1">
              <a:lnSpc>
                <a:spcPct val="90000"/>
              </a:lnSpc>
              <a:buFont typeface="Wingdings" pitchFamily="2" charset="2"/>
              <a:buNone/>
              <a:defRPr/>
            </a:pPr>
            <a:r>
              <a:rPr lang="en-US" sz="2600" b="1" dirty="0">
                <a:latin typeface="Times New Roman" pitchFamily="18" charset="0"/>
                <a:cs typeface="Times New Roman" pitchFamily="18" charset="0"/>
              </a:rPr>
              <a:t>Consultation 			        </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410) 527-4472</a:t>
            </a:r>
          </a:p>
          <a:p>
            <a:pPr eaLnBrk="1" hangingPunct="1">
              <a:lnSpc>
                <a:spcPct val="90000"/>
              </a:lnSpc>
              <a:buFont typeface="Wingdings" pitchFamily="2" charset="2"/>
              <a:buNone/>
              <a:defRPr/>
            </a:pPr>
            <a:r>
              <a:rPr lang="en-US" sz="2600" b="1" dirty="0">
                <a:latin typeface="Times New Roman" pitchFamily="18" charset="0"/>
                <a:cs typeface="Times New Roman" pitchFamily="18" charset="0"/>
              </a:rPr>
              <a:t>Region 1 (Easton)		         	       </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(410) 819-5860</a:t>
            </a:r>
          </a:p>
          <a:p>
            <a:pPr eaLnBrk="1" hangingPunct="1">
              <a:lnSpc>
                <a:spcPct val="90000"/>
              </a:lnSpc>
              <a:buFont typeface="Wingdings" pitchFamily="2" charset="2"/>
              <a:buNone/>
              <a:defRPr/>
            </a:pPr>
            <a:r>
              <a:rPr lang="en-US" sz="2600" b="1" dirty="0">
                <a:latin typeface="Times New Roman" pitchFamily="18" charset="0"/>
                <a:cs typeface="Times New Roman" pitchFamily="18" charset="0"/>
              </a:rPr>
              <a:t>Region 2 </a:t>
            </a:r>
            <a:r>
              <a:rPr lang="en-US" sz="2600" b="1" dirty="0" smtClean="0">
                <a:latin typeface="Times New Roman" pitchFamily="18" charset="0"/>
                <a:cs typeface="Times New Roman" pitchFamily="18" charset="0"/>
              </a:rPr>
              <a:t>(Hunt Valley)</a:t>
            </a: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410) </a:t>
            </a:r>
            <a:r>
              <a:rPr lang="en-US" sz="2600" b="1" dirty="0" smtClean="0">
                <a:latin typeface="Times New Roman" pitchFamily="18" charset="0"/>
                <a:cs typeface="Times New Roman" pitchFamily="18" charset="0"/>
              </a:rPr>
              <a:t>527-4442</a:t>
            </a:r>
            <a:endParaRPr lang="en-US" sz="2600" b="1" dirty="0">
              <a:latin typeface="Times New Roman" pitchFamily="18" charset="0"/>
              <a:cs typeface="Times New Roman" pitchFamily="18" charset="0"/>
            </a:endParaRPr>
          </a:p>
          <a:p>
            <a:pPr eaLnBrk="1" hangingPunct="1">
              <a:lnSpc>
                <a:spcPct val="90000"/>
              </a:lnSpc>
              <a:buFont typeface="Wingdings" pitchFamily="2" charset="2"/>
              <a:buNone/>
              <a:defRPr/>
            </a:pPr>
            <a:r>
              <a:rPr lang="en-US" sz="2600" b="1" dirty="0">
                <a:latin typeface="Times New Roman" pitchFamily="18" charset="0"/>
                <a:cs typeface="Times New Roman" pitchFamily="18" charset="0"/>
              </a:rPr>
              <a:t>Region 3 </a:t>
            </a:r>
            <a:r>
              <a:rPr lang="en-US" sz="2600" b="1" dirty="0" smtClean="0">
                <a:latin typeface="Times New Roman" pitchFamily="18" charset="0"/>
                <a:cs typeface="Times New Roman" pitchFamily="18" charset="0"/>
              </a:rPr>
              <a:t>(Hunt Valley)</a:t>
            </a: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410) 527-4426</a:t>
            </a:r>
          </a:p>
          <a:p>
            <a:pPr eaLnBrk="1" hangingPunct="1">
              <a:lnSpc>
                <a:spcPct val="90000"/>
              </a:lnSpc>
              <a:buFont typeface="Wingdings" pitchFamily="2" charset="2"/>
              <a:buNone/>
              <a:defRPr/>
            </a:pPr>
            <a:r>
              <a:rPr lang="en-US" sz="2600" b="1" dirty="0">
                <a:latin typeface="Times New Roman" pitchFamily="18" charset="0"/>
                <a:cs typeface="Times New Roman" pitchFamily="18" charset="0"/>
              </a:rPr>
              <a:t>Region 4 (Hagerstown)	                  </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(301) </a:t>
            </a:r>
            <a:r>
              <a:rPr lang="en-US" sz="2600" b="1" dirty="0" smtClean="0">
                <a:latin typeface="Times New Roman" pitchFamily="18" charset="0"/>
                <a:cs typeface="Times New Roman" pitchFamily="18" charset="0"/>
              </a:rPr>
              <a:t>791-4699</a:t>
            </a:r>
          </a:p>
          <a:p>
            <a:pPr eaLnBrk="1" hangingPunct="1">
              <a:lnSpc>
                <a:spcPct val="90000"/>
              </a:lnSpc>
              <a:buFont typeface="Wingdings" pitchFamily="2" charset="2"/>
              <a:buNone/>
              <a:defRPr/>
            </a:pPr>
            <a:r>
              <a:rPr lang="en-US" sz="2600" b="1" dirty="0" smtClean="0">
                <a:latin typeface="Times New Roman" pitchFamily="18" charset="0"/>
                <a:cs typeface="Times New Roman" pitchFamily="18" charset="0"/>
              </a:rPr>
              <a:t>Region 5 (Hunt Valley)			     (410) 527-4424</a:t>
            </a:r>
          </a:p>
          <a:p>
            <a:pPr eaLnBrk="1" hangingPunct="1">
              <a:lnSpc>
                <a:spcPct val="90000"/>
              </a:lnSpc>
              <a:buFont typeface="Wingdings" pitchFamily="2" charset="2"/>
              <a:buNone/>
              <a:defRPr/>
            </a:pPr>
            <a:r>
              <a:rPr lang="en-US" sz="2600" b="1" dirty="0" smtClean="0">
                <a:latin typeface="Times New Roman" pitchFamily="18" charset="0"/>
                <a:cs typeface="Times New Roman" pitchFamily="18" charset="0"/>
              </a:rPr>
              <a:t>Region 00 (Hunt Valley)			     (410) 527-2066</a:t>
            </a:r>
          </a:p>
          <a:p>
            <a:pPr marL="0" indent="0">
              <a:buFontTx/>
              <a:buNone/>
              <a:defRPr/>
            </a:pPr>
            <a:endParaRPr lang="en-US" dirty="0" smtClean="0"/>
          </a:p>
        </p:txBody>
      </p:sp>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7489"/>
            <a:ext cx="1676400" cy="126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498" r="16947"/>
          <a:stretch/>
        </p:blipFill>
        <p:spPr>
          <a:xfrm>
            <a:off x="0" y="76200"/>
            <a:ext cx="1524000" cy="1219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100" y="6096000"/>
            <a:ext cx="2400300" cy="643080"/>
          </a:xfrm>
          <a:prstGeom prst="rect">
            <a:avLst/>
          </a:prstGeom>
        </p:spPr>
      </p:pic>
      <p:cxnSp>
        <p:nvCxnSpPr>
          <p:cNvPr id="7" name="Straight Connector 6"/>
          <p:cNvCxnSpPr/>
          <p:nvPr/>
        </p:nvCxnSpPr>
        <p:spPr>
          <a:xfrm>
            <a:off x="392401" y="6019800"/>
            <a:ext cx="8458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9463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228600"/>
            <a:ext cx="8229600" cy="690563"/>
          </a:xfrm>
        </p:spPr>
        <p:txBody>
          <a:bodyPr>
            <a:normAutofit fontScale="90000"/>
          </a:bodyPr>
          <a:lstStyle/>
          <a:p>
            <a:r>
              <a:rPr lang="en-US" altLang="en-US" sz="4600" b="1" dirty="0" smtClean="0">
                <a:solidFill>
                  <a:schemeClr val="tx1"/>
                </a:solidFill>
                <a:latin typeface="Comic Sans MS" pitchFamily="66" charset="0"/>
              </a:rPr>
              <a:t/>
            </a:r>
            <a:br>
              <a:rPr lang="en-US" altLang="en-US" sz="4600" b="1" dirty="0" smtClean="0">
                <a:solidFill>
                  <a:schemeClr val="tx1"/>
                </a:solidFill>
                <a:latin typeface="Comic Sans MS" pitchFamily="66" charset="0"/>
              </a:rPr>
            </a:br>
            <a:r>
              <a:rPr lang="en-US" altLang="en-US" sz="4600" b="1" dirty="0" smtClean="0">
                <a:solidFill>
                  <a:schemeClr val="tx1"/>
                </a:solidFill>
                <a:latin typeface="Comic Sans MS" pitchFamily="66" charset="0"/>
              </a:rPr>
              <a:t>HELPFUL WEBSITES/REFERENCES</a:t>
            </a:r>
          </a:p>
        </p:txBody>
      </p:sp>
      <p:sp>
        <p:nvSpPr>
          <p:cNvPr id="59395" name="Rectangle 3"/>
          <p:cNvSpPr>
            <a:spLocks noGrp="1" noChangeArrowheads="1"/>
          </p:cNvSpPr>
          <p:nvPr>
            <p:ph type="body" idx="1"/>
          </p:nvPr>
        </p:nvSpPr>
        <p:spPr>
          <a:xfrm>
            <a:off x="685800" y="2057400"/>
            <a:ext cx="7772400" cy="2224088"/>
          </a:xfrm>
        </p:spPr>
        <p:txBody>
          <a:bodyPr>
            <a:normAutofit fontScale="25000" lnSpcReduction="20000"/>
          </a:bodyPr>
          <a:lstStyle/>
          <a:p>
            <a:pPr>
              <a:buFontTx/>
              <a:buNone/>
            </a:pPr>
            <a:r>
              <a:rPr lang="en-US" altLang="en-US" sz="12800" b="1" dirty="0" smtClean="0"/>
              <a:t>Web Sites: 	</a:t>
            </a:r>
          </a:p>
          <a:p>
            <a:pPr>
              <a:buFontTx/>
              <a:buNone/>
            </a:pPr>
            <a:endParaRPr lang="en-US" altLang="en-US" sz="12800" b="1" dirty="0" smtClean="0"/>
          </a:p>
          <a:p>
            <a:pPr>
              <a:buFontTx/>
              <a:buNone/>
            </a:pPr>
            <a:r>
              <a:rPr lang="en-US" altLang="en-US" sz="12800" b="1" dirty="0" smtClean="0"/>
              <a:t>www.dllr.maryland.gov/labor/mosh/</a:t>
            </a:r>
          </a:p>
          <a:p>
            <a:pPr>
              <a:buFontTx/>
              <a:buNone/>
            </a:pPr>
            <a:r>
              <a:rPr lang="en-US" altLang="en-US" sz="12800" b="1" dirty="0" smtClean="0"/>
              <a:t>www.osha.gov</a:t>
            </a:r>
          </a:p>
          <a:p>
            <a:pPr>
              <a:buFontTx/>
              <a:buNone/>
            </a:pPr>
            <a:r>
              <a:rPr lang="en-US" altLang="en-US" sz="12800" b="1" dirty="0" smtClean="0"/>
              <a:t>www.mema.state.md.us</a:t>
            </a:r>
          </a:p>
          <a:p>
            <a:pPr>
              <a:buFontTx/>
              <a:buNone/>
            </a:pPr>
            <a:r>
              <a:rPr lang="en-US" altLang="en-US" sz="12800" b="1" dirty="0" smtClean="0"/>
              <a:t>www.cdc.gov/niosh/</a:t>
            </a:r>
          </a:p>
          <a:p>
            <a:pPr>
              <a:buFontTx/>
              <a:buNone/>
            </a:pPr>
            <a:endParaRPr lang="en-US" altLang="en-US" sz="12800" b="1" dirty="0" smtClean="0"/>
          </a:p>
          <a:p>
            <a:pPr>
              <a:buFontTx/>
              <a:buNone/>
            </a:pPr>
            <a:endParaRPr lang="en-US" altLang="en-US" sz="12800" b="1" dirty="0" smtClean="0"/>
          </a:p>
          <a:p>
            <a:pPr>
              <a:buFontTx/>
              <a:buNone/>
            </a:pPr>
            <a:endParaRPr lang="en-US" altLang="en-US" sz="2800" b="1" u="sng" dirty="0" smtClean="0"/>
          </a:p>
          <a:p>
            <a:pPr>
              <a:buFontTx/>
              <a:buNone/>
            </a:pPr>
            <a:r>
              <a:rPr lang="en-US" altLang="en-US" sz="3800" b="1" dirty="0" smtClean="0"/>
              <a:t>		</a:t>
            </a:r>
          </a:p>
          <a:p>
            <a:endParaRPr lang="en-US" altLang="en-US" sz="2800" b="1"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498" r="16947"/>
          <a:stretch/>
        </p:blipFill>
        <p:spPr>
          <a:xfrm>
            <a:off x="0" y="76200"/>
            <a:ext cx="1219200" cy="112942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153727"/>
            <a:ext cx="2350799" cy="630612"/>
          </a:xfrm>
          <a:prstGeom prst="rect">
            <a:avLst/>
          </a:prstGeom>
        </p:spPr>
      </p:pic>
      <p:cxnSp>
        <p:nvCxnSpPr>
          <p:cNvPr id="6" name="Straight Connector 5"/>
          <p:cNvCxnSpPr/>
          <p:nvPr/>
        </p:nvCxnSpPr>
        <p:spPr>
          <a:xfrm>
            <a:off x="392401" y="6019800"/>
            <a:ext cx="8458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1016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p:cNvSpPr>
            <a:spLocks noGrp="1"/>
          </p:cNvSpPr>
          <p:nvPr>
            <p:ph type="title"/>
          </p:nvPr>
        </p:nvSpPr>
        <p:spPr/>
        <p:txBody>
          <a:bodyPr>
            <a:noAutofit/>
          </a:bodyPr>
          <a:lstStyle/>
          <a:p>
            <a:pPr algn="ctr"/>
            <a:r>
              <a:rPr lang="en-US" sz="8000" b="1" dirty="0" smtClean="0">
                <a:solidFill>
                  <a:srgbClr val="FF0000"/>
                </a:solidFill>
                <a:latin typeface="Bloody" pitchFamily="2" charset="0"/>
              </a:rPr>
              <a:t>Questions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498" r="16947"/>
          <a:stretch/>
        </p:blipFill>
        <p:spPr>
          <a:xfrm>
            <a:off x="0" y="76200"/>
            <a:ext cx="1600200" cy="152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089" y="6019799"/>
            <a:ext cx="2953512" cy="783013"/>
          </a:xfrm>
          <a:prstGeom prst="rect">
            <a:avLst/>
          </a:prstGeom>
        </p:spPr>
      </p:pic>
      <p:cxnSp>
        <p:nvCxnSpPr>
          <p:cNvPr id="6" name="Straight Connector 5"/>
          <p:cNvCxnSpPr/>
          <p:nvPr/>
        </p:nvCxnSpPr>
        <p:spPr>
          <a:xfrm>
            <a:off x="392401" y="5943600"/>
            <a:ext cx="8458200" cy="0"/>
          </a:xfrm>
          <a:prstGeom prst="line">
            <a:avLst/>
          </a:prstGeom>
        </p:spPr>
        <p:style>
          <a:lnRef idx="2">
            <a:schemeClr val="accent2"/>
          </a:lnRef>
          <a:fillRef idx="0">
            <a:schemeClr val="accent2"/>
          </a:fillRef>
          <a:effectRef idx="1">
            <a:schemeClr val="accent2"/>
          </a:effectRef>
          <a:fontRef idx="minor">
            <a:schemeClr val="tx1"/>
          </a:fontRef>
        </p:style>
      </p:cxnSp>
      <p:sp>
        <p:nvSpPr>
          <p:cNvPr id="8" name="WordArt 3"/>
          <p:cNvSpPr>
            <a:spLocks noChangeArrowheads="1" noChangeShapeType="1"/>
          </p:cNvSpPr>
          <p:nvPr/>
        </p:nvSpPr>
        <p:spPr bwMode="auto">
          <a:xfrm rot="720000">
            <a:off x="2716759" y="1591811"/>
            <a:ext cx="4711242" cy="37479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type="none" w="sm" len="sm"/>
                  <a:tailEnd type="none" w="sm" len="sm"/>
                </a:ln>
                <a:solidFill>
                  <a:srgbClr val="FF0033"/>
                </a:solidFill>
                <a:effectLst>
                  <a:outerShdw dist="35921" dir="2700000" sy="50000" kx="2115830" algn="bl" rotWithShape="0">
                    <a:srgbClr val="C0C0C0"/>
                  </a:outerShdw>
                </a:effectLst>
                <a:latin typeface="Arial Black"/>
              </a:rPr>
              <a:t>?</a:t>
            </a:r>
          </a:p>
        </p:txBody>
      </p:sp>
    </p:spTree>
    <p:extLst>
      <p:ext uri="{BB962C8B-B14F-4D97-AF65-F5344CB8AC3E}">
        <p14:creationId xmlns:p14="http://schemas.microsoft.com/office/powerpoint/2010/main" val="427490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MOSH Program</a:t>
            </a:r>
            <a:endParaRPr lang="en-US" dirty="0"/>
          </a:p>
        </p:txBody>
      </p:sp>
      <p:sp>
        <p:nvSpPr>
          <p:cNvPr id="3" name="Content Placeholder 2"/>
          <p:cNvSpPr>
            <a:spLocks noGrp="1"/>
          </p:cNvSpPr>
          <p:nvPr>
            <p:ph idx="1"/>
          </p:nvPr>
        </p:nvSpPr>
        <p:spPr>
          <a:xfrm>
            <a:off x="381000" y="1752600"/>
            <a:ext cx="8229600" cy="2743200"/>
          </a:xfrm>
        </p:spPr>
        <p:txBody>
          <a:bodyPr/>
          <a:lstStyle/>
          <a:p>
            <a:pPr>
              <a:buFont typeface="Wingdings" panose="05000000000000000000" pitchFamily="2" charset="2"/>
              <a:buChar char="Ø"/>
            </a:pPr>
            <a:r>
              <a:rPr lang="en-US" dirty="0" smtClean="0"/>
              <a:t>To </a:t>
            </a:r>
            <a:r>
              <a:rPr lang="en-US" dirty="0"/>
              <a:t>assure, in so far as practicable, that no employee will suffer diminished health, functional capacity, or life expectancy as a result of his or her work experience.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172200"/>
            <a:ext cx="2743200" cy="63061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498" r="16947"/>
          <a:stretch/>
        </p:blipFill>
        <p:spPr>
          <a:xfrm>
            <a:off x="0" y="76200"/>
            <a:ext cx="1447800" cy="1341197"/>
          </a:xfrm>
          <a:prstGeom prst="rect">
            <a:avLst/>
          </a:prstGeom>
        </p:spPr>
      </p:pic>
    </p:spTree>
    <p:extLst>
      <p:ext uri="{BB962C8B-B14F-4D97-AF65-F5344CB8AC3E}">
        <p14:creationId xmlns:p14="http://schemas.microsoft.com/office/powerpoint/2010/main" val="391018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51" y="274397"/>
            <a:ext cx="8229600" cy="1143000"/>
          </a:xfrm>
        </p:spPr>
        <p:txBody>
          <a:bodyPr>
            <a:normAutofit/>
          </a:bodyPr>
          <a:lstStyle/>
          <a:p>
            <a:r>
              <a:rPr lang="en-US" sz="3600" dirty="0" smtClean="0"/>
              <a:t>To Accomplish these Goals, MOSH…</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a:t>•	</a:t>
            </a:r>
            <a:r>
              <a:rPr lang="en-US" dirty="0" smtClean="0"/>
              <a:t>Encourage </a:t>
            </a:r>
            <a:r>
              <a:rPr lang="en-US" dirty="0"/>
              <a:t>employers and employees to </a:t>
            </a:r>
            <a:r>
              <a:rPr lang="en-US" dirty="0" smtClean="0"/>
              <a:t>	reduce </a:t>
            </a:r>
            <a:r>
              <a:rPr lang="en-US" dirty="0"/>
              <a:t>safety and health hazards at their </a:t>
            </a:r>
            <a:r>
              <a:rPr lang="en-US" dirty="0" smtClean="0"/>
              <a:t>	workplace </a:t>
            </a:r>
            <a:r>
              <a:rPr lang="en-US" dirty="0"/>
              <a:t>and to create or improve </a:t>
            </a:r>
            <a:r>
              <a:rPr lang="en-US" dirty="0" smtClean="0"/>
              <a:t>	existing </a:t>
            </a:r>
            <a:r>
              <a:rPr lang="en-US" dirty="0"/>
              <a:t>safety and health programs;</a:t>
            </a:r>
          </a:p>
          <a:p>
            <a:pPr marL="0" indent="0">
              <a:buNone/>
            </a:pPr>
            <a:r>
              <a:rPr lang="en-US" dirty="0"/>
              <a:t>	</a:t>
            </a:r>
          </a:p>
          <a:p>
            <a:pPr marL="0" indent="0">
              <a:buNone/>
            </a:pPr>
            <a:r>
              <a:rPr lang="en-US" dirty="0"/>
              <a:t>•	Provides on request to qualified </a:t>
            </a:r>
            <a:r>
              <a:rPr lang="en-US" dirty="0" smtClean="0"/>
              <a:t>	employers</a:t>
            </a:r>
            <a:r>
              <a:rPr lang="en-US" dirty="0"/>
              <a:t>, free of charge consultants to </a:t>
            </a:r>
            <a:r>
              <a:rPr lang="en-US" dirty="0" smtClean="0"/>
              <a:t>	review </a:t>
            </a:r>
            <a:r>
              <a:rPr lang="en-US" dirty="0"/>
              <a:t>the employer's worksite to identify </a:t>
            </a:r>
            <a:r>
              <a:rPr lang="en-US" dirty="0" smtClean="0"/>
              <a:t>	hazardous </a:t>
            </a:r>
            <a:r>
              <a:rPr lang="en-US" dirty="0"/>
              <a:t>conditions;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172200"/>
            <a:ext cx="2743200" cy="63061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498" r="16947"/>
          <a:stretch/>
        </p:blipFill>
        <p:spPr>
          <a:xfrm>
            <a:off x="0" y="76200"/>
            <a:ext cx="1447800" cy="1341197"/>
          </a:xfrm>
          <a:prstGeom prst="rect">
            <a:avLst/>
          </a:prstGeom>
        </p:spPr>
      </p:pic>
    </p:spTree>
    <p:extLst>
      <p:ext uri="{BB962C8B-B14F-4D97-AF65-F5344CB8AC3E}">
        <p14:creationId xmlns:p14="http://schemas.microsoft.com/office/powerpoint/2010/main" val="3682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51" y="274397"/>
            <a:ext cx="8229600" cy="1143000"/>
          </a:xfrm>
        </p:spPr>
        <p:txBody>
          <a:bodyPr>
            <a:normAutofit/>
          </a:bodyPr>
          <a:lstStyle/>
          <a:p>
            <a:r>
              <a:rPr lang="en-US" sz="3600" dirty="0" smtClean="0"/>
              <a:t>To Accomplish These Goals, MOSH…</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dirty="0"/>
              <a:t>•	Develops and adopts occupational safety </a:t>
            </a:r>
            <a:r>
              <a:rPr lang="en-US" dirty="0" smtClean="0"/>
              <a:t>	and </a:t>
            </a:r>
            <a:r>
              <a:rPr lang="en-US" dirty="0"/>
              <a:t>health standards;</a:t>
            </a:r>
          </a:p>
          <a:p>
            <a:pPr marL="0" indent="0">
              <a:buNone/>
            </a:pPr>
            <a:r>
              <a:rPr lang="en-US" dirty="0"/>
              <a:t>	</a:t>
            </a:r>
          </a:p>
          <a:p>
            <a:pPr marL="0" indent="0">
              <a:buNone/>
            </a:pPr>
            <a:r>
              <a:rPr lang="en-US" dirty="0"/>
              <a:t>•	Provides effective compliance and </a:t>
            </a:r>
            <a:r>
              <a:rPr lang="en-US" dirty="0" smtClean="0"/>
              <a:t>	enforcement </a:t>
            </a:r>
            <a:r>
              <a:rPr lang="en-US" dirty="0"/>
              <a:t>programs</a:t>
            </a:r>
            <a:r>
              <a:rPr lang="en-US" dirty="0" smtClean="0"/>
              <a:t>;</a:t>
            </a:r>
          </a:p>
          <a:p>
            <a:pPr marL="0" indent="0">
              <a:buNone/>
            </a:pPr>
            <a:endParaRPr lang="en-US" dirty="0"/>
          </a:p>
          <a:p>
            <a:pPr marL="0" indent="0">
              <a:buNone/>
            </a:pPr>
            <a:r>
              <a:rPr lang="en-US" dirty="0"/>
              <a:t>•	Establishes and administers reporting </a:t>
            </a:r>
            <a:r>
              <a:rPr lang="en-US" dirty="0" smtClean="0"/>
              <a:t>	procedures </a:t>
            </a:r>
            <a:r>
              <a:rPr lang="en-US" dirty="0"/>
              <a:t>for job injuries, illnesses, and </a:t>
            </a:r>
            <a:r>
              <a:rPr lang="en-US" dirty="0" smtClean="0"/>
              <a:t>	Fatalities</a:t>
            </a: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172200"/>
            <a:ext cx="2743200" cy="63061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498" r="16947"/>
          <a:stretch/>
        </p:blipFill>
        <p:spPr>
          <a:xfrm>
            <a:off x="0" y="76200"/>
            <a:ext cx="1295400" cy="1341197"/>
          </a:xfrm>
          <a:prstGeom prst="rect">
            <a:avLst/>
          </a:prstGeom>
        </p:spPr>
      </p:pic>
    </p:spTree>
    <p:extLst>
      <p:ext uri="{BB962C8B-B14F-4D97-AF65-F5344CB8AC3E}">
        <p14:creationId xmlns:p14="http://schemas.microsoft.com/office/powerpoint/2010/main" val="2969334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723900" y="228600"/>
            <a:ext cx="8001000" cy="723900"/>
          </a:xfrm>
        </p:spPr>
        <p:txBody>
          <a:bodyPr>
            <a:noAutofit/>
          </a:bodyPr>
          <a:lstStyle/>
          <a:p>
            <a:pPr algn="ctr"/>
            <a:r>
              <a:rPr lang="en-US" dirty="0" smtClean="0">
                <a:solidFill>
                  <a:schemeClr val="tx1"/>
                </a:solidFill>
              </a:rPr>
              <a:t>Who Is Covered By MOSH ?</a:t>
            </a:r>
          </a:p>
        </p:txBody>
      </p:sp>
      <p:sp>
        <p:nvSpPr>
          <p:cNvPr id="23554" name="Rectangle 3"/>
          <p:cNvSpPr>
            <a:spLocks noGrp="1" noChangeArrowheads="1"/>
          </p:cNvSpPr>
          <p:nvPr>
            <p:ph idx="1"/>
          </p:nvPr>
        </p:nvSpPr>
        <p:spPr>
          <a:xfrm>
            <a:off x="770878" y="1828800"/>
            <a:ext cx="8153400" cy="2971800"/>
          </a:xfrm>
        </p:spPr>
        <p:txBody>
          <a:bodyPr/>
          <a:lstStyle/>
          <a:p>
            <a:pPr>
              <a:buClrTx/>
              <a:buSzPct val="95000"/>
              <a:buFontTx/>
              <a:buChar char="•"/>
            </a:pPr>
            <a:r>
              <a:rPr lang="en-US" sz="3200" dirty="0" smtClean="0"/>
              <a:t>Every employer in the State of Maryland 	that has at least one employee</a:t>
            </a:r>
          </a:p>
          <a:p>
            <a:pPr>
              <a:buClrTx/>
              <a:buFontTx/>
              <a:buChar char="•"/>
            </a:pPr>
            <a:r>
              <a:rPr lang="en-US" sz="3200" dirty="0" smtClean="0"/>
              <a:t>State and local governments</a:t>
            </a:r>
          </a:p>
          <a:p>
            <a:pPr lvl="1">
              <a:buClrTx/>
            </a:pPr>
            <a:r>
              <a:rPr lang="en-US" sz="3200" dirty="0" smtClean="0"/>
              <a:t>NOTE:  Federal employees and DOD 	contractors are not covered by MOSH</a:t>
            </a:r>
          </a:p>
          <a:p>
            <a:pPr>
              <a:buClrTx/>
              <a:buFont typeface="Monotype Sorts" pitchFamily="2" charset="2"/>
              <a:buNone/>
            </a:pPr>
            <a:endParaRPr lang="en-US" sz="3200" dirty="0" smtClean="0"/>
          </a:p>
          <a:p>
            <a:endParaRPr lang="en-US" dirty="0" smtClean="0"/>
          </a:p>
        </p:txBody>
      </p:sp>
      <p:sp>
        <p:nvSpPr>
          <p:cNvPr id="23557" name="Picture 5" descr="PE01838_"/>
          <p:cNvSpPr>
            <a:spLocks noChangeAspect="1" noChangeArrowheads="1"/>
          </p:cNvSpPr>
          <p:nvPr/>
        </p:nvSpPr>
        <p:spPr bwMode="auto">
          <a:xfrm>
            <a:off x="3429000" y="4267200"/>
            <a:ext cx="22860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498" r="16947"/>
          <a:stretch/>
        </p:blipFill>
        <p:spPr>
          <a:xfrm>
            <a:off x="0" y="76200"/>
            <a:ext cx="1447800" cy="134119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6096000"/>
            <a:ext cx="2514600" cy="609600"/>
          </a:xfrm>
          <a:prstGeom prst="rect">
            <a:avLst/>
          </a:prstGeom>
        </p:spPr>
      </p:pic>
      <p:cxnSp>
        <p:nvCxnSpPr>
          <p:cNvPr id="8" name="Straight Connector 7"/>
          <p:cNvCxnSpPr/>
          <p:nvPr/>
        </p:nvCxnSpPr>
        <p:spPr>
          <a:xfrm>
            <a:off x="4648200" y="5867400"/>
            <a:ext cx="426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9697577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2"/>
          <p:cNvSpPr>
            <a:spLocks noGrp="1"/>
          </p:cNvSpPr>
          <p:nvPr>
            <p:ph type="title"/>
          </p:nvPr>
        </p:nvSpPr>
        <p:spPr/>
        <p:txBody>
          <a:bodyPr/>
          <a:lstStyle/>
          <a:p>
            <a:pPr algn="ctr"/>
            <a:r>
              <a:rPr lang="en-US" sz="4400" dirty="0" smtClean="0">
                <a:solidFill>
                  <a:schemeClr val="tx1"/>
                </a:solidFill>
              </a:rPr>
              <a:t>The MOSH Programs</a:t>
            </a:r>
            <a:endParaRPr lang="en-US" dirty="0" smtClean="0">
              <a:solidFill>
                <a:schemeClr val="tx1"/>
              </a:solidFill>
            </a:endParaRPr>
          </a:p>
        </p:txBody>
      </p:sp>
      <p:sp>
        <p:nvSpPr>
          <p:cNvPr id="29698" name="Content Placeholder 1"/>
          <p:cNvSpPr>
            <a:spLocks noGrp="1"/>
          </p:cNvSpPr>
          <p:nvPr>
            <p:ph idx="1"/>
          </p:nvPr>
        </p:nvSpPr>
        <p:spPr>
          <a:xfrm>
            <a:off x="457200" y="2022475"/>
            <a:ext cx="8229600" cy="4530725"/>
          </a:xfrm>
        </p:spPr>
        <p:txBody>
          <a:bodyPr/>
          <a:lstStyle/>
          <a:p>
            <a:pPr>
              <a:buClrTx/>
            </a:pPr>
            <a:r>
              <a:rPr lang="en-US" dirty="0" smtClean="0"/>
              <a:t> </a:t>
            </a:r>
            <a:r>
              <a:rPr lang="en-US" dirty="0"/>
              <a:t>Compliance and </a:t>
            </a:r>
            <a:r>
              <a:rPr lang="en-US" dirty="0" smtClean="0"/>
              <a:t>Enforcement</a:t>
            </a:r>
            <a:endParaRPr lang="en-US" dirty="0"/>
          </a:p>
          <a:p>
            <a:pPr>
              <a:buClrTx/>
            </a:pPr>
            <a:r>
              <a:rPr lang="en-US" dirty="0" smtClean="0"/>
              <a:t> Consultation Services</a:t>
            </a:r>
          </a:p>
          <a:p>
            <a:pPr>
              <a:buClrTx/>
            </a:pPr>
            <a:r>
              <a:rPr lang="en-US" dirty="0" smtClean="0"/>
              <a:t> </a:t>
            </a:r>
            <a:r>
              <a:rPr lang="en-US" dirty="0"/>
              <a:t>MOSH </a:t>
            </a:r>
            <a:r>
              <a:rPr lang="en-US" dirty="0" smtClean="0"/>
              <a:t>Training </a:t>
            </a:r>
            <a:r>
              <a:rPr lang="en-US" dirty="0"/>
              <a:t>and </a:t>
            </a:r>
            <a:r>
              <a:rPr lang="en-US" dirty="0" smtClean="0"/>
              <a:t>Education </a:t>
            </a:r>
            <a:endParaRPr lang="en-US" dirty="0"/>
          </a:p>
          <a:p>
            <a:pPr>
              <a:buClrTx/>
            </a:pPr>
            <a:r>
              <a:rPr lang="en-US" dirty="0" smtClean="0"/>
              <a:t> Research and Statistics</a:t>
            </a:r>
          </a:p>
          <a:p>
            <a:pPr marL="0" indent="0">
              <a:buClrTx/>
              <a:buNone/>
            </a:pPr>
            <a:endParaRPr lang="en-US" dirty="0"/>
          </a:p>
          <a:p>
            <a:pPr>
              <a:buClrTx/>
            </a:pPr>
            <a:endParaRPr lang="en-US"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498" r="16947"/>
          <a:stretch/>
        </p:blipFill>
        <p:spPr>
          <a:xfrm>
            <a:off x="0" y="76200"/>
            <a:ext cx="1737360" cy="16094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6096000"/>
            <a:ext cx="2667000" cy="630613"/>
          </a:xfrm>
          <a:prstGeom prst="rect">
            <a:avLst/>
          </a:prstGeom>
        </p:spPr>
      </p:pic>
      <p:cxnSp>
        <p:nvCxnSpPr>
          <p:cNvPr id="6" name="Straight Connector 5"/>
          <p:cNvCxnSpPr/>
          <p:nvPr/>
        </p:nvCxnSpPr>
        <p:spPr>
          <a:xfrm>
            <a:off x="392401" y="5943600"/>
            <a:ext cx="8458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293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71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MOSH Staffing</a:t>
            </a:r>
            <a:endParaRPr lang="en-US" dirty="0"/>
          </a:p>
        </p:txBody>
      </p:sp>
      <p:sp>
        <p:nvSpPr>
          <p:cNvPr id="3" name="Content Placeholder 2"/>
          <p:cNvSpPr>
            <a:spLocks noGrp="1"/>
          </p:cNvSpPr>
          <p:nvPr>
            <p:ph idx="1"/>
          </p:nvPr>
        </p:nvSpPr>
        <p:spPr>
          <a:xfrm>
            <a:off x="381000" y="1447800"/>
            <a:ext cx="8229600" cy="4525963"/>
          </a:xfrm>
        </p:spPr>
        <p:txBody>
          <a:bodyPr>
            <a:normAutofit fontScale="92500" lnSpcReduction="20000"/>
          </a:bodyPr>
          <a:lstStyle/>
          <a:p>
            <a:r>
              <a:rPr lang="en-US" dirty="0" smtClean="0"/>
              <a:t>Assistant Commissioner (1)</a:t>
            </a:r>
          </a:p>
          <a:p>
            <a:r>
              <a:rPr lang="en-US" dirty="0" smtClean="0"/>
              <a:t>Enforcement Chief (1)</a:t>
            </a:r>
          </a:p>
          <a:p>
            <a:r>
              <a:rPr lang="en-US" dirty="0" smtClean="0"/>
              <a:t>Assistant Chief Operations (1)</a:t>
            </a:r>
          </a:p>
          <a:p>
            <a:r>
              <a:rPr lang="en-US" dirty="0" smtClean="0"/>
              <a:t>Program Managers (2)</a:t>
            </a:r>
          </a:p>
          <a:p>
            <a:r>
              <a:rPr lang="en-US" dirty="0" smtClean="0"/>
              <a:t>Supervisors (9)</a:t>
            </a:r>
          </a:p>
          <a:p>
            <a:r>
              <a:rPr lang="en-US" dirty="0" smtClean="0"/>
              <a:t>Compliance Officers (33)</a:t>
            </a:r>
          </a:p>
          <a:p>
            <a:r>
              <a:rPr lang="en-US" dirty="0" smtClean="0"/>
              <a:t>New Compliance Officers (19) hired on 5/27</a:t>
            </a:r>
          </a:p>
          <a:p>
            <a:r>
              <a:rPr lang="en-US" dirty="0" smtClean="0"/>
              <a:t>Admin Support Staff (19)</a:t>
            </a:r>
          </a:p>
          <a:p>
            <a:r>
              <a:rPr lang="en-US" b="1" dirty="0" smtClean="0"/>
              <a:t>Total Agency personnel 85</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8" y="6172199"/>
            <a:ext cx="2602201" cy="630613"/>
          </a:xfrm>
          <a:prstGeom prst="rect">
            <a:avLst/>
          </a:prstGeom>
        </p:spPr>
      </p:pic>
    </p:spTree>
    <p:extLst>
      <p:ext uri="{BB962C8B-B14F-4D97-AF65-F5344CB8AC3E}">
        <p14:creationId xmlns:p14="http://schemas.microsoft.com/office/powerpoint/2010/main" val="1608168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2250</TotalTime>
  <Words>1047</Words>
  <Application>Microsoft Office PowerPoint</Application>
  <PresentationFormat>On-screen Show (4:3)</PresentationFormat>
  <Paragraphs>170</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vt:lpstr>
      <vt:lpstr>The MOSH Program </vt:lpstr>
      <vt:lpstr>The MOSH Program</vt:lpstr>
      <vt:lpstr>To Accomplish these Goals, MOSH…</vt:lpstr>
      <vt:lpstr>To Accomplish These Goals, MOSH…</vt:lpstr>
      <vt:lpstr>Who Is Covered By MOSH ?</vt:lpstr>
      <vt:lpstr>The MOSH Programs</vt:lpstr>
      <vt:lpstr>PowerPoint Presentation</vt:lpstr>
      <vt:lpstr>MOSH Staffing</vt:lpstr>
      <vt:lpstr>Compliance and Enforcement Inspections</vt:lpstr>
      <vt:lpstr>What can MOSH do for you?</vt:lpstr>
      <vt:lpstr>Training and Education </vt:lpstr>
      <vt:lpstr>Free Seminars</vt:lpstr>
      <vt:lpstr>Free Lending Library</vt:lpstr>
      <vt:lpstr>Research and Statistics</vt:lpstr>
      <vt:lpstr>PowerPoint Presentation</vt:lpstr>
      <vt:lpstr>Cooperative Programs</vt:lpstr>
      <vt:lpstr>Cooperative Compliance Partnership (CCP) program </vt:lpstr>
      <vt:lpstr>Together we can make a Difference</vt:lpstr>
      <vt:lpstr>Voluntary Protection Program </vt:lpstr>
      <vt:lpstr>Safety &amp; Health Achievement Recognition Program (SHARP)</vt:lpstr>
      <vt:lpstr>Regulatory Update</vt:lpstr>
      <vt:lpstr>PowerPoint Presentation</vt:lpstr>
      <vt:lpstr>Confined Space in Construction</vt:lpstr>
      <vt:lpstr>Hazard Communication Standard</vt:lpstr>
      <vt:lpstr>Contact Us</vt:lpstr>
      <vt:lpstr> HELPFUL WEBSITES/REFERENCES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Summar Goodman</dc:creator>
  <cp:lastModifiedBy>Reilly, James J. Jr. - OSHA State (MS-SP)</cp:lastModifiedBy>
  <cp:revision>99</cp:revision>
  <cp:lastPrinted>2016-06-09T14:37:34Z</cp:lastPrinted>
  <dcterms:created xsi:type="dcterms:W3CDTF">2015-08-11T15:39:45Z</dcterms:created>
  <dcterms:modified xsi:type="dcterms:W3CDTF">2016-06-21T12:38:59Z</dcterms:modified>
</cp:coreProperties>
</file>