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31"/>
  </p:notesMasterIdLst>
  <p:sldIdLst>
    <p:sldId id="289" r:id="rId2"/>
    <p:sldId id="407" r:id="rId3"/>
    <p:sldId id="397" r:id="rId4"/>
    <p:sldId id="401" r:id="rId5"/>
    <p:sldId id="402" r:id="rId6"/>
    <p:sldId id="368" r:id="rId7"/>
    <p:sldId id="385" r:id="rId8"/>
    <p:sldId id="403" r:id="rId9"/>
    <p:sldId id="372" r:id="rId10"/>
    <p:sldId id="378" r:id="rId11"/>
    <p:sldId id="405" r:id="rId12"/>
    <p:sldId id="406" r:id="rId13"/>
    <p:sldId id="344" r:id="rId14"/>
    <p:sldId id="284" r:id="rId15"/>
    <p:sldId id="408" r:id="rId16"/>
    <p:sldId id="357" r:id="rId17"/>
    <p:sldId id="361" r:id="rId18"/>
    <p:sldId id="359" r:id="rId19"/>
    <p:sldId id="362" r:id="rId20"/>
    <p:sldId id="354" r:id="rId21"/>
    <p:sldId id="409" r:id="rId22"/>
    <p:sldId id="414" r:id="rId23"/>
    <p:sldId id="355" r:id="rId24"/>
    <p:sldId id="393" r:id="rId25"/>
    <p:sldId id="410" r:id="rId26"/>
    <p:sldId id="411" r:id="rId27"/>
    <p:sldId id="412" r:id="rId28"/>
    <p:sldId id="413" r:id="rId29"/>
    <p:sldId id="353" r:id="rId3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jo2" initials="j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60" autoAdjust="0"/>
  </p:normalViewPr>
  <p:slideViewPr>
    <p:cSldViewPr>
      <p:cViewPr varScale="1">
        <p:scale>
          <a:sx n="72" d="100"/>
          <a:sy n="72" d="100"/>
        </p:scale>
        <p:origin x="136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592592592593455E-3"/>
          <c:y val="1.68361996852825E-2"/>
          <c:w val="0.78838108778069349"/>
          <c:h val="0.8793405689221429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Owner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DBB</c:v>
                </c:pt>
                <c:pt idx="1">
                  <c:v>DB</c:v>
                </c:pt>
                <c:pt idx="2">
                  <c:v>CM/GC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</c:v>
                </c:pt>
                <c:pt idx="1">
                  <c:v>5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1D-40A5-BB16-F16C3118E99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Contractor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DBB</c:v>
                </c:pt>
                <c:pt idx="1">
                  <c:v>DB</c:v>
                </c:pt>
                <c:pt idx="2">
                  <c:v>CM/GC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</c:v>
                </c:pt>
                <c:pt idx="1">
                  <c:v>15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1D-40A5-BB16-F16C3118E9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2710144"/>
        <c:axId val="192711680"/>
      </c:barChart>
      <c:catAx>
        <c:axId val="1927101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192711680"/>
        <c:crosses val="autoZero"/>
        <c:auto val="1"/>
        <c:lblAlgn val="ctr"/>
        <c:lblOffset val="100"/>
        <c:noMultiLvlLbl val="0"/>
      </c:catAx>
      <c:valAx>
        <c:axId val="1927116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9271014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EB3912-32C6-45EB-A338-C5195361602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C3E50F8-B771-4098-A857-A940D790B406}">
      <dgm:prSet phldrT="[Text]"/>
      <dgm:spPr>
        <a:solidFill>
          <a:schemeClr val="accent3"/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r>
            <a:rPr lang="en-US" b="1" dirty="0">
              <a:solidFill>
                <a:srgbClr val="002060"/>
              </a:solidFill>
            </a:rPr>
            <a:t>Preliminary Design</a:t>
          </a:r>
        </a:p>
      </dgm:t>
    </dgm:pt>
    <dgm:pt modelId="{4FD50981-A881-4E29-9FE9-E0F90909B10C}" type="parTrans" cxnId="{33031B9E-A19E-4A4D-920E-A3717FEAACD3}">
      <dgm:prSet/>
      <dgm:spPr/>
      <dgm:t>
        <a:bodyPr/>
        <a:lstStyle/>
        <a:p>
          <a:endParaRPr lang="en-US"/>
        </a:p>
      </dgm:t>
    </dgm:pt>
    <dgm:pt modelId="{349DFFD7-1380-47FE-99D1-1C2E2E20C4FD}" type="sibTrans" cxnId="{33031B9E-A19E-4A4D-920E-A3717FEAACD3}">
      <dgm:prSet/>
      <dgm:spPr/>
      <dgm:t>
        <a:bodyPr/>
        <a:lstStyle/>
        <a:p>
          <a:endParaRPr lang="en-US"/>
        </a:p>
      </dgm:t>
    </dgm:pt>
    <dgm:pt modelId="{53051B4F-0F1F-40DF-96B6-BBFFC73FAF00}">
      <dgm:prSet phldrT="[Text]"/>
      <dgm:spPr>
        <a:solidFill>
          <a:schemeClr val="accent3"/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r>
            <a:rPr lang="en-US" b="1" dirty="0">
              <a:solidFill>
                <a:srgbClr val="002060"/>
              </a:solidFill>
            </a:rPr>
            <a:t>Detailed/Final Design</a:t>
          </a:r>
        </a:p>
      </dgm:t>
    </dgm:pt>
    <dgm:pt modelId="{D2A686C9-F88F-486A-8AE2-B0C92A159719}" type="parTrans" cxnId="{33066AB1-13D2-4224-8FB9-FD563DFC067B}">
      <dgm:prSet/>
      <dgm:spPr/>
      <dgm:t>
        <a:bodyPr/>
        <a:lstStyle/>
        <a:p>
          <a:endParaRPr lang="en-US"/>
        </a:p>
      </dgm:t>
    </dgm:pt>
    <dgm:pt modelId="{1A45D181-323D-48F1-A91F-D58144D2FD13}" type="sibTrans" cxnId="{33066AB1-13D2-4224-8FB9-FD563DFC067B}">
      <dgm:prSet/>
      <dgm:spPr/>
      <dgm:t>
        <a:bodyPr/>
        <a:lstStyle/>
        <a:p>
          <a:endParaRPr lang="en-US"/>
        </a:p>
      </dgm:t>
    </dgm:pt>
    <dgm:pt modelId="{03BC6826-2E20-4C0F-ABEB-3F046DAFF29B}">
      <dgm:prSet phldrT="[Text]"/>
      <dgm:spPr>
        <a:solidFill>
          <a:schemeClr val="accent3"/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r>
            <a:rPr lang="en-US" b="1" dirty="0">
              <a:solidFill>
                <a:srgbClr val="002060"/>
              </a:solidFill>
            </a:rPr>
            <a:t>Bid</a:t>
          </a:r>
        </a:p>
      </dgm:t>
    </dgm:pt>
    <dgm:pt modelId="{168C0169-67FA-4F21-BF2C-950356EA8BC9}" type="parTrans" cxnId="{BEE6415D-0181-4E30-9B93-EADD6662066E}">
      <dgm:prSet/>
      <dgm:spPr/>
      <dgm:t>
        <a:bodyPr/>
        <a:lstStyle/>
        <a:p>
          <a:endParaRPr lang="en-US"/>
        </a:p>
      </dgm:t>
    </dgm:pt>
    <dgm:pt modelId="{8C131F01-BD85-4E8D-BD3D-D832511C356F}" type="sibTrans" cxnId="{BEE6415D-0181-4E30-9B93-EADD6662066E}">
      <dgm:prSet/>
      <dgm:spPr/>
      <dgm:t>
        <a:bodyPr/>
        <a:lstStyle/>
        <a:p>
          <a:endParaRPr lang="en-US"/>
        </a:p>
      </dgm:t>
    </dgm:pt>
    <dgm:pt modelId="{F16C50E9-F8D1-497D-8381-FFE0EB28279B}">
      <dgm:prSet/>
      <dgm:spPr>
        <a:solidFill>
          <a:schemeClr val="accent3"/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r>
            <a:rPr lang="en-US" b="1" dirty="0">
              <a:solidFill>
                <a:srgbClr val="002060"/>
              </a:solidFill>
            </a:rPr>
            <a:t>Construction</a:t>
          </a:r>
        </a:p>
      </dgm:t>
    </dgm:pt>
    <dgm:pt modelId="{8BCB7431-C2A7-41E1-9E80-1EEB768C0B6C}" type="parTrans" cxnId="{9DD3FA02-E0E7-4647-B1B2-AF4FD202D0F6}">
      <dgm:prSet/>
      <dgm:spPr/>
      <dgm:t>
        <a:bodyPr/>
        <a:lstStyle/>
        <a:p>
          <a:endParaRPr lang="en-US"/>
        </a:p>
      </dgm:t>
    </dgm:pt>
    <dgm:pt modelId="{62A12AD7-AD7C-42A3-B534-0CC21C8A5694}" type="sibTrans" cxnId="{9DD3FA02-E0E7-4647-B1B2-AF4FD202D0F6}">
      <dgm:prSet/>
      <dgm:spPr/>
      <dgm:t>
        <a:bodyPr/>
        <a:lstStyle/>
        <a:p>
          <a:endParaRPr lang="en-US"/>
        </a:p>
      </dgm:t>
    </dgm:pt>
    <dgm:pt modelId="{CCAB6D51-023D-4CC2-988A-915CDE9099EA}" type="pres">
      <dgm:prSet presAssocID="{D5EB3912-32C6-45EB-A338-C51953616021}" presName="CompostProcess" presStyleCnt="0">
        <dgm:presLayoutVars>
          <dgm:dir/>
          <dgm:resizeHandles val="exact"/>
        </dgm:presLayoutVars>
      </dgm:prSet>
      <dgm:spPr/>
    </dgm:pt>
    <dgm:pt modelId="{9C40587F-40C5-49F2-8937-6E5A8E7DA9F8}" type="pres">
      <dgm:prSet presAssocID="{D5EB3912-32C6-45EB-A338-C51953616021}" presName="arrow" presStyleLbl="bgShp" presStyleIdx="0" presStyleCnt="1" custScaleX="117647"/>
      <dgm:spPr>
        <a:solidFill>
          <a:srgbClr val="FFC000"/>
        </a:solidFill>
      </dgm:spPr>
    </dgm:pt>
    <dgm:pt modelId="{835F0CCB-DE5D-4F0D-A090-99F90064D4F7}" type="pres">
      <dgm:prSet presAssocID="{D5EB3912-32C6-45EB-A338-C51953616021}" presName="linearProcess" presStyleCnt="0"/>
      <dgm:spPr/>
    </dgm:pt>
    <dgm:pt modelId="{439CAC66-FBAA-4F07-A57F-FE618F7741B8}" type="pres">
      <dgm:prSet presAssocID="{5C3E50F8-B771-4098-A857-A940D790B406}" presName="textNode" presStyleLbl="node1" presStyleIdx="0" presStyleCnt="4">
        <dgm:presLayoutVars>
          <dgm:bulletEnabled val="1"/>
        </dgm:presLayoutVars>
      </dgm:prSet>
      <dgm:spPr/>
    </dgm:pt>
    <dgm:pt modelId="{653EDB8D-9F9E-4249-AEBF-A5570BB8C22C}" type="pres">
      <dgm:prSet presAssocID="{349DFFD7-1380-47FE-99D1-1C2E2E20C4FD}" presName="sibTrans" presStyleCnt="0"/>
      <dgm:spPr/>
    </dgm:pt>
    <dgm:pt modelId="{249C1EA6-D577-46C8-8D6F-723314C2DC77}" type="pres">
      <dgm:prSet presAssocID="{53051B4F-0F1F-40DF-96B6-BBFFC73FAF00}" presName="textNode" presStyleLbl="node1" presStyleIdx="1" presStyleCnt="4">
        <dgm:presLayoutVars>
          <dgm:bulletEnabled val="1"/>
        </dgm:presLayoutVars>
      </dgm:prSet>
      <dgm:spPr/>
    </dgm:pt>
    <dgm:pt modelId="{664DD413-5D4D-4BD8-A9D8-97994CB5659E}" type="pres">
      <dgm:prSet presAssocID="{1A45D181-323D-48F1-A91F-D58144D2FD13}" presName="sibTrans" presStyleCnt="0"/>
      <dgm:spPr/>
    </dgm:pt>
    <dgm:pt modelId="{00121949-5B4C-4271-89DF-080FDBCA92A5}" type="pres">
      <dgm:prSet presAssocID="{03BC6826-2E20-4C0F-ABEB-3F046DAFF29B}" presName="textNode" presStyleLbl="node1" presStyleIdx="2" presStyleCnt="4">
        <dgm:presLayoutVars>
          <dgm:bulletEnabled val="1"/>
        </dgm:presLayoutVars>
      </dgm:prSet>
      <dgm:spPr/>
    </dgm:pt>
    <dgm:pt modelId="{910D6D7B-3E7C-469D-9A1F-BFF172FB019B}" type="pres">
      <dgm:prSet presAssocID="{8C131F01-BD85-4E8D-BD3D-D832511C356F}" presName="sibTrans" presStyleCnt="0"/>
      <dgm:spPr/>
    </dgm:pt>
    <dgm:pt modelId="{D5ED431C-F4C1-42E4-9801-BB1A6C9150AD}" type="pres">
      <dgm:prSet presAssocID="{F16C50E9-F8D1-497D-8381-FFE0EB28279B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D1BCF755-5AB0-477B-A439-869BE3184EC6}" type="presOf" srcId="{5C3E50F8-B771-4098-A857-A940D790B406}" destId="{439CAC66-FBAA-4F07-A57F-FE618F7741B8}" srcOrd="0" destOrd="0" presId="urn:microsoft.com/office/officeart/2005/8/layout/hProcess9"/>
    <dgm:cxn modelId="{BEE6415D-0181-4E30-9B93-EADD6662066E}" srcId="{D5EB3912-32C6-45EB-A338-C51953616021}" destId="{03BC6826-2E20-4C0F-ABEB-3F046DAFF29B}" srcOrd="2" destOrd="0" parTransId="{168C0169-67FA-4F21-BF2C-950356EA8BC9}" sibTransId="{8C131F01-BD85-4E8D-BD3D-D832511C356F}"/>
    <dgm:cxn modelId="{33031B9E-A19E-4A4D-920E-A3717FEAACD3}" srcId="{D5EB3912-32C6-45EB-A338-C51953616021}" destId="{5C3E50F8-B771-4098-A857-A940D790B406}" srcOrd="0" destOrd="0" parTransId="{4FD50981-A881-4E29-9FE9-E0F90909B10C}" sibTransId="{349DFFD7-1380-47FE-99D1-1C2E2E20C4FD}"/>
    <dgm:cxn modelId="{33066AB1-13D2-4224-8FB9-FD563DFC067B}" srcId="{D5EB3912-32C6-45EB-A338-C51953616021}" destId="{53051B4F-0F1F-40DF-96B6-BBFFC73FAF00}" srcOrd="1" destOrd="0" parTransId="{D2A686C9-F88F-486A-8AE2-B0C92A159719}" sibTransId="{1A45D181-323D-48F1-A91F-D58144D2FD13}"/>
    <dgm:cxn modelId="{25748DD8-553B-4EA6-8E14-4A3E8E6AF73C}" type="presOf" srcId="{03BC6826-2E20-4C0F-ABEB-3F046DAFF29B}" destId="{00121949-5B4C-4271-89DF-080FDBCA92A5}" srcOrd="0" destOrd="0" presId="urn:microsoft.com/office/officeart/2005/8/layout/hProcess9"/>
    <dgm:cxn modelId="{B16151B9-88FD-4F4B-9B97-0D5650732B62}" type="presOf" srcId="{53051B4F-0F1F-40DF-96B6-BBFFC73FAF00}" destId="{249C1EA6-D577-46C8-8D6F-723314C2DC77}" srcOrd="0" destOrd="0" presId="urn:microsoft.com/office/officeart/2005/8/layout/hProcess9"/>
    <dgm:cxn modelId="{519517AB-5F20-4EEA-B238-526A1E93A277}" type="presOf" srcId="{F16C50E9-F8D1-497D-8381-FFE0EB28279B}" destId="{D5ED431C-F4C1-42E4-9801-BB1A6C9150AD}" srcOrd="0" destOrd="0" presId="urn:microsoft.com/office/officeart/2005/8/layout/hProcess9"/>
    <dgm:cxn modelId="{C13D2014-ABAF-4F78-9460-32C9566A8E15}" type="presOf" srcId="{D5EB3912-32C6-45EB-A338-C51953616021}" destId="{CCAB6D51-023D-4CC2-988A-915CDE9099EA}" srcOrd="0" destOrd="0" presId="urn:microsoft.com/office/officeart/2005/8/layout/hProcess9"/>
    <dgm:cxn modelId="{9DD3FA02-E0E7-4647-B1B2-AF4FD202D0F6}" srcId="{D5EB3912-32C6-45EB-A338-C51953616021}" destId="{F16C50E9-F8D1-497D-8381-FFE0EB28279B}" srcOrd="3" destOrd="0" parTransId="{8BCB7431-C2A7-41E1-9E80-1EEB768C0B6C}" sibTransId="{62A12AD7-AD7C-42A3-B534-0CC21C8A5694}"/>
    <dgm:cxn modelId="{F410F71A-3B43-4C8F-A141-BE106EDB268F}" type="presParOf" srcId="{CCAB6D51-023D-4CC2-988A-915CDE9099EA}" destId="{9C40587F-40C5-49F2-8937-6E5A8E7DA9F8}" srcOrd="0" destOrd="0" presId="urn:microsoft.com/office/officeart/2005/8/layout/hProcess9"/>
    <dgm:cxn modelId="{19E7CC46-0435-4A33-8205-D3401C0A517D}" type="presParOf" srcId="{CCAB6D51-023D-4CC2-988A-915CDE9099EA}" destId="{835F0CCB-DE5D-4F0D-A090-99F90064D4F7}" srcOrd="1" destOrd="0" presId="urn:microsoft.com/office/officeart/2005/8/layout/hProcess9"/>
    <dgm:cxn modelId="{AEBE1685-CF14-4FA7-B04F-EC0C34363DC9}" type="presParOf" srcId="{835F0CCB-DE5D-4F0D-A090-99F90064D4F7}" destId="{439CAC66-FBAA-4F07-A57F-FE618F7741B8}" srcOrd="0" destOrd="0" presId="urn:microsoft.com/office/officeart/2005/8/layout/hProcess9"/>
    <dgm:cxn modelId="{FFB407E8-7F81-4985-8AC6-88986F4869F6}" type="presParOf" srcId="{835F0CCB-DE5D-4F0D-A090-99F90064D4F7}" destId="{653EDB8D-9F9E-4249-AEBF-A5570BB8C22C}" srcOrd="1" destOrd="0" presId="urn:microsoft.com/office/officeart/2005/8/layout/hProcess9"/>
    <dgm:cxn modelId="{806A7836-9D97-4F0E-BEA3-F5104131523F}" type="presParOf" srcId="{835F0CCB-DE5D-4F0D-A090-99F90064D4F7}" destId="{249C1EA6-D577-46C8-8D6F-723314C2DC77}" srcOrd="2" destOrd="0" presId="urn:microsoft.com/office/officeart/2005/8/layout/hProcess9"/>
    <dgm:cxn modelId="{632C001A-B349-4303-8ED5-844B461A83D8}" type="presParOf" srcId="{835F0CCB-DE5D-4F0D-A090-99F90064D4F7}" destId="{664DD413-5D4D-4BD8-A9D8-97994CB5659E}" srcOrd="3" destOrd="0" presId="urn:microsoft.com/office/officeart/2005/8/layout/hProcess9"/>
    <dgm:cxn modelId="{0C1A8C02-3983-4FA9-BA17-F922E7F93B1C}" type="presParOf" srcId="{835F0CCB-DE5D-4F0D-A090-99F90064D4F7}" destId="{00121949-5B4C-4271-89DF-080FDBCA92A5}" srcOrd="4" destOrd="0" presId="urn:microsoft.com/office/officeart/2005/8/layout/hProcess9"/>
    <dgm:cxn modelId="{8D47BF91-027F-4F7A-B491-C605D5DBA378}" type="presParOf" srcId="{835F0CCB-DE5D-4F0D-A090-99F90064D4F7}" destId="{910D6D7B-3E7C-469D-9A1F-BFF172FB019B}" srcOrd="5" destOrd="0" presId="urn:microsoft.com/office/officeart/2005/8/layout/hProcess9"/>
    <dgm:cxn modelId="{CDBA0C5A-1593-4D38-B71E-2A536C7C6DB1}" type="presParOf" srcId="{835F0CCB-DE5D-4F0D-A090-99F90064D4F7}" destId="{D5ED431C-F4C1-42E4-9801-BB1A6C9150A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BAF244-3C9C-470F-9DB6-914FD3E6F3E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A88F6D-3FB4-4C84-BBD2-2F412387D1DC}">
      <dgm:prSet phldrT="[Text]" custT="1"/>
      <dgm:spPr>
        <a:solidFill>
          <a:schemeClr val="accent3"/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r>
            <a:rPr lang="en-US" sz="1000" b="1" dirty="0">
              <a:solidFill>
                <a:srgbClr val="002060"/>
              </a:solidFill>
            </a:rPr>
            <a:t>Preliminary Design</a:t>
          </a:r>
        </a:p>
      </dgm:t>
    </dgm:pt>
    <dgm:pt modelId="{562ADC38-A896-4A9C-9327-C77B2CE7774C}" type="parTrans" cxnId="{B7B98389-2093-47F8-A0D0-D55AA96B2B8E}">
      <dgm:prSet/>
      <dgm:spPr/>
      <dgm:t>
        <a:bodyPr/>
        <a:lstStyle/>
        <a:p>
          <a:endParaRPr lang="en-US"/>
        </a:p>
      </dgm:t>
    </dgm:pt>
    <dgm:pt modelId="{CD1AD5AC-6831-496A-8C15-AB408257846D}" type="sibTrans" cxnId="{B7B98389-2093-47F8-A0D0-D55AA96B2B8E}">
      <dgm:prSet/>
      <dgm:spPr/>
      <dgm:t>
        <a:bodyPr/>
        <a:lstStyle/>
        <a:p>
          <a:endParaRPr lang="en-US"/>
        </a:p>
      </dgm:t>
    </dgm:pt>
    <dgm:pt modelId="{35D77B1D-9D30-47EB-8904-8E21E66317D9}">
      <dgm:prSet phldrT="[Text]"/>
      <dgm:spPr>
        <a:solidFill>
          <a:schemeClr val="accent3"/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r>
            <a:rPr lang="en-US" b="1" dirty="0">
              <a:solidFill>
                <a:srgbClr val="002060"/>
              </a:solidFill>
            </a:rPr>
            <a:t>Detailed/Final Design</a:t>
          </a:r>
        </a:p>
      </dgm:t>
    </dgm:pt>
    <dgm:pt modelId="{D6D93036-D2E7-4A93-918B-6564CE307619}" type="parTrans" cxnId="{B0853B44-E7B5-4291-AFBF-B4C8258E83E3}">
      <dgm:prSet/>
      <dgm:spPr/>
      <dgm:t>
        <a:bodyPr/>
        <a:lstStyle/>
        <a:p>
          <a:endParaRPr lang="en-US"/>
        </a:p>
      </dgm:t>
    </dgm:pt>
    <dgm:pt modelId="{B436C0AD-B106-417E-B1D7-1C591E3C27C5}" type="sibTrans" cxnId="{B0853B44-E7B5-4291-AFBF-B4C8258E83E3}">
      <dgm:prSet/>
      <dgm:spPr/>
      <dgm:t>
        <a:bodyPr/>
        <a:lstStyle/>
        <a:p>
          <a:endParaRPr lang="en-US"/>
        </a:p>
      </dgm:t>
    </dgm:pt>
    <dgm:pt modelId="{1ECE3266-47EC-4AC5-90FC-17BC74F43221}">
      <dgm:prSet phldrT="[Text]"/>
      <dgm:spPr>
        <a:solidFill>
          <a:schemeClr val="accent3"/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r>
            <a:rPr lang="en-US" b="1" dirty="0">
              <a:solidFill>
                <a:srgbClr val="002060"/>
              </a:solidFill>
            </a:rPr>
            <a:t>Construction</a:t>
          </a:r>
        </a:p>
      </dgm:t>
    </dgm:pt>
    <dgm:pt modelId="{B80CE2B5-A52F-46B4-AC41-D6957CF978FE}" type="parTrans" cxnId="{E7CB2A50-44C1-4CA7-ADE7-4BABC6F7AFE4}">
      <dgm:prSet/>
      <dgm:spPr/>
      <dgm:t>
        <a:bodyPr/>
        <a:lstStyle/>
        <a:p>
          <a:endParaRPr lang="en-US"/>
        </a:p>
      </dgm:t>
    </dgm:pt>
    <dgm:pt modelId="{6A07E40A-3AB3-45FE-9F0E-03F3906F1F6A}" type="sibTrans" cxnId="{E7CB2A50-44C1-4CA7-ADE7-4BABC6F7AFE4}">
      <dgm:prSet/>
      <dgm:spPr/>
      <dgm:t>
        <a:bodyPr/>
        <a:lstStyle/>
        <a:p>
          <a:endParaRPr lang="en-US"/>
        </a:p>
      </dgm:t>
    </dgm:pt>
    <dgm:pt modelId="{BC4506BF-0A2E-429F-BC11-EC2F69627A0B}">
      <dgm:prSet phldrT="[Text]" custT="1"/>
      <dgm:spPr>
        <a:solidFill>
          <a:schemeClr val="accent3"/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pPr algn="ctr"/>
          <a:r>
            <a:rPr lang="en-US" sz="1000" b="1" dirty="0">
              <a:solidFill>
                <a:srgbClr val="002060"/>
              </a:solidFill>
            </a:rPr>
            <a:t>Design-Build</a:t>
          </a:r>
        </a:p>
        <a:p>
          <a:pPr algn="ctr"/>
          <a:r>
            <a:rPr lang="en-US" sz="1000" b="1" dirty="0">
              <a:solidFill>
                <a:srgbClr val="002060"/>
              </a:solidFill>
            </a:rPr>
            <a:t>Procurement</a:t>
          </a:r>
          <a:r>
            <a:rPr lang="en-US" sz="900" dirty="0">
              <a:solidFill>
                <a:schemeClr val="tx1"/>
              </a:solidFill>
            </a:rPr>
            <a:t>	</a:t>
          </a:r>
        </a:p>
      </dgm:t>
    </dgm:pt>
    <dgm:pt modelId="{8839C43D-427F-4320-9340-703452AEC36D}" type="parTrans" cxnId="{FCEAC905-2EF0-4E50-9F5D-FE60BB55CBF5}">
      <dgm:prSet/>
      <dgm:spPr/>
      <dgm:t>
        <a:bodyPr/>
        <a:lstStyle/>
        <a:p>
          <a:endParaRPr lang="en-US"/>
        </a:p>
      </dgm:t>
    </dgm:pt>
    <dgm:pt modelId="{61CE0371-8CC2-493F-A83B-79AE39ED4254}" type="sibTrans" cxnId="{FCEAC905-2EF0-4E50-9F5D-FE60BB55CBF5}">
      <dgm:prSet/>
      <dgm:spPr/>
      <dgm:t>
        <a:bodyPr/>
        <a:lstStyle/>
        <a:p>
          <a:endParaRPr lang="en-US"/>
        </a:p>
      </dgm:t>
    </dgm:pt>
    <dgm:pt modelId="{1FEE9408-093D-434E-818B-592123269268}" type="pres">
      <dgm:prSet presAssocID="{7ABAF244-3C9C-470F-9DB6-914FD3E6F3ED}" presName="CompostProcess" presStyleCnt="0">
        <dgm:presLayoutVars>
          <dgm:dir/>
          <dgm:resizeHandles val="exact"/>
        </dgm:presLayoutVars>
      </dgm:prSet>
      <dgm:spPr/>
    </dgm:pt>
    <dgm:pt modelId="{6A55C5FA-2BDF-4F30-84E6-650DB6336303}" type="pres">
      <dgm:prSet presAssocID="{7ABAF244-3C9C-470F-9DB6-914FD3E6F3ED}" presName="arrow" presStyleLbl="bgShp" presStyleIdx="0" presStyleCnt="1" custScaleX="104072" custLinFactNeighborX="-4525"/>
      <dgm:spPr>
        <a:solidFill>
          <a:srgbClr val="FFC000"/>
        </a:solidFill>
      </dgm:spPr>
    </dgm:pt>
    <dgm:pt modelId="{249608D2-4E0A-4E4E-9F6E-42C35317964A}" type="pres">
      <dgm:prSet presAssocID="{7ABAF244-3C9C-470F-9DB6-914FD3E6F3ED}" presName="linearProcess" presStyleCnt="0"/>
      <dgm:spPr/>
    </dgm:pt>
    <dgm:pt modelId="{070C80F5-E23F-4D62-A55C-DEF4B5CEB2D6}" type="pres">
      <dgm:prSet presAssocID="{87A88F6D-3FB4-4C84-BBD2-2F412387D1DC}" presName="textNode" presStyleLbl="node1" presStyleIdx="0" presStyleCnt="4" custLinFactX="2781" custLinFactNeighborX="100000" custLinFactNeighborY="-26087">
        <dgm:presLayoutVars>
          <dgm:bulletEnabled val="1"/>
        </dgm:presLayoutVars>
      </dgm:prSet>
      <dgm:spPr/>
    </dgm:pt>
    <dgm:pt modelId="{883023E1-A511-4204-895A-9C54C91132CF}" type="pres">
      <dgm:prSet presAssocID="{CD1AD5AC-6831-496A-8C15-AB408257846D}" presName="sibTrans" presStyleCnt="0"/>
      <dgm:spPr/>
    </dgm:pt>
    <dgm:pt modelId="{D412E554-B30D-4766-A824-7AE45DCCCFFE}" type="pres">
      <dgm:prSet presAssocID="{BC4506BF-0A2E-429F-BC11-EC2F69627A0B}" presName="textNode" presStyleLbl="node1" presStyleIdx="1" presStyleCnt="4" custLinFactX="1635" custLinFactNeighborX="100000" custLinFactNeighborY="-26087">
        <dgm:presLayoutVars>
          <dgm:bulletEnabled val="1"/>
        </dgm:presLayoutVars>
      </dgm:prSet>
      <dgm:spPr/>
    </dgm:pt>
    <dgm:pt modelId="{1E3F6CFF-A9A8-4F0C-B99A-B59A1C23BF3F}" type="pres">
      <dgm:prSet presAssocID="{61CE0371-8CC2-493F-A83B-79AE39ED4254}" presName="sibTrans" presStyleCnt="0"/>
      <dgm:spPr/>
    </dgm:pt>
    <dgm:pt modelId="{47C0642C-BCB6-4ACD-9DAE-47E93BCD3910}" type="pres">
      <dgm:prSet presAssocID="{35D77B1D-9D30-47EB-8904-8E21E66317D9}" presName="textNode" presStyleLbl="node1" presStyleIdx="2" presStyleCnt="4" custLinFactX="489" custLinFactNeighborX="100000" custLinFactNeighborY="-26087">
        <dgm:presLayoutVars>
          <dgm:bulletEnabled val="1"/>
        </dgm:presLayoutVars>
      </dgm:prSet>
      <dgm:spPr/>
    </dgm:pt>
    <dgm:pt modelId="{96D32A25-852C-4D3E-94AE-5377A8AF2465}" type="pres">
      <dgm:prSet presAssocID="{B436C0AD-B106-417E-B1D7-1C591E3C27C5}" presName="sibTrans" presStyleCnt="0"/>
      <dgm:spPr/>
    </dgm:pt>
    <dgm:pt modelId="{F8849B35-A81C-4E68-A49E-00D39E1CC696}" type="pres">
      <dgm:prSet presAssocID="{1ECE3266-47EC-4AC5-90FC-17BC74F43221}" presName="textNode" presStyleLbl="node1" presStyleIdx="3" presStyleCnt="4" custLinFactX="-38590" custLinFactNeighborX="-100000" custLinFactNeighborY="71739">
        <dgm:presLayoutVars>
          <dgm:bulletEnabled val="1"/>
        </dgm:presLayoutVars>
      </dgm:prSet>
      <dgm:spPr/>
    </dgm:pt>
  </dgm:ptLst>
  <dgm:cxnLst>
    <dgm:cxn modelId="{CB213058-B158-4E40-BF9C-AB37EDC6DA97}" type="presOf" srcId="{87A88F6D-3FB4-4C84-BBD2-2F412387D1DC}" destId="{070C80F5-E23F-4D62-A55C-DEF4B5CEB2D6}" srcOrd="0" destOrd="0" presId="urn:microsoft.com/office/officeart/2005/8/layout/hProcess9"/>
    <dgm:cxn modelId="{B7B98389-2093-47F8-A0D0-D55AA96B2B8E}" srcId="{7ABAF244-3C9C-470F-9DB6-914FD3E6F3ED}" destId="{87A88F6D-3FB4-4C84-BBD2-2F412387D1DC}" srcOrd="0" destOrd="0" parTransId="{562ADC38-A896-4A9C-9327-C77B2CE7774C}" sibTransId="{CD1AD5AC-6831-496A-8C15-AB408257846D}"/>
    <dgm:cxn modelId="{17C78236-54F6-42C7-B83F-54177BC6AA8B}" type="presOf" srcId="{7ABAF244-3C9C-470F-9DB6-914FD3E6F3ED}" destId="{1FEE9408-093D-434E-818B-592123269268}" srcOrd="0" destOrd="0" presId="urn:microsoft.com/office/officeart/2005/8/layout/hProcess9"/>
    <dgm:cxn modelId="{B0853B44-E7B5-4291-AFBF-B4C8258E83E3}" srcId="{7ABAF244-3C9C-470F-9DB6-914FD3E6F3ED}" destId="{35D77B1D-9D30-47EB-8904-8E21E66317D9}" srcOrd="2" destOrd="0" parTransId="{D6D93036-D2E7-4A93-918B-6564CE307619}" sibTransId="{B436C0AD-B106-417E-B1D7-1C591E3C27C5}"/>
    <dgm:cxn modelId="{726F6939-23A2-4203-8744-43E2E0A22534}" type="presOf" srcId="{35D77B1D-9D30-47EB-8904-8E21E66317D9}" destId="{47C0642C-BCB6-4ACD-9DAE-47E93BCD3910}" srcOrd="0" destOrd="0" presId="urn:microsoft.com/office/officeart/2005/8/layout/hProcess9"/>
    <dgm:cxn modelId="{1567F003-49CE-4B61-8BC6-49B5ACD2262C}" type="presOf" srcId="{1ECE3266-47EC-4AC5-90FC-17BC74F43221}" destId="{F8849B35-A81C-4E68-A49E-00D39E1CC696}" srcOrd="0" destOrd="0" presId="urn:microsoft.com/office/officeart/2005/8/layout/hProcess9"/>
    <dgm:cxn modelId="{FCEAC905-2EF0-4E50-9F5D-FE60BB55CBF5}" srcId="{7ABAF244-3C9C-470F-9DB6-914FD3E6F3ED}" destId="{BC4506BF-0A2E-429F-BC11-EC2F69627A0B}" srcOrd="1" destOrd="0" parTransId="{8839C43D-427F-4320-9340-703452AEC36D}" sibTransId="{61CE0371-8CC2-493F-A83B-79AE39ED4254}"/>
    <dgm:cxn modelId="{E272A09B-A571-48CE-A252-B16FC126F049}" type="presOf" srcId="{BC4506BF-0A2E-429F-BC11-EC2F69627A0B}" destId="{D412E554-B30D-4766-A824-7AE45DCCCFFE}" srcOrd="0" destOrd="0" presId="urn:microsoft.com/office/officeart/2005/8/layout/hProcess9"/>
    <dgm:cxn modelId="{E7CB2A50-44C1-4CA7-ADE7-4BABC6F7AFE4}" srcId="{7ABAF244-3C9C-470F-9DB6-914FD3E6F3ED}" destId="{1ECE3266-47EC-4AC5-90FC-17BC74F43221}" srcOrd="3" destOrd="0" parTransId="{B80CE2B5-A52F-46B4-AC41-D6957CF978FE}" sibTransId="{6A07E40A-3AB3-45FE-9F0E-03F3906F1F6A}"/>
    <dgm:cxn modelId="{E9508E5E-C493-40FD-8F6B-D9384F5776FD}" type="presParOf" srcId="{1FEE9408-093D-434E-818B-592123269268}" destId="{6A55C5FA-2BDF-4F30-84E6-650DB6336303}" srcOrd="0" destOrd="0" presId="urn:microsoft.com/office/officeart/2005/8/layout/hProcess9"/>
    <dgm:cxn modelId="{2CD82ECA-C92B-4AA6-A390-75AF62B52108}" type="presParOf" srcId="{1FEE9408-093D-434E-818B-592123269268}" destId="{249608D2-4E0A-4E4E-9F6E-42C35317964A}" srcOrd="1" destOrd="0" presId="urn:microsoft.com/office/officeart/2005/8/layout/hProcess9"/>
    <dgm:cxn modelId="{91CD2E81-02D2-4D91-A100-88E00E1A0F0C}" type="presParOf" srcId="{249608D2-4E0A-4E4E-9F6E-42C35317964A}" destId="{070C80F5-E23F-4D62-A55C-DEF4B5CEB2D6}" srcOrd="0" destOrd="0" presId="urn:microsoft.com/office/officeart/2005/8/layout/hProcess9"/>
    <dgm:cxn modelId="{41F76958-E166-4891-A515-F8C6D3DECF62}" type="presParOf" srcId="{249608D2-4E0A-4E4E-9F6E-42C35317964A}" destId="{883023E1-A511-4204-895A-9C54C91132CF}" srcOrd="1" destOrd="0" presId="urn:microsoft.com/office/officeart/2005/8/layout/hProcess9"/>
    <dgm:cxn modelId="{9744020D-78C0-4256-9A00-BBD6D10275B6}" type="presParOf" srcId="{249608D2-4E0A-4E4E-9F6E-42C35317964A}" destId="{D412E554-B30D-4766-A824-7AE45DCCCFFE}" srcOrd="2" destOrd="0" presId="urn:microsoft.com/office/officeart/2005/8/layout/hProcess9"/>
    <dgm:cxn modelId="{4A437A83-45A7-4DEB-96BE-F59590915BE2}" type="presParOf" srcId="{249608D2-4E0A-4E4E-9F6E-42C35317964A}" destId="{1E3F6CFF-A9A8-4F0C-B99A-B59A1C23BF3F}" srcOrd="3" destOrd="0" presId="urn:microsoft.com/office/officeart/2005/8/layout/hProcess9"/>
    <dgm:cxn modelId="{A2A02EDB-7FC9-42D0-8406-625CD332A446}" type="presParOf" srcId="{249608D2-4E0A-4E4E-9F6E-42C35317964A}" destId="{47C0642C-BCB6-4ACD-9DAE-47E93BCD3910}" srcOrd="4" destOrd="0" presId="urn:microsoft.com/office/officeart/2005/8/layout/hProcess9"/>
    <dgm:cxn modelId="{CA20175B-BAD3-4CC2-9342-D4A2C0C75AAF}" type="presParOf" srcId="{249608D2-4E0A-4E4E-9F6E-42C35317964A}" destId="{96D32A25-852C-4D3E-94AE-5377A8AF2465}" srcOrd="5" destOrd="0" presId="urn:microsoft.com/office/officeart/2005/8/layout/hProcess9"/>
    <dgm:cxn modelId="{05D74617-304D-4462-AFA3-93950153CD97}" type="presParOf" srcId="{249608D2-4E0A-4E4E-9F6E-42C35317964A}" destId="{F8849B35-A81C-4E68-A49E-00D39E1CC696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BAF244-3C9C-470F-9DB6-914FD3E6F3E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A88F6D-3FB4-4C84-BBD2-2F412387D1DC}">
      <dgm:prSet phldrT="[Text]" custT="1"/>
      <dgm:spPr>
        <a:solidFill>
          <a:schemeClr val="accent3"/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r>
            <a:rPr lang="en-US" sz="1000" b="1" dirty="0">
              <a:solidFill>
                <a:srgbClr val="002060"/>
              </a:solidFill>
            </a:rPr>
            <a:t>Preliminary Design</a:t>
          </a:r>
        </a:p>
      </dgm:t>
    </dgm:pt>
    <dgm:pt modelId="{562ADC38-A896-4A9C-9327-C77B2CE7774C}" type="parTrans" cxnId="{B7B98389-2093-47F8-A0D0-D55AA96B2B8E}">
      <dgm:prSet/>
      <dgm:spPr/>
      <dgm:t>
        <a:bodyPr/>
        <a:lstStyle/>
        <a:p>
          <a:endParaRPr lang="en-US"/>
        </a:p>
      </dgm:t>
    </dgm:pt>
    <dgm:pt modelId="{CD1AD5AC-6831-496A-8C15-AB408257846D}" type="sibTrans" cxnId="{B7B98389-2093-47F8-A0D0-D55AA96B2B8E}">
      <dgm:prSet/>
      <dgm:spPr/>
      <dgm:t>
        <a:bodyPr/>
        <a:lstStyle/>
        <a:p>
          <a:endParaRPr lang="en-US"/>
        </a:p>
      </dgm:t>
    </dgm:pt>
    <dgm:pt modelId="{35D77B1D-9D30-47EB-8904-8E21E66317D9}">
      <dgm:prSet phldrT="[Text]" custT="1"/>
      <dgm:spPr>
        <a:solidFill>
          <a:schemeClr val="accent3"/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r>
            <a:rPr lang="en-US" sz="1000" b="1" dirty="0">
              <a:solidFill>
                <a:srgbClr val="002060"/>
              </a:solidFill>
            </a:rPr>
            <a:t>Detailed/Final Design</a:t>
          </a:r>
        </a:p>
      </dgm:t>
    </dgm:pt>
    <dgm:pt modelId="{D6D93036-D2E7-4A93-918B-6564CE307619}" type="parTrans" cxnId="{B0853B44-E7B5-4291-AFBF-B4C8258E83E3}">
      <dgm:prSet/>
      <dgm:spPr/>
      <dgm:t>
        <a:bodyPr/>
        <a:lstStyle/>
        <a:p>
          <a:endParaRPr lang="en-US"/>
        </a:p>
      </dgm:t>
    </dgm:pt>
    <dgm:pt modelId="{B436C0AD-B106-417E-B1D7-1C591E3C27C5}" type="sibTrans" cxnId="{B0853B44-E7B5-4291-AFBF-B4C8258E83E3}">
      <dgm:prSet/>
      <dgm:spPr/>
      <dgm:t>
        <a:bodyPr/>
        <a:lstStyle/>
        <a:p>
          <a:endParaRPr lang="en-US"/>
        </a:p>
      </dgm:t>
    </dgm:pt>
    <dgm:pt modelId="{1ECE3266-47EC-4AC5-90FC-17BC74F43221}">
      <dgm:prSet phldrT="[Text]"/>
      <dgm:spPr>
        <a:solidFill>
          <a:schemeClr val="accent3"/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r>
            <a:rPr lang="en-US" b="1" dirty="0">
              <a:solidFill>
                <a:srgbClr val="002060"/>
              </a:solidFill>
            </a:rPr>
            <a:t>Construction</a:t>
          </a:r>
        </a:p>
      </dgm:t>
    </dgm:pt>
    <dgm:pt modelId="{B80CE2B5-A52F-46B4-AC41-D6957CF978FE}" type="parTrans" cxnId="{E7CB2A50-44C1-4CA7-ADE7-4BABC6F7AFE4}">
      <dgm:prSet/>
      <dgm:spPr/>
      <dgm:t>
        <a:bodyPr/>
        <a:lstStyle/>
        <a:p>
          <a:endParaRPr lang="en-US"/>
        </a:p>
      </dgm:t>
    </dgm:pt>
    <dgm:pt modelId="{6A07E40A-3AB3-45FE-9F0E-03F3906F1F6A}" type="sibTrans" cxnId="{E7CB2A50-44C1-4CA7-ADE7-4BABC6F7AFE4}">
      <dgm:prSet/>
      <dgm:spPr/>
      <dgm:t>
        <a:bodyPr/>
        <a:lstStyle/>
        <a:p>
          <a:endParaRPr lang="en-US"/>
        </a:p>
      </dgm:t>
    </dgm:pt>
    <dgm:pt modelId="{BC4506BF-0A2E-429F-BC11-EC2F69627A0B}">
      <dgm:prSet phldrT="[Text]" custT="1"/>
      <dgm:spPr>
        <a:solidFill>
          <a:schemeClr val="accent3"/>
        </a:solidFill>
        <a:ln>
          <a:solidFill>
            <a:schemeClr val="tx1">
              <a:lumMod val="50000"/>
            </a:schemeClr>
          </a:solidFill>
        </a:ln>
      </dgm:spPr>
      <dgm:t>
        <a:bodyPr/>
        <a:lstStyle/>
        <a:p>
          <a:pPr algn="ctr"/>
          <a:r>
            <a:rPr lang="en-US" sz="1000" b="1" dirty="0">
              <a:solidFill>
                <a:srgbClr val="002060"/>
              </a:solidFill>
            </a:rPr>
            <a:t>CMAR</a:t>
          </a:r>
        </a:p>
        <a:p>
          <a:pPr algn="ctr"/>
          <a:r>
            <a:rPr lang="en-US" sz="1000" b="1" dirty="0">
              <a:solidFill>
                <a:srgbClr val="002060"/>
              </a:solidFill>
            </a:rPr>
            <a:t>Procurement</a:t>
          </a:r>
          <a:r>
            <a:rPr lang="en-US" sz="900" dirty="0">
              <a:solidFill>
                <a:schemeClr val="tx1"/>
              </a:solidFill>
            </a:rPr>
            <a:t>	</a:t>
          </a:r>
        </a:p>
      </dgm:t>
    </dgm:pt>
    <dgm:pt modelId="{8839C43D-427F-4320-9340-703452AEC36D}" type="parTrans" cxnId="{FCEAC905-2EF0-4E50-9F5D-FE60BB55CBF5}">
      <dgm:prSet/>
      <dgm:spPr/>
      <dgm:t>
        <a:bodyPr/>
        <a:lstStyle/>
        <a:p>
          <a:endParaRPr lang="en-US"/>
        </a:p>
      </dgm:t>
    </dgm:pt>
    <dgm:pt modelId="{61CE0371-8CC2-493F-A83B-79AE39ED4254}" type="sibTrans" cxnId="{FCEAC905-2EF0-4E50-9F5D-FE60BB55CBF5}">
      <dgm:prSet/>
      <dgm:spPr/>
      <dgm:t>
        <a:bodyPr/>
        <a:lstStyle/>
        <a:p>
          <a:endParaRPr lang="en-US"/>
        </a:p>
      </dgm:t>
    </dgm:pt>
    <dgm:pt modelId="{1FEE9408-093D-434E-818B-592123269268}" type="pres">
      <dgm:prSet presAssocID="{7ABAF244-3C9C-470F-9DB6-914FD3E6F3ED}" presName="CompostProcess" presStyleCnt="0">
        <dgm:presLayoutVars>
          <dgm:dir/>
          <dgm:resizeHandles val="exact"/>
        </dgm:presLayoutVars>
      </dgm:prSet>
      <dgm:spPr/>
    </dgm:pt>
    <dgm:pt modelId="{6A55C5FA-2BDF-4F30-84E6-650DB6336303}" type="pres">
      <dgm:prSet presAssocID="{7ABAF244-3C9C-470F-9DB6-914FD3E6F3ED}" presName="arrow" presStyleLbl="bgShp" presStyleIdx="0" presStyleCnt="1" custScaleX="92061" custLinFactNeighborX="-8639"/>
      <dgm:spPr>
        <a:solidFill>
          <a:srgbClr val="FFC000"/>
        </a:solidFill>
      </dgm:spPr>
    </dgm:pt>
    <dgm:pt modelId="{249608D2-4E0A-4E4E-9F6E-42C35317964A}" type="pres">
      <dgm:prSet presAssocID="{7ABAF244-3C9C-470F-9DB6-914FD3E6F3ED}" presName="linearProcess" presStyleCnt="0"/>
      <dgm:spPr/>
    </dgm:pt>
    <dgm:pt modelId="{070C80F5-E23F-4D62-A55C-DEF4B5CEB2D6}" type="pres">
      <dgm:prSet presAssocID="{87A88F6D-3FB4-4C84-BBD2-2F412387D1DC}" presName="textNode" presStyleLbl="node1" presStyleIdx="0" presStyleCnt="4" custLinFactX="11721" custLinFactNeighborX="100000" custLinFactNeighborY="-42391">
        <dgm:presLayoutVars>
          <dgm:bulletEnabled val="1"/>
        </dgm:presLayoutVars>
      </dgm:prSet>
      <dgm:spPr/>
    </dgm:pt>
    <dgm:pt modelId="{883023E1-A511-4204-895A-9C54C91132CF}" type="pres">
      <dgm:prSet presAssocID="{CD1AD5AC-6831-496A-8C15-AB408257846D}" presName="sibTrans" presStyleCnt="0"/>
      <dgm:spPr/>
    </dgm:pt>
    <dgm:pt modelId="{D412E554-B30D-4766-A824-7AE45DCCCFFE}" type="pres">
      <dgm:prSet presAssocID="{BC4506BF-0A2E-429F-BC11-EC2F69627A0B}" presName="textNode" presStyleLbl="node1" presStyleIdx="1" presStyleCnt="4" custScaleX="113247" custLinFactX="-36298" custLinFactNeighborX="-100000" custLinFactNeighborY="71739">
        <dgm:presLayoutVars>
          <dgm:bulletEnabled val="1"/>
        </dgm:presLayoutVars>
      </dgm:prSet>
      <dgm:spPr/>
    </dgm:pt>
    <dgm:pt modelId="{1E3F6CFF-A9A8-4F0C-B99A-B59A1C23BF3F}" type="pres">
      <dgm:prSet presAssocID="{61CE0371-8CC2-493F-A83B-79AE39ED4254}" presName="sibTrans" presStyleCnt="0"/>
      <dgm:spPr/>
    </dgm:pt>
    <dgm:pt modelId="{47C0642C-BCB6-4ACD-9DAE-47E93BCD3910}" type="pres">
      <dgm:prSet presAssocID="{35D77B1D-9D30-47EB-8904-8E21E66317D9}" presName="textNode" presStyleLbl="node1" presStyleIdx="2" presStyleCnt="4" custScaleX="123685" custLinFactX="-96611" custLinFactNeighborX="-100000" custLinFactNeighborY="-42391">
        <dgm:presLayoutVars>
          <dgm:bulletEnabled val="1"/>
        </dgm:presLayoutVars>
      </dgm:prSet>
      <dgm:spPr/>
    </dgm:pt>
    <dgm:pt modelId="{96D32A25-852C-4D3E-94AE-5377A8AF2465}" type="pres">
      <dgm:prSet presAssocID="{B436C0AD-B106-417E-B1D7-1C591E3C27C5}" presName="sibTrans" presStyleCnt="0"/>
      <dgm:spPr/>
    </dgm:pt>
    <dgm:pt modelId="{F8849B35-A81C-4E68-A49E-00D39E1CC696}" type="pres">
      <dgm:prSet presAssocID="{1ECE3266-47EC-4AC5-90FC-17BC74F43221}" presName="textNode" presStyleLbl="node1" presStyleIdx="3" presStyleCnt="4" custLinFactX="-124660" custLinFactNeighborX="-200000" custLinFactNeighborY="71739">
        <dgm:presLayoutVars>
          <dgm:bulletEnabled val="1"/>
        </dgm:presLayoutVars>
      </dgm:prSet>
      <dgm:spPr/>
    </dgm:pt>
  </dgm:ptLst>
  <dgm:cxnLst>
    <dgm:cxn modelId="{07ACD467-0A64-41D6-B883-F78D3CCD0B70}" type="presOf" srcId="{BC4506BF-0A2E-429F-BC11-EC2F69627A0B}" destId="{D412E554-B30D-4766-A824-7AE45DCCCFFE}" srcOrd="0" destOrd="0" presId="urn:microsoft.com/office/officeart/2005/8/layout/hProcess9"/>
    <dgm:cxn modelId="{B7B98389-2093-47F8-A0D0-D55AA96B2B8E}" srcId="{7ABAF244-3C9C-470F-9DB6-914FD3E6F3ED}" destId="{87A88F6D-3FB4-4C84-BBD2-2F412387D1DC}" srcOrd="0" destOrd="0" parTransId="{562ADC38-A896-4A9C-9327-C77B2CE7774C}" sibTransId="{CD1AD5AC-6831-496A-8C15-AB408257846D}"/>
    <dgm:cxn modelId="{F78BAC90-313A-4646-A40E-B3E3CBC3E53E}" type="presOf" srcId="{35D77B1D-9D30-47EB-8904-8E21E66317D9}" destId="{47C0642C-BCB6-4ACD-9DAE-47E93BCD3910}" srcOrd="0" destOrd="0" presId="urn:microsoft.com/office/officeart/2005/8/layout/hProcess9"/>
    <dgm:cxn modelId="{5EA36CCD-348B-4ACD-AD89-FE03EBA9549D}" type="presOf" srcId="{7ABAF244-3C9C-470F-9DB6-914FD3E6F3ED}" destId="{1FEE9408-093D-434E-818B-592123269268}" srcOrd="0" destOrd="0" presId="urn:microsoft.com/office/officeart/2005/8/layout/hProcess9"/>
    <dgm:cxn modelId="{B0853B44-E7B5-4291-AFBF-B4C8258E83E3}" srcId="{7ABAF244-3C9C-470F-9DB6-914FD3E6F3ED}" destId="{35D77B1D-9D30-47EB-8904-8E21E66317D9}" srcOrd="2" destOrd="0" parTransId="{D6D93036-D2E7-4A93-918B-6564CE307619}" sibTransId="{B436C0AD-B106-417E-B1D7-1C591E3C27C5}"/>
    <dgm:cxn modelId="{C756A965-E197-4C1B-A4B8-9ECF840B0934}" type="presOf" srcId="{1ECE3266-47EC-4AC5-90FC-17BC74F43221}" destId="{F8849B35-A81C-4E68-A49E-00D39E1CC696}" srcOrd="0" destOrd="0" presId="urn:microsoft.com/office/officeart/2005/8/layout/hProcess9"/>
    <dgm:cxn modelId="{FCEAC905-2EF0-4E50-9F5D-FE60BB55CBF5}" srcId="{7ABAF244-3C9C-470F-9DB6-914FD3E6F3ED}" destId="{BC4506BF-0A2E-429F-BC11-EC2F69627A0B}" srcOrd="1" destOrd="0" parTransId="{8839C43D-427F-4320-9340-703452AEC36D}" sibTransId="{61CE0371-8CC2-493F-A83B-79AE39ED4254}"/>
    <dgm:cxn modelId="{0DBFBC04-B74F-4822-B87B-91BDA0DB0E13}" type="presOf" srcId="{87A88F6D-3FB4-4C84-BBD2-2F412387D1DC}" destId="{070C80F5-E23F-4D62-A55C-DEF4B5CEB2D6}" srcOrd="0" destOrd="0" presId="urn:microsoft.com/office/officeart/2005/8/layout/hProcess9"/>
    <dgm:cxn modelId="{E7CB2A50-44C1-4CA7-ADE7-4BABC6F7AFE4}" srcId="{7ABAF244-3C9C-470F-9DB6-914FD3E6F3ED}" destId="{1ECE3266-47EC-4AC5-90FC-17BC74F43221}" srcOrd="3" destOrd="0" parTransId="{B80CE2B5-A52F-46B4-AC41-D6957CF978FE}" sibTransId="{6A07E40A-3AB3-45FE-9F0E-03F3906F1F6A}"/>
    <dgm:cxn modelId="{4EB2B79C-ED75-4B51-9C11-CFE73E658A58}" type="presParOf" srcId="{1FEE9408-093D-434E-818B-592123269268}" destId="{6A55C5FA-2BDF-4F30-84E6-650DB6336303}" srcOrd="0" destOrd="0" presId="urn:microsoft.com/office/officeart/2005/8/layout/hProcess9"/>
    <dgm:cxn modelId="{0BF13D24-8880-4543-B73B-1B7214F855D8}" type="presParOf" srcId="{1FEE9408-093D-434E-818B-592123269268}" destId="{249608D2-4E0A-4E4E-9F6E-42C35317964A}" srcOrd="1" destOrd="0" presId="urn:microsoft.com/office/officeart/2005/8/layout/hProcess9"/>
    <dgm:cxn modelId="{35714DE0-0837-4428-B5F1-F23A70CCAF91}" type="presParOf" srcId="{249608D2-4E0A-4E4E-9F6E-42C35317964A}" destId="{070C80F5-E23F-4D62-A55C-DEF4B5CEB2D6}" srcOrd="0" destOrd="0" presId="urn:microsoft.com/office/officeart/2005/8/layout/hProcess9"/>
    <dgm:cxn modelId="{CDA9ACB0-A0CF-42DC-BECC-CCFD61774F8E}" type="presParOf" srcId="{249608D2-4E0A-4E4E-9F6E-42C35317964A}" destId="{883023E1-A511-4204-895A-9C54C91132CF}" srcOrd="1" destOrd="0" presId="urn:microsoft.com/office/officeart/2005/8/layout/hProcess9"/>
    <dgm:cxn modelId="{853BC8F7-4FE6-40E1-9AA6-33E9D3C89F7B}" type="presParOf" srcId="{249608D2-4E0A-4E4E-9F6E-42C35317964A}" destId="{D412E554-B30D-4766-A824-7AE45DCCCFFE}" srcOrd="2" destOrd="0" presId="urn:microsoft.com/office/officeart/2005/8/layout/hProcess9"/>
    <dgm:cxn modelId="{D95C6362-B848-4433-AB24-88CE99B27C63}" type="presParOf" srcId="{249608D2-4E0A-4E4E-9F6E-42C35317964A}" destId="{1E3F6CFF-A9A8-4F0C-B99A-B59A1C23BF3F}" srcOrd="3" destOrd="0" presId="urn:microsoft.com/office/officeart/2005/8/layout/hProcess9"/>
    <dgm:cxn modelId="{CFB66E0E-0451-4A1B-9124-52FE0996D859}" type="presParOf" srcId="{249608D2-4E0A-4E4E-9F6E-42C35317964A}" destId="{47C0642C-BCB6-4ACD-9DAE-47E93BCD3910}" srcOrd="4" destOrd="0" presId="urn:microsoft.com/office/officeart/2005/8/layout/hProcess9"/>
    <dgm:cxn modelId="{6A8CE977-5934-4382-9CF8-D4352480B79F}" type="presParOf" srcId="{249608D2-4E0A-4E4E-9F6E-42C35317964A}" destId="{96D32A25-852C-4D3E-94AE-5377A8AF2465}" srcOrd="5" destOrd="0" presId="urn:microsoft.com/office/officeart/2005/8/layout/hProcess9"/>
    <dgm:cxn modelId="{875AC49C-9106-4FBD-9B83-07ECB4669911}" type="presParOf" srcId="{249608D2-4E0A-4E4E-9F6E-42C35317964A}" destId="{F8849B35-A81C-4E68-A49E-00D39E1CC696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40587F-40C5-49F2-8937-6E5A8E7DA9F8}">
      <dsp:nvSpPr>
        <dsp:cNvPr id="0" name=""/>
        <dsp:cNvSpPr/>
      </dsp:nvSpPr>
      <dsp:spPr>
        <a:xfrm>
          <a:off x="1" y="0"/>
          <a:ext cx="5105397" cy="1600200"/>
        </a:xfrm>
        <a:prstGeom prst="rightArrow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9CAC66-FBAA-4F07-A57F-FE618F7741B8}">
      <dsp:nvSpPr>
        <dsp:cNvPr id="0" name=""/>
        <dsp:cNvSpPr/>
      </dsp:nvSpPr>
      <dsp:spPr>
        <a:xfrm>
          <a:off x="2555" y="480060"/>
          <a:ext cx="1228985" cy="640080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rgbClr val="002060"/>
              </a:solidFill>
            </a:rPr>
            <a:t>Preliminary Design</a:t>
          </a:r>
        </a:p>
      </dsp:txBody>
      <dsp:txXfrm>
        <a:off x="33801" y="511306"/>
        <a:ext cx="1166493" cy="577588"/>
      </dsp:txXfrm>
    </dsp:sp>
    <dsp:sp modelId="{249C1EA6-D577-46C8-8D6F-723314C2DC77}">
      <dsp:nvSpPr>
        <dsp:cNvPr id="0" name=""/>
        <dsp:cNvSpPr/>
      </dsp:nvSpPr>
      <dsp:spPr>
        <a:xfrm>
          <a:off x="1292989" y="480060"/>
          <a:ext cx="1228985" cy="640080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rgbClr val="002060"/>
              </a:solidFill>
            </a:rPr>
            <a:t>Detailed/Final Design</a:t>
          </a:r>
        </a:p>
      </dsp:txBody>
      <dsp:txXfrm>
        <a:off x="1324235" y="511306"/>
        <a:ext cx="1166493" cy="577588"/>
      </dsp:txXfrm>
    </dsp:sp>
    <dsp:sp modelId="{00121949-5B4C-4271-89DF-080FDBCA92A5}">
      <dsp:nvSpPr>
        <dsp:cNvPr id="0" name=""/>
        <dsp:cNvSpPr/>
      </dsp:nvSpPr>
      <dsp:spPr>
        <a:xfrm>
          <a:off x="2583424" y="480060"/>
          <a:ext cx="1228985" cy="640080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rgbClr val="002060"/>
              </a:solidFill>
            </a:rPr>
            <a:t>Bid</a:t>
          </a:r>
        </a:p>
      </dsp:txBody>
      <dsp:txXfrm>
        <a:off x="2614670" y="511306"/>
        <a:ext cx="1166493" cy="577588"/>
      </dsp:txXfrm>
    </dsp:sp>
    <dsp:sp modelId="{D5ED431C-F4C1-42E4-9801-BB1A6C9150AD}">
      <dsp:nvSpPr>
        <dsp:cNvPr id="0" name=""/>
        <dsp:cNvSpPr/>
      </dsp:nvSpPr>
      <dsp:spPr>
        <a:xfrm>
          <a:off x="3873859" y="480060"/>
          <a:ext cx="1228985" cy="640080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rgbClr val="002060"/>
              </a:solidFill>
            </a:rPr>
            <a:t>Construction</a:t>
          </a:r>
        </a:p>
      </dsp:txBody>
      <dsp:txXfrm>
        <a:off x="3905105" y="511306"/>
        <a:ext cx="1166493" cy="5775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55C5FA-2BDF-4F30-84E6-650DB6336303}">
      <dsp:nvSpPr>
        <dsp:cNvPr id="0" name=""/>
        <dsp:cNvSpPr/>
      </dsp:nvSpPr>
      <dsp:spPr>
        <a:xfrm>
          <a:off x="83823" y="0"/>
          <a:ext cx="3855705" cy="1285240"/>
        </a:xfrm>
        <a:prstGeom prst="rightArrow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0C80F5-E23F-4D62-A55C-DEF4B5CEB2D6}">
      <dsp:nvSpPr>
        <dsp:cNvPr id="0" name=""/>
        <dsp:cNvSpPr/>
      </dsp:nvSpPr>
      <dsp:spPr>
        <a:xfrm>
          <a:off x="83821" y="251459"/>
          <a:ext cx="1049223" cy="514096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rgbClr val="002060"/>
              </a:solidFill>
            </a:rPr>
            <a:t>Preliminary Design</a:t>
          </a:r>
        </a:p>
      </dsp:txBody>
      <dsp:txXfrm>
        <a:off x="108917" y="276555"/>
        <a:ext cx="999031" cy="463904"/>
      </dsp:txXfrm>
    </dsp:sp>
    <dsp:sp modelId="{D412E554-B30D-4766-A824-7AE45DCCCFFE}">
      <dsp:nvSpPr>
        <dsp:cNvPr id="0" name=""/>
        <dsp:cNvSpPr/>
      </dsp:nvSpPr>
      <dsp:spPr>
        <a:xfrm>
          <a:off x="1173481" y="251459"/>
          <a:ext cx="1049223" cy="514096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rgbClr val="002060"/>
              </a:solidFill>
            </a:rPr>
            <a:t>Design-Build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rgbClr val="002060"/>
              </a:solidFill>
            </a:rPr>
            <a:t>Procurement</a:t>
          </a:r>
          <a:r>
            <a:rPr lang="en-US" sz="900" kern="1200" dirty="0">
              <a:solidFill>
                <a:schemeClr val="tx1"/>
              </a:solidFill>
            </a:rPr>
            <a:t>	</a:t>
          </a:r>
        </a:p>
      </dsp:txBody>
      <dsp:txXfrm>
        <a:off x="1198577" y="276555"/>
        <a:ext cx="999031" cy="463904"/>
      </dsp:txXfrm>
    </dsp:sp>
    <dsp:sp modelId="{47C0642C-BCB6-4ACD-9DAE-47E93BCD3910}">
      <dsp:nvSpPr>
        <dsp:cNvPr id="0" name=""/>
        <dsp:cNvSpPr/>
      </dsp:nvSpPr>
      <dsp:spPr>
        <a:xfrm>
          <a:off x="2263142" y="251459"/>
          <a:ext cx="1049223" cy="514096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rgbClr val="002060"/>
              </a:solidFill>
            </a:rPr>
            <a:t>Detailed/Final Design</a:t>
          </a:r>
        </a:p>
      </dsp:txBody>
      <dsp:txXfrm>
        <a:off x="2288238" y="276555"/>
        <a:ext cx="999031" cy="463904"/>
      </dsp:txXfrm>
    </dsp:sp>
    <dsp:sp modelId="{F8849B35-A81C-4E68-A49E-00D39E1CC696}">
      <dsp:nvSpPr>
        <dsp:cNvPr id="0" name=""/>
        <dsp:cNvSpPr/>
      </dsp:nvSpPr>
      <dsp:spPr>
        <a:xfrm>
          <a:off x="2849878" y="754379"/>
          <a:ext cx="1049223" cy="514096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rgbClr val="002060"/>
              </a:solidFill>
            </a:rPr>
            <a:t>Construction</a:t>
          </a:r>
        </a:p>
      </dsp:txBody>
      <dsp:txXfrm>
        <a:off x="2874974" y="779475"/>
        <a:ext cx="999031" cy="4639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55C5FA-2BDF-4F30-84E6-650DB6336303}">
      <dsp:nvSpPr>
        <dsp:cNvPr id="0" name=""/>
        <dsp:cNvSpPr/>
      </dsp:nvSpPr>
      <dsp:spPr>
        <a:xfrm>
          <a:off x="153900" y="0"/>
          <a:ext cx="3410716" cy="1285240"/>
        </a:xfrm>
        <a:prstGeom prst="rightArrow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0C80F5-E23F-4D62-A55C-DEF4B5CEB2D6}">
      <dsp:nvSpPr>
        <dsp:cNvPr id="0" name=""/>
        <dsp:cNvSpPr/>
      </dsp:nvSpPr>
      <dsp:spPr>
        <a:xfrm>
          <a:off x="162002" y="167641"/>
          <a:ext cx="964093" cy="514096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rgbClr val="002060"/>
              </a:solidFill>
            </a:rPr>
            <a:t>Preliminary Design</a:t>
          </a:r>
        </a:p>
      </dsp:txBody>
      <dsp:txXfrm>
        <a:off x="187098" y="192737"/>
        <a:ext cx="913901" cy="463904"/>
      </dsp:txXfrm>
    </dsp:sp>
    <dsp:sp modelId="{D412E554-B30D-4766-A824-7AE45DCCCFFE}">
      <dsp:nvSpPr>
        <dsp:cNvPr id="0" name=""/>
        <dsp:cNvSpPr/>
      </dsp:nvSpPr>
      <dsp:spPr>
        <a:xfrm>
          <a:off x="614942" y="754379"/>
          <a:ext cx="1091807" cy="514096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rgbClr val="002060"/>
              </a:solidFill>
            </a:rPr>
            <a:t>CMAR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rgbClr val="002060"/>
              </a:solidFill>
            </a:rPr>
            <a:t>Procurement</a:t>
          </a:r>
          <a:r>
            <a:rPr lang="en-US" sz="900" kern="1200" dirty="0">
              <a:solidFill>
                <a:schemeClr val="tx1"/>
              </a:solidFill>
            </a:rPr>
            <a:t>	</a:t>
          </a:r>
        </a:p>
      </dsp:txBody>
      <dsp:txXfrm>
        <a:off x="640038" y="779475"/>
        <a:ext cx="1041615" cy="463904"/>
      </dsp:txXfrm>
    </dsp:sp>
    <dsp:sp modelId="{47C0642C-BCB6-4ACD-9DAE-47E93BCD3910}">
      <dsp:nvSpPr>
        <dsp:cNvPr id="0" name=""/>
        <dsp:cNvSpPr/>
      </dsp:nvSpPr>
      <dsp:spPr>
        <a:xfrm>
          <a:off x="1173481" y="167641"/>
          <a:ext cx="1192439" cy="514096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rgbClr val="002060"/>
              </a:solidFill>
            </a:rPr>
            <a:t>Detailed/Final Design</a:t>
          </a:r>
        </a:p>
      </dsp:txBody>
      <dsp:txXfrm>
        <a:off x="1198577" y="192737"/>
        <a:ext cx="1142247" cy="463904"/>
      </dsp:txXfrm>
    </dsp:sp>
    <dsp:sp modelId="{F8849B35-A81C-4E68-A49E-00D39E1CC696}">
      <dsp:nvSpPr>
        <dsp:cNvPr id="0" name=""/>
        <dsp:cNvSpPr/>
      </dsp:nvSpPr>
      <dsp:spPr>
        <a:xfrm>
          <a:off x="2095501" y="754379"/>
          <a:ext cx="964093" cy="514096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tx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srgbClr val="002060"/>
              </a:solidFill>
            </a:rPr>
            <a:t>Construction</a:t>
          </a:r>
        </a:p>
      </dsp:txBody>
      <dsp:txXfrm>
        <a:off x="2120597" y="779475"/>
        <a:ext cx="913901" cy="463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0.01852</cdr:x>
      <cdr:y>0.11049</cdr:y>
    </cdr:from>
    <cdr:to>
      <cdr:x>0.01852</cdr:x>
      <cdr:y>0.86812</cdr:y>
    </cdr:to>
    <cdr:sp macro="" textlink="">
      <cdr:nvSpPr>
        <cdr:cNvPr id="3" name="Straight Arrow Connector 2"/>
        <cdr:cNvSpPr/>
      </cdr:nvSpPr>
      <cdr:spPr>
        <a:xfrm xmlns:a="http://schemas.openxmlformats.org/drawingml/2006/main" flipV="1">
          <a:off x="152400" y="500062"/>
          <a:ext cx="0" cy="3429000"/>
        </a:xfrm>
        <a:prstGeom xmlns:a="http://schemas.openxmlformats.org/drawingml/2006/main" prst="straightConnector1">
          <a:avLst/>
        </a:prstGeom>
        <a:ln xmlns:a="http://schemas.openxmlformats.org/drawingml/2006/main" w="41275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t" anchorCtr="0" compatLnSpc="1">
            <a:prstTxWarp prst="textNoShape">
              <a:avLst/>
            </a:prstTxWarp>
          </a:bodyPr>
          <a:lstStyle>
            <a:lvl1pPr defTabSz="974356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2962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t" anchorCtr="0" compatLnSpc="1">
            <a:prstTxWarp prst="textNoShape">
              <a:avLst/>
            </a:prstTxWarp>
          </a:bodyPr>
          <a:lstStyle>
            <a:lvl1pPr algn="r" defTabSz="974356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2183" y="4561227"/>
            <a:ext cx="5850835" cy="432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b" anchorCtr="0" compatLnSpc="1">
            <a:prstTxWarp prst="textNoShape">
              <a:avLst/>
            </a:prstTxWarp>
          </a:bodyPr>
          <a:lstStyle>
            <a:lvl1pPr defTabSz="974356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2962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26" tIns="48713" rIns="97426" bIns="48713" numCol="1" anchor="b" anchorCtr="0" compatLnSpc="1">
            <a:prstTxWarp prst="textNoShape">
              <a:avLst/>
            </a:prstTxWarp>
          </a:bodyPr>
          <a:lstStyle>
            <a:lvl1pPr algn="r" defTabSz="974356" eaLnBrk="1" hangingPunct="1">
              <a:defRPr sz="1300"/>
            </a:lvl1pPr>
          </a:lstStyle>
          <a:p>
            <a:pPr>
              <a:defRPr/>
            </a:pPr>
            <a:fld id="{5CE06AED-D1F7-4624-BC7F-1A43E3087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3109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E06AED-D1F7-4624-BC7F-1A43E308722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4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861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862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68B8DA71-BBA4-4445-AF58-BFD7299A28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1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09E52-9588-4D83-9EF7-298F99346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83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0CC2F-06C8-4A77-8206-D19F3E0A9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21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8A65F-E8E5-4A84-8515-6951C20D99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05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04210-F52A-4F91-BA09-6C213332E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36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0B9EB-50D8-4FDA-A9CB-287B20502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3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C0B15-59B5-45EB-9D73-7D004D461B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7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6212E-6D7C-4939-A82D-A020F5347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322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FAD8D-6DDD-4AA8-9B4E-750FD8E83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7185E-6BA7-408F-B8B6-CC28CB785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167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B4F5B-752C-4435-B68C-0F58C3A3D8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78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83A57-4DCD-41BA-A282-E3F45D411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95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67588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58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6759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59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75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63B46C1-0163-427A-AB2A-6C16290B1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3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scampion@sha.state.md.u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4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8229600" cy="3429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MD 97 – Brookeville Bypass</a:t>
            </a:r>
            <a:br>
              <a:rPr lang="en-US" dirty="0"/>
            </a:br>
            <a:r>
              <a:rPr lang="en-US" dirty="0"/>
              <a:t>Construction Management at Risk (CMAR) Project</a:t>
            </a:r>
            <a:br>
              <a:rPr lang="en-US" dirty="0"/>
            </a:br>
            <a:br>
              <a:rPr lang="en-US" sz="3200" dirty="0"/>
            </a:br>
            <a:r>
              <a:rPr lang="en-US" sz="3200" dirty="0"/>
              <a:t> </a:t>
            </a:r>
            <a:endParaRPr lang="en-US" sz="28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48200" y="5715000"/>
            <a:ext cx="4419600" cy="914400"/>
          </a:xfrm>
        </p:spPr>
        <p:txBody>
          <a:bodyPr/>
          <a:lstStyle/>
          <a:p>
            <a:pPr algn="r" eaLnBrk="1" hangingPunct="1"/>
            <a:r>
              <a:rPr lang="en-US" sz="1600" dirty="0"/>
              <a:t>Presented By:</a:t>
            </a:r>
          </a:p>
          <a:p>
            <a:pPr algn="r" eaLnBrk="1" hangingPunct="1"/>
            <a:r>
              <a:rPr lang="en-US" sz="1600" dirty="0"/>
              <a:t>Sean Campion P.E.</a:t>
            </a:r>
          </a:p>
          <a:p>
            <a:pPr algn="r" eaLnBrk="1" hangingPunct="1"/>
            <a:r>
              <a:rPr lang="en-US" sz="1600" dirty="0"/>
              <a:t>Assistant Division Chief, </a:t>
            </a:r>
          </a:p>
          <a:p>
            <a:pPr algn="r" eaLnBrk="1" hangingPunct="1"/>
            <a:r>
              <a:rPr lang="en-US" sz="1600" dirty="0"/>
              <a:t>Innovative Contracting Division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567252"/>
            <a:ext cx="36576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14400"/>
          </a:xfrm>
        </p:spPr>
        <p:txBody>
          <a:bodyPr/>
          <a:lstStyle/>
          <a:p>
            <a:r>
              <a:rPr lang="en-US" sz="4800" dirty="0">
                <a:solidFill>
                  <a:schemeClr val="accent1">
                    <a:lumMod val="50000"/>
                  </a:schemeClr>
                </a:solidFill>
              </a:rPr>
              <a:t>Project Challenges: 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762000" y="1828800"/>
            <a:ext cx="7924800" cy="4876800"/>
          </a:xfrm>
        </p:spPr>
        <p:txBody>
          <a:bodyPr/>
          <a:lstStyle/>
          <a:p>
            <a:pPr marL="457200" lvl="1" indent="-457200">
              <a:buSzPct val="95000"/>
              <a:buNone/>
            </a:pPr>
            <a:endParaRPr lang="en-US" dirty="0">
              <a:solidFill>
                <a:schemeClr val="tx1">
                  <a:lumMod val="50000"/>
                </a:schemeClr>
              </a:solidFill>
            </a:endParaRPr>
          </a:p>
          <a:p>
            <a:pPr marL="342900" lvl="1" indent="-342900"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1800" dirty="0"/>
              <a:t>Watercourse 1 (Reddy Branch) and Watercourse 2 (Meadow Branch) are Class IV-P waters (Recreational Trout Waters and Public Water Supply). Structures are proposed to cross these two streams. </a:t>
            </a:r>
          </a:p>
          <a:p>
            <a:pPr marL="342900" lvl="1" indent="-342900"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1800" dirty="0"/>
              <a:t>Intermittent Watercourse 3 and Perennial Watercourse 4 are tributaries to Meadow Branch. Watercourse 3 is expected be impacted and would require mitigation.  Impacts to Watercourse 4 needs to be avoided. </a:t>
            </a:r>
          </a:p>
          <a:p>
            <a:pPr marL="342900" lvl="1" indent="-342900"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1800" dirty="0"/>
              <a:t>In-stream work is not permitted from March 1 through May 31.</a:t>
            </a:r>
          </a:p>
          <a:p>
            <a:pPr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1800" dirty="0"/>
              <a:t>The alignment goes through M-NCPPC parkland and ESD facilities for SWM were not considered in original study.  Avoidance and minimization of additional of increased impacts to parkland and forest is desired. </a:t>
            </a:r>
          </a:p>
          <a:p>
            <a:pPr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1800" dirty="0"/>
              <a:t>Archeological sites are expected to be impacted and the impacts should be minimized.</a:t>
            </a:r>
          </a:p>
          <a:p>
            <a:pPr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1800" dirty="0"/>
              <a:t>Avoidance and minimization of temporary impacts to natural resources during construction is desired.</a:t>
            </a:r>
          </a:p>
          <a:p>
            <a:pPr>
              <a:buClr>
                <a:schemeClr val="accent1"/>
              </a:buClr>
              <a:buSzPct val="85000"/>
              <a:buNone/>
            </a:pPr>
            <a:endParaRPr lang="en-US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endParaRPr lang="en-US" dirty="0">
              <a:solidFill>
                <a:schemeClr val="tx1">
                  <a:lumMod val="50000"/>
                </a:schemeClr>
              </a:solidFill>
            </a:endParaRPr>
          </a:p>
          <a:p>
            <a:pPr marL="366713" lvl="1" indent="0">
              <a:buNone/>
            </a:pPr>
            <a:endParaRPr lang="en-US" sz="2200" dirty="0"/>
          </a:p>
          <a:p>
            <a:pPr marL="366713" lvl="1" indent="0">
              <a:buNone/>
            </a:pPr>
            <a:r>
              <a:rPr lang="en-US" sz="2200" dirty="0"/>
              <a:t> </a:t>
            </a:r>
          </a:p>
          <a:p>
            <a:pPr marL="366713" lvl="1" indent="0">
              <a:buNone/>
            </a:pPr>
            <a:endParaRPr lang="en-US" sz="2200" dirty="0"/>
          </a:p>
          <a:p>
            <a:pPr marL="366713" lvl="1" indent="0">
              <a:buNone/>
            </a:pPr>
            <a:r>
              <a:rPr lang="en-US" sz="2200" dirty="0"/>
              <a:t> </a:t>
            </a:r>
          </a:p>
          <a:p>
            <a:pPr marL="366713" lvl="1" indent="0">
              <a:buNone/>
            </a:pPr>
            <a:endParaRPr lang="en-US" sz="2200" dirty="0"/>
          </a:p>
          <a:p>
            <a:pPr marL="366713" lvl="1" indent="0">
              <a:buNone/>
            </a:pPr>
            <a:endParaRPr lang="en-US" sz="2200" dirty="0"/>
          </a:p>
          <a:p>
            <a:pPr marL="366713" lvl="1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35335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Stakeholders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693025" cy="4191000"/>
          </a:xfrm>
        </p:spPr>
        <p:txBody>
          <a:bodyPr/>
          <a:lstStyle/>
          <a:p>
            <a:r>
              <a:rPr lang="en-US" sz="2400" dirty="0"/>
              <a:t>Montgomery County</a:t>
            </a:r>
          </a:p>
          <a:p>
            <a:r>
              <a:rPr lang="en-US" sz="2400" dirty="0"/>
              <a:t>Maryland-National Capital Park and Planning Commission</a:t>
            </a:r>
          </a:p>
          <a:p>
            <a:r>
              <a:rPr lang="en-US" sz="2400" dirty="0"/>
              <a:t>Town of Brookeville</a:t>
            </a:r>
          </a:p>
          <a:p>
            <a:r>
              <a:rPr lang="en-US" sz="2400" dirty="0"/>
              <a:t>Maryland Department of the Environment</a:t>
            </a:r>
          </a:p>
          <a:p>
            <a:r>
              <a:rPr lang="en-US" sz="2400" dirty="0"/>
              <a:t>Maryland Department of Natural Resources</a:t>
            </a:r>
          </a:p>
          <a:p>
            <a:r>
              <a:rPr lang="en-US" sz="2400" dirty="0"/>
              <a:t>US Army Corps of Engineers</a:t>
            </a:r>
          </a:p>
          <a:p>
            <a:r>
              <a:rPr lang="en-US" sz="2400" dirty="0"/>
              <a:t>US Fish &amp; Wildlife Service</a:t>
            </a:r>
          </a:p>
          <a:p>
            <a:r>
              <a:rPr lang="en-US" sz="2400" dirty="0"/>
              <a:t>US Environmental Protection Agency</a:t>
            </a:r>
          </a:p>
          <a:p>
            <a:pPr>
              <a:buNone/>
            </a:pP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6"/>
          <p:cNvSpPr>
            <a:spLocks noGrp="1" noChangeArrowheads="1"/>
          </p:cNvSpPr>
          <p:nvPr>
            <p:ph type="ctrTitle"/>
          </p:nvPr>
        </p:nvSpPr>
        <p:spPr>
          <a:xfrm>
            <a:off x="914400" y="1066800"/>
            <a:ext cx="8229600" cy="1905000"/>
          </a:xfrm>
        </p:spPr>
        <p:txBody>
          <a:bodyPr/>
          <a:lstStyle/>
          <a:p>
            <a:pPr eaLnBrk="1" hangingPunct="1"/>
            <a:r>
              <a:rPr lang="en-US" sz="4800" dirty="0"/>
              <a:t>Construction Management at Risk (CMAR) Project Delivery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924800" cy="1143000"/>
          </a:xfrm>
        </p:spPr>
        <p:txBody>
          <a:bodyPr/>
          <a:lstStyle/>
          <a:p>
            <a:pPr eaLnBrk="1" hangingPunct="1"/>
            <a:r>
              <a:rPr lang="en-US" dirty="0"/>
              <a:t>What is CMAR? 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362200"/>
            <a:ext cx="7312025" cy="4114800"/>
          </a:xfrm>
        </p:spPr>
        <p:txBody>
          <a:bodyPr/>
          <a:lstStyle/>
          <a:p>
            <a:pPr>
              <a:buNone/>
            </a:pPr>
            <a:r>
              <a:rPr lang="en-US" sz="2400" dirty="0"/>
              <a:t>    A project delivery method where SHA utilizes a two-phase construction contract with a General Contractor to:</a:t>
            </a:r>
          </a:p>
          <a:p>
            <a:pPr>
              <a:buNone/>
            </a:pPr>
            <a:endParaRPr lang="en-US" sz="1100" dirty="0"/>
          </a:p>
          <a:p>
            <a:pPr marL="857250" lvl="1" indent="-457200">
              <a:buAutoNum type="arabicParenR"/>
            </a:pPr>
            <a:r>
              <a:rPr lang="en-US" dirty="0"/>
              <a:t>Provide  Preconstruction Services which may include, but are not limited to, constructability analysis, value analysis, scheduling, site assessments, and cost estimating;</a:t>
            </a:r>
          </a:p>
          <a:p>
            <a:pPr marL="857250" lvl="1" indent="-457200">
              <a:buAutoNum type="arabicParenR"/>
            </a:pPr>
            <a:r>
              <a:rPr lang="en-US" dirty="0"/>
              <a:t>Construct the project based on final design plans (or design packages) at an agreed Guaranteed Maximum Price (GMP) 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sz="12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Authority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State – Code of Maryland Regulations (COMAR) 21.05.10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Federal – Moving Ahead for Progress in the 21</a:t>
            </a:r>
            <a:r>
              <a:rPr lang="en-US" baseline="30000" dirty="0"/>
              <a:t>st</a:t>
            </a:r>
            <a:r>
              <a:rPr lang="en-US" dirty="0"/>
              <a:t> Century (MAP-21) – </a:t>
            </a:r>
            <a:r>
              <a:rPr lang="en-US" i="1" dirty="0"/>
              <a:t>Construction Manager/General Contractor (CM/GC)</a:t>
            </a:r>
          </a:p>
          <a:p>
            <a:pPr eaLnBrk="1" hangingPunct="1">
              <a:buFont typeface="Wingdings" pitchFamily="2" charset="2"/>
              <a:buNone/>
            </a:pPr>
            <a:endParaRPr lang="en-US" i="1" dirty="0"/>
          </a:p>
        </p:txBody>
      </p:sp>
      <p:pic>
        <p:nvPicPr>
          <p:cNvPr id="5124" name="Picture 4" descr="j025069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724400"/>
            <a:ext cx="2301875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838200"/>
            <a:ext cx="7924800" cy="1143000"/>
          </a:xfrm>
        </p:spPr>
        <p:txBody>
          <a:bodyPr/>
          <a:lstStyle/>
          <a:p>
            <a:r>
              <a:rPr lang="en-US" dirty="0"/>
              <a:t>Project Delivery Methods</a:t>
            </a:r>
            <a:br>
              <a:rPr lang="en-US" dirty="0"/>
            </a:b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514600"/>
            <a:ext cx="305752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2438400"/>
            <a:ext cx="305752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76975" y="2438400"/>
            <a:ext cx="2867025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14400" y="16764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Design-Bid-Build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0" y="16764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CMAR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34200" y="16764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Design-Build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648200" y="4019550"/>
            <a:ext cx="228600" cy="0"/>
          </a:xfrm>
          <a:prstGeom prst="line">
            <a:avLst/>
          </a:prstGeom>
          <a:ln w="25400" cmpd="sng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6452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90600"/>
            <a:ext cx="8153400" cy="1143000"/>
          </a:xfrm>
        </p:spPr>
        <p:txBody>
          <a:bodyPr/>
          <a:lstStyle/>
          <a:p>
            <a:pPr eaLnBrk="1" hangingPunct="1"/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Project Development</a:t>
            </a:r>
            <a:br>
              <a:rPr lang="en-US" u="sng" dirty="0"/>
            </a:br>
            <a:endParaRPr lang="en-US" sz="3600" strike="sngStrike" dirty="0">
              <a:solidFill>
                <a:srgbClr val="FF0000"/>
              </a:solidFill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00200"/>
            <a:ext cx="6934200" cy="5105400"/>
          </a:xfrm>
        </p:spPr>
        <p:txBody>
          <a:bodyPr/>
          <a:lstStyle/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r>
              <a:rPr lang="en-US" sz="1800" dirty="0"/>
              <a:t>Design-Bid-Build	</a:t>
            </a:r>
          </a:p>
          <a:p>
            <a:pPr marL="225425" indent="-225425" eaLnBrk="1" hangingPunct="1">
              <a:buNone/>
            </a:pPr>
            <a:r>
              <a:rPr lang="en-US" sz="1800" dirty="0"/>
              <a:t>(DBB)</a:t>
            </a:r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r>
              <a:rPr lang="en-US" sz="1800" dirty="0"/>
              <a:t>CMAR	</a:t>
            </a:r>
          </a:p>
          <a:p>
            <a:pPr marL="225425" indent="-225425" eaLnBrk="1" hangingPunct="1">
              <a:buNone/>
            </a:pPr>
            <a:endParaRPr lang="en-US" sz="2400" dirty="0"/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r>
              <a:rPr lang="en-US" sz="1800" dirty="0"/>
              <a:t>Design-Build</a:t>
            </a:r>
          </a:p>
          <a:p>
            <a:pPr marL="225425" indent="-225425" eaLnBrk="1" hangingPunct="1">
              <a:buNone/>
            </a:pPr>
            <a:r>
              <a:rPr lang="en-US" sz="1800" dirty="0"/>
              <a:t>(DB)	</a:t>
            </a:r>
          </a:p>
          <a:p>
            <a:pPr marL="225425" indent="-225425" eaLnBrk="1" hangingPunct="1">
              <a:buFont typeface="Wingdings" pitchFamily="2" charset="2"/>
              <a:buNone/>
            </a:pPr>
            <a:endParaRPr lang="en-US" sz="1800" strike="sngStrike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105437"/>
              </p:ext>
            </p:extLst>
          </p:nvPr>
        </p:nvGraphicFramePr>
        <p:xfrm>
          <a:off x="3581400" y="2286000"/>
          <a:ext cx="510540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4378062"/>
              </p:ext>
            </p:extLst>
          </p:nvPr>
        </p:nvGraphicFramePr>
        <p:xfrm>
          <a:off x="3581400" y="5334000"/>
          <a:ext cx="4358640" cy="1285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agra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4378062"/>
              </p:ext>
            </p:extLst>
          </p:nvPr>
        </p:nvGraphicFramePr>
        <p:xfrm>
          <a:off x="3581400" y="3810000"/>
          <a:ext cx="4358640" cy="1285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3335333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Reasons for choosing CMAR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693025" cy="372427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dirty="0"/>
              <a:t>Shorten Project Delivery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Project Complexity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Contractor Input During Design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High Number of Potential Risks/Risk Allocation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Scope Flexibility/Maximizing Dollars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Cost Analysis of Multiple Design Options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Informed Owner Decision Making</a:t>
            </a:r>
          </a:p>
          <a:p>
            <a:endParaRPr lang="en-US" sz="2000" dirty="0"/>
          </a:p>
          <a:p>
            <a:pPr eaLnBrk="1" hangingPunct="1">
              <a:buFont typeface="Wingdings" pitchFamily="2" charset="2"/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40125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524000"/>
            <a:ext cx="6934200" cy="5105400"/>
          </a:xfrm>
        </p:spPr>
        <p:txBody>
          <a:bodyPr/>
          <a:lstStyle/>
          <a:p>
            <a:pPr marL="225425" indent="-225425" algn="ctr" eaLnBrk="1" hangingPunct="1">
              <a:buNone/>
            </a:pPr>
            <a:endParaRPr lang="en-US" sz="2400" u="sng" dirty="0"/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r>
              <a:rPr lang="en-US" sz="1800" dirty="0"/>
              <a:t>	</a:t>
            </a:r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endParaRPr lang="en-US" sz="2400" dirty="0"/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endParaRPr lang="en-US" sz="1800" dirty="0"/>
          </a:p>
          <a:p>
            <a:pPr marL="225425" indent="-225425" eaLnBrk="1" hangingPunct="1">
              <a:buNone/>
            </a:pPr>
            <a:r>
              <a:rPr lang="en-US" sz="1800" dirty="0"/>
              <a:t>	</a:t>
            </a:r>
          </a:p>
          <a:p>
            <a:pPr marL="225425" indent="-225425" eaLnBrk="1" hangingPunct="1">
              <a:buFont typeface="Wingdings" pitchFamily="2" charset="2"/>
              <a:buNone/>
            </a:pPr>
            <a:endParaRPr lang="en-US" sz="1800" strike="sngStrike" dirty="0">
              <a:solidFill>
                <a:srgbClr val="FF0000"/>
              </a:solidFill>
            </a:endParaRPr>
          </a:p>
        </p:txBody>
      </p:sp>
      <p:sp>
        <p:nvSpPr>
          <p:cNvPr id="2867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493F57-89CE-45B4-ABFE-CC099CB3D04A}" type="slidenum">
              <a:rPr lang="en-US"/>
              <a:pPr/>
              <a:t>18</a:t>
            </a:fld>
            <a:endParaRPr lang="en-US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77813"/>
            <a:ext cx="8153400" cy="1143000"/>
          </a:xfrm>
        </p:spPr>
        <p:txBody>
          <a:bodyPr/>
          <a:lstStyle/>
          <a:p>
            <a:pPr algn="ctr" eaLnBrk="1" hangingPunct="1"/>
            <a:r>
              <a:rPr lang="en-US" sz="3600" dirty="0"/>
              <a:t>CMAR – Risk Allocation</a:t>
            </a:r>
            <a:endParaRPr lang="en-US" sz="1200" strike="sngStrike" dirty="0">
              <a:solidFill>
                <a:srgbClr val="FF0000"/>
              </a:solidFill>
            </a:endParaRPr>
          </a:p>
        </p:txBody>
      </p:sp>
      <p:graphicFrame>
        <p:nvGraphicFramePr>
          <p:cNvPr id="9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3044347"/>
              </p:ext>
            </p:extLst>
          </p:nvPr>
        </p:nvGraphicFramePr>
        <p:xfrm>
          <a:off x="914400" y="1828800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76400" y="5943600"/>
            <a:ext cx="6248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DBB                             DB                          CMAR</a:t>
            </a:r>
          </a:p>
        </p:txBody>
      </p:sp>
    </p:spTree>
    <p:extLst>
      <p:ext uri="{BB962C8B-B14F-4D97-AF65-F5344CB8AC3E}">
        <p14:creationId xmlns:p14="http://schemas.microsoft.com/office/powerpoint/2010/main" val="28405349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CMAR Expectations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Meet Project Goals</a:t>
            </a:r>
          </a:p>
          <a:p>
            <a:r>
              <a:rPr lang="en-US" dirty="0"/>
              <a:t>Fair Market Price</a:t>
            </a:r>
          </a:p>
          <a:p>
            <a:pPr lvl="1"/>
            <a:r>
              <a:rPr lang="en-US" sz="2800" dirty="0"/>
              <a:t>At or Below Proposed Price</a:t>
            </a:r>
          </a:p>
          <a:p>
            <a:r>
              <a:rPr lang="en-US" dirty="0"/>
              <a:t>Improved Schedule</a:t>
            </a:r>
          </a:p>
          <a:p>
            <a:r>
              <a:rPr lang="en-US" dirty="0"/>
              <a:t>Fewer Change Orders</a:t>
            </a:r>
          </a:p>
          <a:p>
            <a:pPr eaLnBrk="1" hangingPunct="1">
              <a:buFont typeface="Arial" pitchFamily="34" charset="0"/>
              <a:buChar char="•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00551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66800"/>
            <a:ext cx="7924800" cy="838200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MD 97 – Brookeville Bypass Overview</a:t>
            </a:r>
          </a:p>
          <a:p>
            <a:r>
              <a:rPr lang="en-US" sz="2400" dirty="0"/>
              <a:t>Construction Management at Risk Project Delivery Overview</a:t>
            </a:r>
          </a:p>
          <a:p>
            <a:r>
              <a:rPr lang="en-US" sz="2400" dirty="0"/>
              <a:t>Overview of the Procurement Process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CMAR Benefits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/>
              <a:t>Opportunity to bring on contractor during the design phase to work as an integrated team with the owner and its consultant/engineer to deliver the most efficient, and cost effective design</a:t>
            </a:r>
          </a:p>
          <a:p>
            <a:r>
              <a:rPr lang="en-US" sz="1800" dirty="0"/>
              <a:t>Promotes innovation &amp; collaboration</a:t>
            </a:r>
          </a:p>
          <a:p>
            <a:r>
              <a:rPr lang="en-US" sz="1800" dirty="0"/>
              <a:t>Owner maintains decision making authority</a:t>
            </a:r>
          </a:p>
          <a:p>
            <a:r>
              <a:rPr lang="en-US" sz="1800" dirty="0"/>
              <a:t>Greater cost certainty through GMP and reduction in change orders</a:t>
            </a:r>
          </a:p>
          <a:p>
            <a:r>
              <a:rPr lang="en-US" sz="1800" dirty="0"/>
              <a:t>Still allows phased construction similar to design-build resulting in accelerated completion times.  Phases must be </a:t>
            </a:r>
            <a:r>
              <a:rPr lang="en-US" sz="1800" b="1" u="sng" dirty="0"/>
              <a:t>severable</a:t>
            </a:r>
            <a:r>
              <a:rPr lang="en-US" sz="1800" dirty="0"/>
              <a:t>.  </a:t>
            </a:r>
          </a:p>
          <a:p>
            <a:r>
              <a:rPr lang="en-US" sz="1800" dirty="0"/>
              <a:t>Risk identification &amp; management during design phase and controlled by the team</a:t>
            </a:r>
          </a:p>
          <a:p>
            <a:r>
              <a:rPr lang="en-US" sz="1800" dirty="0"/>
              <a:t>Owner gets up front benefit of value engineering</a:t>
            </a:r>
          </a:p>
          <a:p>
            <a:r>
              <a:rPr lang="en-US" sz="1800" dirty="0"/>
              <a:t>CMAR design documents are biddable packages, not necessarily full set of biddable contract documents</a:t>
            </a:r>
          </a:p>
          <a:p>
            <a:pPr eaLnBrk="1" hangingPunct="1">
              <a:buFont typeface="Wingdings" pitchFamily="2" charset="2"/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595960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CMAR Potential Risks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600" dirty="0"/>
              <a:t>Transparency – Technical Qualifications and Approach are Main Elements for Selection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/>
              <a:t>Cost Validation – “Negotiated” vs. Bid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/>
              <a:t>Culture – New Process for All (SHA, Consultants, Contractor, Regulatory Agencies, Etc.)  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/>
              <a:t>Risk – Limited Historical Usage for Heavy Highway Construction</a:t>
            </a:r>
          </a:p>
          <a:p>
            <a:pPr eaLnBrk="1" hangingPunct="1">
              <a:buFont typeface="Wingdings" pitchFamily="2" charset="2"/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595960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Procurement of General Contractor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010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tx2"/>
                </a:solidFill>
              </a:rPr>
              <a:t>Best Value Selection</a:t>
            </a:r>
          </a:p>
          <a:p>
            <a:pPr marL="80010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tx2"/>
                </a:solidFill>
              </a:rPr>
              <a:t>One Step Process</a:t>
            </a:r>
          </a:p>
          <a:p>
            <a:pPr marL="80010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tx2"/>
                </a:solidFill>
              </a:rPr>
              <a:t>Technical Ratings - Adjectival </a:t>
            </a:r>
          </a:p>
          <a:p>
            <a:pPr marL="80010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tx2"/>
                </a:solidFill>
              </a:rPr>
              <a:t>Method of Selection – Best Value</a:t>
            </a: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tx2"/>
                </a:solidFill>
              </a:rPr>
              <a:t>Technical Proposal – Qualifications/Past Performance &amp; Project Approach </a:t>
            </a: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tx2"/>
                </a:solidFill>
              </a:rPr>
              <a:t>Price Proposal – Preconstruction Fee/Other Elements</a:t>
            </a:r>
          </a:p>
          <a:p>
            <a:pPr marL="800100"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chemeClr val="tx2"/>
                </a:solidFill>
              </a:rPr>
              <a:t>Technical Proposal is significantly more important than Price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9761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CMAR Project Team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693025" cy="3724275"/>
          </a:xfrm>
        </p:spPr>
        <p:txBody>
          <a:bodyPr/>
          <a:lstStyle/>
          <a:p>
            <a:r>
              <a:rPr lang="en-US" sz="2000" dirty="0"/>
              <a:t>Owner (SHA)</a:t>
            </a:r>
          </a:p>
          <a:p>
            <a:r>
              <a:rPr lang="en-US" sz="2000" dirty="0"/>
              <a:t>Engineer under separate Contract with owner to provide all design services for the project.  </a:t>
            </a:r>
          </a:p>
          <a:p>
            <a:r>
              <a:rPr lang="en-US" sz="2000" dirty="0"/>
              <a:t>Two Phase Contract with General Contractor (GC)</a:t>
            </a:r>
            <a:endParaRPr lang="en-US" dirty="0"/>
          </a:p>
          <a:p>
            <a:pPr lvl="2"/>
            <a:r>
              <a:rPr lang="en-US" dirty="0"/>
              <a:t>Phase 1 – Preconstruction Services - 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GC considered part of the design team providing constructability, cost, schedule and risk management input.</a:t>
            </a:r>
            <a:endParaRPr lang="en-US" strike="sngStrike" dirty="0">
              <a:solidFill>
                <a:schemeClr val="bg2">
                  <a:lumMod val="75000"/>
                </a:schemeClr>
              </a:solidFill>
            </a:endParaRPr>
          </a:p>
          <a:p>
            <a:pPr lvl="2"/>
            <a:r>
              <a:rPr lang="en-US" dirty="0"/>
              <a:t>Phase 2 – 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GC and Owner agree on GMP to construct the project based upon final design plans (or design packages). </a:t>
            </a:r>
            <a:r>
              <a:rPr lang="en-US" dirty="0"/>
              <a:t>If GMP cannot be agreed upon, then advertise as design-bid-build.</a:t>
            </a:r>
          </a:p>
          <a:p>
            <a:pPr eaLnBrk="1" hangingPunct="1">
              <a:buFont typeface="Wingdings" pitchFamily="2" charset="2"/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545698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Independent Cost Estimator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Independent party hired by SHA to prepare a series of detailed estimates.</a:t>
            </a:r>
          </a:p>
          <a:p>
            <a:r>
              <a:rPr lang="en-US" dirty="0">
                <a:solidFill>
                  <a:srgbClr val="002060"/>
                </a:solidFill>
              </a:rPr>
              <a:t>Estimates are performed independently from Contractor and SHA’s Designer.</a:t>
            </a:r>
          </a:p>
          <a:p>
            <a:r>
              <a:rPr lang="en-US" dirty="0">
                <a:solidFill>
                  <a:srgbClr val="002060"/>
                </a:solidFill>
              </a:rPr>
              <a:t>Estimates are utilized as a basis of comparison for review of Contractor’s GMPs and award of Construction Contract.   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Model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600" dirty="0"/>
              <a:t>Develop Cost Model for Project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Opinion of Probable Construction Cost (OPCC)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Guaranteed Maximum Price (GMP)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/>
              <a:t>Elements of Cost Model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Profit and Indirect Overhead Percentage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Equipment Types and Rates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Material Sources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Subcontractor Items of Work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Risk Agreement and Assignment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Schedule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Model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600" dirty="0"/>
              <a:t>OPCC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To be submitted at various Design Completion milestones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Blind Estimate Comparison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Report of Items Outside of Tolerance (&gt;10%)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Reconciliation Meeting  to discuss differences in bidding assumptions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Once Design is Complete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600" dirty="0"/>
              <a:t>Contract documents have been developed collaboratively by team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/>
              <a:t>Follow typical procedures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DBE goals established for construction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200" dirty="0"/>
              <a:t>2008 Standard Specifications and current SP/SPIs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/>
              <a:t>GMP - Contractor and ICE will independently price project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Once GMP is Submitted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Contractor and ICE prices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Price Reconciliation Meetings as needed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Up to 3 GMP Submittals allowed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/>
              <a:t>Accept GMP and Award Contract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/>
              <a:t>Terminate Contract and Bid Project as DBB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z="2400" dirty="0"/>
          </a:p>
          <a:p>
            <a:pPr algn="ctr" eaLnBrk="1" hangingPunct="1">
              <a:buFont typeface="Wingdings" pitchFamily="2" charset="2"/>
              <a:buNone/>
            </a:pPr>
            <a:endParaRPr lang="en-US" sz="2400" dirty="0"/>
          </a:p>
          <a:p>
            <a:pPr algn="ctr" eaLnBrk="1" hangingPunct="1">
              <a:buFont typeface="Wingdings" pitchFamily="2" charset="2"/>
              <a:buNone/>
            </a:pPr>
            <a:r>
              <a:rPr lang="en-US" sz="2400" dirty="0"/>
              <a:t>Sean Campion P.E.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2400" dirty="0"/>
              <a:t>Assistant Chief, Innovative Contracting Division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2400" dirty="0"/>
              <a:t>Maryland State Highway Administration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2400" dirty="0">
                <a:hlinkClick r:id="rId3"/>
              </a:rPr>
              <a:t>scampion@sha.state.md.us</a:t>
            </a:r>
            <a:endParaRPr lang="en-US" sz="2400" dirty="0"/>
          </a:p>
          <a:p>
            <a:pPr algn="ctr" eaLnBrk="1" hangingPunct="1">
              <a:buFont typeface="Wingdings" pitchFamily="2" charset="2"/>
              <a:buNone/>
            </a:pPr>
            <a:r>
              <a:rPr lang="en-US" sz="2400" dirty="0"/>
              <a:t>(410) 545-8863</a:t>
            </a:r>
          </a:p>
        </p:txBody>
      </p:sp>
      <p:sp>
        <p:nvSpPr>
          <p:cNvPr id="3" name="AutoShape 6"/>
          <p:cNvSpPr txBox="1">
            <a:spLocks noChangeArrowheads="1"/>
          </p:cNvSpPr>
          <p:nvPr/>
        </p:nvSpPr>
        <p:spPr bwMode="auto">
          <a:xfrm>
            <a:off x="685800" y="762000"/>
            <a:ext cx="82296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Questions/Feedback?</a:t>
            </a: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685800"/>
          </a:xfrm>
        </p:spPr>
        <p:txBody>
          <a:bodyPr/>
          <a:lstStyle/>
          <a:p>
            <a:r>
              <a:rPr lang="en-US" dirty="0"/>
              <a:t>Project Study Area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524000"/>
            <a:ext cx="5457825" cy="481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66800"/>
            <a:ext cx="7924800" cy="838200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MD 97 is an arterial highway serving the east Montgomery County corridor and central Maryland from Washington, D.C. and the Capital Beltway (I-495) to I-70 in Howard County. </a:t>
            </a:r>
          </a:p>
          <a:p>
            <a:r>
              <a:rPr lang="en-US" sz="2400" dirty="0"/>
              <a:t>MD 97 functions as a major north-south commuter route between the employment areas in and surrounding Washington, D.C., and the residential communities north of Brookeville, including northern Montgomery County, Howard, and Frederick Counties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improvement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693025" cy="4191000"/>
          </a:xfrm>
        </p:spPr>
        <p:txBody>
          <a:bodyPr/>
          <a:lstStyle/>
          <a:p>
            <a:r>
              <a:rPr lang="en-US" sz="2400" b="1" dirty="0"/>
              <a:t>Roadway deficiencies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sz="2000" dirty="0"/>
              <a:t>“dog-leg” or “S” curve located along MD 97 (High Street, Market Street, and Georgia Avenue)</a:t>
            </a:r>
          </a:p>
          <a:p>
            <a:r>
              <a:rPr lang="en-US" sz="2400" b="1" dirty="0"/>
              <a:t>Increasing traffic volumes</a:t>
            </a:r>
          </a:p>
          <a:p>
            <a:pPr>
              <a:buNone/>
            </a:pPr>
            <a:r>
              <a:rPr lang="en-US" sz="2400" dirty="0"/>
              <a:t>     </a:t>
            </a:r>
            <a:r>
              <a:rPr lang="en-US" sz="2000" dirty="0"/>
              <a:t>ADT: 2013(10,400)   2033(12,700) </a:t>
            </a:r>
          </a:p>
          <a:p>
            <a:pPr>
              <a:buNone/>
            </a:pPr>
            <a:r>
              <a:rPr lang="en-US" sz="2000" dirty="0"/>
              <a:t>      Truck:  5%</a:t>
            </a:r>
          </a:p>
          <a:p>
            <a:r>
              <a:rPr lang="en-US" sz="2400" b="1" dirty="0"/>
              <a:t>Need to preserve the historical character of the town</a:t>
            </a:r>
          </a:p>
          <a:p>
            <a:pPr>
              <a:buNone/>
            </a:pPr>
            <a:r>
              <a:rPr lang="en-US" sz="2400" dirty="0"/>
              <a:t>     </a:t>
            </a:r>
            <a:r>
              <a:rPr lang="en-US" sz="2000" dirty="0"/>
              <a:t>Brookeville is recognized as a historic district and was listed on the National Register of Historic Places in 1979. 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1308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MD 97 Brookeville Bypass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0649"/>
            <a:ext cx="8229600" cy="4708751"/>
          </a:xfrm>
        </p:spPr>
        <p:txBody>
          <a:bodyPr>
            <a:normAutofit/>
          </a:bodyPr>
          <a:lstStyle/>
          <a:p>
            <a:pPr lvl="1"/>
            <a:endParaRPr lang="en-US" dirty="0">
              <a:solidFill>
                <a:srgbClr val="E5F4E0"/>
              </a:solidFill>
            </a:endParaRPr>
          </a:p>
          <a:p>
            <a:pPr lvl="1"/>
            <a:r>
              <a:rPr lang="en-US" sz="2600" dirty="0"/>
              <a:t>Purpose and Need </a:t>
            </a:r>
            <a:r>
              <a:rPr lang="en-US" dirty="0"/>
              <a:t>– </a:t>
            </a:r>
          </a:p>
          <a:p>
            <a:pPr lvl="1">
              <a:buNone/>
            </a:pPr>
            <a:r>
              <a:rPr lang="en-US" sz="2000" dirty="0"/>
              <a:t>    To remove the continually increasing traffic volumes from the Town of Brookeville, improve traffic operations and safety conditions on existing MD 97, and preserve the historic character of the town.</a:t>
            </a:r>
            <a:endParaRPr lang="en-US" dirty="0"/>
          </a:p>
          <a:p>
            <a:pPr lvl="1"/>
            <a:r>
              <a:rPr lang="en-US" sz="2600" dirty="0"/>
              <a:t>Project Objectives </a:t>
            </a:r>
            <a:r>
              <a:rPr lang="en-US" dirty="0"/>
              <a:t>–  </a:t>
            </a:r>
          </a:p>
          <a:p>
            <a:pPr lvl="2">
              <a:buClr>
                <a:schemeClr val="accent1"/>
              </a:buClr>
              <a:buFont typeface="Wingdings" pitchFamily="2" charset="2"/>
              <a:buChar char="ü"/>
            </a:pPr>
            <a:r>
              <a:rPr lang="en-US" sz="2200" dirty="0"/>
              <a:t> Construct a two-lane roadway to move the traffic from the town. </a:t>
            </a:r>
          </a:p>
          <a:p>
            <a:pPr lvl="2">
              <a:buClr>
                <a:schemeClr val="accent1"/>
              </a:buClr>
              <a:buFont typeface="Wingdings" pitchFamily="2" charset="2"/>
              <a:buChar char="ü"/>
            </a:pPr>
            <a:r>
              <a:rPr lang="en-US" sz="2200" dirty="0"/>
              <a:t>Minimize environmental impacts (stream, wetland, forest, parkland, archeological features etc.).</a:t>
            </a:r>
          </a:p>
          <a:p>
            <a:pPr lvl="2">
              <a:buClr>
                <a:schemeClr val="accent1"/>
              </a:buClr>
              <a:buFont typeface="Wingdings" pitchFamily="2" charset="2"/>
              <a:buChar char="ü"/>
            </a:pPr>
            <a:r>
              <a:rPr lang="en-US" sz="2200" dirty="0"/>
              <a:t>Preserve the historic character of the town.</a:t>
            </a:r>
          </a:p>
          <a:p>
            <a:pPr lvl="2">
              <a:buClr>
                <a:schemeClr val="accent1"/>
              </a:buClr>
              <a:buFont typeface="Wingdings" pitchFamily="2" charset="2"/>
              <a:buChar char="ü"/>
            </a:pPr>
            <a:endParaRPr lang="en-US" sz="2200" dirty="0"/>
          </a:p>
          <a:p>
            <a:pPr lvl="2">
              <a:buClr>
                <a:schemeClr val="accent1"/>
              </a:buClr>
              <a:buFont typeface="Wingdings" pitchFamily="2" charset="2"/>
              <a:buChar char="ü"/>
            </a:pPr>
            <a:endParaRPr lang="en-US" sz="2200" dirty="0"/>
          </a:p>
          <a:p>
            <a:pPr marL="393700" lvl="1" indent="0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205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r>
              <a:rPr lang="en-US" sz="3600" dirty="0"/>
              <a:t>Selected Alternative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990600"/>
            <a:ext cx="8248650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445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762000"/>
          </a:xfrm>
        </p:spPr>
        <p:txBody>
          <a:bodyPr/>
          <a:lstStyle/>
          <a:p>
            <a:r>
              <a:rPr lang="en-US" dirty="0"/>
              <a:t>Typical Section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0" y="2895600"/>
            <a:ext cx="92297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685800"/>
          </a:xfrm>
        </p:spPr>
        <p:txBody>
          <a:bodyPr/>
          <a:lstStyle/>
          <a:p>
            <a:r>
              <a:rPr lang="en-US" sz="4800" dirty="0">
                <a:solidFill>
                  <a:schemeClr val="accent1">
                    <a:lumMod val="50000"/>
                  </a:schemeClr>
                </a:solidFill>
              </a:rPr>
              <a:t>Project Elements: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534400" cy="4800594"/>
          </a:xfrm>
        </p:spPr>
        <p:txBody>
          <a:bodyPr/>
          <a:lstStyle/>
          <a:p>
            <a:pPr>
              <a:buNone/>
            </a:pPr>
            <a:r>
              <a:rPr lang="en-US" sz="2400" dirty="0"/>
              <a:t>    Construction is anticipated to consist of the following major elements: </a:t>
            </a:r>
          </a:p>
          <a:p>
            <a:pPr lvl="1">
              <a:buSzPct val="120000"/>
              <a:buFont typeface="Arial" pitchFamily="34" charset="0"/>
              <a:buChar char="•"/>
            </a:pPr>
            <a:r>
              <a:rPr lang="en-US" sz="1800" dirty="0"/>
              <a:t>Construction of 0.72 mile long roadway pavement </a:t>
            </a:r>
          </a:p>
          <a:p>
            <a:pPr lvl="1">
              <a:buSzPct val="120000"/>
              <a:buFont typeface="Arial" pitchFamily="34" charset="0"/>
              <a:buChar char="•"/>
            </a:pPr>
            <a:r>
              <a:rPr lang="en-US" sz="1800" dirty="0"/>
              <a:t>Two roundabouts at the southern and northern termini</a:t>
            </a:r>
          </a:p>
          <a:p>
            <a:pPr lvl="1">
              <a:buSzPct val="120000"/>
              <a:buFont typeface="Arial" pitchFamily="34" charset="0"/>
              <a:buChar char="•"/>
            </a:pPr>
            <a:r>
              <a:rPr lang="en-US" sz="1800" dirty="0"/>
              <a:t>Two bridges crossing Reddy Branch stream and Meadow Branch stream</a:t>
            </a:r>
          </a:p>
          <a:p>
            <a:pPr lvl="1">
              <a:buSzPct val="120000"/>
              <a:buFont typeface="Arial" pitchFamily="34" charset="0"/>
              <a:buChar char="•"/>
            </a:pPr>
            <a:r>
              <a:rPr lang="en-US" sz="1800" dirty="0"/>
              <a:t>SWM and ESC</a:t>
            </a:r>
          </a:p>
          <a:p>
            <a:pPr lvl="1">
              <a:buSzPct val="120000"/>
              <a:buFont typeface="Arial" pitchFamily="34" charset="0"/>
              <a:buChar char="•"/>
            </a:pPr>
            <a:r>
              <a:rPr lang="en-US" sz="1800" dirty="0"/>
              <a:t>Retaining walls</a:t>
            </a:r>
          </a:p>
          <a:p>
            <a:pPr lvl="1">
              <a:buSzPct val="120000"/>
              <a:buFont typeface="Arial" pitchFamily="34" charset="0"/>
              <a:buChar char="•"/>
            </a:pPr>
            <a:r>
              <a:rPr lang="en-US" sz="1800" dirty="0"/>
              <a:t>Removal of a bridge</a:t>
            </a:r>
          </a:p>
          <a:p>
            <a:pPr lvl="1">
              <a:buSzPct val="120000"/>
              <a:buFont typeface="Arial" pitchFamily="34" charset="0"/>
              <a:buChar char="•"/>
            </a:pPr>
            <a:r>
              <a:rPr lang="en-US" sz="1800" dirty="0"/>
              <a:t>Replacement of the culvert at Brookeville Road</a:t>
            </a:r>
          </a:p>
          <a:p>
            <a:pPr lvl="1">
              <a:buSzPct val="120000"/>
              <a:buFont typeface="Arial" pitchFamily="34" charset="0"/>
              <a:buChar char="•"/>
            </a:pPr>
            <a:r>
              <a:rPr lang="en-US" sz="1800" dirty="0"/>
              <a:t>Traffic barrier</a:t>
            </a:r>
          </a:p>
          <a:p>
            <a:pPr lvl="1">
              <a:buSzPct val="120000"/>
              <a:buFont typeface="Arial" pitchFamily="34" charset="0"/>
              <a:buChar char="•"/>
            </a:pPr>
            <a:r>
              <a:rPr lang="en-US" sz="1800" dirty="0"/>
              <a:t>Landscaping</a:t>
            </a:r>
          </a:p>
          <a:p>
            <a:pPr lvl="1">
              <a:buSzPct val="120000"/>
              <a:buFont typeface="Arial" pitchFamily="34" charset="0"/>
              <a:buChar char="•"/>
            </a:pPr>
            <a:r>
              <a:rPr lang="en-US" sz="1800" dirty="0"/>
              <a:t>Signing and pavement marking</a:t>
            </a:r>
          </a:p>
          <a:p>
            <a:pPr lvl="1">
              <a:buSzPct val="120000"/>
              <a:buFont typeface="Arial" pitchFamily="34" charset="0"/>
              <a:buChar char="•"/>
            </a:pPr>
            <a:r>
              <a:rPr lang="en-US" sz="1800" dirty="0"/>
              <a:t>Stream relocation, wetland mitigation, forest mitigation.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800" u="sng" dirty="0"/>
          </a:p>
          <a:p>
            <a:pPr>
              <a:buNone/>
            </a:pP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2453807"/>
      </p:ext>
    </p:extLst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3327</TotalTime>
  <Words>1224</Words>
  <Application>Microsoft Office PowerPoint</Application>
  <PresentationFormat>On-screen Show (4:3)</PresentationFormat>
  <Paragraphs>214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Times New Roman</vt:lpstr>
      <vt:lpstr>Wingdings</vt:lpstr>
      <vt:lpstr>Capsules</vt:lpstr>
      <vt:lpstr>MD 97 – Brookeville Bypass Construction Management at Risk (CMAR) Project   </vt:lpstr>
      <vt:lpstr>Overview</vt:lpstr>
      <vt:lpstr>Project Study Area</vt:lpstr>
      <vt:lpstr>Background</vt:lpstr>
      <vt:lpstr>Need for improvement</vt:lpstr>
      <vt:lpstr>MD 97 Brookeville Bypass</vt:lpstr>
      <vt:lpstr>Selected Alternative </vt:lpstr>
      <vt:lpstr>Typical Section</vt:lpstr>
      <vt:lpstr>Project Elements:</vt:lpstr>
      <vt:lpstr>Project Challenges: </vt:lpstr>
      <vt:lpstr>Major Stakeholders</vt:lpstr>
      <vt:lpstr>Construction Management at Risk (CMAR) Project Delivery</vt:lpstr>
      <vt:lpstr>What is CMAR?  </vt:lpstr>
      <vt:lpstr>Authority</vt:lpstr>
      <vt:lpstr>Project Delivery Methods </vt:lpstr>
      <vt:lpstr>    Project Development </vt:lpstr>
      <vt:lpstr>Reasons for choosing CMAR </vt:lpstr>
      <vt:lpstr>CMAR – Risk Allocation</vt:lpstr>
      <vt:lpstr>CMAR Expectations</vt:lpstr>
      <vt:lpstr>CMAR Benefits</vt:lpstr>
      <vt:lpstr>CMAR Potential Risks</vt:lpstr>
      <vt:lpstr>Procurement of General Contractor</vt:lpstr>
      <vt:lpstr>CMAR Project Team</vt:lpstr>
      <vt:lpstr>Independent Cost Estimator</vt:lpstr>
      <vt:lpstr>Cost Model Development</vt:lpstr>
      <vt:lpstr>Cost Model Development</vt:lpstr>
      <vt:lpstr>Once Design is Complete</vt:lpstr>
      <vt:lpstr>Once GMP is Submitted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Value Process</dc:title>
  <dc:creator>Lisa</dc:creator>
  <cp:lastModifiedBy>Sean Campion</cp:lastModifiedBy>
  <cp:revision>269</cp:revision>
  <dcterms:created xsi:type="dcterms:W3CDTF">2004-11-11T13:30:52Z</dcterms:created>
  <dcterms:modified xsi:type="dcterms:W3CDTF">2017-03-21T14:03:18Z</dcterms:modified>
</cp:coreProperties>
</file>