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charts/chart3.xml" ContentType="application/vnd.openxmlformats-officedocument.drawingml.chart+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76"/>
  </p:notesMasterIdLst>
  <p:sldIdLst>
    <p:sldId id="317" r:id="rId3"/>
    <p:sldId id="256" r:id="rId4"/>
    <p:sldId id="257" r:id="rId5"/>
    <p:sldId id="261" r:id="rId6"/>
    <p:sldId id="1154" r:id="rId7"/>
    <p:sldId id="322" r:id="rId8"/>
    <p:sldId id="267" r:id="rId9"/>
    <p:sldId id="266" r:id="rId10"/>
    <p:sldId id="308" r:id="rId11"/>
    <p:sldId id="270" r:id="rId12"/>
    <p:sldId id="314" r:id="rId13"/>
    <p:sldId id="313" r:id="rId14"/>
    <p:sldId id="325" r:id="rId15"/>
    <p:sldId id="1218" r:id="rId16"/>
    <p:sldId id="311" r:id="rId17"/>
    <p:sldId id="286" r:id="rId18"/>
    <p:sldId id="1155" r:id="rId19"/>
    <p:sldId id="272" r:id="rId20"/>
    <p:sldId id="273" r:id="rId21"/>
    <p:sldId id="312" r:id="rId22"/>
    <p:sldId id="274" r:id="rId23"/>
    <p:sldId id="275" r:id="rId24"/>
    <p:sldId id="276" r:id="rId25"/>
    <p:sldId id="277" r:id="rId26"/>
    <p:sldId id="278" r:id="rId27"/>
    <p:sldId id="302" r:id="rId28"/>
    <p:sldId id="280" r:id="rId29"/>
    <p:sldId id="318" r:id="rId30"/>
    <p:sldId id="268" r:id="rId31"/>
    <p:sldId id="279" r:id="rId32"/>
    <p:sldId id="315" r:id="rId33"/>
    <p:sldId id="321" r:id="rId34"/>
    <p:sldId id="320" r:id="rId35"/>
    <p:sldId id="281" r:id="rId36"/>
    <p:sldId id="282" r:id="rId37"/>
    <p:sldId id="283" r:id="rId38"/>
    <p:sldId id="319" r:id="rId39"/>
    <p:sldId id="285" r:id="rId40"/>
    <p:sldId id="287" r:id="rId41"/>
    <p:sldId id="288" r:id="rId42"/>
    <p:sldId id="323" r:id="rId43"/>
    <p:sldId id="289" r:id="rId44"/>
    <p:sldId id="1214" r:id="rId45"/>
    <p:sldId id="1215" r:id="rId46"/>
    <p:sldId id="271" r:id="rId47"/>
    <p:sldId id="1216" r:id="rId48"/>
    <p:sldId id="1217" r:id="rId49"/>
    <p:sldId id="290" r:id="rId50"/>
    <p:sldId id="291" r:id="rId51"/>
    <p:sldId id="292" r:id="rId52"/>
    <p:sldId id="293" r:id="rId53"/>
    <p:sldId id="294" r:id="rId54"/>
    <p:sldId id="295" r:id="rId55"/>
    <p:sldId id="296" r:id="rId56"/>
    <p:sldId id="297" r:id="rId57"/>
    <p:sldId id="1150" r:id="rId58"/>
    <p:sldId id="1151" r:id="rId59"/>
    <p:sldId id="1152" r:id="rId60"/>
    <p:sldId id="1149" r:id="rId61"/>
    <p:sldId id="298" r:id="rId62"/>
    <p:sldId id="649" r:id="rId63"/>
    <p:sldId id="299" r:id="rId64"/>
    <p:sldId id="300" r:id="rId65"/>
    <p:sldId id="1148" r:id="rId66"/>
    <p:sldId id="303" r:id="rId67"/>
    <p:sldId id="1153" r:id="rId68"/>
    <p:sldId id="534" r:id="rId69"/>
    <p:sldId id="1211" r:id="rId70"/>
    <p:sldId id="1146" r:id="rId71"/>
    <p:sldId id="1212" r:id="rId72"/>
    <p:sldId id="1201" r:id="rId73"/>
    <p:sldId id="1202" r:id="rId74"/>
    <p:sldId id="258" r:id="rId7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3">
              <a:lumOff val="44000"/>
            </a:schemeClr>
          </a:solidFill>
        </a:fill>
      </a:tcStyle>
    </a:band2H>
    <a:firstCo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FFFFEC"/>
          </a:solidFill>
        </a:fill>
      </a:tcStyle>
    </a:wholeTbl>
    <a:band2H>
      <a:tcTxStyle/>
      <a:tcStyle>
        <a:tcBdr/>
        <a:fill>
          <a:solidFill>
            <a:srgbClr val="FFFFF6"/>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2E5F4"/>
          </a:solidFill>
        </a:fill>
      </a:tcStyle>
    </a:wholeTbl>
    <a:band2H>
      <a:tcTxStyle/>
      <a:tcStyle>
        <a:tcBdr/>
        <a:fill>
          <a:solidFill>
            <a:srgbClr val="F1F2FA"/>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Arial"/>
          <a:ea typeface="Arial"/>
          <a:cs typeface="Arial"/>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Arial"/>
          <a:ea typeface="Arial"/>
          <a:cs typeface="Arial"/>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437" autoAdjust="0"/>
  </p:normalViewPr>
  <p:slideViewPr>
    <p:cSldViewPr snapToGrid="0" snapToObjects="1">
      <p:cViewPr varScale="1">
        <p:scale>
          <a:sx n="91" d="100"/>
          <a:sy n="91" d="100"/>
        </p:scale>
        <p:origin x="33" y="33"/>
      </p:cViewPr>
      <p:guideLst/>
    </p:cSldViewPr>
  </p:slideViewPr>
  <p:notesTextViewPr>
    <p:cViewPr>
      <p:scale>
        <a:sx n="1" d="1"/>
        <a:sy n="1" d="1"/>
      </p:scale>
      <p:origin x="0" y="0"/>
    </p:cViewPr>
  </p:notesTextViewPr>
  <p:sorterViewPr>
    <p:cViewPr varScale="1">
      <p:scale>
        <a:sx n="1" d="1"/>
        <a:sy n="1" d="1"/>
      </p:scale>
      <p:origin x="0" y="-131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000000"/>
                </a:solidFill>
                <a:latin typeface="Arial"/>
              </a:defRPr>
            </a:pPr>
            <a:r>
              <a:rPr lang="en-US" sz="1800" b="1" i="0" u="none" strike="noStrike">
                <a:solidFill>
                  <a:srgbClr val="000000"/>
                </a:solidFill>
                <a:latin typeface="Arial"/>
              </a:rPr>
              <a:t>Un-soaked vs Soaked CBR Comparisons</a:t>
            </a:r>
          </a:p>
        </c:rich>
      </c:tx>
      <c:layout>
        <c:manualLayout>
          <c:xMode val="edge"/>
          <c:yMode val="edge"/>
          <c:x val="0.29203600000000002"/>
          <c:y val="0"/>
          <c:w val="0.41592800000000002"/>
          <c:h val="0.15467400000000001"/>
        </c:manualLayout>
      </c:layout>
      <c:overlay val="1"/>
      <c:spPr>
        <a:noFill/>
        <a:effectLst/>
      </c:spPr>
    </c:title>
    <c:autoTitleDeleted val="0"/>
    <c:plotArea>
      <c:layout>
        <c:manualLayout>
          <c:layoutTarget val="inner"/>
          <c:xMode val="edge"/>
          <c:yMode val="edge"/>
          <c:x val="6.53146E-2"/>
          <c:y val="0.15467400000000001"/>
          <c:w val="0.92968499999999998"/>
          <c:h val="0.742174"/>
        </c:manualLayout>
      </c:layout>
      <c:barChart>
        <c:barDir val="col"/>
        <c:grouping val="clustered"/>
        <c:varyColors val="0"/>
        <c:ser>
          <c:idx val="0"/>
          <c:order val="0"/>
          <c:tx>
            <c:strRef>
              <c:f>Sheet1!$B$1</c:f>
              <c:strCache>
                <c:ptCount val="1"/>
                <c:pt idx="0">
                  <c:v>Unsoaked</c:v>
                </c:pt>
              </c:strCache>
            </c:strRef>
          </c:tx>
          <c:spPr>
            <a:solidFill>
              <a:srgbClr val="002060"/>
            </a:solidFill>
            <a:ln w="12700" cap="flat">
              <a:noFill/>
              <a:miter lim="400000"/>
            </a:ln>
            <a:effectLst/>
          </c:spPr>
          <c:invertIfNegative val="0"/>
          <c:cat>
            <c:strRef>
              <c:f>Sheet1!$A$2:$A$23</c:f>
              <c:strCache>
                <c:ptCount val="22"/>
                <c:pt idx="0">
                  <c:v>1</c:v>
                </c:pt>
                <c:pt idx="1">
                  <c:v>2</c:v>
                </c:pt>
                <c:pt idx="2">
                  <c:v>3</c:v>
                </c:pt>
                <c:pt idx="3">
                  <c:v>4</c:v>
                </c:pt>
                <c:pt idx="4">
                  <c:v>5</c:v>
                </c:pt>
                <c:pt idx="5">
                  <c:v>6</c:v>
                </c:pt>
                <c:pt idx="6">
                  <c:v>7</c:v>
                </c:pt>
                <c:pt idx="7">
                  <c:v>8</c:v>
                </c:pt>
                <c:pt idx="8">
                  <c:v>9</c:v>
                </c:pt>
                <c:pt idx="9">
                  <c:v>10</c:v>
                </c:pt>
                <c:pt idx="12">
                  <c:v>1</c:v>
                </c:pt>
                <c:pt idx="13">
                  <c:v>2</c:v>
                </c:pt>
                <c:pt idx="14">
                  <c:v>3</c:v>
                </c:pt>
                <c:pt idx="15">
                  <c:v>4</c:v>
                </c:pt>
                <c:pt idx="16">
                  <c:v>5</c:v>
                </c:pt>
                <c:pt idx="17">
                  <c:v>6</c:v>
                </c:pt>
                <c:pt idx="18">
                  <c:v>7</c:v>
                </c:pt>
                <c:pt idx="19">
                  <c:v>8</c:v>
                </c:pt>
                <c:pt idx="20">
                  <c:v>9</c:v>
                </c:pt>
                <c:pt idx="21">
                  <c:v>10</c:v>
                </c:pt>
              </c:strCache>
            </c:strRef>
          </c:cat>
          <c:val>
            <c:numRef>
              <c:f>Sheet1!$B$2:$B$23</c:f>
              <c:numCache>
                <c:formatCode>General</c:formatCode>
                <c:ptCount val="22"/>
                <c:pt idx="0">
                  <c:v>5.81</c:v>
                </c:pt>
                <c:pt idx="1">
                  <c:v>5.0199999999999996</c:v>
                </c:pt>
                <c:pt idx="2">
                  <c:v>10.08</c:v>
                </c:pt>
                <c:pt idx="3">
                  <c:v>9.07</c:v>
                </c:pt>
                <c:pt idx="4">
                  <c:v>3.82</c:v>
                </c:pt>
                <c:pt idx="5">
                  <c:v>9.3699999999999992</c:v>
                </c:pt>
                <c:pt idx="6">
                  <c:v>14.36</c:v>
                </c:pt>
                <c:pt idx="7">
                  <c:v>4.07</c:v>
                </c:pt>
                <c:pt idx="8">
                  <c:v>4.72</c:v>
                </c:pt>
                <c:pt idx="9">
                  <c:v>6.42</c:v>
                </c:pt>
                <c:pt idx="12">
                  <c:v>8.4499999999999993</c:v>
                </c:pt>
                <c:pt idx="13">
                  <c:v>4.51</c:v>
                </c:pt>
                <c:pt idx="14">
                  <c:v>11.81</c:v>
                </c:pt>
                <c:pt idx="15">
                  <c:v>14</c:v>
                </c:pt>
                <c:pt idx="16">
                  <c:v>3.95</c:v>
                </c:pt>
                <c:pt idx="17">
                  <c:v>2.0099999999999998</c:v>
                </c:pt>
                <c:pt idx="18">
                  <c:v>1.43</c:v>
                </c:pt>
                <c:pt idx="19">
                  <c:v>4.51</c:v>
                </c:pt>
                <c:pt idx="20">
                  <c:v>11.81</c:v>
                </c:pt>
                <c:pt idx="21">
                  <c:v>14</c:v>
                </c:pt>
              </c:numCache>
            </c:numRef>
          </c:val>
          <c:extLst>
            <c:ext xmlns:c16="http://schemas.microsoft.com/office/drawing/2014/chart" uri="{C3380CC4-5D6E-409C-BE32-E72D297353CC}">
              <c16:uniqueId val="{00000000-1941-194D-A786-3DB4B6AD837C}"/>
            </c:ext>
          </c:extLst>
        </c:ser>
        <c:ser>
          <c:idx val="1"/>
          <c:order val="1"/>
          <c:tx>
            <c:strRef>
              <c:f>Sheet1!$C$1</c:f>
              <c:strCache>
                <c:ptCount val="1"/>
                <c:pt idx="0">
                  <c:v>4-day Soak</c:v>
                </c:pt>
              </c:strCache>
            </c:strRef>
          </c:tx>
          <c:spPr>
            <a:solidFill>
              <a:srgbClr val="95A5F7"/>
            </a:solidFill>
            <a:ln w="12700" cap="flat">
              <a:noFill/>
              <a:miter lim="400000"/>
            </a:ln>
            <a:effectLst/>
          </c:spPr>
          <c:invertIfNegative val="0"/>
          <c:cat>
            <c:strRef>
              <c:f>Sheet1!$A$2:$A$23</c:f>
              <c:strCache>
                <c:ptCount val="22"/>
                <c:pt idx="0">
                  <c:v>1</c:v>
                </c:pt>
                <c:pt idx="1">
                  <c:v>2</c:v>
                </c:pt>
                <c:pt idx="2">
                  <c:v>3</c:v>
                </c:pt>
                <c:pt idx="3">
                  <c:v>4</c:v>
                </c:pt>
                <c:pt idx="4">
                  <c:v>5</c:v>
                </c:pt>
                <c:pt idx="5">
                  <c:v>6</c:v>
                </c:pt>
                <c:pt idx="6">
                  <c:v>7</c:v>
                </c:pt>
                <c:pt idx="7">
                  <c:v>8</c:v>
                </c:pt>
                <c:pt idx="8">
                  <c:v>9</c:v>
                </c:pt>
                <c:pt idx="9">
                  <c:v>10</c:v>
                </c:pt>
                <c:pt idx="12">
                  <c:v>1</c:v>
                </c:pt>
                <c:pt idx="13">
                  <c:v>2</c:v>
                </c:pt>
                <c:pt idx="14">
                  <c:v>3</c:v>
                </c:pt>
                <c:pt idx="15">
                  <c:v>4</c:v>
                </c:pt>
                <c:pt idx="16">
                  <c:v>5</c:v>
                </c:pt>
                <c:pt idx="17">
                  <c:v>6</c:v>
                </c:pt>
                <c:pt idx="18">
                  <c:v>7</c:v>
                </c:pt>
                <c:pt idx="19">
                  <c:v>8</c:v>
                </c:pt>
                <c:pt idx="20">
                  <c:v>9</c:v>
                </c:pt>
                <c:pt idx="21">
                  <c:v>10</c:v>
                </c:pt>
              </c:strCache>
            </c:strRef>
          </c:cat>
          <c:val>
            <c:numRef>
              <c:f>Sheet1!$C$2:$C$23</c:f>
              <c:numCache>
                <c:formatCode>General</c:formatCode>
                <c:ptCount val="22"/>
                <c:pt idx="0">
                  <c:v>3.42</c:v>
                </c:pt>
                <c:pt idx="1">
                  <c:v>4.25</c:v>
                </c:pt>
                <c:pt idx="2">
                  <c:v>7.04</c:v>
                </c:pt>
                <c:pt idx="3">
                  <c:v>5.22</c:v>
                </c:pt>
                <c:pt idx="4">
                  <c:v>3.53</c:v>
                </c:pt>
                <c:pt idx="5">
                  <c:v>5.51</c:v>
                </c:pt>
                <c:pt idx="6">
                  <c:v>9.3800000000000008</c:v>
                </c:pt>
                <c:pt idx="7">
                  <c:v>2.61</c:v>
                </c:pt>
                <c:pt idx="8">
                  <c:v>3.41</c:v>
                </c:pt>
                <c:pt idx="9">
                  <c:v>3.27</c:v>
                </c:pt>
                <c:pt idx="12">
                  <c:v>6.11</c:v>
                </c:pt>
                <c:pt idx="13">
                  <c:v>3.05</c:v>
                </c:pt>
                <c:pt idx="14">
                  <c:v>9.41</c:v>
                </c:pt>
                <c:pt idx="15">
                  <c:v>13.62</c:v>
                </c:pt>
                <c:pt idx="16">
                  <c:v>2.58</c:v>
                </c:pt>
                <c:pt idx="17">
                  <c:v>1.67</c:v>
                </c:pt>
                <c:pt idx="18">
                  <c:v>1.07</c:v>
                </c:pt>
                <c:pt idx="19">
                  <c:v>3.05</c:v>
                </c:pt>
                <c:pt idx="20">
                  <c:v>9.41</c:v>
                </c:pt>
                <c:pt idx="21">
                  <c:v>13.62</c:v>
                </c:pt>
              </c:numCache>
            </c:numRef>
          </c:val>
          <c:extLst>
            <c:ext xmlns:c16="http://schemas.microsoft.com/office/drawing/2014/chart" uri="{C3380CC4-5D6E-409C-BE32-E72D297353CC}">
              <c16:uniqueId val="{00000001-1941-194D-A786-3DB4B6AD837C}"/>
            </c:ext>
          </c:extLst>
        </c:ser>
        <c:dLbls>
          <c:showLegendKey val="0"/>
          <c:showVal val="0"/>
          <c:showCatName val="0"/>
          <c:showSerName val="0"/>
          <c:showPercent val="0"/>
          <c:showBubbleSize val="0"/>
        </c:dLbls>
        <c:gapWidth val="133"/>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D9D9D9"/>
            </a:solidFill>
            <a:prstDash val="solid"/>
            <a:round/>
          </a:ln>
        </c:spPr>
        <c:txPr>
          <a:bodyPr rot="0"/>
          <a:lstStyle/>
          <a:p>
            <a:pPr>
              <a:defRPr sz="1100" b="0" i="0" u="none" strike="noStrike">
                <a:solidFill>
                  <a:srgbClr val="595959"/>
                </a:solidFill>
                <a:latin typeface="Arial"/>
              </a:defRPr>
            </a:pPr>
            <a:endParaRPr lang="en-US"/>
          </a:p>
        </c:txPr>
        <c:crossAx val="2094734553"/>
        <c:crosses val="autoZero"/>
        <c:auto val="1"/>
        <c:lblAlgn val="ctr"/>
        <c:lblOffset val="100"/>
        <c:noMultiLvlLbl val="1"/>
      </c:catAx>
      <c:valAx>
        <c:axId val="2094734553"/>
        <c:scaling>
          <c:orientation val="minMax"/>
          <c:max val="25"/>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1600" b="1" i="0" u="none" strike="noStrike">
                <a:solidFill>
                  <a:srgbClr val="000000"/>
                </a:solidFill>
                <a:latin typeface="Arial"/>
              </a:defRPr>
            </a:pPr>
            <a:endParaRPr lang="en-US"/>
          </a:p>
        </c:txPr>
        <c:crossAx val="2094734552"/>
        <c:crosses val="autoZero"/>
        <c:crossBetween val="between"/>
        <c:majorUnit val="6.25"/>
        <c:minorUnit val="3.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5327800000000003E-2"/>
          <c:y val="6.11511E-2"/>
          <c:w val="0.93967199999999995"/>
          <c:h val="0.82766399999999996"/>
        </c:manualLayout>
      </c:layout>
      <c:barChart>
        <c:barDir val="col"/>
        <c:grouping val="clustered"/>
        <c:varyColors val="0"/>
        <c:ser>
          <c:idx val="0"/>
          <c:order val="0"/>
          <c:tx>
            <c:strRef>
              <c:f>Sheet1!$B$1</c:f>
              <c:strCache>
                <c:ptCount val="1"/>
                <c:pt idx="0">
                  <c:v>Unsoaked</c:v>
                </c:pt>
              </c:strCache>
            </c:strRef>
          </c:tx>
          <c:spPr>
            <a:solidFill>
              <a:srgbClr val="002060"/>
            </a:solidFill>
            <a:ln w="12700" cap="flat">
              <a:noFill/>
              <a:miter lim="400000"/>
            </a:ln>
            <a:effectLst/>
          </c:spPr>
          <c:invertIfNegative val="0"/>
          <c:cat>
            <c:strRef>
              <c:f>Sheet1!$A$2:$A$23</c:f>
              <c:strCache>
                <c:ptCount val="22"/>
                <c:pt idx="0">
                  <c:v>1</c:v>
                </c:pt>
                <c:pt idx="1">
                  <c:v>2</c:v>
                </c:pt>
                <c:pt idx="2">
                  <c:v>3</c:v>
                </c:pt>
                <c:pt idx="3">
                  <c:v>4</c:v>
                </c:pt>
                <c:pt idx="4">
                  <c:v>5</c:v>
                </c:pt>
                <c:pt idx="5">
                  <c:v>6</c:v>
                </c:pt>
                <c:pt idx="6">
                  <c:v>7</c:v>
                </c:pt>
                <c:pt idx="7">
                  <c:v>8</c:v>
                </c:pt>
                <c:pt idx="8">
                  <c:v>9</c:v>
                </c:pt>
                <c:pt idx="9">
                  <c:v>10</c:v>
                </c:pt>
                <c:pt idx="12">
                  <c:v>1</c:v>
                </c:pt>
                <c:pt idx="13">
                  <c:v>2</c:v>
                </c:pt>
                <c:pt idx="14">
                  <c:v>3</c:v>
                </c:pt>
                <c:pt idx="15">
                  <c:v>4</c:v>
                </c:pt>
                <c:pt idx="16">
                  <c:v>5</c:v>
                </c:pt>
                <c:pt idx="17">
                  <c:v>6</c:v>
                </c:pt>
                <c:pt idx="18">
                  <c:v>7</c:v>
                </c:pt>
                <c:pt idx="19">
                  <c:v>8</c:v>
                </c:pt>
                <c:pt idx="20">
                  <c:v>9</c:v>
                </c:pt>
                <c:pt idx="21">
                  <c:v>10</c:v>
                </c:pt>
              </c:strCache>
            </c:strRef>
          </c:cat>
          <c:val>
            <c:numRef>
              <c:f>Sheet1!$B$2:$B$23</c:f>
              <c:numCache>
                <c:formatCode>General</c:formatCode>
                <c:ptCount val="22"/>
                <c:pt idx="0">
                  <c:v>8.76</c:v>
                </c:pt>
                <c:pt idx="1">
                  <c:v>16.52</c:v>
                </c:pt>
                <c:pt idx="2">
                  <c:v>4.4800000000000004</c:v>
                </c:pt>
                <c:pt idx="3">
                  <c:v>5.66</c:v>
                </c:pt>
                <c:pt idx="4">
                  <c:v>7.92</c:v>
                </c:pt>
                <c:pt idx="5">
                  <c:v>6.2</c:v>
                </c:pt>
                <c:pt idx="6">
                  <c:v>12.97</c:v>
                </c:pt>
                <c:pt idx="7">
                  <c:v>18.86</c:v>
                </c:pt>
                <c:pt idx="8">
                  <c:v>15.16</c:v>
                </c:pt>
                <c:pt idx="9">
                  <c:v>12.9</c:v>
                </c:pt>
                <c:pt idx="12">
                  <c:v>12.46</c:v>
                </c:pt>
                <c:pt idx="13">
                  <c:v>7.57</c:v>
                </c:pt>
                <c:pt idx="14">
                  <c:v>14.2</c:v>
                </c:pt>
                <c:pt idx="15">
                  <c:v>3.86</c:v>
                </c:pt>
                <c:pt idx="16">
                  <c:v>17.8</c:v>
                </c:pt>
                <c:pt idx="17">
                  <c:v>5.07</c:v>
                </c:pt>
                <c:pt idx="18">
                  <c:v>2.56</c:v>
                </c:pt>
                <c:pt idx="19">
                  <c:v>14.07</c:v>
                </c:pt>
                <c:pt idx="20">
                  <c:v>22.79</c:v>
                </c:pt>
                <c:pt idx="21">
                  <c:v>5.66</c:v>
                </c:pt>
              </c:numCache>
            </c:numRef>
          </c:val>
          <c:extLst>
            <c:ext xmlns:c16="http://schemas.microsoft.com/office/drawing/2014/chart" uri="{C3380CC4-5D6E-409C-BE32-E72D297353CC}">
              <c16:uniqueId val="{00000000-A88D-A842-AF1E-23E7E7600773}"/>
            </c:ext>
          </c:extLst>
        </c:ser>
        <c:ser>
          <c:idx val="1"/>
          <c:order val="1"/>
          <c:tx>
            <c:strRef>
              <c:f>Sheet1!$C$1</c:f>
              <c:strCache>
                <c:ptCount val="1"/>
                <c:pt idx="0">
                  <c:v>4-day Soak</c:v>
                </c:pt>
              </c:strCache>
            </c:strRef>
          </c:tx>
          <c:spPr>
            <a:solidFill>
              <a:srgbClr val="95A5F7"/>
            </a:solidFill>
            <a:ln w="12700" cap="flat">
              <a:noFill/>
              <a:miter lim="400000"/>
            </a:ln>
            <a:effectLst/>
          </c:spPr>
          <c:invertIfNegative val="0"/>
          <c:cat>
            <c:strRef>
              <c:f>Sheet1!$A$2:$A$23</c:f>
              <c:strCache>
                <c:ptCount val="22"/>
                <c:pt idx="0">
                  <c:v>1</c:v>
                </c:pt>
                <c:pt idx="1">
                  <c:v>2</c:v>
                </c:pt>
                <c:pt idx="2">
                  <c:v>3</c:v>
                </c:pt>
                <c:pt idx="3">
                  <c:v>4</c:v>
                </c:pt>
                <c:pt idx="4">
                  <c:v>5</c:v>
                </c:pt>
                <c:pt idx="5">
                  <c:v>6</c:v>
                </c:pt>
                <c:pt idx="6">
                  <c:v>7</c:v>
                </c:pt>
                <c:pt idx="7">
                  <c:v>8</c:v>
                </c:pt>
                <c:pt idx="8">
                  <c:v>9</c:v>
                </c:pt>
                <c:pt idx="9">
                  <c:v>10</c:v>
                </c:pt>
                <c:pt idx="12">
                  <c:v>1</c:v>
                </c:pt>
                <c:pt idx="13">
                  <c:v>2</c:v>
                </c:pt>
                <c:pt idx="14">
                  <c:v>3</c:v>
                </c:pt>
                <c:pt idx="15">
                  <c:v>4</c:v>
                </c:pt>
                <c:pt idx="16">
                  <c:v>5</c:v>
                </c:pt>
                <c:pt idx="17">
                  <c:v>6</c:v>
                </c:pt>
                <c:pt idx="18">
                  <c:v>7</c:v>
                </c:pt>
                <c:pt idx="19">
                  <c:v>8</c:v>
                </c:pt>
                <c:pt idx="20">
                  <c:v>9</c:v>
                </c:pt>
                <c:pt idx="21">
                  <c:v>10</c:v>
                </c:pt>
              </c:strCache>
            </c:strRef>
          </c:cat>
          <c:val>
            <c:numRef>
              <c:f>Sheet1!$C$2:$C$23</c:f>
              <c:numCache>
                <c:formatCode>General</c:formatCode>
                <c:ptCount val="22"/>
                <c:pt idx="0">
                  <c:v>4.4800000000000004</c:v>
                </c:pt>
                <c:pt idx="1">
                  <c:v>11.04</c:v>
                </c:pt>
                <c:pt idx="2">
                  <c:v>3.69</c:v>
                </c:pt>
                <c:pt idx="3">
                  <c:v>5.62</c:v>
                </c:pt>
                <c:pt idx="4">
                  <c:v>5.62</c:v>
                </c:pt>
                <c:pt idx="5">
                  <c:v>3.77</c:v>
                </c:pt>
                <c:pt idx="6">
                  <c:v>9.81</c:v>
                </c:pt>
                <c:pt idx="7">
                  <c:v>10.3</c:v>
                </c:pt>
                <c:pt idx="8">
                  <c:v>9.8800000000000008</c:v>
                </c:pt>
                <c:pt idx="9">
                  <c:v>8.81</c:v>
                </c:pt>
                <c:pt idx="12">
                  <c:v>7.75</c:v>
                </c:pt>
                <c:pt idx="13">
                  <c:v>4.51</c:v>
                </c:pt>
                <c:pt idx="14">
                  <c:v>4.92</c:v>
                </c:pt>
                <c:pt idx="15">
                  <c:v>1.96</c:v>
                </c:pt>
                <c:pt idx="16">
                  <c:v>9.14</c:v>
                </c:pt>
                <c:pt idx="17">
                  <c:v>3.08</c:v>
                </c:pt>
                <c:pt idx="18">
                  <c:v>2.46</c:v>
                </c:pt>
                <c:pt idx="19">
                  <c:v>5.73</c:v>
                </c:pt>
                <c:pt idx="20">
                  <c:v>13.47</c:v>
                </c:pt>
                <c:pt idx="21">
                  <c:v>3.62</c:v>
                </c:pt>
              </c:numCache>
            </c:numRef>
          </c:val>
          <c:extLst>
            <c:ext xmlns:c16="http://schemas.microsoft.com/office/drawing/2014/chart" uri="{C3380CC4-5D6E-409C-BE32-E72D297353CC}">
              <c16:uniqueId val="{00000001-A88D-A842-AF1E-23E7E7600773}"/>
            </c:ext>
          </c:extLst>
        </c:ser>
        <c:dLbls>
          <c:showLegendKey val="0"/>
          <c:showVal val="0"/>
          <c:showCatName val="0"/>
          <c:showSerName val="0"/>
          <c:showPercent val="0"/>
          <c:showBubbleSize val="0"/>
        </c:dLbls>
        <c:gapWidth val="133"/>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D9D9D9"/>
            </a:solidFill>
            <a:prstDash val="solid"/>
            <a:round/>
          </a:ln>
        </c:spPr>
        <c:txPr>
          <a:bodyPr rot="0"/>
          <a:lstStyle/>
          <a:p>
            <a:pPr>
              <a:defRPr sz="1100" b="0" i="0" u="none" strike="noStrike">
                <a:solidFill>
                  <a:srgbClr val="595959"/>
                </a:solidFill>
                <a:latin typeface="Arial"/>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1600" b="1" i="0" u="none" strike="noStrike">
                <a:solidFill>
                  <a:srgbClr val="000000"/>
                </a:solidFill>
                <a:latin typeface="Arial"/>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2.7087699999999999E-2"/>
          <c:y val="5.7575599999999998E-2"/>
          <c:w val="0.96791199999999999"/>
          <c:h val="0.84129299999999996"/>
        </c:manualLayout>
      </c:layout>
      <c:barChart>
        <c:barDir val="col"/>
        <c:grouping val="clustered"/>
        <c:varyColors val="0"/>
        <c:ser>
          <c:idx val="0"/>
          <c:order val="0"/>
          <c:tx>
            <c:strRef>
              <c:f>Sheet1!$A$2</c:f>
              <c:strCache>
                <c:ptCount val="1"/>
                <c:pt idx="0">
                  <c:v>East</c:v>
                </c:pt>
              </c:strCache>
            </c:strRef>
          </c:tx>
          <c:spPr>
            <a:solidFill>
              <a:srgbClr val="002060"/>
            </a:solidFill>
            <a:ln w="12601" cap="flat">
              <a:solidFill>
                <a:srgbClr val="000000"/>
              </a:solidFill>
              <a:prstDash val="solid"/>
              <a:round/>
            </a:ln>
            <a:effectLst/>
          </c:spPr>
          <c:invertIfNegative val="0"/>
          <c:dLbls>
            <c:numFmt formatCode="0.00%" sourceLinked="0"/>
            <c:spPr>
              <a:noFill/>
              <a:ln>
                <a:noFill/>
              </a:ln>
              <a:effectLst/>
            </c:spPr>
            <c:txPr>
              <a:bodyPr/>
              <a:lstStyle/>
              <a:p>
                <a:pPr>
                  <a:defRPr sz="1700" b="1" i="0" u="none" strike="noStrike">
                    <a:solidFill>
                      <a:srgbClr val="000000"/>
                    </a:solidFill>
                    <a:latin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Prior to 2000</c:v>
                </c:pt>
                <c:pt idx="1">
                  <c:v>2000-2004</c:v>
                </c:pt>
                <c:pt idx="2">
                  <c:v>2005-2009</c:v>
                </c:pt>
                <c:pt idx="3">
                  <c:v>2010-2014</c:v>
                </c:pt>
                <c:pt idx="4">
                  <c:v>2015-2019</c:v>
                </c:pt>
              </c:strCache>
            </c:strRef>
          </c:cat>
          <c:val>
            <c:numRef>
              <c:f>Sheet1!$B$2:$F$2</c:f>
              <c:numCache>
                <c:formatCode>General</c:formatCode>
                <c:ptCount val="5"/>
                <c:pt idx="0">
                  <c:v>0.02</c:v>
                </c:pt>
                <c:pt idx="1">
                  <c:v>0.02</c:v>
                </c:pt>
                <c:pt idx="2">
                  <c:v>4.3291000000000003E-2</c:v>
                </c:pt>
                <c:pt idx="3">
                  <c:v>0.112709</c:v>
                </c:pt>
                <c:pt idx="4">
                  <c:v>0.1242</c:v>
                </c:pt>
              </c:numCache>
            </c:numRef>
          </c:val>
          <c:extLst>
            <c:ext xmlns:c16="http://schemas.microsoft.com/office/drawing/2014/chart" uri="{C3380CC4-5D6E-409C-BE32-E72D297353CC}">
              <c16:uniqueId val="{00000000-F233-EC4D-B7A0-18AC07757A6A}"/>
            </c:ext>
          </c:extLst>
        </c:ser>
        <c:dLbls>
          <c:showLegendKey val="0"/>
          <c:showVal val="0"/>
          <c:showCatName val="0"/>
          <c:showSerName val="0"/>
          <c:showPercent val="0"/>
          <c:showBubbleSize val="0"/>
        </c:dLbls>
        <c:gapWidth val="9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000000"/>
            </a:solidFill>
            <a:prstDash val="solid"/>
            <a:round/>
          </a:ln>
        </c:spPr>
        <c:txPr>
          <a:bodyPr rot="0"/>
          <a:lstStyle/>
          <a:p>
            <a:pPr>
              <a:defRPr sz="1800" b="1" i="0" u="none" strike="noStrike">
                <a:solidFill>
                  <a:srgbClr val="000000"/>
                </a:solidFill>
                <a:latin typeface="Arial Narrow"/>
              </a:defRPr>
            </a:pPr>
            <a:endParaRPr lang="en-US"/>
          </a:p>
        </c:txPr>
        <c:crossAx val="2094734553"/>
        <c:crosses val="autoZero"/>
        <c:auto val="1"/>
        <c:lblAlgn val="ctr"/>
        <c:lblOffset val="100"/>
        <c:noMultiLvlLbl val="1"/>
      </c:catAx>
      <c:valAx>
        <c:axId val="2094734553"/>
        <c:scaling>
          <c:orientation val="minMax"/>
          <c:max val="0.14000000000000001"/>
          <c:min val="0"/>
        </c:scaling>
        <c:delete val="0"/>
        <c:axPos val="l"/>
        <c:numFmt formatCode="0%" sourceLinked="0"/>
        <c:majorTickMark val="none"/>
        <c:minorTickMark val="none"/>
        <c:tickLblPos val="none"/>
        <c:spPr>
          <a:ln w="12700" cap="flat">
            <a:noFill/>
            <a:prstDash val="solid"/>
            <a:round/>
          </a:ln>
        </c:spPr>
        <c:txPr>
          <a:bodyPr rot="0"/>
          <a:lstStyle/>
          <a:p>
            <a:pPr>
              <a:defRPr sz="1700" b="1" i="0" u="none" strike="noStrike">
                <a:solidFill>
                  <a:srgbClr val="000000"/>
                </a:solidFill>
                <a:latin typeface="Arial"/>
              </a:defRPr>
            </a:pPr>
            <a:endParaRPr lang="en-US"/>
          </a:p>
        </c:txPr>
        <c:crossAx val="2094734552"/>
        <c:crosses val="autoZero"/>
        <c:crossBetween val="between"/>
        <c:majorUnit val="3.5000000000000003E-2"/>
        <c:minorUnit val="1.7500000000000002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pps.trb.org/cmsfeed/TRBNetProjectDisplay.asp?ProjectID=474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pps.trb.org/cmsfeed/TRBNetProjectDisplay.asp?ProjectID=474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Info Sources </a:t>
            </a:r>
          </a:p>
          <a:p>
            <a:r>
              <a:rPr u="sng">
                <a:solidFill>
                  <a:srgbClr val="000082"/>
                </a:solidFill>
                <a:uFill>
                  <a:solidFill>
                    <a:srgbClr val="000082"/>
                  </a:solidFill>
                </a:uFill>
                <a:hlinkClick r:id="rId3"/>
              </a:rPr>
              <a:t>https://apps.trb.org/cmsfeed/TRBNetProjectDisplay.asp?ProjectID=4741</a:t>
            </a:r>
          </a:p>
        </p:txBody>
      </p:sp>
    </p:spTree>
    <p:extLst>
      <p:ext uri="{BB962C8B-B14F-4D97-AF65-F5344CB8AC3E}">
        <p14:creationId xmlns:p14="http://schemas.microsoft.com/office/powerpoint/2010/main" val="347646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Most recent was Tropical storm immelda</a:t>
            </a:r>
          </a:p>
        </p:txBody>
      </p:sp>
    </p:spTree>
    <p:extLst>
      <p:ext uri="{BB962C8B-B14F-4D97-AF65-F5344CB8AC3E}">
        <p14:creationId xmlns:p14="http://schemas.microsoft.com/office/powerpoint/2010/main" val="115229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pPr>
              <a:defRPr i="1"/>
            </a:pPr>
            <a:r>
              <a:t>Hardening Infrastructure </a:t>
            </a:r>
            <a:r>
              <a:rPr i="0"/>
              <a:t>– Elevating, upgrading, relocating assets, flood walls, berms and levees, etc.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Need to talk about how we design roads for optimum moisture conditions and optimum density.  When flooded, we lose that</a:t>
            </a:r>
          </a:p>
          <a:p>
            <a:endParaRPr/>
          </a:p>
          <a:p>
            <a:r>
              <a:t>Much more of the load on a rigid pavement section is carried in the pavement.</a:t>
            </a:r>
          </a:p>
          <a:p>
            <a:endParaRPr/>
          </a:p>
          <a:p>
            <a:r>
              <a:t>In a flexible pavement section, the base and subgrade are integral in carrying the load.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xfrm>
            <a:off x="381000" y="685800"/>
            <a:ext cx="6096000" cy="3429000"/>
          </a:xfrm>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t>Need to talk about how we design roads for optimum moisture conditions and optimum density.  When flooded, we lose that</a:t>
            </a:r>
          </a:p>
          <a:p>
            <a:endParaRPr/>
          </a:p>
          <a:p>
            <a:r>
              <a:t>Much more of the load on a rigid pavement section is carried in the pavement.</a:t>
            </a:r>
          </a:p>
          <a:p>
            <a:endParaRPr/>
          </a:p>
          <a:p>
            <a:r>
              <a:t>In a flexible pavement section, the base and subgrade are integral in carrying the load.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Shape 1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186" name="Shape 1186"/>
          <p:cNvSpPr>
            <a:spLocks noGrp="1"/>
          </p:cNvSpPr>
          <p:nvPr>
            <p:ph type="body" sz="quarter" idx="1"/>
          </p:nvPr>
        </p:nvSpPr>
        <p:spPr>
          <a:prstGeom prst="rect">
            <a:avLst/>
          </a:prstGeom>
        </p:spPr>
        <p:txBody>
          <a:bodyPr/>
          <a:lstStyle/>
          <a:p>
            <a:r>
              <a:t>Note this does not require any changes to current design practices other than changing the SG input.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r>
              <a:t>This reduction in strength is not a linear function in reduced traffic carrying capacity – these reductions represent about a 40% load carrying reduction for the northbound and a 60% reduction in the southbound</a:t>
            </a:r>
          </a:p>
          <a:p>
            <a:endParaRPr/>
          </a:p>
          <a:p>
            <a:r>
              <a:t>In total, it is estimated that these reduced strengths knocked off 3 years of life from this road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pPr>
              <a:defRPr i="1"/>
            </a:pPr>
            <a:r>
              <a:t>Hardening Infrastructure </a:t>
            </a:r>
            <a:r>
              <a:rPr i="0"/>
              <a:t>– Elevating, upgrading, relocating assets, flood walls, berms and levees, etc.</a:t>
            </a:r>
          </a:p>
        </p:txBody>
      </p:sp>
    </p:spTree>
    <p:extLst>
      <p:ext uri="{BB962C8B-B14F-4D97-AF65-F5344CB8AC3E}">
        <p14:creationId xmlns:p14="http://schemas.microsoft.com/office/powerpoint/2010/main" val="2779600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dirty="0">
                <a:effectLst/>
                <a:latin typeface="+mj-lt"/>
                <a:ea typeface="+mj-ea"/>
                <a:cs typeface="+mj-cs"/>
                <a:sym typeface="Calibri"/>
              </a:rPr>
              <a:t>Rescued: 47 helped out of hard-hit areas along Florida’s coastline</a:t>
            </a:r>
          </a:p>
          <a:p>
            <a:r>
              <a:rPr lang="en-US" sz="1200" b="0" i="0" dirty="0">
                <a:effectLst/>
                <a:latin typeface="+mj-lt"/>
                <a:ea typeface="+mj-ea"/>
                <a:cs typeface="+mj-cs"/>
                <a:sym typeface="Calibri"/>
              </a:rPr>
              <a:t>Food and water: 2 million ready-to-eat meals, 1 million gallons of water and 40,000 10-pound bags of ice ready for distribution in Florida.</a:t>
            </a:r>
          </a:p>
          <a:p>
            <a:pPr marL="0" marR="0" lvl="0" indent="0" defTabSz="914400" eaLnBrk="1" fontAlgn="auto" latinLnBrk="0" hangingPunct="1">
              <a:lnSpc>
                <a:spcPct val="100000"/>
              </a:lnSpc>
              <a:spcBef>
                <a:spcPts val="0"/>
              </a:spcBef>
              <a:spcAft>
                <a:spcPts val="0"/>
              </a:spcAft>
              <a:buClrTx/>
              <a:buSzTx/>
              <a:buFontTx/>
              <a:buNone/>
              <a:tabLst/>
              <a:defRPr/>
            </a:pPr>
            <a:r>
              <a:rPr lang="en-US" sz="1200" b="0" i="0" dirty="0">
                <a:effectLst/>
                <a:latin typeface="+mj-lt"/>
                <a:ea typeface="+mj-ea"/>
                <a:cs typeface="+mj-cs"/>
                <a:sym typeface="Calibri"/>
              </a:rPr>
              <a:t>1,584 of the town's 1,692 buildings were reported damaged; more than 800 were destroyed.</a:t>
            </a:r>
            <a:endParaRPr lang="en-US" dirty="0"/>
          </a:p>
          <a:p>
            <a:endParaRPr lang="en-US" dirty="0"/>
          </a:p>
        </p:txBody>
      </p:sp>
    </p:spTree>
    <p:extLst>
      <p:ext uri="{BB962C8B-B14F-4D97-AF65-F5344CB8AC3E}">
        <p14:creationId xmlns:p14="http://schemas.microsoft.com/office/powerpoint/2010/main" val="7676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dirty="0">
                <a:effectLst/>
                <a:latin typeface="+mj-lt"/>
                <a:ea typeface="+mj-ea"/>
                <a:cs typeface="+mj-cs"/>
                <a:sym typeface="Calibri"/>
              </a:rPr>
              <a:t>In Mexico Beach, 1,584 of the town's 1,692 buildings were reported damaged; more than 800 were destroyed.</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The money will reimburse the city for clean up of 1,190,800 cubic yards of vegetative debris and 1,105,132 cubic yards of construction and demolition debris. FEMA says the city also removed 9,858 handing limbs and 10,696 damaged, leaning trees that posed a threat to public health and safety.</a:t>
            </a:r>
            <a:endParaRPr lang="en-US" dirty="0"/>
          </a:p>
        </p:txBody>
      </p:sp>
    </p:spTree>
    <p:extLst>
      <p:ext uri="{BB962C8B-B14F-4D97-AF65-F5344CB8AC3E}">
        <p14:creationId xmlns:p14="http://schemas.microsoft.com/office/powerpoint/2010/main" val="526545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81096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Info Sources </a:t>
            </a:r>
          </a:p>
          <a:p>
            <a:r>
              <a:rPr u="sng">
                <a:solidFill>
                  <a:srgbClr val="000082"/>
                </a:solidFill>
                <a:uFill>
                  <a:solidFill>
                    <a:srgbClr val="000082"/>
                  </a:solidFill>
                </a:uFill>
                <a:hlinkClick r:id="rId3"/>
              </a:rPr>
              <a:t>https://apps.trb.org/cmsfeed/TRBNetProjectDisplay.asp?ProjectID=4741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18237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xfrm>
            <a:off x="381000" y="685800"/>
            <a:ext cx="6096000" cy="3429000"/>
          </a:xfrm>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Houston is a city of concrete roads and it helped.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“Are we really going to spend $128 million to elevate </a:t>
            </a:r>
            <a:r>
              <a:rPr lang="en-US" b="1" dirty="0"/>
              <a:t>three miles of road where 30 people live</a:t>
            </a:r>
            <a:r>
              <a:rPr lang="en-US" dirty="0"/>
              <a:t>? It’s not up to me, but I don’t think so,” said Rhonda Haag, Monroe County’s head of resilience.</a:t>
            </a:r>
          </a:p>
          <a:p>
            <a:endParaRPr lang="en-US" dirty="0"/>
          </a:p>
        </p:txBody>
      </p:sp>
    </p:spTree>
    <p:extLst>
      <p:ext uri="{BB962C8B-B14F-4D97-AF65-F5344CB8AC3E}">
        <p14:creationId xmlns:p14="http://schemas.microsoft.com/office/powerpoint/2010/main" val="406228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381000" y="685800"/>
            <a:ext cx="6096000" cy="3429000"/>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p>
            <a:r>
              <a:t>Need to talk about how we design roads for optimum moisture conditions and optimum density.  When flooded, we lose that</a:t>
            </a:r>
          </a:p>
          <a:p>
            <a:endParaRPr/>
          </a:p>
          <a:p>
            <a:r>
              <a:t>Much more of the load on a rigid pavement section is carried in the pavement.</a:t>
            </a:r>
          </a:p>
          <a:p>
            <a:endParaRPr/>
          </a:p>
          <a:p>
            <a:r>
              <a:t>In a flexible pavement section, the base and subgrade are integral in carrying the load.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1" name="Shape 1011"/>
          <p:cNvSpPr>
            <a:spLocks noGrp="1"/>
          </p:cNvSpPr>
          <p:nvPr>
            <p:ph type="body" sz="quarter" idx="1"/>
          </p:nvPr>
        </p:nvSpPr>
        <p:spPr>
          <a:prstGeom prst="rect">
            <a:avLst/>
          </a:prstGeom>
        </p:spPr>
        <p:txBody>
          <a:bodyPr/>
          <a:lstStyle/>
          <a:p>
            <a:r>
              <a:t>These are single wheels, to convert to Axles multiply by 2</a:t>
            </a:r>
          </a:p>
          <a:p>
            <a:r>
              <a:t>Using power of 4 ratio, and axle weights (Weight – 2*9=18), ESALS = 5,398,750 (TI = 11)</a:t>
            </a:r>
          </a:p>
          <a:p>
            <a:endParaRPr/>
          </a:p>
          <a:p>
            <a:r>
              <a:t>Wet flooded channelized ESALS = 3,854,375 ESALS  (TI = 10.6)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The resulting base layer is much stronger and more moisture resistant than the originally-placed base layer.  Additionally, less raw materials are required to reconstruct a roadway leading to reduced cost and decreased environmental impact.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The resulting base layer is much stronger and more moisture resistant than the originally-placed base layer.  Additionally, less raw materials are required to reconstruct a roadway leading to reduced cost and decreased environmental impact.</a:t>
            </a:r>
          </a:p>
        </p:txBody>
      </p:sp>
    </p:spTree>
    <p:extLst>
      <p:ext uri="{BB962C8B-B14F-4D97-AF65-F5344CB8AC3E}">
        <p14:creationId xmlns:p14="http://schemas.microsoft.com/office/powerpoint/2010/main" val="3229371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chemeClr val="bg1"/>
                </a:solidFill>
              </a:rPr>
              <a:t>Studies show 37% less lighting is needed with concrete. </a:t>
            </a:r>
          </a:p>
          <a:p>
            <a:r>
              <a:rPr lang="en-US" sz="1200" dirty="0">
                <a:solidFill>
                  <a:schemeClr val="bg1"/>
                </a:solidFill>
              </a:rPr>
              <a:t>*SN2458PCA</a:t>
            </a:r>
            <a:endParaRPr lang="en-US" dirty="0"/>
          </a:p>
        </p:txBody>
      </p:sp>
    </p:spTree>
    <p:extLst>
      <p:ext uri="{BB962C8B-B14F-4D97-AF65-F5344CB8AC3E}">
        <p14:creationId xmlns:p14="http://schemas.microsoft.com/office/powerpoint/2010/main" val="3123273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bg1"/>
                </a:solidFill>
              </a:rPr>
              <a:t>Studies show 37% less lighting is needed with concrete. </a:t>
            </a:r>
          </a:p>
          <a:p>
            <a:r>
              <a:rPr lang="en-US" sz="1300" dirty="0">
                <a:solidFill>
                  <a:schemeClr val="bg1"/>
                </a:solidFill>
              </a:rPr>
              <a:t>*SN2458PCA</a:t>
            </a:r>
            <a:endParaRPr lang="en-US" dirty="0"/>
          </a:p>
        </p:txBody>
      </p:sp>
    </p:spTree>
    <p:extLst>
      <p:ext uri="{BB962C8B-B14F-4D97-AF65-F5344CB8AC3E}">
        <p14:creationId xmlns:p14="http://schemas.microsoft.com/office/powerpoint/2010/main" val="2515511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Data from Germany indicates that the impacts</a:t>
            </a:r>
            <a:r>
              <a:rPr lang="en-US" baseline="0" dirty="0"/>
              <a:t> of using limestone are appreciable; in this case CO2 emissions are on the order of 10% lower for the manufacture of </a:t>
            </a:r>
            <a:r>
              <a:rPr lang="en-US" baseline="0" dirty="0" err="1"/>
              <a:t>portland</a:t>
            </a:r>
            <a:r>
              <a:rPr lang="en-US" baseline="0" dirty="0"/>
              <a:t>-limestone cements.</a:t>
            </a:r>
          </a:p>
          <a:p>
            <a:endParaRPr lang="en-US" baseline="0" dirty="0"/>
          </a:p>
          <a:p>
            <a:r>
              <a:rPr lang="en-US" dirty="0"/>
              <a:t>Schmidt, M., "Cement with </a:t>
            </a:r>
            <a:r>
              <a:rPr lang="en-US" dirty="0" err="1"/>
              <a:t>Interground</a:t>
            </a:r>
            <a:r>
              <a:rPr lang="en-US" dirty="0"/>
              <a:t> Additives - Capability and Environmental Relief," </a:t>
            </a:r>
            <a:r>
              <a:rPr lang="en-US" i="1" dirty="0" err="1"/>
              <a:t>Zement-Kalk-Gips</a:t>
            </a:r>
            <a:r>
              <a:rPr lang="en-US" i="1" dirty="0"/>
              <a:t>, Vol. 45, No. 2, 1992 pages 64 to 69; and Vol. 45, No. 6, 1992, pages 296 to 301.</a:t>
            </a:r>
            <a:endParaRPr lang="en-US" dirty="0"/>
          </a:p>
          <a:p>
            <a:endParaRPr lang="en-US" dirty="0"/>
          </a:p>
        </p:txBody>
      </p:sp>
    </p:spTree>
    <p:extLst>
      <p:ext uri="{BB962C8B-B14F-4D97-AF65-F5344CB8AC3E}">
        <p14:creationId xmlns:p14="http://schemas.microsoft.com/office/powerpoint/2010/main" val="403602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3680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Most recent was Tropical storm immelda</a:t>
            </a:r>
          </a:p>
        </p:txBody>
      </p:sp>
    </p:spTree>
    <p:extLst>
      <p:ext uri="{BB962C8B-B14F-4D97-AF65-F5344CB8AC3E}">
        <p14:creationId xmlns:p14="http://schemas.microsoft.com/office/powerpoint/2010/main" val="383983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Most recent was Tropical storm immelda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Most recent was Tropical storm immelda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dirty="0">
                <a:effectLst/>
                <a:latin typeface="+mj-lt"/>
                <a:ea typeface="+mj-ea"/>
                <a:cs typeface="+mj-cs"/>
                <a:sym typeface="Calibri"/>
              </a:rPr>
              <a:t>From 2000 to 2019, these “sunny-day flooding” events jumped by 190 percent in the Southeast, and by 140 percent in the Northeast, according to a report by NOAA released July 10, 2019 </a:t>
            </a:r>
            <a:endParaRPr lang="en-US" dirty="0"/>
          </a:p>
        </p:txBody>
      </p:sp>
    </p:spTree>
    <p:extLst>
      <p:ext uri="{BB962C8B-B14F-4D97-AF65-F5344CB8AC3E}">
        <p14:creationId xmlns:p14="http://schemas.microsoft.com/office/powerpoint/2010/main" val="2300082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331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137985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413960"/>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313044"/>
          </a:xfrm>
          <a:prstGeom prst="rect">
            <a:avLst/>
          </a:prstGeom>
        </p:spPr>
        <p:txBody>
          <a:bodyPr>
            <a:normAutofit/>
          </a:bodyPr>
          <a:lstStyle>
            <a:lvl1pPr marL="0" indent="0" algn="ct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Title Text"/>
          <p:cNvSpPr txBox="1">
            <a:spLocks noGrp="1"/>
          </p:cNvSpPr>
          <p:nvPr>
            <p:ph type="title"/>
          </p:nvPr>
        </p:nvSpPr>
        <p:spPr>
          <a:xfrm>
            <a:off x="2389481" y="4982617"/>
            <a:ext cx="7315201" cy="384722"/>
          </a:xfrm>
          <a:prstGeom prst="rect">
            <a:avLst/>
          </a:prstGeom>
        </p:spPr>
        <p:txBody>
          <a:bodyPr anchor="b"/>
          <a:lstStyle>
            <a:lvl1pPr algn="l">
              <a:defRPr sz="2000" b="1">
                <a:solidFill>
                  <a:srgbClr val="000000"/>
                </a:solidFill>
                <a:latin typeface="Arial"/>
                <a:ea typeface="Arial"/>
                <a:cs typeface="Arial"/>
                <a:sym typeface="Arial"/>
              </a:defRPr>
            </a:lvl1pPr>
          </a:lstStyle>
          <a:p>
            <a:r>
              <a:t>Title Text</a:t>
            </a:r>
          </a:p>
        </p:txBody>
      </p:sp>
      <p:sp>
        <p:nvSpPr>
          <p:cNvPr id="92" name="Picture Placeholder 2"/>
          <p:cNvSpPr>
            <a:spLocks noGrp="1"/>
          </p:cNvSpPr>
          <p:nvPr>
            <p:ph type="pic" sz="quarter" idx="13"/>
          </p:nvPr>
        </p:nvSpPr>
        <p:spPr>
          <a:xfrm>
            <a:off x="2389481" y="612775"/>
            <a:ext cx="7315201" cy="590042"/>
          </a:xfrm>
          <a:prstGeom prst="rect">
            <a:avLst/>
          </a:prstGeom>
        </p:spPr>
        <p:txBody>
          <a:bodyPr lIns="91439" tIns="45719" rIns="91439" bIns="45719"/>
          <a:lstStyle/>
          <a:p>
            <a:endParaRPr/>
          </a:p>
        </p:txBody>
      </p:sp>
      <p:sp>
        <p:nvSpPr>
          <p:cNvPr id="93" name="Body Level One…"/>
          <p:cNvSpPr txBox="1">
            <a:spLocks noGrp="1"/>
          </p:cNvSpPr>
          <p:nvPr>
            <p:ph type="body" sz="quarter" idx="1"/>
          </p:nvPr>
        </p:nvSpPr>
        <p:spPr>
          <a:xfrm>
            <a:off x="2389481" y="5367337"/>
            <a:ext cx="7315201" cy="313045"/>
          </a:xfrm>
          <a:prstGeom prst="rect">
            <a:avLst/>
          </a:prstGeom>
        </p:spPr>
        <p:txBody>
          <a:bodyPr>
            <a:normAutofit/>
          </a:bodyPr>
          <a:lstStyle>
            <a:lvl1pPr marL="0" indent="0"/>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916283" y="1512888"/>
            <a:ext cx="5089408" cy="332925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with Summary Box">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387584" y="260350"/>
            <a:ext cx="11416832" cy="413959"/>
          </a:xfrm>
          <a:prstGeom prst="rect">
            <a:avLst/>
          </a:prstGeom>
        </p:spPr>
        <p:txBody>
          <a:bodyPr/>
          <a:lstStyle/>
          <a:p>
            <a:r>
              <a:t>Title Text</a:t>
            </a:r>
          </a:p>
        </p:txBody>
      </p:sp>
      <p:sp>
        <p:nvSpPr>
          <p:cNvPr id="111" name="Body Level One…"/>
          <p:cNvSpPr txBox="1">
            <a:spLocks noGrp="1"/>
          </p:cNvSpPr>
          <p:nvPr>
            <p:ph type="body" sz="half" idx="1"/>
          </p:nvPr>
        </p:nvSpPr>
        <p:spPr>
          <a:xfrm>
            <a:off x="431800" y="1196975"/>
            <a:ext cx="11328401" cy="1621095"/>
          </a:xfrm>
          <a:prstGeom prst="rect">
            <a:avLst/>
          </a:prstGeom>
        </p:spPr>
        <p:txBody>
          <a:bodyPr>
            <a:normAutofit/>
          </a:bodyPr>
          <a:lstStyle>
            <a:lvl1pPr>
              <a:buSzPct val="100000"/>
              <a:buFont typeface="Arial"/>
              <a:buChar char="•"/>
            </a:lvl1pPr>
            <a:lvl2pPr marL="354171" indent="-114459">
              <a:buFont typeface="Arial"/>
            </a:lvl2pPr>
            <a:lvl3pPr marL="682466" indent="-118904">
              <a:buFont typeface="Arial"/>
            </a:lvl3pPr>
            <a:lvl4pPr>
              <a:buFont typeface="Arial"/>
            </a:lvl4pPr>
            <a:lvl5pPr>
              <a:buFont typeface="Arial"/>
            </a:lvl5pPr>
          </a:lstStyle>
          <a:p>
            <a:r>
              <a:t>Body Level One</a:t>
            </a:r>
          </a:p>
          <a:p>
            <a:pPr lvl="1"/>
            <a:r>
              <a:t>Body Level Two</a:t>
            </a:r>
          </a:p>
          <a:p>
            <a:pPr lvl="2"/>
            <a:r>
              <a:t>Body Level Three</a:t>
            </a:r>
          </a:p>
          <a:p>
            <a:pPr lvl="3"/>
            <a:r>
              <a:t>Body Level Four</a:t>
            </a:r>
          </a:p>
          <a:p>
            <a:pPr lvl="4"/>
            <a:r>
              <a:t>Body Level Five</a:t>
            </a:r>
          </a:p>
        </p:txBody>
      </p:sp>
      <p:sp>
        <p:nvSpPr>
          <p:cNvPr id="112" name="Text Placeholder 7"/>
          <p:cNvSpPr>
            <a:spLocks noGrp="1"/>
          </p:cNvSpPr>
          <p:nvPr>
            <p:ph type="body" sz="quarter" idx="13"/>
          </p:nvPr>
        </p:nvSpPr>
        <p:spPr>
          <a:xfrm>
            <a:off x="911424" y="5517231"/>
            <a:ext cx="10363201" cy="822961"/>
          </a:xfrm>
          <a:prstGeom prst="rect">
            <a:avLst/>
          </a:prstGeom>
          <a:solidFill>
            <a:srgbClr val="BFBFBF"/>
          </a:solidFill>
        </p:spPr>
        <p:txBody>
          <a:bodyPr lIns="91439" tIns="91439" rIns="91439" bIns="91439">
            <a:normAutofit/>
          </a:bodyPr>
          <a:lstStyle/>
          <a:p>
            <a:pPr marL="0" indent="0">
              <a:defRPr sz="1600">
                <a:solidFill>
                  <a:srgbClr val="3E3E3E"/>
                </a:solidFill>
                <a:latin typeface="+mj-lt"/>
                <a:ea typeface="+mj-ea"/>
                <a:cs typeface="+mj-cs"/>
                <a:sym typeface="Calibri"/>
              </a:defRPr>
            </a:pPr>
            <a:endParaRP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1487488" y="13701"/>
            <a:ext cx="9397046" cy="354962"/>
          </a:xfrm>
          <a:prstGeom prst="rect">
            <a:avLst/>
          </a:prstGeom>
          <a:solidFill>
            <a:srgbClr val="254061"/>
          </a:solidFill>
          <a:ln w="9525">
            <a:solidFill>
              <a:srgbClr val="808080"/>
            </a:solidFill>
            <a:round/>
          </a:ln>
        </p:spPr>
        <p:txBody>
          <a:bodyPr/>
          <a:lstStyle>
            <a:lvl1pPr>
              <a:defRPr sz="2400" b="1">
                <a:solidFill>
                  <a:schemeClr val="accent3">
                    <a:lumOff val="44000"/>
                  </a:schemeClr>
                </a:solidFill>
                <a:latin typeface="Arial"/>
                <a:ea typeface="Arial"/>
                <a:cs typeface="Arial"/>
                <a:sym typeface="Arial"/>
              </a:defRPr>
            </a:lvl1pPr>
          </a:lstStyle>
          <a:p>
            <a:r>
              <a:t>Title Text</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p>
            <a:r>
              <a:t>Title Text</a:t>
            </a:r>
          </a:p>
        </p:txBody>
      </p:sp>
      <p:sp>
        <p:nvSpPr>
          <p:cNvPr id="129" name="Body Level One…"/>
          <p:cNvSpPr txBox="1">
            <a:spLocks noGrp="1"/>
          </p:cNvSpPr>
          <p:nvPr>
            <p:ph type="body" idx="1"/>
          </p:nvPr>
        </p:nvSpPr>
        <p:spPr>
          <a:xfrm>
            <a:off x="609600" y="1165590"/>
            <a:ext cx="10972800" cy="491309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5AFB-9494-4F43-9141-D0CAFC1AA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FF0D1D-7B7A-4422-8DEC-FF9D93730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13212C-D7AD-437F-B7AC-C933CB46755E}"/>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5" name="Footer Placeholder 4">
            <a:extLst>
              <a:ext uri="{FF2B5EF4-FFF2-40B4-BE49-F238E27FC236}">
                <a16:creationId xmlns:a16="http://schemas.microsoft.com/office/drawing/2014/main" id="{98493F4A-3DEF-40E9-BFB6-0686058B9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BA16F-02E1-457F-84F4-D8ADD559383E}"/>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154488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8AD0-4898-4C77-926F-47F368296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B26F3-55D3-4503-A686-8D454FE4BC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C0B6D-17AD-46DE-829B-6B7A5ABA4172}"/>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5" name="Footer Placeholder 4">
            <a:extLst>
              <a:ext uri="{FF2B5EF4-FFF2-40B4-BE49-F238E27FC236}">
                <a16:creationId xmlns:a16="http://schemas.microsoft.com/office/drawing/2014/main" id="{9989059E-07B9-4079-8F2D-21D2D9762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9A0F0-B9D3-478B-8725-EBA7983146E7}"/>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218910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92D0-DFCB-4045-95BC-5DF0042EC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D251F-8C54-48FE-B8DE-880C4604FF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DE4A05-7232-42D3-9D74-1FEDF6B63AB5}"/>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5" name="Footer Placeholder 4">
            <a:extLst>
              <a:ext uri="{FF2B5EF4-FFF2-40B4-BE49-F238E27FC236}">
                <a16:creationId xmlns:a16="http://schemas.microsoft.com/office/drawing/2014/main" id="{29127E5A-64E8-47DA-ACBD-C088C32E1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E62A7-718D-4E41-B582-EACC8D7971C3}"/>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1013606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4D32-C99E-4B4E-8C5C-D7D9317BA6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2B6A0-0F3A-4C5C-96B7-CE670613E2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A2912-B07D-4211-985C-ED9A2B4B7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A2B7AF-4ED0-454D-B954-F02598D6B9C1}"/>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6" name="Footer Placeholder 5">
            <a:extLst>
              <a:ext uri="{FF2B5EF4-FFF2-40B4-BE49-F238E27FC236}">
                <a16:creationId xmlns:a16="http://schemas.microsoft.com/office/drawing/2014/main" id="{8429D288-1843-41B2-A920-374CB1ADBE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12106-713D-425F-9E99-624F6B6E24AF}"/>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327080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A721-DD8B-4ACA-8026-E59CAC4084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C1862C-1451-44FC-B7EA-240FB86E6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DB6F8-FAE7-4E16-B15F-B0160FD41D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DA2F55-2AB9-4BB0-9D23-002506338D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9AB06F-E564-458E-B28A-9E5ED1230C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BA5DDA-3AB4-4558-A571-A891BFF79486}"/>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8" name="Footer Placeholder 7">
            <a:extLst>
              <a:ext uri="{FF2B5EF4-FFF2-40B4-BE49-F238E27FC236}">
                <a16:creationId xmlns:a16="http://schemas.microsoft.com/office/drawing/2014/main" id="{BC547A39-EF13-4F8C-8FB4-36BBE80E5E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DD47A-E721-4A76-95A8-184772EFC4A7}"/>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2881170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 name="Title Text"/>
          <p:cNvSpPr txBox="1">
            <a:spLocks noGrp="1"/>
          </p:cNvSpPr>
          <p:nvPr>
            <p:ph type="title"/>
          </p:nvPr>
        </p:nvSpPr>
        <p:spPr>
          <a:xfrm>
            <a:off x="914400" y="2130425"/>
            <a:ext cx="10363200" cy="413960"/>
          </a:xfrm>
          <a:prstGeom prst="rect">
            <a:avLst/>
          </a:prstGeom>
        </p:spPr>
        <p:txBody>
          <a:bodyPr/>
          <a:lstStyle/>
          <a:p>
            <a:r>
              <a:t>Title Text</a:t>
            </a:r>
          </a:p>
        </p:txBody>
      </p:sp>
      <p:sp>
        <p:nvSpPr>
          <p:cNvPr id="21" name="Body Level One…"/>
          <p:cNvSpPr txBox="1">
            <a:spLocks noGrp="1"/>
          </p:cNvSpPr>
          <p:nvPr>
            <p:ph type="body" sz="quarter" idx="1"/>
          </p:nvPr>
        </p:nvSpPr>
        <p:spPr>
          <a:xfrm>
            <a:off x="1828800" y="3886200"/>
            <a:ext cx="8534400" cy="313044"/>
          </a:xfrm>
          <a:prstGeom prst="rect">
            <a:avLst/>
          </a:prstGeom>
        </p:spPr>
        <p:txBody>
          <a:bodyPr>
            <a:normAutofit/>
          </a:bodyPr>
          <a:lstStyle>
            <a:lvl1pPr marL="0" indent="0" algn="ct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b="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8057-DB3A-4E26-AB26-9581CB3E94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9C4055-0ADC-4EFB-BE0B-ED96F8933EB0}"/>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4" name="Footer Placeholder 3">
            <a:extLst>
              <a:ext uri="{FF2B5EF4-FFF2-40B4-BE49-F238E27FC236}">
                <a16:creationId xmlns:a16="http://schemas.microsoft.com/office/drawing/2014/main" id="{B1999E71-3E15-4CD3-AAA8-1A0582DCB1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30EF2D-93DD-4234-B43A-430FD56A99DA}"/>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842683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37575-8196-49DA-8EA2-9BFE90CDA62C}"/>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3" name="Footer Placeholder 2">
            <a:extLst>
              <a:ext uri="{FF2B5EF4-FFF2-40B4-BE49-F238E27FC236}">
                <a16:creationId xmlns:a16="http://schemas.microsoft.com/office/drawing/2014/main" id="{7C795273-7703-42DD-A78B-13C3F8605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83BD-2584-4B8D-A1A6-D0E92E8FC0FF}"/>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517654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0579-B5AA-49D2-BFE4-459B96B8E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FC09FF-D684-4709-84C6-48E7919F9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856E9-2371-4231-902E-0E782AA8E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F11BFF-4E0F-4FB7-8C6C-6648F1D47717}"/>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6" name="Footer Placeholder 5">
            <a:extLst>
              <a:ext uri="{FF2B5EF4-FFF2-40B4-BE49-F238E27FC236}">
                <a16:creationId xmlns:a16="http://schemas.microsoft.com/office/drawing/2014/main" id="{80D21B07-8D2B-4D5C-947E-C259A2AB5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17B24-5B0B-42A7-A8BC-49488CE044BF}"/>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1005043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EBE7-5B02-4C1F-8706-AE58925D1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824D1-C130-496D-9F8C-78098F6A6A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88F63-F49F-42B2-AB70-147347140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AA40B-2039-4411-8F7C-EEB223324E2A}"/>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6" name="Footer Placeholder 5">
            <a:extLst>
              <a:ext uri="{FF2B5EF4-FFF2-40B4-BE49-F238E27FC236}">
                <a16:creationId xmlns:a16="http://schemas.microsoft.com/office/drawing/2014/main" id="{F57D389E-4580-46A8-A9DD-D5FCE716B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72E-A957-4D54-8119-7900CE2FB3AC}"/>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4197889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FE9A-A428-4E47-9478-45B6171DF5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4EC25A-0293-4E8B-925A-E512933F1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354C7-62FA-43D4-AE13-440CC6BF92E7}"/>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5" name="Footer Placeholder 4">
            <a:extLst>
              <a:ext uri="{FF2B5EF4-FFF2-40B4-BE49-F238E27FC236}">
                <a16:creationId xmlns:a16="http://schemas.microsoft.com/office/drawing/2014/main" id="{801D33EB-EB00-4667-B597-AD2C8FC56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C1C56-BFF0-4E08-BD31-5BEA46A663A7}"/>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491829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FA08B-5933-4E4B-A133-AE7B0EADBD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B875EC-D798-477A-ADBA-E0A44D49A5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07987-973E-491A-B86A-334DF737EC25}"/>
              </a:ext>
            </a:extLst>
          </p:cNvPr>
          <p:cNvSpPr>
            <a:spLocks noGrp="1"/>
          </p:cNvSpPr>
          <p:nvPr>
            <p:ph type="dt" sz="half" idx="10"/>
          </p:nvPr>
        </p:nvSpPr>
        <p:spPr/>
        <p:txBody>
          <a:bodyPr/>
          <a:lstStyle/>
          <a:p>
            <a:fld id="{405C2E08-83C8-4538-82D4-85DC1F2116EE}" type="datetimeFigureOut">
              <a:rPr lang="en-US" smtClean="0"/>
              <a:t>2/18/2021</a:t>
            </a:fld>
            <a:endParaRPr lang="en-US"/>
          </a:p>
        </p:txBody>
      </p:sp>
      <p:sp>
        <p:nvSpPr>
          <p:cNvPr id="5" name="Footer Placeholder 4">
            <a:extLst>
              <a:ext uri="{FF2B5EF4-FFF2-40B4-BE49-F238E27FC236}">
                <a16:creationId xmlns:a16="http://schemas.microsoft.com/office/drawing/2014/main" id="{66A7D1D7-3122-41F0-BF07-3D4B071FD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5655A-AFF9-492B-B6A9-8EBBD81B2A38}"/>
              </a:ext>
            </a:extLst>
          </p:cNvPr>
          <p:cNvSpPr>
            <a:spLocks noGrp="1"/>
          </p:cNvSpPr>
          <p:nvPr>
            <p:ph type="sldNum" sz="quarter" idx="12"/>
          </p:nvPr>
        </p:nvSpPr>
        <p:spPr/>
        <p:txBody>
          <a:bodyPr/>
          <a:lstStyle/>
          <a:p>
            <a:fld id="{AB3D707B-426C-4841-8F0D-DB97523EE9FA}" type="slidenum">
              <a:rPr lang="en-US" smtClean="0"/>
              <a:t>‹#›</a:t>
            </a:fld>
            <a:endParaRPr lang="en-US"/>
          </a:p>
        </p:txBody>
      </p:sp>
    </p:spTree>
    <p:extLst>
      <p:ext uri="{BB962C8B-B14F-4D97-AF65-F5344CB8AC3E}">
        <p14:creationId xmlns:p14="http://schemas.microsoft.com/office/powerpoint/2010/main" val="48920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quarter" idx="1"/>
          </p:nvPr>
        </p:nvSpPr>
        <p:spPr>
          <a:xfrm>
            <a:off x="916283" y="1512888"/>
            <a:ext cx="10359437" cy="139026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63319" y="4406901"/>
            <a:ext cx="10363201" cy="677109"/>
          </a:xfrm>
          <a:prstGeom prst="rect">
            <a:avLst/>
          </a:prstGeom>
        </p:spPr>
        <p:txBody>
          <a:bodyPr/>
          <a:lstStyle>
            <a:lvl1pPr algn="l">
              <a:defRPr sz="4000" b="1" cap="all">
                <a:solidFill>
                  <a:srgbClr val="000000"/>
                </a:solidFill>
                <a:latin typeface="Arial"/>
                <a:ea typeface="Arial"/>
                <a:cs typeface="Arial"/>
                <a:sym typeface="Arial"/>
              </a:defRPr>
            </a:lvl1pPr>
          </a:lstStyle>
          <a:p>
            <a:r>
              <a:t>Title Text</a:t>
            </a:r>
          </a:p>
        </p:txBody>
      </p:sp>
      <p:sp>
        <p:nvSpPr>
          <p:cNvPr id="39" name="Body Level One…"/>
          <p:cNvSpPr txBox="1">
            <a:spLocks noGrp="1"/>
          </p:cNvSpPr>
          <p:nvPr>
            <p:ph type="body" sz="quarter" idx="1"/>
          </p:nvPr>
        </p:nvSpPr>
        <p:spPr>
          <a:xfrm>
            <a:off x="963319" y="4001523"/>
            <a:ext cx="10363201" cy="405377"/>
          </a:xfrm>
          <a:prstGeom prst="rect">
            <a:avLst/>
          </a:prstGeom>
        </p:spPr>
        <p:txBody>
          <a:bodyPr anchor="b">
            <a:normAutofit/>
          </a:bodyPr>
          <a:lstStyle>
            <a:lvl1pPr marL="0" indent="0">
              <a:spcBef>
                <a:spcPts val="600"/>
              </a:spcBef>
              <a:defRPr sz="2000"/>
            </a:lvl1pPr>
            <a:lvl2pPr marL="0" indent="457200">
              <a:spcBef>
                <a:spcPts val="600"/>
              </a:spcBef>
              <a:buSzTx/>
              <a:buNone/>
              <a:defRPr sz="2000"/>
            </a:lvl2pPr>
            <a:lvl3pPr marL="0" indent="914400">
              <a:spcBef>
                <a:spcPts val="600"/>
              </a:spcBef>
              <a:buSzTx/>
              <a:buNone/>
              <a:defRPr sz="2000"/>
            </a:lvl3pPr>
            <a:lvl4pPr marL="0" indent="1371600">
              <a:spcBef>
                <a:spcPts val="600"/>
              </a:spcBef>
              <a:buSzTx/>
              <a:buNone/>
              <a:defRPr sz="2000"/>
            </a:lvl4pPr>
            <a:lvl5pPr marL="0" indent="1828800">
              <a:spcBef>
                <a:spcPts val="6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half" idx="1"/>
          </p:nvPr>
        </p:nvSpPr>
        <p:spPr>
          <a:xfrm>
            <a:off x="916283" y="1512887"/>
            <a:ext cx="5089408" cy="3790920"/>
          </a:xfrm>
          <a:prstGeom prst="rect">
            <a:avLst/>
          </a:prstGeom>
        </p:spPr>
        <p:txBody>
          <a:bodyPr>
            <a:normAutofit/>
          </a:bodyPr>
          <a:lstStyle>
            <a:lvl1pPr marL="0" indent="0">
              <a:lnSpc>
                <a:spcPct val="120000"/>
              </a:lnSpc>
              <a:spcBef>
                <a:spcPts val="600"/>
              </a:spcBef>
              <a:defRPr sz="2000" b="0">
                <a:solidFill>
                  <a:srgbClr val="4C80C0"/>
                </a:solidFill>
                <a:latin typeface="Gotham"/>
                <a:ea typeface="Gotham"/>
                <a:cs typeface="Gotham"/>
                <a:sym typeface="Gotham"/>
              </a:defRPr>
            </a:lvl1pPr>
            <a:lvl2pPr marL="444103" indent="-204391">
              <a:lnSpc>
                <a:spcPct val="120000"/>
              </a:lnSpc>
              <a:spcBef>
                <a:spcPts val="600"/>
              </a:spcBef>
              <a:defRPr sz="2000" b="0">
                <a:solidFill>
                  <a:srgbClr val="4C80C0"/>
                </a:solidFill>
                <a:latin typeface="Gotham"/>
                <a:ea typeface="Gotham"/>
                <a:cs typeface="Gotham"/>
                <a:sym typeface="Gotham"/>
              </a:defRPr>
            </a:lvl2pPr>
            <a:lvl3pPr marL="775890" indent="-212328">
              <a:lnSpc>
                <a:spcPct val="120000"/>
              </a:lnSpc>
              <a:spcBef>
                <a:spcPts val="600"/>
              </a:spcBef>
              <a:defRPr sz="2000" b="0">
                <a:solidFill>
                  <a:srgbClr val="4C80C0"/>
                </a:solidFill>
                <a:latin typeface="Gotham"/>
                <a:ea typeface="Gotham"/>
                <a:cs typeface="Gotham"/>
                <a:sym typeface="Gotham"/>
              </a:defRPr>
            </a:lvl3pPr>
            <a:lvl4pPr marL="1131490" indent="-212328">
              <a:lnSpc>
                <a:spcPct val="120000"/>
              </a:lnSpc>
              <a:spcBef>
                <a:spcPts val="600"/>
              </a:spcBef>
              <a:defRPr sz="2000" b="0">
                <a:solidFill>
                  <a:srgbClr val="4C80C0"/>
                </a:solidFill>
                <a:latin typeface="Gotham"/>
                <a:ea typeface="Gotham"/>
                <a:cs typeface="Gotham"/>
                <a:sym typeface="Gotham"/>
              </a:defRPr>
            </a:lvl4pPr>
            <a:lvl5pPr marL="5443537" indent="-357187">
              <a:lnSpc>
                <a:spcPct val="120000"/>
              </a:lnSpc>
              <a:spcBef>
                <a:spcPts val="600"/>
              </a:spcBef>
              <a:defRPr sz="2000" b="0">
                <a:solidFill>
                  <a:srgbClr val="4C80C0"/>
                </a:solidFill>
                <a:latin typeface="Gotham"/>
                <a:ea typeface="Gotham"/>
                <a:cs typeface="Gotham"/>
                <a:sym typeface="Gotham"/>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xfrm>
            <a:off x="609600" y="274638"/>
            <a:ext cx="10972800" cy="413959"/>
          </a:xfrm>
          <a:prstGeom prst="rect">
            <a:avLst/>
          </a:prstGeom>
        </p:spPr>
        <p:txBody>
          <a:bodyPr/>
          <a:lstStyle/>
          <a:p>
            <a:r>
              <a:t>Title Text</a:t>
            </a:r>
          </a:p>
        </p:txBody>
      </p:sp>
      <p:sp>
        <p:nvSpPr>
          <p:cNvPr id="57" name="Body Level One…"/>
          <p:cNvSpPr txBox="1">
            <a:spLocks noGrp="1"/>
          </p:cNvSpPr>
          <p:nvPr>
            <p:ph type="body" sz="quarter" idx="1"/>
          </p:nvPr>
        </p:nvSpPr>
        <p:spPr>
          <a:xfrm>
            <a:off x="609601" y="1800277"/>
            <a:ext cx="5386683" cy="374600"/>
          </a:xfrm>
          <a:prstGeom prst="rect">
            <a:avLst/>
          </a:prstGeom>
        </p:spPr>
        <p:txBody>
          <a:bodyPr anchor="b">
            <a:normAutofit/>
          </a:bodyPr>
          <a:lstStyle>
            <a:lvl1pPr marL="0" indent="0" algn="ctr">
              <a:spcBef>
                <a:spcPts val="500"/>
              </a:spcBef>
              <a:defRPr sz="1800"/>
            </a:lvl1pPr>
            <a:lvl2pPr marL="0" indent="457200" algn="ctr">
              <a:spcBef>
                <a:spcPts val="500"/>
              </a:spcBef>
              <a:buSzTx/>
              <a:buNone/>
              <a:defRPr sz="1800"/>
            </a:lvl2pPr>
            <a:lvl3pPr marL="0" indent="914400" algn="ctr">
              <a:spcBef>
                <a:spcPts val="500"/>
              </a:spcBef>
              <a:buSzTx/>
              <a:buNone/>
              <a:defRPr sz="1800"/>
            </a:lvl3pPr>
            <a:lvl4pPr marL="0" indent="1371600" algn="ctr">
              <a:spcBef>
                <a:spcPts val="500"/>
              </a:spcBef>
              <a:buSzTx/>
              <a:buNone/>
              <a:defRPr sz="1800"/>
            </a:lvl4pPr>
            <a:lvl5pPr marL="0" indent="1828800" algn="ctr">
              <a:spcBef>
                <a:spcPts val="500"/>
              </a:spcBef>
              <a:buSzTx/>
              <a:buNone/>
              <a:defRPr sz="1800"/>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13"/>
          </p:nvPr>
        </p:nvSpPr>
        <p:spPr>
          <a:xfrm>
            <a:off x="6193837" y="1800277"/>
            <a:ext cx="5388564" cy="374600"/>
          </a:xfrm>
          <a:prstGeom prst="rect">
            <a:avLst/>
          </a:prstGeom>
        </p:spPr>
        <p:txBody>
          <a:bodyPr anchor="b">
            <a:normAutofit/>
          </a:bodyPr>
          <a:lstStyle/>
          <a:p>
            <a:pPr marL="0" indent="0" algn="ctr">
              <a:spcBef>
                <a:spcPts val="500"/>
              </a:spcBef>
              <a:defRPr sz="1800"/>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1" name="Title Text"/>
          <p:cNvSpPr txBox="1">
            <a:spLocks noGrp="1"/>
          </p:cNvSpPr>
          <p:nvPr>
            <p:ph type="title"/>
          </p:nvPr>
        </p:nvSpPr>
        <p:spPr>
          <a:xfrm>
            <a:off x="609600" y="1050379"/>
            <a:ext cx="4011320" cy="384721"/>
          </a:xfrm>
          <a:prstGeom prst="rect">
            <a:avLst/>
          </a:prstGeom>
        </p:spPr>
        <p:txBody>
          <a:bodyPr anchor="b"/>
          <a:lstStyle>
            <a:lvl1pPr algn="l">
              <a:defRPr sz="2000" b="1">
                <a:solidFill>
                  <a:srgbClr val="000000"/>
                </a:solidFill>
                <a:latin typeface="Arial"/>
                <a:ea typeface="Arial"/>
                <a:cs typeface="Arial"/>
                <a:sym typeface="Arial"/>
              </a:defRPr>
            </a:lvl1pPr>
          </a:lstStyle>
          <a:p>
            <a:r>
              <a:t>Title Text</a:t>
            </a:r>
          </a:p>
        </p:txBody>
      </p:sp>
      <p:sp>
        <p:nvSpPr>
          <p:cNvPr id="82" name="Body Level One…"/>
          <p:cNvSpPr txBox="1">
            <a:spLocks noGrp="1"/>
          </p:cNvSpPr>
          <p:nvPr>
            <p:ph type="body" sz="quarter" idx="1"/>
          </p:nvPr>
        </p:nvSpPr>
        <p:spPr>
          <a:xfrm>
            <a:off x="4767674" y="273050"/>
            <a:ext cx="6814727" cy="1574928"/>
          </a:xfrm>
          <a:prstGeom prst="rect">
            <a:avLst/>
          </a:prstGeom>
        </p:spPr>
        <p:txBody>
          <a:bodyPr>
            <a:normAutofit/>
          </a:bodyPr>
          <a:lstStyle>
            <a:lvl1pPr marL="0" indent="0">
              <a:lnSpc>
                <a:spcPct val="120000"/>
              </a:lnSpc>
              <a:spcBef>
                <a:spcPts val="600"/>
              </a:spcBef>
              <a:defRPr sz="2000" b="0">
                <a:solidFill>
                  <a:srgbClr val="4C80C0"/>
                </a:solidFill>
                <a:latin typeface="Gotham"/>
                <a:ea typeface="Gotham"/>
                <a:cs typeface="Gotham"/>
                <a:sym typeface="Gotham"/>
              </a:defRPr>
            </a:lvl1pPr>
            <a:lvl2pPr marL="444103" indent="-204391">
              <a:lnSpc>
                <a:spcPct val="120000"/>
              </a:lnSpc>
              <a:spcBef>
                <a:spcPts val="600"/>
              </a:spcBef>
              <a:defRPr sz="2000" b="0">
                <a:solidFill>
                  <a:srgbClr val="4C80C0"/>
                </a:solidFill>
                <a:latin typeface="Gotham"/>
                <a:ea typeface="Gotham"/>
                <a:cs typeface="Gotham"/>
                <a:sym typeface="Gotham"/>
              </a:defRPr>
            </a:lvl2pPr>
            <a:lvl3pPr marL="775890" indent="-212328">
              <a:lnSpc>
                <a:spcPct val="120000"/>
              </a:lnSpc>
              <a:spcBef>
                <a:spcPts val="600"/>
              </a:spcBef>
              <a:defRPr sz="2000" b="0">
                <a:solidFill>
                  <a:srgbClr val="4C80C0"/>
                </a:solidFill>
                <a:latin typeface="Gotham"/>
                <a:ea typeface="Gotham"/>
                <a:cs typeface="Gotham"/>
                <a:sym typeface="Gotham"/>
              </a:defRPr>
            </a:lvl3pPr>
            <a:lvl4pPr marL="1131490" indent="-212328">
              <a:lnSpc>
                <a:spcPct val="120000"/>
              </a:lnSpc>
              <a:spcBef>
                <a:spcPts val="600"/>
              </a:spcBef>
              <a:defRPr sz="2000" b="0">
                <a:solidFill>
                  <a:srgbClr val="4C80C0"/>
                </a:solidFill>
                <a:latin typeface="Gotham"/>
                <a:ea typeface="Gotham"/>
                <a:cs typeface="Gotham"/>
                <a:sym typeface="Gotham"/>
              </a:defRPr>
            </a:lvl4pPr>
            <a:lvl5pPr marL="5443537" indent="-357187">
              <a:lnSpc>
                <a:spcPct val="120000"/>
              </a:lnSpc>
              <a:spcBef>
                <a:spcPts val="600"/>
              </a:spcBef>
              <a:defRPr sz="2000" b="0">
                <a:solidFill>
                  <a:srgbClr val="4C80C0"/>
                </a:solidFill>
                <a:latin typeface="Gotham"/>
                <a:ea typeface="Gotham"/>
                <a:cs typeface="Gotham"/>
                <a:sym typeface="Gotham"/>
              </a:defRPr>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13"/>
          </p:nvPr>
        </p:nvSpPr>
        <p:spPr>
          <a:xfrm>
            <a:off x="609599" y="1435100"/>
            <a:ext cx="4011321" cy="313045"/>
          </a:xfrm>
          <a:prstGeom prst="rect">
            <a:avLst/>
          </a:prstGeom>
        </p:spPr>
        <p:txBody>
          <a:bodyPr>
            <a:normAutofit/>
          </a:bodyPr>
          <a:lstStyle/>
          <a:p>
            <a:pPr marL="0" indent="0"/>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87584" y="260350"/>
            <a:ext cx="11416832" cy="413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328" tIns="48328" rIns="48328" bIns="4832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418712" y="6629623"/>
            <a:ext cx="182216" cy="172816"/>
          </a:xfrm>
          <a:prstGeom prst="rect">
            <a:avLst/>
          </a:prstGeom>
          <a:ln w="12700">
            <a:miter lim="400000"/>
          </a:ln>
        </p:spPr>
        <p:txBody>
          <a:bodyPr wrap="none" lIns="0" tIns="0" rIns="0" bIns="0" anchor="b">
            <a:spAutoFit/>
          </a:bodyPr>
          <a:lstStyle>
            <a:lvl1pPr>
              <a:defRPr sz="1200" b="1"/>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1pPr>
      <a:lvl2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2pPr>
      <a:lvl3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3pPr>
      <a:lvl4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4pPr>
      <a:lvl5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5pPr>
      <a:lvl6pPr marL="0" marR="0" indent="4572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6pPr>
      <a:lvl7pPr marL="0" marR="0" indent="9144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7pPr>
      <a:lvl8pPr marL="0" marR="0" indent="13716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8pPr>
      <a:lvl9pPr marL="0" marR="0" indent="18288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9pPr>
    </p:titleStyle>
    <p:bodyStyle>
      <a:lvl1pPr marL="342900" marR="0" indent="-342900" algn="l" defTabSz="914400" rtl="0" latinLnBrk="0">
        <a:lnSpc>
          <a:spcPct val="100000"/>
        </a:lnSpc>
        <a:spcBef>
          <a:spcPts val="400"/>
        </a:spcBef>
        <a:spcAft>
          <a:spcPts val="0"/>
        </a:spcAft>
        <a:buClrTx/>
        <a:buSzTx/>
        <a:buFontTx/>
        <a:buNone/>
        <a:tabLst/>
        <a:defRPr sz="1400" b="1" i="0" u="none" strike="noStrike" cap="none" spc="0" baseline="0">
          <a:solidFill>
            <a:srgbClr val="000000"/>
          </a:solidFill>
          <a:uFillTx/>
          <a:latin typeface="Arial"/>
          <a:ea typeface="Arial"/>
          <a:cs typeface="Arial"/>
          <a:sym typeface="Arial"/>
        </a:defRPr>
      </a:lvl1pPr>
      <a:lvl2pPr marL="403225" marR="0" indent="-16351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2pPr>
      <a:lvl3pPr marL="733425" marR="0" indent="-16986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3pPr>
      <a:lvl4pPr marL="1089025" marR="0" indent="-16986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4pPr>
      <a:lvl5pPr marL="53721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5pPr>
      <a:lvl6pPr marL="58293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6pPr>
      <a:lvl7pPr marL="62865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7pPr>
      <a:lvl8pPr marL="67437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8pPr>
      <a:lvl9pPr marL="72009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75285-E12B-4EA3-BF3C-3EDB931AB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F7B58-75E3-40AD-A9F2-BEB87EAC34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90260-E6D8-4C5B-8733-6FAF8FE5F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C2E08-83C8-4538-82D4-85DC1F2116EE}" type="datetimeFigureOut">
              <a:rPr lang="en-US" smtClean="0"/>
              <a:t>2/18/2021</a:t>
            </a:fld>
            <a:endParaRPr lang="en-US"/>
          </a:p>
        </p:txBody>
      </p:sp>
      <p:sp>
        <p:nvSpPr>
          <p:cNvPr id="5" name="Footer Placeholder 4">
            <a:extLst>
              <a:ext uri="{FF2B5EF4-FFF2-40B4-BE49-F238E27FC236}">
                <a16:creationId xmlns:a16="http://schemas.microsoft.com/office/drawing/2014/main" id="{76BDD9ED-C041-4AA1-9FCC-D93645C25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51A266-D53E-4305-B71B-8E8B40B3AE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D707B-426C-4841-8F0D-DB97523EE9FA}" type="slidenum">
              <a:rPr lang="en-US" smtClean="0"/>
              <a:t>‹#›</a:t>
            </a:fld>
            <a:endParaRPr lang="en-US"/>
          </a:p>
        </p:txBody>
      </p:sp>
    </p:spTree>
    <p:extLst>
      <p:ext uri="{BB962C8B-B14F-4D97-AF65-F5344CB8AC3E}">
        <p14:creationId xmlns:p14="http://schemas.microsoft.com/office/powerpoint/2010/main" val="1198271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png"/><Relationship Id="rId7"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82.emf"/></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7.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1.xml"/><Relationship Id="rId5" Type="http://schemas.openxmlformats.org/officeDocument/2006/relationships/image" Target="../media/image101.jpg"/><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p:cNvGrpSpPr/>
          <p:nvPr/>
        </p:nvGrpSpPr>
        <p:grpSpPr>
          <a:xfrm>
            <a:off x="-634" y="0"/>
            <a:ext cx="14506606" cy="9242625"/>
            <a:chOff x="0" y="0"/>
            <a:chExt cx="14506605" cy="9242624"/>
          </a:xfrm>
        </p:grpSpPr>
        <p:sp>
          <p:nvSpPr>
            <p:cNvPr id="142"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43"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44"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39" name="Rectangle 2"/>
          <p:cNvSpPr txBox="1">
            <a:spLocks noGrp="1"/>
          </p:cNvSpPr>
          <p:nvPr>
            <p:ph type="title"/>
          </p:nvPr>
        </p:nvSpPr>
        <p:spPr>
          <a:xfrm>
            <a:off x="3231931" y="1786870"/>
            <a:ext cx="8808746" cy="2196703"/>
          </a:xfrm>
          <a:prstGeom prst="rect">
            <a:avLst/>
          </a:prstGeom>
          <a:solidFill>
            <a:schemeClr val="accent3">
              <a:lumOff val="44000"/>
            </a:schemeClr>
          </a:solidFill>
        </p:spPr>
        <p:txBody>
          <a:bodyPr>
            <a:normAutofit fontScale="90000"/>
          </a:bodyPr>
          <a:lstStyle/>
          <a:p>
            <a:pPr>
              <a:lnSpc>
                <a:spcPct val="110000"/>
              </a:lnSpc>
              <a:defRPr sz="3600" spc="-72"/>
            </a:pPr>
            <a:r>
              <a:rPr lang="en-US" dirty="0"/>
              <a:t>Florida Concrete and Products Association</a:t>
            </a:r>
            <a:br>
              <a:rPr lang="en-US" dirty="0"/>
            </a:br>
            <a:br>
              <a:rPr lang="en-US" dirty="0"/>
            </a:br>
            <a:r>
              <a:rPr lang="en-US" sz="2400" dirty="0"/>
              <a:t>Amy Wedel, Director of Concrete Pavements </a:t>
            </a:r>
            <a:endParaRPr sz="2400" dirty="0"/>
          </a:p>
        </p:txBody>
      </p:sp>
      <p:pic>
        <p:nvPicPr>
          <p:cNvPr id="140" name="Image" descr="Image"/>
          <p:cNvPicPr>
            <a:picLocks noChangeAspect="1"/>
          </p:cNvPicPr>
          <p:nvPr/>
        </p:nvPicPr>
        <p:blipFill>
          <a:blip r:embed="rId3"/>
          <a:stretch>
            <a:fillRect/>
          </a:stretch>
        </p:blipFill>
        <p:spPr>
          <a:xfrm>
            <a:off x="774468" y="5879111"/>
            <a:ext cx="1832639" cy="643567"/>
          </a:xfrm>
          <a:prstGeom prst="rect">
            <a:avLst/>
          </a:prstGeom>
          <a:ln w="12700">
            <a:miter lim="400000"/>
          </a:ln>
        </p:spPr>
      </p:pic>
      <p:sp>
        <p:nvSpPr>
          <p:cNvPr id="141" name="Jim Mack, P.E. Director of Market Development – Infrastructure   February 2020"/>
          <p:cNvSpPr txBox="1"/>
          <p:nvPr/>
        </p:nvSpPr>
        <p:spPr>
          <a:xfrm>
            <a:off x="3457549" y="-1925447"/>
            <a:ext cx="5734102" cy="122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95000"/>
              </a:lnSpc>
              <a:defRPr sz="2800">
                <a:solidFill>
                  <a:schemeClr val="accent4"/>
                </a:solidFill>
                <a:latin typeface="Gotham Black"/>
                <a:ea typeface="Gotham Black"/>
                <a:cs typeface="Gotham Black"/>
                <a:sym typeface="Gotham Black"/>
              </a:defRPr>
            </a:pPr>
            <a:r>
              <a:rPr sz="2400"/>
              <a:t>Jim Mack, P.E.</a:t>
            </a:r>
            <a:br>
              <a:rPr sz="2400"/>
            </a:br>
            <a:r>
              <a:rPr sz="1800"/>
              <a:t>Director of Market Development – Infrastructure</a:t>
            </a:r>
            <a:br>
              <a:rPr sz="1800"/>
            </a:br>
            <a:br>
              <a:rPr sz="1800"/>
            </a:br>
            <a:br>
              <a:rPr sz="1800"/>
            </a:br>
            <a:r>
              <a:rPr sz="2000"/>
              <a:t>February 2020</a:t>
            </a:r>
          </a:p>
        </p:txBody>
      </p:sp>
      <p:pic>
        <p:nvPicPr>
          <p:cNvPr id="3" name="Picture 2" descr="A person posing for the camera&#10;&#10;Description automatically generated">
            <a:extLst>
              <a:ext uri="{FF2B5EF4-FFF2-40B4-BE49-F238E27FC236}">
                <a16:creationId xmlns:a16="http://schemas.microsoft.com/office/drawing/2014/main" id="{043A1610-3A19-4976-826C-EC63A5D93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68" y="2984742"/>
            <a:ext cx="2064767" cy="2346326"/>
          </a:xfrm>
          <a:prstGeom prst="rect">
            <a:avLst/>
          </a:prstGeom>
        </p:spPr>
      </p:pic>
      <p:pic>
        <p:nvPicPr>
          <p:cNvPr id="12" name="Picture 11">
            <a:extLst>
              <a:ext uri="{FF2B5EF4-FFF2-40B4-BE49-F238E27FC236}">
                <a16:creationId xmlns:a16="http://schemas.microsoft.com/office/drawing/2014/main" id="{CB10C42A-24EB-4CFF-8E67-E85EF621F8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223" y="481668"/>
            <a:ext cx="2253255" cy="1995740"/>
          </a:xfrm>
          <a:prstGeom prst="rect">
            <a:avLst/>
          </a:prstGeom>
        </p:spPr>
      </p:pic>
    </p:spTree>
    <p:extLst>
      <p:ext uri="{BB962C8B-B14F-4D97-AF65-F5344CB8AC3E}">
        <p14:creationId xmlns:p14="http://schemas.microsoft.com/office/powerpoint/2010/main" val="1422186964"/>
      </p:ext>
    </p:extLst>
  </p:cSld>
  <p:clrMapOvr>
    <a:masterClrMapping/>
  </p:clrMapOvr>
  <p:transition spd="med" advTm="2172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October_17_2016_sunny_day_tidal_flooding_at_Brickell_Bay_Drive_and_12_Street_downtown_Miami,_4.29_MLLW_high_tide_am.jpg" descr="October_17_2016_sunny_day_tidal_flooding_at_Brickell_Bay_Drive_and_12_Street_downtown_Miami,_4.29_MLLW_high_tide_am.jpg"/>
          <p:cNvPicPr>
            <a:picLocks noChangeAspect="1"/>
          </p:cNvPicPr>
          <p:nvPr/>
        </p:nvPicPr>
        <p:blipFill>
          <a:blip r:embed="rId3"/>
          <a:srcRect t="15977"/>
          <a:stretch>
            <a:fillRect/>
          </a:stretch>
        </p:blipFill>
        <p:spPr>
          <a:xfrm>
            <a:off x="-65585" y="0"/>
            <a:ext cx="12323170" cy="6858001"/>
          </a:xfrm>
          <a:prstGeom prst="rect">
            <a:avLst/>
          </a:prstGeom>
          <a:ln w="12700">
            <a:miter lim="400000"/>
          </a:ln>
        </p:spPr>
      </p:pic>
      <p:sp>
        <p:nvSpPr>
          <p:cNvPr id="295"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96"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97" name="Text Box 3"/>
          <p:cNvSpPr txBox="1"/>
          <p:nvPr/>
        </p:nvSpPr>
        <p:spPr>
          <a:xfrm>
            <a:off x="9451661" y="-1050738"/>
            <a:ext cx="2322573" cy="311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900"/>
              </a:spcBef>
              <a:defRPr sz="1600" b="1">
                <a:solidFill>
                  <a:schemeClr val="accent3">
                    <a:lumOff val="44000"/>
                  </a:schemeClr>
                </a:solidFill>
                <a:latin typeface="Times New Roman"/>
                <a:ea typeface="Times New Roman"/>
                <a:cs typeface="Times New Roman"/>
                <a:sym typeface="Times New Roman"/>
              </a:defRPr>
            </a:lvl1pPr>
          </a:lstStyle>
          <a:p>
            <a:r>
              <a:t>South Bowers Beach , DE</a:t>
            </a:r>
          </a:p>
        </p:txBody>
      </p:sp>
      <p:sp>
        <p:nvSpPr>
          <p:cNvPr id="298" name="Text Box 3"/>
          <p:cNvSpPr txBox="1"/>
          <p:nvPr/>
        </p:nvSpPr>
        <p:spPr>
          <a:xfrm>
            <a:off x="-227096" y="7597330"/>
            <a:ext cx="1040965" cy="311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900"/>
              </a:spcBef>
              <a:defRPr sz="1600" b="1">
                <a:solidFill>
                  <a:schemeClr val="accent3">
                    <a:lumOff val="44000"/>
                  </a:schemeClr>
                </a:solidFill>
                <a:latin typeface="Times New Roman"/>
                <a:ea typeface="Times New Roman"/>
                <a:cs typeface="Times New Roman"/>
                <a:sym typeface="Times New Roman"/>
              </a:defRPr>
            </a:lvl1pPr>
          </a:lstStyle>
          <a:p>
            <a:r>
              <a:t>Miami, FL</a:t>
            </a:r>
          </a:p>
        </p:txBody>
      </p:sp>
      <p:sp>
        <p:nvSpPr>
          <p:cNvPr id="299" name="TextBox 6"/>
          <p:cNvSpPr txBox="1"/>
          <p:nvPr/>
        </p:nvSpPr>
        <p:spPr>
          <a:xfrm>
            <a:off x="4399776" y="5709661"/>
            <a:ext cx="339244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solidFill>
                  <a:schemeClr val="accent3">
                    <a:lumOff val="44000"/>
                  </a:schemeClr>
                </a:solidFill>
                <a:latin typeface="Gotham"/>
                <a:ea typeface="Gotham"/>
                <a:cs typeface="Gotham"/>
                <a:sym typeface="Gotham"/>
              </a:defRPr>
            </a:lvl1pPr>
          </a:lstStyle>
          <a:p>
            <a:r>
              <a:rPr dirty="0"/>
              <a:t>Downtown Miami</a:t>
            </a:r>
          </a:p>
        </p:txBody>
      </p:sp>
      <p:sp>
        <p:nvSpPr>
          <p:cNvPr id="300" name="Title 1"/>
          <p:cNvSpPr txBox="1">
            <a:spLocks noGrp="1"/>
          </p:cNvSpPr>
          <p:nvPr>
            <p:ph type="title"/>
          </p:nvPr>
        </p:nvSpPr>
        <p:spPr>
          <a:xfrm>
            <a:off x="387584" y="5062915"/>
            <a:ext cx="11416832" cy="706348"/>
          </a:xfrm>
          <a:prstGeom prst="rect">
            <a:avLst/>
          </a:prstGeom>
        </p:spPr>
        <p:txBody>
          <a:bodyPr/>
          <a:lstStyle/>
          <a:p>
            <a:pPr>
              <a:defRPr sz="2400">
                <a:solidFill>
                  <a:schemeClr val="accent3">
                    <a:lumOff val="44000"/>
                  </a:schemeClr>
                </a:solidFill>
              </a:defRPr>
            </a:pPr>
            <a:r>
              <a:rPr dirty="0"/>
              <a:t>SEA LEVEL RISE IS ALREADY IMPACTING COASTAL ZONES</a:t>
            </a:r>
            <a:br>
              <a:rPr dirty="0"/>
            </a:br>
            <a:r>
              <a:rPr sz="1800" dirty="0"/>
              <a:t>Sunny </a:t>
            </a:r>
            <a:r>
              <a:rPr lang="en-US" sz="1800" dirty="0"/>
              <a:t>da</a:t>
            </a:r>
            <a:r>
              <a:rPr sz="1800" dirty="0"/>
              <a:t>y flooding is a </a:t>
            </a:r>
            <a:r>
              <a:rPr lang="en-US" sz="1800" dirty="0"/>
              <a:t>daily</a:t>
            </a:r>
            <a:r>
              <a:rPr sz="1800" dirty="0"/>
              <a:t> occ</a:t>
            </a:r>
            <a:r>
              <a:rPr lang="en-US" sz="1800" dirty="0"/>
              <a:t>urrence during king tides</a:t>
            </a:r>
            <a:endParaRPr sz="1800" dirty="0"/>
          </a:p>
        </p:txBody>
      </p:sp>
    </p:spTree>
  </p:cSld>
  <p:clrMapOvr>
    <a:masterClrMapping/>
  </p:clrMapOvr>
  <p:transition spd="med" advTm="23732"/>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p:cNvGrpSpPr/>
          <p:nvPr/>
        </p:nvGrpSpPr>
        <p:grpSpPr>
          <a:xfrm>
            <a:off x="-8467" y="0"/>
            <a:ext cx="14506607" cy="9242625"/>
            <a:chOff x="0" y="0"/>
            <a:chExt cx="14506605" cy="9242624"/>
          </a:xfrm>
        </p:grpSpPr>
        <p:sp>
          <p:nvSpPr>
            <p:cNvPr id="17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7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72"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76" name="Line"/>
          <p:cNvSpPr/>
          <p:nvPr/>
        </p:nvSpPr>
        <p:spPr>
          <a:xfrm>
            <a:off x="7751482" y="1914087"/>
            <a:ext cx="1" cy="2738665"/>
          </a:xfrm>
          <a:prstGeom prst="line">
            <a:avLst/>
          </a:prstGeom>
          <a:ln w="12700">
            <a:solidFill>
              <a:schemeClr val="accent3"/>
            </a:solidFill>
          </a:ln>
        </p:spPr>
        <p:txBody>
          <a:bodyPr lIns="45719" rIns="45719"/>
          <a:lstStyle/>
          <a:p>
            <a:endParaRPr/>
          </a:p>
        </p:txBody>
      </p:sp>
      <p:sp>
        <p:nvSpPr>
          <p:cNvPr id="178" name="Isosceles Triangle 15"/>
          <p:cNvSpPr/>
          <p:nvPr/>
        </p:nvSpPr>
        <p:spPr>
          <a:xfrm rot="16200000">
            <a:off x="3096094" y="-612706"/>
            <a:ext cx="803447" cy="178980"/>
          </a:xfrm>
          <a:prstGeom prst="triangle">
            <a:avLst/>
          </a:prstGeom>
          <a:solidFill>
            <a:srgbClr val="BFBFBF"/>
          </a:solidFill>
          <a:ln w="12700">
            <a:miter lim="400000"/>
          </a:ln>
        </p:spPr>
        <p:txBody>
          <a:bodyPr lIns="45719" rIns="45719"/>
          <a:lstStyle/>
          <a:p>
            <a:pPr algn="ctr">
              <a:defRPr sz="1200" b="1"/>
            </a:pPr>
            <a:endParaRPr/>
          </a:p>
        </p:txBody>
      </p:sp>
      <p:sp>
        <p:nvSpPr>
          <p:cNvPr id="179" name="Title 1"/>
          <p:cNvSpPr txBox="1"/>
          <p:nvPr/>
        </p:nvSpPr>
        <p:spPr>
          <a:xfrm>
            <a:off x="387584" y="574385"/>
            <a:ext cx="11416832" cy="794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95000"/>
              </a:lnSpc>
              <a:defRPr sz="2400">
                <a:solidFill>
                  <a:schemeClr val="accent4"/>
                </a:solidFill>
                <a:latin typeface="Gotham Black"/>
                <a:ea typeface="Gotham Black"/>
                <a:cs typeface="Gotham Black"/>
                <a:sym typeface="Gotham Black"/>
              </a:defRPr>
            </a:pPr>
            <a:r>
              <a:rPr lang="en-US" dirty="0"/>
              <a:t>Unified Sea Level Rise Projection</a:t>
            </a:r>
            <a:br>
              <a:rPr dirty="0"/>
            </a:br>
            <a:endParaRPr dirty="0"/>
          </a:p>
        </p:txBody>
      </p:sp>
      <p:sp>
        <p:nvSpPr>
          <p:cNvPr id="180" name="TextBox 3"/>
          <p:cNvSpPr txBox="1"/>
          <p:nvPr/>
        </p:nvSpPr>
        <p:spPr>
          <a:xfrm>
            <a:off x="3263463" y="5327174"/>
            <a:ext cx="4091762" cy="1492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700">
                <a:solidFill>
                  <a:schemeClr val="accent4"/>
                </a:solidFill>
              </a:defRPr>
            </a:lvl1pPr>
          </a:lstStyle>
          <a:p>
            <a:r>
              <a:rPr lang="en-US" dirty="0"/>
              <a:t>These projections start from zero in year 2000 and are referenced to mean sea level at the Key West tide gauge. Based on the 5-year average of mean sea level, approximately 3.9 inches of sea level rise has occurred from 2000 to 2017 (see historic sea level section of guidance document). The projection includes global curves adapted for regional application: the median of the IPCC AR5 RCP 8.5 scenario (Growing Emissions Scenario) as the lowest boundary (solid thin curve), the NOAA Intermediate High curve as the upper boundary for short-term use until 2070 (solid thick line), the NOAA High curve as the upper boundary for medium and long-term use (dash dot curve). The shaded zone between the IPCC AR5 RCP 8.5 median curve and the NOAA Intermediate High is recommended to be generally applied to most projects within a short-term planning horizon. Beyond 2070, the adaptability, interdependencies, and costs of the infrastructure should be weighed to select a projection value between the IPCC Median and the NOAA High curves. The NOAA Extreme curve (dash curve) brackets the published upper range of possible sea level rise under an accelerated ice melt scenario. Emissions reductions could reduce the rate of sea level rise significantly</a:t>
            </a:r>
            <a:endParaRPr dirty="0"/>
          </a:p>
        </p:txBody>
      </p:sp>
      <p:pic>
        <p:nvPicPr>
          <p:cNvPr id="4" name="Picture 3">
            <a:extLst>
              <a:ext uri="{FF2B5EF4-FFF2-40B4-BE49-F238E27FC236}">
                <a16:creationId xmlns:a16="http://schemas.microsoft.com/office/drawing/2014/main" id="{4AAF715C-43E3-4F30-8456-1BC5DBC087B2}"/>
              </a:ext>
            </a:extLst>
          </p:cNvPr>
          <p:cNvPicPr>
            <a:picLocks noChangeAspect="1"/>
          </p:cNvPicPr>
          <p:nvPr/>
        </p:nvPicPr>
        <p:blipFill rotWithShape="1">
          <a:blip r:embed="rId3"/>
          <a:srcRect l="10266" t="26838" r="9234" b="7191"/>
          <a:stretch/>
        </p:blipFill>
        <p:spPr>
          <a:xfrm>
            <a:off x="-12247" y="1094755"/>
            <a:ext cx="7710755" cy="4212740"/>
          </a:xfrm>
          <a:prstGeom prst="rect">
            <a:avLst/>
          </a:prstGeom>
        </p:spPr>
      </p:pic>
      <p:pic>
        <p:nvPicPr>
          <p:cNvPr id="5" name="Picture 4">
            <a:extLst>
              <a:ext uri="{FF2B5EF4-FFF2-40B4-BE49-F238E27FC236}">
                <a16:creationId xmlns:a16="http://schemas.microsoft.com/office/drawing/2014/main" id="{A5393A9A-3B68-407B-B87F-56A7E0FEAAC7}"/>
              </a:ext>
            </a:extLst>
          </p:cNvPr>
          <p:cNvPicPr>
            <a:picLocks noChangeAspect="1"/>
          </p:cNvPicPr>
          <p:nvPr/>
        </p:nvPicPr>
        <p:blipFill rotWithShape="1">
          <a:blip r:embed="rId4"/>
          <a:srcRect l="29106" t="14330" r="30535" b="6966"/>
          <a:stretch/>
        </p:blipFill>
        <p:spPr>
          <a:xfrm>
            <a:off x="8040755" y="1359024"/>
            <a:ext cx="3874018" cy="5036521"/>
          </a:xfrm>
          <a:prstGeom prst="rect">
            <a:avLst/>
          </a:prstGeom>
        </p:spPr>
      </p:pic>
      <p:sp>
        <p:nvSpPr>
          <p:cNvPr id="6" name="Rectangle 5">
            <a:extLst>
              <a:ext uri="{FF2B5EF4-FFF2-40B4-BE49-F238E27FC236}">
                <a16:creationId xmlns:a16="http://schemas.microsoft.com/office/drawing/2014/main" id="{624BE225-A4FD-40D3-AE53-B231E92F9D3C}"/>
              </a:ext>
            </a:extLst>
          </p:cNvPr>
          <p:cNvSpPr/>
          <p:nvPr/>
        </p:nvSpPr>
        <p:spPr>
          <a:xfrm>
            <a:off x="6568966" y="4614041"/>
            <a:ext cx="1072055" cy="713133"/>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962868467"/>
      </p:ext>
    </p:extLst>
  </p:cSld>
  <p:clrMapOvr>
    <a:masterClrMapping/>
  </p:clrMapOvr>
  <p:transition spd="med" advTm="5052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p:cNvPicPr>
            <a:picLocks noChangeAspect="1"/>
          </p:cNvPicPr>
          <p:nvPr/>
        </p:nvPicPr>
        <p:blipFill rotWithShape="1">
          <a:blip r:embed="rId3">
            <a:extLst>
              <a:ext uri="{28A0092B-C50C-407E-A947-70E740481C1C}">
                <a14:useLocalDpi xmlns:a14="http://schemas.microsoft.com/office/drawing/2010/main" val="0"/>
              </a:ext>
            </a:extLst>
          </a:blip>
          <a:srcRect b="19373"/>
          <a:stretch/>
        </p:blipFill>
        <p:spPr>
          <a:xfrm>
            <a:off x="-8467" y="-214895"/>
            <a:ext cx="12192000" cy="7375311"/>
          </a:xfrm>
          <a:prstGeom prst="rect">
            <a:avLst/>
          </a:prstGeom>
          <a:noFill/>
          <a:ln w="12700">
            <a:miter lim="400000"/>
          </a:ln>
        </p:spPr>
      </p:pic>
      <p:sp>
        <p:nvSpPr>
          <p:cNvPr id="267"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68"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69" name="Title 1"/>
          <p:cNvSpPr txBox="1">
            <a:spLocks noGrp="1"/>
          </p:cNvSpPr>
          <p:nvPr>
            <p:ph type="title"/>
          </p:nvPr>
        </p:nvSpPr>
        <p:spPr>
          <a:xfrm>
            <a:off x="2628858" y="5017331"/>
            <a:ext cx="8403578" cy="528703"/>
          </a:xfrm>
          <a:prstGeom prst="rect">
            <a:avLst/>
          </a:prstGeom>
          <a:solidFill>
            <a:schemeClr val="tx2">
              <a:lumMod val="50000"/>
            </a:schemeClr>
          </a:solidFill>
        </p:spPr>
        <p:txBody>
          <a:bodyPr/>
          <a:lstStyle>
            <a:lvl1pPr>
              <a:defRPr sz="2400">
                <a:solidFill>
                  <a:schemeClr val="accent3">
                    <a:lumOff val="44000"/>
                  </a:schemeClr>
                </a:solidFill>
              </a:defRPr>
            </a:lvl1pPr>
          </a:lstStyle>
          <a:p>
            <a:r>
              <a:rPr lang="en-US" dirty="0"/>
              <a:t>King Tides October 2019, Hallandale Beach Florida</a:t>
            </a:r>
            <a:endParaRPr dirty="0"/>
          </a:p>
        </p:txBody>
      </p:sp>
    </p:spTree>
    <p:extLst>
      <p:ext uri="{BB962C8B-B14F-4D97-AF65-F5344CB8AC3E}">
        <p14:creationId xmlns:p14="http://schemas.microsoft.com/office/powerpoint/2010/main" val="310662962"/>
      </p:ext>
    </p:extLst>
  </p:cSld>
  <p:clrMapOvr>
    <a:masterClrMapping/>
  </p:clrMapOvr>
  <p:transition spd="med" advTm="18107"/>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68"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69" name="Title 1"/>
          <p:cNvSpPr txBox="1">
            <a:spLocks noGrp="1"/>
          </p:cNvSpPr>
          <p:nvPr>
            <p:ph type="title"/>
          </p:nvPr>
        </p:nvSpPr>
        <p:spPr>
          <a:xfrm>
            <a:off x="2071810" y="5017331"/>
            <a:ext cx="8403578" cy="1000697"/>
          </a:xfrm>
          <a:prstGeom prst="rect">
            <a:avLst/>
          </a:prstGeom>
          <a:solidFill>
            <a:schemeClr val="tx2">
              <a:lumMod val="50000"/>
            </a:schemeClr>
          </a:solidFill>
        </p:spPr>
        <p:txBody>
          <a:bodyPr>
            <a:normAutofit/>
          </a:bodyPr>
          <a:lstStyle>
            <a:lvl1pPr>
              <a:defRPr sz="2400">
                <a:solidFill>
                  <a:schemeClr val="accent3">
                    <a:lumOff val="44000"/>
                  </a:schemeClr>
                </a:solidFill>
              </a:defRPr>
            </a:lvl1pPr>
          </a:lstStyle>
          <a:p>
            <a:r>
              <a:rPr lang="en-US" dirty="0"/>
              <a:t>Tidal flooding has increased 352% since 2000</a:t>
            </a:r>
            <a:br>
              <a:rPr lang="en-US" dirty="0"/>
            </a:br>
            <a:br>
              <a:rPr lang="en-US" dirty="0"/>
            </a:br>
            <a:r>
              <a:rPr lang="en-US" sz="1400" dirty="0"/>
              <a:t>Source NOAA</a:t>
            </a:r>
            <a:endParaRPr sz="1400" dirty="0"/>
          </a:p>
        </p:txBody>
      </p:sp>
      <p:pic>
        <p:nvPicPr>
          <p:cNvPr id="4098" name="Picture 2" descr="Water Resources">
            <a:extLst>
              <a:ext uri="{FF2B5EF4-FFF2-40B4-BE49-F238E27FC236}">
                <a16:creationId xmlns:a16="http://schemas.microsoft.com/office/drawing/2014/main" id="{3D59889C-23BC-4652-93FB-D29759924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7" y="895141"/>
            <a:ext cx="5477320" cy="30882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ort Lauderdale residential streets deemed 'No Wake Zone' due to ...">
            <a:extLst>
              <a:ext uri="{FF2B5EF4-FFF2-40B4-BE49-F238E27FC236}">
                <a16:creationId xmlns:a16="http://schemas.microsoft.com/office/drawing/2014/main" id="{85BCF359-6C90-4E0E-A433-CBE921DC85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65"/>
          <a:stretch/>
        </p:blipFill>
        <p:spPr bwMode="auto">
          <a:xfrm>
            <a:off x="5982303" y="895142"/>
            <a:ext cx="5920382" cy="308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298770"/>
      </p:ext>
    </p:extLst>
  </p:cSld>
  <p:clrMapOvr>
    <a:masterClrMapping/>
  </p:clrMapOvr>
  <p:transition spd="med" advTm="12455"/>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Group"/>
          <p:cNvGrpSpPr/>
          <p:nvPr/>
        </p:nvGrpSpPr>
        <p:grpSpPr>
          <a:xfrm>
            <a:off x="-8467" y="0"/>
            <a:ext cx="14506607" cy="9242625"/>
            <a:chOff x="0" y="0"/>
            <a:chExt cx="14506605" cy="9242624"/>
          </a:xfrm>
        </p:grpSpPr>
        <p:sp>
          <p:nvSpPr>
            <p:cNvPr id="256"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257"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258"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260" name="Title 1"/>
          <p:cNvSpPr txBox="1">
            <a:spLocks noGrp="1"/>
          </p:cNvSpPr>
          <p:nvPr>
            <p:ph type="title"/>
          </p:nvPr>
        </p:nvSpPr>
        <p:spPr>
          <a:xfrm>
            <a:off x="387584" y="561884"/>
            <a:ext cx="11416832" cy="794065"/>
          </a:xfrm>
          <a:prstGeom prst="rect">
            <a:avLst/>
          </a:prstGeom>
        </p:spPr>
        <p:txBody>
          <a:bodyPr/>
          <a:lstStyle/>
          <a:p>
            <a:pPr>
              <a:defRPr sz="2400"/>
            </a:pPr>
            <a:r>
              <a:rPr lang="en-US" dirty="0">
                <a:solidFill>
                  <a:srgbClr val="90C74B"/>
                </a:solidFill>
              </a:rPr>
              <a:t>ETA </a:t>
            </a:r>
            <a:r>
              <a:rPr dirty="0"/>
              <a:t>H</a:t>
            </a:r>
            <a:r>
              <a:rPr lang="en-US" dirty="0"/>
              <a:t>its South Florida November 2020</a:t>
            </a:r>
            <a:endParaRPr dirty="0">
              <a:solidFill>
                <a:srgbClr val="4C80C0"/>
              </a:solidFill>
            </a:endParaRPr>
          </a:p>
        </p:txBody>
      </p:sp>
      <p:pic>
        <p:nvPicPr>
          <p:cNvPr id="262" name="Image" descr="Image"/>
          <p:cNvPicPr>
            <a:picLocks noChangeAspect="1"/>
          </p:cNvPicPr>
          <p:nvPr/>
        </p:nvPicPr>
        <p:blipFill>
          <a:blip r:embed="rId3"/>
          <a:stretch>
            <a:fillRect/>
          </a:stretch>
        </p:blipFill>
        <p:spPr>
          <a:xfrm>
            <a:off x="694923" y="6014927"/>
            <a:ext cx="2104910" cy="739180"/>
          </a:xfrm>
          <a:prstGeom prst="rect">
            <a:avLst/>
          </a:prstGeom>
          <a:ln w="12700">
            <a:miter lim="400000"/>
          </a:ln>
        </p:spPr>
      </p:pic>
      <p:pic>
        <p:nvPicPr>
          <p:cNvPr id="9" name="Picture 2" descr="We Lost Everything': Fort Lauderdale Families' Lives Altered by High Water  From Eta – NBC 6 South Florida">
            <a:extLst>
              <a:ext uri="{FF2B5EF4-FFF2-40B4-BE49-F238E27FC236}">
                <a16:creationId xmlns:a16="http://schemas.microsoft.com/office/drawing/2014/main" id="{B0F71420-0951-4234-AE24-4B7ED71DB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549" y="1599217"/>
            <a:ext cx="5637958" cy="3170522"/>
          </a:xfrm>
          <a:prstGeom prst="rect">
            <a:avLst/>
          </a:prstGeom>
          <a:noFill/>
          <a:extLst>
            <a:ext uri="{909E8E84-426E-40DD-AFC4-6F175D3DCCD1}">
              <a14:hiddenFill xmlns:a14="http://schemas.microsoft.com/office/drawing/2010/main">
                <a:solidFill>
                  <a:srgbClr val="FFFFFF"/>
                </a:solidFill>
              </a14:hiddenFill>
            </a:ext>
          </a:extLst>
        </p:spPr>
      </p:pic>
      <p:pic>
        <p:nvPicPr>
          <p:cNvPr id="10" name="October_17_2016_sunny_day_tidal_flooding_at_Brickell_Bay_Drive_and_12_Street_downtown_Miami,_4.29_MLLW_high_tide_am.jpg" descr="October_17_2016_sunny_day_tidal_flooding_at_Brickell_Bay_Drive_and_12_Street_downtown_Miami,_4.29_MLLW_high_tide_am.jpg">
            <a:extLst>
              <a:ext uri="{FF2B5EF4-FFF2-40B4-BE49-F238E27FC236}">
                <a16:creationId xmlns:a16="http://schemas.microsoft.com/office/drawing/2014/main" id="{529928A4-887B-46FF-B470-BEC8F949EC0D}"/>
              </a:ext>
            </a:extLst>
          </p:cNvPr>
          <p:cNvPicPr>
            <a:picLocks noChangeAspect="1"/>
          </p:cNvPicPr>
          <p:nvPr/>
        </p:nvPicPr>
        <p:blipFill>
          <a:blip r:embed="rId5"/>
          <a:srcRect t="15977"/>
          <a:stretch>
            <a:fillRect/>
          </a:stretch>
        </p:blipFill>
        <p:spPr>
          <a:xfrm>
            <a:off x="155130" y="1599217"/>
            <a:ext cx="5697124" cy="3170522"/>
          </a:xfrm>
          <a:prstGeom prst="rect">
            <a:avLst/>
          </a:prstGeom>
          <a:ln w="12700">
            <a:miter lim="400000"/>
          </a:ln>
        </p:spPr>
      </p:pic>
      <p:sp>
        <p:nvSpPr>
          <p:cNvPr id="11" name="TextBox 10">
            <a:extLst>
              <a:ext uri="{FF2B5EF4-FFF2-40B4-BE49-F238E27FC236}">
                <a16:creationId xmlns:a16="http://schemas.microsoft.com/office/drawing/2014/main" id="{C63BED9D-E401-41EF-844E-FAA978832D79}"/>
              </a:ext>
            </a:extLst>
          </p:cNvPr>
          <p:cNvSpPr txBox="1"/>
          <p:nvPr/>
        </p:nvSpPr>
        <p:spPr>
          <a:xfrm>
            <a:off x="1307904" y="4137634"/>
            <a:ext cx="3223063" cy="400110"/>
          </a:xfrm>
          <a:prstGeom prst="rect">
            <a:avLst/>
          </a:prstGeom>
          <a:solidFill>
            <a:schemeClr val="bg1">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000" spc="-39">
                <a:solidFill>
                  <a:schemeClr val="accent3">
                    <a:lumOff val="44000"/>
                  </a:schemeClr>
                </a:solidFill>
                <a:latin typeface="Gotham"/>
                <a:ea typeface="Gotham"/>
                <a:cs typeface="Gotham"/>
                <a:sym typeface="Gotham"/>
              </a:defRPr>
            </a:lvl1pPr>
          </a:lstStyle>
          <a:p>
            <a:r>
              <a:rPr lang="en-US" dirty="0"/>
              <a:t>King Tide - Sunny Day Flooding</a:t>
            </a:r>
            <a:endParaRPr dirty="0"/>
          </a:p>
        </p:txBody>
      </p:sp>
      <p:sp>
        <p:nvSpPr>
          <p:cNvPr id="12" name="TextBox 11">
            <a:extLst>
              <a:ext uri="{FF2B5EF4-FFF2-40B4-BE49-F238E27FC236}">
                <a16:creationId xmlns:a16="http://schemas.microsoft.com/office/drawing/2014/main" id="{5BB0D578-B5DB-40C5-B2DB-672EEA9200B6}"/>
              </a:ext>
            </a:extLst>
          </p:cNvPr>
          <p:cNvSpPr txBox="1"/>
          <p:nvPr/>
        </p:nvSpPr>
        <p:spPr>
          <a:xfrm>
            <a:off x="7439836" y="4137634"/>
            <a:ext cx="3223063" cy="400110"/>
          </a:xfrm>
          <a:prstGeom prst="rect">
            <a:avLst/>
          </a:prstGeom>
          <a:solidFill>
            <a:schemeClr val="bg1">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000" spc="-39">
                <a:solidFill>
                  <a:schemeClr val="accent3">
                    <a:lumOff val="44000"/>
                  </a:schemeClr>
                </a:solidFill>
                <a:latin typeface="Gotham"/>
                <a:ea typeface="Gotham"/>
                <a:cs typeface="Gotham"/>
                <a:sym typeface="Gotham"/>
              </a:defRPr>
            </a:lvl1pPr>
          </a:lstStyle>
          <a:p>
            <a:r>
              <a:rPr lang="en-US" dirty="0"/>
              <a:t>Eta November 2020</a:t>
            </a:r>
            <a:endParaRPr dirty="0"/>
          </a:p>
        </p:txBody>
      </p:sp>
    </p:spTree>
    <p:extLst>
      <p:ext uri="{BB962C8B-B14F-4D97-AF65-F5344CB8AC3E}">
        <p14:creationId xmlns:p14="http://schemas.microsoft.com/office/powerpoint/2010/main" val="3845746406"/>
      </p:ext>
    </p:extLst>
  </p:cSld>
  <p:clrMapOvr>
    <a:masterClrMapping/>
  </p:clrMapOvr>
  <p:transition spd="med" advTm="1205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2"/>
          <p:cNvPicPr>
            <a:picLocks noChangeAspect="1"/>
          </p:cNvPicPr>
          <p:nvPr/>
        </p:nvPicPr>
        <p:blipFill rotWithShape="1">
          <a:blip r:embed="rId2">
            <a:extLst>
              <a:ext uri="{28A0092B-C50C-407E-A947-70E740481C1C}">
                <a14:useLocalDpi xmlns:a14="http://schemas.microsoft.com/office/drawing/2010/main" val="0"/>
              </a:ext>
            </a:extLst>
          </a:blip>
          <a:srcRect r="25117"/>
          <a:stretch/>
        </p:blipFill>
        <p:spPr>
          <a:xfrm>
            <a:off x="6073611" y="1795635"/>
            <a:ext cx="6222612" cy="5078190"/>
          </a:xfrm>
          <a:prstGeom prst="rect">
            <a:avLst/>
          </a:prstGeom>
          <a:ln w="12700">
            <a:miter lim="400000"/>
          </a:ln>
        </p:spPr>
      </p:pic>
      <p:sp>
        <p:nvSpPr>
          <p:cNvPr id="303"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304"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305" name="Title 1"/>
          <p:cNvSpPr txBox="1">
            <a:spLocks noGrp="1"/>
          </p:cNvSpPr>
          <p:nvPr>
            <p:ph type="title"/>
          </p:nvPr>
        </p:nvSpPr>
        <p:spPr>
          <a:xfrm>
            <a:off x="387584" y="555146"/>
            <a:ext cx="11416832" cy="706348"/>
          </a:xfrm>
          <a:prstGeom prst="rect">
            <a:avLst/>
          </a:prstGeom>
        </p:spPr>
        <p:txBody>
          <a:bodyPr>
            <a:normAutofit fontScale="90000"/>
          </a:bodyPr>
          <a:lstStyle/>
          <a:p>
            <a:pPr>
              <a:lnSpc>
                <a:spcPct val="120000"/>
              </a:lnSpc>
              <a:defRPr sz="2400"/>
            </a:pPr>
            <a:r>
              <a:rPr>
                <a:solidFill>
                  <a:srgbClr val="4C80C0"/>
                </a:solidFill>
              </a:rPr>
              <a:t>INCREASED FLOODING </a:t>
            </a:r>
            <a:r>
              <a:t>IS IMPACTING OUR PAVEMENT STRUCTURES</a:t>
            </a:r>
            <a:br/>
            <a:r>
              <a:rPr sz="1800">
                <a:solidFill>
                  <a:srgbClr val="90C74B"/>
                </a:solidFill>
              </a:rPr>
              <a:t>Need to distinguish between Inundation and Washout Impacts</a:t>
            </a:r>
          </a:p>
        </p:txBody>
      </p:sp>
      <p:pic>
        <p:nvPicPr>
          <p:cNvPr id="306" name="Content Placeholder 5" descr="Content Placeholder 5"/>
          <p:cNvPicPr>
            <a:picLocks noChangeAspect="1"/>
          </p:cNvPicPr>
          <p:nvPr/>
        </p:nvPicPr>
        <p:blipFill>
          <a:blip r:embed="rId3"/>
          <a:stretch>
            <a:fillRect/>
          </a:stretch>
        </p:blipFill>
        <p:spPr>
          <a:xfrm>
            <a:off x="-2635772" y="1791537"/>
            <a:ext cx="8709383" cy="5080473"/>
          </a:xfrm>
          <a:prstGeom prst="rect">
            <a:avLst/>
          </a:prstGeom>
          <a:ln w="12700">
            <a:miter lim="400000"/>
          </a:ln>
        </p:spPr>
      </p:pic>
      <p:sp>
        <p:nvSpPr>
          <p:cNvPr id="307" name="TextBox 6"/>
          <p:cNvSpPr txBox="1"/>
          <p:nvPr/>
        </p:nvSpPr>
        <p:spPr>
          <a:xfrm>
            <a:off x="651907" y="3092450"/>
            <a:ext cx="3226865" cy="774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latin typeface="Gotham"/>
                <a:ea typeface="Gotham"/>
                <a:cs typeface="Gotham"/>
                <a:sym typeface="Gotham"/>
              </a:defRPr>
            </a:pPr>
            <a:r>
              <a:t>The rise of water that submerges the pavement.</a:t>
            </a:r>
          </a:p>
          <a:p>
            <a:pPr>
              <a:defRPr sz="1600">
                <a:latin typeface="Gotham"/>
                <a:ea typeface="Gotham"/>
                <a:cs typeface="Gotham"/>
                <a:sym typeface="Gotham"/>
              </a:defRPr>
            </a:pPr>
            <a:r>
              <a:t>No rapid flow or current</a:t>
            </a:r>
          </a:p>
        </p:txBody>
      </p:sp>
      <p:sp>
        <p:nvSpPr>
          <p:cNvPr id="308" name="INUNDATION"/>
          <p:cNvSpPr txBox="1"/>
          <p:nvPr/>
        </p:nvSpPr>
        <p:spPr>
          <a:xfrm>
            <a:off x="646185" y="2590060"/>
            <a:ext cx="3134742" cy="493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500">
                <a:latin typeface="Gotham Black"/>
                <a:ea typeface="Gotham Black"/>
                <a:cs typeface="Gotham Black"/>
                <a:sym typeface="Gotham Black"/>
              </a:defRPr>
            </a:lvl1pPr>
          </a:lstStyle>
          <a:p>
            <a:r>
              <a:t>INUNDATION</a:t>
            </a:r>
          </a:p>
        </p:txBody>
      </p:sp>
      <p:sp>
        <p:nvSpPr>
          <p:cNvPr id="309" name="WASHOUT"/>
          <p:cNvSpPr txBox="1"/>
          <p:nvPr/>
        </p:nvSpPr>
        <p:spPr>
          <a:xfrm>
            <a:off x="9355568" y="2116848"/>
            <a:ext cx="2581784" cy="493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500">
                <a:solidFill>
                  <a:schemeClr val="accent3">
                    <a:lumOff val="44000"/>
                  </a:schemeClr>
                </a:solidFill>
                <a:latin typeface="Gotham Black"/>
                <a:ea typeface="Gotham Black"/>
                <a:cs typeface="Gotham Black"/>
                <a:sym typeface="Gotham Black"/>
              </a:defRPr>
            </a:lvl1pPr>
          </a:lstStyle>
          <a:p>
            <a:r>
              <a:rPr dirty="0"/>
              <a:t>WASHOUT</a:t>
            </a:r>
          </a:p>
        </p:txBody>
      </p:sp>
      <p:sp>
        <p:nvSpPr>
          <p:cNvPr id="310" name="Rectangle"/>
          <p:cNvSpPr/>
          <p:nvPr/>
        </p:nvSpPr>
        <p:spPr>
          <a:xfrm>
            <a:off x="277755" y="5748433"/>
            <a:ext cx="5538392" cy="628849"/>
          </a:xfrm>
          <a:prstGeom prst="rect">
            <a:avLst/>
          </a:prstGeom>
          <a:solidFill>
            <a:srgbClr val="4C80C0"/>
          </a:solidFill>
          <a:ln w="25400">
            <a:solidFill>
              <a:srgbClr val="90C74B"/>
            </a:solidFill>
          </a:ln>
        </p:spPr>
        <p:txBody>
          <a:bodyPr lIns="45719" rIns="45719"/>
          <a:lstStyle/>
          <a:p>
            <a:endParaRPr/>
          </a:p>
        </p:txBody>
      </p:sp>
      <p:sp>
        <p:nvSpPr>
          <p:cNvPr id="311" name="TextBox 5"/>
          <p:cNvSpPr txBox="1"/>
          <p:nvPr/>
        </p:nvSpPr>
        <p:spPr>
          <a:xfrm>
            <a:off x="365710" y="5881505"/>
            <a:ext cx="5387882"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spc="-39">
                <a:solidFill>
                  <a:schemeClr val="accent3">
                    <a:lumOff val="44000"/>
                  </a:schemeClr>
                </a:solidFill>
                <a:latin typeface="Gotham"/>
                <a:ea typeface="Gotham"/>
                <a:cs typeface="Gotham"/>
                <a:sym typeface="Gotham"/>
              </a:defRPr>
            </a:lvl1pPr>
          </a:lstStyle>
          <a:p>
            <a:r>
              <a:t>Pavement type does have an impact</a:t>
            </a:r>
          </a:p>
        </p:txBody>
      </p:sp>
      <p:sp>
        <p:nvSpPr>
          <p:cNvPr id="312" name="Rectangle"/>
          <p:cNvSpPr/>
          <p:nvPr/>
        </p:nvSpPr>
        <p:spPr>
          <a:xfrm>
            <a:off x="6333291" y="5748433"/>
            <a:ext cx="5538391" cy="628849"/>
          </a:xfrm>
          <a:prstGeom prst="rect">
            <a:avLst/>
          </a:prstGeom>
          <a:solidFill>
            <a:srgbClr val="90C74B"/>
          </a:solidFill>
          <a:ln w="25400">
            <a:solidFill>
              <a:srgbClr val="4C80C0"/>
            </a:solidFill>
          </a:ln>
        </p:spPr>
        <p:txBody>
          <a:bodyPr lIns="45719" rIns="45719"/>
          <a:lstStyle/>
          <a:p>
            <a:endParaRPr/>
          </a:p>
        </p:txBody>
      </p:sp>
      <p:sp>
        <p:nvSpPr>
          <p:cNvPr id="313" name="TextBox 5"/>
          <p:cNvSpPr txBox="1"/>
          <p:nvPr/>
        </p:nvSpPr>
        <p:spPr>
          <a:xfrm>
            <a:off x="6421245" y="5881505"/>
            <a:ext cx="5387882"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spc="-39">
                <a:solidFill>
                  <a:schemeClr val="accent3">
                    <a:lumOff val="44000"/>
                  </a:schemeClr>
                </a:solidFill>
                <a:latin typeface="Gotham"/>
                <a:ea typeface="Gotham"/>
                <a:cs typeface="Gotham"/>
                <a:sym typeface="Gotham"/>
              </a:defRPr>
            </a:lvl1pPr>
          </a:lstStyle>
          <a:p>
            <a:r>
              <a:t>Pavement type has little impact</a:t>
            </a:r>
          </a:p>
        </p:txBody>
      </p:sp>
      <p:sp>
        <p:nvSpPr>
          <p:cNvPr id="314" name="TextBox 6"/>
          <p:cNvSpPr txBox="1"/>
          <p:nvPr/>
        </p:nvSpPr>
        <p:spPr>
          <a:xfrm>
            <a:off x="8562561" y="2705099"/>
            <a:ext cx="330912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1600">
                <a:solidFill>
                  <a:schemeClr val="accent3">
                    <a:lumOff val="44000"/>
                  </a:schemeClr>
                </a:solidFill>
                <a:latin typeface="Gotham"/>
                <a:ea typeface="Gotham"/>
                <a:cs typeface="Gotham"/>
                <a:sym typeface="Gotham"/>
              </a:defRPr>
            </a:lvl1pPr>
          </a:lstStyle>
          <a:p>
            <a:r>
              <a:rPr dirty="0"/>
              <a:t>Rapid flow of flood water/high current that scours and washes out the pavement structure.</a:t>
            </a:r>
          </a:p>
        </p:txBody>
      </p:sp>
    </p:spTree>
    <p:extLst>
      <p:ext uri="{BB962C8B-B14F-4D97-AF65-F5344CB8AC3E}">
        <p14:creationId xmlns:p14="http://schemas.microsoft.com/office/powerpoint/2010/main" val="509586302"/>
      </p:ext>
    </p:extLst>
  </p:cSld>
  <p:clrMapOvr>
    <a:masterClrMapping/>
  </p:clrMapOvr>
  <p:transition spd="med" advTm="5202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7" name="Group"/>
          <p:cNvGrpSpPr/>
          <p:nvPr/>
        </p:nvGrpSpPr>
        <p:grpSpPr>
          <a:xfrm>
            <a:off x="-8467" y="0"/>
            <a:ext cx="14506607" cy="9242625"/>
            <a:chOff x="0" y="0"/>
            <a:chExt cx="14506605" cy="9242624"/>
          </a:xfrm>
        </p:grpSpPr>
        <p:sp>
          <p:nvSpPr>
            <p:cNvPr id="644"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45"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46"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649" name="Title 1"/>
          <p:cNvSpPr txBox="1">
            <a:spLocks noGrp="1"/>
          </p:cNvSpPr>
          <p:nvPr>
            <p:ph type="title"/>
          </p:nvPr>
        </p:nvSpPr>
        <p:spPr>
          <a:xfrm>
            <a:off x="387584" y="563275"/>
            <a:ext cx="11416832" cy="735587"/>
          </a:xfrm>
          <a:prstGeom prst="rect">
            <a:avLst/>
          </a:prstGeom>
        </p:spPr>
        <p:txBody>
          <a:bodyPr>
            <a:normAutofit fontScale="90000"/>
          </a:bodyPr>
          <a:lstStyle/>
          <a:p>
            <a:pPr>
              <a:lnSpc>
                <a:spcPct val="120000"/>
              </a:lnSpc>
            </a:pPr>
            <a:r>
              <a:t>THERE ARE MANY ARTICLES BEING PUBLISHED ON THE NEED </a:t>
            </a:r>
            <a:br/>
            <a:r>
              <a:t>FOR CREATING FLOOD RESISTANCE INFRASTRUCTURE</a:t>
            </a:r>
          </a:p>
        </p:txBody>
      </p:sp>
      <p:sp>
        <p:nvSpPr>
          <p:cNvPr id="650" name="Content Placeholder 2"/>
          <p:cNvSpPr txBox="1">
            <a:spLocks noGrp="1"/>
          </p:cNvSpPr>
          <p:nvPr>
            <p:ph type="body" sz="half" idx="1"/>
          </p:nvPr>
        </p:nvSpPr>
        <p:spPr>
          <a:xfrm>
            <a:off x="584994" y="1692680"/>
            <a:ext cx="6318914" cy="2659840"/>
          </a:xfrm>
          <a:prstGeom prst="rect">
            <a:avLst/>
          </a:prstGeom>
        </p:spPr>
        <p:txBody>
          <a:bodyPr/>
          <a:lstStyle/>
          <a:p>
            <a:pPr marL="0" indent="0">
              <a:spcBef>
                <a:spcPts val="500"/>
              </a:spcBef>
              <a:defRPr sz="1800" b="0">
                <a:solidFill>
                  <a:schemeClr val="accent4"/>
                </a:solidFill>
                <a:latin typeface="Gotham"/>
                <a:ea typeface="Gotham"/>
                <a:cs typeface="Gotham"/>
                <a:sym typeface="Gotham"/>
              </a:defRPr>
            </a:pPr>
            <a:r>
              <a:t>This recent PEW article recognized the need to make our infrastructure “Flood Ready</a:t>
            </a:r>
          </a:p>
          <a:p>
            <a:pPr lvl="1">
              <a:spcBef>
                <a:spcPts val="500"/>
              </a:spcBef>
              <a:defRPr sz="1800" b="0">
                <a:solidFill>
                  <a:schemeClr val="accent4"/>
                </a:solidFill>
                <a:latin typeface="Gotham"/>
                <a:ea typeface="Gotham"/>
                <a:cs typeface="Gotham"/>
                <a:sym typeface="Gotham"/>
              </a:defRPr>
            </a:pPr>
            <a:r>
              <a:t>Existing policies fall short</a:t>
            </a:r>
          </a:p>
          <a:p>
            <a:pPr lvl="1">
              <a:spcBef>
                <a:spcPts val="500"/>
              </a:spcBef>
              <a:defRPr sz="1800" b="0">
                <a:solidFill>
                  <a:schemeClr val="accent4"/>
                </a:solidFill>
                <a:latin typeface="Gotham"/>
                <a:ea typeface="Gotham"/>
                <a:cs typeface="Gotham"/>
                <a:sym typeface="Gotham"/>
              </a:defRPr>
            </a:pPr>
            <a:r>
              <a:t>Costs due to flooding are increasing, and will likely continue to increase </a:t>
            </a:r>
          </a:p>
          <a:p>
            <a:pPr lvl="2">
              <a:spcBef>
                <a:spcPts val="500"/>
              </a:spcBef>
              <a:defRPr sz="1800" b="0">
                <a:solidFill>
                  <a:schemeClr val="accent4"/>
                </a:solidFill>
                <a:latin typeface="Gotham"/>
                <a:ea typeface="Gotham"/>
                <a:cs typeface="Gotham"/>
                <a:sym typeface="Gotham"/>
              </a:defRPr>
            </a:pPr>
            <a:r>
              <a:t>Rebuild the same asset multiple times</a:t>
            </a:r>
          </a:p>
          <a:p>
            <a:pPr lvl="2">
              <a:spcBef>
                <a:spcPts val="500"/>
              </a:spcBef>
              <a:defRPr sz="1800" b="0">
                <a:solidFill>
                  <a:schemeClr val="accent4"/>
                </a:solidFill>
                <a:latin typeface="Gotham"/>
                <a:ea typeface="Gotham"/>
                <a:cs typeface="Gotham"/>
                <a:sym typeface="Gotham"/>
              </a:defRPr>
            </a:pPr>
            <a:r>
              <a:t>Higher population density / more damage</a:t>
            </a:r>
          </a:p>
          <a:p>
            <a:pPr lvl="1">
              <a:spcBef>
                <a:spcPts val="500"/>
              </a:spcBef>
              <a:defRPr sz="1800" b="0">
                <a:solidFill>
                  <a:schemeClr val="accent4"/>
                </a:solidFill>
                <a:latin typeface="Gotham"/>
                <a:ea typeface="Gotham"/>
                <a:cs typeface="Gotham"/>
                <a:sym typeface="Gotham"/>
              </a:defRPr>
            </a:pPr>
            <a:r>
              <a:t>Flood-ready investments are cost-effective</a:t>
            </a:r>
          </a:p>
        </p:txBody>
      </p:sp>
      <p:pic>
        <p:nvPicPr>
          <p:cNvPr id="651" name="Picture 3" descr="Picture 3"/>
          <p:cNvPicPr>
            <a:picLocks noChangeAspect="1"/>
          </p:cNvPicPr>
          <p:nvPr/>
        </p:nvPicPr>
        <p:blipFill>
          <a:blip r:embed="rId3"/>
          <a:stretch>
            <a:fillRect/>
          </a:stretch>
        </p:blipFill>
        <p:spPr>
          <a:xfrm>
            <a:off x="7998707" y="1532541"/>
            <a:ext cx="3418111" cy="4510420"/>
          </a:xfrm>
          <a:prstGeom prst="rect">
            <a:avLst/>
          </a:prstGeom>
          <a:ln>
            <a:solidFill>
              <a:srgbClr val="000000"/>
            </a:solidFill>
          </a:ln>
        </p:spPr>
      </p:pic>
      <p:sp>
        <p:nvSpPr>
          <p:cNvPr id="652" name="Rectangle"/>
          <p:cNvSpPr/>
          <p:nvPr/>
        </p:nvSpPr>
        <p:spPr>
          <a:xfrm>
            <a:off x="813296" y="4759038"/>
            <a:ext cx="6143665" cy="779326"/>
          </a:xfrm>
          <a:prstGeom prst="rect">
            <a:avLst/>
          </a:prstGeom>
          <a:solidFill>
            <a:srgbClr val="4C80C0"/>
          </a:solidFill>
          <a:ln w="25400">
            <a:solidFill>
              <a:srgbClr val="90C74B"/>
            </a:solidFill>
          </a:ln>
        </p:spPr>
        <p:txBody>
          <a:bodyPr lIns="45719" rIns="45719"/>
          <a:lstStyle/>
          <a:p>
            <a:endParaRPr/>
          </a:p>
        </p:txBody>
      </p:sp>
      <p:sp>
        <p:nvSpPr>
          <p:cNvPr id="653" name="TextBox 5"/>
          <p:cNvSpPr txBox="1"/>
          <p:nvPr/>
        </p:nvSpPr>
        <p:spPr>
          <a:xfrm>
            <a:off x="1068405" y="4871555"/>
            <a:ext cx="5633446" cy="938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Did not specifically touch on the WAYS to increase the resilience of pavements and roadway infrastructure</a:t>
            </a:r>
          </a:p>
        </p:txBody>
      </p:sp>
    </p:spTree>
  </p:cSld>
  <p:clrMapOvr>
    <a:masterClrMapping/>
  </p:clrMapOvr>
  <p:transition spd="med" advTm="40587"/>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p:cNvGrpSpPr/>
          <p:nvPr/>
        </p:nvGrpSpPr>
        <p:grpSpPr>
          <a:xfrm>
            <a:off x="-8467" y="0"/>
            <a:ext cx="14506607" cy="9242625"/>
            <a:chOff x="0" y="0"/>
            <a:chExt cx="14506605" cy="9242624"/>
          </a:xfrm>
        </p:grpSpPr>
        <p:sp>
          <p:nvSpPr>
            <p:cNvPr id="196"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97"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98"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200" name="Title 1"/>
          <p:cNvSpPr txBox="1">
            <a:spLocks noGrp="1"/>
          </p:cNvSpPr>
          <p:nvPr>
            <p:ph type="title"/>
          </p:nvPr>
        </p:nvSpPr>
        <p:spPr>
          <a:xfrm>
            <a:off x="682388" y="574385"/>
            <a:ext cx="10827224" cy="1448856"/>
          </a:xfrm>
          <a:prstGeom prst="rect">
            <a:avLst/>
          </a:prstGeom>
        </p:spPr>
        <p:txBody>
          <a:bodyPr/>
          <a:lstStyle/>
          <a:p>
            <a:pPr>
              <a:defRPr sz="2400"/>
            </a:pPr>
            <a:r>
              <a:rPr lang="en-US" dirty="0"/>
              <a:t>Resilience Revolving Loan Fund Act</a:t>
            </a:r>
            <a:br>
              <a:rPr dirty="0"/>
            </a:br>
            <a:r>
              <a:rPr lang="en-US" dirty="0">
                <a:solidFill>
                  <a:srgbClr val="4C80C0"/>
                </a:solidFill>
              </a:rPr>
              <a:t>STORM “Safeguarding Tomorrow through Ongoing Risk Mitigation”</a:t>
            </a:r>
            <a:br>
              <a:rPr lang="en-US" dirty="0">
                <a:solidFill>
                  <a:srgbClr val="4C80C0"/>
                </a:solidFill>
              </a:rPr>
            </a:br>
            <a:r>
              <a:rPr lang="en-US" dirty="0">
                <a:solidFill>
                  <a:srgbClr val="4C80C0"/>
                </a:solidFill>
              </a:rPr>
              <a:t>Signed into law January 1, 2021</a:t>
            </a:r>
            <a:br>
              <a:rPr lang="en-US" dirty="0">
                <a:solidFill>
                  <a:srgbClr val="4C80C0"/>
                </a:solidFill>
              </a:rPr>
            </a:br>
            <a:endParaRPr dirty="0">
              <a:solidFill>
                <a:srgbClr val="4C80C0"/>
              </a:solidFill>
            </a:endParaRPr>
          </a:p>
        </p:txBody>
      </p:sp>
      <p:pic>
        <p:nvPicPr>
          <p:cNvPr id="201"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769" t="11732" r="8913" b="41856"/>
          <a:stretch/>
        </p:blipFill>
        <p:spPr>
          <a:xfrm>
            <a:off x="921913" y="2480966"/>
            <a:ext cx="5957257" cy="2706413"/>
          </a:xfrm>
          <a:prstGeom prst="rect">
            <a:avLst/>
          </a:prstGeom>
          <a:ln w="12700">
            <a:miter lim="400000"/>
          </a:ln>
        </p:spPr>
      </p:pic>
      <p:sp>
        <p:nvSpPr>
          <p:cNvPr id="204" name="TextBox 5"/>
          <p:cNvSpPr txBox="1"/>
          <p:nvPr/>
        </p:nvSpPr>
        <p:spPr>
          <a:xfrm>
            <a:off x="8313354" y="2322810"/>
            <a:ext cx="3463486" cy="1631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000">
                <a:solidFill>
                  <a:srgbClr val="90C74B"/>
                </a:solidFill>
                <a:latin typeface="Gotham"/>
                <a:ea typeface="Gotham"/>
                <a:cs typeface="Gotham"/>
                <a:sym typeface="Gotham"/>
              </a:defRPr>
            </a:pPr>
            <a:r>
              <a:rPr lang="en-US" dirty="0"/>
              <a:t>The legislation authorizes $200 million for the RRF and allows states to offer low-interest loans to counties and cities for disaster mitigation projects</a:t>
            </a:r>
            <a:endParaRPr dirty="0">
              <a:solidFill>
                <a:srgbClr val="4C80C0"/>
              </a:solidFill>
            </a:endParaRPr>
          </a:p>
        </p:txBody>
      </p:sp>
      <p:sp>
        <p:nvSpPr>
          <p:cNvPr id="205" name="Line"/>
          <p:cNvSpPr/>
          <p:nvPr/>
        </p:nvSpPr>
        <p:spPr>
          <a:xfrm>
            <a:off x="7939379" y="2371288"/>
            <a:ext cx="1" cy="1534261"/>
          </a:xfrm>
          <a:prstGeom prst="line">
            <a:avLst/>
          </a:prstGeom>
          <a:ln w="12700">
            <a:solidFill>
              <a:schemeClr val="accent3"/>
            </a:solidFill>
          </a:ln>
        </p:spPr>
        <p:txBody>
          <a:bodyPr lIns="45719" rIns="45719"/>
          <a:lstStyle/>
          <a:p>
            <a:endParaRPr/>
          </a:p>
        </p:txBody>
      </p:sp>
    </p:spTree>
    <p:extLst>
      <p:ext uri="{BB962C8B-B14F-4D97-AF65-F5344CB8AC3E}">
        <p14:creationId xmlns:p14="http://schemas.microsoft.com/office/powerpoint/2010/main" val="2336597318"/>
      </p:ext>
    </p:extLst>
  </p:cSld>
  <p:clrMapOvr>
    <a:masterClrMapping/>
  </p:clrMapOvr>
  <p:transition spd="med" advTm="951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 name="Group"/>
          <p:cNvGrpSpPr/>
          <p:nvPr/>
        </p:nvGrpSpPr>
        <p:grpSpPr>
          <a:xfrm>
            <a:off x="-8467" y="0"/>
            <a:ext cx="14506607" cy="9242625"/>
            <a:chOff x="0" y="0"/>
            <a:chExt cx="14506605" cy="9242624"/>
          </a:xfrm>
        </p:grpSpPr>
        <p:sp>
          <p:nvSpPr>
            <p:cNvPr id="316"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17"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18"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20" name="Rectangle 3"/>
          <p:cNvSpPr txBox="1">
            <a:spLocks noGrp="1"/>
          </p:cNvSpPr>
          <p:nvPr>
            <p:ph type="title"/>
          </p:nvPr>
        </p:nvSpPr>
        <p:spPr>
          <a:xfrm>
            <a:off x="387584" y="819150"/>
            <a:ext cx="11416832" cy="413960"/>
          </a:xfrm>
          <a:prstGeom prst="rect">
            <a:avLst/>
          </a:prstGeom>
        </p:spPr>
        <p:txBody>
          <a:bodyPr/>
          <a:lstStyle/>
          <a:p>
            <a:r>
              <a:rPr lang="en-US" dirty="0"/>
              <a:t>Agenda</a:t>
            </a:r>
            <a:endParaRPr dirty="0"/>
          </a:p>
        </p:txBody>
      </p:sp>
      <p:sp>
        <p:nvSpPr>
          <p:cNvPr id="321" name="Rectangle 4"/>
          <p:cNvSpPr txBox="1">
            <a:spLocks noGrp="1"/>
          </p:cNvSpPr>
          <p:nvPr>
            <p:ph type="body" sz="half" idx="1"/>
          </p:nvPr>
        </p:nvSpPr>
        <p:spPr>
          <a:xfrm>
            <a:off x="927219" y="2110898"/>
            <a:ext cx="10330057" cy="2050253"/>
          </a:xfrm>
          <a:prstGeom prst="rect">
            <a:avLst/>
          </a:prstGeom>
        </p:spPr>
        <p:txBody>
          <a:bodyPr>
            <a:noAutofit/>
          </a:bodyPr>
          <a:lstStyle/>
          <a:p>
            <a:pPr algn="ctr">
              <a:defRPr sz="1600" b="0">
                <a:solidFill>
                  <a:schemeClr val="accent4"/>
                </a:solidFill>
                <a:latin typeface="Gotham"/>
                <a:ea typeface="Gotham"/>
                <a:cs typeface="Gotham"/>
                <a:sym typeface="Gotham"/>
              </a:defRPr>
            </a:pPr>
            <a:r>
              <a:rPr sz="2400" dirty="0"/>
              <a:t>The Need for Resilient Pavements</a:t>
            </a:r>
          </a:p>
          <a:p>
            <a:pPr algn="ctr">
              <a:defRPr sz="1600" b="0">
                <a:solidFill>
                  <a:schemeClr val="accent4"/>
                </a:solidFill>
                <a:latin typeface="Gotham"/>
                <a:ea typeface="Gotham"/>
                <a:cs typeface="Gotham"/>
                <a:sym typeface="Gotham"/>
              </a:defRPr>
            </a:pPr>
            <a:endParaRPr sz="2400" dirty="0"/>
          </a:p>
          <a:p>
            <a:pPr algn="ctr">
              <a:defRPr sz="1600" b="0">
                <a:solidFill>
                  <a:srgbClr val="90C74B"/>
                </a:solidFill>
                <a:latin typeface="Gotham Black"/>
                <a:ea typeface="Gotham Black"/>
                <a:cs typeface="Gotham Black"/>
                <a:sym typeface="Gotham Black"/>
              </a:defRPr>
            </a:pPr>
            <a:r>
              <a:rPr sz="2400" dirty="0"/>
              <a:t>Defining Resiliency</a:t>
            </a:r>
          </a:p>
          <a:p>
            <a:pPr algn="ctr">
              <a:defRPr sz="1600" b="0">
                <a:solidFill>
                  <a:schemeClr val="accent4"/>
                </a:solidFill>
                <a:latin typeface="Gotham"/>
                <a:ea typeface="Gotham"/>
                <a:cs typeface="Gotham"/>
                <a:sym typeface="Gotham"/>
              </a:defRPr>
            </a:pPr>
            <a:endParaRPr sz="2400" dirty="0"/>
          </a:p>
          <a:p>
            <a:pPr algn="ctr">
              <a:defRPr sz="1600" b="0">
                <a:solidFill>
                  <a:schemeClr val="accent4"/>
                </a:solidFill>
                <a:latin typeface="Gotham"/>
                <a:ea typeface="Gotham"/>
                <a:cs typeface="Gotham"/>
                <a:sym typeface="Gotham"/>
              </a:defRPr>
            </a:pPr>
            <a:r>
              <a:rPr sz="2400" dirty="0"/>
              <a:t>Improving a Pavement’s Flood Resiliency </a:t>
            </a:r>
          </a:p>
        </p:txBody>
      </p:sp>
      <p:pic>
        <p:nvPicPr>
          <p:cNvPr id="322" name="Image" descr="Image"/>
          <p:cNvPicPr>
            <a:picLocks noChangeAspect="1"/>
          </p:cNvPicPr>
          <p:nvPr/>
        </p:nvPicPr>
        <p:blipFill>
          <a:blip r:embed="rId2"/>
          <a:stretch>
            <a:fillRect/>
          </a:stretch>
        </p:blipFill>
        <p:spPr>
          <a:xfrm>
            <a:off x="717634" y="5731249"/>
            <a:ext cx="1751867" cy="615202"/>
          </a:xfrm>
          <a:prstGeom prst="rect">
            <a:avLst/>
          </a:prstGeom>
          <a:ln w="12700">
            <a:miter lim="400000"/>
          </a:ln>
        </p:spPr>
      </p:pic>
      <p:sp>
        <p:nvSpPr>
          <p:cNvPr id="323" name="Line"/>
          <p:cNvSpPr/>
          <p:nvPr/>
        </p:nvSpPr>
        <p:spPr>
          <a:xfrm>
            <a:off x="5704576" y="1538654"/>
            <a:ext cx="706648" cy="1"/>
          </a:xfrm>
          <a:prstGeom prst="line">
            <a:avLst/>
          </a:prstGeom>
          <a:ln w="12700">
            <a:solidFill>
              <a:schemeClr val="accent3"/>
            </a:solidFill>
          </a:ln>
        </p:spPr>
        <p:txBody>
          <a:bodyPr lIns="45719" rIns="45719"/>
          <a:lstStyle/>
          <a:p>
            <a:endParaRPr/>
          </a:p>
        </p:txBody>
      </p:sp>
    </p:spTree>
  </p:cSld>
  <p:clrMapOvr>
    <a:masterClrMapping/>
  </p:clrMapOvr>
  <p:transition spd="med" advTm="7572"/>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 name="Group"/>
          <p:cNvGrpSpPr/>
          <p:nvPr/>
        </p:nvGrpSpPr>
        <p:grpSpPr>
          <a:xfrm>
            <a:off x="0" y="0"/>
            <a:ext cx="14506607" cy="9242625"/>
            <a:chOff x="0" y="0"/>
            <a:chExt cx="14506605" cy="9242624"/>
          </a:xfrm>
        </p:grpSpPr>
        <p:sp>
          <p:nvSpPr>
            <p:cNvPr id="32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2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2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29" name="Title 1"/>
          <p:cNvSpPr txBox="1">
            <a:spLocks noGrp="1"/>
          </p:cNvSpPr>
          <p:nvPr>
            <p:ph type="title"/>
          </p:nvPr>
        </p:nvSpPr>
        <p:spPr>
          <a:xfrm>
            <a:off x="1279525" y="552450"/>
            <a:ext cx="9632950" cy="443199"/>
          </a:xfrm>
          <a:prstGeom prst="rect">
            <a:avLst/>
          </a:prstGeom>
        </p:spPr>
        <p:txBody>
          <a:bodyPr/>
          <a:lstStyle/>
          <a:p>
            <a:pPr>
              <a:defRPr sz="2400"/>
            </a:pPr>
            <a:r>
              <a:t>ADDRESSING RESILIENCY </a:t>
            </a:r>
            <a:r>
              <a:rPr>
                <a:solidFill>
                  <a:srgbClr val="90C74B"/>
                </a:solidFill>
              </a:rPr>
              <a:t>AND THE ENVIRONMENT</a:t>
            </a:r>
          </a:p>
        </p:txBody>
      </p:sp>
      <p:sp>
        <p:nvSpPr>
          <p:cNvPr id="330" name="Rectangle 4"/>
          <p:cNvSpPr/>
          <p:nvPr/>
        </p:nvSpPr>
        <p:spPr>
          <a:xfrm>
            <a:off x="9040706" y="4246583"/>
            <a:ext cx="3040540" cy="17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1" indent="-182879">
              <a:buSzPct val="100000"/>
              <a:buAutoNum type="arabicPeriod"/>
              <a:defRPr sz="700" i="1">
                <a:solidFill>
                  <a:schemeClr val="accent4"/>
                </a:solidFill>
              </a:defRPr>
            </a:pPr>
            <a:r>
              <a:t>UN-International Strategy for Disaster Reduction</a:t>
            </a:r>
          </a:p>
        </p:txBody>
      </p:sp>
      <p:pic>
        <p:nvPicPr>
          <p:cNvPr id="331" name="Image" descr="Image"/>
          <p:cNvPicPr>
            <a:picLocks noChangeAspect="1"/>
          </p:cNvPicPr>
          <p:nvPr/>
        </p:nvPicPr>
        <p:blipFill>
          <a:blip r:embed="rId2"/>
          <a:stretch>
            <a:fillRect/>
          </a:stretch>
        </p:blipFill>
        <p:spPr>
          <a:xfrm>
            <a:off x="694923" y="6014927"/>
            <a:ext cx="2104910" cy="739180"/>
          </a:xfrm>
          <a:prstGeom prst="rect">
            <a:avLst/>
          </a:prstGeom>
          <a:ln w="12700">
            <a:miter lim="400000"/>
          </a:ln>
        </p:spPr>
      </p:pic>
      <p:sp>
        <p:nvSpPr>
          <p:cNvPr id="332" name="Resilience"/>
          <p:cNvSpPr txBox="1"/>
          <p:nvPr/>
        </p:nvSpPr>
        <p:spPr>
          <a:xfrm>
            <a:off x="1070010" y="2320991"/>
            <a:ext cx="10555936" cy="2189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600"/>
              </a:spcBef>
              <a:defRPr sz="12900">
                <a:solidFill>
                  <a:srgbClr val="4C80C0"/>
                </a:solidFill>
                <a:latin typeface="Gotham Black"/>
                <a:ea typeface="Gotham Black"/>
                <a:cs typeface="Gotham Black"/>
                <a:sym typeface="Gotham Black"/>
              </a:defRPr>
            </a:pPr>
            <a:r>
              <a:rPr cap="all" dirty="0">
                <a:solidFill>
                  <a:srgbClr val="90C74B"/>
                </a:solidFill>
              </a:rPr>
              <a:t>Resilience</a:t>
            </a:r>
            <a:r>
              <a:rPr dirty="0"/>
              <a:t> </a:t>
            </a:r>
          </a:p>
        </p:txBody>
      </p:sp>
      <p:sp>
        <p:nvSpPr>
          <p:cNvPr id="333" name="The ability … to resist, absorb, accommodate, and recover from the effects of a hazard in a timely and efficient manner 1"/>
          <p:cNvSpPr txBox="1"/>
          <p:nvPr/>
        </p:nvSpPr>
        <p:spPr>
          <a:xfrm>
            <a:off x="1680742" y="1876431"/>
            <a:ext cx="8830517"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20000"/>
              </a:lnSpc>
              <a:spcBef>
                <a:spcPts val="600"/>
              </a:spcBef>
              <a:defRPr sz="2000">
                <a:solidFill>
                  <a:schemeClr val="accent4"/>
                </a:solidFill>
                <a:latin typeface="Gotham"/>
                <a:ea typeface="Gotham"/>
                <a:cs typeface="Gotham"/>
                <a:sym typeface="Gotham"/>
              </a:defRPr>
            </a:pPr>
            <a:r>
              <a:t>The ability … to </a:t>
            </a:r>
            <a:r>
              <a:rPr>
                <a:solidFill>
                  <a:srgbClr val="4C80C0"/>
                </a:solidFill>
                <a:latin typeface="Gotham Black"/>
                <a:ea typeface="Gotham Black"/>
                <a:cs typeface="Gotham Black"/>
                <a:sym typeface="Gotham Black"/>
              </a:rPr>
              <a:t>resist, absorb, accommodate, and recover</a:t>
            </a:r>
            <a:r>
              <a:t> from the effects of a hazard in a timely and efficient manner </a:t>
            </a:r>
            <a:r>
              <a:rPr baseline="30000"/>
              <a:t>1</a:t>
            </a:r>
          </a:p>
        </p:txBody>
      </p:sp>
    </p:spTree>
  </p:cSld>
  <p:clrMapOvr>
    <a:masterClrMapping/>
  </p:clrMapOvr>
  <p:transition spd="med" advTm="1452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2"/>
          <p:cNvSpPr txBox="1">
            <a:spLocks noGrp="1"/>
          </p:cNvSpPr>
          <p:nvPr>
            <p:ph type="title"/>
          </p:nvPr>
        </p:nvSpPr>
        <p:spPr>
          <a:xfrm>
            <a:off x="474517" y="1445236"/>
            <a:ext cx="11166766" cy="3103928"/>
          </a:xfrm>
          <a:prstGeom prst="rect">
            <a:avLst/>
          </a:prstGeom>
          <a:solidFill>
            <a:schemeClr val="accent3">
              <a:lumOff val="44000"/>
            </a:schemeClr>
          </a:solidFill>
        </p:spPr>
        <p:txBody>
          <a:bodyPr/>
          <a:lstStyle/>
          <a:p>
            <a:pPr>
              <a:lnSpc>
                <a:spcPct val="110000"/>
              </a:lnSpc>
              <a:defRPr sz="3600" spc="-72"/>
            </a:pPr>
            <a:r>
              <a:rPr dirty="0"/>
              <a:t>IMPROVING PAVEMENT RESILIENCY </a:t>
            </a:r>
          </a:p>
          <a:p>
            <a:pPr>
              <a:lnSpc>
                <a:spcPct val="110000"/>
              </a:lnSpc>
              <a:defRPr sz="3600" spc="-72"/>
            </a:pPr>
            <a:r>
              <a:rPr dirty="0"/>
              <a:t>&amp; DISASTER RECOVERY</a:t>
            </a:r>
          </a:p>
          <a:p>
            <a:pPr>
              <a:defRPr sz="2800">
                <a:latin typeface="Gotham"/>
                <a:ea typeface="Gotham"/>
                <a:cs typeface="Gotham"/>
                <a:sym typeface="Gotham"/>
              </a:defRPr>
            </a:pPr>
            <a:br>
              <a:rPr dirty="0"/>
            </a:br>
            <a:r>
              <a:rPr lang="en-US" sz="2400" dirty="0"/>
              <a:t>A Case for </a:t>
            </a:r>
            <a:r>
              <a:rPr sz="2400" dirty="0"/>
              <a:t>Concrete Pavement</a:t>
            </a:r>
            <a:r>
              <a:rPr lang="en-US" sz="2400" dirty="0"/>
              <a:t>s to Counteract Flooding Impacts</a:t>
            </a:r>
            <a:endParaRPr sz="2400" dirty="0"/>
          </a:p>
        </p:txBody>
      </p:sp>
      <p:sp>
        <p:nvSpPr>
          <p:cNvPr id="141" name="Jim Mack, P.E. Director of Market Development – Infrastructure   February 2020"/>
          <p:cNvSpPr txBox="1"/>
          <p:nvPr/>
        </p:nvSpPr>
        <p:spPr>
          <a:xfrm>
            <a:off x="3457549" y="-1925447"/>
            <a:ext cx="5734102" cy="122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ct val="95000"/>
              </a:lnSpc>
              <a:defRPr sz="2800">
                <a:solidFill>
                  <a:schemeClr val="accent4"/>
                </a:solidFill>
                <a:latin typeface="Gotham Black"/>
                <a:ea typeface="Gotham Black"/>
                <a:cs typeface="Gotham Black"/>
                <a:sym typeface="Gotham Black"/>
              </a:defRPr>
            </a:pPr>
            <a:r>
              <a:rPr sz="2400"/>
              <a:t>Jim Mack, P.E.</a:t>
            </a:r>
            <a:br>
              <a:rPr sz="2400"/>
            </a:br>
            <a:r>
              <a:rPr sz="1800"/>
              <a:t>Director of Market Development – Infrastructure</a:t>
            </a:r>
            <a:br>
              <a:rPr sz="1800"/>
            </a:br>
            <a:br>
              <a:rPr sz="1800"/>
            </a:br>
            <a:br>
              <a:rPr sz="1800"/>
            </a:br>
            <a:r>
              <a:rPr sz="2000"/>
              <a:t>February 2020</a:t>
            </a:r>
          </a:p>
        </p:txBody>
      </p:sp>
      <p:grpSp>
        <p:nvGrpSpPr>
          <p:cNvPr id="145" name="Group"/>
          <p:cNvGrpSpPr/>
          <p:nvPr/>
        </p:nvGrpSpPr>
        <p:grpSpPr>
          <a:xfrm>
            <a:off x="-5890" y="0"/>
            <a:ext cx="14506606" cy="9242625"/>
            <a:chOff x="0" y="0"/>
            <a:chExt cx="14506605" cy="9242624"/>
          </a:xfrm>
        </p:grpSpPr>
        <p:sp>
          <p:nvSpPr>
            <p:cNvPr id="142"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43"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44"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46" name="Line"/>
          <p:cNvSpPr/>
          <p:nvPr/>
        </p:nvSpPr>
        <p:spPr>
          <a:xfrm>
            <a:off x="5704576" y="3632200"/>
            <a:ext cx="706648" cy="1"/>
          </a:xfrm>
          <a:prstGeom prst="line">
            <a:avLst/>
          </a:prstGeom>
          <a:ln w="12700">
            <a:solidFill>
              <a:schemeClr val="accent3"/>
            </a:solidFill>
          </a:ln>
        </p:spPr>
        <p:txBody>
          <a:bodyPr lIns="45719" rIns="45719"/>
          <a:lstStyle/>
          <a:p>
            <a:endParaRPr/>
          </a:p>
        </p:txBody>
      </p:sp>
      <p:sp>
        <p:nvSpPr>
          <p:cNvPr id="2" name="Rectangle 2">
            <a:extLst>
              <a:ext uri="{FF2B5EF4-FFF2-40B4-BE49-F238E27FC236}">
                <a16:creationId xmlns:a16="http://schemas.microsoft.com/office/drawing/2014/main" id="{B53055AB-6E21-4B19-AA44-62286ACB5BC9}"/>
              </a:ext>
            </a:extLst>
          </p:cNvPr>
          <p:cNvSpPr>
            <a:spLocks noChangeArrowheads="1"/>
          </p:cNvSpPr>
          <p:nvPr/>
        </p:nvSpPr>
        <p:spPr bwMode="auto">
          <a:xfrm>
            <a:off x="2189580" y="40805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EA3BA969-C3DE-4253-868F-91205E4AAE72}"/>
              </a:ext>
            </a:extLst>
          </p:cNvPr>
          <p:cNvSpPr>
            <a:spLocks noChangeArrowheads="1"/>
          </p:cNvSpPr>
          <p:nvPr/>
        </p:nvSpPr>
        <p:spPr bwMode="auto">
          <a:xfrm>
            <a:off x="2743192" y="4267119"/>
            <a:ext cx="48811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Gotham Medium" panose="02000603030000020004" pitchFamily="2" charset="0"/>
                <a:cs typeface="Times New Roman" panose="02020603050405020304" pitchFamily="18" charset="0"/>
              </a:rPr>
              <a:t>Maryland Concrete Conference</a:t>
            </a:r>
            <a:endParaRPr kumimoji="0" lang="en-US" altLang="en-US" sz="2400" b="1" i="0" u="none" strike="noStrike" cap="none" normalizeH="0" baseline="0" dirty="0">
              <a:ln>
                <a:noFill/>
              </a:ln>
              <a:solidFill>
                <a:schemeClr val="tx1"/>
              </a:solidFill>
              <a:effectLst/>
              <a:latin typeface="Gotham Medium" panose="02000603030000020004" pitchFamily="2"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solidFill>
                  <a:schemeClr val="tx1"/>
                </a:solidFill>
                <a:latin typeface="Gotham Medium" panose="02000603030000020004" pitchFamily="2" charset="0"/>
                <a:cs typeface="Times New Roman" panose="02020603050405020304" pitchFamily="18" charset="0"/>
              </a:rPr>
              <a:t>March 9,</a:t>
            </a:r>
            <a:r>
              <a:rPr kumimoji="0" lang="en-US" altLang="en-US" sz="2400" b="1" i="0" u="none" strike="noStrike" cap="none" normalizeH="0" baseline="0" dirty="0">
                <a:ln>
                  <a:noFill/>
                </a:ln>
                <a:solidFill>
                  <a:schemeClr val="tx1"/>
                </a:solidFill>
                <a:effectLst/>
                <a:latin typeface="Gotham Medium" panose="02000603030000020004" pitchFamily="2" charset="0"/>
                <a:cs typeface="Times New Roman" panose="02020603050405020304" pitchFamily="18" charset="0"/>
              </a:rPr>
              <a:t> 2021</a:t>
            </a:r>
            <a:endParaRPr kumimoji="0" lang="en-US" altLang="en-US" sz="900" b="1" i="0" u="none" strike="noStrike" cap="none" normalizeH="0" baseline="0" dirty="0">
              <a:ln>
                <a:noFill/>
              </a:ln>
              <a:solidFill>
                <a:schemeClr val="tx1"/>
              </a:solidFill>
              <a:effectLst/>
              <a:latin typeface="Gotham Medium" panose="02000603030000020004" pitchFamily="2" charset="0"/>
              <a:cs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med" advTm="3485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 name="Group"/>
          <p:cNvGrpSpPr/>
          <p:nvPr/>
        </p:nvGrpSpPr>
        <p:grpSpPr>
          <a:xfrm>
            <a:off x="0" y="0"/>
            <a:ext cx="14506607" cy="9242625"/>
            <a:chOff x="0" y="0"/>
            <a:chExt cx="14506605" cy="9242624"/>
          </a:xfrm>
        </p:grpSpPr>
        <p:sp>
          <p:nvSpPr>
            <p:cNvPr id="32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2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2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29" name="Title 1"/>
          <p:cNvSpPr txBox="1">
            <a:spLocks noGrp="1"/>
          </p:cNvSpPr>
          <p:nvPr>
            <p:ph type="title"/>
          </p:nvPr>
        </p:nvSpPr>
        <p:spPr>
          <a:xfrm>
            <a:off x="1279525" y="432175"/>
            <a:ext cx="9632950" cy="443199"/>
          </a:xfrm>
          <a:prstGeom prst="rect">
            <a:avLst/>
          </a:prstGeom>
        </p:spPr>
        <p:txBody>
          <a:bodyPr>
            <a:normAutofit fontScale="90000"/>
          </a:bodyPr>
          <a:lstStyle/>
          <a:p>
            <a:pPr>
              <a:lnSpc>
                <a:spcPct val="120000"/>
              </a:lnSpc>
              <a:spcBef>
                <a:spcPts val="600"/>
              </a:spcBef>
              <a:defRPr sz="2000">
                <a:solidFill>
                  <a:schemeClr val="accent4"/>
                </a:solidFill>
                <a:latin typeface="Gotham"/>
                <a:ea typeface="Gotham"/>
                <a:cs typeface="Gotham"/>
                <a:sym typeface="Gotham"/>
              </a:defRPr>
            </a:pPr>
            <a:r>
              <a:rPr lang="en-US" b="1" dirty="0"/>
              <a:t>RESILIENCY &amp; SUSTAINABILITY ARE DIFFERENT, BUT RELATED</a:t>
            </a:r>
            <a:br>
              <a:rPr lang="en-US" dirty="0"/>
            </a:br>
            <a:r>
              <a:rPr lang="en-US" dirty="0"/>
              <a:t>Resilience is the Ultimate Sustainability</a:t>
            </a:r>
          </a:p>
        </p:txBody>
      </p:sp>
      <p:sp>
        <p:nvSpPr>
          <p:cNvPr id="332" name="Resilience"/>
          <p:cNvSpPr txBox="1"/>
          <p:nvPr/>
        </p:nvSpPr>
        <p:spPr>
          <a:xfrm>
            <a:off x="6553469" y="1423078"/>
            <a:ext cx="4187790" cy="417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600"/>
              </a:spcBef>
              <a:defRPr sz="12900">
                <a:solidFill>
                  <a:srgbClr val="4C80C0"/>
                </a:solidFill>
                <a:latin typeface="Gotham Black"/>
                <a:ea typeface="Gotham Black"/>
                <a:cs typeface="Gotham Black"/>
                <a:sym typeface="Gotham Black"/>
              </a:defRPr>
            </a:pPr>
            <a:r>
              <a:rPr lang="en-US" sz="2000" cap="all" dirty="0">
                <a:solidFill>
                  <a:srgbClr val="90C74B"/>
                </a:solidFill>
              </a:rPr>
              <a:t>R</a:t>
            </a:r>
            <a:r>
              <a:rPr sz="2000" cap="all" dirty="0">
                <a:solidFill>
                  <a:srgbClr val="90C74B"/>
                </a:solidFill>
              </a:rPr>
              <a:t>esilience</a:t>
            </a:r>
            <a:r>
              <a:rPr sz="2000" dirty="0"/>
              <a:t> </a:t>
            </a:r>
          </a:p>
        </p:txBody>
      </p:sp>
      <p:sp>
        <p:nvSpPr>
          <p:cNvPr id="333" name="The ability … to resist, absorb, accommodate, and recover from the effects of a hazard in a timely and efficient manner 1"/>
          <p:cNvSpPr txBox="1"/>
          <p:nvPr/>
        </p:nvSpPr>
        <p:spPr>
          <a:xfrm>
            <a:off x="642102" y="1860882"/>
            <a:ext cx="4645515" cy="4145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600"/>
              </a:spcBef>
              <a:defRPr sz="2000">
                <a:solidFill>
                  <a:schemeClr val="accent4"/>
                </a:solidFill>
                <a:latin typeface="Gotham"/>
                <a:ea typeface="Gotham"/>
                <a:cs typeface="Gotham"/>
                <a:sym typeface="Gotham"/>
              </a:defRPr>
            </a:pPr>
            <a:r>
              <a:rPr lang="en-US" dirty="0"/>
              <a:t>Development that meets the needs of the present without compromising the ability of future generations to meet their own needs</a:t>
            </a:r>
            <a:r>
              <a:rPr lang="en-US" baseline="30000" dirty="0"/>
              <a:t>1</a:t>
            </a:r>
          </a:p>
          <a:p>
            <a:pPr>
              <a:lnSpc>
                <a:spcPct val="120000"/>
              </a:lnSpc>
              <a:spcBef>
                <a:spcPts val="600"/>
              </a:spcBef>
              <a:defRPr sz="2000">
                <a:solidFill>
                  <a:schemeClr val="accent4"/>
                </a:solidFill>
                <a:latin typeface="Gotham"/>
                <a:ea typeface="Gotham"/>
                <a:cs typeface="Gotham"/>
                <a:sym typeface="Gotham"/>
              </a:defRPr>
            </a:pPr>
            <a:endParaRPr lang="en-US" dirty="0"/>
          </a:p>
          <a:p>
            <a:pPr>
              <a:lnSpc>
                <a:spcPct val="120000"/>
              </a:lnSpc>
              <a:spcBef>
                <a:spcPts val="600"/>
              </a:spcBef>
              <a:defRPr sz="2000">
                <a:solidFill>
                  <a:schemeClr val="accent4"/>
                </a:solidFill>
                <a:latin typeface="Gotham"/>
                <a:ea typeface="Gotham"/>
                <a:cs typeface="Gotham"/>
                <a:sym typeface="Gotham"/>
              </a:defRPr>
            </a:pPr>
            <a:endParaRPr lang="en-US" dirty="0"/>
          </a:p>
          <a:p>
            <a:pPr>
              <a:lnSpc>
                <a:spcPct val="120000"/>
              </a:lnSpc>
              <a:spcBef>
                <a:spcPts val="600"/>
              </a:spcBef>
              <a:defRPr sz="2000">
                <a:solidFill>
                  <a:schemeClr val="accent4"/>
                </a:solidFill>
                <a:latin typeface="Gotham"/>
                <a:ea typeface="Gotham"/>
                <a:cs typeface="Gotham"/>
                <a:sym typeface="Gotham"/>
              </a:defRPr>
            </a:pPr>
            <a:endParaRPr lang="en-US" dirty="0"/>
          </a:p>
          <a:p>
            <a:pPr>
              <a:lnSpc>
                <a:spcPct val="120000"/>
              </a:lnSpc>
              <a:spcBef>
                <a:spcPts val="600"/>
              </a:spcBef>
              <a:defRPr sz="2000">
                <a:solidFill>
                  <a:schemeClr val="accent4"/>
                </a:solidFill>
                <a:latin typeface="Gotham"/>
                <a:ea typeface="Gotham"/>
                <a:cs typeface="Gotham"/>
                <a:sym typeface="Gotham"/>
              </a:defRPr>
            </a:pPr>
            <a:r>
              <a:rPr lang="en-US" dirty="0"/>
              <a:t>Triple Bottom Line –Environmental, Societal and Economic</a:t>
            </a:r>
          </a:p>
          <a:p>
            <a:pPr algn="ctr">
              <a:lnSpc>
                <a:spcPct val="120000"/>
              </a:lnSpc>
              <a:spcBef>
                <a:spcPts val="600"/>
              </a:spcBef>
              <a:defRPr sz="2000">
                <a:solidFill>
                  <a:schemeClr val="accent4"/>
                </a:solidFill>
                <a:latin typeface="Gotham"/>
                <a:ea typeface="Gotham"/>
                <a:cs typeface="Gotham"/>
                <a:sym typeface="Gotham"/>
              </a:defRPr>
            </a:pPr>
            <a:endParaRPr lang="en-US" dirty="0"/>
          </a:p>
        </p:txBody>
      </p:sp>
      <p:sp>
        <p:nvSpPr>
          <p:cNvPr id="2" name="TextBox 1">
            <a:extLst>
              <a:ext uri="{FF2B5EF4-FFF2-40B4-BE49-F238E27FC236}">
                <a16:creationId xmlns:a16="http://schemas.microsoft.com/office/drawing/2014/main" id="{1FED4AD9-D8D5-4924-A016-C9FC84F5C898}"/>
              </a:ext>
            </a:extLst>
          </p:cNvPr>
          <p:cNvSpPr txBox="1"/>
          <p:nvPr/>
        </p:nvSpPr>
        <p:spPr>
          <a:xfrm>
            <a:off x="6553469" y="1710720"/>
            <a:ext cx="5179674" cy="3631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20000"/>
              </a:lnSpc>
              <a:spcBef>
                <a:spcPts val="600"/>
              </a:spcBef>
              <a:defRPr sz="2000">
                <a:solidFill>
                  <a:schemeClr val="accent4"/>
                </a:solidFill>
                <a:latin typeface="Gotham"/>
                <a:ea typeface="Gotham"/>
                <a:cs typeface="Gotham"/>
                <a:sym typeface="Gotham"/>
              </a:defRPr>
            </a:pPr>
            <a:r>
              <a:rPr lang="en-US" dirty="0"/>
              <a:t>The ability … to </a:t>
            </a:r>
            <a:r>
              <a:rPr lang="en-US" b="1" dirty="0">
                <a:solidFill>
                  <a:srgbClr val="0070C0"/>
                </a:solidFill>
              </a:rPr>
              <a:t>resist, absorb, accommodate, and recover </a:t>
            </a:r>
            <a:r>
              <a:rPr lang="en-US" dirty="0"/>
              <a:t>from the effects of a hazard in a timely and efficient manner</a:t>
            </a:r>
            <a:r>
              <a:rPr lang="en-US" baseline="30000" dirty="0"/>
              <a:t>2</a:t>
            </a:r>
          </a:p>
          <a:p>
            <a:pPr>
              <a:lnSpc>
                <a:spcPct val="120000"/>
              </a:lnSpc>
              <a:spcBef>
                <a:spcPts val="600"/>
              </a:spcBef>
              <a:defRPr sz="2000">
                <a:solidFill>
                  <a:schemeClr val="accent4"/>
                </a:solidFill>
                <a:latin typeface="Gotham"/>
                <a:ea typeface="Gotham"/>
                <a:cs typeface="Gotham"/>
                <a:sym typeface="Gotham"/>
              </a:defRPr>
            </a:pPr>
            <a:endParaRPr lang="en-US" dirty="0"/>
          </a:p>
          <a:p>
            <a:pPr>
              <a:lnSpc>
                <a:spcPct val="120000"/>
              </a:lnSpc>
              <a:spcBef>
                <a:spcPts val="600"/>
              </a:spcBef>
              <a:defRPr sz="2000">
                <a:solidFill>
                  <a:schemeClr val="accent4"/>
                </a:solidFill>
                <a:latin typeface="Gotham"/>
                <a:ea typeface="Gotham"/>
                <a:cs typeface="Gotham"/>
                <a:sym typeface="Gotham"/>
              </a:defRPr>
            </a:pPr>
            <a:r>
              <a:rPr lang="en-US" dirty="0"/>
              <a:t>A resilient system (building, pavement, etc.) is a sustainable system. Reduced waste –if not damaged or destroyed, it does not need to be replaced</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Resilience">
            <a:extLst>
              <a:ext uri="{FF2B5EF4-FFF2-40B4-BE49-F238E27FC236}">
                <a16:creationId xmlns:a16="http://schemas.microsoft.com/office/drawing/2014/main" id="{6D6B2422-CB49-4BEA-9015-94AB2293DC7F}"/>
              </a:ext>
            </a:extLst>
          </p:cNvPr>
          <p:cNvSpPr txBox="1"/>
          <p:nvPr/>
        </p:nvSpPr>
        <p:spPr>
          <a:xfrm>
            <a:off x="694923" y="1450542"/>
            <a:ext cx="4187790" cy="417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600"/>
              </a:spcBef>
              <a:defRPr sz="12900">
                <a:solidFill>
                  <a:srgbClr val="4C80C0"/>
                </a:solidFill>
                <a:latin typeface="Gotham Black"/>
                <a:ea typeface="Gotham Black"/>
                <a:cs typeface="Gotham Black"/>
                <a:sym typeface="Gotham Black"/>
              </a:defRPr>
            </a:pPr>
            <a:r>
              <a:rPr lang="en-US" sz="2000" cap="all" dirty="0">
                <a:solidFill>
                  <a:srgbClr val="90C74B"/>
                </a:solidFill>
              </a:rPr>
              <a:t>Sustainability</a:t>
            </a:r>
            <a:r>
              <a:rPr sz="2000" dirty="0"/>
              <a:t> </a:t>
            </a:r>
          </a:p>
        </p:txBody>
      </p:sp>
      <p:sp>
        <p:nvSpPr>
          <p:cNvPr id="3" name="TextBox 2">
            <a:extLst>
              <a:ext uri="{FF2B5EF4-FFF2-40B4-BE49-F238E27FC236}">
                <a16:creationId xmlns:a16="http://schemas.microsoft.com/office/drawing/2014/main" id="{0BF56C72-95E9-493F-BC8C-80A6121B5BA6}"/>
              </a:ext>
            </a:extLst>
          </p:cNvPr>
          <p:cNvSpPr txBox="1"/>
          <p:nvPr/>
        </p:nvSpPr>
        <p:spPr>
          <a:xfrm>
            <a:off x="7349987" y="6399426"/>
            <a:ext cx="297677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dirty="0"/>
              <a:t>1.World Commission on Environment and Development (1987)</a:t>
            </a:r>
          </a:p>
          <a:p>
            <a:r>
              <a:rPr lang="en-US" sz="800" dirty="0"/>
              <a:t>2. UN-International Strategy for Disaster Reduction</a:t>
            </a:r>
            <a:endParaRPr kumimoji="0" lang="en-US" sz="800" b="0" i="0" u="none" strike="noStrike" cap="none" spc="0" normalizeH="0" baseline="0" dirty="0">
              <a:ln>
                <a:noFill/>
              </a:ln>
              <a:solidFill>
                <a:srgbClr val="000000"/>
              </a:solidFill>
              <a:effectLst/>
              <a:uFillTx/>
              <a:latin typeface="Arial"/>
              <a:ea typeface="Arial"/>
              <a:cs typeface="Arial"/>
              <a:sym typeface="Arial"/>
            </a:endParaRPr>
          </a:p>
        </p:txBody>
      </p:sp>
      <p:pic>
        <p:nvPicPr>
          <p:cNvPr id="1028" name="Picture 4" descr="6 effective ways to build a sustainable business">
            <a:extLst>
              <a:ext uri="{FF2B5EF4-FFF2-40B4-BE49-F238E27FC236}">
                <a16:creationId xmlns:a16="http://schemas.microsoft.com/office/drawing/2014/main" id="{6B874C19-2370-4BD1-9195-317A8A48C7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830" y="3187573"/>
            <a:ext cx="2164057" cy="144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8783"/>
      </p:ext>
    </p:extLst>
  </p:cSld>
  <p:clrMapOvr>
    <a:masterClrMapping/>
  </p:clrMapOvr>
  <p:transition spd="med" advTm="7446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 name="Group"/>
          <p:cNvGrpSpPr/>
          <p:nvPr/>
        </p:nvGrpSpPr>
        <p:grpSpPr>
          <a:xfrm>
            <a:off x="-8467" y="0"/>
            <a:ext cx="14506607" cy="9242625"/>
            <a:chOff x="0" y="0"/>
            <a:chExt cx="14506605" cy="9242624"/>
          </a:xfrm>
        </p:grpSpPr>
        <p:sp>
          <p:nvSpPr>
            <p:cNvPr id="33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3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3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39" name="Title 1"/>
          <p:cNvSpPr txBox="1">
            <a:spLocks noGrp="1"/>
          </p:cNvSpPr>
          <p:nvPr>
            <p:ph type="title"/>
          </p:nvPr>
        </p:nvSpPr>
        <p:spPr>
          <a:xfrm>
            <a:off x="1279525" y="552451"/>
            <a:ext cx="9632950" cy="443199"/>
          </a:xfrm>
          <a:prstGeom prst="rect">
            <a:avLst/>
          </a:prstGeom>
        </p:spPr>
        <p:txBody>
          <a:bodyPr/>
          <a:lstStyle/>
          <a:p>
            <a:pPr>
              <a:defRPr sz="2400"/>
            </a:pPr>
            <a:r>
              <a:t>ADDRESSING RESILIENCY </a:t>
            </a:r>
            <a:r>
              <a:rPr>
                <a:solidFill>
                  <a:srgbClr val="90C74B"/>
                </a:solidFill>
              </a:rPr>
              <a:t>AND THE ENVIRONMENT</a:t>
            </a:r>
          </a:p>
        </p:txBody>
      </p:sp>
      <p:sp>
        <p:nvSpPr>
          <p:cNvPr id="340" name="Content Placeholder 2"/>
          <p:cNvSpPr txBox="1">
            <a:spLocks noGrp="1"/>
          </p:cNvSpPr>
          <p:nvPr>
            <p:ph type="body" idx="1"/>
          </p:nvPr>
        </p:nvSpPr>
        <p:spPr>
          <a:xfrm>
            <a:off x="1066244" y="965168"/>
            <a:ext cx="11312579" cy="3987833"/>
          </a:xfrm>
          <a:prstGeom prst="rect">
            <a:avLst/>
          </a:prstGeom>
        </p:spPr>
        <p:txBody>
          <a:bodyPr/>
          <a:lstStyle/>
          <a:p>
            <a:br>
              <a:rPr baseline="30000" dirty="0"/>
            </a:br>
            <a:endParaRPr baseline="30000" dirty="0"/>
          </a:p>
          <a:p>
            <a:pPr>
              <a:defRPr b="1"/>
            </a:pPr>
            <a:endParaRPr baseline="30000" dirty="0"/>
          </a:p>
          <a:p>
            <a:pPr marL="582612" lvl="1" indent="-342900">
              <a:buAutoNum type="arabicPeriod"/>
            </a:pPr>
            <a:r>
              <a:rPr dirty="0"/>
              <a:t>Prevention: stop a … manmade or natural disasters</a:t>
            </a:r>
          </a:p>
          <a:p>
            <a:pPr marL="582612" lvl="1" indent="-342900">
              <a:buAutoNum type="arabicPeriod"/>
            </a:pPr>
            <a:r>
              <a:rPr dirty="0"/>
              <a:t>Protection: secure against …manmade or natural disasters</a:t>
            </a:r>
          </a:p>
          <a:p>
            <a:pPr marL="582612" lvl="1" indent="-342900">
              <a:buAutoNum type="arabicPeriod"/>
            </a:pPr>
            <a:r>
              <a:rPr dirty="0"/>
              <a:t>Mitigation: reduce …. by lessening the impact of disasters</a:t>
            </a:r>
          </a:p>
          <a:p>
            <a:pPr marL="582612" lvl="1" indent="-342900">
              <a:buAutoNum type="arabicPeriod"/>
              <a:defRPr>
                <a:solidFill>
                  <a:schemeClr val="accent4"/>
                </a:solidFill>
              </a:defRPr>
            </a:pPr>
            <a:r>
              <a:rPr dirty="0"/>
              <a:t>Response: … meet basic human needs after an incident</a:t>
            </a:r>
          </a:p>
          <a:p>
            <a:pPr marL="582612" lvl="1" indent="-342900">
              <a:buAutoNum type="arabicPeriod"/>
              <a:defRPr>
                <a:solidFill>
                  <a:schemeClr val="accent4"/>
                </a:solidFill>
              </a:defRPr>
            </a:pPr>
            <a:r>
              <a:rPr dirty="0"/>
              <a:t>Recovery: …assist communities affected by an incident to recover effectively`</a:t>
            </a:r>
          </a:p>
        </p:txBody>
      </p:sp>
      <p:sp>
        <p:nvSpPr>
          <p:cNvPr id="341" name="Rectangle 4"/>
          <p:cNvSpPr/>
          <p:nvPr/>
        </p:nvSpPr>
        <p:spPr>
          <a:xfrm>
            <a:off x="3215639" y="6201174"/>
            <a:ext cx="5760722" cy="266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1" indent="-182879">
              <a:buSzPct val="100000"/>
              <a:buAutoNum type="arabicPeriod"/>
              <a:defRPr sz="700" i="1">
                <a:solidFill>
                  <a:schemeClr val="accent4"/>
                </a:solidFill>
              </a:defRPr>
            </a:pPr>
            <a:r>
              <a:t>UN-International Strategy for Disaster Reduction</a:t>
            </a:r>
          </a:p>
          <a:p>
            <a:pPr lvl="1" indent="-182879">
              <a:buSzPct val="100000"/>
              <a:buAutoNum type="arabicPeriod"/>
              <a:defRPr sz="700" i="1">
                <a:solidFill>
                  <a:schemeClr val="accent4"/>
                </a:solidFill>
              </a:defRPr>
            </a:pPr>
            <a:r>
              <a:t>AASHTO. Fundamentals of Effective All Hazards Security and Resilience for State DOTs, 2015.</a:t>
            </a:r>
          </a:p>
        </p:txBody>
      </p:sp>
      <p:sp>
        <p:nvSpPr>
          <p:cNvPr id="343" name="Resiliency Planning Fundamentals2"/>
          <p:cNvSpPr txBox="1"/>
          <p:nvPr/>
        </p:nvSpPr>
        <p:spPr>
          <a:xfrm>
            <a:off x="1345972" y="1209427"/>
            <a:ext cx="7947682" cy="500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120000"/>
              </a:lnSpc>
              <a:spcBef>
                <a:spcPts val="600"/>
              </a:spcBef>
              <a:defRPr sz="3500">
                <a:solidFill>
                  <a:srgbClr val="90C74B"/>
                </a:solidFill>
                <a:latin typeface="Gotham Black"/>
                <a:ea typeface="Gotham Black"/>
                <a:cs typeface="Gotham Black"/>
                <a:sym typeface="Gotham Black"/>
              </a:defRPr>
            </a:pPr>
            <a:r>
              <a:rPr dirty="0"/>
              <a:t>Resiliency Planning Fundamentals</a:t>
            </a:r>
            <a:r>
              <a:rPr sz="2000" baseline="85000" dirty="0">
                <a:latin typeface="Gotham Light"/>
                <a:ea typeface="Gotham Light"/>
                <a:cs typeface="Gotham Light"/>
                <a:sym typeface="Gotham Light"/>
              </a:rPr>
              <a:t>2</a:t>
            </a:r>
          </a:p>
        </p:txBody>
      </p:sp>
      <p:sp>
        <p:nvSpPr>
          <p:cNvPr id="344" name="Rectangle"/>
          <p:cNvSpPr/>
          <p:nvPr/>
        </p:nvSpPr>
        <p:spPr>
          <a:xfrm>
            <a:off x="1345972" y="4768075"/>
            <a:ext cx="10197365" cy="688447"/>
          </a:xfrm>
          <a:prstGeom prst="rect">
            <a:avLst/>
          </a:prstGeom>
          <a:solidFill>
            <a:srgbClr val="4C80C0"/>
          </a:solidFill>
          <a:ln w="25400">
            <a:solidFill>
              <a:srgbClr val="90C74B"/>
            </a:solidFill>
          </a:ln>
        </p:spPr>
        <p:txBody>
          <a:bodyPr lIns="45719" rIns="45719"/>
          <a:lstStyle/>
          <a:p>
            <a:endParaRPr/>
          </a:p>
        </p:txBody>
      </p:sp>
      <p:sp>
        <p:nvSpPr>
          <p:cNvPr id="345" name="TextBox 5"/>
          <p:cNvSpPr txBox="1"/>
          <p:nvPr/>
        </p:nvSpPr>
        <p:spPr>
          <a:xfrm>
            <a:off x="1628179" y="4939578"/>
            <a:ext cx="9632951"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spc="-39">
                <a:solidFill>
                  <a:schemeClr val="accent3">
                    <a:lumOff val="44000"/>
                  </a:schemeClr>
                </a:solidFill>
                <a:latin typeface="Gotham"/>
                <a:ea typeface="Gotham"/>
                <a:cs typeface="Gotham"/>
                <a:sym typeface="Gotham"/>
              </a:defRPr>
            </a:lvl1pPr>
          </a:lstStyle>
          <a:p>
            <a:r>
              <a:t>Policies should focus on items 1, 2 &amp; 3 so that they do the job 99% of the time</a:t>
            </a:r>
          </a:p>
        </p:txBody>
      </p:sp>
    </p:spTree>
  </p:cSld>
  <p:clrMapOvr>
    <a:masterClrMapping/>
  </p:clrMapOvr>
  <p:transition spd="med" advTm="35055"/>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Group"/>
          <p:cNvGrpSpPr/>
          <p:nvPr/>
        </p:nvGrpSpPr>
        <p:grpSpPr>
          <a:xfrm>
            <a:off x="-8467" y="0"/>
            <a:ext cx="14506607" cy="9242625"/>
            <a:chOff x="0" y="0"/>
            <a:chExt cx="14506605" cy="9242624"/>
          </a:xfrm>
        </p:grpSpPr>
        <p:sp>
          <p:nvSpPr>
            <p:cNvPr id="347"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48"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49"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51" name="Title 1"/>
          <p:cNvSpPr txBox="1">
            <a:spLocks noGrp="1"/>
          </p:cNvSpPr>
          <p:nvPr>
            <p:ph type="title"/>
          </p:nvPr>
        </p:nvSpPr>
        <p:spPr>
          <a:xfrm>
            <a:off x="387584" y="552450"/>
            <a:ext cx="11416832" cy="706348"/>
          </a:xfrm>
          <a:prstGeom prst="rect">
            <a:avLst/>
          </a:prstGeom>
        </p:spPr>
        <p:txBody>
          <a:bodyPr>
            <a:normAutofit fontScale="90000"/>
          </a:bodyPr>
          <a:lstStyle/>
          <a:p>
            <a:pPr>
              <a:lnSpc>
                <a:spcPct val="120000"/>
              </a:lnSpc>
              <a:defRPr sz="2400"/>
            </a:pPr>
            <a:r>
              <a:t>INTRODUCTION TO PAVEMENT RESILIENCE</a:t>
            </a:r>
            <a:br/>
            <a:r>
              <a:rPr sz="1800"/>
              <a:t>The ability … to </a:t>
            </a:r>
            <a:r>
              <a:rPr sz="1800">
                <a:solidFill>
                  <a:srgbClr val="4C80C0"/>
                </a:solidFill>
              </a:rPr>
              <a:t>resist, absorb, accommodate, &amp; recover …</a:t>
            </a:r>
            <a:r>
              <a:rPr sz="1800">
                <a:solidFill>
                  <a:srgbClr val="FF0000"/>
                </a:solidFill>
              </a:rPr>
              <a:t> </a:t>
            </a:r>
            <a:r>
              <a:rPr sz="1800"/>
              <a:t>in a timely and efficient manner</a:t>
            </a:r>
            <a:r>
              <a:rPr sz="1800" baseline="30000"/>
              <a:t>1</a:t>
            </a:r>
          </a:p>
        </p:txBody>
      </p:sp>
      <p:sp>
        <p:nvSpPr>
          <p:cNvPr id="352" name="TextBox 68"/>
          <p:cNvSpPr txBox="1"/>
          <p:nvPr/>
        </p:nvSpPr>
        <p:spPr>
          <a:xfrm>
            <a:off x="7592157" y="3666370"/>
            <a:ext cx="4162217" cy="2750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i="1">
                <a:solidFill>
                  <a:schemeClr val="accent4"/>
                </a:solidFill>
              </a:defRPr>
            </a:pPr>
            <a:r>
              <a:t>Pavement Resilience </a:t>
            </a:r>
            <a:r>
              <a:rPr b="0" i="0"/>
              <a:t>with respect to an event (eg. Flooding) is characterized by two parameters:</a:t>
            </a:r>
          </a:p>
          <a:p>
            <a:pPr>
              <a:defRPr b="1" i="1">
                <a:solidFill>
                  <a:schemeClr val="accent4"/>
                </a:solidFill>
              </a:defRPr>
            </a:pPr>
            <a:endParaRPr b="0" i="0"/>
          </a:p>
          <a:p>
            <a:pPr marL="800100" lvl="1" indent="-342900">
              <a:buSzPct val="100000"/>
              <a:buAutoNum type="arabicPeriod"/>
              <a:defRPr b="1">
                <a:solidFill>
                  <a:schemeClr val="accent4"/>
                </a:solidFill>
              </a:defRPr>
            </a:pPr>
            <a:r>
              <a:t>Drop in performance, induced by the event (eg. reduced ability to carry load).</a:t>
            </a:r>
          </a:p>
          <a:p>
            <a:pPr>
              <a:defRPr>
                <a:solidFill>
                  <a:schemeClr val="accent4"/>
                </a:solidFill>
              </a:defRPr>
            </a:pPr>
            <a:endParaRPr/>
          </a:p>
          <a:p>
            <a:pPr marL="800100" lvl="1" indent="-342900">
              <a:buSzPct val="100000"/>
              <a:buAutoNum type="arabicPeriod" startAt="2"/>
              <a:defRPr b="1">
                <a:solidFill>
                  <a:schemeClr val="accent4"/>
                </a:solidFill>
              </a:defRPr>
            </a:pPr>
            <a:r>
              <a:t>Recovery time to reinstate or improve performance.</a:t>
            </a:r>
          </a:p>
        </p:txBody>
      </p:sp>
      <p:sp>
        <p:nvSpPr>
          <p:cNvPr id="353" name="TextBox 34"/>
          <p:cNvSpPr txBox="1"/>
          <p:nvPr/>
        </p:nvSpPr>
        <p:spPr>
          <a:xfrm>
            <a:off x="7542272" y="1595174"/>
            <a:ext cx="4261987" cy="1722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CC00"/>
                </a:solidFill>
                <a:latin typeface="Gotham"/>
                <a:ea typeface="Gotham"/>
                <a:cs typeface="Gotham"/>
                <a:sym typeface="Gotham"/>
              </a:defRPr>
            </a:pPr>
            <a:r>
              <a:t>Green</a:t>
            </a:r>
            <a:r>
              <a:rPr>
                <a:solidFill>
                  <a:srgbClr val="000000"/>
                </a:solidFill>
              </a:rPr>
              <a:t> </a:t>
            </a:r>
            <a:r>
              <a:rPr>
                <a:solidFill>
                  <a:schemeClr val="accent4"/>
                </a:solidFill>
              </a:rPr>
              <a:t>is more resilient than</a:t>
            </a:r>
            <a:r>
              <a:rPr>
                <a:solidFill>
                  <a:srgbClr val="000000"/>
                </a:solidFill>
              </a:rPr>
              <a:t> </a:t>
            </a:r>
            <a:r>
              <a:rPr>
                <a:solidFill>
                  <a:srgbClr val="FF0000"/>
                </a:solidFill>
              </a:rPr>
              <a:t>Red</a:t>
            </a:r>
          </a:p>
          <a:p>
            <a:pPr marL="285750" indent="-285750">
              <a:buSzPct val="100000"/>
              <a:buFont typeface="Arial"/>
              <a:buChar char="•"/>
              <a:defRPr>
                <a:solidFill>
                  <a:schemeClr val="accent4"/>
                </a:solidFill>
                <a:latin typeface="Gotham"/>
                <a:ea typeface="Gotham"/>
                <a:cs typeface="Gotham"/>
                <a:sym typeface="Gotham"/>
              </a:defRPr>
            </a:pPr>
            <a:r>
              <a:t>faster recovery time </a:t>
            </a:r>
          </a:p>
          <a:p>
            <a:pPr marL="285750" indent="-285750">
              <a:buSzPct val="100000"/>
              <a:buFont typeface="Arial"/>
              <a:buChar char="•"/>
              <a:defRPr>
                <a:solidFill>
                  <a:schemeClr val="accent4"/>
                </a:solidFill>
                <a:latin typeface="Gotham"/>
                <a:ea typeface="Gotham"/>
                <a:cs typeface="Gotham"/>
                <a:sym typeface="Gotham"/>
              </a:defRPr>
            </a:pPr>
            <a:r>
              <a:t>Higher level of service</a:t>
            </a:r>
          </a:p>
          <a:p>
            <a:pPr>
              <a:defRPr>
                <a:latin typeface="Gotham"/>
                <a:ea typeface="Gotham"/>
                <a:cs typeface="Gotham"/>
                <a:sym typeface="Gotham"/>
              </a:defRPr>
            </a:pPr>
            <a:endParaRPr/>
          </a:p>
          <a:p>
            <a:pPr>
              <a:defRPr>
                <a:solidFill>
                  <a:srgbClr val="0000FF"/>
                </a:solidFill>
                <a:latin typeface="Gotham"/>
                <a:ea typeface="Gotham"/>
                <a:cs typeface="Gotham"/>
                <a:sym typeface="Gotham"/>
              </a:defRPr>
            </a:pPr>
            <a:r>
              <a:t>Blue</a:t>
            </a:r>
            <a:r>
              <a:rPr>
                <a:solidFill>
                  <a:srgbClr val="000000"/>
                </a:solidFill>
              </a:rPr>
              <a:t> </a:t>
            </a:r>
            <a:r>
              <a:rPr>
                <a:solidFill>
                  <a:schemeClr val="accent4"/>
                </a:solidFill>
              </a:rPr>
              <a:t>is a hardened </a:t>
            </a:r>
            <a:r>
              <a:rPr baseline="30000">
                <a:solidFill>
                  <a:schemeClr val="accent4"/>
                </a:solidFill>
              </a:rPr>
              <a:t>2</a:t>
            </a:r>
            <a:r>
              <a:rPr>
                <a:solidFill>
                  <a:schemeClr val="accent4"/>
                </a:solidFill>
              </a:rPr>
              <a:t> system as it has a higher final performance level </a:t>
            </a:r>
          </a:p>
        </p:txBody>
      </p:sp>
      <p:sp>
        <p:nvSpPr>
          <p:cNvPr id="354" name="TextBox 33"/>
          <p:cNvSpPr txBox="1"/>
          <p:nvPr/>
        </p:nvSpPr>
        <p:spPr>
          <a:xfrm>
            <a:off x="1152204" y="1925374"/>
            <a:ext cx="1665685" cy="377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defRPr sz="2000" b="1">
                <a:solidFill>
                  <a:srgbClr val="90C74B"/>
                </a:solidFill>
              </a:defRPr>
            </a:lvl1pPr>
          </a:lstStyle>
          <a:p>
            <a:r>
              <a:t>Performance</a:t>
            </a:r>
          </a:p>
        </p:txBody>
      </p:sp>
      <p:sp>
        <p:nvSpPr>
          <p:cNvPr id="355" name="TextBox 37"/>
          <p:cNvSpPr txBox="1"/>
          <p:nvPr/>
        </p:nvSpPr>
        <p:spPr>
          <a:xfrm>
            <a:off x="6288035" y="5196948"/>
            <a:ext cx="695997" cy="377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defRPr sz="2000" b="1">
                <a:solidFill>
                  <a:srgbClr val="4C80C0"/>
                </a:solidFill>
              </a:defRPr>
            </a:lvl1pPr>
          </a:lstStyle>
          <a:p>
            <a:r>
              <a:t>Time</a:t>
            </a:r>
          </a:p>
        </p:txBody>
      </p:sp>
      <p:grpSp>
        <p:nvGrpSpPr>
          <p:cNvPr id="375" name="Group"/>
          <p:cNvGrpSpPr/>
          <p:nvPr/>
        </p:nvGrpSpPr>
        <p:grpSpPr>
          <a:xfrm>
            <a:off x="1002729" y="1624268"/>
            <a:ext cx="6352525" cy="3995402"/>
            <a:chOff x="0" y="0"/>
            <a:chExt cx="6352524" cy="3995400"/>
          </a:xfrm>
        </p:grpSpPr>
        <p:sp>
          <p:nvSpPr>
            <p:cNvPr id="356" name="Straight Arrow Connector 65"/>
            <p:cNvSpPr/>
            <p:nvPr/>
          </p:nvSpPr>
          <p:spPr>
            <a:xfrm flipH="1">
              <a:off x="1637273" y="2770760"/>
              <a:ext cx="978034"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357" name="Straight Connector 66"/>
            <p:cNvSpPr/>
            <p:nvPr/>
          </p:nvSpPr>
          <p:spPr>
            <a:xfrm flipV="1">
              <a:off x="1647851" y="2630755"/>
              <a:ext cx="1" cy="275751"/>
            </a:xfrm>
            <a:prstGeom prst="line">
              <a:avLst/>
            </a:prstGeom>
            <a:noFill/>
            <a:ln w="25400" cap="flat">
              <a:solidFill>
                <a:srgbClr val="808080"/>
              </a:solidFill>
              <a:prstDash val="dash"/>
              <a:round/>
            </a:ln>
            <a:effectLst/>
          </p:spPr>
          <p:txBody>
            <a:bodyPr wrap="square" lIns="45719" tIns="45719" rIns="45719" bIns="45719" numCol="1" anchor="t">
              <a:noAutofit/>
            </a:bodyPr>
            <a:lstStyle/>
            <a:p>
              <a:endParaRPr/>
            </a:p>
          </p:txBody>
        </p:sp>
        <p:sp>
          <p:nvSpPr>
            <p:cNvPr id="358" name="Straight Connector 67"/>
            <p:cNvSpPr/>
            <p:nvPr/>
          </p:nvSpPr>
          <p:spPr>
            <a:xfrm flipV="1">
              <a:off x="2616098" y="1619664"/>
              <a:ext cx="1" cy="1286842"/>
            </a:xfrm>
            <a:prstGeom prst="line">
              <a:avLst/>
            </a:prstGeom>
            <a:noFill/>
            <a:ln w="25400" cap="flat">
              <a:solidFill>
                <a:srgbClr val="808080"/>
              </a:solidFill>
              <a:prstDash val="dash"/>
              <a:round/>
            </a:ln>
            <a:effectLst/>
          </p:spPr>
          <p:txBody>
            <a:bodyPr wrap="square" lIns="45719" tIns="45719" rIns="45719" bIns="45719" numCol="1" anchor="t">
              <a:noAutofit/>
            </a:bodyPr>
            <a:lstStyle/>
            <a:p>
              <a:endParaRPr/>
            </a:p>
          </p:txBody>
        </p:sp>
        <p:grpSp>
          <p:nvGrpSpPr>
            <p:cNvPr id="361" name="Group 23"/>
            <p:cNvGrpSpPr/>
            <p:nvPr/>
          </p:nvGrpSpPr>
          <p:grpSpPr>
            <a:xfrm>
              <a:off x="-1" y="-1"/>
              <a:ext cx="6352526" cy="3995402"/>
              <a:chOff x="0" y="0"/>
              <a:chExt cx="6352524" cy="3995400"/>
            </a:xfrm>
          </p:grpSpPr>
          <p:sp>
            <p:nvSpPr>
              <p:cNvPr id="359" name="Straight Arrow Connector 4"/>
              <p:cNvSpPr/>
              <p:nvPr/>
            </p:nvSpPr>
            <p:spPr>
              <a:xfrm flipH="1">
                <a:off x="-1" y="0"/>
                <a:ext cx="2" cy="3995401"/>
              </a:xfrm>
              <a:prstGeom prst="line">
                <a:avLst/>
              </a:prstGeom>
              <a:noFill/>
              <a:ln w="38100" cap="flat">
                <a:solidFill>
                  <a:srgbClr val="000000"/>
                </a:solidFill>
                <a:prstDash val="solid"/>
                <a:round/>
                <a:headEnd type="triangle" w="med" len="med"/>
              </a:ln>
              <a:effectLst/>
            </p:spPr>
            <p:txBody>
              <a:bodyPr wrap="square" lIns="45719" tIns="45719" rIns="45719" bIns="45719" numCol="1" anchor="t">
                <a:noAutofit/>
              </a:bodyPr>
              <a:lstStyle/>
              <a:p>
                <a:endParaRPr/>
              </a:p>
            </p:txBody>
          </p:sp>
          <p:sp>
            <p:nvSpPr>
              <p:cNvPr id="360" name="Straight Arrow Connector 6"/>
              <p:cNvSpPr/>
              <p:nvPr/>
            </p:nvSpPr>
            <p:spPr>
              <a:xfrm flipH="1" flipV="1">
                <a:off x="0" y="3982695"/>
                <a:ext cx="6352525" cy="5976"/>
              </a:xfrm>
              <a:prstGeom prst="line">
                <a:avLst/>
              </a:prstGeom>
              <a:noFill/>
              <a:ln w="38100" cap="flat">
                <a:solidFill>
                  <a:srgbClr val="000000"/>
                </a:solidFill>
                <a:prstDash val="solid"/>
                <a:round/>
                <a:headEnd type="triangle" w="med" len="med"/>
              </a:ln>
              <a:effectLst/>
            </p:spPr>
            <p:txBody>
              <a:bodyPr wrap="square" lIns="45719" tIns="45719" rIns="45719" bIns="45719" numCol="1" anchor="t">
                <a:noAutofit/>
              </a:bodyPr>
              <a:lstStyle/>
              <a:p>
                <a:endParaRPr/>
              </a:p>
            </p:txBody>
          </p:sp>
        </p:grpSp>
        <p:grpSp>
          <p:nvGrpSpPr>
            <p:cNvPr id="364" name="Group 21"/>
            <p:cNvGrpSpPr/>
            <p:nvPr/>
          </p:nvGrpSpPr>
          <p:grpSpPr>
            <a:xfrm>
              <a:off x="12268" y="1475518"/>
              <a:ext cx="1643511" cy="1103006"/>
              <a:chOff x="0" y="0"/>
              <a:chExt cx="1643509" cy="1103004"/>
            </a:xfrm>
          </p:grpSpPr>
          <p:sp>
            <p:nvSpPr>
              <p:cNvPr id="362" name="Straight Connector 12"/>
              <p:cNvSpPr/>
              <p:nvPr/>
            </p:nvSpPr>
            <p:spPr>
              <a:xfrm>
                <a:off x="-1" y="1"/>
                <a:ext cx="1643511" cy="1"/>
              </a:xfrm>
              <a:prstGeom prst="line">
                <a:avLst/>
              </a:prstGeom>
              <a:noFill/>
              <a:ln w="31750" cap="flat">
                <a:solidFill>
                  <a:srgbClr val="000000"/>
                </a:solidFill>
                <a:prstDash val="solid"/>
                <a:round/>
              </a:ln>
              <a:effectLst/>
            </p:spPr>
            <p:txBody>
              <a:bodyPr wrap="square" lIns="45719" tIns="45719" rIns="45719" bIns="45719" numCol="1" anchor="t">
                <a:noAutofit/>
              </a:bodyPr>
              <a:lstStyle/>
              <a:p>
                <a:endParaRPr/>
              </a:p>
            </p:txBody>
          </p:sp>
          <p:sp>
            <p:nvSpPr>
              <p:cNvPr id="363" name="Straight Connector 14"/>
              <p:cNvSpPr/>
              <p:nvPr/>
            </p:nvSpPr>
            <p:spPr>
              <a:xfrm flipV="1">
                <a:off x="1628441" y="0"/>
                <a:ext cx="1" cy="1103005"/>
              </a:xfrm>
              <a:prstGeom prst="line">
                <a:avLst/>
              </a:prstGeom>
              <a:noFill/>
              <a:ln w="31750" cap="flat">
                <a:solidFill>
                  <a:srgbClr val="000000"/>
                </a:solidFill>
                <a:prstDash val="solid"/>
                <a:round/>
              </a:ln>
              <a:effectLst/>
            </p:spPr>
            <p:txBody>
              <a:bodyPr wrap="square" lIns="45719" tIns="45719" rIns="45719" bIns="45719" numCol="1" anchor="t">
                <a:noAutofit/>
              </a:bodyPr>
              <a:lstStyle/>
              <a:p>
                <a:endParaRPr/>
              </a:p>
            </p:txBody>
          </p:sp>
        </p:grpSp>
        <p:sp>
          <p:nvSpPr>
            <p:cNvPr id="365" name="TextBox 40"/>
            <p:cNvSpPr txBox="1"/>
            <p:nvPr/>
          </p:nvSpPr>
          <p:spPr>
            <a:xfrm>
              <a:off x="63540" y="1816156"/>
              <a:ext cx="1341903" cy="6988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400" b="1">
                  <a:solidFill>
                    <a:schemeClr val="accent4"/>
                  </a:solidFill>
                </a:defRPr>
              </a:pPr>
              <a:r>
                <a:t>1) </a:t>
              </a:r>
              <a:br/>
              <a:r>
                <a:t>Drop in Performance</a:t>
              </a:r>
            </a:p>
          </p:txBody>
        </p:sp>
        <p:sp>
          <p:nvSpPr>
            <p:cNvPr id="366" name="Straight Arrow Connector 43"/>
            <p:cNvSpPr/>
            <p:nvPr/>
          </p:nvSpPr>
          <p:spPr>
            <a:xfrm flipH="1">
              <a:off x="1426779" y="1484380"/>
              <a:ext cx="1" cy="1080444"/>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367" name="Straight Connector 48"/>
            <p:cNvSpPr/>
            <p:nvPr/>
          </p:nvSpPr>
          <p:spPr>
            <a:xfrm>
              <a:off x="1290285" y="2550441"/>
              <a:ext cx="272988" cy="1"/>
            </a:xfrm>
            <a:prstGeom prst="line">
              <a:avLst/>
            </a:prstGeom>
            <a:noFill/>
            <a:ln w="25400" cap="flat">
              <a:solidFill>
                <a:srgbClr val="808080"/>
              </a:solidFill>
              <a:prstDash val="dash"/>
              <a:round/>
            </a:ln>
            <a:effectLst/>
          </p:spPr>
          <p:txBody>
            <a:bodyPr wrap="square" lIns="45719" tIns="45719" rIns="45719" bIns="45719" numCol="1" anchor="t">
              <a:noAutofit/>
            </a:bodyPr>
            <a:lstStyle/>
            <a:p>
              <a:endParaRPr/>
            </a:p>
          </p:txBody>
        </p:sp>
        <p:sp>
          <p:nvSpPr>
            <p:cNvPr id="368" name="Freeform: Shape 50"/>
            <p:cNvSpPr/>
            <p:nvPr/>
          </p:nvSpPr>
          <p:spPr>
            <a:xfrm>
              <a:off x="1644339" y="1459301"/>
              <a:ext cx="883454" cy="1088614"/>
            </a:xfrm>
            <a:custGeom>
              <a:avLst/>
              <a:gdLst/>
              <a:ahLst/>
              <a:cxnLst>
                <a:cxn ang="0">
                  <a:pos x="wd2" y="hd2"/>
                </a:cxn>
                <a:cxn ang="5400000">
                  <a:pos x="wd2" y="hd2"/>
                </a:cxn>
                <a:cxn ang="10800000">
                  <a:pos x="wd2" y="hd2"/>
                </a:cxn>
                <a:cxn ang="16200000">
                  <a:pos x="wd2" y="hd2"/>
                </a:cxn>
              </a:cxnLst>
              <a:rect l="0" t="0" r="r" b="b"/>
              <a:pathLst>
                <a:path w="21600" h="21117" extrusionOk="0">
                  <a:moveTo>
                    <a:pt x="0" y="20971"/>
                  </a:moveTo>
                  <a:cubicBezTo>
                    <a:pt x="1800" y="21076"/>
                    <a:pt x="1510" y="21600"/>
                    <a:pt x="5748" y="19713"/>
                  </a:cubicBezTo>
                  <a:cubicBezTo>
                    <a:pt x="9987" y="17825"/>
                    <a:pt x="10771" y="16707"/>
                    <a:pt x="12890" y="14680"/>
                  </a:cubicBezTo>
                  <a:cubicBezTo>
                    <a:pt x="15010" y="12652"/>
                    <a:pt x="17013" y="9996"/>
                    <a:pt x="18465" y="7550"/>
                  </a:cubicBezTo>
                  <a:cubicBezTo>
                    <a:pt x="19916" y="5103"/>
                    <a:pt x="21397" y="1503"/>
                    <a:pt x="21600" y="0"/>
                  </a:cubicBezTo>
                </a:path>
              </a:pathLst>
            </a:custGeom>
            <a:noFill/>
            <a:ln w="28575" cap="flat">
              <a:solidFill>
                <a:srgbClr val="00CC00"/>
              </a:solidFill>
              <a:prstDash val="solid"/>
              <a:round/>
            </a:ln>
            <a:effectLst/>
          </p:spPr>
          <p:txBody>
            <a:bodyPr wrap="square" lIns="45719" tIns="45719" rIns="45719" bIns="45719" numCol="1" anchor="t">
              <a:noAutofit/>
            </a:bodyPr>
            <a:lstStyle/>
            <a:p>
              <a:pPr algn="ctr">
                <a:defRPr sz="1200" b="1"/>
              </a:pPr>
              <a:endParaRPr/>
            </a:p>
          </p:txBody>
        </p:sp>
        <p:sp>
          <p:nvSpPr>
            <p:cNvPr id="369" name="Straight Connector 51"/>
            <p:cNvSpPr/>
            <p:nvPr/>
          </p:nvSpPr>
          <p:spPr>
            <a:xfrm>
              <a:off x="2516397" y="1466184"/>
              <a:ext cx="1097890" cy="1"/>
            </a:xfrm>
            <a:prstGeom prst="line">
              <a:avLst/>
            </a:prstGeom>
            <a:noFill/>
            <a:ln w="28575" cap="flat">
              <a:solidFill>
                <a:srgbClr val="00CC00"/>
              </a:solidFill>
              <a:prstDash val="solid"/>
              <a:round/>
            </a:ln>
            <a:effectLst/>
          </p:spPr>
          <p:txBody>
            <a:bodyPr wrap="square" lIns="45719" tIns="45719" rIns="45719" bIns="45719" numCol="1" anchor="t">
              <a:noAutofit/>
            </a:bodyPr>
            <a:lstStyle/>
            <a:p>
              <a:endParaRPr/>
            </a:p>
          </p:txBody>
        </p:sp>
        <p:sp>
          <p:nvSpPr>
            <p:cNvPr id="370" name="Freeform: Shape 11"/>
            <p:cNvSpPr/>
            <p:nvPr/>
          </p:nvSpPr>
          <p:spPr>
            <a:xfrm>
              <a:off x="1644339" y="1779982"/>
              <a:ext cx="2263242" cy="797549"/>
            </a:xfrm>
            <a:custGeom>
              <a:avLst/>
              <a:gdLst/>
              <a:ahLst/>
              <a:cxnLst>
                <a:cxn ang="0">
                  <a:pos x="wd2" y="hd2"/>
                </a:cxn>
                <a:cxn ang="5400000">
                  <a:pos x="wd2" y="hd2"/>
                </a:cxn>
                <a:cxn ang="10800000">
                  <a:pos x="wd2" y="hd2"/>
                </a:cxn>
                <a:cxn ang="16200000">
                  <a:pos x="wd2" y="hd2"/>
                </a:cxn>
              </a:cxnLst>
              <a:rect l="0" t="0" r="r" b="b"/>
              <a:pathLst>
                <a:path w="21600" h="21117" extrusionOk="0">
                  <a:moveTo>
                    <a:pt x="0" y="20971"/>
                  </a:moveTo>
                  <a:cubicBezTo>
                    <a:pt x="1800" y="21076"/>
                    <a:pt x="1510" y="21600"/>
                    <a:pt x="5748" y="19713"/>
                  </a:cubicBezTo>
                  <a:cubicBezTo>
                    <a:pt x="9987" y="17825"/>
                    <a:pt x="10771" y="16707"/>
                    <a:pt x="12890" y="14680"/>
                  </a:cubicBezTo>
                  <a:cubicBezTo>
                    <a:pt x="15010" y="12652"/>
                    <a:pt x="17013" y="9996"/>
                    <a:pt x="18465" y="7550"/>
                  </a:cubicBezTo>
                  <a:cubicBezTo>
                    <a:pt x="19916" y="5103"/>
                    <a:pt x="21397" y="1503"/>
                    <a:pt x="21600" y="0"/>
                  </a:cubicBezTo>
                </a:path>
              </a:pathLst>
            </a:custGeom>
            <a:noFill/>
            <a:ln w="28575" cap="flat">
              <a:solidFill>
                <a:srgbClr val="FF0000"/>
              </a:solidFill>
              <a:prstDash val="solid"/>
              <a:round/>
            </a:ln>
            <a:effectLst/>
          </p:spPr>
          <p:txBody>
            <a:bodyPr wrap="square" lIns="45719" tIns="45719" rIns="45719" bIns="45719" numCol="1" anchor="t">
              <a:noAutofit/>
            </a:bodyPr>
            <a:lstStyle/>
            <a:p>
              <a:pPr algn="ctr">
                <a:defRPr sz="1200" b="1"/>
              </a:pPr>
              <a:endParaRPr/>
            </a:p>
          </p:txBody>
        </p:sp>
        <p:sp>
          <p:nvSpPr>
            <p:cNvPr id="371" name="Straight Connector 52"/>
            <p:cNvSpPr/>
            <p:nvPr/>
          </p:nvSpPr>
          <p:spPr>
            <a:xfrm>
              <a:off x="3892365" y="1782007"/>
              <a:ext cx="1062824" cy="1"/>
            </a:xfrm>
            <a:prstGeom prst="line">
              <a:avLst/>
            </a:prstGeom>
            <a:noFill/>
            <a:ln w="28575" cap="flat">
              <a:solidFill>
                <a:srgbClr val="FF0000"/>
              </a:solidFill>
              <a:prstDash val="solid"/>
              <a:round/>
            </a:ln>
            <a:effectLst/>
          </p:spPr>
          <p:txBody>
            <a:bodyPr wrap="square" lIns="45719" tIns="45719" rIns="45719" bIns="45719" numCol="1" anchor="t">
              <a:noAutofit/>
            </a:bodyPr>
            <a:lstStyle/>
            <a:p>
              <a:endParaRPr/>
            </a:p>
          </p:txBody>
        </p:sp>
        <p:sp>
          <p:nvSpPr>
            <p:cNvPr id="372" name="TextBox 63"/>
            <p:cNvSpPr txBox="1"/>
            <p:nvPr/>
          </p:nvSpPr>
          <p:spPr>
            <a:xfrm>
              <a:off x="1460805" y="2878270"/>
              <a:ext cx="3888867" cy="494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400" b="1">
                  <a:solidFill>
                    <a:schemeClr val="accent4"/>
                  </a:solidFill>
                </a:defRPr>
              </a:pPr>
              <a:r>
                <a:t>2) </a:t>
              </a:r>
              <a:br/>
              <a:r>
                <a:t>Recovery time (full, partial or improvement)</a:t>
              </a:r>
            </a:p>
          </p:txBody>
        </p:sp>
        <p:sp>
          <p:nvSpPr>
            <p:cNvPr id="373" name="Freeform: Shape 38"/>
            <p:cNvSpPr/>
            <p:nvPr/>
          </p:nvSpPr>
          <p:spPr>
            <a:xfrm>
              <a:off x="1664071" y="929407"/>
              <a:ext cx="1781984" cy="1634512"/>
            </a:xfrm>
            <a:custGeom>
              <a:avLst/>
              <a:gdLst/>
              <a:ahLst/>
              <a:cxnLst>
                <a:cxn ang="0">
                  <a:pos x="wd2" y="hd2"/>
                </a:cxn>
                <a:cxn ang="5400000">
                  <a:pos x="wd2" y="hd2"/>
                </a:cxn>
                <a:cxn ang="10800000">
                  <a:pos x="wd2" y="hd2"/>
                </a:cxn>
                <a:cxn ang="16200000">
                  <a:pos x="wd2" y="hd2"/>
                </a:cxn>
              </a:cxnLst>
              <a:rect l="0" t="0" r="r" b="b"/>
              <a:pathLst>
                <a:path w="21600" h="21117" extrusionOk="0">
                  <a:moveTo>
                    <a:pt x="0" y="20971"/>
                  </a:moveTo>
                  <a:cubicBezTo>
                    <a:pt x="1800" y="21076"/>
                    <a:pt x="1510" y="21600"/>
                    <a:pt x="5748" y="19713"/>
                  </a:cubicBezTo>
                  <a:cubicBezTo>
                    <a:pt x="9987" y="17825"/>
                    <a:pt x="10771" y="16707"/>
                    <a:pt x="12890" y="14680"/>
                  </a:cubicBezTo>
                  <a:cubicBezTo>
                    <a:pt x="15010" y="12652"/>
                    <a:pt x="17013" y="9996"/>
                    <a:pt x="18465" y="7550"/>
                  </a:cubicBezTo>
                  <a:cubicBezTo>
                    <a:pt x="19916" y="5103"/>
                    <a:pt x="21397" y="1503"/>
                    <a:pt x="21600" y="0"/>
                  </a:cubicBezTo>
                </a:path>
              </a:pathLst>
            </a:custGeom>
            <a:noFill/>
            <a:ln w="28575" cap="flat">
              <a:solidFill>
                <a:srgbClr val="0000FF"/>
              </a:solidFill>
              <a:prstDash val="solid"/>
              <a:round/>
            </a:ln>
            <a:effectLst/>
          </p:spPr>
          <p:txBody>
            <a:bodyPr wrap="square" lIns="45719" tIns="45719" rIns="45719" bIns="45719" numCol="1" anchor="t">
              <a:noAutofit/>
            </a:bodyPr>
            <a:lstStyle/>
            <a:p>
              <a:pPr algn="ctr">
                <a:defRPr sz="1200" b="1"/>
              </a:pPr>
              <a:endParaRPr/>
            </a:p>
          </p:txBody>
        </p:sp>
        <p:sp>
          <p:nvSpPr>
            <p:cNvPr id="374" name="Straight Connector 39"/>
            <p:cNvSpPr/>
            <p:nvPr/>
          </p:nvSpPr>
          <p:spPr>
            <a:xfrm>
              <a:off x="3439780" y="939741"/>
              <a:ext cx="2214516" cy="1"/>
            </a:xfrm>
            <a:prstGeom prst="line">
              <a:avLst/>
            </a:prstGeom>
            <a:noFill/>
            <a:ln w="28575" cap="flat">
              <a:solidFill>
                <a:srgbClr val="0000FF"/>
              </a:solidFill>
              <a:prstDash val="solid"/>
              <a:round/>
            </a:ln>
            <a:effectLst/>
          </p:spPr>
          <p:txBody>
            <a:bodyPr wrap="square" lIns="45719" tIns="45719" rIns="45719" bIns="45719" numCol="1" anchor="t">
              <a:noAutofit/>
            </a:bodyPr>
            <a:lstStyle/>
            <a:p>
              <a:endParaRPr/>
            </a:p>
          </p:txBody>
        </p:sp>
      </p:grpSp>
      <p:sp>
        <p:nvSpPr>
          <p:cNvPr id="376" name="Rectangle 42"/>
          <p:cNvSpPr/>
          <p:nvPr/>
        </p:nvSpPr>
        <p:spPr>
          <a:xfrm>
            <a:off x="3698081" y="5991208"/>
            <a:ext cx="3914436" cy="431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defRPr sz="800" i="1">
                <a:solidFill>
                  <a:schemeClr val="accent4"/>
                </a:solidFill>
              </a:defRPr>
            </a:pPr>
            <a:r>
              <a:t>UN-International Strategy for Disaster Reduction</a:t>
            </a:r>
          </a:p>
          <a:p>
            <a:pPr>
              <a:defRPr sz="800" i="1">
                <a:solidFill>
                  <a:schemeClr val="accent4"/>
                </a:solidFill>
              </a:defRPr>
            </a:pPr>
            <a:r>
              <a:t>Hardening Infrastructure </a:t>
            </a:r>
            <a:r>
              <a:rPr i="0"/>
              <a:t>– Elevating, upgrading, relocating assets, flood walls, berms and levees, etc.</a:t>
            </a:r>
          </a:p>
        </p:txBody>
      </p:sp>
    </p:spTree>
  </p:cSld>
  <p:clrMapOvr>
    <a:masterClrMapping/>
  </p:clrMapOvr>
  <p:transition spd="med" advTm="40222"/>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11">
            <a:extLst>
              <a:ext uri="{FF2B5EF4-FFF2-40B4-BE49-F238E27FC236}">
                <a16:creationId xmlns:a16="http://schemas.microsoft.com/office/drawing/2014/main" id="{0FF6586B-657A-4A2D-9084-C5604CE614CA}"/>
              </a:ext>
            </a:extLst>
          </p:cNvPr>
          <p:cNvSpPr/>
          <p:nvPr/>
        </p:nvSpPr>
        <p:spPr>
          <a:xfrm>
            <a:off x="2071247" y="3795739"/>
            <a:ext cx="585789" cy="585789"/>
          </a:xfrm>
          <a:prstGeom prst="ellipse">
            <a:avLst/>
          </a:prstGeom>
          <a:solidFill>
            <a:srgbClr val="474747"/>
          </a:solidFill>
          <a:ln w="12700">
            <a:solidFill>
              <a:schemeClr val="accent1"/>
            </a:solidFill>
          </a:ln>
        </p:spPr>
        <p:txBody>
          <a:bodyPr lIns="45719" rIns="45719" anchor="ctr"/>
          <a:lstStyle/>
          <a:p>
            <a:endParaRPr/>
          </a:p>
        </p:txBody>
      </p:sp>
      <p:grpSp>
        <p:nvGrpSpPr>
          <p:cNvPr id="384" name="Group"/>
          <p:cNvGrpSpPr/>
          <p:nvPr/>
        </p:nvGrpSpPr>
        <p:grpSpPr>
          <a:xfrm>
            <a:off x="-8467" y="0"/>
            <a:ext cx="14506607" cy="9242625"/>
            <a:chOff x="0" y="0"/>
            <a:chExt cx="14506605" cy="9242624"/>
          </a:xfrm>
        </p:grpSpPr>
        <p:sp>
          <p:nvSpPr>
            <p:cNvPr id="381"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82"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83"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85" name="Rectangle"/>
          <p:cNvSpPr/>
          <p:nvPr/>
        </p:nvSpPr>
        <p:spPr>
          <a:xfrm>
            <a:off x="3899947" y="4401784"/>
            <a:ext cx="7426789" cy="1508758"/>
          </a:xfrm>
          <a:prstGeom prst="rect">
            <a:avLst/>
          </a:prstGeom>
          <a:solidFill>
            <a:srgbClr val="A6A6A6"/>
          </a:solidFill>
          <a:ln w="12700">
            <a:miter lim="400000"/>
          </a:ln>
        </p:spPr>
        <p:txBody>
          <a:bodyPr lIns="45719" rIns="45719"/>
          <a:lstStyle/>
          <a:p>
            <a:endParaRPr/>
          </a:p>
        </p:txBody>
      </p:sp>
      <p:sp>
        <p:nvSpPr>
          <p:cNvPr id="386" name="Rectangle"/>
          <p:cNvSpPr/>
          <p:nvPr/>
        </p:nvSpPr>
        <p:spPr>
          <a:xfrm>
            <a:off x="3899947" y="2177159"/>
            <a:ext cx="7426789" cy="1508759"/>
          </a:xfrm>
          <a:prstGeom prst="rect">
            <a:avLst/>
          </a:prstGeom>
          <a:solidFill>
            <a:srgbClr val="000000"/>
          </a:solidFill>
          <a:ln w="12700">
            <a:miter lim="400000"/>
          </a:ln>
        </p:spPr>
        <p:txBody>
          <a:bodyPr lIns="45719" rIns="45719"/>
          <a:lstStyle/>
          <a:p>
            <a:endParaRPr/>
          </a:p>
        </p:txBody>
      </p:sp>
      <p:sp>
        <p:nvSpPr>
          <p:cNvPr id="387" name="Rectangle 2"/>
          <p:cNvSpPr txBox="1">
            <a:spLocks noGrp="1"/>
          </p:cNvSpPr>
          <p:nvPr>
            <p:ph type="title"/>
          </p:nvPr>
        </p:nvSpPr>
        <p:spPr>
          <a:xfrm>
            <a:off x="990600" y="537868"/>
            <a:ext cx="10202865" cy="794065"/>
          </a:xfrm>
          <a:prstGeom prst="rect">
            <a:avLst/>
          </a:prstGeom>
        </p:spPr>
        <p:txBody>
          <a:bodyPr>
            <a:normAutofit fontScale="90000"/>
          </a:bodyPr>
          <a:lstStyle/>
          <a:p>
            <a:pPr>
              <a:lnSpc>
                <a:spcPct val="120000"/>
              </a:lnSpc>
              <a:defRPr sz="2400"/>
            </a:pPr>
            <a:r>
              <a:t>CONCRETE AND ASPHALT PAVEMENTS ARE DIFFERENT </a:t>
            </a:r>
          </a:p>
          <a:p>
            <a:pPr>
              <a:lnSpc>
                <a:spcPct val="120000"/>
              </a:lnSpc>
              <a:defRPr sz="2400">
                <a:solidFill>
                  <a:srgbClr val="90C74B"/>
                </a:solidFill>
              </a:defRPr>
            </a:pPr>
            <a:r>
              <a:t>DUE TO HOW THEY TRANSMIT LOADS TO THE SUBGRADE</a:t>
            </a:r>
          </a:p>
        </p:txBody>
      </p:sp>
      <p:sp>
        <p:nvSpPr>
          <p:cNvPr id="388" name="Rectangle 4"/>
          <p:cNvSpPr txBox="1"/>
          <p:nvPr/>
        </p:nvSpPr>
        <p:spPr>
          <a:xfrm>
            <a:off x="4212989" y="2369903"/>
            <a:ext cx="7054904" cy="117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rPr dirty="0"/>
              <a:t>Load - more concentrated &amp; transferred to the underlying layers</a:t>
            </a:r>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rPr dirty="0"/>
              <a:t>Higher deflection</a:t>
            </a:r>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rPr dirty="0"/>
              <a:t>Subgrade &amp; base strength are important </a:t>
            </a:r>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rPr dirty="0"/>
              <a:t>Requires more layers / greater thickness to protect the subgrade</a:t>
            </a:r>
          </a:p>
        </p:txBody>
      </p:sp>
      <p:sp>
        <p:nvSpPr>
          <p:cNvPr id="389" name="Text Box 48"/>
          <p:cNvSpPr txBox="1"/>
          <p:nvPr/>
        </p:nvSpPr>
        <p:spPr>
          <a:xfrm>
            <a:off x="3918089" y="1615640"/>
            <a:ext cx="4889222" cy="457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000">
                <a:latin typeface="Gotham Black"/>
                <a:ea typeface="Gotham Black"/>
                <a:cs typeface="Gotham Black"/>
                <a:sym typeface="Gotham Black"/>
              </a:defRPr>
            </a:pPr>
            <a:r>
              <a:rPr sz="3300" dirty="0"/>
              <a:t>Asphalt </a:t>
            </a:r>
            <a:r>
              <a:rPr dirty="0">
                <a:solidFill>
                  <a:schemeClr val="accent4"/>
                </a:solidFill>
              </a:rPr>
              <a:t>Pavements are Flexible</a:t>
            </a:r>
          </a:p>
        </p:txBody>
      </p:sp>
      <p:sp>
        <p:nvSpPr>
          <p:cNvPr id="390" name="Rectangle 3"/>
          <p:cNvSpPr txBox="1"/>
          <p:nvPr/>
        </p:nvSpPr>
        <p:spPr>
          <a:xfrm>
            <a:off x="4211563" y="4628167"/>
            <a:ext cx="6498956" cy="1162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Load – Carried by concrete and distributed over a large area </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Minor deflection </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Low subgrade contact pressure</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Subgrade uniformity is more important than strength</a:t>
            </a:r>
          </a:p>
        </p:txBody>
      </p:sp>
      <p:sp>
        <p:nvSpPr>
          <p:cNvPr id="391" name="Text Box 46"/>
          <p:cNvSpPr txBox="1"/>
          <p:nvPr/>
        </p:nvSpPr>
        <p:spPr>
          <a:xfrm>
            <a:off x="3887889" y="3847068"/>
            <a:ext cx="4797222" cy="457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000">
                <a:solidFill>
                  <a:schemeClr val="accent4"/>
                </a:solidFill>
                <a:latin typeface="Gotham Black"/>
                <a:ea typeface="Gotham Black"/>
                <a:cs typeface="Gotham Black"/>
                <a:sym typeface="Gotham Black"/>
              </a:defRPr>
            </a:pPr>
            <a:r>
              <a:rPr sz="3300" dirty="0">
                <a:solidFill>
                  <a:srgbClr val="A6A6A6"/>
                </a:solidFill>
              </a:rPr>
              <a:t>Concrete</a:t>
            </a:r>
            <a:r>
              <a:rPr dirty="0"/>
              <a:t> Pavements are Rigid</a:t>
            </a:r>
          </a:p>
        </p:txBody>
      </p:sp>
      <p:sp>
        <p:nvSpPr>
          <p:cNvPr id="392" name="Rectangle 42"/>
          <p:cNvSpPr txBox="1"/>
          <p:nvPr/>
        </p:nvSpPr>
        <p:spPr>
          <a:xfrm>
            <a:off x="865264" y="1649964"/>
            <a:ext cx="1142616" cy="279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lvl1pPr defTabSz="739775">
              <a:defRPr sz="1400" b="1" spc="-42"/>
            </a:lvl1pPr>
          </a:lstStyle>
          <a:p>
            <a:r>
              <a:t>7000 lbs load</a:t>
            </a:r>
          </a:p>
        </p:txBody>
      </p:sp>
      <p:grpSp>
        <p:nvGrpSpPr>
          <p:cNvPr id="412" name="Group"/>
          <p:cNvGrpSpPr/>
          <p:nvPr/>
        </p:nvGrpSpPr>
        <p:grpSpPr>
          <a:xfrm>
            <a:off x="896851" y="1568469"/>
            <a:ext cx="2912769" cy="2128839"/>
            <a:chOff x="0" y="0"/>
            <a:chExt cx="2912767" cy="2128837"/>
          </a:xfrm>
        </p:grpSpPr>
        <p:sp>
          <p:nvSpPr>
            <p:cNvPr id="393" name="Rectangle 26"/>
            <p:cNvSpPr/>
            <p:nvPr/>
          </p:nvSpPr>
          <p:spPr>
            <a:xfrm>
              <a:off x="0" y="947737"/>
              <a:ext cx="2905125" cy="1181101"/>
            </a:xfrm>
            <a:prstGeom prst="rect">
              <a:avLst/>
            </a:prstGeom>
            <a:blipFill rotWithShape="1">
              <a:blip r:embed="rId4"/>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394" name="Rectangle 27"/>
            <p:cNvSpPr/>
            <p:nvPr/>
          </p:nvSpPr>
          <p:spPr>
            <a:xfrm>
              <a:off x="0" y="1114425"/>
              <a:ext cx="2905125" cy="338139"/>
            </a:xfrm>
            <a:prstGeom prst="rect">
              <a:avLst/>
            </a:prstGeom>
            <a:blipFill rotWithShape="1">
              <a:blip r:embed="rId5"/>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395" name="Rectangle 28"/>
            <p:cNvSpPr/>
            <p:nvPr/>
          </p:nvSpPr>
          <p:spPr>
            <a:xfrm>
              <a:off x="0" y="596900"/>
              <a:ext cx="2905125" cy="338139"/>
            </a:xfrm>
            <a:prstGeom prst="rect">
              <a:avLst/>
            </a:prstGeom>
            <a:solidFill>
              <a:srgbClr val="000000"/>
            </a:solid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396" name="Oval 29"/>
            <p:cNvSpPr/>
            <p:nvPr/>
          </p:nvSpPr>
          <p:spPr>
            <a:xfrm>
              <a:off x="1162050" y="0"/>
              <a:ext cx="587377" cy="587377"/>
            </a:xfrm>
            <a:prstGeom prst="ellipse">
              <a:avLst/>
            </a:prstGeom>
            <a:solidFill>
              <a:srgbClr val="474747"/>
            </a:solidFill>
            <a:ln w="12700" cap="flat">
              <a:solidFill>
                <a:schemeClr val="accent1"/>
              </a:solidFill>
              <a:prstDash val="solid"/>
              <a:round/>
            </a:ln>
            <a:effectLst/>
          </p:spPr>
          <p:txBody>
            <a:bodyPr wrap="square" lIns="45719" tIns="45719" rIns="45719" bIns="45719" numCol="1" anchor="ctr">
              <a:noAutofit/>
            </a:bodyPr>
            <a:lstStyle/>
            <a:p>
              <a:endParaRPr/>
            </a:p>
          </p:txBody>
        </p:sp>
        <p:grpSp>
          <p:nvGrpSpPr>
            <p:cNvPr id="407" name="Group 30"/>
            <p:cNvGrpSpPr/>
            <p:nvPr/>
          </p:nvGrpSpPr>
          <p:grpSpPr>
            <a:xfrm>
              <a:off x="1295399" y="134937"/>
              <a:ext cx="319090" cy="317501"/>
              <a:chOff x="0" y="0"/>
              <a:chExt cx="319088" cy="317500"/>
            </a:xfrm>
          </p:grpSpPr>
          <p:sp>
            <p:nvSpPr>
              <p:cNvPr id="397" name="Oval 31"/>
              <p:cNvSpPr/>
              <p:nvPr/>
            </p:nvSpPr>
            <p:spPr>
              <a:xfrm>
                <a:off x="-1" y="0"/>
                <a:ext cx="319090" cy="317500"/>
              </a:xfrm>
              <a:prstGeom prst="ellipse">
                <a:avLst/>
              </a:prstGeom>
              <a:solidFill>
                <a:srgbClr val="CECECE"/>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398" name="Oval 32"/>
              <p:cNvSpPr/>
              <p:nvPr/>
            </p:nvSpPr>
            <p:spPr>
              <a:xfrm>
                <a:off x="146644" y="146641"/>
                <a:ext cx="21727" cy="1883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399" name="Oval 33"/>
              <p:cNvSpPr/>
              <p:nvPr/>
            </p:nvSpPr>
            <p:spPr>
              <a:xfrm>
                <a:off x="158865" y="50827"/>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0" name="Oval 34"/>
              <p:cNvSpPr/>
              <p:nvPr/>
            </p:nvSpPr>
            <p:spPr>
              <a:xfrm>
                <a:off x="232187" y="86478"/>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1" name="Oval 35"/>
              <p:cNvSpPr/>
              <p:nvPr/>
            </p:nvSpPr>
            <p:spPr>
              <a:xfrm>
                <a:off x="260701" y="154713"/>
                <a:ext cx="13579"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2" name="Oval 36"/>
              <p:cNvSpPr/>
              <p:nvPr/>
            </p:nvSpPr>
            <p:spPr>
              <a:xfrm>
                <a:off x="228113" y="224375"/>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3" name="Oval 37"/>
              <p:cNvSpPr/>
              <p:nvPr/>
            </p:nvSpPr>
            <p:spPr>
              <a:xfrm>
                <a:off x="154791" y="260699"/>
                <a:ext cx="1765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4" name="Oval 38"/>
              <p:cNvSpPr/>
              <p:nvPr/>
            </p:nvSpPr>
            <p:spPr>
              <a:xfrm>
                <a:off x="77395" y="86478"/>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5" name="Oval 39"/>
              <p:cNvSpPr/>
              <p:nvPr/>
            </p:nvSpPr>
            <p:spPr>
              <a:xfrm>
                <a:off x="47962" y="154713"/>
                <a:ext cx="12701"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06" name="Oval 40"/>
              <p:cNvSpPr/>
              <p:nvPr/>
            </p:nvSpPr>
            <p:spPr>
              <a:xfrm>
                <a:off x="79871" y="224375"/>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grpSp>
        <p:sp>
          <p:nvSpPr>
            <p:cNvPr id="408" name="Rectangle 43"/>
            <p:cNvSpPr/>
            <p:nvPr/>
          </p:nvSpPr>
          <p:spPr>
            <a:xfrm>
              <a:off x="0" y="806450"/>
              <a:ext cx="2905125" cy="339725"/>
            </a:xfrm>
            <a:prstGeom prst="rect">
              <a:avLst/>
            </a:prstGeom>
            <a:blipFill rotWithShape="1">
              <a:blip r:embed="rId6"/>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409" name="Freeform 44"/>
            <p:cNvSpPr/>
            <p:nvPr/>
          </p:nvSpPr>
          <p:spPr>
            <a:xfrm>
              <a:off x="822325" y="812800"/>
              <a:ext cx="1262300" cy="12208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4" y="0"/>
                  </a:lnTo>
                  <a:lnTo>
                    <a:pt x="1663" y="54"/>
                  </a:lnTo>
                  <a:lnTo>
                    <a:pt x="2218" y="135"/>
                  </a:lnTo>
                  <a:lnTo>
                    <a:pt x="2772" y="242"/>
                  </a:lnTo>
                  <a:lnTo>
                    <a:pt x="3327" y="431"/>
                  </a:lnTo>
                  <a:lnTo>
                    <a:pt x="3881" y="727"/>
                  </a:lnTo>
                  <a:lnTo>
                    <a:pt x="4436" y="1212"/>
                  </a:lnTo>
                  <a:lnTo>
                    <a:pt x="4990" y="1912"/>
                  </a:lnTo>
                  <a:lnTo>
                    <a:pt x="5544" y="2909"/>
                  </a:lnTo>
                  <a:lnTo>
                    <a:pt x="6099" y="4282"/>
                  </a:lnTo>
                  <a:lnTo>
                    <a:pt x="6653" y="6006"/>
                  </a:lnTo>
                  <a:lnTo>
                    <a:pt x="7208" y="8107"/>
                  </a:lnTo>
                  <a:lnTo>
                    <a:pt x="7762" y="10504"/>
                  </a:lnTo>
                  <a:lnTo>
                    <a:pt x="8317" y="13089"/>
                  </a:lnTo>
                  <a:lnTo>
                    <a:pt x="8871" y="15702"/>
                  </a:lnTo>
                  <a:lnTo>
                    <a:pt x="9425" y="18045"/>
                  </a:lnTo>
                  <a:lnTo>
                    <a:pt x="9980" y="19930"/>
                  </a:lnTo>
                  <a:lnTo>
                    <a:pt x="10534" y="21169"/>
                  </a:lnTo>
                  <a:lnTo>
                    <a:pt x="11066" y="21600"/>
                  </a:lnTo>
                  <a:lnTo>
                    <a:pt x="11643" y="21169"/>
                  </a:lnTo>
                  <a:lnTo>
                    <a:pt x="12175" y="19930"/>
                  </a:lnTo>
                  <a:lnTo>
                    <a:pt x="12729" y="18045"/>
                  </a:lnTo>
                  <a:lnTo>
                    <a:pt x="13283" y="15702"/>
                  </a:lnTo>
                  <a:lnTo>
                    <a:pt x="13838" y="13089"/>
                  </a:lnTo>
                  <a:lnTo>
                    <a:pt x="14392" y="10504"/>
                  </a:lnTo>
                  <a:lnTo>
                    <a:pt x="14947" y="8107"/>
                  </a:lnTo>
                  <a:lnTo>
                    <a:pt x="15501" y="6006"/>
                  </a:lnTo>
                  <a:lnTo>
                    <a:pt x="16056" y="4282"/>
                  </a:lnTo>
                  <a:lnTo>
                    <a:pt x="16610" y="2909"/>
                  </a:lnTo>
                  <a:lnTo>
                    <a:pt x="17164" y="1912"/>
                  </a:lnTo>
                  <a:lnTo>
                    <a:pt x="17719" y="1212"/>
                  </a:lnTo>
                  <a:lnTo>
                    <a:pt x="18273" y="727"/>
                  </a:lnTo>
                  <a:lnTo>
                    <a:pt x="18828" y="431"/>
                  </a:lnTo>
                  <a:lnTo>
                    <a:pt x="19382" y="242"/>
                  </a:lnTo>
                  <a:lnTo>
                    <a:pt x="19937" y="135"/>
                  </a:lnTo>
                  <a:lnTo>
                    <a:pt x="20491" y="54"/>
                  </a:lnTo>
                  <a:lnTo>
                    <a:pt x="21600" y="0"/>
                  </a:lnTo>
                </a:path>
              </a:pathLst>
            </a:custGeom>
            <a:solidFill>
              <a:srgbClr val="FF0000"/>
            </a:solidFill>
            <a:ln w="12700" cap="rnd">
              <a:solidFill>
                <a:srgbClr val="000000"/>
              </a:solidFill>
              <a:prstDash val="solid"/>
              <a:round/>
            </a:ln>
            <a:effectLst/>
          </p:spPr>
          <p:txBody>
            <a:bodyPr wrap="square" lIns="45719" tIns="45719" rIns="45719" bIns="45719" numCol="1" anchor="t">
              <a:noAutofit/>
            </a:bodyPr>
            <a:lstStyle/>
            <a:p>
              <a:endParaRPr/>
            </a:p>
          </p:txBody>
        </p:sp>
        <p:sp>
          <p:nvSpPr>
            <p:cNvPr id="410" name="Rectangle 45"/>
            <p:cNvSpPr txBox="1"/>
            <p:nvPr/>
          </p:nvSpPr>
          <p:spPr>
            <a:xfrm>
              <a:off x="112706" y="1487488"/>
              <a:ext cx="1245879" cy="5507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numCol="1" anchor="t">
              <a:spAutoFit/>
            </a:bodyPr>
            <a:lstStyle/>
            <a:p>
              <a:pPr defTabSz="739775">
                <a:defRPr sz="1600" b="1">
                  <a:solidFill>
                    <a:schemeClr val="accent3">
                      <a:lumOff val="44000"/>
                    </a:schemeClr>
                  </a:solidFill>
                </a:defRPr>
              </a:pPr>
              <a:r>
                <a:t>pressure </a:t>
              </a:r>
              <a:br/>
              <a:r>
                <a:rPr b="0">
                  <a:latin typeface="Symbol"/>
                  <a:ea typeface="Symbol"/>
                  <a:cs typeface="Symbol"/>
                  <a:sym typeface="Symbol"/>
                </a:rPr>
                <a:t>~</a:t>
              </a:r>
              <a:r>
                <a:t> 15 - 20 psi</a:t>
              </a:r>
            </a:p>
          </p:txBody>
        </p:sp>
        <p:sp>
          <p:nvSpPr>
            <p:cNvPr id="411" name="TextBox 2"/>
            <p:cNvSpPr txBox="1"/>
            <p:nvPr/>
          </p:nvSpPr>
          <p:spPr>
            <a:xfrm>
              <a:off x="2147682" y="591363"/>
              <a:ext cx="765086" cy="11659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r">
                <a:defRPr sz="1200">
                  <a:solidFill>
                    <a:schemeClr val="accent3">
                      <a:lumOff val="44000"/>
                    </a:schemeClr>
                  </a:solidFill>
                </a:defRPr>
              </a:pPr>
              <a:r>
                <a:t>Asphalt</a:t>
              </a:r>
            </a:p>
            <a:p>
              <a:pPr algn="r">
                <a:defRPr sz="600"/>
              </a:pPr>
              <a:endParaRPr/>
            </a:p>
            <a:p>
              <a:pPr algn="r">
                <a:defRPr sz="1200"/>
              </a:pPr>
              <a:r>
                <a:t>Base</a:t>
              </a:r>
            </a:p>
            <a:p>
              <a:pPr algn="r">
                <a:defRPr sz="800"/>
              </a:pPr>
              <a:endParaRPr/>
            </a:p>
            <a:p>
              <a:pPr algn="r">
                <a:defRPr sz="1200"/>
              </a:pPr>
              <a:r>
                <a:t>Subbase</a:t>
              </a:r>
            </a:p>
            <a:p>
              <a:pPr algn="r">
                <a:defRPr sz="1200"/>
              </a:pPr>
              <a:endParaRPr/>
            </a:p>
            <a:p>
              <a:pPr algn="r">
                <a:defRPr sz="1200">
                  <a:solidFill>
                    <a:schemeClr val="accent3">
                      <a:lumOff val="44000"/>
                    </a:schemeClr>
                  </a:solidFill>
                </a:defRPr>
              </a:pPr>
              <a:r>
                <a:t>Subgrade</a:t>
              </a:r>
            </a:p>
          </p:txBody>
        </p:sp>
      </p:grpSp>
      <p:sp>
        <p:nvSpPr>
          <p:cNvPr id="413" name="Rectangle 6"/>
          <p:cNvSpPr/>
          <p:nvPr/>
        </p:nvSpPr>
        <p:spPr>
          <a:xfrm>
            <a:off x="900673" y="4734203"/>
            <a:ext cx="2905126" cy="1182689"/>
          </a:xfrm>
          <a:prstGeom prst="rect">
            <a:avLst/>
          </a:prstGeom>
          <a:blipFill>
            <a:blip r:embed="rId4"/>
          </a:blipFill>
          <a:ln w="12700">
            <a:miter lim="400000"/>
          </a:ln>
        </p:spPr>
        <p:txBody>
          <a:bodyPr lIns="45719" rIns="45719" anchor="ctr"/>
          <a:lstStyle/>
          <a:p>
            <a:pPr algn="ctr">
              <a:defRPr sz="1700">
                <a:latin typeface="Times New Roman"/>
                <a:ea typeface="Times New Roman"/>
                <a:cs typeface="Times New Roman"/>
                <a:sym typeface="Times New Roman"/>
              </a:defRPr>
            </a:pPr>
            <a:endParaRPr/>
          </a:p>
        </p:txBody>
      </p:sp>
      <p:sp>
        <p:nvSpPr>
          <p:cNvPr id="414" name="Rectangle 10"/>
          <p:cNvSpPr/>
          <p:nvPr/>
        </p:nvSpPr>
        <p:spPr>
          <a:xfrm>
            <a:off x="900673" y="4727339"/>
            <a:ext cx="2905126" cy="339726"/>
          </a:xfrm>
          <a:prstGeom prst="rect">
            <a:avLst/>
          </a:prstGeom>
          <a:blipFill>
            <a:blip r:embed="rId5"/>
          </a:blipFill>
          <a:ln w="12700">
            <a:solidFill>
              <a:schemeClr val="accent3">
                <a:lumOff val="44000"/>
              </a:schemeClr>
            </a:solidFill>
            <a:miter/>
          </a:ln>
        </p:spPr>
        <p:txBody>
          <a:bodyPr lIns="45719" rIns="45719" anchor="ctr"/>
          <a:lstStyle/>
          <a:p>
            <a:endParaRPr/>
          </a:p>
        </p:txBody>
      </p:sp>
      <p:grpSp>
        <p:nvGrpSpPr>
          <p:cNvPr id="421" name="Group 7"/>
          <p:cNvGrpSpPr/>
          <p:nvPr/>
        </p:nvGrpSpPr>
        <p:grpSpPr>
          <a:xfrm>
            <a:off x="900673" y="4732616"/>
            <a:ext cx="2905126" cy="161926"/>
            <a:chOff x="0" y="0"/>
            <a:chExt cx="2905125" cy="161925"/>
          </a:xfrm>
        </p:grpSpPr>
        <p:grpSp>
          <p:nvGrpSpPr>
            <p:cNvPr id="417" name="Arc 8"/>
            <p:cNvGrpSpPr/>
            <p:nvPr/>
          </p:nvGrpSpPr>
          <p:grpSpPr>
            <a:xfrm>
              <a:off x="1453911" y="-1"/>
              <a:ext cx="1451215" cy="161926"/>
              <a:chOff x="0" y="0"/>
              <a:chExt cx="1451213" cy="161925"/>
            </a:xfrm>
          </p:grpSpPr>
          <p:sp>
            <p:nvSpPr>
              <p:cNvPr id="415" name="Shape"/>
              <p:cNvSpPr/>
              <p:nvPr/>
            </p:nvSpPr>
            <p:spPr>
              <a:xfrm>
                <a:off x="0" y="-1"/>
                <a:ext cx="1451214" cy="161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38" y="21600"/>
                      <a:pt x="20" y="21600"/>
                    </a:cubicBezTo>
                    <a:cubicBezTo>
                      <a:pt x="13" y="21600"/>
                      <a:pt x="6" y="21599"/>
                      <a:pt x="0" y="21599"/>
                    </a:cubicBezTo>
                    <a:lnTo>
                      <a:pt x="20" y="0"/>
                    </a:lnTo>
                    <a:lnTo>
                      <a:pt x="21600" y="0"/>
                    </a:lnTo>
                    <a:close/>
                  </a:path>
                </a:pathLst>
              </a:custGeom>
              <a:solidFill>
                <a:srgbClr val="FF9999"/>
              </a:solidFill>
              <a:ln w="12700" cap="flat">
                <a:noFill/>
                <a:miter lim="400000"/>
              </a:ln>
              <a:effectLst/>
            </p:spPr>
            <p:txBody>
              <a:bodyPr wrap="square" lIns="45719" tIns="45719" rIns="45719" bIns="45719" numCol="1" anchor="ctr">
                <a:noAutofit/>
              </a:bodyPr>
              <a:lstStyle/>
              <a:p>
                <a:endParaRPr/>
              </a:p>
            </p:txBody>
          </p:sp>
          <p:sp>
            <p:nvSpPr>
              <p:cNvPr id="416" name="Line"/>
              <p:cNvSpPr/>
              <p:nvPr/>
            </p:nvSpPr>
            <p:spPr>
              <a:xfrm>
                <a:off x="0" y="-1"/>
                <a:ext cx="1451214" cy="161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38" y="21600"/>
                      <a:pt x="20" y="21600"/>
                    </a:cubicBezTo>
                    <a:cubicBezTo>
                      <a:pt x="13" y="21600"/>
                      <a:pt x="6" y="21599"/>
                      <a:pt x="0" y="21599"/>
                    </a:cubicBezTo>
                  </a:path>
                </a:pathLst>
              </a:custGeom>
              <a:noFill/>
              <a:ln w="12700" cap="rnd">
                <a:solidFill>
                  <a:srgbClr val="000000"/>
                </a:solidFill>
                <a:prstDash val="solid"/>
                <a:round/>
              </a:ln>
              <a:effectLst/>
            </p:spPr>
            <p:txBody>
              <a:bodyPr wrap="square" lIns="45719" tIns="45719" rIns="45719" bIns="45719" numCol="1" anchor="ctr">
                <a:noAutofit/>
              </a:bodyPr>
              <a:lstStyle/>
              <a:p>
                <a:endParaRPr/>
              </a:p>
            </p:txBody>
          </p:sp>
        </p:grpSp>
        <p:grpSp>
          <p:nvGrpSpPr>
            <p:cNvPr id="420" name="Arc 9"/>
            <p:cNvGrpSpPr/>
            <p:nvPr/>
          </p:nvGrpSpPr>
          <p:grpSpPr>
            <a:xfrm>
              <a:off x="-1" y="-1"/>
              <a:ext cx="1487631" cy="161919"/>
              <a:chOff x="0" y="0"/>
              <a:chExt cx="1487629" cy="161917"/>
            </a:xfrm>
          </p:grpSpPr>
          <p:sp>
            <p:nvSpPr>
              <p:cNvPr id="418" name="Shape"/>
              <p:cNvSpPr/>
              <p:nvPr/>
            </p:nvSpPr>
            <p:spPr>
              <a:xfrm>
                <a:off x="-1" y="-1"/>
                <a:ext cx="1487631" cy="161919"/>
              </a:xfrm>
              <a:custGeom>
                <a:avLst/>
                <a:gdLst/>
                <a:ahLst/>
                <a:cxnLst>
                  <a:cxn ang="0">
                    <a:pos x="wd2" y="hd2"/>
                  </a:cxn>
                  <a:cxn ang="5400000">
                    <a:pos x="wd2" y="hd2"/>
                  </a:cxn>
                  <a:cxn ang="10800000">
                    <a:pos x="wd2" y="hd2"/>
                  </a:cxn>
                  <a:cxn ang="16200000">
                    <a:pos x="wd2" y="hd2"/>
                  </a:cxn>
                </a:cxnLst>
                <a:rect l="0" t="0" r="r" b="b"/>
                <a:pathLst>
                  <a:path w="21600" h="21600" extrusionOk="0">
                    <a:moveTo>
                      <a:pt x="21580" y="21600"/>
                    </a:moveTo>
                    <a:cubicBezTo>
                      <a:pt x="9658" y="21589"/>
                      <a:pt x="0" y="11922"/>
                      <a:pt x="0" y="0"/>
                    </a:cubicBezTo>
                    <a:lnTo>
                      <a:pt x="21600" y="0"/>
                    </a:lnTo>
                    <a:lnTo>
                      <a:pt x="21580" y="21600"/>
                    </a:lnTo>
                    <a:close/>
                  </a:path>
                </a:pathLst>
              </a:custGeom>
              <a:solidFill>
                <a:srgbClr val="FF9999"/>
              </a:solidFill>
              <a:ln w="12700" cap="flat">
                <a:noFill/>
                <a:miter lim="400000"/>
              </a:ln>
              <a:effectLst/>
            </p:spPr>
            <p:txBody>
              <a:bodyPr wrap="square" lIns="45719" tIns="45719" rIns="45719" bIns="45719" numCol="1" anchor="ctr">
                <a:noAutofit/>
              </a:bodyPr>
              <a:lstStyle/>
              <a:p>
                <a:endParaRPr/>
              </a:p>
            </p:txBody>
          </p:sp>
          <p:sp>
            <p:nvSpPr>
              <p:cNvPr id="419" name="Line"/>
              <p:cNvSpPr/>
              <p:nvPr/>
            </p:nvSpPr>
            <p:spPr>
              <a:xfrm>
                <a:off x="-1" y="-1"/>
                <a:ext cx="1486253" cy="1619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67" y="21589"/>
                      <a:pt x="0" y="11922"/>
                      <a:pt x="0" y="0"/>
                    </a:cubicBezTo>
                  </a:path>
                </a:pathLst>
              </a:custGeom>
              <a:noFill/>
              <a:ln w="12700" cap="rnd">
                <a:solidFill>
                  <a:srgbClr val="000000"/>
                </a:solidFill>
                <a:prstDash val="solid"/>
                <a:round/>
              </a:ln>
              <a:effectLst/>
            </p:spPr>
            <p:txBody>
              <a:bodyPr wrap="square" lIns="45719" tIns="45719" rIns="45719" bIns="45719" numCol="1" anchor="ctr">
                <a:noAutofit/>
              </a:bodyPr>
              <a:lstStyle/>
              <a:p>
                <a:endParaRPr/>
              </a:p>
            </p:txBody>
          </p:sp>
        </p:grpSp>
      </p:grpSp>
      <p:sp>
        <p:nvSpPr>
          <p:cNvPr id="422" name="Rectangle 10"/>
          <p:cNvSpPr/>
          <p:nvPr/>
        </p:nvSpPr>
        <p:spPr>
          <a:xfrm>
            <a:off x="900673" y="4383366"/>
            <a:ext cx="2905126" cy="339726"/>
          </a:xfrm>
          <a:prstGeom prst="rect">
            <a:avLst/>
          </a:prstGeom>
          <a:solidFill>
            <a:srgbClr val="A6A6A6"/>
          </a:solidFill>
          <a:ln w="12700">
            <a:solidFill>
              <a:schemeClr val="accent3">
                <a:lumOff val="44000"/>
              </a:schemeClr>
            </a:solidFill>
            <a:miter/>
          </a:ln>
        </p:spPr>
        <p:txBody>
          <a:bodyPr lIns="45719" rIns="45719" anchor="ctr"/>
          <a:lstStyle/>
          <a:p>
            <a:endParaRPr/>
          </a:p>
        </p:txBody>
      </p:sp>
      <p:sp>
        <p:nvSpPr>
          <p:cNvPr id="423" name="Rectangle 25"/>
          <p:cNvSpPr txBox="1"/>
          <p:nvPr/>
        </p:nvSpPr>
        <p:spPr>
          <a:xfrm>
            <a:off x="975131" y="5054700"/>
            <a:ext cx="1885443" cy="304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lvl1pPr defTabSz="739775">
              <a:defRPr sz="1600" b="1">
                <a:solidFill>
                  <a:schemeClr val="accent3">
                    <a:lumOff val="44000"/>
                  </a:schemeClr>
                </a:solidFill>
              </a:defRPr>
            </a:lvl1pPr>
          </a:lstStyle>
          <a:p>
            <a:r>
              <a:t>pressure ~3 - 7 psi</a:t>
            </a:r>
          </a:p>
        </p:txBody>
      </p:sp>
      <p:sp>
        <p:nvSpPr>
          <p:cNvPr id="424" name="TextBox 104"/>
          <p:cNvSpPr txBox="1"/>
          <p:nvPr/>
        </p:nvSpPr>
        <p:spPr>
          <a:xfrm>
            <a:off x="3032738" y="4451880"/>
            <a:ext cx="765087" cy="1000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1200"/>
            </a:pPr>
            <a:r>
              <a:t>Concrete</a:t>
            </a:r>
          </a:p>
          <a:p>
            <a:pPr algn="r">
              <a:defRPr sz="1400"/>
            </a:pPr>
            <a:endParaRPr/>
          </a:p>
          <a:p>
            <a:pPr algn="r">
              <a:defRPr sz="1200"/>
            </a:pPr>
            <a:r>
              <a:t>Subbase</a:t>
            </a:r>
          </a:p>
          <a:p>
            <a:pPr algn="r">
              <a:defRPr sz="1200"/>
            </a:pPr>
            <a:endParaRPr/>
          </a:p>
          <a:p>
            <a:pPr algn="r">
              <a:defRPr sz="1200">
                <a:solidFill>
                  <a:schemeClr val="accent3">
                    <a:lumOff val="44000"/>
                  </a:schemeClr>
                </a:solidFill>
              </a:defRPr>
            </a:pPr>
            <a:r>
              <a:t>Subgrade</a:t>
            </a:r>
          </a:p>
        </p:txBody>
      </p:sp>
      <p:sp>
        <p:nvSpPr>
          <p:cNvPr id="425" name="Line 41"/>
          <p:cNvSpPr/>
          <p:nvPr/>
        </p:nvSpPr>
        <p:spPr>
          <a:xfrm flipV="1">
            <a:off x="2353235" y="1303837"/>
            <a:ext cx="1" cy="279922"/>
          </a:xfrm>
          <a:prstGeom prst="line">
            <a:avLst/>
          </a:prstGeom>
          <a:ln w="38100">
            <a:solidFill>
              <a:srgbClr val="000000"/>
            </a:solidFill>
            <a:headEnd type="stealth"/>
          </a:ln>
        </p:spPr>
        <p:txBody>
          <a:bodyPr lIns="45719" rIns="45719"/>
          <a:lstStyle/>
          <a:p>
            <a:endParaRPr/>
          </a:p>
        </p:txBody>
      </p:sp>
      <p:sp>
        <p:nvSpPr>
          <p:cNvPr id="426" name="Rectangle 42"/>
          <p:cNvSpPr txBox="1"/>
          <p:nvPr/>
        </p:nvSpPr>
        <p:spPr>
          <a:xfrm>
            <a:off x="-2309736" y="3781048"/>
            <a:ext cx="1142616" cy="279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lvl1pPr defTabSz="739775">
              <a:defRPr sz="1400" b="1" spc="-42"/>
            </a:lvl1pPr>
          </a:lstStyle>
          <a:p>
            <a:r>
              <a:t>7000 lbs load</a:t>
            </a:r>
          </a:p>
        </p:txBody>
      </p:sp>
      <p:sp>
        <p:nvSpPr>
          <p:cNvPr id="427" name="Concrete’s rigidity spreads the load over a large area &amp; keeps pressures on the subgrade low"/>
          <p:cNvSpPr txBox="1"/>
          <p:nvPr/>
        </p:nvSpPr>
        <p:spPr>
          <a:xfrm>
            <a:off x="831977" y="6085152"/>
            <a:ext cx="10496920" cy="280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700" spc="17">
                <a:solidFill>
                  <a:srgbClr val="FF9999"/>
                </a:solidFill>
                <a:latin typeface="Gotham Black"/>
                <a:ea typeface="Gotham Black"/>
                <a:cs typeface="Gotham Black"/>
                <a:sym typeface="Gotham Black"/>
              </a:defRPr>
            </a:lvl1pPr>
          </a:lstStyle>
          <a:p>
            <a:r>
              <a:t>Concrete’s rigidity spreads the load over a large area &amp; keeps pressures on the subgrade low</a:t>
            </a:r>
          </a:p>
        </p:txBody>
      </p:sp>
      <p:grpSp>
        <p:nvGrpSpPr>
          <p:cNvPr id="49" name="Group 12">
            <a:extLst>
              <a:ext uri="{FF2B5EF4-FFF2-40B4-BE49-F238E27FC236}">
                <a16:creationId xmlns:a16="http://schemas.microsoft.com/office/drawing/2014/main" id="{88E16D10-3FAA-46E0-9FB2-12CD7F26255E}"/>
              </a:ext>
            </a:extLst>
          </p:cNvPr>
          <p:cNvGrpSpPr/>
          <p:nvPr/>
        </p:nvGrpSpPr>
        <p:grpSpPr>
          <a:xfrm>
            <a:off x="2207772" y="3930676"/>
            <a:ext cx="315913" cy="317501"/>
            <a:chOff x="0" y="0"/>
            <a:chExt cx="315912" cy="317500"/>
          </a:xfrm>
        </p:grpSpPr>
        <p:sp>
          <p:nvSpPr>
            <p:cNvPr id="50" name="Oval 13">
              <a:extLst>
                <a:ext uri="{FF2B5EF4-FFF2-40B4-BE49-F238E27FC236}">
                  <a16:creationId xmlns:a16="http://schemas.microsoft.com/office/drawing/2014/main" id="{9F37F249-E223-4663-A32B-1A648FE8BBDF}"/>
                </a:ext>
              </a:extLst>
            </p:cNvPr>
            <p:cNvSpPr/>
            <p:nvPr/>
          </p:nvSpPr>
          <p:spPr>
            <a:xfrm>
              <a:off x="-1" y="0"/>
              <a:ext cx="315914" cy="317500"/>
            </a:xfrm>
            <a:prstGeom prst="ellipse">
              <a:avLst/>
            </a:prstGeom>
            <a:solidFill>
              <a:srgbClr val="CECECE"/>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1" name="Oval 14">
              <a:extLst>
                <a:ext uri="{FF2B5EF4-FFF2-40B4-BE49-F238E27FC236}">
                  <a16:creationId xmlns:a16="http://schemas.microsoft.com/office/drawing/2014/main" id="{89FA9810-1DBC-4504-A546-E1B772471769}"/>
                </a:ext>
              </a:extLst>
            </p:cNvPr>
            <p:cNvSpPr/>
            <p:nvPr/>
          </p:nvSpPr>
          <p:spPr>
            <a:xfrm>
              <a:off x="146625" y="146641"/>
              <a:ext cx="21329" cy="2018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2" name="Oval 15">
              <a:extLst>
                <a:ext uri="{FF2B5EF4-FFF2-40B4-BE49-F238E27FC236}">
                  <a16:creationId xmlns:a16="http://schemas.microsoft.com/office/drawing/2014/main" id="{028F952D-1134-4D59-BF20-4FCB2C6ED10F}"/>
                </a:ext>
              </a:extLst>
            </p:cNvPr>
            <p:cNvSpPr/>
            <p:nvPr/>
          </p:nvSpPr>
          <p:spPr>
            <a:xfrm>
              <a:off x="158622" y="50827"/>
              <a:ext cx="1333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3" name="Oval 16">
              <a:extLst>
                <a:ext uri="{FF2B5EF4-FFF2-40B4-BE49-F238E27FC236}">
                  <a16:creationId xmlns:a16="http://schemas.microsoft.com/office/drawing/2014/main" id="{EB62F510-F678-4563-B80F-CB6C4480A372}"/>
                </a:ext>
              </a:extLst>
            </p:cNvPr>
            <p:cNvSpPr/>
            <p:nvPr/>
          </p:nvSpPr>
          <p:spPr>
            <a:xfrm>
              <a:off x="229584" y="86478"/>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4" name="Oval 17">
              <a:extLst>
                <a:ext uri="{FF2B5EF4-FFF2-40B4-BE49-F238E27FC236}">
                  <a16:creationId xmlns:a16="http://schemas.microsoft.com/office/drawing/2014/main" id="{153FF278-19F5-4559-8CFD-0901B96E721B}"/>
                </a:ext>
              </a:extLst>
            </p:cNvPr>
            <p:cNvSpPr/>
            <p:nvPr/>
          </p:nvSpPr>
          <p:spPr>
            <a:xfrm>
              <a:off x="258594" y="154713"/>
              <a:ext cx="13331"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5" name="Oval 18">
              <a:extLst>
                <a:ext uri="{FF2B5EF4-FFF2-40B4-BE49-F238E27FC236}">
                  <a16:creationId xmlns:a16="http://schemas.microsoft.com/office/drawing/2014/main" id="{5E326F6F-3491-4016-821A-FC731DA114BC}"/>
                </a:ext>
              </a:extLst>
            </p:cNvPr>
            <p:cNvSpPr/>
            <p:nvPr/>
          </p:nvSpPr>
          <p:spPr>
            <a:xfrm>
              <a:off x="226603" y="225720"/>
              <a:ext cx="1333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6" name="Oval 19">
              <a:extLst>
                <a:ext uri="{FF2B5EF4-FFF2-40B4-BE49-F238E27FC236}">
                  <a16:creationId xmlns:a16="http://schemas.microsoft.com/office/drawing/2014/main" id="{2A808306-C155-4830-9D81-3D8784E691EB}"/>
                </a:ext>
              </a:extLst>
            </p:cNvPr>
            <p:cNvSpPr/>
            <p:nvPr/>
          </p:nvSpPr>
          <p:spPr>
            <a:xfrm>
              <a:off x="154623" y="261372"/>
              <a:ext cx="1466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7" name="Oval 20">
              <a:extLst>
                <a:ext uri="{FF2B5EF4-FFF2-40B4-BE49-F238E27FC236}">
                  <a16:creationId xmlns:a16="http://schemas.microsoft.com/office/drawing/2014/main" id="{720A58ED-7557-4E85-B292-970C98F4325C}"/>
                </a:ext>
              </a:extLst>
            </p:cNvPr>
            <p:cNvSpPr/>
            <p:nvPr/>
          </p:nvSpPr>
          <p:spPr>
            <a:xfrm>
              <a:off x="78644" y="86478"/>
              <a:ext cx="1333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8" name="Oval 21">
              <a:extLst>
                <a:ext uri="{FF2B5EF4-FFF2-40B4-BE49-F238E27FC236}">
                  <a16:creationId xmlns:a16="http://schemas.microsoft.com/office/drawing/2014/main" id="{7E2471AE-B486-4FD1-A17B-56B1A3AF2062}"/>
                </a:ext>
              </a:extLst>
            </p:cNvPr>
            <p:cNvSpPr/>
            <p:nvPr/>
          </p:nvSpPr>
          <p:spPr>
            <a:xfrm>
              <a:off x="48967" y="154713"/>
              <a:ext cx="12701"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59" name="Oval 22">
              <a:extLst>
                <a:ext uri="{FF2B5EF4-FFF2-40B4-BE49-F238E27FC236}">
                  <a16:creationId xmlns:a16="http://schemas.microsoft.com/office/drawing/2014/main" id="{2DA7ABBD-1325-4181-AC3F-685B4160EEDC}"/>
                </a:ext>
              </a:extLst>
            </p:cNvPr>
            <p:cNvSpPr/>
            <p:nvPr/>
          </p:nvSpPr>
          <p:spPr>
            <a:xfrm>
              <a:off x="80958" y="225720"/>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grpSp>
    </p:spTree>
  </p:cSld>
  <p:clrMapOvr>
    <a:masterClrMapping/>
  </p:clrMapOvr>
  <p:transition spd="med" advTm="5017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Rectangle"/>
          <p:cNvSpPr/>
          <p:nvPr/>
        </p:nvSpPr>
        <p:spPr>
          <a:xfrm>
            <a:off x="-29663" y="1431599"/>
            <a:ext cx="6172259" cy="5499979"/>
          </a:xfrm>
          <a:prstGeom prst="rect">
            <a:avLst/>
          </a:prstGeom>
          <a:solidFill>
            <a:srgbClr val="000000"/>
          </a:solidFill>
          <a:ln w="12700">
            <a:miter lim="400000"/>
          </a:ln>
        </p:spPr>
        <p:txBody>
          <a:bodyPr lIns="45719" rIns="45719" anchor="ctr"/>
          <a:lstStyle/>
          <a:p>
            <a:pPr>
              <a:spcBef>
                <a:spcPts val="300"/>
              </a:spcBef>
              <a:defRPr sz="1400" b="1"/>
            </a:pPr>
            <a:endParaRPr/>
          </a:p>
        </p:txBody>
      </p:sp>
      <p:grpSp>
        <p:nvGrpSpPr>
          <p:cNvPr id="435" name="Group"/>
          <p:cNvGrpSpPr/>
          <p:nvPr/>
        </p:nvGrpSpPr>
        <p:grpSpPr>
          <a:xfrm>
            <a:off x="-8467" y="0"/>
            <a:ext cx="14506607" cy="9242625"/>
            <a:chOff x="0" y="0"/>
            <a:chExt cx="14506605" cy="9242624"/>
          </a:xfrm>
        </p:grpSpPr>
        <p:sp>
          <p:nvSpPr>
            <p:cNvPr id="432"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433"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434"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436" name="Rectangle 2"/>
          <p:cNvSpPr txBox="1">
            <a:spLocks noGrp="1"/>
          </p:cNvSpPr>
          <p:nvPr>
            <p:ph type="title"/>
          </p:nvPr>
        </p:nvSpPr>
        <p:spPr>
          <a:xfrm>
            <a:off x="577174" y="529344"/>
            <a:ext cx="11037652" cy="706348"/>
          </a:xfrm>
          <a:prstGeom prst="rect">
            <a:avLst/>
          </a:prstGeom>
        </p:spPr>
        <p:txBody>
          <a:bodyPr>
            <a:normAutofit fontScale="90000"/>
          </a:bodyPr>
          <a:lstStyle/>
          <a:p>
            <a:pPr>
              <a:lnSpc>
                <a:spcPct val="120000"/>
              </a:lnSpc>
              <a:defRPr sz="2400"/>
            </a:pPr>
            <a:r>
              <a:t>FLOODING CAUSES THE SUBGRADE TO BECOME SUPERSATURATED</a:t>
            </a:r>
            <a:br/>
            <a:r>
              <a:rPr sz="1800">
                <a:solidFill>
                  <a:srgbClr val="4C80C0"/>
                </a:solidFill>
              </a:rPr>
              <a:t>Moisture infiltrates base, pushes the subgrade particles apart and weakens the system</a:t>
            </a:r>
          </a:p>
        </p:txBody>
      </p:sp>
      <p:sp>
        <p:nvSpPr>
          <p:cNvPr id="437" name="Rectangle 4"/>
          <p:cNvSpPr txBox="1"/>
          <p:nvPr/>
        </p:nvSpPr>
        <p:spPr>
          <a:xfrm>
            <a:off x="590544" y="2212947"/>
            <a:ext cx="5212080" cy="169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Lowered subgrade strength &amp; reduced modulus </a:t>
            </a:r>
            <a:endParaRPr sz="1400"/>
          </a:p>
          <a:p>
            <a:pPr marL="569912" lvl="2" indent="-179387">
              <a:spcBef>
                <a:spcPts val="300"/>
              </a:spcBef>
              <a:buSzPct val="100000"/>
              <a:buFont typeface="Arial"/>
              <a:buChar char="•"/>
              <a:defRPr sz="1600">
                <a:solidFill>
                  <a:schemeClr val="accent3">
                    <a:lumOff val="44000"/>
                  </a:schemeClr>
                </a:solidFill>
                <a:latin typeface="Gotham"/>
                <a:ea typeface="Gotham"/>
                <a:cs typeface="Gotham"/>
                <a:sym typeface="Gotham"/>
              </a:defRPr>
            </a:pPr>
            <a:r>
              <a:t>Reduced load carrying capacity</a:t>
            </a:r>
            <a:endParaRPr sz="1400"/>
          </a:p>
          <a:p>
            <a:pPr marL="569912" lvl="2" indent="-179387">
              <a:spcBef>
                <a:spcPts val="300"/>
              </a:spcBef>
              <a:buSzPct val="100000"/>
              <a:buFont typeface="Arial"/>
              <a:buChar char="•"/>
              <a:defRPr sz="1600">
                <a:solidFill>
                  <a:schemeClr val="accent3">
                    <a:lumOff val="44000"/>
                  </a:schemeClr>
                </a:solidFill>
                <a:latin typeface="Gotham"/>
                <a:ea typeface="Gotham"/>
                <a:cs typeface="Gotham"/>
                <a:sym typeface="Gotham"/>
              </a:defRPr>
            </a:pPr>
            <a:r>
              <a:t>Takes ~1 year to regain strength</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Loading during this times accelerates pavement damage / deterioration</a:t>
            </a:r>
            <a:endParaRPr sz="1400"/>
          </a:p>
          <a:p>
            <a:pPr marL="573087" indent="-169862">
              <a:spcBef>
                <a:spcPts val="300"/>
              </a:spcBef>
              <a:buSzPct val="100000"/>
              <a:buFont typeface="Arial"/>
              <a:buChar char="•"/>
              <a:defRPr sz="1600">
                <a:solidFill>
                  <a:schemeClr val="accent3">
                    <a:lumOff val="44000"/>
                  </a:schemeClr>
                </a:solidFill>
                <a:latin typeface="Gotham"/>
                <a:ea typeface="Gotham"/>
                <a:cs typeface="Gotham"/>
                <a:sym typeface="Gotham"/>
              </a:defRPr>
            </a:pPr>
            <a:r>
              <a:t>Reduced pavement life</a:t>
            </a:r>
          </a:p>
        </p:txBody>
      </p:sp>
      <p:sp>
        <p:nvSpPr>
          <p:cNvPr id="438" name="Rectangle"/>
          <p:cNvSpPr/>
          <p:nvPr/>
        </p:nvSpPr>
        <p:spPr>
          <a:xfrm>
            <a:off x="6131892" y="1431599"/>
            <a:ext cx="6170943" cy="5499979"/>
          </a:xfrm>
          <a:prstGeom prst="rect">
            <a:avLst/>
          </a:prstGeom>
          <a:solidFill>
            <a:srgbClr val="A6A6A6"/>
          </a:solidFill>
          <a:ln w="12700">
            <a:miter lim="400000"/>
          </a:ln>
        </p:spPr>
        <p:txBody>
          <a:bodyPr lIns="45719" rIns="45719" anchor="ctr"/>
          <a:lstStyle/>
          <a:p>
            <a:pPr>
              <a:spcBef>
                <a:spcPts val="300"/>
              </a:spcBef>
              <a:defRPr sz="1400" b="1"/>
            </a:pPr>
            <a:endParaRPr/>
          </a:p>
        </p:txBody>
      </p:sp>
      <p:sp>
        <p:nvSpPr>
          <p:cNvPr id="439" name="Maintains high level of strength / stiffness…"/>
          <p:cNvSpPr txBox="1"/>
          <p:nvPr/>
        </p:nvSpPr>
        <p:spPr>
          <a:xfrm>
            <a:off x="6772753" y="2221358"/>
            <a:ext cx="4889222" cy="140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Maintains high level of strength / stiffness</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Subgrade is weak, but still uniform</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Spreading of the load means subgrade is not overstressed</a:t>
            </a:r>
            <a:endParaRPr sz="1400"/>
          </a:p>
          <a:p>
            <a:pPr marL="285750" indent="-285750">
              <a:spcBef>
                <a:spcPts val="300"/>
              </a:spcBef>
              <a:buSzPct val="100000"/>
              <a:buFont typeface="Arial"/>
              <a:buChar char="•"/>
              <a:defRPr sz="1600">
                <a:solidFill>
                  <a:schemeClr val="accent3">
                    <a:lumOff val="44000"/>
                  </a:schemeClr>
                </a:solidFill>
                <a:latin typeface="Gotham"/>
                <a:ea typeface="Gotham"/>
                <a:cs typeface="Gotham"/>
                <a:sym typeface="Gotham"/>
              </a:defRPr>
            </a:pPr>
            <a:r>
              <a:t>Little impact on the serviceability / life</a:t>
            </a:r>
          </a:p>
        </p:txBody>
      </p:sp>
      <p:sp>
        <p:nvSpPr>
          <p:cNvPr id="440" name="Freeform 2"/>
          <p:cNvSpPr/>
          <p:nvPr/>
        </p:nvSpPr>
        <p:spPr>
          <a:xfrm>
            <a:off x="-312060" y="4860132"/>
            <a:ext cx="12816120" cy="2563927"/>
          </a:xfrm>
          <a:custGeom>
            <a:avLst/>
            <a:gdLst/>
            <a:ahLst/>
            <a:cxnLst>
              <a:cxn ang="0">
                <a:pos x="wd2" y="hd2"/>
              </a:cxn>
              <a:cxn ang="5400000">
                <a:pos x="wd2" y="hd2"/>
              </a:cxn>
              <a:cxn ang="10800000">
                <a:pos x="wd2" y="hd2"/>
              </a:cxn>
              <a:cxn ang="16200000">
                <a:pos x="wd2" y="hd2"/>
              </a:cxn>
            </a:cxnLst>
            <a:rect l="0" t="0" r="r" b="b"/>
            <a:pathLst>
              <a:path w="21539" h="21435" extrusionOk="0">
                <a:moveTo>
                  <a:pt x="294" y="0"/>
                </a:moveTo>
                <a:lnTo>
                  <a:pt x="21134" y="0"/>
                </a:lnTo>
                <a:cubicBezTo>
                  <a:pt x="21134" y="235"/>
                  <a:pt x="21119" y="474"/>
                  <a:pt x="21130" y="708"/>
                </a:cubicBezTo>
                <a:cubicBezTo>
                  <a:pt x="21141" y="892"/>
                  <a:pt x="21181" y="994"/>
                  <a:pt x="21199" y="1164"/>
                </a:cubicBezTo>
                <a:cubicBezTo>
                  <a:pt x="21248" y="1600"/>
                  <a:pt x="21300" y="2071"/>
                  <a:pt x="21337" y="2545"/>
                </a:cubicBezTo>
                <a:cubicBezTo>
                  <a:pt x="21319" y="3794"/>
                  <a:pt x="21321" y="5023"/>
                  <a:pt x="21233" y="6216"/>
                </a:cubicBezTo>
                <a:cubicBezTo>
                  <a:pt x="21315" y="7313"/>
                  <a:pt x="21259" y="6857"/>
                  <a:pt x="21371" y="7599"/>
                </a:cubicBezTo>
                <a:cubicBezTo>
                  <a:pt x="21412" y="8173"/>
                  <a:pt x="21498" y="8408"/>
                  <a:pt x="21539" y="8980"/>
                </a:cubicBezTo>
                <a:cubicBezTo>
                  <a:pt x="21528" y="10162"/>
                  <a:pt x="21513" y="12877"/>
                  <a:pt x="21472" y="14340"/>
                </a:cubicBezTo>
                <a:cubicBezTo>
                  <a:pt x="21461" y="14814"/>
                  <a:pt x="21449" y="15301"/>
                  <a:pt x="21405" y="15724"/>
                </a:cubicBezTo>
                <a:cubicBezTo>
                  <a:pt x="21371" y="16059"/>
                  <a:pt x="21268" y="16633"/>
                  <a:pt x="21268" y="16633"/>
                </a:cubicBezTo>
                <a:cubicBezTo>
                  <a:pt x="21244" y="16937"/>
                  <a:pt x="21222" y="17256"/>
                  <a:pt x="21199" y="17558"/>
                </a:cubicBezTo>
                <a:cubicBezTo>
                  <a:pt x="21188" y="17710"/>
                  <a:pt x="21244" y="17679"/>
                  <a:pt x="21166" y="18016"/>
                </a:cubicBezTo>
                <a:cubicBezTo>
                  <a:pt x="21089" y="18353"/>
                  <a:pt x="20914" y="19102"/>
                  <a:pt x="20731" y="19582"/>
                </a:cubicBezTo>
                <a:cubicBezTo>
                  <a:pt x="20548" y="20063"/>
                  <a:pt x="20137" y="20798"/>
                  <a:pt x="20068" y="20898"/>
                </a:cubicBezTo>
                <a:cubicBezTo>
                  <a:pt x="19062" y="20798"/>
                  <a:pt x="18872" y="21600"/>
                  <a:pt x="17877" y="21296"/>
                </a:cubicBezTo>
                <a:cubicBezTo>
                  <a:pt x="17548" y="21095"/>
                  <a:pt x="17033" y="21587"/>
                  <a:pt x="16708" y="21385"/>
                </a:cubicBezTo>
                <a:cubicBezTo>
                  <a:pt x="16462" y="20845"/>
                  <a:pt x="16191" y="20440"/>
                  <a:pt x="15926" y="20154"/>
                </a:cubicBezTo>
                <a:cubicBezTo>
                  <a:pt x="15618" y="19464"/>
                  <a:pt x="15523" y="19734"/>
                  <a:pt x="15109" y="19850"/>
                </a:cubicBezTo>
                <a:cubicBezTo>
                  <a:pt x="14664" y="20525"/>
                  <a:pt x="14172" y="20525"/>
                  <a:pt x="13714" y="20628"/>
                </a:cubicBezTo>
                <a:cubicBezTo>
                  <a:pt x="13526" y="20559"/>
                  <a:pt x="13113" y="20458"/>
                  <a:pt x="12897" y="20306"/>
                </a:cubicBezTo>
                <a:cubicBezTo>
                  <a:pt x="12559" y="20072"/>
                  <a:pt x="12294" y="19276"/>
                  <a:pt x="11980" y="18771"/>
                </a:cubicBezTo>
                <a:cubicBezTo>
                  <a:pt x="11706" y="18333"/>
                  <a:pt x="11407" y="18150"/>
                  <a:pt x="11129" y="17710"/>
                </a:cubicBezTo>
                <a:cubicBezTo>
                  <a:pt x="10752" y="17104"/>
                  <a:pt x="10394" y="16615"/>
                  <a:pt x="10007" y="16175"/>
                </a:cubicBezTo>
                <a:cubicBezTo>
                  <a:pt x="9858" y="16213"/>
                  <a:pt x="9251" y="16246"/>
                  <a:pt x="8986" y="16481"/>
                </a:cubicBezTo>
                <a:cubicBezTo>
                  <a:pt x="8848" y="16599"/>
                  <a:pt x="8576" y="16937"/>
                  <a:pt x="8576" y="16937"/>
                </a:cubicBezTo>
                <a:cubicBezTo>
                  <a:pt x="8520" y="17138"/>
                  <a:pt x="8469" y="17390"/>
                  <a:pt x="8406" y="17558"/>
                </a:cubicBezTo>
                <a:cubicBezTo>
                  <a:pt x="8230" y="17998"/>
                  <a:pt x="7973" y="17929"/>
                  <a:pt x="7795" y="18318"/>
                </a:cubicBezTo>
                <a:cubicBezTo>
                  <a:pt x="7594" y="18756"/>
                  <a:pt x="7706" y="18537"/>
                  <a:pt x="7454" y="18941"/>
                </a:cubicBezTo>
                <a:cubicBezTo>
                  <a:pt x="7288" y="19495"/>
                  <a:pt x="7073" y="19866"/>
                  <a:pt x="6875" y="20154"/>
                </a:cubicBezTo>
                <a:cubicBezTo>
                  <a:pt x="5068" y="19985"/>
                  <a:pt x="3278" y="19397"/>
                  <a:pt x="1466" y="19245"/>
                </a:cubicBezTo>
                <a:cubicBezTo>
                  <a:pt x="1165" y="18789"/>
                  <a:pt x="956" y="18032"/>
                  <a:pt x="684" y="17408"/>
                </a:cubicBezTo>
                <a:cubicBezTo>
                  <a:pt x="486" y="16952"/>
                  <a:pt x="368" y="16733"/>
                  <a:pt x="241" y="15875"/>
                </a:cubicBezTo>
                <a:cubicBezTo>
                  <a:pt x="122" y="14309"/>
                  <a:pt x="62" y="12908"/>
                  <a:pt x="1" y="11273"/>
                </a:cubicBezTo>
                <a:cubicBezTo>
                  <a:pt x="14" y="10296"/>
                  <a:pt x="-61" y="7231"/>
                  <a:pt x="174" y="6216"/>
                </a:cubicBezTo>
                <a:cubicBezTo>
                  <a:pt x="223" y="5544"/>
                  <a:pt x="342" y="4227"/>
                  <a:pt x="342" y="4227"/>
                </a:cubicBezTo>
                <a:cubicBezTo>
                  <a:pt x="430" y="2259"/>
                  <a:pt x="415" y="3086"/>
                  <a:pt x="294" y="0"/>
                </a:cubicBezTo>
                <a:close/>
              </a:path>
            </a:pathLst>
          </a:custGeom>
          <a:blipFill>
            <a:blip r:embed="rId4"/>
          </a:blipFill>
          <a:ln w="12700">
            <a:solidFill>
              <a:srgbClr val="000000"/>
            </a:solidFill>
          </a:ln>
        </p:spPr>
        <p:txBody>
          <a:bodyPr lIns="45719" rIns="45719" anchor="ct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441" name="Rectangle 26"/>
          <p:cNvSpPr/>
          <p:nvPr/>
        </p:nvSpPr>
        <p:spPr>
          <a:xfrm>
            <a:off x="1494622" y="5326969"/>
            <a:ext cx="2905126" cy="1181101"/>
          </a:xfrm>
          <a:prstGeom prst="rect">
            <a:avLst/>
          </a:prstGeom>
          <a:blipFill>
            <a:blip r:embed="rId5"/>
          </a:blipFill>
          <a:ln w="12700">
            <a:solidFill>
              <a:schemeClr val="accent3">
                <a:lumOff val="44000"/>
              </a:schemeClr>
            </a:solidFill>
            <a:miter/>
          </a:ln>
        </p:spPr>
        <p:txBody>
          <a:bodyPr lIns="45719" rIns="45719" anchor="ctr"/>
          <a:lstStyle/>
          <a:p>
            <a:endParaRPr/>
          </a:p>
        </p:txBody>
      </p:sp>
      <p:sp>
        <p:nvSpPr>
          <p:cNvPr id="442" name="Rectangle 27"/>
          <p:cNvSpPr/>
          <p:nvPr/>
        </p:nvSpPr>
        <p:spPr>
          <a:xfrm>
            <a:off x="1494622" y="5493656"/>
            <a:ext cx="2905126" cy="338139"/>
          </a:xfrm>
          <a:prstGeom prst="rect">
            <a:avLst/>
          </a:prstGeom>
          <a:blipFill>
            <a:blip r:embed="rId6"/>
          </a:blipFill>
          <a:ln w="12700">
            <a:solidFill>
              <a:schemeClr val="accent3">
                <a:lumOff val="44000"/>
              </a:schemeClr>
            </a:solidFill>
            <a:miter/>
          </a:ln>
        </p:spPr>
        <p:txBody>
          <a:bodyPr lIns="45719" rIns="45719" anchor="ctr"/>
          <a:lstStyle/>
          <a:p>
            <a:endParaRPr/>
          </a:p>
        </p:txBody>
      </p:sp>
      <p:sp>
        <p:nvSpPr>
          <p:cNvPr id="443" name="Rectangle 28"/>
          <p:cNvSpPr/>
          <p:nvPr/>
        </p:nvSpPr>
        <p:spPr>
          <a:xfrm>
            <a:off x="1494622" y="4976131"/>
            <a:ext cx="2905126" cy="338139"/>
          </a:xfrm>
          <a:prstGeom prst="rect">
            <a:avLst/>
          </a:prstGeom>
          <a:solidFill>
            <a:srgbClr val="000000"/>
          </a:solidFill>
          <a:ln w="12700">
            <a:solidFill>
              <a:schemeClr val="accent3">
                <a:lumOff val="44000"/>
              </a:schemeClr>
            </a:solidFill>
            <a:miter/>
          </a:ln>
        </p:spPr>
        <p:txBody>
          <a:bodyPr lIns="45719" rIns="45719" anchor="ctr"/>
          <a:lstStyle/>
          <a:p>
            <a:endParaRPr/>
          </a:p>
        </p:txBody>
      </p:sp>
      <p:sp>
        <p:nvSpPr>
          <p:cNvPr id="444" name="Oval 29"/>
          <p:cNvSpPr/>
          <p:nvPr/>
        </p:nvSpPr>
        <p:spPr>
          <a:xfrm>
            <a:off x="2656672" y="4379231"/>
            <a:ext cx="587377" cy="587377"/>
          </a:xfrm>
          <a:prstGeom prst="ellipse">
            <a:avLst/>
          </a:prstGeom>
          <a:solidFill>
            <a:srgbClr val="474747"/>
          </a:solidFill>
          <a:ln w="12700">
            <a:solidFill>
              <a:schemeClr val="accent1"/>
            </a:solidFill>
          </a:ln>
        </p:spPr>
        <p:txBody>
          <a:bodyPr lIns="45719" rIns="45719" anchor="ctr"/>
          <a:lstStyle/>
          <a:p>
            <a:endParaRPr/>
          </a:p>
        </p:txBody>
      </p:sp>
      <p:grpSp>
        <p:nvGrpSpPr>
          <p:cNvPr id="455" name="Group 30"/>
          <p:cNvGrpSpPr/>
          <p:nvPr/>
        </p:nvGrpSpPr>
        <p:grpSpPr>
          <a:xfrm>
            <a:off x="2790022" y="4514169"/>
            <a:ext cx="319089" cy="317501"/>
            <a:chOff x="0" y="0"/>
            <a:chExt cx="319088" cy="317500"/>
          </a:xfrm>
        </p:grpSpPr>
        <p:sp>
          <p:nvSpPr>
            <p:cNvPr id="445" name="Oval 31"/>
            <p:cNvSpPr/>
            <p:nvPr/>
          </p:nvSpPr>
          <p:spPr>
            <a:xfrm>
              <a:off x="-1" y="0"/>
              <a:ext cx="319090" cy="317500"/>
            </a:xfrm>
            <a:prstGeom prst="ellipse">
              <a:avLst/>
            </a:prstGeom>
            <a:solidFill>
              <a:srgbClr val="CECECE"/>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46" name="Oval 32"/>
            <p:cNvSpPr/>
            <p:nvPr/>
          </p:nvSpPr>
          <p:spPr>
            <a:xfrm>
              <a:off x="146644" y="146641"/>
              <a:ext cx="21727" cy="1883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47" name="Oval 33"/>
            <p:cNvSpPr/>
            <p:nvPr/>
          </p:nvSpPr>
          <p:spPr>
            <a:xfrm>
              <a:off x="158865" y="50827"/>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48" name="Oval 34"/>
            <p:cNvSpPr/>
            <p:nvPr/>
          </p:nvSpPr>
          <p:spPr>
            <a:xfrm>
              <a:off x="232187" y="86478"/>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49" name="Oval 35"/>
            <p:cNvSpPr/>
            <p:nvPr/>
          </p:nvSpPr>
          <p:spPr>
            <a:xfrm>
              <a:off x="260701" y="154713"/>
              <a:ext cx="13579"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50" name="Oval 36"/>
            <p:cNvSpPr/>
            <p:nvPr/>
          </p:nvSpPr>
          <p:spPr>
            <a:xfrm>
              <a:off x="228113" y="224375"/>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51" name="Oval 37"/>
            <p:cNvSpPr/>
            <p:nvPr/>
          </p:nvSpPr>
          <p:spPr>
            <a:xfrm>
              <a:off x="154791" y="260699"/>
              <a:ext cx="1765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52" name="Oval 38"/>
            <p:cNvSpPr/>
            <p:nvPr/>
          </p:nvSpPr>
          <p:spPr>
            <a:xfrm>
              <a:off x="77395" y="86478"/>
              <a:ext cx="1357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53" name="Oval 39"/>
            <p:cNvSpPr/>
            <p:nvPr/>
          </p:nvSpPr>
          <p:spPr>
            <a:xfrm>
              <a:off x="47962" y="154713"/>
              <a:ext cx="12701"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54" name="Oval 40"/>
            <p:cNvSpPr/>
            <p:nvPr/>
          </p:nvSpPr>
          <p:spPr>
            <a:xfrm>
              <a:off x="79871" y="224375"/>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grpSp>
      <p:sp>
        <p:nvSpPr>
          <p:cNvPr id="456" name="Line 41"/>
          <p:cNvSpPr/>
          <p:nvPr/>
        </p:nvSpPr>
        <p:spPr>
          <a:xfrm flipV="1">
            <a:off x="2947185" y="3983944"/>
            <a:ext cx="1" cy="395288"/>
          </a:xfrm>
          <a:prstGeom prst="line">
            <a:avLst/>
          </a:prstGeom>
          <a:ln w="50800">
            <a:solidFill>
              <a:schemeClr val="accent3">
                <a:lumOff val="44000"/>
              </a:schemeClr>
            </a:solidFill>
            <a:headEnd type="stealth"/>
          </a:ln>
        </p:spPr>
        <p:txBody>
          <a:bodyPr lIns="45719" rIns="45719"/>
          <a:lstStyle/>
          <a:p>
            <a:endParaRPr/>
          </a:p>
        </p:txBody>
      </p:sp>
      <p:sp>
        <p:nvSpPr>
          <p:cNvPr id="457" name="Rectangle 42"/>
          <p:cNvSpPr txBox="1"/>
          <p:nvPr/>
        </p:nvSpPr>
        <p:spPr>
          <a:xfrm>
            <a:off x="3210704" y="4129994"/>
            <a:ext cx="1427945" cy="304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lvl1pPr defTabSz="739775">
              <a:defRPr sz="1600" b="1">
                <a:solidFill>
                  <a:schemeClr val="accent3">
                    <a:lumOff val="44000"/>
                  </a:schemeClr>
                </a:solidFill>
              </a:defRPr>
            </a:lvl1pPr>
          </a:lstStyle>
          <a:p>
            <a:r>
              <a:t>7000 lbs load.</a:t>
            </a:r>
          </a:p>
        </p:txBody>
      </p:sp>
      <p:sp>
        <p:nvSpPr>
          <p:cNvPr id="458" name="Rectangle 43"/>
          <p:cNvSpPr/>
          <p:nvPr/>
        </p:nvSpPr>
        <p:spPr>
          <a:xfrm>
            <a:off x="1494622" y="5185681"/>
            <a:ext cx="2905126" cy="339726"/>
          </a:xfrm>
          <a:prstGeom prst="rect">
            <a:avLst/>
          </a:prstGeom>
          <a:blipFill>
            <a:blip r:embed="rId7"/>
          </a:blipFill>
          <a:ln w="12700">
            <a:solidFill>
              <a:schemeClr val="accent3">
                <a:lumOff val="44000"/>
              </a:schemeClr>
            </a:solidFill>
            <a:miter/>
          </a:ln>
        </p:spPr>
        <p:txBody>
          <a:bodyPr lIns="45719" rIns="45719" anchor="ctr"/>
          <a:lstStyle/>
          <a:p>
            <a:endParaRPr/>
          </a:p>
        </p:txBody>
      </p:sp>
      <p:sp>
        <p:nvSpPr>
          <p:cNvPr id="459" name="Freeform 44"/>
          <p:cNvSpPr/>
          <p:nvPr/>
        </p:nvSpPr>
        <p:spPr>
          <a:xfrm>
            <a:off x="2316947" y="5192031"/>
            <a:ext cx="1262301" cy="12208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4" y="0"/>
                </a:lnTo>
                <a:lnTo>
                  <a:pt x="1663" y="54"/>
                </a:lnTo>
                <a:lnTo>
                  <a:pt x="2218" y="135"/>
                </a:lnTo>
                <a:lnTo>
                  <a:pt x="2772" y="242"/>
                </a:lnTo>
                <a:lnTo>
                  <a:pt x="3327" y="431"/>
                </a:lnTo>
                <a:lnTo>
                  <a:pt x="3881" y="727"/>
                </a:lnTo>
                <a:lnTo>
                  <a:pt x="4436" y="1212"/>
                </a:lnTo>
                <a:lnTo>
                  <a:pt x="4990" y="1912"/>
                </a:lnTo>
                <a:lnTo>
                  <a:pt x="5544" y="2909"/>
                </a:lnTo>
                <a:lnTo>
                  <a:pt x="6099" y="4282"/>
                </a:lnTo>
                <a:lnTo>
                  <a:pt x="6653" y="6006"/>
                </a:lnTo>
                <a:lnTo>
                  <a:pt x="7208" y="8107"/>
                </a:lnTo>
                <a:lnTo>
                  <a:pt x="7762" y="10504"/>
                </a:lnTo>
                <a:lnTo>
                  <a:pt x="8317" y="13089"/>
                </a:lnTo>
                <a:lnTo>
                  <a:pt x="8871" y="15702"/>
                </a:lnTo>
                <a:lnTo>
                  <a:pt x="9425" y="18045"/>
                </a:lnTo>
                <a:lnTo>
                  <a:pt x="9980" y="19930"/>
                </a:lnTo>
                <a:lnTo>
                  <a:pt x="10534" y="21169"/>
                </a:lnTo>
                <a:lnTo>
                  <a:pt x="11066" y="21600"/>
                </a:lnTo>
                <a:lnTo>
                  <a:pt x="11643" y="21169"/>
                </a:lnTo>
                <a:lnTo>
                  <a:pt x="12175" y="19930"/>
                </a:lnTo>
                <a:lnTo>
                  <a:pt x="12729" y="18045"/>
                </a:lnTo>
                <a:lnTo>
                  <a:pt x="13283" y="15702"/>
                </a:lnTo>
                <a:lnTo>
                  <a:pt x="13838" y="13089"/>
                </a:lnTo>
                <a:lnTo>
                  <a:pt x="14392" y="10504"/>
                </a:lnTo>
                <a:lnTo>
                  <a:pt x="14947" y="8107"/>
                </a:lnTo>
                <a:lnTo>
                  <a:pt x="15501" y="6006"/>
                </a:lnTo>
                <a:lnTo>
                  <a:pt x="16056" y="4282"/>
                </a:lnTo>
                <a:lnTo>
                  <a:pt x="16610" y="2909"/>
                </a:lnTo>
                <a:lnTo>
                  <a:pt x="17164" y="1912"/>
                </a:lnTo>
                <a:lnTo>
                  <a:pt x="17719" y="1212"/>
                </a:lnTo>
                <a:lnTo>
                  <a:pt x="18273" y="727"/>
                </a:lnTo>
                <a:lnTo>
                  <a:pt x="18828" y="431"/>
                </a:lnTo>
                <a:lnTo>
                  <a:pt x="19382" y="242"/>
                </a:lnTo>
                <a:lnTo>
                  <a:pt x="19937" y="135"/>
                </a:lnTo>
                <a:lnTo>
                  <a:pt x="20491" y="54"/>
                </a:lnTo>
                <a:lnTo>
                  <a:pt x="21600" y="0"/>
                </a:lnTo>
              </a:path>
            </a:pathLst>
          </a:custGeom>
          <a:solidFill>
            <a:srgbClr val="FF0000"/>
          </a:solidFill>
          <a:ln w="12700" cap="rnd">
            <a:solidFill>
              <a:srgbClr val="000000"/>
            </a:solidFill>
          </a:ln>
        </p:spPr>
        <p:txBody>
          <a:bodyPr lIns="45719" rIns="45719"/>
          <a:lstStyle/>
          <a:p>
            <a:endParaRPr/>
          </a:p>
        </p:txBody>
      </p:sp>
      <p:sp>
        <p:nvSpPr>
          <p:cNvPr id="460" name="Rectangle 45"/>
          <p:cNvSpPr txBox="1"/>
          <p:nvPr/>
        </p:nvSpPr>
        <p:spPr>
          <a:xfrm>
            <a:off x="1607329" y="5866719"/>
            <a:ext cx="1245878" cy="55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p>
            <a:pPr defTabSz="739775">
              <a:defRPr sz="1600" b="1">
                <a:solidFill>
                  <a:schemeClr val="accent3">
                    <a:lumOff val="44000"/>
                  </a:schemeClr>
                </a:solidFill>
              </a:defRPr>
            </a:pPr>
            <a:r>
              <a:t>pressure </a:t>
            </a:r>
            <a:br/>
            <a:r>
              <a:rPr b="0">
                <a:latin typeface="Symbol"/>
                <a:ea typeface="Symbol"/>
                <a:cs typeface="Symbol"/>
                <a:sym typeface="Symbol"/>
              </a:rPr>
              <a:t>~</a:t>
            </a:r>
            <a:r>
              <a:t> 15 - 20 psi</a:t>
            </a:r>
          </a:p>
        </p:txBody>
      </p:sp>
      <p:sp>
        <p:nvSpPr>
          <p:cNvPr id="461" name="Rectangle 6"/>
          <p:cNvSpPr/>
          <p:nvPr/>
        </p:nvSpPr>
        <p:spPr>
          <a:xfrm>
            <a:off x="7505700" y="5310392"/>
            <a:ext cx="2905126" cy="1182689"/>
          </a:xfrm>
          <a:prstGeom prst="rect">
            <a:avLst/>
          </a:prstGeom>
          <a:blipFill>
            <a:blip r:embed="rId5"/>
          </a:blipFill>
          <a:ln w="12700">
            <a:solidFill>
              <a:schemeClr val="accent3">
                <a:lumOff val="44000"/>
              </a:schemeClr>
            </a:solidFill>
            <a:miter/>
          </a:ln>
        </p:spPr>
        <p:txBody>
          <a:bodyPr lIns="45719" rIns="45719" anchor="ctr"/>
          <a:lstStyle/>
          <a:p>
            <a:pPr algn="ctr">
              <a:defRPr sz="1700">
                <a:latin typeface="Times New Roman"/>
                <a:ea typeface="Times New Roman"/>
                <a:cs typeface="Times New Roman"/>
                <a:sym typeface="Times New Roman"/>
              </a:defRPr>
            </a:pPr>
            <a:endParaRPr/>
          </a:p>
        </p:txBody>
      </p:sp>
      <p:sp>
        <p:nvSpPr>
          <p:cNvPr id="462" name="Rectangle 10"/>
          <p:cNvSpPr/>
          <p:nvPr/>
        </p:nvSpPr>
        <p:spPr>
          <a:xfrm>
            <a:off x="7505700" y="5303528"/>
            <a:ext cx="2905126" cy="339726"/>
          </a:xfrm>
          <a:prstGeom prst="rect">
            <a:avLst/>
          </a:prstGeom>
          <a:blipFill>
            <a:blip r:embed="rId6"/>
          </a:blipFill>
          <a:ln w="12700">
            <a:solidFill>
              <a:schemeClr val="accent3">
                <a:lumOff val="44000"/>
              </a:schemeClr>
            </a:solidFill>
            <a:miter/>
          </a:ln>
        </p:spPr>
        <p:txBody>
          <a:bodyPr lIns="45719" rIns="45719" anchor="ctr"/>
          <a:lstStyle/>
          <a:p>
            <a:endParaRPr/>
          </a:p>
        </p:txBody>
      </p:sp>
      <p:grpSp>
        <p:nvGrpSpPr>
          <p:cNvPr id="469" name="Group 7"/>
          <p:cNvGrpSpPr/>
          <p:nvPr/>
        </p:nvGrpSpPr>
        <p:grpSpPr>
          <a:xfrm>
            <a:off x="7505699" y="5308805"/>
            <a:ext cx="2905127" cy="161926"/>
            <a:chOff x="0" y="0"/>
            <a:chExt cx="2905125" cy="161925"/>
          </a:xfrm>
        </p:grpSpPr>
        <p:grpSp>
          <p:nvGrpSpPr>
            <p:cNvPr id="465" name="Arc 8"/>
            <p:cNvGrpSpPr/>
            <p:nvPr/>
          </p:nvGrpSpPr>
          <p:grpSpPr>
            <a:xfrm>
              <a:off x="1453911" y="-1"/>
              <a:ext cx="1451215" cy="161926"/>
              <a:chOff x="0" y="0"/>
              <a:chExt cx="1451213" cy="161925"/>
            </a:xfrm>
          </p:grpSpPr>
          <p:sp>
            <p:nvSpPr>
              <p:cNvPr id="463" name="Shape"/>
              <p:cNvSpPr/>
              <p:nvPr/>
            </p:nvSpPr>
            <p:spPr>
              <a:xfrm>
                <a:off x="0" y="-1"/>
                <a:ext cx="1451214" cy="161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38" y="21600"/>
                      <a:pt x="20" y="21600"/>
                    </a:cubicBezTo>
                    <a:cubicBezTo>
                      <a:pt x="13" y="21600"/>
                      <a:pt x="6" y="21599"/>
                      <a:pt x="0" y="21599"/>
                    </a:cubicBezTo>
                    <a:lnTo>
                      <a:pt x="20" y="0"/>
                    </a:lnTo>
                    <a:lnTo>
                      <a:pt x="21600" y="0"/>
                    </a:lnTo>
                    <a:close/>
                  </a:path>
                </a:pathLst>
              </a:custGeom>
              <a:solidFill>
                <a:srgbClr val="FF9999"/>
              </a:solidFill>
              <a:ln w="12700" cap="flat">
                <a:noFill/>
                <a:miter lim="400000"/>
              </a:ln>
              <a:effectLst/>
            </p:spPr>
            <p:txBody>
              <a:bodyPr wrap="square" lIns="45719" tIns="45719" rIns="45719" bIns="45719" numCol="1" anchor="ctr">
                <a:noAutofit/>
              </a:bodyPr>
              <a:lstStyle/>
              <a:p>
                <a:endParaRPr/>
              </a:p>
            </p:txBody>
          </p:sp>
          <p:sp>
            <p:nvSpPr>
              <p:cNvPr id="464" name="Line"/>
              <p:cNvSpPr/>
              <p:nvPr/>
            </p:nvSpPr>
            <p:spPr>
              <a:xfrm>
                <a:off x="0" y="-1"/>
                <a:ext cx="1451214" cy="161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38" y="21600"/>
                      <a:pt x="20" y="21600"/>
                    </a:cubicBezTo>
                    <a:cubicBezTo>
                      <a:pt x="13" y="21600"/>
                      <a:pt x="6" y="21599"/>
                      <a:pt x="0" y="21599"/>
                    </a:cubicBezTo>
                  </a:path>
                </a:pathLst>
              </a:custGeom>
              <a:noFill/>
              <a:ln w="12700" cap="rnd">
                <a:solidFill>
                  <a:srgbClr val="000000"/>
                </a:solidFill>
                <a:prstDash val="solid"/>
                <a:round/>
              </a:ln>
              <a:effectLst/>
            </p:spPr>
            <p:txBody>
              <a:bodyPr wrap="square" lIns="45719" tIns="45719" rIns="45719" bIns="45719" numCol="1" anchor="ctr">
                <a:noAutofit/>
              </a:bodyPr>
              <a:lstStyle/>
              <a:p>
                <a:endParaRPr/>
              </a:p>
            </p:txBody>
          </p:sp>
        </p:grpSp>
        <p:grpSp>
          <p:nvGrpSpPr>
            <p:cNvPr id="468" name="Arc 9"/>
            <p:cNvGrpSpPr/>
            <p:nvPr/>
          </p:nvGrpSpPr>
          <p:grpSpPr>
            <a:xfrm>
              <a:off x="-1" y="-1"/>
              <a:ext cx="1487631" cy="161919"/>
              <a:chOff x="0" y="0"/>
              <a:chExt cx="1487629" cy="161917"/>
            </a:xfrm>
          </p:grpSpPr>
          <p:sp>
            <p:nvSpPr>
              <p:cNvPr id="466" name="Shape"/>
              <p:cNvSpPr/>
              <p:nvPr/>
            </p:nvSpPr>
            <p:spPr>
              <a:xfrm>
                <a:off x="-1" y="-1"/>
                <a:ext cx="1487631" cy="161919"/>
              </a:xfrm>
              <a:custGeom>
                <a:avLst/>
                <a:gdLst/>
                <a:ahLst/>
                <a:cxnLst>
                  <a:cxn ang="0">
                    <a:pos x="wd2" y="hd2"/>
                  </a:cxn>
                  <a:cxn ang="5400000">
                    <a:pos x="wd2" y="hd2"/>
                  </a:cxn>
                  <a:cxn ang="10800000">
                    <a:pos x="wd2" y="hd2"/>
                  </a:cxn>
                  <a:cxn ang="16200000">
                    <a:pos x="wd2" y="hd2"/>
                  </a:cxn>
                </a:cxnLst>
                <a:rect l="0" t="0" r="r" b="b"/>
                <a:pathLst>
                  <a:path w="21600" h="21600" extrusionOk="0">
                    <a:moveTo>
                      <a:pt x="21580" y="21600"/>
                    </a:moveTo>
                    <a:cubicBezTo>
                      <a:pt x="9658" y="21589"/>
                      <a:pt x="0" y="11922"/>
                      <a:pt x="0" y="0"/>
                    </a:cubicBezTo>
                    <a:lnTo>
                      <a:pt x="21600" y="0"/>
                    </a:lnTo>
                    <a:lnTo>
                      <a:pt x="21580" y="21600"/>
                    </a:lnTo>
                    <a:close/>
                  </a:path>
                </a:pathLst>
              </a:custGeom>
              <a:solidFill>
                <a:srgbClr val="FF9999"/>
              </a:solidFill>
              <a:ln w="12700" cap="flat">
                <a:noFill/>
                <a:miter lim="400000"/>
              </a:ln>
              <a:effectLst/>
            </p:spPr>
            <p:txBody>
              <a:bodyPr wrap="square" lIns="45719" tIns="45719" rIns="45719" bIns="45719" numCol="1" anchor="ctr">
                <a:noAutofit/>
              </a:bodyPr>
              <a:lstStyle/>
              <a:p>
                <a:endParaRPr/>
              </a:p>
            </p:txBody>
          </p:sp>
          <p:sp>
            <p:nvSpPr>
              <p:cNvPr id="467" name="Line"/>
              <p:cNvSpPr/>
              <p:nvPr/>
            </p:nvSpPr>
            <p:spPr>
              <a:xfrm>
                <a:off x="-1" y="-1"/>
                <a:ext cx="1486253" cy="1619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67" y="21589"/>
                      <a:pt x="0" y="11922"/>
                      <a:pt x="0" y="0"/>
                    </a:cubicBezTo>
                  </a:path>
                </a:pathLst>
              </a:custGeom>
              <a:noFill/>
              <a:ln w="12700" cap="rnd">
                <a:solidFill>
                  <a:srgbClr val="000000"/>
                </a:solidFill>
                <a:prstDash val="solid"/>
                <a:round/>
              </a:ln>
              <a:effectLst/>
            </p:spPr>
            <p:txBody>
              <a:bodyPr wrap="square" lIns="45719" tIns="45719" rIns="45719" bIns="45719" numCol="1" anchor="ctr">
                <a:noAutofit/>
              </a:bodyPr>
              <a:lstStyle/>
              <a:p>
                <a:endParaRPr/>
              </a:p>
            </p:txBody>
          </p:sp>
        </p:grpSp>
      </p:grpSp>
      <p:sp>
        <p:nvSpPr>
          <p:cNvPr id="470" name="Rectangle 10"/>
          <p:cNvSpPr/>
          <p:nvPr/>
        </p:nvSpPr>
        <p:spPr>
          <a:xfrm>
            <a:off x="7505700" y="4959555"/>
            <a:ext cx="2905126" cy="339726"/>
          </a:xfrm>
          <a:prstGeom prst="rect">
            <a:avLst/>
          </a:prstGeom>
          <a:solidFill>
            <a:srgbClr val="A6A6A6"/>
          </a:solidFill>
          <a:ln w="12700">
            <a:solidFill>
              <a:schemeClr val="accent3">
                <a:lumOff val="44000"/>
              </a:schemeClr>
            </a:solidFill>
            <a:miter/>
          </a:ln>
        </p:spPr>
        <p:txBody>
          <a:bodyPr lIns="45719" rIns="45719" anchor="ctr"/>
          <a:lstStyle/>
          <a:p>
            <a:endParaRPr/>
          </a:p>
        </p:txBody>
      </p:sp>
      <p:sp>
        <p:nvSpPr>
          <p:cNvPr id="471" name="Oval 11"/>
          <p:cNvSpPr/>
          <p:nvPr/>
        </p:nvSpPr>
        <p:spPr>
          <a:xfrm>
            <a:off x="8661400" y="4346780"/>
            <a:ext cx="585789" cy="585789"/>
          </a:xfrm>
          <a:prstGeom prst="ellipse">
            <a:avLst/>
          </a:prstGeom>
          <a:solidFill>
            <a:srgbClr val="474747"/>
          </a:solidFill>
          <a:ln w="12700">
            <a:solidFill>
              <a:schemeClr val="accent1"/>
            </a:solidFill>
          </a:ln>
        </p:spPr>
        <p:txBody>
          <a:bodyPr lIns="45719" rIns="45719" anchor="ctr"/>
          <a:lstStyle/>
          <a:p>
            <a:endParaRPr/>
          </a:p>
        </p:txBody>
      </p:sp>
      <p:grpSp>
        <p:nvGrpSpPr>
          <p:cNvPr id="482" name="Group 12"/>
          <p:cNvGrpSpPr/>
          <p:nvPr/>
        </p:nvGrpSpPr>
        <p:grpSpPr>
          <a:xfrm>
            <a:off x="8797925" y="4481717"/>
            <a:ext cx="315913" cy="317501"/>
            <a:chOff x="0" y="0"/>
            <a:chExt cx="315912" cy="317500"/>
          </a:xfrm>
        </p:grpSpPr>
        <p:sp>
          <p:nvSpPr>
            <p:cNvPr id="472" name="Oval 13"/>
            <p:cNvSpPr/>
            <p:nvPr/>
          </p:nvSpPr>
          <p:spPr>
            <a:xfrm>
              <a:off x="-1" y="0"/>
              <a:ext cx="315914" cy="317500"/>
            </a:xfrm>
            <a:prstGeom prst="ellipse">
              <a:avLst/>
            </a:prstGeom>
            <a:solidFill>
              <a:srgbClr val="CECECE"/>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3" name="Oval 14"/>
            <p:cNvSpPr/>
            <p:nvPr/>
          </p:nvSpPr>
          <p:spPr>
            <a:xfrm>
              <a:off x="146625" y="146641"/>
              <a:ext cx="21329" cy="2018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4" name="Oval 15"/>
            <p:cNvSpPr/>
            <p:nvPr/>
          </p:nvSpPr>
          <p:spPr>
            <a:xfrm>
              <a:off x="158622" y="50827"/>
              <a:ext cx="1333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5" name="Oval 16"/>
            <p:cNvSpPr/>
            <p:nvPr/>
          </p:nvSpPr>
          <p:spPr>
            <a:xfrm>
              <a:off x="229584" y="86478"/>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6" name="Oval 17"/>
            <p:cNvSpPr/>
            <p:nvPr/>
          </p:nvSpPr>
          <p:spPr>
            <a:xfrm>
              <a:off x="258594" y="154713"/>
              <a:ext cx="13331"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7" name="Oval 18"/>
            <p:cNvSpPr/>
            <p:nvPr/>
          </p:nvSpPr>
          <p:spPr>
            <a:xfrm>
              <a:off x="226603" y="225720"/>
              <a:ext cx="1333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8" name="Oval 19"/>
            <p:cNvSpPr/>
            <p:nvPr/>
          </p:nvSpPr>
          <p:spPr>
            <a:xfrm>
              <a:off x="154623" y="261372"/>
              <a:ext cx="1466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79" name="Oval 20"/>
            <p:cNvSpPr/>
            <p:nvPr/>
          </p:nvSpPr>
          <p:spPr>
            <a:xfrm>
              <a:off x="78644" y="86478"/>
              <a:ext cx="1333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80" name="Oval 21"/>
            <p:cNvSpPr/>
            <p:nvPr/>
          </p:nvSpPr>
          <p:spPr>
            <a:xfrm>
              <a:off x="48967" y="154713"/>
              <a:ext cx="12701" cy="1614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481" name="Oval 22"/>
            <p:cNvSpPr/>
            <p:nvPr/>
          </p:nvSpPr>
          <p:spPr>
            <a:xfrm>
              <a:off x="80958" y="225720"/>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grpSp>
      <p:sp>
        <p:nvSpPr>
          <p:cNvPr id="483" name="Line 23"/>
          <p:cNvSpPr/>
          <p:nvPr/>
        </p:nvSpPr>
        <p:spPr>
          <a:xfrm flipV="1">
            <a:off x="8958262" y="3951492"/>
            <a:ext cx="1" cy="395289"/>
          </a:xfrm>
          <a:prstGeom prst="line">
            <a:avLst/>
          </a:prstGeom>
          <a:ln w="50800">
            <a:solidFill>
              <a:schemeClr val="accent3">
                <a:lumOff val="44000"/>
              </a:schemeClr>
            </a:solidFill>
            <a:headEnd type="stealth"/>
          </a:ln>
        </p:spPr>
        <p:txBody>
          <a:bodyPr lIns="45719" rIns="45719"/>
          <a:lstStyle/>
          <a:p>
            <a:endParaRPr/>
          </a:p>
        </p:txBody>
      </p:sp>
      <p:sp>
        <p:nvSpPr>
          <p:cNvPr id="484" name="Rectangle 24"/>
          <p:cNvSpPr txBox="1"/>
          <p:nvPr/>
        </p:nvSpPr>
        <p:spPr>
          <a:xfrm>
            <a:off x="9218606" y="4099130"/>
            <a:ext cx="1427945" cy="30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lvl1pPr defTabSz="739775">
              <a:defRPr sz="1600" b="1"/>
            </a:lvl1pPr>
          </a:lstStyle>
          <a:p>
            <a:r>
              <a:t>7000 lbs load.</a:t>
            </a:r>
          </a:p>
        </p:txBody>
      </p:sp>
      <p:sp>
        <p:nvSpPr>
          <p:cNvPr id="485" name="Rectangle 25"/>
          <p:cNvSpPr txBox="1"/>
          <p:nvPr/>
        </p:nvSpPr>
        <p:spPr>
          <a:xfrm>
            <a:off x="7566302" y="5630889"/>
            <a:ext cx="1885443" cy="30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a:spAutoFit/>
          </a:bodyPr>
          <a:lstStyle>
            <a:lvl1pPr defTabSz="739775">
              <a:defRPr sz="1600" b="1">
                <a:solidFill>
                  <a:schemeClr val="accent3">
                    <a:lumOff val="44000"/>
                  </a:schemeClr>
                </a:solidFill>
              </a:defRPr>
            </a:lvl1pPr>
          </a:lstStyle>
          <a:p>
            <a:r>
              <a:t>pressure ~3 - 7 psi</a:t>
            </a:r>
          </a:p>
        </p:txBody>
      </p:sp>
      <p:sp>
        <p:nvSpPr>
          <p:cNvPr id="486" name="TextBox 61"/>
          <p:cNvSpPr txBox="1"/>
          <p:nvPr/>
        </p:nvSpPr>
        <p:spPr>
          <a:xfrm>
            <a:off x="3642304" y="4967818"/>
            <a:ext cx="765086" cy="1165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1200">
                <a:solidFill>
                  <a:schemeClr val="accent3">
                    <a:lumOff val="44000"/>
                  </a:schemeClr>
                </a:solidFill>
              </a:defRPr>
            </a:pPr>
            <a:r>
              <a:t>Asphalt</a:t>
            </a:r>
          </a:p>
          <a:p>
            <a:pPr algn="r">
              <a:defRPr sz="600"/>
            </a:pPr>
            <a:endParaRPr/>
          </a:p>
          <a:p>
            <a:pPr algn="r">
              <a:defRPr sz="1200"/>
            </a:pPr>
            <a:r>
              <a:t>Base</a:t>
            </a:r>
          </a:p>
          <a:p>
            <a:pPr algn="r">
              <a:defRPr sz="800"/>
            </a:pPr>
            <a:endParaRPr/>
          </a:p>
          <a:p>
            <a:pPr algn="r">
              <a:defRPr sz="1200"/>
            </a:pPr>
            <a:r>
              <a:t>Subbase</a:t>
            </a:r>
          </a:p>
          <a:p>
            <a:pPr algn="r">
              <a:defRPr sz="1200"/>
            </a:pPr>
            <a:endParaRPr/>
          </a:p>
          <a:p>
            <a:pPr algn="r">
              <a:defRPr sz="1200">
                <a:solidFill>
                  <a:schemeClr val="accent3">
                    <a:lumOff val="44000"/>
                  </a:schemeClr>
                </a:solidFill>
              </a:defRPr>
            </a:pPr>
            <a:r>
              <a:t>Subgrade</a:t>
            </a:r>
          </a:p>
        </p:txBody>
      </p:sp>
      <p:sp>
        <p:nvSpPr>
          <p:cNvPr id="487" name="TextBox 62"/>
          <p:cNvSpPr txBox="1"/>
          <p:nvPr/>
        </p:nvSpPr>
        <p:spPr>
          <a:xfrm>
            <a:off x="9637765" y="5025292"/>
            <a:ext cx="765087" cy="1000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1200"/>
            </a:pPr>
            <a:r>
              <a:t>Concrete</a:t>
            </a:r>
          </a:p>
          <a:p>
            <a:pPr algn="r">
              <a:defRPr sz="1400"/>
            </a:pPr>
            <a:endParaRPr/>
          </a:p>
          <a:p>
            <a:pPr algn="r">
              <a:defRPr sz="1200"/>
            </a:pPr>
            <a:r>
              <a:t>Subbase</a:t>
            </a:r>
          </a:p>
          <a:p>
            <a:pPr algn="r">
              <a:defRPr sz="1200"/>
            </a:pPr>
            <a:endParaRPr/>
          </a:p>
          <a:p>
            <a:pPr algn="r">
              <a:defRPr sz="1200">
                <a:solidFill>
                  <a:schemeClr val="accent3">
                    <a:lumOff val="44000"/>
                  </a:schemeClr>
                </a:solidFill>
              </a:defRPr>
            </a:pPr>
            <a:r>
              <a:t>Subgrade</a:t>
            </a:r>
          </a:p>
        </p:txBody>
      </p:sp>
      <p:sp>
        <p:nvSpPr>
          <p:cNvPr id="488" name="Text Box 48"/>
          <p:cNvSpPr txBox="1"/>
          <p:nvPr/>
        </p:nvSpPr>
        <p:spPr>
          <a:xfrm>
            <a:off x="611856" y="1691603"/>
            <a:ext cx="4889222" cy="457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000">
                <a:solidFill>
                  <a:schemeClr val="accent3">
                    <a:lumOff val="44000"/>
                  </a:schemeClr>
                </a:solidFill>
                <a:latin typeface="Gotham Black"/>
                <a:ea typeface="Gotham Black"/>
                <a:cs typeface="Gotham Black"/>
                <a:sym typeface="Gotham Black"/>
              </a:defRPr>
            </a:pPr>
            <a:r>
              <a:rPr sz="3300"/>
              <a:t>Asphalt </a:t>
            </a:r>
            <a:r>
              <a:t>Pavements are Flexible</a:t>
            </a:r>
          </a:p>
        </p:txBody>
      </p:sp>
      <p:sp>
        <p:nvSpPr>
          <p:cNvPr id="489" name="Text Box 46"/>
          <p:cNvSpPr txBox="1"/>
          <p:nvPr/>
        </p:nvSpPr>
        <p:spPr>
          <a:xfrm>
            <a:off x="6732689" y="1691603"/>
            <a:ext cx="4797222" cy="457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000">
                <a:solidFill>
                  <a:schemeClr val="accent3">
                    <a:lumOff val="44000"/>
                  </a:schemeClr>
                </a:solidFill>
                <a:latin typeface="Gotham Black"/>
                <a:ea typeface="Gotham Black"/>
                <a:cs typeface="Gotham Black"/>
                <a:sym typeface="Gotham Black"/>
              </a:defRPr>
            </a:pPr>
            <a:r>
              <a:rPr sz="3300"/>
              <a:t>Concrete</a:t>
            </a:r>
            <a:r>
              <a:t> Pavements are Rigid</a:t>
            </a:r>
          </a:p>
        </p:txBody>
      </p:sp>
      <p:sp>
        <p:nvSpPr>
          <p:cNvPr id="490" name="Flooding does not impact the concrete’s load carrying capacity to the same degree as asphalt’s."/>
          <p:cNvSpPr txBox="1"/>
          <p:nvPr/>
        </p:nvSpPr>
        <p:spPr>
          <a:xfrm>
            <a:off x="4794788" y="5020138"/>
            <a:ext cx="2331490" cy="148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80000"/>
              </a:lnSpc>
              <a:defRPr>
                <a:solidFill>
                  <a:srgbClr val="90C74B"/>
                </a:solidFill>
                <a:latin typeface="Gotham"/>
                <a:ea typeface="Gotham"/>
                <a:cs typeface="Gotham"/>
                <a:sym typeface="Gotham"/>
              </a:defRPr>
            </a:lvl1pPr>
          </a:lstStyle>
          <a:p>
            <a:r>
              <a:t>Flooding does not impact the concrete’s load carrying capacity to the same degree as asphalt’s.</a:t>
            </a:r>
          </a:p>
        </p:txBody>
      </p:sp>
    </p:spTree>
  </p:cSld>
  <p:clrMapOvr>
    <a:masterClrMapping/>
  </p:clrMapOvr>
  <p:transition spd="med" advTm="22405"/>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7" name="Group"/>
          <p:cNvGrpSpPr/>
          <p:nvPr/>
        </p:nvGrpSpPr>
        <p:grpSpPr>
          <a:xfrm>
            <a:off x="-8467" y="0"/>
            <a:ext cx="14506607" cy="9242625"/>
            <a:chOff x="0" y="0"/>
            <a:chExt cx="14506605" cy="9242624"/>
          </a:xfrm>
        </p:grpSpPr>
        <p:sp>
          <p:nvSpPr>
            <p:cNvPr id="494"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495"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496"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498" name="Title 1"/>
          <p:cNvSpPr txBox="1">
            <a:spLocks noGrp="1"/>
          </p:cNvSpPr>
          <p:nvPr>
            <p:ph type="title"/>
          </p:nvPr>
        </p:nvSpPr>
        <p:spPr>
          <a:xfrm>
            <a:off x="387584" y="350321"/>
            <a:ext cx="11416832" cy="677109"/>
          </a:xfrm>
          <a:prstGeom prst="rect">
            <a:avLst/>
          </a:prstGeom>
        </p:spPr>
        <p:txBody>
          <a:bodyPr>
            <a:normAutofit/>
          </a:bodyPr>
          <a:lstStyle/>
          <a:p>
            <a:pPr>
              <a:lnSpc>
                <a:spcPct val="120000"/>
              </a:lnSpc>
            </a:pPr>
            <a:r>
              <a:rPr sz="1400" dirty="0"/>
              <a:t>SOAKING REDUCES STRENGTH OF SOILS BY 20 TO 40%</a:t>
            </a:r>
            <a:br>
              <a:rPr sz="1400" dirty="0"/>
            </a:br>
            <a:r>
              <a:rPr sz="1400" dirty="0">
                <a:solidFill>
                  <a:srgbClr val="90C74B"/>
                </a:solidFill>
              </a:rPr>
              <a:t>Different Soils (clays, silts, sands, clay sands, </a:t>
            </a:r>
            <a:r>
              <a:rPr sz="1400" dirty="0" err="1">
                <a:solidFill>
                  <a:srgbClr val="90C74B"/>
                </a:solidFill>
              </a:rPr>
              <a:t>etc</a:t>
            </a:r>
            <a:r>
              <a:rPr sz="1400" dirty="0">
                <a:solidFill>
                  <a:srgbClr val="90C74B"/>
                </a:solidFill>
              </a:rPr>
              <a:t>) all react differently but all decrease</a:t>
            </a:r>
          </a:p>
        </p:txBody>
      </p:sp>
      <p:graphicFrame>
        <p:nvGraphicFramePr>
          <p:cNvPr id="499" name="Chart 6"/>
          <p:cNvGraphicFramePr/>
          <p:nvPr/>
        </p:nvGraphicFramePr>
        <p:xfrm>
          <a:off x="974876" y="962487"/>
          <a:ext cx="10689839" cy="2631673"/>
        </p:xfrm>
        <a:graphic>
          <a:graphicData uri="http://schemas.openxmlformats.org/drawingml/2006/chart">
            <c:chart xmlns:c="http://schemas.openxmlformats.org/drawingml/2006/chart" xmlns:r="http://schemas.openxmlformats.org/officeDocument/2006/relationships" r:id="rId3"/>
          </a:graphicData>
        </a:graphic>
      </p:graphicFrame>
      <p:sp>
        <p:nvSpPr>
          <p:cNvPr id="500" name="TextBox 7"/>
          <p:cNvSpPr txBox="1"/>
          <p:nvPr/>
        </p:nvSpPr>
        <p:spPr>
          <a:xfrm>
            <a:off x="1919910" y="3507044"/>
            <a:ext cx="4009506"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lvl1pPr>
          </a:lstStyle>
          <a:p>
            <a:r>
              <a:t>Inorganic Clays (CL Type Soil)</a:t>
            </a:r>
          </a:p>
        </p:txBody>
      </p:sp>
      <p:sp>
        <p:nvSpPr>
          <p:cNvPr id="501" name="TextBox 8"/>
          <p:cNvSpPr txBox="1"/>
          <p:nvPr/>
        </p:nvSpPr>
        <p:spPr>
          <a:xfrm>
            <a:off x="7364735" y="3507044"/>
            <a:ext cx="4009506"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lvl1pPr>
          </a:lstStyle>
          <a:p>
            <a:r>
              <a:t>Clayey Sands (SC Type Soil)</a:t>
            </a:r>
          </a:p>
        </p:txBody>
      </p:sp>
      <p:sp>
        <p:nvSpPr>
          <p:cNvPr id="502" name="TextBox 9"/>
          <p:cNvSpPr txBox="1"/>
          <p:nvPr/>
        </p:nvSpPr>
        <p:spPr>
          <a:xfrm>
            <a:off x="2259251" y="1388046"/>
            <a:ext cx="1554647" cy="757016"/>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400" b="1"/>
            </a:pPr>
            <a:r>
              <a:t>Percent Decrease</a:t>
            </a:r>
          </a:p>
          <a:p>
            <a:pPr indent="228600">
              <a:defRPr sz="1400" b="1"/>
            </a:pPr>
            <a:r>
              <a:t>Avg =	32.5%</a:t>
            </a:r>
          </a:p>
          <a:p>
            <a:pPr indent="228600">
              <a:defRPr sz="1200" b="1"/>
            </a:pPr>
            <a:r>
              <a:t>Hi =	49.1%</a:t>
            </a:r>
          </a:p>
          <a:p>
            <a:pPr indent="228600">
              <a:defRPr sz="1200" b="1"/>
            </a:pPr>
            <a:r>
              <a:t>Lo =	7.6%</a:t>
            </a:r>
          </a:p>
        </p:txBody>
      </p:sp>
      <p:sp>
        <p:nvSpPr>
          <p:cNvPr id="503" name="TextBox 11"/>
          <p:cNvSpPr txBox="1"/>
          <p:nvPr/>
        </p:nvSpPr>
        <p:spPr>
          <a:xfrm>
            <a:off x="9028192" y="1388046"/>
            <a:ext cx="1554647" cy="757016"/>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400" b="1"/>
            </a:pPr>
            <a:r>
              <a:t>Percent Decrease</a:t>
            </a:r>
          </a:p>
          <a:p>
            <a:pPr indent="228600">
              <a:defRPr sz="1400" b="1"/>
            </a:pPr>
            <a:r>
              <a:t>Avg =	21.5%</a:t>
            </a:r>
          </a:p>
          <a:p>
            <a:pPr indent="228600">
              <a:defRPr sz="1200" b="1"/>
            </a:pPr>
            <a:r>
              <a:t>Hi =	34.7%</a:t>
            </a:r>
          </a:p>
          <a:p>
            <a:pPr indent="228600">
              <a:defRPr sz="1200" b="1"/>
            </a:pPr>
            <a:r>
              <a:t>Lo =	2.7%</a:t>
            </a:r>
          </a:p>
        </p:txBody>
      </p:sp>
      <p:sp>
        <p:nvSpPr>
          <p:cNvPr id="504" name="TextBox 1"/>
          <p:cNvSpPr txBox="1"/>
          <p:nvPr/>
        </p:nvSpPr>
        <p:spPr>
          <a:xfrm>
            <a:off x="6810978" y="1913016"/>
            <a:ext cx="1188716" cy="40058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400" b="1">
                <a:solidFill>
                  <a:srgbClr val="95A5F7"/>
                </a:solidFill>
              </a:defRPr>
            </a:pPr>
            <a:r>
              <a:t>4-day soaked </a:t>
            </a:r>
            <a:br/>
            <a:r>
              <a:t>CBR</a:t>
            </a:r>
          </a:p>
        </p:txBody>
      </p:sp>
      <p:sp>
        <p:nvSpPr>
          <p:cNvPr id="505" name="Straight Arrow Connector 12"/>
          <p:cNvSpPr/>
          <p:nvPr/>
        </p:nvSpPr>
        <p:spPr>
          <a:xfrm flipH="1">
            <a:off x="7405336" y="2406022"/>
            <a:ext cx="100365" cy="464365"/>
          </a:xfrm>
          <a:prstGeom prst="line">
            <a:avLst/>
          </a:prstGeom>
          <a:ln w="25400">
            <a:solidFill>
              <a:srgbClr val="95A5F7"/>
            </a:solidFill>
            <a:tailEnd type="triangle"/>
          </a:ln>
        </p:spPr>
        <p:txBody>
          <a:bodyPr lIns="45719" rIns="45719"/>
          <a:lstStyle/>
          <a:p>
            <a:endParaRPr/>
          </a:p>
        </p:txBody>
      </p:sp>
      <p:sp>
        <p:nvSpPr>
          <p:cNvPr id="506" name="TextBox 1"/>
          <p:cNvSpPr txBox="1"/>
          <p:nvPr/>
        </p:nvSpPr>
        <p:spPr>
          <a:xfrm>
            <a:off x="5146362" y="2004163"/>
            <a:ext cx="971067" cy="40058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400" b="1">
                <a:solidFill>
                  <a:srgbClr val="002060"/>
                </a:solidFill>
              </a:defRPr>
            </a:pPr>
            <a:r>
              <a:t>Un-soaked </a:t>
            </a:r>
            <a:br/>
            <a:r>
              <a:t>CBR</a:t>
            </a:r>
          </a:p>
        </p:txBody>
      </p:sp>
      <p:sp>
        <p:nvSpPr>
          <p:cNvPr id="507" name="Straight Arrow Connector 15"/>
          <p:cNvSpPr/>
          <p:nvPr/>
        </p:nvSpPr>
        <p:spPr>
          <a:xfrm>
            <a:off x="5631896" y="2435050"/>
            <a:ext cx="214723" cy="444427"/>
          </a:xfrm>
          <a:prstGeom prst="line">
            <a:avLst/>
          </a:prstGeom>
          <a:ln w="25400">
            <a:solidFill>
              <a:srgbClr val="000000"/>
            </a:solidFill>
            <a:tailEnd type="triangle"/>
          </a:ln>
        </p:spPr>
        <p:txBody>
          <a:bodyPr lIns="45719" rIns="45719"/>
          <a:lstStyle/>
          <a:p>
            <a:endParaRPr/>
          </a:p>
        </p:txBody>
      </p:sp>
      <p:sp>
        <p:nvSpPr>
          <p:cNvPr id="508" name="Rectangle 3"/>
          <p:cNvSpPr txBox="1"/>
          <p:nvPr/>
        </p:nvSpPr>
        <p:spPr>
          <a:xfrm rot="16200000">
            <a:off x="-960595" y="3491896"/>
            <a:ext cx="3638115"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b="1"/>
            </a:lvl1pPr>
          </a:lstStyle>
          <a:p>
            <a:r>
              <a:t>California Bearing Ratio (CBR) Value</a:t>
            </a:r>
          </a:p>
        </p:txBody>
      </p:sp>
      <p:graphicFrame>
        <p:nvGraphicFramePr>
          <p:cNvPr id="509" name="Chart 23"/>
          <p:cNvGraphicFramePr/>
          <p:nvPr/>
        </p:nvGraphicFramePr>
        <p:xfrm>
          <a:off x="1087886" y="3980768"/>
          <a:ext cx="10576829" cy="2417450"/>
        </p:xfrm>
        <a:graphic>
          <a:graphicData uri="http://schemas.openxmlformats.org/drawingml/2006/chart">
            <c:chart xmlns:c="http://schemas.openxmlformats.org/drawingml/2006/chart" xmlns:r="http://schemas.openxmlformats.org/officeDocument/2006/relationships" r:id="rId4"/>
          </a:graphicData>
        </a:graphic>
      </p:graphicFrame>
      <p:sp>
        <p:nvSpPr>
          <p:cNvPr id="510" name="TextBox 24"/>
          <p:cNvSpPr txBox="1"/>
          <p:nvPr/>
        </p:nvSpPr>
        <p:spPr>
          <a:xfrm>
            <a:off x="7487792" y="6300050"/>
            <a:ext cx="4009506"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lvl1pPr>
          </a:lstStyle>
          <a:p>
            <a:r>
              <a:t>Silty Sands (SM Type Soil)</a:t>
            </a:r>
          </a:p>
        </p:txBody>
      </p:sp>
      <p:sp>
        <p:nvSpPr>
          <p:cNvPr id="511" name="TextBox 25"/>
          <p:cNvSpPr txBox="1"/>
          <p:nvPr/>
        </p:nvSpPr>
        <p:spPr>
          <a:xfrm>
            <a:off x="1661365" y="6300050"/>
            <a:ext cx="4009506"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lvl1pPr>
          </a:lstStyle>
          <a:p>
            <a:r>
              <a:t>Inorganic Silts (ML Type Soil)</a:t>
            </a:r>
          </a:p>
        </p:txBody>
      </p:sp>
      <p:sp>
        <p:nvSpPr>
          <p:cNvPr id="512" name="TextBox 26"/>
          <p:cNvSpPr txBox="1"/>
          <p:nvPr/>
        </p:nvSpPr>
        <p:spPr>
          <a:xfrm>
            <a:off x="6952001" y="3990738"/>
            <a:ext cx="1554647" cy="75701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400" b="1"/>
            </a:pPr>
            <a:r>
              <a:t>Percent Decrease</a:t>
            </a:r>
          </a:p>
          <a:p>
            <a:pPr indent="228600">
              <a:defRPr sz="1400" b="1"/>
            </a:pPr>
            <a:r>
              <a:t>Avg =	42.1%</a:t>
            </a:r>
          </a:p>
          <a:p>
            <a:pPr indent="228600">
              <a:defRPr sz="1200" b="1"/>
            </a:pPr>
            <a:r>
              <a:t>Hi =	65.4%</a:t>
            </a:r>
          </a:p>
          <a:p>
            <a:pPr indent="228600">
              <a:defRPr sz="1200" b="1"/>
            </a:pPr>
            <a:r>
              <a:t>Lo =	3.9%</a:t>
            </a:r>
          </a:p>
        </p:txBody>
      </p:sp>
      <p:sp>
        <p:nvSpPr>
          <p:cNvPr id="513" name="TextBox 27"/>
          <p:cNvSpPr txBox="1"/>
          <p:nvPr/>
        </p:nvSpPr>
        <p:spPr>
          <a:xfrm>
            <a:off x="2639514" y="3990738"/>
            <a:ext cx="1554647" cy="75701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400" b="1"/>
            </a:pPr>
            <a:r>
              <a:t>Percent Decrease</a:t>
            </a:r>
          </a:p>
          <a:p>
            <a:pPr indent="228600">
              <a:defRPr sz="1400" b="1"/>
            </a:pPr>
            <a:r>
              <a:t>Avg =	30.5%</a:t>
            </a:r>
          </a:p>
          <a:p>
            <a:pPr indent="228600">
              <a:defRPr sz="1200" b="1"/>
            </a:pPr>
            <a:r>
              <a:t>Hi =	48.9%</a:t>
            </a:r>
          </a:p>
          <a:p>
            <a:pPr indent="228600">
              <a:defRPr sz="1200" b="1"/>
            </a:pPr>
            <a:r>
              <a:t>Lo =	0.7%</a:t>
            </a:r>
          </a:p>
        </p:txBody>
      </p:sp>
      <p:sp>
        <p:nvSpPr>
          <p:cNvPr id="514" name="TextBox 28"/>
          <p:cNvSpPr txBox="1"/>
          <p:nvPr/>
        </p:nvSpPr>
        <p:spPr>
          <a:xfrm>
            <a:off x="1442235" y="6593429"/>
            <a:ext cx="10229065" cy="177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700"/>
            </a:pPr>
            <a:r>
              <a:t>Source: </a:t>
            </a:r>
            <a:r>
              <a:rPr i="1"/>
              <a:t>Comparison Between Soaked and Unsoaked CBR</a:t>
            </a:r>
            <a:r>
              <a:t>, Sathawara Jigar K &amp; Prof. A.K.Patel; International Journal of Advanced Engineering Research and Studies E-ISSN2249–8974 </a:t>
            </a:r>
          </a:p>
        </p:txBody>
      </p:sp>
    </p:spTree>
  </p:cSld>
  <p:clrMapOvr>
    <a:masterClrMapping/>
  </p:clrMapOvr>
  <p:transition spd="med" advTm="4839"/>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8" name="Group"/>
          <p:cNvGrpSpPr/>
          <p:nvPr/>
        </p:nvGrpSpPr>
        <p:grpSpPr>
          <a:xfrm>
            <a:off x="-8467" y="0"/>
            <a:ext cx="14506607" cy="9242625"/>
            <a:chOff x="0" y="0"/>
            <a:chExt cx="14506605" cy="9242624"/>
          </a:xfrm>
        </p:grpSpPr>
        <p:sp>
          <p:nvSpPr>
            <p:cNvPr id="117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17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177"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179" name="Image" descr="Image"/>
          <p:cNvPicPr>
            <a:picLocks noChangeAspect="1"/>
          </p:cNvPicPr>
          <p:nvPr/>
        </p:nvPicPr>
        <p:blipFill>
          <a:blip r:embed="rId3"/>
          <a:stretch>
            <a:fillRect/>
          </a:stretch>
        </p:blipFill>
        <p:spPr>
          <a:xfrm>
            <a:off x="694923" y="6014927"/>
            <a:ext cx="2104910" cy="739180"/>
          </a:xfrm>
          <a:prstGeom prst="rect">
            <a:avLst/>
          </a:prstGeom>
          <a:ln w="12700">
            <a:miter lim="400000"/>
          </a:ln>
        </p:spPr>
      </p:pic>
      <p:sp>
        <p:nvSpPr>
          <p:cNvPr id="1180" name="Title 1"/>
          <p:cNvSpPr txBox="1">
            <a:spLocks noGrp="1"/>
          </p:cNvSpPr>
          <p:nvPr>
            <p:ph type="title"/>
          </p:nvPr>
        </p:nvSpPr>
        <p:spPr>
          <a:xfrm>
            <a:off x="387584" y="260350"/>
            <a:ext cx="11416832" cy="1086453"/>
          </a:xfrm>
          <a:prstGeom prst="rect">
            <a:avLst/>
          </a:prstGeom>
        </p:spPr>
        <p:txBody>
          <a:bodyPr>
            <a:normAutofit fontScale="90000"/>
          </a:bodyPr>
          <a:lstStyle/>
          <a:p>
            <a:pPr>
              <a:lnSpc>
                <a:spcPct val="120000"/>
              </a:lnSpc>
              <a:defRPr sz="2400"/>
            </a:pPr>
            <a:r>
              <a:t>AGENCIES SHOULD MODIFY “DESIGN STANDARDS” TO BE BASED ON WEAKENED SUBGRADE CONDITION</a:t>
            </a:r>
            <a:br/>
            <a:r>
              <a:rPr sz="1800">
                <a:solidFill>
                  <a:srgbClr val="90C74B"/>
                </a:solidFill>
              </a:rPr>
              <a:t>Almost All Pavement Designs in Australia are based on soaked subgrade conditions</a:t>
            </a:r>
          </a:p>
        </p:txBody>
      </p:sp>
      <p:pic>
        <p:nvPicPr>
          <p:cNvPr id="1181" name="Picture 3" descr="Picture 3"/>
          <p:cNvPicPr>
            <a:picLocks noChangeAspect="1"/>
          </p:cNvPicPr>
          <p:nvPr/>
        </p:nvPicPr>
        <p:blipFill>
          <a:blip r:embed="rId4"/>
          <a:stretch>
            <a:fillRect/>
          </a:stretch>
        </p:blipFill>
        <p:spPr>
          <a:xfrm>
            <a:off x="387584" y="1409700"/>
            <a:ext cx="3842830" cy="5264149"/>
          </a:xfrm>
          <a:prstGeom prst="rect">
            <a:avLst/>
          </a:prstGeom>
          <a:ln>
            <a:solidFill>
              <a:srgbClr val="000000"/>
            </a:solidFill>
          </a:ln>
        </p:spPr>
      </p:pic>
      <p:pic>
        <p:nvPicPr>
          <p:cNvPr id="1182" name="Picture 2" descr="Picture 2"/>
          <p:cNvPicPr>
            <a:picLocks noChangeAspect="1"/>
          </p:cNvPicPr>
          <p:nvPr/>
        </p:nvPicPr>
        <p:blipFill>
          <a:blip r:embed="rId5"/>
          <a:stretch>
            <a:fillRect/>
          </a:stretch>
        </p:blipFill>
        <p:spPr>
          <a:xfrm>
            <a:off x="4339033" y="1409700"/>
            <a:ext cx="7373703" cy="4038600"/>
          </a:xfrm>
          <a:prstGeom prst="rect">
            <a:avLst/>
          </a:prstGeom>
          <a:ln w="12700">
            <a:miter lim="400000"/>
          </a:ln>
        </p:spPr>
      </p:pic>
      <p:sp>
        <p:nvSpPr>
          <p:cNvPr id="1183" name="Rectangle"/>
          <p:cNvSpPr/>
          <p:nvPr/>
        </p:nvSpPr>
        <p:spPr>
          <a:xfrm>
            <a:off x="4425434" y="5560755"/>
            <a:ext cx="7200901" cy="1061052"/>
          </a:xfrm>
          <a:prstGeom prst="rect">
            <a:avLst/>
          </a:prstGeom>
          <a:solidFill>
            <a:srgbClr val="4C80C0"/>
          </a:solidFill>
          <a:ln w="25400">
            <a:solidFill>
              <a:srgbClr val="90C74B"/>
            </a:solidFill>
          </a:ln>
        </p:spPr>
        <p:txBody>
          <a:bodyPr lIns="45719" rIns="45719"/>
          <a:lstStyle/>
          <a:p>
            <a:endParaRPr/>
          </a:p>
        </p:txBody>
      </p:sp>
      <p:sp>
        <p:nvSpPr>
          <p:cNvPr id="1184" name="TextBox 5"/>
          <p:cNvSpPr txBox="1"/>
          <p:nvPr/>
        </p:nvSpPr>
        <p:spPr>
          <a:xfrm>
            <a:off x="4398514" y="5692421"/>
            <a:ext cx="7157597" cy="938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600" spc="-32">
                <a:solidFill>
                  <a:schemeClr val="accent3">
                    <a:lumOff val="44000"/>
                  </a:schemeClr>
                </a:solidFill>
                <a:latin typeface="Gotham"/>
                <a:ea typeface="Gotham"/>
                <a:cs typeface="Gotham"/>
                <a:sym typeface="Gotham"/>
              </a:defRPr>
            </a:pPr>
            <a:r>
              <a:t>Does not require any changes to current design practices </a:t>
            </a:r>
          </a:p>
          <a:p>
            <a:pPr algn="ctr">
              <a:defRPr sz="1600" spc="-32">
                <a:solidFill>
                  <a:schemeClr val="accent3">
                    <a:lumOff val="44000"/>
                  </a:schemeClr>
                </a:solidFill>
                <a:latin typeface="Gotham"/>
                <a:ea typeface="Gotham"/>
                <a:cs typeface="Gotham"/>
                <a:sym typeface="Gotham"/>
              </a:defRPr>
            </a:pPr>
            <a:r>
              <a:t>other than changing the subgrade input.</a:t>
            </a:r>
          </a:p>
          <a:p>
            <a:pPr algn="ctr">
              <a:defRPr sz="1600" spc="-32">
                <a:solidFill>
                  <a:schemeClr val="accent3">
                    <a:lumOff val="44000"/>
                  </a:schemeClr>
                </a:solidFill>
                <a:latin typeface="Gotham"/>
                <a:ea typeface="Gotham"/>
                <a:cs typeface="Gotham"/>
                <a:sym typeface="Gotham"/>
              </a:defRPr>
            </a:pPr>
            <a:r>
              <a:t> </a:t>
            </a:r>
            <a:r>
              <a:rPr sz="1400" spc="-28"/>
              <a:t>(Especially important in flood prone areas)</a:t>
            </a:r>
          </a:p>
        </p:txBody>
      </p:sp>
    </p:spTree>
  </p:cSld>
  <p:clrMapOvr>
    <a:masterClrMapping/>
  </p:clrMapOvr>
  <p:transition spd="med" advTm="30178"/>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8" name="Group"/>
          <p:cNvGrpSpPr/>
          <p:nvPr/>
        </p:nvGrpSpPr>
        <p:grpSpPr>
          <a:xfrm>
            <a:off x="-8467" y="0"/>
            <a:ext cx="14506607" cy="9242625"/>
            <a:chOff x="0" y="0"/>
            <a:chExt cx="14506605" cy="9242624"/>
          </a:xfrm>
        </p:grpSpPr>
        <p:sp>
          <p:nvSpPr>
            <p:cNvPr id="52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2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27"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529" name="Title 1"/>
          <p:cNvSpPr txBox="1">
            <a:spLocks noGrp="1"/>
          </p:cNvSpPr>
          <p:nvPr>
            <p:ph type="title"/>
          </p:nvPr>
        </p:nvSpPr>
        <p:spPr>
          <a:xfrm>
            <a:off x="655096" y="260350"/>
            <a:ext cx="10881808" cy="1086453"/>
          </a:xfrm>
          <a:prstGeom prst="rect">
            <a:avLst/>
          </a:prstGeom>
        </p:spPr>
        <p:txBody>
          <a:bodyPr/>
          <a:lstStyle/>
          <a:p>
            <a:pPr>
              <a:defRPr sz="2400"/>
            </a:pPr>
            <a:r>
              <a:t>ALSO NEED TO ACCOUNT FOR LONG TERM LATENT EFFECTS WHEN DISCUSSING RESILIENCE TO FLOODING</a:t>
            </a:r>
            <a:br/>
            <a:r>
              <a:rPr sz="1800">
                <a:solidFill>
                  <a:srgbClr val="90C74B"/>
                </a:solidFill>
              </a:rPr>
              <a:t>After the flood waters recede, the pavements are structurally vulnerable</a:t>
            </a:r>
          </a:p>
        </p:txBody>
      </p:sp>
      <p:pic>
        <p:nvPicPr>
          <p:cNvPr id="530" name="Picture 3" descr="Picture 3"/>
          <p:cNvPicPr>
            <a:picLocks noChangeAspect="1"/>
          </p:cNvPicPr>
          <p:nvPr/>
        </p:nvPicPr>
        <p:blipFill>
          <a:blip r:embed="rId4"/>
          <a:srcRect b="51270"/>
          <a:stretch>
            <a:fillRect/>
          </a:stretch>
        </p:blipFill>
        <p:spPr>
          <a:xfrm>
            <a:off x="8731" y="1535899"/>
            <a:ext cx="6087270" cy="3622966"/>
          </a:xfrm>
          <a:prstGeom prst="rect">
            <a:avLst/>
          </a:prstGeom>
          <a:ln w="12700">
            <a:miter lim="400000"/>
          </a:ln>
        </p:spPr>
      </p:pic>
      <p:pic>
        <p:nvPicPr>
          <p:cNvPr id="531" name="Picture 6" descr="Picture 6"/>
          <p:cNvPicPr>
            <a:picLocks noChangeAspect="1"/>
          </p:cNvPicPr>
          <p:nvPr/>
        </p:nvPicPr>
        <p:blipFill>
          <a:blip r:embed="rId4"/>
          <a:srcRect t="50000" b="1270"/>
          <a:stretch>
            <a:fillRect/>
          </a:stretch>
        </p:blipFill>
        <p:spPr>
          <a:xfrm>
            <a:off x="6134100" y="1496963"/>
            <a:ext cx="6087270" cy="3622966"/>
          </a:xfrm>
          <a:prstGeom prst="rect">
            <a:avLst/>
          </a:prstGeom>
          <a:ln w="12700">
            <a:miter lim="400000"/>
          </a:ln>
        </p:spPr>
      </p:pic>
      <p:sp>
        <p:nvSpPr>
          <p:cNvPr id="532" name="TextBox 2"/>
          <p:cNvSpPr txBox="1"/>
          <p:nvPr/>
        </p:nvSpPr>
        <p:spPr>
          <a:xfrm>
            <a:off x="147466" y="6395596"/>
            <a:ext cx="11950397" cy="355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700"/>
            </a:pPr>
            <a:r>
              <a:t>Sources:  </a:t>
            </a:r>
          </a:p>
          <a:p>
            <a:pPr marL="176212" indent="-176212">
              <a:buSzPct val="100000"/>
              <a:buAutoNum type="arabicPeriod"/>
              <a:defRPr sz="700"/>
            </a:pPr>
            <a:r>
              <a:t>Decision Support Criteria for Flood Inundated Roadways: A Case Study, A. Gundla, Ph.D.,  E. Offei, Ph.D.  G. Wang, Ph.D., P.E.  C.Holzschuher, P.E. and B&gt;Choubane, Ph.D., P.E., Presented at the 2020 TRB Annual Mtg</a:t>
            </a:r>
          </a:p>
          <a:p>
            <a:pPr marL="176212" indent="-176212">
              <a:buSzPct val="100000"/>
              <a:buAutoNum type="arabicPeriod"/>
              <a:defRPr sz="700"/>
            </a:pPr>
            <a:r>
              <a:t>Western Iowa Missouri River Flooding— Geo-Infrastructure Damage Assessment, Repair, and Mitigation Strategies; Center for Earthworks Engineering Research, Iowa State University, Report No. IHRB Project TR-638</a:t>
            </a:r>
          </a:p>
        </p:txBody>
      </p:sp>
      <p:sp>
        <p:nvSpPr>
          <p:cNvPr id="533" name="Rectangle 4"/>
          <p:cNvSpPr txBox="1"/>
          <p:nvPr/>
        </p:nvSpPr>
        <p:spPr>
          <a:xfrm>
            <a:off x="9152202" y="6534444"/>
            <a:ext cx="2748092" cy="177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00"/>
            </a:lvl1pPr>
          </a:lstStyle>
          <a:p>
            <a:r>
              <a:t>US 441 in Alachua County, Florida between MP 7.960 to MP 9.680 </a:t>
            </a:r>
          </a:p>
        </p:txBody>
      </p:sp>
      <p:sp>
        <p:nvSpPr>
          <p:cNvPr id="534" name="TextBox 5"/>
          <p:cNvSpPr txBox="1"/>
          <p:nvPr/>
        </p:nvSpPr>
        <p:spPr>
          <a:xfrm>
            <a:off x="1688492" y="6022730"/>
            <a:ext cx="8868344"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b="1"/>
            </a:lvl1pPr>
          </a:lstStyle>
          <a:p>
            <a:r>
              <a:t>For this case, this strength loss is a 40 to 60% reduction load carrying capacity and about 3 years of life</a:t>
            </a:r>
          </a:p>
        </p:txBody>
      </p:sp>
      <p:sp>
        <p:nvSpPr>
          <p:cNvPr id="535" name="Rectangle"/>
          <p:cNvSpPr/>
          <p:nvPr/>
        </p:nvSpPr>
        <p:spPr>
          <a:xfrm>
            <a:off x="997318" y="5282897"/>
            <a:ext cx="10197364" cy="688447"/>
          </a:xfrm>
          <a:prstGeom prst="rect">
            <a:avLst/>
          </a:prstGeom>
          <a:solidFill>
            <a:srgbClr val="4C80C0"/>
          </a:solidFill>
          <a:ln w="25400">
            <a:solidFill>
              <a:srgbClr val="90C74B"/>
            </a:solidFill>
          </a:ln>
        </p:spPr>
        <p:txBody>
          <a:bodyPr lIns="45719" rIns="45719"/>
          <a:lstStyle/>
          <a:p>
            <a:endParaRPr/>
          </a:p>
        </p:txBody>
      </p:sp>
      <p:sp>
        <p:nvSpPr>
          <p:cNvPr id="536" name="TextBox 5"/>
          <p:cNvSpPr txBox="1"/>
          <p:nvPr/>
        </p:nvSpPr>
        <p:spPr>
          <a:xfrm>
            <a:off x="1279525" y="5454400"/>
            <a:ext cx="9632950"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spc="-39">
                <a:solidFill>
                  <a:schemeClr val="accent3">
                    <a:lumOff val="44000"/>
                  </a:schemeClr>
                </a:solidFill>
                <a:latin typeface="Gotham"/>
                <a:ea typeface="Gotham"/>
                <a:cs typeface="Gotham"/>
                <a:sym typeface="Gotham"/>
              </a:defRPr>
            </a:lvl1pPr>
          </a:lstStyle>
          <a:p>
            <a:r>
              <a:t>Research Findings Indicate it takes up to a year for the subgrade to recover</a:t>
            </a:r>
          </a:p>
        </p:txBody>
      </p:sp>
    </p:spTree>
  </p:cSld>
  <p:clrMapOvr>
    <a:masterClrMapping/>
  </p:clrMapOvr>
  <p:transition spd="med" advTm="68904"/>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Group"/>
          <p:cNvGrpSpPr/>
          <p:nvPr/>
        </p:nvGrpSpPr>
        <p:grpSpPr>
          <a:xfrm>
            <a:off x="-8467" y="0"/>
            <a:ext cx="14506607" cy="9242625"/>
            <a:chOff x="0" y="0"/>
            <a:chExt cx="14506605" cy="9242624"/>
          </a:xfrm>
        </p:grpSpPr>
        <p:sp>
          <p:nvSpPr>
            <p:cNvPr id="347"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348"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349"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351" name="Title 1"/>
          <p:cNvSpPr txBox="1">
            <a:spLocks noGrp="1"/>
          </p:cNvSpPr>
          <p:nvPr>
            <p:ph type="title"/>
          </p:nvPr>
        </p:nvSpPr>
        <p:spPr>
          <a:xfrm>
            <a:off x="387584" y="331734"/>
            <a:ext cx="11416832" cy="706348"/>
          </a:xfrm>
          <a:prstGeom prst="rect">
            <a:avLst/>
          </a:prstGeom>
        </p:spPr>
        <p:txBody>
          <a:bodyPr>
            <a:normAutofit fontScale="90000"/>
          </a:bodyPr>
          <a:lstStyle/>
          <a:p>
            <a:pPr>
              <a:lnSpc>
                <a:spcPct val="120000"/>
              </a:lnSpc>
              <a:defRPr sz="2400"/>
            </a:pPr>
            <a:r>
              <a:rPr lang="en-US" dirty="0"/>
              <a:t>WHEN LOOKING AT PAVEMENT’S RESILIENCY, NEED TO RECOGNIZE DAMAGE CAN HAPPEN AT 2 DIFFERENT TIMES</a:t>
            </a:r>
            <a:br>
              <a:rPr lang="en-US" sz="1800" dirty="0"/>
            </a:br>
            <a:endParaRPr sz="1800" baseline="30000" dirty="0"/>
          </a:p>
        </p:txBody>
      </p:sp>
      <p:sp>
        <p:nvSpPr>
          <p:cNvPr id="355" name="TextBox 37"/>
          <p:cNvSpPr txBox="1"/>
          <p:nvPr/>
        </p:nvSpPr>
        <p:spPr>
          <a:xfrm>
            <a:off x="1150882" y="1142985"/>
            <a:ext cx="9890235" cy="377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defRPr sz="2000" b="1">
                <a:solidFill>
                  <a:srgbClr val="4C80C0"/>
                </a:solidFill>
              </a:defRPr>
            </a:lvl1pPr>
          </a:lstStyle>
          <a:p>
            <a:r>
              <a:rPr lang="en-US" dirty="0"/>
              <a:t>To have resilient system requires the pavement be able to withstand both</a:t>
            </a:r>
            <a:endParaRPr dirty="0"/>
          </a:p>
        </p:txBody>
      </p:sp>
      <p:sp>
        <p:nvSpPr>
          <p:cNvPr id="2" name="TextBox 1">
            <a:extLst>
              <a:ext uri="{FF2B5EF4-FFF2-40B4-BE49-F238E27FC236}">
                <a16:creationId xmlns:a16="http://schemas.microsoft.com/office/drawing/2014/main" id="{D236D3D5-FE67-4B2C-8FD9-966BABAFC6DA}"/>
              </a:ext>
            </a:extLst>
          </p:cNvPr>
          <p:cNvSpPr txBox="1"/>
          <p:nvPr/>
        </p:nvSpPr>
        <p:spPr>
          <a:xfrm>
            <a:off x="1213945" y="2585545"/>
            <a:ext cx="4503683"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t>Primary Impacts </a:t>
            </a:r>
            <a:r>
              <a:rPr lang="en-US" dirty="0"/>
              <a:t>–alters the pavement structural or functional capabilities</a:t>
            </a:r>
          </a:p>
          <a:p>
            <a:endParaRPr lang="en-US" dirty="0"/>
          </a:p>
          <a:p>
            <a:r>
              <a:rPr lang="en-US" b="1" dirty="0"/>
              <a:t>Secondary Impacts </a:t>
            </a:r>
            <a:r>
              <a:rPr lang="en-US" dirty="0"/>
              <a:t>–Impacts due to recovery activities</a:t>
            </a:r>
          </a:p>
          <a:p>
            <a:pPr marL="285750" lvl="8" indent="-285750">
              <a:buFont typeface="Arial" panose="020B0604020202020204" pitchFamily="34" charset="0"/>
              <a:buChar char="•"/>
            </a:pPr>
            <a:r>
              <a:rPr lang="en-US" dirty="0"/>
              <a:t>Rescue and Emergency response during the disaster</a:t>
            </a:r>
          </a:p>
          <a:p>
            <a:pPr marL="285750" indent="-285750">
              <a:buFont typeface="Arial" panose="020B0604020202020204" pitchFamily="34" charset="0"/>
              <a:buChar char="•"/>
            </a:pPr>
            <a:r>
              <a:rPr lang="en-US" dirty="0"/>
              <a:t>Recovery activities (clean up and rebuilding) after the disaster</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a:extLst>
              <a:ext uri="{FF2B5EF4-FFF2-40B4-BE49-F238E27FC236}">
                <a16:creationId xmlns:a16="http://schemas.microsoft.com/office/drawing/2014/main" id="{3FEA9B25-1139-4814-A793-4C25F7B937A6}"/>
              </a:ext>
            </a:extLst>
          </p:cNvPr>
          <p:cNvSpPr txBox="1"/>
          <p:nvPr/>
        </p:nvSpPr>
        <p:spPr>
          <a:xfrm>
            <a:off x="1213945" y="2156172"/>
            <a:ext cx="311631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dirty="0">
                <a:solidFill>
                  <a:srgbClr val="707070"/>
                </a:solidFill>
                <a:latin typeface="Gotham Black"/>
                <a:sym typeface="Gotham Black"/>
              </a:rPr>
              <a:t>Impact Types / Timing</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C7A3DE83-005D-479D-8E83-FEDD3701604C}"/>
              </a:ext>
            </a:extLst>
          </p:cNvPr>
          <p:cNvPicPr>
            <a:picLocks noChangeAspect="1"/>
          </p:cNvPicPr>
          <p:nvPr/>
        </p:nvPicPr>
        <p:blipFill rotWithShape="1">
          <a:blip r:embed="rId4"/>
          <a:srcRect b="6023"/>
          <a:stretch/>
        </p:blipFill>
        <p:spPr>
          <a:xfrm>
            <a:off x="5944808" y="1625077"/>
            <a:ext cx="2372504" cy="2781796"/>
          </a:xfrm>
          <a:prstGeom prst="rect">
            <a:avLst/>
          </a:prstGeom>
        </p:spPr>
      </p:pic>
      <p:pic>
        <p:nvPicPr>
          <p:cNvPr id="5" name="Picture 4">
            <a:extLst>
              <a:ext uri="{FF2B5EF4-FFF2-40B4-BE49-F238E27FC236}">
                <a16:creationId xmlns:a16="http://schemas.microsoft.com/office/drawing/2014/main" id="{2BEF8F3E-34A5-4424-8DC2-2CD68A57F644}"/>
              </a:ext>
            </a:extLst>
          </p:cNvPr>
          <p:cNvPicPr>
            <a:picLocks noChangeAspect="1"/>
          </p:cNvPicPr>
          <p:nvPr/>
        </p:nvPicPr>
        <p:blipFill>
          <a:blip r:embed="rId5"/>
          <a:stretch>
            <a:fillRect/>
          </a:stretch>
        </p:blipFill>
        <p:spPr>
          <a:xfrm>
            <a:off x="5944808" y="4540413"/>
            <a:ext cx="5096309" cy="2177857"/>
          </a:xfrm>
          <a:prstGeom prst="rect">
            <a:avLst/>
          </a:prstGeom>
        </p:spPr>
      </p:pic>
    </p:spTree>
    <p:extLst>
      <p:ext uri="{BB962C8B-B14F-4D97-AF65-F5344CB8AC3E}">
        <p14:creationId xmlns:p14="http://schemas.microsoft.com/office/powerpoint/2010/main" val="3022867414"/>
      </p:ext>
    </p:extLst>
  </p:cSld>
  <p:clrMapOvr>
    <a:masterClrMapping/>
  </p:clrMapOvr>
  <p:transition spd="med" advTm="46592"/>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253026" cy="6858001"/>
          </a:xfrm>
          <a:prstGeom prst="rect">
            <a:avLst/>
          </a:prstGeom>
          <a:ln w="6350">
            <a:solidFill>
              <a:srgbClr val="000000"/>
            </a:solidFill>
          </a:ln>
        </p:spPr>
      </p:pic>
      <p:sp>
        <p:nvSpPr>
          <p:cNvPr id="274"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75"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76" name="Title 1"/>
          <p:cNvSpPr txBox="1">
            <a:spLocks noGrp="1"/>
          </p:cNvSpPr>
          <p:nvPr>
            <p:ph type="title"/>
          </p:nvPr>
        </p:nvSpPr>
        <p:spPr>
          <a:xfrm>
            <a:off x="341195" y="550065"/>
            <a:ext cx="11148440" cy="935835"/>
          </a:xfrm>
          <a:prstGeom prst="rect">
            <a:avLst/>
          </a:prstGeom>
        </p:spPr>
        <p:txBody>
          <a:bodyPr/>
          <a:lstStyle/>
          <a:p>
            <a:pPr lvl="0">
              <a:lnSpc>
                <a:spcPct val="100000"/>
              </a:lnSpc>
              <a:defRPr/>
            </a:pPr>
            <a:r>
              <a:rPr lang="en-US" sz="2400" dirty="0">
                <a:solidFill>
                  <a:schemeClr val="bg1"/>
                </a:solidFill>
                <a:sym typeface="Calibri"/>
              </a:rPr>
              <a:t>1,584 of the town's 1,692 buildings were reported damaged </a:t>
            </a:r>
            <a:br>
              <a:rPr lang="en-US" sz="2400" dirty="0">
                <a:solidFill>
                  <a:schemeClr val="bg1"/>
                </a:solidFill>
                <a:sym typeface="Calibri"/>
              </a:rPr>
            </a:br>
            <a:r>
              <a:rPr lang="en-US" sz="2400" dirty="0">
                <a:solidFill>
                  <a:schemeClr val="bg1"/>
                </a:solidFill>
                <a:sym typeface="Calibri"/>
              </a:rPr>
              <a:t>more than 800 were destroyed</a:t>
            </a:r>
            <a:endParaRPr lang="en-US" sz="2400" dirty="0">
              <a:solidFill>
                <a:schemeClr val="bg1"/>
              </a:solidFill>
            </a:endParaRPr>
          </a:p>
        </p:txBody>
      </p:sp>
      <p:sp>
        <p:nvSpPr>
          <p:cNvPr id="279"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80"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81" name="Rectangle"/>
          <p:cNvSpPr/>
          <p:nvPr/>
        </p:nvSpPr>
        <p:spPr>
          <a:xfrm>
            <a:off x="3231157" y="4823977"/>
            <a:ext cx="5538392" cy="1027113"/>
          </a:xfrm>
          <a:prstGeom prst="rect">
            <a:avLst/>
          </a:prstGeom>
          <a:solidFill>
            <a:srgbClr val="4C80C0"/>
          </a:solidFill>
          <a:ln w="25400">
            <a:solidFill>
              <a:srgbClr val="90C74B"/>
            </a:solidFill>
          </a:ln>
        </p:spPr>
        <p:txBody>
          <a:bodyPr lIns="45719" rIns="45719"/>
          <a:lstStyle/>
          <a:p>
            <a:endParaRPr/>
          </a:p>
        </p:txBody>
      </p:sp>
      <p:sp>
        <p:nvSpPr>
          <p:cNvPr id="282" name="TextBox 5"/>
          <p:cNvSpPr txBox="1"/>
          <p:nvPr/>
        </p:nvSpPr>
        <p:spPr>
          <a:xfrm>
            <a:off x="3576056" y="5012413"/>
            <a:ext cx="484859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spc="-39">
                <a:solidFill>
                  <a:schemeClr val="accent3">
                    <a:lumOff val="44000"/>
                  </a:schemeClr>
                </a:solidFill>
                <a:latin typeface="Gotham"/>
                <a:ea typeface="Gotham"/>
                <a:cs typeface="Gotham"/>
                <a:sym typeface="Gotham"/>
              </a:defRPr>
            </a:lvl1pPr>
          </a:lstStyle>
          <a:p>
            <a:r>
              <a:rPr dirty="0"/>
              <a:t>Hurricane </a:t>
            </a:r>
            <a:r>
              <a:rPr lang="en-US" dirty="0"/>
              <a:t>Michael</a:t>
            </a:r>
            <a:r>
              <a:rPr dirty="0"/>
              <a:t>, </a:t>
            </a:r>
            <a:r>
              <a:rPr lang="en-US" dirty="0"/>
              <a:t>Storm surge of 14 feet  Mexico Beach, Florida 2018</a:t>
            </a:r>
            <a:endParaRPr dirty="0"/>
          </a:p>
        </p:txBody>
      </p:sp>
      <p:pic>
        <p:nvPicPr>
          <p:cNvPr id="14" name="Picture 2">
            <a:extLst>
              <a:ext uri="{FF2B5EF4-FFF2-40B4-BE49-F238E27FC236}">
                <a16:creationId xmlns:a16="http://schemas.microsoft.com/office/drawing/2014/main" id="{6D51A3FB-D897-4F3F-9E28-1D0B450E8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35" y="3896125"/>
            <a:ext cx="1116288" cy="1116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3088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p:cNvGrpSpPr/>
          <p:nvPr/>
        </p:nvGrpSpPr>
        <p:grpSpPr>
          <a:xfrm>
            <a:off x="-8467" y="0"/>
            <a:ext cx="14506607" cy="9242625"/>
            <a:chOff x="0" y="0"/>
            <a:chExt cx="14506605" cy="9242624"/>
          </a:xfrm>
        </p:grpSpPr>
        <p:sp>
          <p:nvSpPr>
            <p:cNvPr id="15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5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52"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54" name="Rectangle 3"/>
          <p:cNvSpPr txBox="1">
            <a:spLocks noGrp="1"/>
          </p:cNvSpPr>
          <p:nvPr>
            <p:ph type="title"/>
          </p:nvPr>
        </p:nvSpPr>
        <p:spPr>
          <a:xfrm>
            <a:off x="387584" y="819151"/>
            <a:ext cx="11416832" cy="413959"/>
          </a:xfrm>
          <a:prstGeom prst="rect">
            <a:avLst/>
          </a:prstGeom>
        </p:spPr>
        <p:txBody>
          <a:bodyPr/>
          <a:lstStyle/>
          <a:p>
            <a:r>
              <a:rPr lang="en-US" dirty="0"/>
              <a:t>Agenda</a:t>
            </a:r>
            <a:endParaRPr dirty="0"/>
          </a:p>
        </p:txBody>
      </p:sp>
      <p:sp>
        <p:nvSpPr>
          <p:cNvPr id="155" name="Rectangle 4"/>
          <p:cNvSpPr txBox="1">
            <a:spLocks noGrp="1"/>
          </p:cNvSpPr>
          <p:nvPr>
            <p:ph type="body" sz="half" idx="1"/>
          </p:nvPr>
        </p:nvSpPr>
        <p:spPr>
          <a:xfrm>
            <a:off x="927219" y="2110898"/>
            <a:ext cx="10330057" cy="2050253"/>
          </a:xfrm>
          <a:prstGeom prst="rect">
            <a:avLst/>
          </a:prstGeom>
        </p:spPr>
        <p:txBody>
          <a:bodyPr>
            <a:noAutofit/>
          </a:bodyPr>
          <a:lstStyle/>
          <a:p>
            <a:pPr algn="ctr">
              <a:defRPr sz="1600" b="0">
                <a:solidFill>
                  <a:srgbClr val="4C80C0"/>
                </a:solidFill>
                <a:latin typeface="Gotham Black"/>
                <a:ea typeface="Gotham Black"/>
                <a:cs typeface="Gotham Black"/>
                <a:sym typeface="Gotham Black"/>
              </a:defRPr>
            </a:pPr>
            <a:r>
              <a:rPr sz="2400" dirty="0"/>
              <a:t>The Need for Resilient Pavements</a:t>
            </a:r>
          </a:p>
          <a:p>
            <a:pPr algn="ctr">
              <a:defRPr sz="1600" b="0">
                <a:solidFill>
                  <a:schemeClr val="accent4"/>
                </a:solidFill>
                <a:latin typeface="Gotham"/>
                <a:ea typeface="Gotham"/>
                <a:cs typeface="Gotham"/>
                <a:sym typeface="Gotham"/>
              </a:defRPr>
            </a:pPr>
            <a:endParaRPr sz="2400" dirty="0"/>
          </a:p>
          <a:p>
            <a:pPr algn="ctr">
              <a:defRPr sz="1600" b="0">
                <a:solidFill>
                  <a:schemeClr val="accent4"/>
                </a:solidFill>
                <a:latin typeface="Gotham"/>
                <a:ea typeface="Gotham"/>
                <a:cs typeface="Gotham"/>
                <a:sym typeface="Gotham"/>
              </a:defRPr>
            </a:pPr>
            <a:r>
              <a:rPr sz="2400" dirty="0"/>
              <a:t>Defining Resiliency</a:t>
            </a:r>
          </a:p>
          <a:p>
            <a:pPr algn="ctr">
              <a:defRPr sz="1600" b="0">
                <a:solidFill>
                  <a:schemeClr val="accent4"/>
                </a:solidFill>
                <a:latin typeface="Gotham"/>
                <a:ea typeface="Gotham"/>
                <a:cs typeface="Gotham"/>
                <a:sym typeface="Gotham"/>
              </a:defRPr>
            </a:pPr>
            <a:endParaRPr sz="2400" dirty="0"/>
          </a:p>
          <a:p>
            <a:pPr algn="ctr">
              <a:defRPr sz="1600" b="0">
                <a:solidFill>
                  <a:schemeClr val="accent4"/>
                </a:solidFill>
                <a:latin typeface="Gotham"/>
                <a:ea typeface="Gotham"/>
                <a:cs typeface="Gotham"/>
                <a:sym typeface="Gotham"/>
              </a:defRPr>
            </a:pPr>
            <a:r>
              <a:rPr sz="2400" dirty="0"/>
              <a:t>Improving a Pavement’s Flood Resiliency </a:t>
            </a:r>
          </a:p>
        </p:txBody>
      </p:sp>
      <p:pic>
        <p:nvPicPr>
          <p:cNvPr id="156" name="Image" descr="Image"/>
          <p:cNvPicPr>
            <a:picLocks noChangeAspect="1"/>
          </p:cNvPicPr>
          <p:nvPr/>
        </p:nvPicPr>
        <p:blipFill>
          <a:blip r:embed="rId2"/>
          <a:stretch>
            <a:fillRect/>
          </a:stretch>
        </p:blipFill>
        <p:spPr>
          <a:xfrm>
            <a:off x="599447" y="5809621"/>
            <a:ext cx="2000684" cy="702579"/>
          </a:xfrm>
          <a:prstGeom prst="rect">
            <a:avLst/>
          </a:prstGeom>
          <a:ln w="12700">
            <a:miter lim="400000"/>
          </a:ln>
        </p:spPr>
      </p:pic>
      <p:sp>
        <p:nvSpPr>
          <p:cNvPr id="157" name="Line"/>
          <p:cNvSpPr/>
          <p:nvPr/>
        </p:nvSpPr>
        <p:spPr>
          <a:xfrm>
            <a:off x="5704576" y="1538654"/>
            <a:ext cx="706648" cy="1"/>
          </a:xfrm>
          <a:prstGeom prst="line">
            <a:avLst/>
          </a:prstGeom>
          <a:ln w="12700">
            <a:solidFill>
              <a:schemeClr val="accent3"/>
            </a:solidFill>
          </a:ln>
        </p:spPr>
        <p:txBody>
          <a:bodyPr lIns="45719" rIns="45719"/>
          <a:lstStyle/>
          <a:p>
            <a:endParaRPr/>
          </a:p>
        </p:txBody>
      </p:sp>
    </p:spTree>
  </p:cSld>
  <p:clrMapOvr>
    <a:masterClrMapping/>
  </p:clrMapOvr>
  <p:transition spd="med" advTm="20979"/>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Content Placeholder 4" descr="Content Placeholder 4"/>
          <p:cNvPicPr>
            <a:picLocks noChangeAspect="1"/>
          </p:cNvPicPr>
          <p:nvPr/>
        </p:nvPicPr>
        <p:blipFill>
          <a:blip r:embed="rId2"/>
          <a:stretch>
            <a:fillRect/>
          </a:stretch>
        </p:blipFill>
        <p:spPr>
          <a:xfrm>
            <a:off x="-22574" y="111686"/>
            <a:ext cx="12237148" cy="7367087"/>
          </a:xfrm>
          <a:prstGeom prst="rect">
            <a:avLst/>
          </a:prstGeom>
          <a:ln w="12700">
            <a:miter lim="400000"/>
          </a:ln>
        </p:spPr>
      </p:pic>
      <p:grpSp>
        <p:nvGrpSpPr>
          <p:cNvPr id="520" name="Group"/>
          <p:cNvGrpSpPr/>
          <p:nvPr/>
        </p:nvGrpSpPr>
        <p:grpSpPr>
          <a:xfrm>
            <a:off x="-8467" y="0"/>
            <a:ext cx="14506607" cy="9242625"/>
            <a:chOff x="0" y="0"/>
            <a:chExt cx="14506605" cy="9242624"/>
          </a:xfrm>
        </p:grpSpPr>
        <p:sp>
          <p:nvSpPr>
            <p:cNvPr id="517"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18"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19"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521" name="Title 1"/>
          <p:cNvSpPr txBox="1">
            <a:spLocks noGrp="1"/>
          </p:cNvSpPr>
          <p:nvPr>
            <p:ph type="title"/>
          </p:nvPr>
        </p:nvSpPr>
        <p:spPr>
          <a:xfrm>
            <a:off x="387584" y="527050"/>
            <a:ext cx="11416832" cy="764827"/>
          </a:xfrm>
          <a:prstGeom prst="rect">
            <a:avLst/>
          </a:prstGeom>
        </p:spPr>
        <p:txBody>
          <a:bodyPr>
            <a:normAutofit fontScale="90000"/>
          </a:bodyPr>
          <a:lstStyle/>
          <a:p>
            <a:pPr defTabSz="905255">
              <a:lnSpc>
                <a:spcPct val="140000"/>
              </a:lnSpc>
              <a:defRPr sz="2376">
                <a:solidFill>
                  <a:schemeClr val="accent3">
                    <a:lumOff val="44000"/>
                  </a:schemeClr>
                </a:solidFill>
              </a:defRPr>
            </a:pPr>
            <a:r>
              <a:t>RELIEF AND RESCUE EFFORTS WILL TAKE PLACE</a:t>
            </a:r>
            <a:br/>
            <a:r>
              <a:rPr sz="2178">
                <a:latin typeface="Gotham"/>
                <a:ea typeface="Gotham"/>
                <a:cs typeface="Gotham"/>
                <a:sym typeface="Gotham"/>
              </a:rPr>
              <a:t>Loading weakened Pavements will shorten their lives</a:t>
            </a:r>
          </a:p>
        </p:txBody>
      </p:sp>
      <p:sp>
        <p:nvSpPr>
          <p:cNvPr id="522" name="Rectangle"/>
          <p:cNvSpPr/>
          <p:nvPr/>
        </p:nvSpPr>
        <p:spPr>
          <a:xfrm>
            <a:off x="3231157" y="4823977"/>
            <a:ext cx="5538392" cy="1027113"/>
          </a:xfrm>
          <a:prstGeom prst="rect">
            <a:avLst/>
          </a:prstGeom>
          <a:solidFill>
            <a:srgbClr val="4C80C0"/>
          </a:solidFill>
          <a:ln w="25400">
            <a:solidFill>
              <a:srgbClr val="90C74B"/>
            </a:solidFill>
          </a:ln>
        </p:spPr>
        <p:txBody>
          <a:bodyPr lIns="45719" rIns="45719"/>
          <a:lstStyle/>
          <a:p>
            <a:endParaRPr/>
          </a:p>
        </p:txBody>
      </p:sp>
      <p:sp>
        <p:nvSpPr>
          <p:cNvPr id="523" name="TextBox 5"/>
          <p:cNvSpPr txBox="1"/>
          <p:nvPr/>
        </p:nvSpPr>
        <p:spPr>
          <a:xfrm>
            <a:off x="3087037" y="4837007"/>
            <a:ext cx="5798543"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000" spc="-39">
                <a:solidFill>
                  <a:schemeClr val="accent3">
                    <a:lumOff val="44000"/>
                  </a:schemeClr>
                </a:solidFill>
                <a:latin typeface="Gotham"/>
                <a:ea typeface="Gotham"/>
                <a:cs typeface="Gotham"/>
                <a:sym typeface="Gotham"/>
              </a:defRPr>
            </a:lvl1pPr>
          </a:lstStyle>
          <a:p>
            <a:r>
              <a:rPr dirty="0"/>
              <a:t>Hurricane </a:t>
            </a:r>
            <a:r>
              <a:rPr lang="en-US" dirty="0"/>
              <a:t>Michael</a:t>
            </a:r>
            <a:r>
              <a:rPr dirty="0"/>
              <a:t> </a:t>
            </a:r>
            <a:r>
              <a:rPr lang="en-US" dirty="0"/>
              <a:t>2018, </a:t>
            </a:r>
            <a:r>
              <a:rPr lang="en-US" dirty="0">
                <a:sym typeface="Calibri"/>
              </a:rPr>
              <a:t>2 million ready-to-eat meals</a:t>
            </a:r>
          </a:p>
          <a:p>
            <a:r>
              <a:rPr lang="en-US" dirty="0">
                <a:sym typeface="Calibri"/>
              </a:rPr>
              <a:t>1 million gallons of water and </a:t>
            </a:r>
          </a:p>
          <a:p>
            <a:r>
              <a:rPr lang="en-US" dirty="0">
                <a:sym typeface="Calibri"/>
              </a:rPr>
              <a:t>40,000 10-pound bags of ice </a:t>
            </a:r>
            <a:endParaRPr dirty="0"/>
          </a:p>
        </p:txBody>
      </p:sp>
    </p:spTree>
  </p:cSld>
  <p:clrMapOvr>
    <a:masterClrMapping/>
  </p:clrMapOvr>
  <p:transition spd="med" advTm="17762"/>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0362" b="5652"/>
          <a:stretch/>
        </p:blipFill>
        <p:spPr>
          <a:xfrm>
            <a:off x="-1" y="19164"/>
            <a:ext cx="12200467" cy="6838836"/>
          </a:xfrm>
          <a:prstGeom prst="rect">
            <a:avLst/>
          </a:prstGeom>
          <a:ln w="6350">
            <a:solidFill>
              <a:srgbClr val="000000"/>
            </a:solidFill>
          </a:ln>
        </p:spPr>
      </p:pic>
      <p:sp>
        <p:nvSpPr>
          <p:cNvPr id="274"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75"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76" name="Title 1"/>
          <p:cNvSpPr txBox="1">
            <a:spLocks noGrp="1"/>
          </p:cNvSpPr>
          <p:nvPr>
            <p:ph type="title"/>
          </p:nvPr>
        </p:nvSpPr>
        <p:spPr>
          <a:xfrm>
            <a:off x="341195" y="316490"/>
            <a:ext cx="11509610" cy="1057213"/>
          </a:xfrm>
          <a:prstGeom prst="rect">
            <a:avLst/>
          </a:prstGeom>
        </p:spPr>
        <p:txBody>
          <a:bodyPr/>
          <a:lstStyle/>
          <a:p>
            <a:pPr>
              <a:defRPr sz="2400">
                <a:solidFill>
                  <a:schemeClr val="accent3">
                    <a:lumOff val="44000"/>
                  </a:schemeClr>
                </a:solidFill>
              </a:defRPr>
            </a:pPr>
            <a:r>
              <a:rPr lang="en-US" dirty="0"/>
              <a:t>1,190,800 cubic yards of vegetative debris and 1,105,132 cubic yards of construction and demolition debris</a:t>
            </a:r>
            <a:endParaRPr sz="1800" dirty="0"/>
          </a:p>
        </p:txBody>
      </p:sp>
      <p:sp>
        <p:nvSpPr>
          <p:cNvPr id="279"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80"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81" name="Rectangle"/>
          <p:cNvSpPr/>
          <p:nvPr/>
        </p:nvSpPr>
        <p:spPr>
          <a:xfrm>
            <a:off x="3231157" y="4823977"/>
            <a:ext cx="5538392" cy="1027113"/>
          </a:xfrm>
          <a:prstGeom prst="rect">
            <a:avLst/>
          </a:prstGeom>
          <a:solidFill>
            <a:srgbClr val="4C80C0"/>
          </a:solidFill>
          <a:ln w="25400">
            <a:solidFill>
              <a:srgbClr val="90C74B"/>
            </a:solidFill>
          </a:ln>
        </p:spPr>
        <p:txBody>
          <a:bodyPr lIns="45719" rIns="45719"/>
          <a:lstStyle/>
          <a:p>
            <a:endParaRPr/>
          </a:p>
        </p:txBody>
      </p:sp>
      <p:sp>
        <p:nvSpPr>
          <p:cNvPr id="282" name="TextBox 5"/>
          <p:cNvSpPr txBox="1"/>
          <p:nvPr/>
        </p:nvSpPr>
        <p:spPr>
          <a:xfrm>
            <a:off x="3576056" y="5012413"/>
            <a:ext cx="484859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spc="-39">
                <a:solidFill>
                  <a:schemeClr val="accent3">
                    <a:lumOff val="44000"/>
                  </a:schemeClr>
                </a:solidFill>
                <a:latin typeface="Gotham"/>
                <a:ea typeface="Gotham"/>
                <a:cs typeface="Gotham"/>
                <a:sym typeface="Gotham"/>
              </a:defRPr>
            </a:lvl1pPr>
          </a:lstStyle>
          <a:p>
            <a:r>
              <a:rPr dirty="0"/>
              <a:t>Hurricane </a:t>
            </a:r>
            <a:r>
              <a:rPr lang="en-US" dirty="0"/>
              <a:t>Michael</a:t>
            </a:r>
          </a:p>
          <a:p>
            <a:r>
              <a:rPr lang="en-US" dirty="0"/>
              <a:t> Mexico Beach, Florida 2018</a:t>
            </a:r>
            <a:endParaRPr dirty="0"/>
          </a:p>
        </p:txBody>
      </p:sp>
      <p:sp>
        <p:nvSpPr>
          <p:cNvPr id="2" name="TextBox 1">
            <a:extLst>
              <a:ext uri="{FF2B5EF4-FFF2-40B4-BE49-F238E27FC236}">
                <a16:creationId xmlns:a16="http://schemas.microsoft.com/office/drawing/2014/main" id="{85E4C693-BE8B-4C67-AE51-1C2775418731}"/>
              </a:ext>
            </a:extLst>
          </p:cNvPr>
          <p:cNvSpPr txBox="1"/>
          <p:nvPr/>
        </p:nvSpPr>
        <p:spPr>
          <a:xfrm>
            <a:off x="4099035" y="2920605"/>
            <a:ext cx="354198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b="1" dirty="0">
                <a:solidFill>
                  <a:schemeClr val="bg1"/>
                </a:solidFill>
              </a:rPr>
              <a:t>Capacity = 10 to 17 cubic yards</a:t>
            </a:r>
            <a:endParaRPr lang="en-US" sz="1600" dirty="0">
              <a:solidFill>
                <a:schemeClr val="bg1"/>
              </a:solidFill>
            </a:endParaRPr>
          </a:p>
          <a:p>
            <a:r>
              <a:rPr lang="en-US" sz="1600" b="1" dirty="0">
                <a:solidFill>
                  <a:schemeClr val="bg1"/>
                </a:solidFill>
              </a:rPr>
              <a:t>1MCY ~ 65,000 Dump Trucks</a:t>
            </a:r>
            <a:endParaRPr kumimoji="0" lang="en-US" sz="1600" b="0" i="0" u="none" strike="noStrike" cap="none" spc="0" normalizeH="0" baseline="0" dirty="0">
              <a:ln>
                <a:noFill/>
              </a:ln>
              <a:solidFill>
                <a:schemeClr val="bg1"/>
              </a:solidFill>
              <a:effectLst/>
              <a:uFillTx/>
              <a:sym typeface="Arial"/>
            </a:endParaRPr>
          </a:p>
        </p:txBody>
      </p:sp>
    </p:spTree>
    <p:extLst>
      <p:ext uri="{BB962C8B-B14F-4D97-AF65-F5344CB8AC3E}">
        <p14:creationId xmlns:p14="http://schemas.microsoft.com/office/powerpoint/2010/main" val="1742371366"/>
      </p:ext>
    </p:extLst>
  </p:cSld>
  <p:clrMapOvr>
    <a:masterClrMapping/>
  </p:clrMapOvr>
  <p:transition spd="med" advTm="3502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ys Officials Said They Didn't Need Help With Post-Irma Cleanup ...">
            <a:extLst>
              <a:ext uri="{FF2B5EF4-FFF2-40B4-BE49-F238E27FC236}">
                <a16:creationId xmlns:a16="http://schemas.microsoft.com/office/drawing/2014/main" id="{24CB948C-43C1-4E83-83C0-0A56825250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73"/>
          <a:stretch/>
        </p:blipFill>
        <p:spPr bwMode="auto">
          <a:xfrm>
            <a:off x="-8467" y="80078"/>
            <a:ext cx="12192000" cy="7268625"/>
          </a:xfrm>
          <a:prstGeom prst="rect">
            <a:avLst/>
          </a:prstGeom>
          <a:noFill/>
          <a:extLst>
            <a:ext uri="{909E8E84-426E-40DD-AFC4-6F175D3DCCD1}">
              <a14:hiddenFill xmlns:a14="http://schemas.microsoft.com/office/drawing/2010/main">
                <a:solidFill>
                  <a:srgbClr val="FFFFFF"/>
                </a:solidFill>
              </a14:hiddenFill>
            </a:ext>
          </a:extLst>
        </p:spPr>
      </p:pic>
      <p:sp>
        <p:nvSpPr>
          <p:cNvPr id="274"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75"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76" name="Title 1"/>
          <p:cNvSpPr txBox="1">
            <a:spLocks noGrp="1"/>
          </p:cNvSpPr>
          <p:nvPr>
            <p:ph type="title"/>
          </p:nvPr>
        </p:nvSpPr>
        <p:spPr>
          <a:xfrm>
            <a:off x="341195" y="316490"/>
            <a:ext cx="11509610" cy="1057213"/>
          </a:xfrm>
          <a:prstGeom prst="rect">
            <a:avLst/>
          </a:prstGeom>
        </p:spPr>
        <p:txBody>
          <a:bodyPr/>
          <a:lstStyle/>
          <a:p>
            <a:r>
              <a:rPr lang="en-US" b="1" dirty="0">
                <a:solidFill>
                  <a:schemeClr val="bg1"/>
                </a:solidFill>
              </a:rPr>
              <a:t>DEBRIS REMOVAL CAN TAKE PLACE FOR MONTHS</a:t>
            </a:r>
            <a:br>
              <a:rPr lang="en-US" b="1" dirty="0">
                <a:solidFill>
                  <a:schemeClr val="bg1"/>
                </a:solidFill>
              </a:rPr>
            </a:br>
            <a:r>
              <a:rPr lang="en-US" b="1" dirty="0">
                <a:solidFill>
                  <a:schemeClr val="bg1"/>
                </a:solidFill>
              </a:rPr>
              <a:t>Further exacerbating the pavement damage while weakened</a:t>
            </a:r>
            <a:endParaRPr sz="1800" dirty="0">
              <a:solidFill>
                <a:schemeClr val="bg1"/>
              </a:solidFill>
            </a:endParaRPr>
          </a:p>
        </p:txBody>
      </p:sp>
      <p:sp>
        <p:nvSpPr>
          <p:cNvPr id="279"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80"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 name="TextBox 1">
            <a:extLst>
              <a:ext uri="{FF2B5EF4-FFF2-40B4-BE49-F238E27FC236}">
                <a16:creationId xmlns:a16="http://schemas.microsoft.com/office/drawing/2014/main" id="{1667836C-43DF-47E3-AADC-4D38E65FEF24}"/>
              </a:ext>
            </a:extLst>
          </p:cNvPr>
          <p:cNvSpPr txBox="1"/>
          <p:nvPr/>
        </p:nvSpPr>
        <p:spPr>
          <a:xfrm>
            <a:off x="7427038" y="1138109"/>
            <a:ext cx="2899378" cy="1631214"/>
          </a:xfrm>
          <a:prstGeom prst="rect">
            <a:avLst/>
          </a:prstGeom>
          <a:solidFill>
            <a:schemeClr val="accent6">
              <a:lumMod val="60000"/>
              <a:lumOff val="40000"/>
              <a:alpha val="6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sng" strike="noStrike" cap="none" spc="0" normalizeH="0" baseline="0" dirty="0">
                <a:ln>
                  <a:noFill/>
                </a:ln>
                <a:solidFill>
                  <a:schemeClr val="bg1"/>
                </a:solidFill>
                <a:effectLst/>
                <a:uFillTx/>
                <a:latin typeface="Gotham Medium" panose="02000603030000020004" pitchFamily="2" charset="0"/>
                <a:sym typeface="Arial"/>
              </a:rPr>
              <a:t>Hurricane Irma 2017</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otham Medium" panose="02000603030000020004" pitchFamily="2" charset="0"/>
                <a:sym typeface="Arial"/>
              </a:rPr>
              <a:t>4 M Miami Dade</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chemeClr val="bg1"/>
                </a:solidFill>
                <a:latin typeface="Gotham Medium" panose="02000603030000020004" pitchFamily="2" charset="0"/>
              </a:rPr>
              <a:t>3 M Palm Beach</a:t>
            </a:r>
            <a:endParaRPr kumimoji="0" lang="en-US" sz="2000" b="0" i="0" u="none" strike="noStrike" cap="none" spc="0" normalizeH="0" baseline="0" dirty="0">
              <a:ln>
                <a:noFill/>
              </a:ln>
              <a:solidFill>
                <a:schemeClr val="bg1"/>
              </a:solidFill>
              <a:effectLst/>
              <a:uFillTx/>
              <a:latin typeface="Gotham Medium" panose="02000603030000020004" pitchFamily="2" charset="0"/>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otham Medium" panose="02000603030000020004" pitchFamily="2" charset="0"/>
                <a:sym typeface="Arial"/>
              </a:rPr>
              <a:t>3.6 M CY Collier</a:t>
            </a:r>
            <a:endParaRPr lang="en-US" sz="2000" dirty="0">
              <a:solidFill>
                <a:schemeClr val="bg1"/>
              </a:solidFill>
              <a:latin typeface="Gotham Medium" panose="02000603030000020004" pitchFamily="2" charset="0"/>
            </a:endParaRP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chemeClr val="bg1"/>
                </a:solidFill>
                <a:latin typeface="Gotham Medium" panose="02000603030000020004" pitchFamily="2" charset="0"/>
              </a:rPr>
              <a:t>2.7 M CY Lee</a:t>
            </a:r>
            <a:endParaRPr kumimoji="0" lang="en-US" sz="2000" b="0" i="0" u="none" strike="noStrike" cap="none" spc="0" normalizeH="0" baseline="0" dirty="0">
              <a:ln>
                <a:noFill/>
              </a:ln>
              <a:solidFill>
                <a:schemeClr val="bg1"/>
              </a:solidFill>
              <a:effectLst/>
              <a:uFillTx/>
              <a:latin typeface="Gotham Medium" panose="02000603030000020004" pitchFamily="2" charset="0"/>
              <a:sym typeface="Arial"/>
            </a:endParaRPr>
          </a:p>
        </p:txBody>
      </p:sp>
    </p:spTree>
    <p:extLst>
      <p:ext uri="{BB962C8B-B14F-4D97-AF65-F5344CB8AC3E}">
        <p14:creationId xmlns:p14="http://schemas.microsoft.com/office/powerpoint/2010/main" val="561727701"/>
      </p:ext>
    </p:extLst>
  </p:cSld>
  <p:clrMapOvr>
    <a:masterClrMapping/>
  </p:clrMapOvr>
  <p:transition spd="med" advTm="37543"/>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107" t="31159" r="19611" b="17905"/>
          <a:stretch/>
        </p:blipFill>
        <p:spPr>
          <a:xfrm>
            <a:off x="2688" y="1258089"/>
            <a:ext cx="12152525" cy="5555475"/>
          </a:xfrm>
          <a:prstGeom prst="rect">
            <a:avLst/>
          </a:prstGeom>
          <a:ln w="6350">
            <a:solidFill>
              <a:srgbClr val="000000"/>
            </a:solidFill>
          </a:ln>
        </p:spPr>
      </p:pic>
      <p:sp>
        <p:nvSpPr>
          <p:cNvPr id="274"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75"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76" name="Title 1"/>
          <p:cNvSpPr txBox="1">
            <a:spLocks noGrp="1"/>
          </p:cNvSpPr>
          <p:nvPr>
            <p:ph type="title"/>
          </p:nvPr>
        </p:nvSpPr>
        <p:spPr>
          <a:xfrm>
            <a:off x="341195" y="316490"/>
            <a:ext cx="11509610" cy="1057213"/>
          </a:xfrm>
          <a:prstGeom prst="rect">
            <a:avLst/>
          </a:prstGeom>
        </p:spPr>
        <p:txBody>
          <a:bodyPr/>
          <a:lstStyle/>
          <a:p>
            <a:r>
              <a:rPr lang="en-US" b="1" dirty="0"/>
              <a:t>DEBRIS REMOVAL CAN TAKE PLACE FOR MONTHS</a:t>
            </a:r>
            <a:br>
              <a:rPr lang="en-US" b="1" dirty="0"/>
            </a:br>
            <a:r>
              <a:rPr lang="en-US" b="1" dirty="0"/>
              <a:t>Further exacerbating the pavement damage while weakened</a:t>
            </a:r>
            <a:endParaRPr sz="1800" dirty="0">
              <a:solidFill>
                <a:schemeClr val="tx1"/>
              </a:solidFill>
            </a:endParaRPr>
          </a:p>
        </p:txBody>
      </p:sp>
      <p:sp>
        <p:nvSpPr>
          <p:cNvPr id="279"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80"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Tree>
    <p:extLst>
      <p:ext uri="{BB962C8B-B14F-4D97-AF65-F5344CB8AC3E}">
        <p14:creationId xmlns:p14="http://schemas.microsoft.com/office/powerpoint/2010/main" val="834875469"/>
      </p:ext>
    </p:extLst>
  </p:cSld>
  <p:clrMapOvr>
    <a:masterClrMapping/>
  </p:clrMapOvr>
  <p:transition spd="med" advTm="25072"/>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 name="Group"/>
          <p:cNvGrpSpPr/>
          <p:nvPr/>
        </p:nvGrpSpPr>
        <p:grpSpPr>
          <a:xfrm>
            <a:off x="-8467" y="0"/>
            <a:ext cx="14506607" cy="9242625"/>
            <a:chOff x="0" y="0"/>
            <a:chExt cx="14506605" cy="9242624"/>
          </a:xfrm>
        </p:grpSpPr>
        <p:sp>
          <p:nvSpPr>
            <p:cNvPr id="54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4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42"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544" name="Title 1"/>
          <p:cNvSpPr txBox="1">
            <a:spLocks noGrp="1"/>
          </p:cNvSpPr>
          <p:nvPr>
            <p:ph type="title"/>
          </p:nvPr>
        </p:nvSpPr>
        <p:spPr>
          <a:xfrm>
            <a:off x="1279525" y="534059"/>
            <a:ext cx="9632950" cy="794066"/>
          </a:xfrm>
          <a:prstGeom prst="rect">
            <a:avLst/>
          </a:prstGeom>
        </p:spPr>
        <p:txBody>
          <a:bodyPr/>
          <a:lstStyle/>
          <a:p>
            <a:pPr>
              <a:defRPr sz="2400"/>
            </a:pPr>
            <a:r>
              <a:t>KEY FINDINGS FOR PAVEMENTS </a:t>
            </a:r>
          </a:p>
          <a:p>
            <a:pPr>
              <a:defRPr sz="2400">
                <a:solidFill>
                  <a:srgbClr val="4C80C0"/>
                </a:solidFill>
              </a:defRPr>
            </a:pPr>
            <a:r>
              <a:t>THAT WERE SUBMERGED BY HURRICANE KATRINA </a:t>
            </a:r>
          </a:p>
        </p:txBody>
      </p:sp>
      <p:sp>
        <p:nvSpPr>
          <p:cNvPr id="545" name="Content Placeholder 2"/>
          <p:cNvSpPr txBox="1">
            <a:spLocks noGrp="1"/>
          </p:cNvSpPr>
          <p:nvPr>
            <p:ph type="body" idx="1"/>
          </p:nvPr>
        </p:nvSpPr>
        <p:spPr>
          <a:xfrm>
            <a:off x="524278" y="1451944"/>
            <a:ext cx="8269191" cy="4383390"/>
          </a:xfrm>
          <a:prstGeom prst="rect">
            <a:avLst/>
          </a:prstGeom>
        </p:spPr>
        <p:txBody>
          <a:bodyPr>
            <a:normAutofit/>
          </a:bodyPr>
          <a:lstStyle/>
          <a:p>
            <a:pPr defTabSz="859536">
              <a:lnSpc>
                <a:spcPct val="90000"/>
              </a:lnSpc>
              <a:spcBef>
                <a:spcPts val="500"/>
              </a:spcBef>
              <a:defRPr sz="2068">
                <a:solidFill>
                  <a:srgbClr val="90C74B"/>
                </a:solidFill>
                <a:latin typeface="Gotham Black"/>
                <a:ea typeface="Gotham Black"/>
                <a:cs typeface="Gotham Black"/>
                <a:sym typeface="Gotham Black"/>
              </a:defRPr>
            </a:pPr>
            <a:r>
              <a:t>Submerged pavements were weaker </a:t>
            </a:r>
          </a:p>
          <a:p>
            <a:pPr defTabSz="859536">
              <a:lnSpc>
                <a:spcPct val="90000"/>
              </a:lnSpc>
              <a:spcBef>
                <a:spcPts val="500"/>
              </a:spcBef>
              <a:defRPr sz="2068">
                <a:solidFill>
                  <a:srgbClr val="90C74B"/>
                </a:solidFill>
                <a:latin typeface="Gotham Black"/>
                <a:ea typeface="Gotham Black"/>
                <a:cs typeface="Gotham Black"/>
                <a:sym typeface="Gotham Black"/>
              </a:defRPr>
            </a:pPr>
            <a:r>
              <a:t>than non-submerged pavements</a:t>
            </a:r>
          </a:p>
          <a:p>
            <a:pPr defTabSz="859536">
              <a:lnSpc>
                <a:spcPct val="10000"/>
              </a:lnSpc>
              <a:spcBef>
                <a:spcPts val="500"/>
              </a:spcBef>
              <a:defRPr sz="2068">
                <a:solidFill>
                  <a:srgbClr val="90C74B"/>
                </a:solidFill>
                <a:latin typeface="Gotham Black"/>
                <a:ea typeface="Gotham Black"/>
                <a:cs typeface="Gotham Black"/>
                <a:sym typeface="Gotham Black"/>
              </a:defRPr>
            </a:pPr>
            <a:endParaRPr/>
          </a:p>
          <a:p>
            <a:pPr marL="217868" indent="-217868" defTabSz="859536">
              <a:lnSpc>
                <a:spcPct val="110000"/>
              </a:lnSpc>
              <a:spcBef>
                <a:spcPts val="1100"/>
              </a:spcBef>
              <a:buSzPct val="100000"/>
              <a:buFont typeface="Arial"/>
              <a:buChar char="•"/>
              <a:defRPr sz="1692">
                <a:solidFill>
                  <a:schemeClr val="accent4"/>
                </a:solidFill>
                <a:latin typeface="Gotham Black"/>
                <a:ea typeface="Gotham Black"/>
                <a:cs typeface="Gotham Black"/>
                <a:sym typeface="Gotham Black"/>
              </a:defRPr>
            </a:pPr>
            <a:r>
              <a:t>Asphalt pavements</a:t>
            </a:r>
          </a:p>
          <a:p>
            <a:pPr marL="486473" lvl="1" indent="-268604" defTabSz="859536">
              <a:lnSpc>
                <a:spcPct val="110000"/>
              </a:lnSpc>
              <a:spcBef>
                <a:spcPts val="500"/>
              </a:spcBef>
              <a:buFont typeface="Arial"/>
              <a:buChar char="−"/>
              <a:defRPr sz="1692"/>
            </a:pPr>
            <a:r>
              <a:rPr>
                <a:solidFill>
                  <a:schemeClr val="accent4"/>
                </a:solidFill>
              </a:rPr>
              <a:t>Overall </a:t>
            </a:r>
            <a:r>
              <a:rPr>
                <a:solidFill>
                  <a:srgbClr val="FF0000"/>
                </a:solidFill>
              </a:rPr>
              <a:t>strength loss ≈ two inches </a:t>
            </a:r>
            <a:r>
              <a:rPr>
                <a:solidFill>
                  <a:schemeClr val="accent4"/>
                </a:solidFill>
              </a:rPr>
              <a:t>of new asphalt concrete</a:t>
            </a:r>
          </a:p>
          <a:p>
            <a:pPr marL="796861" lvl="2" indent="-268604" defTabSz="859536">
              <a:lnSpc>
                <a:spcPct val="110000"/>
              </a:lnSpc>
              <a:spcBef>
                <a:spcPts val="500"/>
              </a:spcBef>
              <a:buFont typeface="Arial"/>
              <a:buChar char="−"/>
              <a:defRPr sz="1692">
                <a:solidFill>
                  <a:schemeClr val="accent4"/>
                </a:solidFill>
              </a:defRPr>
            </a:pPr>
            <a:r>
              <a:t>Damage occurred regardless of the length of time the pavement was submerged</a:t>
            </a:r>
          </a:p>
          <a:p>
            <a:pPr marL="486473" lvl="1" indent="-268604" defTabSz="859536">
              <a:lnSpc>
                <a:spcPct val="110000"/>
              </a:lnSpc>
              <a:spcBef>
                <a:spcPts val="500"/>
              </a:spcBef>
              <a:buFont typeface="Arial"/>
              <a:buChar char="−"/>
              <a:defRPr sz="1692"/>
            </a:pPr>
            <a:r>
              <a:rPr>
                <a:solidFill>
                  <a:schemeClr val="accent4"/>
                </a:solidFill>
              </a:rPr>
              <a:t>Cost: </a:t>
            </a:r>
            <a:r>
              <a:rPr>
                <a:solidFill>
                  <a:srgbClr val="FF0000"/>
                </a:solidFill>
              </a:rPr>
              <a:t>$50 million </a:t>
            </a:r>
            <a:r>
              <a:rPr>
                <a:solidFill>
                  <a:schemeClr val="accent4"/>
                </a:solidFill>
              </a:rPr>
              <a:t>to rehabilitate 200 miles of submerged asphalt roads</a:t>
            </a:r>
          </a:p>
          <a:p>
            <a:pPr marL="486473" lvl="1" indent="-268604" defTabSz="859536">
              <a:lnSpc>
                <a:spcPct val="110000"/>
              </a:lnSpc>
              <a:spcBef>
                <a:spcPts val="500"/>
              </a:spcBef>
              <a:buFont typeface="Arial"/>
              <a:buChar char="−"/>
              <a:defRPr sz="1692"/>
            </a:pPr>
            <a:endParaRPr>
              <a:solidFill>
                <a:schemeClr val="accent4"/>
              </a:solidFill>
            </a:endParaRPr>
          </a:p>
          <a:p>
            <a:pPr marL="220852" indent="-220852" defTabSz="859536">
              <a:lnSpc>
                <a:spcPct val="110000"/>
              </a:lnSpc>
              <a:spcBef>
                <a:spcPts val="1100"/>
              </a:spcBef>
              <a:buSzPct val="100000"/>
              <a:buFont typeface="Arial"/>
              <a:buChar char="•"/>
              <a:defRPr sz="1692">
                <a:solidFill>
                  <a:schemeClr val="accent4"/>
                </a:solidFill>
                <a:latin typeface="Gotham Black"/>
                <a:ea typeface="Gotham Black"/>
                <a:cs typeface="Gotham Black"/>
                <a:sym typeface="Gotham Black"/>
              </a:defRPr>
            </a:pPr>
            <a:r>
              <a:t>Concrete Pavements </a:t>
            </a:r>
          </a:p>
          <a:p>
            <a:pPr marL="486473" lvl="1" indent="-268604" defTabSz="859536">
              <a:lnSpc>
                <a:spcPct val="110000"/>
              </a:lnSpc>
              <a:spcBef>
                <a:spcPts val="500"/>
              </a:spcBef>
              <a:buFont typeface="Arial"/>
              <a:buChar char="−"/>
              <a:defRPr sz="1692">
                <a:solidFill>
                  <a:srgbClr val="FF0000"/>
                </a:solidFill>
              </a:defRPr>
            </a:pPr>
            <a:r>
              <a:t>Little relative loss of strength </a:t>
            </a:r>
            <a:r>
              <a:rPr>
                <a:solidFill>
                  <a:schemeClr val="accent4"/>
                </a:solidFill>
              </a:rPr>
              <a:t>due to flooded conditions</a:t>
            </a:r>
          </a:p>
          <a:p>
            <a:pPr marL="796861" lvl="2" indent="-268604" defTabSz="859536">
              <a:lnSpc>
                <a:spcPct val="110000"/>
              </a:lnSpc>
              <a:spcBef>
                <a:spcPts val="500"/>
              </a:spcBef>
              <a:buFont typeface="Arial"/>
              <a:buChar char="−"/>
              <a:defRPr sz="1692">
                <a:solidFill>
                  <a:schemeClr val="accent4"/>
                </a:solidFill>
              </a:defRPr>
            </a:pPr>
            <a:r>
              <a:t>Resilient modulus(Mr) is similar for submerged and non-submerged pavements</a:t>
            </a:r>
          </a:p>
          <a:p>
            <a:pPr marL="486473" lvl="1" indent="-268604" defTabSz="859536">
              <a:lnSpc>
                <a:spcPct val="110000"/>
              </a:lnSpc>
              <a:spcBef>
                <a:spcPts val="500"/>
              </a:spcBef>
              <a:buFont typeface="Arial"/>
              <a:buChar char="−"/>
              <a:defRPr sz="1692">
                <a:solidFill>
                  <a:schemeClr val="accent4"/>
                </a:solidFill>
              </a:defRPr>
            </a:pPr>
            <a:r>
              <a:t>No information given on repairs or repair costs</a:t>
            </a:r>
          </a:p>
        </p:txBody>
      </p:sp>
      <p:pic>
        <p:nvPicPr>
          <p:cNvPr id="546" name="Picture 2" descr="Picture 2"/>
          <p:cNvPicPr>
            <a:picLocks noChangeAspect="1"/>
          </p:cNvPicPr>
          <p:nvPr/>
        </p:nvPicPr>
        <p:blipFill>
          <a:blip r:embed="rId3"/>
          <a:stretch>
            <a:fillRect/>
          </a:stretch>
        </p:blipFill>
        <p:spPr>
          <a:xfrm>
            <a:off x="8912207" y="1605923"/>
            <a:ext cx="2720454" cy="3567431"/>
          </a:xfrm>
          <a:prstGeom prst="rect">
            <a:avLst/>
          </a:prstGeom>
          <a:ln>
            <a:solidFill>
              <a:srgbClr val="000000"/>
            </a:solidFill>
            <a:miter/>
          </a:ln>
        </p:spPr>
      </p:pic>
      <p:sp>
        <p:nvSpPr>
          <p:cNvPr id="547" name="TextBox 7"/>
          <p:cNvSpPr txBox="1"/>
          <p:nvPr/>
        </p:nvSpPr>
        <p:spPr>
          <a:xfrm>
            <a:off x="5584526" y="6251351"/>
            <a:ext cx="6090648" cy="266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700"/>
            </a:pPr>
            <a:r>
              <a:t>Impact of Hurricane Katrina on Roadways in the New Orleans Area, Technical Assistance Report No. 07-2TA</a:t>
            </a:r>
          </a:p>
          <a:p>
            <a:pPr algn="r">
              <a:defRPr sz="700"/>
            </a:pPr>
            <a:r>
              <a:t>Kevin Gaspard, Mark Martinez, Zhongjie Zhang, and Zhong Wu; LTRC Pavement Research Group, March 2007</a:t>
            </a:r>
          </a:p>
        </p:txBody>
      </p:sp>
    </p:spTree>
  </p:cSld>
  <p:clrMapOvr>
    <a:masterClrMapping/>
  </p:clrMapOvr>
  <p:transition spd="med" advTm="52723"/>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 name="Group"/>
          <p:cNvGrpSpPr/>
          <p:nvPr/>
        </p:nvGrpSpPr>
        <p:grpSpPr>
          <a:xfrm>
            <a:off x="-8467" y="0"/>
            <a:ext cx="14506607" cy="9242625"/>
            <a:chOff x="0" y="0"/>
            <a:chExt cx="14506605" cy="9242624"/>
          </a:xfrm>
        </p:grpSpPr>
        <p:sp>
          <p:nvSpPr>
            <p:cNvPr id="55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5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52"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554" name="Title 1"/>
          <p:cNvSpPr txBox="1">
            <a:spLocks noGrp="1"/>
          </p:cNvSpPr>
          <p:nvPr>
            <p:ph type="title"/>
          </p:nvPr>
        </p:nvSpPr>
        <p:spPr>
          <a:xfrm>
            <a:off x="139483" y="541696"/>
            <a:ext cx="11906171" cy="1445276"/>
          </a:xfrm>
          <a:prstGeom prst="rect">
            <a:avLst/>
          </a:prstGeom>
        </p:spPr>
        <p:txBody>
          <a:bodyPr/>
          <a:lstStyle/>
          <a:p>
            <a:pPr>
              <a:lnSpc>
                <a:spcPct val="120000"/>
              </a:lnSpc>
              <a:defRPr sz="2400"/>
            </a:pPr>
            <a:r>
              <a:t>FLOODED PAVEMENTS RESEARCH </a:t>
            </a:r>
          </a:p>
          <a:p>
            <a:pPr>
              <a:lnSpc>
                <a:spcPct val="120000"/>
              </a:lnSpc>
              <a:defRPr sz="2400"/>
            </a:pPr>
            <a:r>
              <a:t>IN AUSTRALIA FOUND SIMILAR RESULTS</a:t>
            </a:r>
            <a:br/>
            <a:r>
              <a:rPr sz="1800">
                <a:solidFill>
                  <a:srgbClr val="90C74B"/>
                </a:solidFill>
              </a:rPr>
              <a:t>Road authorities may want consider changing their roads into flood-resilient pavements.</a:t>
            </a:r>
          </a:p>
        </p:txBody>
      </p:sp>
      <p:sp>
        <p:nvSpPr>
          <p:cNvPr id="555" name="Content Placeholder 2"/>
          <p:cNvSpPr txBox="1">
            <a:spLocks noGrp="1"/>
          </p:cNvSpPr>
          <p:nvPr>
            <p:ph type="body" sz="half" idx="1"/>
          </p:nvPr>
        </p:nvSpPr>
        <p:spPr>
          <a:xfrm>
            <a:off x="747594" y="2047782"/>
            <a:ext cx="6258144" cy="3791192"/>
          </a:xfrm>
          <a:prstGeom prst="rect">
            <a:avLst/>
          </a:prstGeom>
        </p:spPr>
        <p:txBody>
          <a:bodyPr>
            <a:normAutofit lnSpcReduction="10000"/>
          </a:bodyPr>
          <a:lstStyle/>
          <a:p>
            <a:pPr defTabSz="786384">
              <a:lnSpc>
                <a:spcPct val="80000"/>
              </a:lnSpc>
              <a:spcBef>
                <a:spcPts val="400"/>
              </a:spcBef>
              <a:defRPr sz="1892">
                <a:latin typeface="Gotham Black"/>
                <a:ea typeface="Gotham Black"/>
                <a:cs typeface="Gotham Black"/>
                <a:sym typeface="Gotham Black"/>
              </a:defRPr>
            </a:pPr>
            <a:r>
              <a:t>A rigid pavement performs better </a:t>
            </a:r>
          </a:p>
          <a:p>
            <a:pPr defTabSz="786384">
              <a:lnSpc>
                <a:spcPct val="80000"/>
              </a:lnSpc>
              <a:spcBef>
                <a:spcPts val="400"/>
              </a:spcBef>
              <a:defRPr sz="1892">
                <a:latin typeface="Gotham Black"/>
                <a:ea typeface="Gotham Black"/>
                <a:cs typeface="Gotham Black"/>
                <a:sym typeface="Gotham Black"/>
              </a:defRPr>
            </a:pPr>
            <a:r>
              <a:t>than composite and flexible road groups</a:t>
            </a:r>
          </a:p>
          <a:p>
            <a:pPr defTabSz="786384">
              <a:lnSpc>
                <a:spcPct val="80000"/>
              </a:lnSpc>
              <a:spcBef>
                <a:spcPts val="400"/>
              </a:spcBef>
              <a:defRPr sz="1548">
                <a:solidFill>
                  <a:schemeClr val="accent4"/>
                </a:solidFill>
                <a:latin typeface="Gotham Black"/>
                <a:ea typeface="Gotham Black"/>
                <a:cs typeface="Gotham Black"/>
                <a:sym typeface="Gotham Black"/>
              </a:defRPr>
            </a:pPr>
            <a:endParaRPr/>
          </a:p>
          <a:p>
            <a:pPr marL="245745" indent="-245745" defTabSz="786384">
              <a:spcBef>
                <a:spcPts val="400"/>
              </a:spcBef>
              <a:buSzPct val="100000"/>
              <a:buFont typeface="Arial"/>
              <a:buChar char="•"/>
              <a:defRPr sz="1548">
                <a:solidFill>
                  <a:schemeClr val="accent4"/>
                </a:solidFill>
              </a:defRPr>
            </a:pPr>
            <a:r>
              <a:t>Composite and flexible road groups show similar performance up to 2–3 years.</a:t>
            </a:r>
          </a:p>
          <a:p>
            <a:pPr marL="245745" indent="-245745" defTabSz="786384">
              <a:spcBef>
                <a:spcPts val="400"/>
              </a:spcBef>
              <a:buSzPct val="100000"/>
              <a:buFont typeface="Arial"/>
              <a:buChar char="•"/>
              <a:defRPr sz="1548">
                <a:solidFill>
                  <a:srgbClr val="FF0000"/>
                </a:solidFill>
              </a:defRPr>
            </a:pPr>
            <a:r>
              <a:t>Rigid pavement performs the best </a:t>
            </a:r>
            <a:r>
              <a:rPr>
                <a:solidFill>
                  <a:schemeClr val="accent4"/>
                </a:solidFill>
              </a:rPr>
              <a:t>at any probability</a:t>
            </a:r>
            <a:r>
              <a:rPr>
                <a:solidFill>
                  <a:srgbClr val="000000"/>
                </a:solidFill>
              </a:rPr>
              <a:t> </a:t>
            </a:r>
            <a:r>
              <a:rPr>
                <a:solidFill>
                  <a:schemeClr val="accent4"/>
                </a:solidFill>
              </a:rPr>
              <a:t>of flooding,</a:t>
            </a:r>
            <a:r>
              <a:rPr>
                <a:solidFill>
                  <a:srgbClr val="000000"/>
                </a:solidFill>
              </a:rPr>
              <a:t> </a:t>
            </a:r>
            <a:r>
              <a:t>and flooding effect is not critical</a:t>
            </a:r>
          </a:p>
          <a:p>
            <a:pPr defTabSz="786384">
              <a:spcBef>
                <a:spcPts val="500"/>
              </a:spcBef>
              <a:defRPr sz="1548"/>
            </a:pPr>
            <a:endParaRPr/>
          </a:p>
          <a:p>
            <a:pPr defTabSz="786384">
              <a:spcBef>
                <a:spcPts val="400"/>
              </a:spcBef>
              <a:defRPr sz="1548">
                <a:solidFill>
                  <a:schemeClr val="accent4"/>
                </a:solidFill>
              </a:defRPr>
            </a:pPr>
            <a:r>
              <a:t>A pavement’s strength may be enhanced by:</a:t>
            </a:r>
          </a:p>
          <a:p>
            <a:pPr marL="199326" lvl="1" indent="-147447" defTabSz="786384">
              <a:spcBef>
                <a:spcPts val="400"/>
              </a:spcBef>
              <a:defRPr sz="1548">
                <a:solidFill>
                  <a:schemeClr val="accent4"/>
                </a:solidFill>
              </a:defRPr>
            </a:pPr>
            <a:r>
              <a:t>Strengthening with an overlay </a:t>
            </a:r>
          </a:p>
          <a:p>
            <a:pPr marL="199326" lvl="1" indent="-147447" defTabSz="786384">
              <a:spcBef>
                <a:spcPts val="400"/>
              </a:spcBef>
              <a:defRPr sz="1548">
                <a:solidFill>
                  <a:schemeClr val="accent4"/>
                </a:solidFill>
              </a:defRPr>
            </a:pPr>
            <a:r>
              <a:t>Layer stabilization.</a:t>
            </a:r>
          </a:p>
          <a:p>
            <a:pPr marL="199326" lvl="1" indent="-147447" defTabSz="786384">
              <a:spcBef>
                <a:spcPts val="400"/>
              </a:spcBef>
              <a:defRPr sz="1548"/>
            </a:pPr>
            <a:r>
              <a:rPr>
                <a:solidFill>
                  <a:schemeClr val="accent4"/>
                </a:solidFill>
              </a:rPr>
              <a:t>Converting the road into a rigid or composite pavement through granular layers’ stabilization.</a:t>
            </a:r>
            <a:r>
              <a:t> </a:t>
            </a:r>
          </a:p>
        </p:txBody>
      </p:sp>
      <p:sp>
        <p:nvSpPr>
          <p:cNvPr id="556" name="TextBox 3"/>
          <p:cNvSpPr txBox="1"/>
          <p:nvPr/>
        </p:nvSpPr>
        <p:spPr>
          <a:xfrm>
            <a:off x="6089797" y="6177338"/>
            <a:ext cx="5476654" cy="266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700" i="1"/>
            </a:pPr>
            <a:r>
              <a:t>Estimating Pavement’s Flood Resilience</a:t>
            </a:r>
            <a:r>
              <a:rPr i="0"/>
              <a:t>; Misbah U. Khan, CPEng; Mahmoud Mesbah, Ph.D.; Luis Ferreira, Ph.D.; and David J. Williams, Ph.D.; American Society of Civil  Engineer's Journal of Transportation Engineering, Part B Pavements, 2017 </a:t>
            </a:r>
          </a:p>
        </p:txBody>
      </p:sp>
      <p:pic>
        <p:nvPicPr>
          <p:cNvPr id="557" name="Picture 2" descr="Picture 2"/>
          <p:cNvPicPr>
            <a:picLocks noChangeAspect="1"/>
          </p:cNvPicPr>
          <p:nvPr/>
        </p:nvPicPr>
        <p:blipFill>
          <a:blip r:embed="rId3"/>
          <a:stretch>
            <a:fillRect/>
          </a:stretch>
        </p:blipFill>
        <p:spPr>
          <a:xfrm>
            <a:off x="7765735" y="1947585"/>
            <a:ext cx="3189515" cy="4106729"/>
          </a:xfrm>
          <a:prstGeom prst="rect">
            <a:avLst/>
          </a:prstGeom>
          <a:ln>
            <a:solidFill>
              <a:srgbClr val="000000"/>
            </a:solidFill>
            <a:miter/>
          </a:ln>
        </p:spPr>
      </p:pic>
      <p:grpSp>
        <p:nvGrpSpPr>
          <p:cNvPr id="561" name="Group"/>
          <p:cNvGrpSpPr/>
          <p:nvPr/>
        </p:nvGrpSpPr>
        <p:grpSpPr>
          <a:xfrm>
            <a:off x="5910857" y="3955355"/>
            <a:ext cx="5538392" cy="1027114"/>
            <a:chOff x="0" y="0"/>
            <a:chExt cx="5538390" cy="1027112"/>
          </a:xfrm>
        </p:grpSpPr>
        <p:sp>
          <p:nvSpPr>
            <p:cNvPr id="559" name="Rectangle"/>
            <p:cNvSpPr/>
            <p:nvPr/>
          </p:nvSpPr>
          <p:spPr>
            <a:xfrm>
              <a:off x="0" y="0"/>
              <a:ext cx="5538391" cy="1027113"/>
            </a:xfrm>
            <a:prstGeom prst="rect">
              <a:avLst/>
            </a:prstGeom>
            <a:solidFill>
              <a:srgbClr val="4C80C0"/>
            </a:solidFill>
            <a:ln w="25400" cap="flat">
              <a:solidFill>
                <a:srgbClr val="90C74B"/>
              </a:solidFill>
              <a:prstDash val="solid"/>
              <a:round/>
            </a:ln>
            <a:effectLst/>
          </p:spPr>
          <p:txBody>
            <a:bodyPr wrap="square" lIns="45719" tIns="45719" rIns="45719" bIns="45719" numCol="1" anchor="t">
              <a:noAutofit/>
            </a:bodyPr>
            <a:lstStyle/>
            <a:p>
              <a:endParaRPr/>
            </a:p>
          </p:txBody>
        </p:sp>
        <p:sp>
          <p:nvSpPr>
            <p:cNvPr id="560" name="TextBox 5"/>
            <p:cNvSpPr txBox="1"/>
            <p:nvPr/>
          </p:nvSpPr>
          <p:spPr>
            <a:xfrm>
              <a:off x="344899" y="188436"/>
              <a:ext cx="4848593" cy="650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000" spc="-39">
                  <a:solidFill>
                    <a:schemeClr val="accent3">
                      <a:lumOff val="44000"/>
                    </a:schemeClr>
                  </a:solidFill>
                  <a:latin typeface="Gotham"/>
                  <a:ea typeface="Gotham"/>
                  <a:cs typeface="Gotham"/>
                  <a:sym typeface="Gotham"/>
                </a:defRPr>
              </a:pPr>
              <a:r>
                <a:t>It’s settled that a rigid pavement is the more flood-resilient.” </a:t>
              </a:r>
              <a:r>
                <a:rPr sz="1100" spc="-22"/>
                <a:t>(p-5)</a:t>
              </a:r>
            </a:p>
          </p:txBody>
        </p:sp>
      </p:grpSp>
    </p:spTree>
  </p:cSld>
  <p:clrMapOvr>
    <a:masterClrMapping/>
  </p:clrMapOvr>
  <p:transition spd="med" advTm="23543"/>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Picture 2" descr="Picture 2"/>
          <p:cNvPicPr>
            <a:picLocks noChangeAspect="1"/>
          </p:cNvPicPr>
          <p:nvPr/>
        </p:nvPicPr>
        <p:blipFill>
          <a:blip r:embed="rId3"/>
          <a:srcRect t="17543" b="17543"/>
          <a:stretch>
            <a:fillRect/>
          </a:stretch>
        </p:blipFill>
        <p:spPr>
          <a:xfrm>
            <a:off x="503923" y="1559345"/>
            <a:ext cx="5524501" cy="2428755"/>
          </a:xfrm>
          <a:prstGeom prst="rect">
            <a:avLst/>
          </a:prstGeom>
          <a:ln w="12700">
            <a:miter lim="400000"/>
          </a:ln>
        </p:spPr>
      </p:pic>
      <p:grpSp>
        <p:nvGrpSpPr>
          <p:cNvPr id="567" name="Group"/>
          <p:cNvGrpSpPr/>
          <p:nvPr/>
        </p:nvGrpSpPr>
        <p:grpSpPr>
          <a:xfrm>
            <a:off x="-8467" y="0"/>
            <a:ext cx="14506607" cy="9242625"/>
            <a:chOff x="0" y="0"/>
            <a:chExt cx="14506605" cy="9242624"/>
          </a:xfrm>
        </p:grpSpPr>
        <p:sp>
          <p:nvSpPr>
            <p:cNvPr id="564"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65"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66" name="Image" descr="Image"/>
            <p:cNvPicPr>
              <a:picLocks noChangeAspect="1"/>
            </p:cNvPicPr>
            <p:nvPr/>
          </p:nvPicPr>
          <p:blipFill>
            <a:blip r:embed="rId4">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568" name="Picture 3" descr="Picture 3"/>
          <p:cNvPicPr>
            <a:picLocks/>
          </p:cNvPicPr>
          <p:nvPr/>
        </p:nvPicPr>
        <p:blipFill>
          <a:blip r:embed="rId5"/>
          <a:srcRect t="48112"/>
          <a:stretch>
            <a:fillRect/>
          </a:stretch>
        </p:blipFill>
        <p:spPr>
          <a:xfrm>
            <a:off x="503923" y="3982621"/>
            <a:ext cx="5524500" cy="2425701"/>
          </a:xfrm>
          <a:prstGeom prst="rect">
            <a:avLst/>
          </a:prstGeom>
          <a:ln w="12700">
            <a:miter lim="400000"/>
          </a:ln>
        </p:spPr>
      </p:pic>
      <p:pic>
        <p:nvPicPr>
          <p:cNvPr id="569" name="Picture 5" descr="Picture 5"/>
          <p:cNvPicPr>
            <a:picLocks/>
          </p:cNvPicPr>
          <p:nvPr/>
        </p:nvPicPr>
        <p:blipFill>
          <a:blip r:embed="rId6"/>
          <a:srcRect l="230" t="47708" r="6053"/>
          <a:stretch>
            <a:fillRect/>
          </a:stretch>
        </p:blipFill>
        <p:spPr>
          <a:xfrm>
            <a:off x="6153069" y="4009608"/>
            <a:ext cx="5524501" cy="2398709"/>
          </a:xfrm>
          <a:prstGeom prst="rect">
            <a:avLst/>
          </a:prstGeom>
          <a:ln w="12700">
            <a:miter lim="400000"/>
          </a:ln>
        </p:spPr>
      </p:pic>
      <p:sp>
        <p:nvSpPr>
          <p:cNvPr id="570" name="TextBox 6"/>
          <p:cNvSpPr txBox="1"/>
          <p:nvPr/>
        </p:nvSpPr>
        <p:spPr>
          <a:xfrm>
            <a:off x="745819" y="4909342"/>
            <a:ext cx="1633833" cy="1257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chemeClr val="accent3">
                    <a:lumOff val="44000"/>
                  </a:schemeClr>
                </a:solidFill>
                <a:latin typeface="Gotham"/>
                <a:ea typeface="Gotham"/>
                <a:cs typeface="Gotham"/>
                <a:sym typeface="Gotham"/>
              </a:defRPr>
            </a:lvl1pPr>
          </a:lstStyle>
          <a:p>
            <a:r>
              <a:t>Opened roadway shortly after Hurricane Harvey</a:t>
            </a:r>
          </a:p>
        </p:txBody>
      </p:sp>
      <p:pic>
        <p:nvPicPr>
          <p:cNvPr id="571" name="Picture 4" descr="Picture 4"/>
          <p:cNvPicPr>
            <a:picLocks/>
          </p:cNvPicPr>
          <p:nvPr/>
        </p:nvPicPr>
        <p:blipFill>
          <a:blip r:embed="rId7"/>
          <a:srcRect t="15245" b="1629"/>
          <a:stretch>
            <a:fillRect/>
          </a:stretch>
        </p:blipFill>
        <p:spPr>
          <a:xfrm>
            <a:off x="6153069" y="1556765"/>
            <a:ext cx="5524501" cy="2470416"/>
          </a:xfrm>
          <a:prstGeom prst="rect">
            <a:avLst/>
          </a:prstGeom>
          <a:ln w="12700">
            <a:miter lim="400000"/>
          </a:ln>
        </p:spPr>
      </p:pic>
      <p:sp>
        <p:nvSpPr>
          <p:cNvPr id="572" name="TextBox 13"/>
          <p:cNvSpPr txBox="1"/>
          <p:nvPr/>
        </p:nvSpPr>
        <p:spPr>
          <a:xfrm>
            <a:off x="553719" y="6560372"/>
            <a:ext cx="4821523"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lvl1pPr>
          </a:lstStyle>
          <a:p>
            <a:r>
              <a:t>ESALS – Equivalent Single Axle Loads.  It is how pavement engineering defines traffic</a:t>
            </a:r>
          </a:p>
        </p:txBody>
      </p:sp>
      <p:sp>
        <p:nvSpPr>
          <p:cNvPr id="573" name="PAVEMENTS IN HOUSTON HAVE BEEN FLOODED SEVERAL TIMES But roadways are opened as soon as water has receded"/>
          <p:cNvSpPr txBox="1">
            <a:spLocks noGrp="1"/>
          </p:cNvSpPr>
          <p:nvPr>
            <p:ph type="title" idx="4294967295"/>
          </p:nvPr>
        </p:nvSpPr>
        <p:spPr>
          <a:xfrm>
            <a:off x="139483" y="541696"/>
            <a:ext cx="11906171" cy="1445276"/>
          </a:xfrm>
          <a:prstGeom prst="rect">
            <a:avLst/>
          </a:prstGeom>
        </p:spPr>
        <p:txBody>
          <a:bodyPr/>
          <a:lstStyle/>
          <a:p>
            <a:pPr>
              <a:lnSpc>
                <a:spcPct val="120000"/>
              </a:lnSpc>
              <a:defRPr sz="2400"/>
            </a:pPr>
            <a:r>
              <a:t>PAVEMENTS IN HOUSTON HAVE BEEN FLOODED SEVERAL TIMES</a:t>
            </a:r>
            <a:br/>
            <a:r>
              <a:rPr sz="1800">
                <a:solidFill>
                  <a:srgbClr val="90C74B"/>
                </a:solidFill>
              </a:rPr>
              <a:t>But roadways are opened as soon as water has receded</a:t>
            </a:r>
          </a:p>
        </p:txBody>
      </p:sp>
      <p:pic>
        <p:nvPicPr>
          <p:cNvPr id="574" name="1000px-I-10.svg.png" descr="1000px-I-10.svg.png"/>
          <p:cNvPicPr>
            <a:picLocks noChangeAspect="1"/>
          </p:cNvPicPr>
          <p:nvPr/>
        </p:nvPicPr>
        <p:blipFill>
          <a:blip r:embed="rId8"/>
          <a:stretch>
            <a:fillRect/>
          </a:stretch>
        </p:blipFill>
        <p:spPr>
          <a:xfrm>
            <a:off x="1124530" y="1392127"/>
            <a:ext cx="876411" cy="876410"/>
          </a:xfrm>
          <a:prstGeom prst="rect">
            <a:avLst/>
          </a:prstGeom>
          <a:ln w="12700">
            <a:miter lim="400000"/>
          </a:ln>
        </p:spPr>
      </p:pic>
      <p:pic>
        <p:nvPicPr>
          <p:cNvPr id="575" name="500px-Texas_288.svg.png" descr="500px-Texas_288.svg.png"/>
          <p:cNvPicPr>
            <a:picLocks noChangeAspect="1"/>
          </p:cNvPicPr>
          <p:nvPr/>
        </p:nvPicPr>
        <p:blipFill>
          <a:blip r:embed="rId9"/>
          <a:stretch>
            <a:fillRect/>
          </a:stretch>
        </p:blipFill>
        <p:spPr>
          <a:xfrm>
            <a:off x="7060679" y="1359672"/>
            <a:ext cx="763520" cy="763520"/>
          </a:xfrm>
          <a:prstGeom prst="rect">
            <a:avLst/>
          </a:prstGeom>
          <a:ln w="12700">
            <a:miter lim="400000"/>
          </a:ln>
        </p:spPr>
      </p:pic>
      <p:grpSp>
        <p:nvGrpSpPr>
          <p:cNvPr id="578" name="Group"/>
          <p:cNvGrpSpPr/>
          <p:nvPr/>
        </p:nvGrpSpPr>
        <p:grpSpPr>
          <a:xfrm>
            <a:off x="3336991" y="5471940"/>
            <a:ext cx="5538391" cy="1027113"/>
            <a:chOff x="0" y="0"/>
            <a:chExt cx="5538390" cy="1027112"/>
          </a:xfrm>
        </p:grpSpPr>
        <p:sp>
          <p:nvSpPr>
            <p:cNvPr id="576" name="Rectangle"/>
            <p:cNvSpPr/>
            <p:nvPr/>
          </p:nvSpPr>
          <p:spPr>
            <a:xfrm>
              <a:off x="0" y="0"/>
              <a:ext cx="5538391" cy="1027113"/>
            </a:xfrm>
            <a:prstGeom prst="rect">
              <a:avLst/>
            </a:prstGeom>
            <a:solidFill>
              <a:srgbClr val="4C80C0"/>
            </a:solidFill>
            <a:ln w="25400" cap="flat">
              <a:solidFill>
                <a:srgbClr val="90C74B"/>
              </a:solidFill>
              <a:prstDash val="solid"/>
              <a:round/>
            </a:ln>
            <a:effectLst/>
          </p:spPr>
          <p:txBody>
            <a:bodyPr wrap="square" lIns="45719" tIns="45719" rIns="45719" bIns="45719" numCol="1" anchor="t">
              <a:noAutofit/>
            </a:bodyPr>
            <a:lstStyle/>
            <a:p>
              <a:endParaRPr/>
            </a:p>
          </p:txBody>
        </p:sp>
        <p:sp>
          <p:nvSpPr>
            <p:cNvPr id="577" name="TextBox 5"/>
            <p:cNvSpPr txBox="1"/>
            <p:nvPr/>
          </p:nvSpPr>
          <p:spPr>
            <a:xfrm>
              <a:off x="10135" y="188436"/>
              <a:ext cx="5417248" cy="650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000" spc="-39">
                  <a:solidFill>
                    <a:schemeClr val="accent3">
                      <a:lumOff val="44000"/>
                    </a:schemeClr>
                  </a:solidFill>
                  <a:latin typeface="Gotham"/>
                  <a:ea typeface="Gotham"/>
                  <a:cs typeface="Gotham"/>
                  <a:sym typeface="Gotham"/>
                </a:defRPr>
              </a:lvl1pPr>
            </a:lstStyle>
            <a:p>
              <a:r>
                <a:t>Both sections have been flooded at least three times since original construction</a:t>
              </a:r>
            </a:p>
          </p:txBody>
        </p:sp>
      </p:grpSp>
      <p:sp>
        <p:nvSpPr>
          <p:cNvPr id="579" name="Title 1"/>
          <p:cNvSpPr txBox="1"/>
          <p:nvPr/>
        </p:nvSpPr>
        <p:spPr>
          <a:xfrm>
            <a:off x="1034349" y="3065744"/>
            <a:ext cx="4209648" cy="76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gn="ctr" defTabSz="813816">
              <a:lnSpc>
                <a:spcPct val="140000"/>
              </a:lnSpc>
              <a:defRPr sz="2136">
                <a:solidFill>
                  <a:schemeClr val="accent3">
                    <a:lumOff val="44000"/>
                  </a:schemeClr>
                </a:solidFill>
                <a:latin typeface="Gotham Black"/>
                <a:ea typeface="Gotham Black"/>
                <a:cs typeface="Gotham Black"/>
                <a:sym typeface="Gotham Black"/>
              </a:defRPr>
            </a:pPr>
            <a:r>
              <a:t>I-610 to I-45</a:t>
            </a:r>
          </a:p>
          <a:p>
            <a:pPr algn="ctr" defTabSz="813816">
              <a:defRPr sz="1602">
                <a:solidFill>
                  <a:schemeClr val="accent3">
                    <a:lumOff val="44000"/>
                  </a:schemeClr>
                </a:solidFill>
                <a:latin typeface="Gotham"/>
                <a:ea typeface="Gotham"/>
                <a:cs typeface="Gotham"/>
                <a:sym typeface="Gotham"/>
              </a:defRPr>
            </a:pPr>
            <a:r>
              <a:rPr sz="1246"/>
              <a:t>11” CRCP UBOL  &amp; 14” CRCP  (Const = 1995-2000)</a:t>
            </a:r>
          </a:p>
          <a:p>
            <a:pPr algn="ctr" defTabSz="813816">
              <a:defRPr sz="1246">
                <a:solidFill>
                  <a:schemeClr val="accent3">
                    <a:lumOff val="44000"/>
                  </a:schemeClr>
                </a:solidFill>
                <a:latin typeface="Gotham"/>
                <a:ea typeface="Gotham"/>
                <a:cs typeface="Gotham"/>
                <a:sym typeface="Gotham"/>
              </a:defRPr>
            </a:pPr>
            <a:r>
              <a:t>Design= 43M ESALS, Carried = 92M ESALS</a:t>
            </a:r>
          </a:p>
        </p:txBody>
      </p:sp>
      <p:sp>
        <p:nvSpPr>
          <p:cNvPr id="580" name="Title 1"/>
          <p:cNvSpPr txBox="1"/>
          <p:nvPr/>
        </p:nvSpPr>
        <p:spPr>
          <a:xfrm>
            <a:off x="6241223" y="3046587"/>
            <a:ext cx="5348193" cy="76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gn="ctr" defTabSz="813816">
              <a:lnSpc>
                <a:spcPct val="140000"/>
              </a:lnSpc>
              <a:defRPr sz="2136">
                <a:solidFill>
                  <a:schemeClr val="accent3">
                    <a:lumOff val="44000"/>
                  </a:schemeClr>
                </a:solidFill>
                <a:latin typeface="Gotham Black"/>
                <a:ea typeface="Gotham Black"/>
                <a:cs typeface="Gotham Black"/>
                <a:sym typeface="Gotham Black"/>
              </a:defRPr>
            </a:pPr>
            <a:r>
              <a:t>Southmore to Yellowstone</a:t>
            </a:r>
          </a:p>
          <a:p>
            <a:pPr algn="ctr" defTabSz="813816">
              <a:defRPr sz="1246">
                <a:solidFill>
                  <a:schemeClr val="accent3">
                    <a:lumOff val="44000"/>
                  </a:schemeClr>
                </a:solidFill>
                <a:latin typeface="Gotham"/>
                <a:ea typeface="Gotham"/>
                <a:cs typeface="Gotham"/>
                <a:sym typeface="Gotham"/>
              </a:defRPr>
            </a:pPr>
            <a:r>
              <a:t>9” CRCP (Const = 1983 &amp; 1984)</a:t>
            </a:r>
          </a:p>
          <a:p>
            <a:pPr algn="ctr" defTabSz="813816">
              <a:defRPr sz="1246">
                <a:solidFill>
                  <a:schemeClr val="accent3">
                    <a:lumOff val="44000"/>
                  </a:schemeClr>
                </a:solidFill>
                <a:latin typeface="Gotham"/>
                <a:ea typeface="Gotham"/>
                <a:cs typeface="Gotham"/>
                <a:sym typeface="Gotham"/>
              </a:defRPr>
            </a:pPr>
            <a:r>
              <a:t>Design = 7M ESALS, Carried = 22M ESALS</a:t>
            </a:r>
          </a:p>
        </p:txBody>
      </p:sp>
    </p:spTree>
  </p:cSld>
  <p:clrMapOvr>
    <a:masterClrMapping/>
  </p:clrMapOvr>
  <p:transition spd="med" advTm="30908"/>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7" name="Group"/>
          <p:cNvGrpSpPr/>
          <p:nvPr/>
        </p:nvGrpSpPr>
        <p:grpSpPr>
          <a:xfrm>
            <a:off x="-8467" y="0"/>
            <a:ext cx="14506607" cy="9242625"/>
            <a:chOff x="0" y="0"/>
            <a:chExt cx="14506605" cy="9242624"/>
          </a:xfrm>
        </p:grpSpPr>
        <p:sp>
          <p:nvSpPr>
            <p:cNvPr id="584"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85"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86"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588" name="Title 1"/>
          <p:cNvSpPr txBox="1">
            <a:spLocks noGrp="1"/>
          </p:cNvSpPr>
          <p:nvPr>
            <p:ph type="title"/>
          </p:nvPr>
        </p:nvSpPr>
        <p:spPr>
          <a:xfrm>
            <a:off x="2381229" y="533764"/>
            <a:ext cx="7429542" cy="1131241"/>
          </a:xfrm>
          <a:prstGeom prst="rect">
            <a:avLst/>
          </a:prstGeom>
        </p:spPr>
        <p:txBody>
          <a:bodyPr/>
          <a:lstStyle>
            <a:lvl1pPr>
              <a:defRPr sz="2400"/>
            </a:lvl1pPr>
          </a:lstStyle>
          <a:p>
            <a:r>
              <a:t>STIFFER PAVEMENTS ARE MORE RESILIENT TO INUNDATION FLOODING</a:t>
            </a:r>
          </a:p>
        </p:txBody>
      </p:sp>
      <p:grpSp>
        <p:nvGrpSpPr>
          <p:cNvPr id="591" name="Group 38"/>
          <p:cNvGrpSpPr/>
          <p:nvPr/>
        </p:nvGrpSpPr>
        <p:grpSpPr>
          <a:xfrm>
            <a:off x="3582578" y="3170802"/>
            <a:ext cx="415892" cy="648937"/>
            <a:chOff x="0" y="0"/>
            <a:chExt cx="415890" cy="648936"/>
          </a:xfrm>
        </p:grpSpPr>
        <p:sp>
          <p:nvSpPr>
            <p:cNvPr id="589" name="Straight Connector 85"/>
            <p:cNvSpPr/>
            <p:nvPr/>
          </p:nvSpPr>
          <p:spPr>
            <a:xfrm flipV="1">
              <a:off x="-1" y="648935"/>
              <a:ext cx="415891" cy="2"/>
            </a:xfrm>
            <a:prstGeom prst="line">
              <a:avLst/>
            </a:prstGeom>
            <a:noFill/>
            <a:ln w="31750" cap="flat">
              <a:solidFill>
                <a:srgbClr val="FF7C80"/>
              </a:solidFill>
              <a:prstDash val="solid"/>
              <a:round/>
            </a:ln>
            <a:effectLst/>
          </p:spPr>
          <p:txBody>
            <a:bodyPr wrap="square" lIns="45719" tIns="45719" rIns="45719" bIns="45719" numCol="1" anchor="t">
              <a:noAutofit/>
            </a:bodyPr>
            <a:lstStyle/>
            <a:p>
              <a:endParaRPr/>
            </a:p>
          </p:txBody>
        </p:sp>
        <p:sp>
          <p:nvSpPr>
            <p:cNvPr id="590" name="Straight Connector 86"/>
            <p:cNvSpPr/>
            <p:nvPr/>
          </p:nvSpPr>
          <p:spPr>
            <a:xfrm flipV="1">
              <a:off x="-1" y="0"/>
              <a:ext cx="256031" cy="2"/>
            </a:xfrm>
            <a:prstGeom prst="line">
              <a:avLst/>
            </a:prstGeom>
            <a:noFill/>
            <a:ln w="31750" cap="flat">
              <a:solidFill>
                <a:srgbClr val="FF7C80"/>
              </a:solidFill>
              <a:prstDash val="solid"/>
              <a:round/>
            </a:ln>
            <a:effectLst/>
          </p:spPr>
          <p:txBody>
            <a:bodyPr wrap="square" lIns="45719" tIns="45719" rIns="45719" bIns="45719" numCol="1" anchor="t">
              <a:noAutofit/>
            </a:bodyPr>
            <a:lstStyle/>
            <a:p>
              <a:endParaRPr/>
            </a:p>
          </p:txBody>
        </p:sp>
      </p:grpSp>
      <p:sp>
        <p:nvSpPr>
          <p:cNvPr id="592" name="Straight Arrow Connector 42"/>
          <p:cNvSpPr/>
          <p:nvPr/>
        </p:nvSpPr>
        <p:spPr>
          <a:xfrm flipH="1">
            <a:off x="1864125" y="1346802"/>
            <a:ext cx="1" cy="3871780"/>
          </a:xfrm>
          <a:prstGeom prst="line">
            <a:avLst/>
          </a:prstGeom>
          <a:ln w="38100">
            <a:solidFill>
              <a:srgbClr val="000000"/>
            </a:solidFill>
            <a:headEnd type="triangle"/>
          </a:ln>
        </p:spPr>
        <p:txBody>
          <a:bodyPr lIns="45719" rIns="45719"/>
          <a:lstStyle/>
          <a:p>
            <a:endParaRPr/>
          </a:p>
        </p:txBody>
      </p:sp>
      <p:sp>
        <p:nvSpPr>
          <p:cNvPr id="593" name="Straight Arrow Connector 44"/>
          <p:cNvSpPr/>
          <p:nvPr/>
        </p:nvSpPr>
        <p:spPr>
          <a:xfrm flipH="1" flipV="1">
            <a:off x="1875749" y="5206267"/>
            <a:ext cx="9146793" cy="1"/>
          </a:xfrm>
          <a:prstGeom prst="line">
            <a:avLst/>
          </a:prstGeom>
          <a:ln w="38100">
            <a:solidFill>
              <a:srgbClr val="000000"/>
            </a:solidFill>
            <a:headEnd type="triangle"/>
          </a:ln>
        </p:spPr>
        <p:txBody>
          <a:bodyPr lIns="45719" rIns="45719"/>
          <a:lstStyle/>
          <a:p>
            <a:endParaRPr/>
          </a:p>
        </p:txBody>
      </p:sp>
      <p:sp>
        <p:nvSpPr>
          <p:cNvPr id="595" name="TextBox 47"/>
          <p:cNvSpPr txBox="1"/>
          <p:nvPr/>
        </p:nvSpPr>
        <p:spPr>
          <a:xfrm>
            <a:off x="7890175" y="5171392"/>
            <a:ext cx="1596019"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b="1"/>
            </a:lvl1pPr>
          </a:lstStyle>
          <a:p>
            <a:r>
              <a:t>Time (years)</a:t>
            </a:r>
          </a:p>
        </p:txBody>
      </p:sp>
      <p:sp>
        <p:nvSpPr>
          <p:cNvPr id="596" name="Text Box 1"/>
          <p:cNvSpPr txBox="1"/>
          <p:nvPr/>
        </p:nvSpPr>
        <p:spPr>
          <a:xfrm>
            <a:off x="4326691" y="2256625"/>
            <a:ext cx="1536436"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solidFill>
                  <a:srgbClr val="A6A6A6"/>
                </a:solidFill>
              </a:defRPr>
            </a:lvl1pPr>
          </a:lstStyle>
          <a:p>
            <a:r>
              <a:t>Concrete</a:t>
            </a:r>
          </a:p>
        </p:txBody>
      </p:sp>
      <p:sp>
        <p:nvSpPr>
          <p:cNvPr id="597" name="Straight Connector 58"/>
          <p:cNvSpPr/>
          <p:nvPr/>
        </p:nvSpPr>
        <p:spPr>
          <a:xfrm>
            <a:off x="1875749" y="2787530"/>
            <a:ext cx="1719073" cy="1"/>
          </a:xfrm>
          <a:prstGeom prst="line">
            <a:avLst/>
          </a:prstGeom>
          <a:ln w="31750">
            <a:solidFill>
              <a:srgbClr val="000000"/>
            </a:solidFill>
          </a:ln>
        </p:spPr>
        <p:txBody>
          <a:bodyPr lIns="45719" rIns="45719"/>
          <a:lstStyle/>
          <a:p>
            <a:endParaRPr/>
          </a:p>
        </p:txBody>
      </p:sp>
      <p:sp>
        <p:nvSpPr>
          <p:cNvPr id="598" name="Straight Connector 59"/>
          <p:cNvSpPr/>
          <p:nvPr/>
        </p:nvSpPr>
        <p:spPr>
          <a:xfrm flipV="1">
            <a:off x="3589870" y="2776667"/>
            <a:ext cx="1" cy="1068876"/>
          </a:xfrm>
          <a:prstGeom prst="line">
            <a:avLst/>
          </a:prstGeom>
          <a:ln w="31750">
            <a:solidFill>
              <a:srgbClr val="000000"/>
            </a:solidFill>
          </a:ln>
        </p:spPr>
        <p:txBody>
          <a:bodyPr lIns="45719" rIns="45719"/>
          <a:lstStyle/>
          <a:p>
            <a:endParaRPr/>
          </a:p>
        </p:txBody>
      </p:sp>
      <p:sp>
        <p:nvSpPr>
          <p:cNvPr id="599" name="Freeform: Shape 60"/>
          <p:cNvSpPr/>
          <p:nvPr/>
        </p:nvSpPr>
        <p:spPr>
          <a:xfrm>
            <a:off x="3998471" y="3216381"/>
            <a:ext cx="1177751" cy="606345"/>
          </a:xfrm>
          <a:custGeom>
            <a:avLst/>
            <a:gdLst/>
            <a:ahLst/>
            <a:cxnLst>
              <a:cxn ang="0">
                <a:pos x="wd2" y="hd2"/>
              </a:cxn>
              <a:cxn ang="5400000">
                <a:pos x="wd2" y="hd2"/>
              </a:cxn>
              <a:cxn ang="10800000">
                <a:pos x="wd2" y="hd2"/>
              </a:cxn>
              <a:cxn ang="16200000">
                <a:pos x="wd2" y="hd2"/>
              </a:cxn>
            </a:cxnLst>
            <a:rect l="0" t="0" r="r" b="b"/>
            <a:pathLst>
              <a:path w="21600" h="21117" extrusionOk="0">
                <a:moveTo>
                  <a:pt x="0" y="20971"/>
                </a:moveTo>
                <a:cubicBezTo>
                  <a:pt x="1800" y="21076"/>
                  <a:pt x="1510" y="21600"/>
                  <a:pt x="5748" y="19713"/>
                </a:cubicBezTo>
                <a:cubicBezTo>
                  <a:pt x="9987" y="17825"/>
                  <a:pt x="10771" y="16707"/>
                  <a:pt x="12890" y="14680"/>
                </a:cubicBezTo>
                <a:cubicBezTo>
                  <a:pt x="15010" y="12652"/>
                  <a:pt x="17013" y="9996"/>
                  <a:pt x="18465" y="7550"/>
                </a:cubicBezTo>
                <a:cubicBezTo>
                  <a:pt x="19916" y="5103"/>
                  <a:pt x="21397" y="1503"/>
                  <a:pt x="21600" y="0"/>
                </a:cubicBezTo>
              </a:path>
            </a:pathLst>
          </a:custGeom>
          <a:ln w="28575">
            <a:solidFill>
              <a:srgbClr val="404040"/>
            </a:solidFill>
          </a:ln>
        </p:spPr>
        <p:txBody>
          <a:bodyPr lIns="45719" rIns="45719"/>
          <a:lstStyle/>
          <a:p>
            <a:pPr algn="ctr">
              <a:defRPr sz="1200" b="1"/>
            </a:pPr>
            <a:endParaRPr/>
          </a:p>
        </p:txBody>
      </p:sp>
      <p:sp>
        <p:nvSpPr>
          <p:cNvPr id="600" name="Freeform: Shape 61"/>
          <p:cNvSpPr/>
          <p:nvPr/>
        </p:nvSpPr>
        <p:spPr>
          <a:xfrm>
            <a:off x="3821250" y="2783340"/>
            <a:ext cx="134553" cy="386184"/>
          </a:xfrm>
          <a:custGeom>
            <a:avLst/>
            <a:gdLst/>
            <a:ahLst/>
            <a:cxnLst>
              <a:cxn ang="0">
                <a:pos x="wd2" y="hd2"/>
              </a:cxn>
              <a:cxn ang="5400000">
                <a:pos x="wd2" y="hd2"/>
              </a:cxn>
              <a:cxn ang="10800000">
                <a:pos x="wd2" y="hd2"/>
              </a:cxn>
              <a:cxn ang="16200000">
                <a:pos x="wd2" y="hd2"/>
              </a:cxn>
            </a:cxnLst>
            <a:rect l="0" t="0" r="r" b="b"/>
            <a:pathLst>
              <a:path w="21600" h="21117" extrusionOk="0">
                <a:moveTo>
                  <a:pt x="0" y="20971"/>
                </a:moveTo>
                <a:cubicBezTo>
                  <a:pt x="1800" y="21076"/>
                  <a:pt x="1510" y="21600"/>
                  <a:pt x="5748" y="19713"/>
                </a:cubicBezTo>
                <a:cubicBezTo>
                  <a:pt x="9987" y="17825"/>
                  <a:pt x="10771" y="16707"/>
                  <a:pt x="12890" y="14680"/>
                </a:cubicBezTo>
                <a:cubicBezTo>
                  <a:pt x="15010" y="12652"/>
                  <a:pt x="17013" y="9996"/>
                  <a:pt x="18465" y="7550"/>
                </a:cubicBezTo>
                <a:cubicBezTo>
                  <a:pt x="19916" y="5103"/>
                  <a:pt x="21397" y="1503"/>
                  <a:pt x="21600" y="0"/>
                </a:cubicBezTo>
              </a:path>
            </a:pathLst>
          </a:custGeom>
          <a:ln w="28575">
            <a:solidFill>
              <a:srgbClr val="A6A6A6"/>
            </a:solidFill>
          </a:ln>
        </p:spPr>
        <p:txBody>
          <a:bodyPr lIns="45719" rIns="45719"/>
          <a:lstStyle/>
          <a:p>
            <a:pPr algn="ctr">
              <a:defRPr sz="1200" b="1"/>
            </a:pPr>
            <a:endParaRPr/>
          </a:p>
        </p:txBody>
      </p:sp>
      <p:grpSp>
        <p:nvGrpSpPr>
          <p:cNvPr id="603" name="Group 62"/>
          <p:cNvGrpSpPr/>
          <p:nvPr/>
        </p:nvGrpSpPr>
        <p:grpSpPr>
          <a:xfrm>
            <a:off x="6728039" y="3250817"/>
            <a:ext cx="1607222" cy="556720"/>
            <a:chOff x="0" y="0"/>
            <a:chExt cx="1607220" cy="556718"/>
          </a:xfrm>
        </p:grpSpPr>
        <p:sp>
          <p:nvSpPr>
            <p:cNvPr id="601" name="Text Box 1"/>
            <p:cNvSpPr txBox="1"/>
            <p:nvPr/>
          </p:nvSpPr>
          <p:spPr>
            <a:xfrm>
              <a:off x="0" y="243326"/>
              <a:ext cx="1607221"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b="1">
                  <a:solidFill>
                    <a:srgbClr val="404040"/>
                  </a:solidFill>
                </a:defRPr>
              </a:lvl1pPr>
            </a:lstStyle>
            <a:p>
              <a:r>
                <a:t>Asphalt</a:t>
              </a:r>
            </a:p>
          </p:txBody>
        </p:sp>
        <p:sp>
          <p:nvSpPr>
            <p:cNvPr id="602" name="Straight Arrow Connector 84"/>
            <p:cNvSpPr/>
            <p:nvPr/>
          </p:nvSpPr>
          <p:spPr>
            <a:xfrm flipH="1" flipV="1">
              <a:off x="21367" y="0"/>
              <a:ext cx="177618" cy="488693"/>
            </a:xfrm>
            <a:prstGeom prst="line">
              <a:avLst/>
            </a:prstGeom>
            <a:noFill/>
            <a:ln w="25400" cap="flat">
              <a:solidFill>
                <a:srgbClr val="404040"/>
              </a:solidFill>
              <a:prstDash val="solid"/>
              <a:round/>
              <a:tailEnd type="stealth" w="med" len="med"/>
            </a:ln>
            <a:effectLst/>
          </p:spPr>
          <p:txBody>
            <a:bodyPr wrap="square" lIns="45719" tIns="45719" rIns="45719" bIns="45719" numCol="1" anchor="t">
              <a:noAutofit/>
            </a:bodyPr>
            <a:lstStyle/>
            <a:p>
              <a:endParaRPr/>
            </a:p>
          </p:txBody>
        </p:sp>
      </p:grpSp>
      <p:sp>
        <p:nvSpPr>
          <p:cNvPr id="604" name="Straight Arrow Connector 68"/>
          <p:cNvSpPr/>
          <p:nvPr/>
        </p:nvSpPr>
        <p:spPr>
          <a:xfrm flipH="1">
            <a:off x="4280972" y="2479655"/>
            <a:ext cx="306376" cy="263455"/>
          </a:xfrm>
          <a:prstGeom prst="line">
            <a:avLst/>
          </a:prstGeom>
          <a:ln w="25400">
            <a:solidFill>
              <a:srgbClr val="A6A6A6"/>
            </a:solidFill>
            <a:tailEnd type="stealth"/>
          </a:ln>
        </p:spPr>
        <p:txBody>
          <a:bodyPr lIns="45719" rIns="45719"/>
          <a:lstStyle/>
          <a:p>
            <a:endParaRPr/>
          </a:p>
        </p:txBody>
      </p:sp>
      <p:sp>
        <p:nvSpPr>
          <p:cNvPr id="605" name="Straight Connector 70"/>
          <p:cNvSpPr/>
          <p:nvPr/>
        </p:nvSpPr>
        <p:spPr>
          <a:xfrm>
            <a:off x="5161263" y="3226724"/>
            <a:ext cx="2714674" cy="21984"/>
          </a:xfrm>
          <a:prstGeom prst="line">
            <a:avLst/>
          </a:prstGeom>
          <a:ln w="28575">
            <a:solidFill>
              <a:srgbClr val="404040"/>
            </a:solidFill>
          </a:ln>
        </p:spPr>
        <p:txBody>
          <a:bodyPr lIns="45719" rIns="45719"/>
          <a:lstStyle/>
          <a:p>
            <a:endParaRPr/>
          </a:p>
        </p:txBody>
      </p:sp>
      <p:sp>
        <p:nvSpPr>
          <p:cNvPr id="606" name="Straight Connector 71"/>
          <p:cNvSpPr/>
          <p:nvPr/>
        </p:nvSpPr>
        <p:spPr>
          <a:xfrm>
            <a:off x="7858629" y="2808471"/>
            <a:ext cx="3172366" cy="1"/>
          </a:xfrm>
          <a:prstGeom prst="line">
            <a:avLst/>
          </a:prstGeom>
          <a:ln w="28575">
            <a:solidFill>
              <a:srgbClr val="404040"/>
            </a:solidFill>
          </a:ln>
        </p:spPr>
        <p:txBody>
          <a:bodyPr lIns="45719" rIns="45719"/>
          <a:lstStyle/>
          <a:p>
            <a:endParaRPr/>
          </a:p>
        </p:txBody>
      </p:sp>
      <p:grpSp>
        <p:nvGrpSpPr>
          <p:cNvPr id="609" name="Group 72"/>
          <p:cNvGrpSpPr/>
          <p:nvPr/>
        </p:nvGrpSpPr>
        <p:grpSpPr>
          <a:xfrm>
            <a:off x="7875938" y="2774835"/>
            <a:ext cx="1017166" cy="491628"/>
            <a:chOff x="0" y="0"/>
            <a:chExt cx="1017165" cy="491627"/>
          </a:xfrm>
        </p:grpSpPr>
        <p:sp>
          <p:nvSpPr>
            <p:cNvPr id="607" name="Straight Arrow Connector 81"/>
            <p:cNvSpPr/>
            <p:nvPr/>
          </p:nvSpPr>
          <p:spPr>
            <a:xfrm flipV="1">
              <a:off x="-1" y="0"/>
              <a:ext cx="2" cy="491628"/>
            </a:xfrm>
            <a:prstGeom prst="line">
              <a:avLst/>
            </a:prstGeom>
            <a:noFill/>
            <a:ln w="222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608" name="Text Box 1"/>
            <p:cNvSpPr txBox="1"/>
            <p:nvPr/>
          </p:nvSpPr>
          <p:spPr>
            <a:xfrm>
              <a:off x="32111" y="226466"/>
              <a:ext cx="985055"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200" b="1">
                  <a:solidFill>
                    <a:srgbClr val="404040"/>
                  </a:solidFill>
                </a:defRPr>
              </a:lvl1pPr>
            </a:lstStyle>
            <a:p>
              <a:r>
                <a:t>Early Rehab</a:t>
              </a:r>
            </a:p>
          </p:txBody>
        </p:sp>
      </p:grpSp>
      <p:sp>
        <p:nvSpPr>
          <p:cNvPr id="610" name="Straight Connector 77"/>
          <p:cNvSpPr/>
          <p:nvPr/>
        </p:nvSpPr>
        <p:spPr>
          <a:xfrm>
            <a:off x="3949326" y="2787530"/>
            <a:ext cx="7077458" cy="1"/>
          </a:xfrm>
          <a:prstGeom prst="line">
            <a:avLst/>
          </a:prstGeom>
          <a:ln w="28575">
            <a:solidFill>
              <a:srgbClr val="A6A6A6"/>
            </a:solidFill>
          </a:ln>
        </p:spPr>
        <p:txBody>
          <a:bodyPr lIns="45719" rIns="45719"/>
          <a:lstStyle/>
          <a:p>
            <a:endParaRPr/>
          </a:p>
        </p:txBody>
      </p:sp>
      <p:grpSp>
        <p:nvGrpSpPr>
          <p:cNvPr id="613" name="Group 78"/>
          <p:cNvGrpSpPr/>
          <p:nvPr/>
        </p:nvGrpSpPr>
        <p:grpSpPr>
          <a:xfrm>
            <a:off x="11030994" y="2135359"/>
            <a:ext cx="911379" cy="880645"/>
            <a:chOff x="0" y="0"/>
            <a:chExt cx="911377" cy="880644"/>
          </a:xfrm>
        </p:grpSpPr>
        <p:sp>
          <p:nvSpPr>
            <p:cNvPr id="611" name="Straight Connector 79"/>
            <p:cNvSpPr/>
            <p:nvPr/>
          </p:nvSpPr>
          <p:spPr>
            <a:xfrm flipV="1">
              <a:off x="0" y="107051"/>
              <a:ext cx="1" cy="773594"/>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sp>
          <p:nvSpPr>
            <p:cNvPr id="612" name="TextBox 80"/>
            <p:cNvSpPr txBox="1"/>
            <p:nvPr/>
          </p:nvSpPr>
          <p:spPr>
            <a:xfrm>
              <a:off x="44791" y="0"/>
              <a:ext cx="866587"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200">
                  <a:solidFill>
                    <a:srgbClr val="FF0000"/>
                  </a:solidFill>
                </a:defRPr>
              </a:lvl1pPr>
            </a:lstStyle>
            <a:p>
              <a:r>
                <a:t>Design Life</a:t>
              </a:r>
            </a:p>
          </p:txBody>
        </p:sp>
      </p:grpSp>
      <p:grpSp>
        <p:nvGrpSpPr>
          <p:cNvPr id="616" name="Group 7"/>
          <p:cNvGrpSpPr/>
          <p:nvPr/>
        </p:nvGrpSpPr>
        <p:grpSpPr>
          <a:xfrm>
            <a:off x="-660028" y="3681866"/>
            <a:ext cx="406342" cy="1131240"/>
            <a:chOff x="0" y="0"/>
            <a:chExt cx="406341" cy="1131239"/>
          </a:xfrm>
        </p:grpSpPr>
        <p:sp>
          <p:nvSpPr>
            <p:cNvPr id="614" name="Straight Connector 74"/>
            <p:cNvSpPr/>
            <p:nvPr/>
          </p:nvSpPr>
          <p:spPr>
            <a:xfrm flipH="1">
              <a:off x="-1" y="0"/>
              <a:ext cx="1" cy="1131240"/>
            </a:xfrm>
            <a:prstGeom prst="line">
              <a:avLst/>
            </a:prstGeom>
            <a:noFill/>
            <a:ln w="9525" cap="flat">
              <a:solidFill>
                <a:srgbClr val="FF7C80"/>
              </a:solidFill>
              <a:prstDash val="sysDash"/>
              <a:round/>
            </a:ln>
            <a:effectLst/>
          </p:spPr>
          <p:txBody>
            <a:bodyPr wrap="square" lIns="45719" tIns="45719" rIns="45719" bIns="45719" numCol="1" anchor="t">
              <a:noAutofit/>
            </a:bodyPr>
            <a:lstStyle/>
            <a:p>
              <a:endParaRPr/>
            </a:p>
          </p:txBody>
        </p:sp>
        <p:sp>
          <p:nvSpPr>
            <p:cNvPr id="615" name="Straight Connector 75"/>
            <p:cNvSpPr/>
            <p:nvPr/>
          </p:nvSpPr>
          <p:spPr>
            <a:xfrm flipH="1">
              <a:off x="406340" y="0"/>
              <a:ext cx="1" cy="1131240"/>
            </a:xfrm>
            <a:prstGeom prst="line">
              <a:avLst/>
            </a:prstGeom>
            <a:noFill/>
            <a:ln w="9525" cap="flat">
              <a:solidFill>
                <a:srgbClr val="FF7C80"/>
              </a:solidFill>
              <a:prstDash val="sysDash"/>
              <a:round/>
            </a:ln>
            <a:effectLst/>
          </p:spPr>
          <p:txBody>
            <a:bodyPr wrap="square" lIns="45719" tIns="45719" rIns="45719" bIns="45719" numCol="1" anchor="t">
              <a:noAutofit/>
            </a:bodyPr>
            <a:lstStyle/>
            <a:p>
              <a:endParaRPr/>
            </a:p>
          </p:txBody>
        </p:sp>
      </p:grpSp>
      <p:sp>
        <p:nvSpPr>
          <p:cNvPr id="617" name="TextBox 76"/>
          <p:cNvSpPr txBox="1"/>
          <p:nvPr/>
        </p:nvSpPr>
        <p:spPr>
          <a:xfrm>
            <a:off x="3163752" y="4686910"/>
            <a:ext cx="3707196"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b="1">
                <a:solidFill>
                  <a:srgbClr val="FF7C80"/>
                </a:solidFill>
              </a:defRPr>
            </a:lvl1pPr>
          </a:lstStyle>
          <a:p>
            <a:r>
              <a:rPr dirty="0"/>
              <a:t>Time the road is submerged / not passable</a:t>
            </a:r>
          </a:p>
        </p:txBody>
      </p:sp>
      <p:sp>
        <p:nvSpPr>
          <p:cNvPr id="618" name="TextBox 87"/>
          <p:cNvSpPr txBox="1"/>
          <p:nvPr/>
        </p:nvSpPr>
        <p:spPr>
          <a:xfrm>
            <a:off x="2034652" y="3427314"/>
            <a:ext cx="2153304" cy="1101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a:pPr>
            <a:r>
              <a:t>1) </a:t>
            </a:r>
            <a:br/>
            <a:r>
              <a:t>Lower drop in performance</a:t>
            </a:r>
            <a:br/>
            <a:r>
              <a:t>(Both Short and</a:t>
            </a:r>
            <a:br/>
            <a:r>
              <a:t>long term)</a:t>
            </a:r>
          </a:p>
        </p:txBody>
      </p:sp>
      <p:grpSp>
        <p:nvGrpSpPr>
          <p:cNvPr id="622" name="Group 88"/>
          <p:cNvGrpSpPr/>
          <p:nvPr/>
        </p:nvGrpSpPr>
        <p:grpSpPr>
          <a:xfrm>
            <a:off x="3282326" y="3162529"/>
            <a:ext cx="271571" cy="659474"/>
            <a:chOff x="0" y="0"/>
            <a:chExt cx="271570" cy="659473"/>
          </a:xfrm>
        </p:grpSpPr>
        <p:sp>
          <p:nvSpPr>
            <p:cNvPr id="619" name="Straight Arrow Connector 89"/>
            <p:cNvSpPr/>
            <p:nvPr/>
          </p:nvSpPr>
          <p:spPr>
            <a:xfrm flipH="1">
              <a:off x="135785" y="511"/>
              <a:ext cx="1" cy="639569"/>
            </a:xfrm>
            <a:prstGeom prst="line">
              <a:avLst/>
            </a:prstGeom>
            <a:noFill/>
            <a:ln w="25400" cap="flat">
              <a:solidFill>
                <a:srgbClr val="95A5F7"/>
              </a:solidFill>
              <a:prstDash val="solid"/>
              <a:round/>
              <a:headEnd type="triangle" w="med" len="med"/>
            </a:ln>
            <a:effectLst/>
          </p:spPr>
          <p:txBody>
            <a:bodyPr wrap="square" lIns="45719" tIns="45719" rIns="45719" bIns="45719" numCol="1" anchor="t">
              <a:noAutofit/>
            </a:bodyPr>
            <a:lstStyle/>
            <a:p>
              <a:endParaRPr/>
            </a:p>
          </p:txBody>
        </p:sp>
        <p:sp>
          <p:nvSpPr>
            <p:cNvPr id="620" name="Straight Connector 90"/>
            <p:cNvSpPr/>
            <p:nvPr/>
          </p:nvSpPr>
          <p:spPr>
            <a:xfrm>
              <a:off x="-1" y="659473"/>
              <a:ext cx="271572" cy="1"/>
            </a:xfrm>
            <a:prstGeom prst="line">
              <a:avLst/>
            </a:prstGeom>
            <a:noFill/>
            <a:ln w="25400" cap="flat">
              <a:solidFill>
                <a:srgbClr val="95A5F7"/>
              </a:solidFill>
              <a:prstDash val="solid"/>
              <a:round/>
            </a:ln>
            <a:effectLst/>
          </p:spPr>
          <p:txBody>
            <a:bodyPr wrap="square" lIns="45719" tIns="45719" rIns="45719" bIns="45719" numCol="1" anchor="t">
              <a:noAutofit/>
            </a:bodyPr>
            <a:lstStyle/>
            <a:p>
              <a:endParaRPr/>
            </a:p>
          </p:txBody>
        </p:sp>
        <p:sp>
          <p:nvSpPr>
            <p:cNvPr id="621" name="Straight Connector 91"/>
            <p:cNvSpPr/>
            <p:nvPr/>
          </p:nvSpPr>
          <p:spPr>
            <a:xfrm>
              <a:off x="-1" y="-1"/>
              <a:ext cx="271572" cy="1"/>
            </a:xfrm>
            <a:prstGeom prst="line">
              <a:avLst/>
            </a:prstGeom>
            <a:noFill/>
            <a:ln w="25400" cap="flat">
              <a:solidFill>
                <a:srgbClr val="95A5F7"/>
              </a:solidFill>
              <a:prstDash val="solid"/>
              <a:round/>
            </a:ln>
            <a:effectLst/>
          </p:spPr>
          <p:txBody>
            <a:bodyPr wrap="square" lIns="45719" tIns="45719" rIns="45719" bIns="45719" numCol="1" anchor="t">
              <a:noAutofit/>
            </a:bodyPr>
            <a:lstStyle/>
            <a:p>
              <a:endParaRPr/>
            </a:p>
          </p:txBody>
        </p:sp>
      </p:grpSp>
      <p:sp>
        <p:nvSpPr>
          <p:cNvPr id="623" name="TextBox 92"/>
          <p:cNvSpPr txBox="1"/>
          <p:nvPr/>
        </p:nvSpPr>
        <p:spPr>
          <a:xfrm>
            <a:off x="2621341" y="1360540"/>
            <a:ext cx="4450492"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a:pPr>
            <a:r>
              <a:t>2) </a:t>
            </a:r>
            <a:br/>
            <a:r>
              <a:t>Quicker opening</a:t>
            </a:r>
            <a:br/>
            <a:r>
              <a:t>(less dependence on subgrade / base strength)</a:t>
            </a:r>
          </a:p>
        </p:txBody>
      </p:sp>
      <p:sp>
        <p:nvSpPr>
          <p:cNvPr id="624" name="Freeform: Shape 93"/>
          <p:cNvSpPr/>
          <p:nvPr/>
        </p:nvSpPr>
        <p:spPr>
          <a:xfrm>
            <a:off x="3502270" y="2067563"/>
            <a:ext cx="381803" cy="1031397"/>
          </a:xfrm>
          <a:custGeom>
            <a:avLst/>
            <a:gdLst/>
            <a:ahLst/>
            <a:cxnLst>
              <a:cxn ang="0">
                <a:pos x="wd2" y="hd2"/>
              </a:cxn>
              <a:cxn ang="5400000">
                <a:pos x="wd2" y="hd2"/>
              </a:cxn>
              <a:cxn ang="10800000">
                <a:pos x="wd2" y="hd2"/>
              </a:cxn>
              <a:cxn ang="16200000">
                <a:pos x="wd2" y="hd2"/>
              </a:cxn>
            </a:cxnLst>
            <a:rect l="0" t="0" r="r" b="b"/>
            <a:pathLst>
              <a:path w="21301" h="21600" extrusionOk="0">
                <a:moveTo>
                  <a:pt x="150" y="0"/>
                </a:moveTo>
                <a:cubicBezTo>
                  <a:pt x="-299" y="3357"/>
                  <a:pt x="166" y="7838"/>
                  <a:pt x="2864" y="10239"/>
                </a:cubicBezTo>
                <a:cubicBezTo>
                  <a:pt x="5563" y="12640"/>
                  <a:pt x="13270" y="12512"/>
                  <a:pt x="16343" y="14406"/>
                </a:cubicBezTo>
                <a:cubicBezTo>
                  <a:pt x="19416" y="16299"/>
                  <a:pt x="17003" y="18128"/>
                  <a:pt x="21301" y="21600"/>
                </a:cubicBezTo>
              </a:path>
            </a:pathLst>
          </a:custGeom>
          <a:ln>
            <a:solidFill>
              <a:srgbClr val="95A5F7"/>
            </a:solidFill>
            <a:tailEnd type="triangle"/>
          </a:ln>
        </p:spPr>
        <p:txBody>
          <a:bodyPr lIns="45719" rIns="45719"/>
          <a:lstStyle/>
          <a:p>
            <a:pPr algn="ctr">
              <a:defRPr sz="1200" b="1"/>
            </a:pPr>
            <a:endParaRPr/>
          </a:p>
        </p:txBody>
      </p:sp>
      <p:grpSp>
        <p:nvGrpSpPr>
          <p:cNvPr id="628" name="Group 94"/>
          <p:cNvGrpSpPr/>
          <p:nvPr/>
        </p:nvGrpSpPr>
        <p:grpSpPr>
          <a:xfrm>
            <a:off x="3997835" y="2809103"/>
            <a:ext cx="1199393" cy="1423282"/>
            <a:chOff x="0" y="0"/>
            <a:chExt cx="1199392" cy="1423280"/>
          </a:xfrm>
        </p:grpSpPr>
        <p:sp>
          <p:nvSpPr>
            <p:cNvPr id="625" name="Straight Arrow Connector 95"/>
            <p:cNvSpPr/>
            <p:nvPr/>
          </p:nvSpPr>
          <p:spPr>
            <a:xfrm>
              <a:off x="2225" y="1205344"/>
              <a:ext cx="1178892" cy="1"/>
            </a:xfrm>
            <a:prstGeom prst="line">
              <a:avLst/>
            </a:prstGeom>
            <a:noFill/>
            <a:ln w="25400" cap="flat">
              <a:solidFill>
                <a:srgbClr val="95A5F7"/>
              </a:solidFill>
              <a:prstDash val="solid"/>
              <a:round/>
              <a:headEnd type="triangle" w="med" len="med"/>
            </a:ln>
            <a:effectLst/>
          </p:spPr>
          <p:txBody>
            <a:bodyPr wrap="square" lIns="45719" tIns="45719" rIns="45719" bIns="45719" numCol="1" anchor="t">
              <a:noAutofit/>
            </a:bodyPr>
            <a:lstStyle/>
            <a:p>
              <a:endParaRPr/>
            </a:p>
          </p:txBody>
        </p:sp>
        <p:sp>
          <p:nvSpPr>
            <p:cNvPr id="626" name="Straight Connector 96"/>
            <p:cNvSpPr/>
            <p:nvPr/>
          </p:nvSpPr>
          <p:spPr>
            <a:xfrm flipV="1">
              <a:off x="1199392" y="508881"/>
              <a:ext cx="1" cy="914400"/>
            </a:xfrm>
            <a:prstGeom prst="line">
              <a:avLst/>
            </a:prstGeom>
            <a:noFill/>
            <a:ln w="25400" cap="flat">
              <a:solidFill>
                <a:srgbClr val="95A5F7"/>
              </a:solidFill>
              <a:prstDash val="solid"/>
              <a:round/>
            </a:ln>
            <a:effectLst/>
          </p:spPr>
          <p:txBody>
            <a:bodyPr wrap="square" lIns="45719" tIns="45719" rIns="45719" bIns="45719" numCol="1" anchor="t">
              <a:noAutofit/>
            </a:bodyPr>
            <a:lstStyle/>
            <a:p>
              <a:endParaRPr/>
            </a:p>
          </p:txBody>
        </p:sp>
        <p:sp>
          <p:nvSpPr>
            <p:cNvPr id="627" name="Straight Connector 97"/>
            <p:cNvSpPr/>
            <p:nvPr/>
          </p:nvSpPr>
          <p:spPr>
            <a:xfrm flipV="1">
              <a:off x="-1" y="0"/>
              <a:ext cx="2" cy="1414943"/>
            </a:xfrm>
            <a:prstGeom prst="line">
              <a:avLst/>
            </a:prstGeom>
            <a:noFill/>
            <a:ln w="25400" cap="flat">
              <a:solidFill>
                <a:srgbClr val="95A5F7"/>
              </a:solidFill>
              <a:prstDash val="solid"/>
              <a:round/>
            </a:ln>
            <a:effectLst/>
          </p:spPr>
          <p:txBody>
            <a:bodyPr wrap="square" lIns="45719" tIns="45719" rIns="45719" bIns="45719" numCol="1" anchor="t">
              <a:noAutofit/>
            </a:bodyPr>
            <a:lstStyle/>
            <a:p>
              <a:endParaRPr/>
            </a:p>
          </p:txBody>
        </p:sp>
      </p:grpSp>
      <p:sp>
        <p:nvSpPr>
          <p:cNvPr id="629" name="TextBox 98"/>
          <p:cNvSpPr txBox="1"/>
          <p:nvPr/>
        </p:nvSpPr>
        <p:spPr>
          <a:xfrm>
            <a:off x="4090169" y="4107669"/>
            <a:ext cx="3300177"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b="1"/>
            </a:pPr>
            <a:r>
              <a:t>3) </a:t>
            </a:r>
            <a:br/>
            <a:r>
              <a:t>Shorter recovery time</a:t>
            </a:r>
          </a:p>
        </p:txBody>
      </p:sp>
      <p:sp>
        <p:nvSpPr>
          <p:cNvPr id="630" name="Freeform: Shape 99"/>
          <p:cNvSpPr/>
          <p:nvPr/>
        </p:nvSpPr>
        <p:spPr>
          <a:xfrm flipH="1" flipV="1">
            <a:off x="3689005" y="3877274"/>
            <a:ext cx="87112" cy="804656"/>
          </a:xfrm>
          <a:custGeom>
            <a:avLst/>
            <a:gdLst/>
            <a:ahLst/>
            <a:cxnLst>
              <a:cxn ang="0">
                <a:pos x="wd2" y="hd2"/>
              </a:cxn>
              <a:cxn ang="5400000">
                <a:pos x="wd2" y="hd2"/>
              </a:cxn>
              <a:cxn ang="10800000">
                <a:pos x="wd2" y="hd2"/>
              </a:cxn>
              <a:cxn ang="16200000">
                <a:pos x="wd2" y="hd2"/>
              </a:cxn>
            </a:cxnLst>
            <a:rect l="0" t="0" r="r" b="b"/>
            <a:pathLst>
              <a:path w="21301" h="21600" extrusionOk="0">
                <a:moveTo>
                  <a:pt x="150" y="0"/>
                </a:moveTo>
                <a:cubicBezTo>
                  <a:pt x="-299" y="3357"/>
                  <a:pt x="166" y="7838"/>
                  <a:pt x="2864" y="10239"/>
                </a:cubicBezTo>
                <a:cubicBezTo>
                  <a:pt x="5563" y="12640"/>
                  <a:pt x="13270" y="12512"/>
                  <a:pt x="16343" y="14406"/>
                </a:cubicBezTo>
                <a:cubicBezTo>
                  <a:pt x="19416" y="16299"/>
                  <a:pt x="17003" y="18128"/>
                  <a:pt x="21301" y="21600"/>
                </a:cubicBezTo>
              </a:path>
            </a:pathLst>
          </a:custGeom>
          <a:ln>
            <a:solidFill>
              <a:srgbClr val="FFAEB1"/>
            </a:solidFill>
            <a:tailEnd type="triangle"/>
          </a:ln>
        </p:spPr>
        <p:txBody>
          <a:bodyPr lIns="45719" rIns="45719"/>
          <a:lstStyle/>
          <a:p>
            <a:pPr algn="ctr">
              <a:defRPr sz="1200" b="1"/>
            </a:pPr>
            <a:endParaRPr/>
          </a:p>
        </p:txBody>
      </p:sp>
      <p:sp>
        <p:nvSpPr>
          <p:cNvPr id="632" name="Rectangle"/>
          <p:cNvSpPr/>
          <p:nvPr/>
        </p:nvSpPr>
        <p:spPr>
          <a:xfrm>
            <a:off x="1778496" y="5802912"/>
            <a:ext cx="9341298" cy="779326"/>
          </a:xfrm>
          <a:prstGeom prst="rect">
            <a:avLst/>
          </a:prstGeom>
          <a:solidFill>
            <a:srgbClr val="4C80C0"/>
          </a:solidFill>
          <a:ln w="25400">
            <a:solidFill>
              <a:srgbClr val="90C74B"/>
            </a:solidFill>
          </a:ln>
        </p:spPr>
        <p:txBody>
          <a:bodyPr lIns="45719" rIns="45719"/>
          <a:lstStyle/>
          <a:p>
            <a:endParaRPr/>
          </a:p>
        </p:txBody>
      </p:sp>
      <p:sp>
        <p:nvSpPr>
          <p:cNvPr id="633" name="TextBox 5"/>
          <p:cNvSpPr txBox="1"/>
          <p:nvPr/>
        </p:nvSpPr>
        <p:spPr>
          <a:xfrm>
            <a:off x="2033605" y="5915430"/>
            <a:ext cx="8673509" cy="1564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defRPr sz="1600" spc="-32">
                <a:solidFill>
                  <a:schemeClr val="accent3">
                    <a:lumOff val="44000"/>
                  </a:schemeClr>
                </a:solidFill>
                <a:latin typeface="Gotham"/>
                <a:ea typeface="Gotham"/>
                <a:cs typeface="Gotham"/>
                <a:sym typeface="Gotham"/>
              </a:defRPr>
            </a:pPr>
            <a:r>
              <a:t>Stiffer Pavements are less impacted by sub grade strength loss and recover faster </a:t>
            </a:r>
          </a:p>
          <a:p>
            <a:pPr algn="ctr">
              <a:defRPr sz="1600" spc="-32">
                <a:solidFill>
                  <a:schemeClr val="accent3">
                    <a:lumOff val="44000"/>
                  </a:schemeClr>
                </a:solidFill>
                <a:latin typeface="Gotham"/>
                <a:ea typeface="Gotham"/>
                <a:cs typeface="Gotham"/>
                <a:sym typeface="Gotham"/>
              </a:defRPr>
            </a:pPr>
            <a:r>
              <a:t>(stiffer = concrete, cement stabilized bases, increased asphalt thickness)</a:t>
            </a:r>
          </a:p>
        </p:txBody>
      </p:sp>
      <p:pic>
        <p:nvPicPr>
          <p:cNvPr id="2" name="Picture 1">
            <a:extLst>
              <a:ext uri="{FF2B5EF4-FFF2-40B4-BE49-F238E27FC236}">
                <a16:creationId xmlns:a16="http://schemas.microsoft.com/office/drawing/2014/main" id="{1E0C09CF-284E-49B2-BADD-79E1F7716806}"/>
              </a:ext>
            </a:extLst>
          </p:cNvPr>
          <p:cNvPicPr>
            <a:picLocks noChangeAspect="1"/>
          </p:cNvPicPr>
          <p:nvPr/>
        </p:nvPicPr>
        <p:blipFill rotWithShape="1">
          <a:blip r:embed="rId3"/>
          <a:srcRect l="5555" t="31137" r="18940" b="25562"/>
          <a:stretch/>
        </p:blipFill>
        <p:spPr>
          <a:xfrm>
            <a:off x="278406" y="1302413"/>
            <a:ext cx="11630691" cy="4446852"/>
          </a:xfrm>
          <a:prstGeom prst="rect">
            <a:avLst/>
          </a:prstGeom>
        </p:spPr>
      </p:pic>
      <p:pic>
        <p:nvPicPr>
          <p:cNvPr id="631" name="Image" descr="Image"/>
          <p:cNvPicPr>
            <a:picLocks noChangeAspect="1"/>
          </p:cNvPicPr>
          <p:nvPr/>
        </p:nvPicPr>
        <p:blipFill>
          <a:blip r:embed="rId2"/>
          <a:stretch>
            <a:fillRect/>
          </a:stretch>
        </p:blipFill>
        <p:spPr>
          <a:xfrm>
            <a:off x="8738256" y="1410153"/>
            <a:ext cx="2104911" cy="739180"/>
          </a:xfrm>
          <a:prstGeom prst="rect">
            <a:avLst/>
          </a:prstGeom>
          <a:ln w="12700">
            <a:miter lim="400000"/>
          </a:ln>
        </p:spPr>
      </p:pic>
    </p:spTree>
    <p:extLst>
      <p:ext uri="{BB962C8B-B14F-4D97-AF65-F5344CB8AC3E}">
        <p14:creationId xmlns:p14="http://schemas.microsoft.com/office/powerpoint/2010/main" val="1537028701"/>
      </p:ext>
    </p:extLst>
  </p:cSld>
  <p:clrMapOvr>
    <a:masterClrMapping/>
  </p:clrMapOvr>
  <p:transition spd="med" advTm="5477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8" name="Group"/>
          <p:cNvGrpSpPr/>
          <p:nvPr/>
        </p:nvGrpSpPr>
        <p:grpSpPr>
          <a:xfrm>
            <a:off x="-8467" y="0"/>
            <a:ext cx="14506607" cy="9242625"/>
            <a:chOff x="0" y="0"/>
            <a:chExt cx="14506605" cy="9242624"/>
          </a:xfrm>
        </p:grpSpPr>
        <p:sp>
          <p:nvSpPr>
            <p:cNvPr id="63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3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3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639" name="Rectangle 3"/>
          <p:cNvSpPr txBox="1">
            <a:spLocks noGrp="1"/>
          </p:cNvSpPr>
          <p:nvPr>
            <p:ph type="title"/>
          </p:nvPr>
        </p:nvSpPr>
        <p:spPr>
          <a:xfrm>
            <a:off x="387584" y="819150"/>
            <a:ext cx="11416832" cy="413960"/>
          </a:xfrm>
          <a:prstGeom prst="rect">
            <a:avLst/>
          </a:prstGeom>
        </p:spPr>
        <p:txBody>
          <a:bodyPr/>
          <a:lstStyle/>
          <a:p>
            <a:r>
              <a:rPr lang="en-US" dirty="0"/>
              <a:t>Agenda</a:t>
            </a:r>
            <a:endParaRPr dirty="0"/>
          </a:p>
        </p:txBody>
      </p:sp>
      <p:sp>
        <p:nvSpPr>
          <p:cNvPr id="640" name="Rectangle 4"/>
          <p:cNvSpPr txBox="1">
            <a:spLocks noGrp="1"/>
          </p:cNvSpPr>
          <p:nvPr>
            <p:ph type="body" sz="half" idx="1"/>
          </p:nvPr>
        </p:nvSpPr>
        <p:spPr>
          <a:xfrm>
            <a:off x="927219" y="2110898"/>
            <a:ext cx="10330057" cy="2050253"/>
          </a:xfrm>
          <a:prstGeom prst="rect">
            <a:avLst/>
          </a:prstGeom>
        </p:spPr>
        <p:txBody>
          <a:bodyPr>
            <a:noAutofit/>
          </a:bodyPr>
          <a:lstStyle/>
          <a:p>
            <a:pPr algn="ctr">
              <a:defRPr sz="1600" b="0">
                <a:solidFill>
                  <a:schemeClr val="accent4"/>
                </a:solidFill>
                <a:latin typeface="Gotham"/>
                <a:ea typeface="Gotham"/>
                <a:cs typeface="Gotham"/>
                <a:sym typeface="Gotham"/>
              </a:defRPr>
            </a:pPr>
            <a:r>
              <a:rPr sz="2400" dirty="0"/>
              <a:t>The Need for Resilient Pavements</a:t>
            </a:r>
          </a:p>
          <a:p>
            <a:pPr algn="ctr">
              <a:defRPr sz="1600" b="0">
                <a:solidFill>
                  <a:schemeClr val="accent4"/>
                </a:solidFill>
                <a:latin typeface="Gotham"/>
                <a:ea typeface="Gotham"/>
                <a:cs typeface="Gotham"/>
                <a:sym typeface="Gotham"/>
              </a:defRPr>
            </a:pPr>
            <a:endParaRPr sz="2400" dirty="0"/>
          </a:p>
          <a:p>
            <a:pPr algn="ctr">
              <a:defRPr sz="1600" b="0">
                <a:solidFill>
                  <a:schemeClr val="accent4"/>
                </a:solidFill>
                <a:latin typeface="Gotham"/>
                <a:ea typeface="Gotham"/>
                <a:cs typeface="Gotham"/>
                <a:sym typeface="Gotham"/>
              </a:defRPr>
            </a:pPr>
            <a:r>
              <a:rPr sz="2400" dirty="0"/>
              <a:t>Defining Resiliency</a:t>
            </a:r>
          </a:p>
          <a:p>
            <a:pPr algn="ctr">
              <a:defRPr sz="1600" b="0">
                <a:solidFill>
                  <a:schemeClr val="accent4"/>
                </a:solidFill>
                <a:latin typeface="Gotham"/>
                <a:ea typeface="Gotham"/>
                <a:cs typeface="Gotham"/>
                <a:sym typeface="Gotham"/>
              </a:defRPr>
            </a:pPr>
            <a:endParaRPr sz="2400" dirty="0"/>
          </a:p>
          <a:p>
            <a:pPr algn="ctr">
              <a:defRPr sz="1600" b="0">
                <a:solidFill>
                  <a:srgbClr val="90C74B"/>
                </a:solidFill>
                <a:latin typeface="Gotham Black"/>
                <a:ea typeface="Gotham Black"/>
                <a:cs typeface="Gotham Black"/>
                <a:sym typeface="Gotham Black"/>
              </a:defRPr>
            </a:pPr>
            <a:r>
              <a:rPr sz="2400" dirty="0"/>
              <a:t>Improving a Pavement’s Flood Resiliency </a:t>
            </a:r>
          </a:p>
        </p:txBody>
      </p:sp>
      <p:pic>
        <p:nvPicPr>
          <p:cNvPr id="641" name="Image" descr="Image"/>
          <p:cNvPicPr>
            <a:picLocks noChangeAspect="1"/>
          </p:cNvPicPr>
          <p:nvPr/>
        </p:nvPicPr>
        <p:blipFill>
          <a:blip r:embed="rId2"/>
          <a:stretch>
            <a:fillRect/>
          </a:stretch>
        </p:blipFill>
        <p:spPr>
          <a:xfrm>
            <a:off x="767398" y="5666224"/>
            <a:ext cx="2093990" cy="735345"/>
          </a:xfrm>
          <a:prstGeom prst="rect">
            <a:avLst/>
          </a:prstGeom>
          <a:ln w="12700">
            <a:miter lim="400000"/>
          </a:ln>
        </p:spPr>
      </p:pic>
      <p:sp>
        <p:nvSpPr>
          <p:cNvPr id="642" name="Line"/>
          <p:cNvSpPr/>
          <p:nvPr/>
        </p:nvSpPr>
        <p:spPr>
          <a:xfrm>
            <a:off x="5704576" y="1538654"/>
            <a:ext cx="706648" cy="1"/>
          </a:xfrm>
          <a:prstGeom prst="line">
            <a:avLst/>
          </a:prstGeom>
          <a:ln w="12700">
            <a:solidFill>
              <a:schemeClr val="accent3"/>
            </a:solidFill>
          </a:ln>
        </p:spPr>
        <p:txBody>
          <a:bodyPr lIns="45719" rIns="45719"/>
          <a:lstStyle/>
          <a:p>
            <a:endParaRPr/>
          </a:p>
        </p:txBody>
      </p:sp>
    </p:spTree>
  </p:cSld>
  <p:clrMapOvr>
    <a:masterClrMapping/>
  </p:clrMapOvr>
  <p:transition spd="med" advTm="8014"/>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8" name="Group"/>
          <p:cNvGrpSpPr/>
          <p:nvPr/>
        </p:nvGrpSpPr>
        <p:grpSpPr>
          <a:xfrm>
            <a:off x="-8467" y="0"/>
            <a:ext cx="14506607" cy="9242625"/>
            <a:chOff x="0" y="0"/>
            <a:chExt cx="14506605" cy="9242624"/>
          </a:xfrm>
        </p:grpSpPr>
        <p:sp>
          <p:nvSpPr>
            <p:cNvPr id="65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5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5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660" name="Rectangle 2"/>
          <p:cNvSpPr txBox="1">
            <a:spLocks noGrp="1"/>
          </p:cNvSpPr>
          <p:nvPr>
            <p:ph type="title"/>
          </p:nvPr>
        </p:nvSpPr>
        <p:spPr>
          <a:xfrm>
            <a:off x="387584" y="540702"/>
            <a:ext cx="11416832" cy="794065"/>
          </a:xfrm>
          <a:prstGeom prst="rect">
            <a:avLst/>
          </a:prstGeom>
        </p:spPr>
        <p:txBody>
          <a:bodyPr/>
          <a:lstStyle/>
          <a:p>
            <a:pPr>
              <a:defRPr sz="2400"/>
            </a:pPr>
            <a:r>
              <a:t>ONE OFTEN DISCUSSED APPROACH IS ELEVATING THE ROAD </a:t>
            </a:r>
            <a:br/>
            <a:r>
              <a:t>ABOVE FLOODING ELEVATION</a:t>
            </a:r>
          </a:p>
        </p:txBody>
      </p:sp>
      <p:pic>
        <p:nvPicPr>
          <p:cNvPr id="661" name="Picture 3" descr="Picture 3"/>
          <p:cNvPicPr>
            <a:picLocks noChangeAspect="1"/>
          </p:cNvPicPr>
          <p:nvPr/>
        </p:nvPicPr>
        <p:blipFill>
          <a:blip r:embed="rId3"/>
          <a:stretch>
            <a:fillRect/>
          </a:stretch>
        </p:blipFill>
        <p:spPr>
          <a:xfrm>
            <a:off x="482763" y="1443333"/>
            <a:ext cx="5651338" cy="3585867"/>
          </a:xfrm>
          <a:prstGeom prst="rect">
            <a:avLst/>
          </a:prstGeom>
          <a:ln>
            <a:solidFill>
              <a:srgbClr val="000000"/>
            </a:solidFill>
            <a:miter/>
          </a:ln>
        </p:spPr>
      </p:pic>
      <p:pic>
        <p:nvPicPr>
          <p:cNvPr id="662" name="Picture 4" descr="Picture 4"/>
          <p:cNvPicPr>
            <a:picLocks noChangeAspect="1"/>
          </p:cNvPicPr>
          <p:nvPr/>
        </p:nvPicPr>
        <p:blipFill>
          <a:blip r:embed="rId4"/>
          <a:srcRect t="7700" b="7698"/>
          <a:stretch>
            <a:fillRect/>
          </a:stretch>
        </p:blipFill>
        <p:spPr>
          <a:xfrm>
            <a:off x="6318332" y="1443333"/>
            <a:ext cx="5651337" cy="3585868"/>
          </a:xfrm>
          <a:prstGeom prst="rect">
            <a:avLst/>
          </a:prstGeom>
          <a:ln>
            <a:solidFill>
              <a:srgbClr val="000000"/>
            </a:solidFill>
            <a:miter/>
          </a:ln>
        </p:spPr>
      </p:pic>
      <p:sp>
        <p:nvSpPr>
          <p:cNvPr id="663" name="Rectangle 7"/>
          <p:cNvSpPr txBox="1"/>
          <p:nvPr/>
        </p:nvSpPr>
        <p:spPr>
          <a:xfrm>
            <a:off x="6290370" y="1861981"/>
            <a:ext cx="5301026" cy="890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1600">
                <a:solidFill>
                  <a:schemeClr val="accent3">
                    <a:lumOff val="44000"/>
                  </a:schemeClr>
                </a:solidFill>
                <a:latin typeface="Gotham Black"/>
                <a:ea typeface="Gotham Black"/>
                <a:cs typeface="Gotham Black"/>
                <a:sym typeface="Gotham Black"/>
              </a:defRPr>
            </a:pPr>
            <a:r>
              <a:t>Elevation View of SR54 Viaduct </a:t>
            </a:r>
          </a:p>
          <a:p>
            <a:pPr algn="r">
              <a:defRPr sz="1600">
                <a:solidFill>
                  <a:schemeClr val="accent3">
                    <a:lumOff val="44000"/>
                  </a:schemeClr>
                </a:solidFill>
                <a:latin typeface="Gotham Black"/>
                <a:ea typeface="Gotham Black"/>
                <a:cs typeface="Gotham Black"/>
                <a:sym typeface="Gotham Black"/>
              </a:defRPr>
            </a:pPr>
            <a:r>
              <a:t>From Old SR54 Alignment, Fenwick DE</a:t>
            </a:r>
          </a:p>
          <a:p>
            <a:pPr algn="r">
              <a:defRPr sz="1600">
                <a:solidFill>
                  <a:schemeClr val="accent3">
                    <a:lumOff val="44000"/>
                  </a:schemeClr>
                </a:solidFill>
                <a:latin typeface="Gotham Black"/>
                <a:ea typeface="Gotham Black"/>
                <a:cs typeface="Gotham Black"/>
                <a:sym typeface="Gotham Black"/>
              </a:defRPr>
            </a:pPr>
            <a:endParaRPr/>
          </a:p>
          <a:p>
            <a:pPr algn="r">
              <a:defRPr sz="1600">
                <a:solidFill>
                  <a:schemeClr val="accent3">
                    <a:lumOff val="44000"/>
                  </a:schemeClr>
                </a:solidFill>
                <a:latin typeface="Gotham Black"/>
                <a:ea typeface="Gotham Black"/>
                <a:cs typeface="Gotham Black"/>
                <a:sym typeface="Gotham Black"/>
              </a:defRPr>
            </a:pPr>
            <a:r>
              <a:t>Cost = $16 M in 2001</a:t>
            </a:r>
          </a:p>
        </p:txBody>
      </p:sp>
      <p:sp>
        <p:nvSpPr>
          <p:cNvPr id="664" name="TextBox 12"/>
          <p:cNvSpPr txBox="1"/>
          <p:nvPr/>
        </p:nvSpPr>
        <p:spPr>
          <a:xfrm>
            <a:off x="517234" y="5155678"/>
            <a:ext cx="2307889" cy="17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00"/>
            </a:lvl1pPr>
          </a:lstStyle>
          <a:p>
            <a:r>
              <a:t>Schematic and Photo courtesy of Jim Pappas, DELDOT</a:t>
            </a:r>
          </a:p>
        </p:txBody>
      </p:sp>
      <p:sp>
        <p:nvSpPr>
          <p:cNvPr id="665" name="Rectangle"/>
          <p:cNvSpPr/>
          <p:nvPr/>
        </p:nvSpPr>
        <p:spPr>
          <a:xfrm>
            <a:off x="3929029" y="5343238"/>
            <a:ext cx="4611132" cy="779326"/>
          </a:xfrm>
          <a:prstGeom prst="rect">
            <a:avLst/>
          </a:prstGeom>
          <a:solidFill>
            <a:srgbClr val="4C80C0"/>
          </a:solidFill>
          <a:ln w="25400">
            <a:solidFill>
              <a:srgbClr val="90C74B"/>
            </a:solidFill>
          </a:ln>
        </p:spPr>
        <p:txBody>
          <a:bodyPr lIns="45719" rIns="45719"/>
          <a:lstStyle/>
          <a:p>
            <a:endParaRPr/>
          </a:p>
        </p:txBody>
      </p:sp>
      <p:sp>
        <p:nvSpPr>
          <p:cNvPr id="666" name="TextBox 5"/>
          <p:cNvSpPr txBox="1"/>
          <p:nvPr/>
        </p:nvSpPr>
        <p:spPr>
          <a:xfrm>
            <a:off x="4184138" y="5414667"/>
            <a:ext cx="4100914" cy="97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rPr dirty="0"/>
              <a:t>Elevating the roadway is not cheap and it is not possible to raise all roadways</a:t>
            </a:r>
          </a:p>
        </p:txBody>
      </p:sp>
    </p:spTree>
  </p:cSld>
  <p:clrMapOvr>
    <a:masterClrMapping/>
  </p:clrMapOvr>
  <p:transition spd="med" advTm="23292"/>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p:cNvGrpSpPr/>
          <p:nvPr/>
        </p:nvGrpSpPr>
        <p:grpSpPr>
          <a:xfrm>
            <a:off x="6967686" y="3245463"/>
            <a:ext cx="5746365" cy="2356282"/>
            <a:chOff x="0" y="0"/>
            <a:chExt cx="14506605" cy="9242624"/>
          </a:xfrm>
        </p:grpSpPr>
        <p:sp>
          <p:nvSpPr>
            <p:cNvPr id="196"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97"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98"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200" name="Title 1"/>
          <p:cNvSpPr txBox="1">
            <a:spLocks noGrp="1"/>
          </p:cNvSpPr>
          <p:nvPr>
            <p:ph type="title"/>
          </p:nvPr>
        </p:nvSpPr>
        <p:spPr>
          <a:xfrm>
            <a:off x="682388" y="574385"/>
            <a:ext cx="10827224" cy="794065"/>
          </a:xfrm>
          <a:prstGeom prst="rect">
            <a:avLst/>
          </a:prstGeom>
        </p:spPr>
        <p:txBody>
          <a:bodyPr/>
          <a:lstStyle/>
          <a:p>
            <a:pPr>
              <a:defRPr sz="2400"/>
            </a:pPr>
            <a:r>
              <a:t>EXTREME FLOOD EVENTS ARE INCREASING IN BOTH </a:t>
            </a:r>
            <a:br/>
            <a:r>
              <a:rPr>
                <a:solidFill>
                  <a:srgbClr val="4C80C0"/>
                </a:solidFill>
              </a:rPr>
              <a:t>FREQUENCY AND MAGNITUDE</a:t>
            </a:r>
          </a:p>
        </p:txBody>
      </p:sp>
      <p:pic>
        <p:nvPicPr>
          <p:cNvPr id="201" name="Picture 8"/>
          <p:cNvPicPr>
            <a:picLocks noChangeAspect="1"/>
          </p:cNvPicPr>
          <p:nvPr/>
        </p:nvPicPr>
        <p:blipFill>
          <a:blip r:embed="rId3" cstate="print">
            <a:extLst>
              <a:ext uri="{28A0092B-C50C-407E-A947-70E740481C1C}">
                <a14:useLocalDpi xmlns:a14="http://schemas.microsoft.com/office/drawing/2010/main" val="0"/>
              </a:ext>
            </a:extLst>
          </a:blip>
          <a:srcRect t="2498" b="2498"/>
          <a:stretch/>
        </p:blipFill>
        <p:spPr>
          <a:xfrm>
            <a:off x="742295" y="1542144"/>
            <a:ext cx="5816160" cy="3318267"/>
          </a:xfrm>
          <a:prstGeom prst="rect">
            <a:avLst/>
          </a:prstGeom>
          <a:ln w="12700">
            <a:miter lim="400000"/>
          </a:ln>
        </p:spPr>
      </p:pic>
      <p:sp>
        <p:nvSpPr>
          <p:cNvPr id="204" name="TextBox 5"/>
          <p:cNvSpPr txBox="1"/>
          <p:nvPr/>
        </p:nvSpPr>
        <p:spPr>
          <a:xfrm>
            <a:off x="7819698" y="1543416"/>
            <a:ext cx="4146330"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000">
                <a:solidFill>
                  <a:srgbClr val="90C74B"/>
                </a:solidFill>
                <a:latin typeface="Gotham Black"/>
                <a:ea typeface="Gotham Black"/>
                <a:cs typeface="Gotham Black"/>
                <a:sym typeface="Gotham Black"/>
              </a:defRPr>
            </a:pPr>
            <a:r>
              <a:rPr lang="en-US" dirty="0"/>
              <a:t>Billion-Dollar Disasters Shattered U.S. Record in 2020</a:t>
            </a:r>
          </a:p>
          <a:p>
            <a:pPr>
              <a:defRPr sz="2000">
                <a:solidFill>
                  <a:srgbClr val="90C74B"/>
                </a:solidFill>
                <a:latin typeface="Gotham Black"/>
                <a:ea typeface="Gotham Black"/>
                <a:cs typeface="Gotham Black"/>
                <a:sym typeface="Gotham Black"/>
              </a:defRPr>
            </a:pPr>
            <a:endParaRPr lang="en-US" sz="800" dirty="0"/>
          </a:p>
          <a:p>
            <a:pPr>
              <a:defRPr sz="2000">
                <a:solidFill>
                  <a:srgbClr val="90C74B"/>
                </a:solidFill>
                <a:latin typeface="Gotham Black"/>
                <a:ea typeface="Gotham Black"/>
                <a:cs typeface="Gotham Black"/>
                <a:sym typeface="Gotham Black"/>
              </a:defRPr>
            </a:pPr>
            <a:r>
              <a:rPr lang="en-US" dirty="0">
                <a:solidFill>
                  <a:srgbClr val="4C80C0"/>
                </a:solidFill>
              </a:rPr>
              <a:t>U.S. experienced 22 disasters coasting over $1 billion</a:t>
            </a:r>
          </a:p>
        </p:txBody>
      </p:sp>
      <p:sp>
        <p:nvSpPr>
          <p:cNvPr id="205" name="Line"/>
          <p:cNvSpPr/>
          <p:nvPr/>
        </p:nvSpPr>
        <p:spPr>
          <a:xfrm>
            <a:off x="7492689" y="1577757"/>
            <a:ext cx="1" cy="1534261"/>
          </a:xfrm>
          <a:prstGeom prst="line">
            <a:avLst/>
          </a:prstGeom>
          <a:ln w="12700">
            <a:solidFill>
              <a:schemeClr val="accent3"/>
            </a:solidFill>
          </a:ln>
        </p:spPr>
        <p:txBody>
          <a:bodyPr lIns="45719" rIns="45719"/>
          <a:lstStyle/>
          <a:p>
            <a:endParaRPr/>
          </a:p>
        </p:txBody>
      </p:sp>
      <p:sp>
        <p:nvSpPr>
          <p:cNvPr id="2" name="AutoShape 2" descr="2020 U.S. billion-dollar weather and climate disasters in historical  context | NOAA Climate.gov">
            <a:extLst>
              <a:ext uri="{FF2B5EF4-FFF2-40B4-BE49-F238E27FC236}">
                <a16:creationId xmlns:a16="http://schemas.microsoft.com/office/drawing/2014/main" id="{4671780E-34D0-44B5-935C-3B9276209B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2020 U.S. billion-dollar weather and climate disasters in historical  context | NOAA Climate.gov">
            <a:extLst>
              <a:ext uri="{FF2B5EF4-FFF2-40B4-BE49-F238E27FC236}">
                <a16:creationId xmlns:a16="http://schemas.microsoft.com/office/drawing/2014/main" id="{74944AF4-1BDD-4BF1-B84F-6347E4D7776E}"/>
              </a:ext>
            </a:extLst>
          </p:cNvPr>
          <p:cNvSpPr>
            <a:spLocks noChangeAspect="1" noChangeArrowheads="1"/>
          </p:cNvSpPr>
          <p:nvPr/>
        </p:nvSpPr>
        <p:spPr bwMode="auto">
          <a:xfrm>
            <a:off x="13072153" y="7010792"/>
            <a:ext cx="120738" cy="120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2020 U.S. billion-dollar weather and climate disasters in historical  context | NOAA Climate.gov">
            <a:extLst>
              <a:ext uri="{FF2B5EF4-FFF2-40B4-BE49-F238E27FC236}">
                <a16:creationId xmlns:a16="http://schemas.microsoft.com/office/drawing/2014/main" id="{45F89F6B-6B34-4060-8192-A7A6D29066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163" y="3771651"/>
            <a:ext cx="5557255" cy="2743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9515"/>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1" name="Group"/>
          <p:cNvGrpSpPr/>
          <p:nvPr/>
        </p:nvGrpSpPr>
        <p:grpSpPr>
          <a:xfrm>
            <a:off x="-8467" y="0"/>
            <a:ext cx="14506607" cy="9242625"/>
            <a:chOff x="0" y="0"/>
            <a:chExt cx="14506605" cy="9242624"/>
          </a:xfrm>
        </p:grpSpPr>
        <p:sp>
          <p:nvSpPr>
            <p:cNvPr id="66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6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70"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673" name="Rectangle 2"/>
          <p:cNvSpPr txBox="1">
            <a:spLocks noGrp="1"/>
          </p:cNvSpPr>
          <p:nvPr>
            <p:ph type="title"/>
          </p:nvPr>
        </p:nvSpPr>
        <p:spPr>
          <a:xfrm>
            <a:off x="387584" y="542242"/>
            <a:ext cx="11416832" cy="706348"/>
          </a:xfrm>
          <a:prstGeom prst="rect">
            <a:avLst/>
          </a:prstGeom>
        </p:spPr>
        <p:txBody>
          <a:bodyPr>
            <a:normAutofit fontScale="90000"/>
          </a:bodyPr>
          <a:lstStyle/>
          <a:p>
            <a:pPr>
              <a:lnSpc>
                <a:spcPct val="120000"/>
              </a:lnSpc>
              <a:defRPr sz="2400"/>
            </a:pPr>
            <a:r>
              <a:t>ANOTHER APPROACH IS ROAD ABANDONMENT</a:t>
            </a:r>
            <a:br/>
            <a:r>
              <a:rPr sz="1800"/>
              <a:t>Old Corbitt Road – Odessa, Delaware</a:t>
            </a:r>
          </a:p>
        </p:txBody>
      </p:sp>
      <p:sp>
        <p:nvSpPr>
          <p:cNvPr id="674" name="TextBox 12"/>
          <p:cNvSpPr txBox="1"/>
          <p:nvPr/>
        </p:nvSpPr>
        <p:spPr>
          <a:xfrm>
            <a:off x="413148" y="5445650"/>
            <a:ext cx="2307889" cy="17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00"/>
            </a:lvl1pPr>
          </a:lstStyle>
          <a:p>
            <a:r>
              <a:t>Schematic and Photo courtesy of Jim Pappas, DELDOT</a:t>
            </a:r>
          </a:p>
        </p:txBody>
      </p:sp>
      <p:pic>
        <p:nvPicPr>
          <p:cNvPr id="675" name="Picture 3" descr="Picture 3"/>
          <p:cNvPicPr>
            <a:picLocks/>
          </p:cNvPicPr>
          <p:nvPr/>
        </p:nvPicPr>
        <p:blipFill>
          <a:blip r:embed="rId3"/>
          <a:srcRect l="1787" t="7095" r="15441" b="7094"/>
          <a:stretch>
            <a:fillRect/>
          </a:stretch>
        </p:blipFill>
        <p:spPr>
          <a:xfrm>
            <a:off x="-55533" y="1503857"/>
            <a:ext cx="6719191" cy="3810002"/>
          </a:xfrm>
          <a:prstGeom prst="rect">
            <a:avLst/>
          </a:prstGeom>
          <a:ln w="12700">
            <a:miter lim="400000"/>
          </a:ln>
        </p:spPr>
      </p:pic>
      <p:sp>
        <p:nvSpPr>
          <p:cNvPr id="676" name="Freeform: Shape 1"/>
          <p:cNvSpPr/>
          <p:nvPr/>
        </p:nvSpPr>
        <p:spPr>
          <a:xfrm>
            <a:off x="2862263" y="2857500"/>
            <a:ext cx="1762126" cy="442913"/>
          </a:xfrm>
          <a:custGeom>
            <a:avLst/>
            <a:gdLst/>
            <a:ahLst/>
            <a:cxnLst>
              <a:cxn ang="0">
                <a:pos x="wd2" y="hd2"/>
              </a:cxn>
              <a:cxn ang="5400000">
                <a:pos x="wd2" y="hd2"/>
              </a:cxn>
              <a:cxn ang="10800000">
                <a:pos x="wd2" y="hd2"/>
              </a:cxn>
              <a:cxn ang="16200000">
                <a:pos x="wd2" y="hd2"/>
              </a:cxn>
            </a:cxnLst>
            <a:rect l="0" t="0" r="r" b="b"/>
            <a:pathLst>
              <a:path w="21600" h="21600" extrusionOk="0">
                <a:moveTo>
                  <a:pt x="0" y="16723"/>
                </a:moveTo>
                <a:cubicBezTo>
                  <a:pt x="97" y="16490"/>
                  <a:pt x="196" y="16265"/>
                  <a:pt x="292" y="16026"/>
                </a:cubicBezTo>
                <a:cubicBezTo>
                  <a:pt x="351" y="15878"/>
                  <a:pt x="404" y="15686"/>
                  <a:pt x="467" y="15561"/>
                </a:cubicBezTo>
                <a:cubicBezTo>
                  <a:pt x="522" y="15452"/>
                  <a:pt x="555" y="15484"/>
                  <a:pt x="642" y="15329"/>
                </a:cubicBezTo>
                <a:cubicBezTo>
                  <a:pt x="730" y="15174"/>
                  <a:pt x="827" y="14903"/>
                  <a:pt x="992" y="14632"/>
                </a:cubicBezTo>
                <a:cubicBezTo>
                  <a:pt x="1158" y="14361"/>
                  <a:pt x="1494" y="14032"/>
                  <a:pt x="1635" y="13703"/>
                </a:cubicBezTo>
                <a:cubicBezTo>
                  <a:pt x="1776" y="13374"/>
                  <a:pt x="1751" y="12871"/>
                  <a:pt x="1839" y="12658"/>
                </a:cubicBezTo>
                <a:cubicBezTo>
                  <a:pt x="1926" y="12445"/>
                  <a:pt x="2024" y="12716"/>
                  <a:pt x="2160" y="12426"/>
                </a:cubicBezTo>
                <a:cubicBezTo>
                  <a:pt x="2296" y="12135"/>
                  <a:pt x="2216" y="11500"/>
                  <a:pt x="2656" y="10916"/>
                </a:cubicBezTo>
                <a:cubicBezTo>
                  <a:pt x="2836" y="10471"/>
                  <a:pt x="2972" y="10297"/>
                  <a:pt x="3240" y="9755"/>
                </a:cubicBezTo>
                <a:cubicBezTo>
                  <a:pt x="3508" y="9213"/>
                  <a:pt x="4033" y="8013"/>
                  <a:pt x="4262" y="7665"/>
                </a:cubicBezTo>
                <a:cubicBezTo>
                  <a:pt x="4554" y="7084"/>
                  <a:pt x="4816" y="6542"/>
                  <a:pt x="4991" y="6271"/>
                </a:cubicBezTo>
                <a:cubicBezTo>
                  <a:pt x="5166" y="6000"/>
                  <a:pt x="5171" y="6194"/>
                  <a:pt x="5312" y="6039"/>
                </a:cubicBezTo>
                <a:cubicBezTo>
                  <a:pt x="5454" y="5884"/>
                  <a:pt x="5663" y="5574"/>
                  <a:pt x="5838" y="5342"/>
                </a:cubicBezTo>
                <a:cubicBezTo>
                  <a:pt x="5838" y="5342"/>
                  <a:pt x="6188" y="4878"/>
                  <a:pt x="6188" y="4877"/>
                </a:cubicBezTo>
                <a:lnTo>
                  <a:pt x="6480" y="4645"/>
                </a:lnTo>
                <a:cubicBezTo>
                  <a:pt x="6596" y="4561"/>
                  <a:pt x="6714" y="4505"/>
                  <a:pt x="6830" y="4413"/>
                </a:cubicBezTo>
                <a:cubicBezTo>
                  <a:pt x="6909" y="4350"/>
                  <a:pt x="6985" y="4243"/>
                  <a:pt x="7064" y="4181"/>
                </a:cubicBezTo>
                <a:cubicBezTo>
                  <a:pt x="7698" y="3676"/>
                  <a:pt x="7142" y="4215"/>
                  <a:pt x="7706" y="3716"/>
                </a:cubicBezTo>
                <a:cubicBezTo>
                  <a:pt x="7773" y="3657"/>
                  <a:pt x="8037" y="3407"/>
                  <a:pt x="8115" y="3252"/>
                </a:cubicBezTo>
                <a:cubicBezTo>
                  <a:pt x="8177" y="3127"/>
                  <a:pt x="8226" y="2900"/>
                  <a:pt x="8290" y="2787"/>
                </a:cubicBezTo>
                <a:cubicBezTo>
                  <a:pt x="8412" y="2572"/>
                  <a:pt x="8719" y="2213"/>
                  <a:pt x="8874" y="2090"/>
                </a:cubicBezTo>
                <a:cubicBezTo>
                  <a:pt x="9593" y="1518"/>
                  <a:pt x="9097" y="2213"/>
                  <a:pt x="10333" y="1394"/>
                </a:cubicBezTo>
                <a:lnTo>
                  <a:pt x="10683" y="1161"/>
                </a:lnTo>
                <a:cubicBezTo>
                  <a:pt x="10781" y="1091"/>
                  <a:pt x="10877" y="994"/>
                  <a:pt x="10975" y="929"/>
                </a:cubicBezTo>
                <a:cubicBezTo>
                  <a:pt x="11111" y="839"/>
                  <a:pt x="11248" y="787"/>
                  <a:pt x="11384" y="697"/>
                </a:cubicBezTo>
                <a:cubicBezTo>
                  <a:pt x="11482" y="632"/>
                  <a:pt x="11577" y="513"/>
                  <a:pt x="11676" y="465"/>
                </a:cubicBezTo>
                <a:cubicBezTo>
                  <a:pt x="12045" y="281"/>
                  <a:pt x="12785" y="0"/>
                  <a:pt x="12785" y="0"/>
                </a:cubicBezTo>
                <a:cubicBezTo>
                  <a:pt x="13446" y="77"/>
                  <a:pt x="14109" y="68"/>
                  <a:pt x="14770" y="232"/>
                </a:cubicBezTo>
                <a:cubicBezTo>
                  <a:pt x="15044" y="301"/>
                  <a:pt x="15587" y="697"/>
                  <a:pt x="15587" y="697"/>
                </a:cubicBezTo>
                <a:cubicBezTo>
                  <a:pt x="15739" y="898"/>
                  <a:pt x="15914" y="1116"/>
                  <a:pt x="16054" y="1394"/>
                </a:cubicBezTo>
                <a:cubicBezTo>
                  <a:pt x="16454" y="2190"/>
                  <a:pt x="15945" y="1742"/>
                  <a:pt x="16638" y="2323"/>
                </a:cubicBezTo>
                <a:cubicBezTo>
                  <a:pt x="16869" y="2517"/>
                  <a:pt x="17109" y="2559"/>
                  <a:pt x="17338" y="2787"/>
                </a:cubicBezTo>
                <a:cubicBezTo>
                  <a:pt x="17416" y="2865"/>
                  <a:pt x="17494" y="2950"/>
                  <a:pt x="17572" y="3019"/>
                </a:cubicBezTo>
                <a:cubicBezTo>
                  <a:pt x="17669" y="3105"/>
                  <a:pt x="17768" y="3156"/>
                  <a:pt x="17864" y="3252"/>
                </a:cubicBezTo>
                <a:cubicBezTo>
                  <a:pt x="17923" y="3311"/>
                  <a:pt x="17979" y="3424"/>
                  <a:pt x="18039" y="3484"/>
                </a:cubicBezTo>
                <a:lnTo>
                  <a:pt x="18506" y="3948"/>
                </a:lnTo>
                <a:cubicBezTo>
                  <a:pt x="18609" y="5175"/>
                  <a:pt x="18735" y="4665"/>
                  <a:pt x="18827" y="5110"/>
                </a:cubicBezTo>
                <a:cubicBezTo>
                  <a:pt x="18919" y="5555"/>
                  <a:pt x="18890" y="5245"/>
                  <a:pt x="19061" y="6619"/>
                </a:cubicBezTo>
                <a:cubicBezTo>
                  <a:pt x="19231" y="7994"/>
                  <a:pt x="19630" y="11748"/>
                  <a:pt x="19849" y="13355"/>
                </a:cubicBezTo>
                <a:cubicBezTo>
                  <a:pt x="20068" y="14961"/>
                  <a:pt x="20257" y="15658"/>
                  <a:pt x="20374" y="16258"/>
                </a:cubicBezTo>
                <a:cubicBezTo>
                  <a:pt x="20491" y="16858"/>
                  <a:pt x="20491" y="16723"/>
                  <a:pt x="20549" y="16955"/>
                </a:cubicBezTo>
                <a:cubicBezTo>
                  <a:pt x="20569" y="17187"/>
                  <a:pt x="20593" y="17414"/>
                  <a:pt x="20608" y="17652"/>
                </a:cubicBezTo>
                <a:cubicBezTo>
                  <a:pt x="20641" y="18181"/>
                  <a:pt x="20658" y="18979"/>
                  <a:pt x="20724" y="19510"/>
                </a:cubicBezTo>
                <a:cubicBezTo>
                  <a:pt x="20756" y="19759"/>
                  <a:pt x="20786" y="20032"/>
                  <a:pt x="20841" y="20206"/>
                </a:cubicBezTo>
                <a:cubicBezTo>
                  <a:pt x="20889" y="20359"/>
                  <a:pt x="20958" y="20361"/>
                  <a:pt x="21016" y="20439"/>
                </a:cubicBezTo>
                <a:cubicBezTo>
                  <a:pt x="21114" y="20748"/>
                  <a:pt x="21197" y="21146"/>
                  <a:pt x="21308" y="21368"/>
                </a:cubicBezTo>
                <a:cubicBezTo>
                  <a:pt x="21397" y="21544"/>
                  <a:pt x="21600" y="21600"/>
                  <a:pt x="21600" y="21600"/>
                </a:cubicBezTo>
              </a:path>
            </a:pathLst>
          </a:custGeom>
          <a:ln w="15875">
            <a:solidFill>
              <a:srgbClr val="FF0000"/>
            </a:solidFill>
          </a:ln>
        </p:spPr>
        <p:txBody>
          <a:bodyPr lIns="45719" rIns="45719"/>
          <a:lstStyle/>
          <a:p>
            <a:pPr algn="ctr">
              <a:defRPr sz="1200" b="1"/>
            </a:pPr>
            <a:endParaRPr/>
          </a:p>
        </p:txBody>
      </p:sp>
      <p:sp>
        <p:nvSpPr>
          <p:cNvPr id="677" name="Freeform: Shape 2"/>
          <p:cNvSpPr/>
          <p:nvPr/>
        </p:nvSpPr>
        <p:spPr>
          <a:xfrm>
            <a:off x="3026664" y="3264408"/>
            <a:ext cx="493777" cy="9784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00" y="3348"/>
                  <a:pt x="12800" y="6695"/>
                  <a:pt x="16400" y="10295"/>
                </a:cubicBezTo>
                <a:cubicBezTo>
                  <a:pt x="20000" y="13895"/>
                  <a:pt x="20800" y="17748"/>
                  <a:pt x="21600" y="21600"/>
                </a:cubicBezTo>
              </a:path>
            </a:pathLst>
          </a:custGeom>
          <a:ln w="15875">
            <a:solidFill>
              <a:srgbClr val="FF9900"/>
            </a:solidFill>
            <a:tailEnd type="triangle"/>
          </a:ln>
        </p:spPr>
        <p:txBody>
          <a:bodyPr lIns="45719" rIns="45719"/>
          <a:lstStyle/>
          <a:p>
            <a:pPr algn="ctr">
              <a:defRPr sz="1200" b="1"/>
            </a:pPr>
            <a:endParaRPr/>
          </a:p>
        </p:txBody>
      </p:sp>
      <p:sp>
        <p:nvSpPr>
          <p:cNvPr id="678" name="Freeform: Shape 11"/>
          <p:cNvSpPr/>
          <p:nvPr/>
        </p:nvSpPr>
        <p:spPr>
          <a:xfrm rot="12535659" flipH="1">
            <a:off x="3887692" y="3282789"/>
            <a:ext cx="381052" cy="1164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00" y="3348"/>
                  <a:pt x="12800" y="6695"/>
                  <a:pt x="16400" y="10295"/>
                </a:cubicBezTo>
                <a:cubicBezTo>
                  <a:pt x="20000" y="13895"/>
                  <a:pt x="20800" y="17748"/>
                  <a:pt x="21600" y="21600"/>
                </a:cubicBezTo>
              </a:path>
            </a:pathLst>
          </a:custGeom>
          <a:ln w="15875">
            <a:solidFill>
              <a:srgbClr val="FF9900"/>
            </a:solidFill>
            <a:tailEnd type="triangle"/>
          </a:ln>
        </p:spPr>
        <p:txBody>
          <a:bodyPr lIns="45719" rIns="45719"/>
          <a:lstStyle/>
          <a:p>
            <a:pPr algn="ctr">
              <a:defRPr sz="1200" b="1"/>
            </a:pPr>
            <a:endParaRPr/>
          </a:p>
        </p:txBody>
      </p:sp>
      <p:pic>
        <p:nvPicPr>
          <p:cNvPr id="679" name="Picture 2" descr="Picture 2"/>
          <p:cNvPicPr>
            <a:picLocks noChangeAspect="1"/>
          </p:cNvPicPr>
          <p:nvPr/>
        </p:nvPicPr>
        <p:blipFill>
          <a:blip r:embed="rId4"/>
          <a:srcRect t="1174" b="16440"/>
          <a:stretch>
            <a:fillRect/>
          </a:stretch>
        </p:blipFill>
        <p:spPr>
          <a:xfrm>
            <a:off x="6126942" y="1503857"/>
            <a:ext cx="6148830" cy="3804661"/>
          </a:xfrm>
          <a:prstGeom prst="rect">
            <a:avLst/>
          </a:prstGeom>
          <a:ln w="12700">
            <a:miter lim="400000"/>
          </a:ln>
        </p:spPr>
      </p:pic>
      <p:sp>
        <p:nvSpPr>
          <p:cNvPr id="680" name="TextBox 4"/>
          <p:cNvSpPr txBox="1"/>
          <p:nvPr/>
        </p:nvSpPr>
        <p:spPr>
          <a:xfrm>
            <a:off x="6275669" y="3124171"/>
            <a:ext cx="5038533" cy="1893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300"/>
              </a:spcBef>
              <a:buSzPct val="100000"/>
              <a:buFont typeface="Arial"/>
              <a:buChar char="•"/>
              <a:defRPr sz="1600">
                <a:solidFill>
                  <a:schemeClr val="accent3">
                    <a:lumOff val="44000"/>
                  </a:schemeClr>
                </a:solidFill>
                <a:latin typeface="Gotham Black"/>
                <a:ea typeface="Gotham Black"/>
                <a:cs typeface="Gotham Black"/>
                <a:sym typeface="Gotham Black"/>
              </a:defRPr>
            </a:pPr>
            <a:r>
              <a:rPr dirty="0"/>
              <a:t>Overtops daily due to tides</a:t>
            </a:r>
          </a:p>
          <a:p>
            <a:pPr marL="285750" indent="-285750">
              <a:spcBef>
                <a:spcPts val="300"/>
              </a:spcBef>
              <a:buSzPct val="100000"/>
              <a:buFont typeface="Arial"/>
              <a:buChar char="•"/>
              <a:defRPr sz="1600">
                <a:solidFill>
                  <a:schemeClr val="accent3">
                    <a:lumOff val="44000"/>
                  </a:schemeClr>
                </a:solidFill>
                <a:latin typeface="Gotham Black"/>
                <a:ea typeface="Gotham Black"/>
                <a:cs typeface="Gotham Black"/>
                <a:sym typeface="Gotham Black"/>
              </a:defRPr>
            </a:pPr>
            <a:r>
              <a:rPr dirty="0"/>
              <a:t>340 Avg Daily Traffic (ADT)</a:t>
            </a:r>
          </a:p>
          <a:p>
            <a:pPr marL="285750" indent="-285750">
              <a:spcBef>
                <a:spcPts val="300"/>
              </a:spcBef>
              <a:buSzPct val="100000"/>
              <a:buFont typeface="Arial"/>
              <a:buChar char="•"/>
              <a:defRPr sz="1600">
                <a:solidFill>
                  <a:schemeClr val="accent3">
                    <a:lumOff val="44000"/>
                  </a:schemeClr>
                </a:solidFill>
                <a:latin typeface="Gotham Black"/>
                <a:ea typeface="Gotham Black"/>
                <a:cs typeface="Gotham Black"/>
                <a:sym typeface="Gotham Black"/>
              </a:defRPr>
            </a:pPr>
            <a:r>
              <a:rPr dirty="0"/>
              <a:t>Traveling time will be slightly increased by approximately 2 to 3.5 minutes.</a:t>
            </a:r>
          </a:p>
          <a:p>
            <a:pPr marL="285750" indent="-285750">
              <a:spcBef>
                <a:spcPts val="300"/>
              </a:spcBef>
              <a:buSzPct val="100000"/>
              <a:buFont typeface="Arial"/>
              <a:buChar char="•"/>
              <a:defRPr sz="1600">
                <a:solidFill>
                  <a:schemeClr val="accent3">
                    <a:lumOff val="44000"/>
                  </a:schemeClr>
                </a:solidFill>
                <a:latin typeface="Gotham Black"/>
                <a:ea typeface="Gotham Black"/>
                <a:cs typeface="Gotham Black"/>
                <a:sym typeface="Gotham Black"/>
              </a:defRPr>
            </a:pPr>
            <a:endParaRPr dirty="0"/>
          </a:p>
          <a:p>
            <a:pPr marL="285750" indent="-285750">
              <a:spcBef>
                <a:spcPts val="300"/>
              </a:spcBef>
              <a:buSzPct val="100000"/>
              <a:buFont typeface="Arial"/>
              <a:buChar char="•"/>
              <a:defRPr sz="1600">
                <a:solidFill>
                  <a:schemeClr val="accent3">
                    <a:lumOff val="44000"/>
                  </a:schemeClr>
                </a:solidFill>
                <a:latin typeface="Gotham Black"/>
                <a:ea typeface="Gotham Black"/>
                <a:cs typeface="Gotham Black"/>
                <a:sym typeface="Gotham Black"/>
              </a:defRPr>
            </a:pPr>
            <a:r>
              <a:rPr dirty="0"/>
              <a:t>Alternate - 250’ long concrete structure.  Estimated cost = $2.5M</a:t>
            </a:r>
          </a:p>
        </p:txBody>
      </p:sp>
      <p:sp>
        <p:nvSpPr>
          <p:cNvPr id="681" name="Rectangle"/>
          <p:cNvSpPr/>
          <p:nvPr/>
        </p:nvSpPr>
        <p:spPr>
          <a:xfrm>
            <a:off x="3664524" y="5594525"/>
            <a:ext cx="4964552" cy="523788"/>
          </a:xfrm>
          <a:prstGeom prst="rect">
            <a:avLst/>
          </a:prstGeom>
          <a:solidFill>
            <a:srgbClr val="4C80C0"/>
          </a:solidFill>
          <a:ln w="25400">
            <a:solidFill>
              <a:srgbClr val="90C74B"/>
            </a:solidFill>
          </a:ln>
        </p:spPr>
        <p:txBody>
          <a:bodyPr lIns="45719" rIns="45719"/>
          <a:lstStyle/>
          <a:p>
            <a:endParaRPr/>
          </a:p>
        </p:txBody>
      </p:sp>
      <p:sp>
        <p:nvSpPr>
          <p:cNvPr id="682" name="TextBox 5"/>
          <p:cNvSpPr txBox="1"/>
          <p:nvPr/>
        </p:nvSpPr>
        <p:spPr>
          <a:xfrm>
            <a:off x="3629720" y="5670998"/>
            <a:ext cx="5038532"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rPr dirty="0"/>
              <a:t>Abandoning the roadway is not always possible</a:t>
            </a:r>
          </a:p>
        </p:txBody>
      </p:sp>
    </p:spTree>
  </p:cSld>
  <p:clrMapOvr>
    <a:masterClrMapping/>
  </p:clrMapOvr>
  <p:transition spd="med" advTm="12023"/>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BDB50-CB99-48F3-900B-77E96AEB7F9A}"/>
              </a:ext>
            </a:extLst>
          </p:cNvPr>
          <p:cNvPicPr>
            <a:picLocks noChangeAspect="1"/>
          </p:cNvPicPr>
          <p:nvPr/>
        </p:nvPicPr>
        <p:blipFill rotWithShape="1">
          <a:blip r:embed="rId3"/>
          <a:srcRect l="31455" t="22392" r="1623" b="22479"/>
          <a:stretch/>
        </p:blipFill>
        <p:spPr>
          <a:xfrm>
            <a:off x="5742290" y="1518525"/>
            <a:ext cx="6884276" cy="3780665"/>
          </a:xfrm>
          <a:prstGeom prst="rect">
            <a:avLst/>
          </a:prstGeom>
        </p:spPr>
      </p:pic>
      <p:grpSp>
        <p:nvGrpSpPr>
          <p:cNvPr id="671" name="Group"/>
          <p:cNvGrpSpPr/>
          <p:nvPr/>
        </p:nvGrpSpPr>
        <p:grpSpPr>
          <a:xfrm>
            <a:off x="0" y="0"/>
            <a:ext cx="14506607" cy="9242625"/>
            <a:chOff x="0" y="0"/>
            <a:chExt cx="14506605" cy="9242624"/>
          </a:xfrm>
        </p:grpSpPr>
        <p:sp>
          <p:nvSpPr>
            <p:cNvPr id="66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6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70" name="Image" descr="Image"/>
            <p:cNvPicPr>
              <a:picLocks noChangeAspect="1"/>
            </p:cNvPicPr>
            <p:nvPr/>
          </p:nvPicPr>
          <p:blipFill>
            <a:blip r:embed="rId4">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675" name="Picture 3"/>
          <p:cNvPicPr>
            <a:picLocks/>
          </p:cNvPicPr>
          <p:nvPr/>
        </p:nvPicPr>
        <p:blipFill rotWithShape="1">
          <a:blip r:embed="rId5">
            <a:extLst>
              <a:ext uri="{28A0092B-C50C-407E-A947-70E740481C1C}">
                <a14:useLocalDpi xmlns:a14="http://schemas.microsoft.com/office/drawing/2010/main" val="0"/>
              </a:ext>
            </a:extLst>
          </a:blip>
          <a:srcRect r="5847"/>
          <a:stretch/>
        </p:blipFill>
        <p:spPr>
          <a:xfrm>
            <a:off x="-55532" y="1518525"/>
            <a:ext cx="6326274" cy="3780665"/>
          </a:xfrm>
          <a:prstGeom prst="rect">
            <a:avLst/>
          </a:prstGeom>
          <a:ln w="12700">
            <a:miter lim="400000"/>
          </a:ln>
        </p:spPr>
      </p:pic>
      <p:sp>
        <p:nvSpPr>
          <p:cNvPr id="680" name="TextBox 4"/>
          <p:cNvSpPr txBox="1"/>
          <p:nvPr/>
        </p:nvSpPr>
        <p:spPr>
          <a:xfrm>
            <a:off x="6913979" y="4285778"/>
            <a:ext cx="503853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buSzPct val="100000"/>
              <a:defRPr sz="1600">
                <a:solidFill>
                  <a:schemeClr val="accent3">
                    <a:lumOff val="44000"/>
                  </a:schemeClr>
                </a:solidFill>
                <a:latin typeface="Gotham Black"/>
                <a:ea typeface="Gotham Black"/>
                <a:cs typeface="Gotham Black"/>
                <a:sym typeface="Gotham Black"/>
              </a:defRPr>
            </a:pPr>
            <a:r>
              <a:rPr lang="en-US" sz="1600" dirty="0">
                <a:sym typeface="Gotham Black"/>
              </a:rPr>
              <a:t>Elevating less than three miles of Old State Road 4A on Sugarloaf Key to withstand sea rise and king tide by 2025 could cost $75 million</a:t>
            </a:r>
          </a:p>
        </p:txBody>
      </p:sp>
      <p:sp>
        <p:nvSpPr>
          <p:cNvPr id="681" name="Rectangle"/>
          <p:cNvSpPr/>
          <p:nvPr/>
        </p:nvSpPr>
        <p:spPr>
          <a:xfrm>
            <a:off x="3664524" y="5594525"/>
            <a:ext cx="4964552" cy="523788"/>
          </a:xfrm>
          <a:prstGeom prst="rect">
            <a:avLst/>
          </a:prstGeom>
          <a:solidFill>
            <a:srgbClr val="4C80C0"/>
          </a:solidFill>
          <a:ln w="25400">
            <a:solidFill>
              <a:srgbClr val="90C74B"/>
            </a:solidFill>
          </a:ln>
        </p:spPr>
        <p:txBody>
          <a:bodyPr lIns="45719" rIns="45719"/>
          <a:lstStyle/>
          <a:p>
            <a:endParaRPr/>
          </a:p>
        </p:txBody>
      </p:sp>
      <p:sp>
        <p:nvSpPr>
          <p:cNvPr id="682" name="TextBox 5"/>
          <p:cNvSpPr txBox="1"/>
          <p:nvPr/>
        </p:nvSpPr>
        <p:spPr>
          <a:xfrm>
            <a:off x="3629720" y="5670998"/>
            <a:ext cx="5038532"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rPr lang="en-US" dirty="0"/>
              <a:t>4A Sugarloaf Key, Florida</a:t>
            </a:r>
            <a:endParaRPr dirty="0"/>
          </a:p>
        </p:txBody>
      </p:sp>
      <p:pic>
        <p:nvPicPr>
          <p:cNvPr id="2" name="Picture 1">
            <a:extLst>
              <a:ext uri="{FF2B5EF4-FFF2-40B4-BE49-F238E27FC236}">
                <a16:creationId xmlns:a16="http://schemas.microsoft.com/office/drawing/2014/main" id="{5A767909-B395-43F4-94B6-CC9398DA78C7}"/>
              </a:ext>
            </a:extLst>
          </p:cNvPr>
          <p:cNvPicPr>
            <a:picLocks noChangeAspect="1"/>
          </p:cNvPicPr>
          <p:nvPr/>
        </p:nvPicPr>
        <p:blipFill rotWithShape="1">
          <a:blip r:embed="rId6"/>
          <a:srcRect l="14700" t="39216" r="37126" b="52494"/>
          <a:stretch/>
        </p:blipFill>
        <p:spPr>
          <a:xfrm>
            <a:off x="2750632" y="465800"/>
            <a:ext cx="6326274" cy="725775"/>
          </a:xfrm>
          <a:prstGeom prst="rect">
            <a:avLst/>
          </a:prstGeom>
        </p:spPr>
      </p:pic>
      <p:pic>
        <p:nvPicPr>
          <p:cNvPr id="20" name="Picture 19">
            <a:extLst>
              <a:ext uri="{FF2B5EF4-FFF2-40B4-BE49-F238E27FC236}">
                <a16:creationId xmlns:a16="http://schemas.microsoft.com/office/drawing/2014/main" id="{2B5E3DD6-9952-4A89-AFED-021746A6C3AB}"/>
              </a:ext>
            </a:extLst>
          </p:cNvPr>
          <p:cNvPicPr>
            <a:picLocks noChangeAspect="1"/>
          </p:cNvPicPr>
          <p:nvPr/>
        </p:nvPicPr>
        <p:blipFill rotWithShape="1">
          <a:blip r:embed="rId7"/>
          <a:srcRect l="43155" t="29578" r="43308" b="64828"/>
          <a:stretch/>
        </p:blipFill>
        <p:spPr>
          <a:xfrm>
            <a:off x="551686" y="389964"/>
            <a:ext cx="1892003" cy="521192"/>
          </a:xfrm>
          <a:prstGeom prst="rect">
            <a:avLst/>
          </a:prstGeom>
        </p:spPr>
      </p:pic>
      <p:sp>
        <p:nvSpPr>
          <p:cNvPr id="6" name="Title 5">
            <a:extLst>
              <a:ext uri="{FF2B5EF4-FFF2-40B4-BE49-F238E27FC236}">
                <a16:creationId xmlns:a16="http://schemas.microsoft.com/office/drawing/2014/main" id="{3ABC415B-1FAB-4AE8-BF92-41A65C4BF07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63447211"/>
      </p:ext>
    </p:extLst>
  </p:cSld>
  <p:clrMapOvr>
    <a:masterClrMapping/>
  </p:clrMapOvr>
  <p:transition spd="med" advTm="264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7" name="Group"/>
          <p:cNvGrpSpPr/>
          <p:nvPr/>
        </p:nvGrpSpPr>
        <p:grpSpPr>
          <a:xfrm>
            <a:off x="-8467" y="0"/>
            <a:ext cx="14506607" cy="9242625"/>
            <a:chOff x="0" y="0"/>
            <a:chExt cx="14506605" cy="9242624"/>
          </a:xfrm>
        </p:grpSpPr>
        <p:sp>
          <p:nvSpPr>
            <p:cNvPr id="684"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85"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86"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689" name="Title 1"/>
          <p:cNvSpPr txBox="1">
            <a:spLocks noGrp="1"/>
          </p:cNvSpPr>
          <p:nvPr>
            <p:ph type="title"/>
          </p:nvPr>
        </p:nvSpPr>
        <p:spPr>
          <a:xfrm>
            <a:off x="387584" y="552450"/>
            <a:ext cx="11416832" cy="443199"/>
          </a:xfrm>
          <a:prstGeom prst="rect">
            <a:avLst/>
          </a:prstGeom>
        </p:spPr>
        <p:txBody>
          <a:bodyPr/>
          <a:lstStyle>
            <a:lvl1pPr defTabSz="877823">
              <a:defRPr sz="2304"/>
            </a:lvl1pPr>
          </a:lstStyle>
          <a:p>
            <a:r>
              <a:t>THERE ARE WAYS TO IMPROVES A HIGHWAY’S / PAVEMENTS RESILIENCE</a:t>
            </a:r>
          </a:p>
        </p:txBody>
      </p:sp>
      <p:grpSp>
        <p:nvGrpSpPr>
          <p:cNvPr id="722" name="Group 5"/>
          <p:cNvGrpSpPr/>
          <p:nvPr/>
        </p:nvGrpSpPr>
        <p:grpSpPr>
          <a:xfrm>
            <a:off x="443644" y="1166266"/>
            <a:ext cx="8083898" cy="4314356"/>
            <a:chOff x="0" y="0"/>
            <a:chExt cx="8083896" cy="4314354"/>
          </a:xfrm>
        </p:grpSpPr>
        <p:grpSp>
          <p:nvGrpSpPr>
            <p:cNvPr id="707" name="Group 6"/>
            <p:cNvGrpSpPr/>
            <p:nvPr/>
          </p:nvGrpSpPr>
          <p:grpSpPr>
            <a:xfrm>
              <a:off x="247607" y="-1"/>
              <a:ext cx="7836290" cy="4314356"/>
              <a:chOff x="0" y="0"/>
              <a:chExt cx="7836289" cy="4314354"/>
            </a:xfrm>
          </p:grpSpPr>
          <p:sp>
            <p:nvSpPr>
              <p:cNvPr id="690" name="Straight Arrow Connector 23"/>
              <p:cNvSpPr/>
              <p:nvPr/>
            </p:nvSpPr>
            <p:spPr>
              <a:xfrm>
                <a:off x="1477493" y="3784656"/>
                <a:ext cx="6358797" cy="1"/>
              </a:xfrm>
              <a:prstGeom prst="line">
                <a:avLst/>
              </a:prstGeom>
              <a:noFill/>
              <a:ln w="19050"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691" name="Straight Arrow Connector 24"/>
              <p:cNvSpPr/>
              <p:nvPr/>
            </p:nvSpPr>
            <p:spPr>
              <a:xfrm flipV="1">
                <a:off x="1477492" y="301113"/>
                <a:ext cx="1" cy="3483544"/>
              </a:xfrm>
              <a:prstGeom prst="line">
                <a:avLst/>
              </a:prstGeom>
              <a:noFill/>
              <a:ln w="19050"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692" name="TextBox 8"/>
              <p:cNvSpPr txBox="1"/>
              <p:nvPr/>
            </p:nvSpPr>
            <p:spPr>
              <a:xfrm>
                <a:off x="0" y="291355"/>
                <a:ext cx="1501748"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lvl1pPr>
              </a:lstStyle>
              <a:p>
                <a:r>
                  <a:t>Performance</a:t>
                </a:r>
              </a:p>
            </p:txBody>
          </p:sp>
          <p:sp>
            <p:nvSpPr>
              <p:cNvPr id="693" name="TextBox 9"/>
              <p:cNvSpPr txBox="1"/>
              <p:nvPr/>
            </p:nvSpPr>
            <p:spPr>
              <a:xfrm>
                <a:off x="6969324" y="3875710"/>
                <a:ext cx="633560"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lvl1pPr>
              </a:lstStyle>
              <a:p>
                <a:r>
                  <a:t>Time</a:t>
                </a:r>
              </a:p>
            </p:txBody>
          </p:sp>
          <p:sp>
            <p:nvSpPr>
              <p:cNvPr id="694" name="Straight Connector 27"/>
              <p:cNvSpPr/>
              <p:nvPr/>
            </p:nvSpPr>
            <p:spPr>
              <a:xfrm>
                <a:off x="1477492" y="1171998"/>
                <a:ext cx="1312133" cy="1"/>
              </a:xfrm>
              <a:prstGeom prst="line">
                <a:avLst/>
              </a:prstGeom>
              <a:noFill/>
              <a:ln w="28575" cap="flat">
                <a:solidFill>
                  <a:srgbClr val="215968"/>
                </a:solidFill>
                <a:prstDash val="solid"/>
                <a:round/>
              </a:ln>
              <a:effectLst/>
            </p:spPr>
            <p:txBody>
              <a:bodyPr wrap="square" lIns="45719" tIns="45719" rIns="45719" bIns="45719" numCol="1" anchor="t">
                <a:noAutofit/>
              </a:bodyPr>
              <a:lstStyle/>
              <a:p>
                <a:endParaRPr/>
              </a:p>
            </p:txBody>
          </p:sp>
          <p:sp>
            <p:nvSpPr>
              <p:cNvPr id="695" name="Freeform 12"/>
              <p:cNvSpPr/>
              <p:nvPr/>
            </p:nvSpPr>
            <p:spPr>
              <a:xfrm>
                <a:off x="2763972" y="1168561"/>
                <a:ext cx="3111024" cy="1918224"/>
              </a:xfrm>
              <a:custGeom>
                <a:avLst/>
                <a:gdLst/>
                <a:ahLst/>
                <a:cxnLst>
                  <a:cxn ang="0">
                    <a:pos x="wd2" y="hd2"/>
                  </a:cxn>
                  <a:cxn ang="5400000">
                    <a:pos x="wd2" y="hd2"/>
                  </a:cxn>
                  <a:cxn ang="10800000">
                    <a:pos x="wd2" y="hd2"/>
                  </a:cxn>
                  <a:cxn ang="16200000">
                    <a:pos x="wd2" y="hd2"/>
                  </a:cxn>
                </a:cxnLst>
                <a:rect l="0" t="0" r="r" b="b"/>
                <a:pathLst>
                  <a:path w="21586" h="20314" extrusionOk="0">
                    <a:moveTo>
                      <a:pt x="1" y="0"/>
                    </a:moveTo>
                    <a:cubicBezTo>
                      <a:pt x="-7" y="7693"/>
                      <a:pt x="-14" y="15387"/>
                      <a:pt x="1416" y="18493"/>
                    </a:cubicBezTo>
                    <a:cubicBezTo>
                      <a:pt x="2846" y="21600"/>
                      <a:pt x="6296" y="20095"/>
                      <a:pt x="8582" y="18639"/>
                    </a:cubicBezTo>
                    <a:cubicBezTo>
                      <a:pt x="10867" y="17183"/>
                      <a:pt x="12961" y="12839"/>
                      <a:pt x="15128" y="9756"/>
                    </a:cubicBezTo>
                    <a:cubicBezTo>
                      <a:pt x="17295" y="6674"/>
                      <a:pt x="20303" y="1796"/>
                      <a:pt x="21586" y="146"/>
                    </a:cubicBezTo>
                  </a:path>
                </a:pathLst>
              </a:custGeom>
              <a:noFill/>
              <a:ln w="25400" cap="flat">
                <a:solidFill>
                  <a:srgbClr val="215968"/>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696" name="Straight Connector 29"/>
              <p:cNvSpPr/>
              <p:nvPr/>
            </p:nvSpPr>
            <p:spPr>
              <a:xfrm flipV="1">
                <a:off x="5874995" y="1168561"/>
                <a:ext cx="951962" cy="3438"/>
              </a:xfrm>
              <a:prstGeom prst="line">
                <a:avLst/>
              </a:prstGeom>
              <a:noFill/>
              <a:ln w="28575" cap="flat">
                <a:solidFill>
                  <a:srgbClr val="215968"/>
                </a:solidFill>
                <a:prstDash val="solid"/>
                <a:round/>
              </a:ln>
              <a:effectLst/>
            </p:spPr>
            <p:txBody>
              <a:bodyPr wrap="square" lIns="45719" tIns="45719" rIns="45719" bIns="45719" numCol="1" anchor="t">
                <a:noAutofit/>
              </a:bodyPr>
              <a:lstStyle/>
              <a:p>
                <a:endParaRPr/>
              </a:p>
            </p:txBody>
          </p:sp>
          <p:sp>
            <p:nvSpPr>
              <p:cNvPr id="697" name="Straight Arrow Connector 30"/>
              <p:cNvSpPr/>
              <p:nvPr/>
            </p:nvSpPr>
            <p:spPr>
              <a:xfrm>
                <a:off x="2763973" y="3948264"/>
                <a:ext cx="3053651" cy="1"/>
              </a:xfrm>
              <a:prstGeom prst="line">
                <a:avLst/>
              </a:prstGeom>
              <a:noFill/>
              <a:ln w="28575" cap="flat">
                <a:solidFill>
                  <a:srgbClr val="984807"/>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698" name="TextBox 20"/>
              <p:cNvSpPr txBox="1"/>
              <p:nvPr/>
            </p:nvSpPr>
            <p:spPr>
              <a:xfrm>
                <a:off x="2537654" y="3963693"/>
                <a:ext cx="2475531"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solidFill>
                      <a:srgbClr val="984807"/>
                    </a:solidFill>
                  </a:defRPr>
                </a:lvl1pPr>
              </a:lstStyle>
              <a:p>
                <a:r>
                  <a:t>Time to Full Recovery</a:t>
                </a:r>
              </a:p>
            </p:txBody>
          </p:sp>
          <p:sp>
            <p:nvSpPr>
              <p:cNvPr id="699" name="Freeform 24"/>
              <p:cNvSpPr/>
              <p:nvPr/>
            </p:nvSpPr>
            <p:spPr>
              <a:xfrm>
                <a:off x="2787496" y="1171998"/>
                <a:ext cx="2027170" cy="1108385"/>
              </a:xfrm>
              <a:custGeom>
                <a:avLst/>
                <a:gdLst/>
                <a:ahLst/>
                <a:cxnLst>
                  <a:cxn ang="0">
                    <a:pos x="wd2" y="hd2"/>
                  </a:cxn>
                  <a:cxn ang="5400000">
                    <a:pos x="wd2" y="hd2"/>
                  </a:cxn>
                  <a:cxn ang="10800000">
                    <a:pos x="wd2" y="hd2"/>
                  </a:cxn>
                  <a:cxn ang="16200000">
                    <a:pos x="wd2" y="hd2"/>
                  </a:cxn>
                </a:cxnLst>
                <a:rect l="0" t="0" r="r" b="b"/>
                <a:pathLst>
                  <a:path w="21589" h="19974" extrusionOk="0">
                    <a:moveTo>
                      <a:pt x="0" y="0"/>
                    </a:moveTo>
                    <a:cubicBezTo>
                      <a:pt x="-11" y="13092"/>
                      <a:pt x="3463" y="17553"/>
                      <a:pt x="5703" y="19576"/>
                    </a:cubicBezTo>
                    <a:cubicBezTo>
                      <a:pt x="7943" y="21600"/>
                      <a:pt x="10795" y="15405"/>
                      <a:pt x="13442" y="12142"/>
                    </a:cubicBezTo>
                    <a:cubicBezTo>
                      <a:pt x="16090" y="8880"/>
                      <a:pt x="18104" y="2519"/>
                      <a:pt x="21589" y="0"/>
                    </a:cubicBezTo>
                  </a:path>
                </a:pathLst>
              </a:custGeom>
              <a:noFill/>
              <a:ln w="25400" cap="flat">
                <a:solidFill>
                  <a:srgbClr val="00B050"/>
                </a:solidFill>
                <a:prstDash val="dash"/>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700" name="Freeform 22"/>
              <p:cNvSpPr/>
              <p:nvPr/>
            </p:nvSpPr>
            <p:spPr>
              <a:xfrm>
                <a:off x="3567343" y="1168561"/>
                <a:ext cx="1797675" cy="18838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09" y="20115"/>
                      <a:pt x="5617" y="18631"/>
                      <a:pt x="8426" y="16082"/>
                    </a:cubicBezTo>
                    <a:cubicBezTo>
                      <a:pt x="11234" y="13533"/>
                      <a:pt x="14655" y="8987"/>
                      <a:pt x="16851" y="6307"/>
                    </a:cubicBezTo>
                    <a:cubicBezTo>
                      <a:pt x="19047" y="3626"/>
                      <a:pt x="20323" y="1813"/>
                      <a:pt x="21600" y="0"/>
                    </a:cubicBezTo>
                  </a:path>
                </a:pathLst>
              </a:custGeom>
              <a:noFill/>
              <a:ln w="25400" cap="flat">
                <a:solidFill>
                  <a:srgbClr val="00B0F0"/>
                </a:solidFill>
                <a:prstDash val="dashDot"/>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701" name="Straight Connector 36"/>
              <p:cNvSpPr/>
              <p:nvPr/>
            </p:nvSpPr>
            <p:spPr>
              <a:xfrm>
                <a:off x="5365017" y="1168561"/>
                <a:ext cx="509978" cy="1"/>
              </a:xfrm>
              <a:prstGeom prst="line">
                <a:avLst/>
              </a:prstGeom>
              <a:noFill/>
              <a:ln w="28575" cap="flat">
                <a:solidFill>
                  <a:srgbClr val="00B0F0"/>
                </a:solidFill>
                <a:prstDash val="solid"/>
                <a:round/>
              </a:ln>
              <a:effectLst/>
            </p:spPr>
            <p:txBody>
              <a:bodyPr wrap="square" lIns="45719" tIns="45719" rIns="45719" bIns="45719" numCol="1" anchor="t">
                <a:noAutofit/>
              </a:bodyPr>
              <a:lstStyle/>
              <a:p>
                <a:endParaRPr/>
              </a:p>
            </p:txBody>
          </p:sp>
          <p:sp>
            <p:nvSpPr>
              <p:cNvPr id="702" name="Straight Connector 37"/>
              <p:cNvSpPr/>
              <p:nvPr/>
            </p:nvSpPr>
            <p:spPr>
              <a:xfrm>
                <a:off x="4814665" y="1171998"/>
                <a:ext cx="503605" cy="1"/>
              </a:xfrm>
              <a:prstGeom prst="line">
                <a:avLst/>
              </a:prstGeom>
              <a:noFill/>
              <a:ln w="28575" cap="flat">
                <a:solidFill>
                  <a:srgbClr val="006600"/>
                </a:solidFill>
                <a:prstDash val="solid"/>
                <a:round/>
              </a:ln>
              <a:effectLst/>
            </p:spPr>
            <p:txBody>
              <a:bodyPr wrap="square" lIns="45719" tIns="45719" rIns="45719" bIns="45719" numCol="1" anchor="t">
                <a:noAutofit/>
              </a:bodyPr>
              <a:lstStyle/>
              <a:p>
                <a:endParaRPr/>
              </a:p>
            </p:txBody>
          </p:sp>
          <p:sp>
            <p:nvSpPr>
              <p:cNvPr id="703" name="Straight Arrow Connector 38"/>
              <p:cNvSpPr/>
              <p:nvPr/>
            </p:nvSpPr>
            <p:spPr>
              <a:xfrm flipH="1">
                <a:off x="2410297" y="307347"/>
                <a:ext cx="353675" cy="570598"/>
              </a:xfrm>
              <a:prstGeom prst="line">
                <a:avLst/>
              </a:prstGeom>
              <a:noFill/>
              <a:ln w="19050" cap="flat">
                <a:solidFill>
                  <a:srgbClr val="404040"/>
                </a:solidFill>
                <a:prstDash val="solid"/>
                <a:round/>
                <a:tailEnd type="triangle" w="med" len="med"/>
              </a:ln>
              <a:effectLst/>
            </p:spPr>
            <p:txBody>
              <a:bodyPr wrap="square" lIns="45719" tIns="45719" rIns="45719" bIns="45719" numCol="1" anchor="t">
                <a:noAutofit/>
              </a:bodyPr>
              <a:lstStyle/>
              <a:p>
                <a:endParaRPr/>
              </a:p>
            </p:txBody>
          </p:sp>
          <p:sp>
            <p:nvSpPr>
              <p:cNvPr id="704" name="TextBox 30"/>
              <p:cNvSpPr txBox="1"/>
              <p:nvPr/>
            </p:nvSpPr>
            <p:spPr>
              <a:xfrm>
                <a:off x="2809691" y="0"/>
                <a:ext cx="4068188" cy="541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b="1">
                    <a:solidFill>
                      <a:srgbClr val="404040"/>
                    </a:solidFill>
                  </a:defRPr>
                </a:lvl1pPr>
              </a:lstStyle>
              <a:p>
                <a:r>
                  <a:t>Modifications before disruptive events that improve system performance</a:t>
                </a:r>
              </a:p>
            </p:txBody>
          </p:sp>
          <p:sp>
            <p:nvSpPr>
              <p:cNvPr id="705" name="Straight Arrow Connector 40"/>
              <p:cNvSpPr/>
              <p:nvPr/>
            </p:nvSpPr>
            <p:spPr>
              <a:xfrm>
                <a:off x="5620006" y="1933597"/>
                <a:ext cx="254989" cy="346785"/>
              </a:xfrm>
              <a:prstGeom prst="line">
                <a:avLst/>
              </a:prstGeom>
              <a:noFill/>
              <a:ln w="19050" cap="flat">
                <a:solidFill>
                  <a:srgbClr val="404040"/>
                </a:solidFill>
                <a:prstDash val="solid"/>
                <a:round/>
                <a:headEnd type="triangle" w="med" len="med"/>
              </a:ln>
              <a:effectLst/>
            </p:spPr>
            <p:txBody>
              <a:bodyPr wrap="square" lIns="45719" tIns="45719" rIns="45719" bIns="45719" numCol="1" anchor="t">
                <a:noAutofit/>
              </a:bodyPr>
              <a:lstStyle/>
              <a:p>
                <a:endParaRPr/>
              </a:p>
            </p:txBody>
          </p:sp>
          <p:sp>
            <p:nvSpPr>
              <p:cNvPr id="706" name="TextBox 35"/>
              <p:cNvSpPr txBox="1"/>
              <p:nvPr/>
            </p:nvSpPr>
            <p:spPr>
              <a:xfrm>
                <a:off x="5264756" y="2353347"/>
                <a:ext cx="2022602" cy="999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b="1">
                    <a:solidFill>
                      <a:srgbClr val="404040"/>
                    </a:solidFill>
                  </a:defRPr>
                </a:lvl1pPr>
              </a:lstStyle>
              <a:p>
                <a:r>
                  <a:t>Repairs after disruptive event to restore system functionality</a:t>
                </a:r>
              </a:p>
            </p:txBody>
          </p:sp>
        </p:grpSp>
        <p:sp>
          <p:nvSpPr>
            <p:cNvPr id="708" name="Straight Arrow Connector 8"/>
            <p:cNvSpPr/>
            <p:nvPr/>
          </p:nvSpPr>
          <p:spPr>
            <a:xfrm flipH="1">
              <a:off x="1506853" y="1106663"/>
              <a:ext cx="1" cy="1980120"/>
            </a:xfrm>
            <a:prstGeom prst="line">
              <a:avLst/>
            </a:prstGeom>
            <a:noFill/>
            <a:ln w="28575" cap="flat">
              <a:solidFill>
                <a:srgbClr val="C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709" name="TextBox 27"/>
            <p:cNvSpPr txBox="1"/>
            <p:nvPr/>
          </p:nvSpPr>
          <p:spPr>
            <a:xfrm>
              <a:off x="0" y="1252821"/>
              <a:ext cx="1501748" cy="6173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b="1">
                  <a:solidFill>
                    <a:srgbClr val="C00000"/>
                  </a:solidFill>
                </a:defRPr>
              </a:pPr>
              <a:r>
                <a:t>Lost</a:t>
              </a:r>
            </a:p>
            <a:p>
              <a:pPr>
                <a:defRPr b="1">
                  <a:solidFill>
                    <a:srgbClr val="C00000"/>
                  </a:solidFill>
                </a:defRPr>
              </a:pPr>
              <a:r>
                <a:t>Performance</a:t>
              </a:r>
            </a:p>
          </p:txBody>
        </p:sp>
        <p:sp>
          <p:nvSpPr>
            <p:cNvPr id="710" name="Freeform 31"/>
            <p:cNvSpPr/>
            <p:nvPr/>
          </p:nvSpPr>
          <p:spPr>
            <a:xfrm>
              <a:off x="3803811" y="1196033"/>
              <a:ext cx="2927066" cy="18838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09" y="20115"/>
                    <a:pt x="5617" y="18631"/>
                    <a:pt x="8426" y="16082"/>
                  </a:cubicBezTo>
                  <a:cubicBezTo>
                    <a:pt x="11234" y="13533"/>
                    <a:pt x="14655" y="8987"/>
                    <a:pt x="16851" y="6307"/>
                  </a:cubicBezTo>
                  <a:cubicBezTo>
                    <a:pt x="19047" y="3626"/>
                    <a:pt x="20323" y="1813"/>
                    <a:pt x="21600" y="0"/>
                  </a:cubicBezTo>
                </a:path>
              </a:pathLst>
            </a:custGeom>
            <a:noFill/>
            <a:ln w="25400" cap="flat">
              <a:solidFill>
                <a:srgbClr val="00B0F0"/>
              </a:solidFill>
              <a:prstDash val="dashDot"/>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711" name="Freeform 32"/>
            <p:cNvSpPr/>
            <p:nvPr/>
          </p:nvSpPr>
          <p:spPr>
            <a:xfrm>
              <a:off x="3011582" y="870514"/>
              <a:ext cx="1602931" cy="1175447"/>
            </a:xfrm>
            <a:custGeom>
              <a:avLst/>
              <a:gdLst/>
              <a:ahLst/>
              <a:cxnLst>
                <a:cxn ang="0">
                  <a:pos x="wd2" y="hd2"/>
                </a:cxn>
                <a:cxn ang="5400000">
                  <a:pos x="wd2" y="hd2"/>
                </a:cxn>
                <a:cxn ang="10800000">
                  <a:pos x="wd2" y="hd2"/>
                </a:cxn>
                <a:cxn ang="16200000">
                  <a:pos x="wd2" y="hd2"/>
                </a:cxn>
              </a:cxnLst>
              <a:rect l="0" t="0" r="r" b="b"/>
              <a:pathLst>
                <a:path w="21589" h="21357" extrusionOk="0">
                  <a:moveTo>
                    <a:pt x="0" y="0"/>
                  </a:moveTo>
                  <a:cubicBezTo>
                    <a:pt x="-11" y="10996"/>
                    <a:pt x="3770" y="21600"/>
                    <a:pt x="6483" y="21352"/>
                  </a:cubicBezTo>
                  <a:cubicBezTo>
                    <a:pt x="9197" y="21105"/>
                    <a:pt x="11610" y="15609"/>
                    <a:pt x="14258" y="12869"/>
                  </a:cubicBezTo>
                  <a:lnTo>
                    <a:pt x="21589" y="0"/>
                  </a:lnTo>
                </a:path>
              </a:pathLst>
            </a:custGeom>
            <a:noFill/>
            <a:ln w="25400" cap="flat">
              <a:solidFill>
                <a:srgbClr val="92D050"/>
              </a:solidFill>
              <a:prstDash val="dash"/>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712" name="Freeform 17"/>
            <p:cNvSpPr/>
            <p:nvPr/>
          </p:nvSpPr>
          <p:spPr>
            <a:xfrm>
              <a:off x="3483741" y="893095"/>
              <a:ext cx="1567153" cy="1394351"/>
            </a:xfrm>
            <a:custGeom>
              <a:avLst/>
              <a:gdLst/>
              <a:ahLst/>
              <a:cxnLst>
                <a:cxn ang="0">
                  <a:pos x="wd2" y="hd2"/>
                </a:cxn>
                <a:cxn ang="5400000">
                  <a:pos x="wd2" y="hd2"/>
                </a:cxn>
                <a:cxn ang="10800000">
                  <a:pos x="wd2" y="hd2"/>
                </a:cxn>
                <a:cxn ang="16200000">
                  <a:pos x="wd2" y="hd2"/>
                </a:cxn>
              </a:cxnLst>
              <a:rect l="0" t="0" r="r" b="b"/>
              <a:pathLst>
                <a:path w="21600" h="21600" extrusionOk="0">
                  <a:moveTo>
                    <a:pt x="5786" y="12863"/>
                  </a:moveTo>
                  <a:lnTo>
                    <a:pt x="10670" y="6097"/>
                  </a:lnTo>
                  <a:lnTo>
                    <a:pt x="13313" y="2960"/>
                  </a:lnTo>
                  <a:lnTo>
                    <a:pt x="15467" y="0"/>
                  </a:lnTo>
                  <a:lnTo>
                    <a:pt x="21600" y="3706"/>
                  </a:lnTo>
                  <a:lnTo>
                    <a:pt x="10384" y="15377"/>
                  </a:lnTo>
                  <a:lnTo>
                    <a:pt x="6638" y="19518"/>
                  </a:lnTo>
                  <a:lnTo>
                    <a:pt x="3055" y="21600"/>
                  </a:lnTo>
                  <a:cubicBezTo>
                    <a:pt x="2152" y="21040"/>
                    <a:pt x="903" y="19052"/>
                    <a:pt x="0" y="18492"/>
                  </a:cubicBezTo>
                </a:path>
              </a:pathLst>
            </a:custGeom>
            <a:solidFill>
              <a:srgbClr val="00B050">
                <a:alpha val="48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713" name="Freeform 19"/>
            <p:cNvSpPr/>
            <p:nvPr/>
          </p:nvSpPr>
          <p:spPr>
            <a:xfrm>
              <a:off x="3847908" y="1156656"/>
              <a:ext cx="2904528" cy="1902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083" y="17424"/>
                  </a:lnTo>
                  <a:lnTo>
                    <a:pt x="14079" y="10080"/>
                  </a:lnTo>
                  <a:lnTo>
                    <a:pt x="21600" y="144"/>
                  </a:lnTo>
                  <a:lnTo>
                    <a:pt x="13467" y="0"/>
                  </a:lnTo>
                  <a:lnTo>
                    <a:pt x="7083" y="12384"/>
                  </a:lnTo>
                  <a:lnTo>
                    <a:pt x="2798" y="18432"/>
                  </a:lnTo>
                  <a:lnTo>
                    <a:pt x="0" y="21600"/>
                  </a:lnTo>
                  <a:close/>
                </a:path>
              </a:pathLst>
            </a:custGeom>
            <a:solidFill>
              <a:srgbClr val="B7DEE8">
                <a:alpha val="52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714" name="TextBox 36"/>
            <p:cNvSpPr txBox="1"/>
            <p:nvPr/>
          </p:nvSpPr>
          <p:spPr>
            <a:xfrm>
              <a:off x="1957604" y="1325963"/>
              <a:ext cx="781607" cy="541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1600">
                  <a:solidFill>
                    <a:srgbClr val="404040"/>
                  </a:solidFill>
                </a:defRPr>
              </a:pPr>
              <a:r>
                <a:t>Aging</a:t>
              </a:r>
            </a:p>
            <a:p>
              <a:pPr algn="ctr">
                <a:defRPr sz="1600">
                  <a:solidFill>
                    <a:srgbClr val="404040"/>
                  </a:solidFill>
                </a:defRPr>
              </a:pPr>
              <a:r>
                <a:t>System</a:t>
              </a:r>
            </a:p>
          </p:txBody>
        </p:sp>
        <p:sp>
          <p:nvSpPr>
            <p:cNvPr id="715" name="Straight Connector 15"/>
            <p:cNvSpPr/>
            <p:nvPr/>
          </p:nvSpPr>
          <p:spPr>
            <a:xfrm>
              <a:off x="1725100" y="1196033"/>
              <a:ext cx="1276146" cy="346663"/>
            </a:xfrm>
            <a:prstGeom prst="line">
              <a:avLst/>
            </a:prstGeom>
            <a:noFill/>
            <a:ln w="28575" cap="flat">
              <a:solidFill>
                <a:srgbClr val="215968"/>
              </a:solidFill>
              <a:prstDash val="dash"/>
              <a:round/>
            </a:ln>
            <a:effectLst/>
          </p:spPr>
          <p:txBody>
            <a:bodyPr wrap="square" lIns="45719" tIns="45719" rIns="45719" bIns="45719" numCol="1" anchor="t">
              <a:noAutofit/>
            </a:bodyPr>
            <a:lstStyle/>
            <a:p>
              <a:endParaRPr/>
            </a:p>
          </p:txBody>
        </p:sp>
        <p:sp>
          <p:nvSpPr>
            <p:cNvPr id="716" name="Straight Connector 16"/>
            <p:cNvSpPr/>
            <p:nvPr/>
          </p:nvSpPr>
          <p:spPr>
            <a:xfrm flipV="1">
              <a:off x="1730209" y="877943"/>
              <a:ext cx="1276146" cy="294056"/>
            </a:xfrm>
            <a:prstGeom prst="line">
              <a:avLst/>
            </a:prstGeom>
            <a:noFill/>
            <a:ln w="28575" cap="flat">
              <a:solidFill>
                <a:srgbClr val="215968"/>
              </a:solidFill>
              <a:prstDash val="dash"/>
              <a:round/>
            </a:ln>
            <a:effectLst/>
          </p:spPr>
          <p:txBody>
            <a:bodyPr wrap="square" lIns="45719" tIns="45719" rIns="45719" bIns="45719" numCol="1" anchor="t">
              <a:noAutofit/>
            </a:bodyPr>
            <a:lstStyle/>
            <a:p>
              <a:endParaRPr/>
            </a:p>
          </p:txBody>
        </p:sp>
        <p:sp>
          <p:nvSpPr>
            <p:cNvPr id="717" name="Straight Connector 17"/>
            <p:cNvSpPr/>
            <p:nvPr/>
          </p:nvSpPr>
          <p:spPr>
            <a:xfrm>
              <a:off x="3001245" y="840063"/>
              <a:ext cx="10339" cy="30452"/>
            </a:xfrm>
            <a:prstGeom prst="line">
              <a:avLst/>
            </a:prstGeom>
            <a:noFill/>
            <a:ln w="19050" cap="flat">
              <a:solidFill>
                <a:srgbClr val="1F497D"/>
              </a:solidFill>
              <a:prstDash val="solid"/>
              <a:round/>
            </a:ln>
            <a:effectLst/>
          </p:spPr>
          <p:txBody>
            <a:bodyPr wrap="square" lIns="45719" tIns="45719" rIns="45719" bIns="45719" numCol="1" anchor="t">
              <a:noAutofit/>
            </a:bodyPr>
            <a:lstStyle/>
            <a:p>
              <a:endParaRPr/>
            </a:p>
          </p:txBody>
        </p:sp>
        <p:sp>
          <p:nvSpPr>
            <p:cNvPr id="718" name="TextBox 44"/>
            <p:cNvSpPr txBox="1"/>
            <p:nvPr/>
          </p:nvSpPr>
          <p:spPr>
            <a:xfrm>
              <a:off x="2703621" y="3400950"/>
              <a:ext cx="657484"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600" b="1">
                  <a:solidFill>
                    <a:srgbClr val="C00000"/>
                  </a:solidFill>
                </a:defRPr>
              </a:lvl1pPr>
            </a:lstStyle>
            <a:p>
              <a:r>
                <a:t>Event</a:t>
              </a:r>
            </a:p>
          </p:txBody>
        </p:sp>
        <p:sp>
          <p:nvSpPr>
            <p:cNvPr id="719" name="Straight Connector 19"/>
            <p:cNvSpPr/>
            <p:nvPr/>
          </p:nvSpPr>
          <p:spPr>
            <a:xfrm>
              <a:off x="2996226" y="1406049"/>
              <a:ext cx="41007" cy="2043889"/>
            </a:xfrm>
            <a:prstGeom prst="line">
              <a:avLst/>
            </a:prstGeom>
            <a:noFill/>
            <a:ln w="9525" cap="flat">
              <a:solidFill>
                <a:srgbClr val="C00000"/>
              </a:solidFill>
              <a:prstDash val="solid"/>
              <a:round/>
            </a:ln>
            <a:effectLst/>
          </p:spPr>
          <p:txBody>
            <a:bodyPr wrap="square" lIns="45719" tIns="45719" rIns="45719" bIns="45719" numCol="1" anchor="t">
              <a:noAutofit/>
            </a:bodyPr>
            <a:lstStyle/>
            <a:p>
              <a:endParaRPr/>
            </a:p>
          </p:txBody>
        </p:sp>
        <p:sp>
          <p:nvSpPr>
            <p:cNvPr id="720" name="Straight Connector 20"/>
            <p:cNvSpPr/>
            <p:nvPr/>
          </p:nvSpPr>
          <p:spPr>
            <a:xfrm>
              <a:off x="4589279" y="899125"/>
              <a:ext cx="951364" cy="4851"/>
            </a:xfrm>
            <a:prstGeom prst="line">
              <a:avLst/>
            </a:prstGeom>
            <a:noFill/>
            <a:ln w="28575" cap="flat">
              <a:solidFill>
                <a:srgbClr val="92D050"/>
              </a:solidFill>
              <a:prstDash val="solid"/>
              <a:round/>
            </a:ln>
            <a:effectLst/>
          </p:spPr>
          <p:txBody>
            <a:bodyPr wrap="square" lIns="45719" tIns="45719" rIns="45719" bIns="45719" numCol="1" anchor="t">
              <a:noAutofit/>
            </a:bodyPr>
            <a:lstStyle/>
            <a:p>
              <a:endParaRPr/>
            </a:p>
          </p:txBody>
        </p:sp>
        <p:sp>
          <p:nvSpPr>
            <p:cNvPr id="721" name="Straight Arrow Connector 21"/>
            <p:cNvSpPr/>
            <p:nvPr/>
          </p:nvSpPr>
          <p:spPr>
            <a:xfrm>
              <a:off x="4589279" y="1542696"/>
              <a:ext cx="928584" cy="955408"/>
            </a:xfrm>
            <a:prstGeom prst="line">
              <a:avLst/>
            </a:prstGeom>
            <a:noFill/>
            <a:ln w="19050" cap="flat">
              <a:solidFill>
                <a:srgbClr val="404040"/>
              </a:solidFill>
              <a:prstDash val="solid"/>
              <a:round/>
              <a:headEnd type="triangle" w="med" len="med"/>
            </a:ln>
            <a:effectLst/>
          </p:spPr>
          <p:txBody>
            <a:bodyPr wrap="square" lIns="45719" tIns="45719" rIns="45719" bIns="45719" numCol="1" anchor="t">
              <a:noAutofit/>
            </a:bodyPr>
            <a:lstStyle/>
            <a:p>
              <a:endParaRPr/>
            </a:p>
          </p:txBody>
        </p:sp>
      </p:grpSp>
      <p:sp>
        <p:nvSpPr>
          <p:cNvPr id="723" name="TextBox 3"/>
          <p:cNvSpPr txBox="1"/>
          <p:nvPr/>
        </p:nvSpPr>
        <p:spPr>
          <a:xfrm>
            <a:off x="9083313" y="4628602"/>
            <a:ext cx="4392479" cy="177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700"/>
            </a:lvl1pPr>
          </a:lstStyle>
          <a:p>
            <a:r>
              <a:t>Adapted from Bruneau, 2003 and McDaniels, 2008</a:t>
            </a:r>
          </a:p>
        </p:txBody>
      </p:sp>
      <p:sp>
        <p:nvSpPr>
          <p:cNvPr id="724" name="TextBox 43"/>
          <p:cNvSpPr txBox="1"/>
          <p:nvPr/>
        </p:nvSpPr>
        <p:spPr>
          <a:xfrm>
            <a:off x="9050237" y="1657079"/>
            <a:ext cx="2960679" cy="3335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chemeClr val="accent4"/>
                </a:solidFill>
                <a:latin typeface="Gotham"/>
                <a:ea typeface="Gotham"/>
                <a:cs typeface="Gotham"/>
                <a:sym typeface="Gotham"/>
              </a:defRPr>
            </a:pPr>
            <a:r>
              <a:t>Actions to consider when dealing with flood prone pavements:</a:t>
            </a:r>
          </a:p>
          <a:p>
            <a:pPr>
              <a:defRPr>
                <a:solidFill>
                  <a:schemeClr val="accent4"/>
                </a:solidFill>
                <a:latin typeface="Gotham"/>
                <a:ea typeface="Gotham"/>
                <a:cs typeface="Gotham"/>
                <a:sym typeface="Gotham"/>
              </a:defRPr>
            </a:pPr>
            <a:endParaRPr/>
          </a:p>
          <a:p>
            <a:pPr>
              <a:defRPr>
                <a:solidFill>
                  <a:srgbClr val="4C80C0"/>
                </a:solidFill>
                <a:latin typeface="Gotham Black"/>
                <a:ea typeface="Gotham Black"/>
                <a:cs typeface="Gotham Black"/>
                <a:sym typeface="Gotham Black"/>
              </a:defRPr>
            </a:pPr>
            <a:r>
              <a:t>Hardening Activities</a:t>
            </a:r>
          </a:p>
          <a:p>
            <a:pPr marL="285750" indent="-285750">
              <a:buSzPct val="100000"/>
              <a:buFont typeface="Arial"/>
              <a:buChar char="•"/>
              <a:defRPr>
                <a:solidFill>
                  <a:schemeClr val="accent4"/>
                </a:solidFill>
                <a:latin typeface="Gotham"/>
                <a:ea typeface="Gotham"/>
                <a:cs typeface="Gotham"/>
                <a:sym typeface="Gotham"/>
              </a:defRPr>
            </a:pPr>
            <a:r>
              <a:t>Stiffen the system</a:t>
            </a:r>
          </a:p>
          <a:p>
            <a:pPr marL="285750" indent="-285750">
              <a:buSzPct val="100000"/>
              <a:buFont typeface="Arial"/>
              <a:buChar char="•"/>
              <a:defRPr>
                <a:solidFill>
                  <a:schemeClr val="accent4"/>
                </a:solidFill>
                <a:latin typeface="Gotham"/>
                <a:ea typeface="Gotham"/>
                <a:cs typeface="Gotham"/>
                <a:sym typeface="Gotham"/>
              </a:defRPr>
            </a:pPr>
            <a:r>
              <a:t>Improve Designs by using soaked subgrade strength values</a:t>
            </a:r>
          </a:p>
          <a:p>
            <a:pPr marL="520700" lvl="1" indent="-177800">
              <a:buSzPct val="100000"/>
              <a:buFont typeface="Arial"/>
              <a:buChar char="‒"/>
              <a:defRPr>
                <a:solidFill>
                  <a:schemeClr val="accent4"/>
                </a:solidFill>
                <a:latin typeface="Gotham"/>
                <a:ea typeface="Gotham"/>
                <a:cs typeface="Gotham"/>
                <a:sym typeface="Gotham"/>
              </a:defRPr>
            </a:pPr>
            <a:endParaRPr/>
          </a:p>
        </p:txBody>
      </p:sp>
      <p:sp>
        <p:nvSpPr>
          <p:cNvPr id="725" name="Rectangle"/>
          <p:cNvSpPr/>
          <p:nvPr/>
        </p:nvSpPr>
        <p:spPr>
          <a:xfrm>
            <a:off x="5098534" y="5676639"/>
            <a:ext cx="6500210" cy="779326"/>
          </a:xfrm>
          <a:prstGeom prst="rect">
            <a:avLst/>
          </a:prstGeom>
          <a:solidFill>
            <a:srgbClr val="4C80C0"/>
          </a:solidFill>
          <a:ln w="25400">
            <a:solidFill>
              <a:srgbClr val="90C74B"/>
            </a:solidFill>
          </a:ln>
        </p:spPr>
        <p:txBody>
          <a:bodyPr lIns="45719" rIns="45719"/>
          <a:lstStyle/>
          <a:p>
            <a:endParaRPr/>
          </a:p>
        </p:txBody>
      </p:sp>
      <p:sp>
        <p:nvSpPr>
          <p:cNvPr id="726" name="TextBox 5"/>
          <p:cNvSpPr txBox="1"/>
          <p:nvPr/>
        </p:nvSpPr>
        <p:spPr>
          <a:xfrm>
            <a:off x="5353643" y="5789156"/>
            <a:ext cx="5989991" cy="938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Adaptive resilience - Capacity to learn and make decisions to avoid future loss based on the type of disturbance</a:t>
            </a:r>
          </a:p>
        </p:txBody>
      </p:sp>
    </p:spTree>
  </p:cSld>
  <p:clrMapOvr>
    <a:masterClrMapping/>
  </p:clrMapOvr>
  <p:transition spd="med" advTm="16763"/>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1D659-4E07-4CEA-9ACC-B3FA1297BF87}"/>
              </a:ext>
            </a:extLst>
          </p:cNvPr>
          <p:cNvPicPr>
            <a:picLocks noChangeAspect="1"/>
          </p:cNvPicPr>
          <p:nvPr/>
        </p:nvPicPr>
        <p:blipFill rotWithShape="1">
          <a:blip r:embed="rId2"/>
          <a:srcRect l="608" t="4334" r="336" b="-1"/>
          <a:stretch/>
        </p:blipFill>
        <p:spPr>
          <a:xfrm>
            <a:off x="0" y="0"/>
            <a:ext cx="12623784" cy="6858000"/>
          </a:xfrm>
          <a:prstGeom prst="rect">
            <a:avLst/>
          </a:prstGeom>
        </p:spPr>
      </p:pic>
      <p:sp>
        <p:nvSpPr>
          <p:cNvPr id="2" name="Arrow: Down 1">
            <a:extLst>
              <a:ext uri="{FF2B5EF4-FFF2-40B4-BE49-F238E27FC236}">
                <a16:creationId xmlns:a16="http://schemas.microsoft.com/office/drawing/2014/main" id="{C435A37E-B505-42F3-B0BC-A636E24D0158}"/>
              </a:ext>
            </a:extLst>
          </p:cNvPr>
          <p:cNvSpPr/>
          <p:nvPr/>
        </p:nvSpPr>
        <p:spPr>
          <a:xfrm rot="3688279">
            <a:off x="9495965" y="1354428"/>
            <a:ext cx="746975" cy="1058223"/>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8" name="Group">
            <a:extLst>
              <a:ext uri="{FF2B5EF4-FFF2-40B4-BE49-F238E27FC236}">
                <a16:creationId xmlns:a16="http://schemas.microsoft.com/office/drawing/2014/main" id="{A0003006-E6F3-403D-BFEF-66625BAC5BAB}"/>
              </a:ext>
            </a:extLst>
          </p:cNvPr>
          <p:cNvGrpSpPr/>
          <p:nvPr/>
        </p:nvGrpSpPr>
        <p:grpSpPr>
          <a:xfrm>
            <a:off x="-8467" y="0"/>
            <a:ext cx="14506607" cy="9242625"/>
            <a:chOff x="0" y="0"/>
            <a:chExt cx="14506605" cy="9242624"/>
          </a:xfrm>
        </p:grpSpPr>
        <p:sp>
          <p:nvSpPr>
            <p:cNvPr id="9" name="Rectangle">
              <a:extLst>
                <a:ext uri="{FF2B5EF4-FFF2-40B4-BE49-F238E27FC236}">
                  <a16:creationId xmlns:a16="http://schemas.microsoft.com/office/drawing/2014/main" id="{2059F7C8-3481-4C50-BA03-DBC3C2B10448}"/>
                </a:ext>
              </a:extLst>
            </p:cNvPr>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 name="Rectangle">
              <a:extLst>
                <a:ext uri="{FF2B5EF4-FFF2-40B4-BE49-F238E27FC236}">
                  <a16:creationId xmlns:a16="http://schemas.microsoft.com/office/drawing/2014/main" id="{A09F46A6-EA49-47D7-A169-197425535514}"/>
                </a:ext>
              </a:extLst>
            </p:cNvPr>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1" name="Image" descr="Image">
              <a:extLst>
                <a:ext uri="{FF2B5EF4-FFF2-40B4-BE49-F238E27FC236}">
                  <a16:creationId xmlns:a16="http://schemas.microsoft.com/office/drawing/2014/main" id="{4CB74625-45ED-4D7F-8048-8B239CF5DCEA}"/>
                </a:ext>
              </a:extLst>
            </p:cNvPr>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Tree>
    <p:extLst>
      <p:ext uri="{BB962C8B-B14F-4D97-AF65-F5344CB8AC3E}">
        <p14:creationId xmlns:p14="http://schemas.microsoft.com/office/powerpoint/2010/main" val="111882892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C3D40-A854-4798-BBD6-ABA7705A80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4" r="-1" b="-1"/>
          <a:stretch/>
        </p:blipFill>
        <p:spPr>
          <a:xfrm>
            <a:off x="0" y="-1"/>
            <a:ext cx="12190608" cy="6858001"/>
          </a:xfrm>
          <a:prstGeom prst="rect">
            <a:avLst/>
          </a:prstGeom>
        </p:spPr>
      </p:pic>
      <p:pic>
        <p:nvPicPr>
          <p:cNvPr id="4" name="Picture 3">
            <a:extLst>
              <a:ext uri="{FF2B5EF4-FFF2-40B4-BE49-F238E27FC236}">
                <a16:creationId xmlns:a16="http://schemas.microsoft.com/office/drawing/2014/main" id="{DA566C21-DBD2-4625-A922-12480B04B26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11690" y="3603855"/>
            <a:ext cx="1506689" cy="150668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EEE6870-35DA-452D-AC38-EBA5A95DF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821" y="2505883"/>
            <a:ext cx="3124200" cy="955912"/>
          </a:xfrm>
          <a:prstGeom prst="rect">
            <a:avLst/>
          </a:prstGeom>
        </p:spPr>
      </p:pic>
      <p:pic>
        <p:nvPicPr>
          <p:cNvPr id="7" name="Picture 6">
            <a:extLst>
              <a:ext uri="{FF2B5EF4-FFF2-40B4-BE49-F238E27FC236}">
                <a16:creationId xmlns:a16="http://schemas.microsoft.com/office/drawing/2014/main" id="{F71ACF7D-2857-4B0C-A8D9-254A4F312003}"/>
              </a:ext>
            </a:extLst>
          </p:cNvPr>
          <p:cNvPicPr>
            <a:picLocks noChangeAspect="1"/>
          </p:cNvPicPr>
          <p:nvPr/>
        </p:nvPicPr>
        <p:blipFill>
          <a:blip r:embed="rId5"/>
          <a:stretch>
            <a:fillRect/>
          </a:stretch>
        </p:blipFill>
        <p:spPr>
          <a:xfrm>
            <a:off x="860121" y="5225818"/>
            <a:ext cx="3124201" cy="857339"/>
          </a:xfrm>
          <a:prstGeom prst="rect">
            <a:avLst/>
          </a:prstGeom>
        </p:spPr>
      </p:pic>
      <p:grpSp>
        <p:nvGrpSpPr>
          <p:cNvPr id="8" name="Group">
            <a:extLst>
              <a:ext uri="{FF2B5EF4-FFF2-40B4-BE49-F238E27FC236}">
                <a16:creationId xmlns:a16="http://schemas.microsoft.com/office/drawing/2014/main" id="{C6B61683-59CD-40F7-8B39-1A65FA58494D}"/>
              </a:ext>
            </a:extLst>
          </p:cNvPr>
          <p:cNvGrpSpPr/>
          <p:nvPr/>
        </p:nvGrpSpPr>
        <p:grpSpPr>
          <a:xfrm>
            <a:off x="-8467" y="0"/>
            <a:ext cx="14506607" cy="9242625"/>
            <a:chOff x="0" y="0"/>
            <a:chExt cx="14506605" cy="9242624"/>
          </a:xfrm>
        </p:grpSpPr>
        <p:sp>
          <p:nvSpPr>
            <p:cNvPr id="9" name="Rectangle">
              <a:extLst>
                <a:ext uri="{FF2B5EF4-FFF2-40B4-BE49-F238E27FC236}">
                  <a16:creationId xmlns:a16="http://schemas.microsoft.com/office/drawing/2014/main" id="{054018AD-FA7D-4783-ACE9-CA76001D71FF}"/>
                </a:ext>
              </a:extLst>
            </p:cNvPr>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 name="Rectangle">
              <a:extLst>
                <a:ext uri="{FF2B5EF4-FFF2-40B4-BE49-F238E27FC236}">
                  <a16:creationId xmlns:a16="http://schemas.microsoft.com/office/drawing/2014/main" id="{57CF0260-99F3-44EF-A202-1FB3B6D89A52}"/>
                </a:ext>
              </a:extLst>
            </p:cNvPr>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1" name="Image" descr="Image">
              <a:extLst>
                <a:ext uri="{FF2B5EF4-FFF2-40B4-BE49-F238E27FC236}">
                  <a16:creationId xmlns:a16="http://schemas.microsoft.com/office/drawing/2014/main" id="{273CDE60-3019-4F11-BD1B-BED6FBF79A50}"/>
                </a:ext>
              </a:extLst>
            </p:cNvPr>
            <p:cNvPicPr>
              <a:picLocks noChangeAspect="1"/>
            </p:cNvPicPr>
            <p:nvPr/>
          </p:nvPicPr>
          <p:blipFill>
            <a:blip r:embed="rId6">
              <a:alphaModFix amt="13081"/>
            </a:blip>
            <a:srcRect t="8163" r="71925" b="12841"/>
            <a:stretch>
              <a:fillRect/>
            </a:stretch>
          </p:blipFill>
          <p:spPr>
            <a:xfrm>
              <a:off x="7069767" y="1894212"/>
              <a:ext cx="7436839" cy="7348413"/>
            </a:xfrm>
            <a:prstGeom prst="rect">
              <a:avLst/>
            </a:prstGeom>
            <a:ln w="12700" cap="flat">
              <a:noFill/>
              <a:miter lim="400000"/>
            </a:ln>
            <a:effectLst/>
          </p:spPr>
        </p:pic>
      </p:grpSp>
    </p:spTree>
    <p:extLst>
      <p:ext uri="{BB962C8B-B14F-4D97-AF65-F5344CB8AC3E}">
        <p14:creationId xmlns:p14="http://schemas.microsoft.com/office/powerpoint/2010/main" val="93790193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ath with trees on the side of a building&#10;&#10;Description automatically generated">
            <a:extLst>
              <a:ext uri="{FF2B5EF4-FFF2-40B4-BE49-F238E27FC236}">
                <a16:creationId xmlns:a16="http://schemas.microsoft.com/office/drawing/2014/main" id="{A8C5FD43-6F4E-45E5-8390-54961B802F0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976"/>
          <a:stretch/>
        </p:blipFill>
        <p:spPr>
          <a:xfrm>
            <a:off x="1" y="-1"/>
            <a:ext cx="12192000" cy="6857999"/>
          </a:xfrm>
          <a:prstGeom prst="rect">
            <a:avLst/>
          </a:prstGeom>
        </p:spPr>
      </p:pic>
      <p:sp>
        <p:nvSpPr>
          <p:cNvPr id="3" name="Rectangle 2">
            <a:extLst>
              <a:ext uri="{FF2B5EF4-FFF2-40B4-BE49-F238E27FC236}">
                <a16:creationId xmlns:a16="http://schemas.microsoft.com/office/drawing/2014/main" id="{1DD0C6F9-06DE-42B6-99D1-8404C82A9C42}"/>
              </a:ext>
            </a:extLst>
          </p:cNvPr>
          <p:cNvSpPr/>
          <p:nvPr/>
        </p:nvSpPr>
        <p:spPr>
          <a:xfrm>
            <a:off x="842481" y="1428108"/>
            <a:ext cx="3524036" cy="4803168"/>
          </a:xfrm>
          <a:prstGeom prst="rect">
            <a:avLst/>
          </a:prstGeom>
          <a:solidFill>
            <a:schemeClr val="accent4">
              <a:lumMod val="40000"/>
              <a:lumOff val="60000"/>
              <a:alpha val="83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31B49C57-6609-4B8F-98F0-57FE47737B9F}"/>
              </a:ext>
            </a:extLst>
          </p:cNvPr>
          <p:cNvSpPr>
            <a:spLocks noGrp="1"/>
          </p:cNvSpPr>
          <p:nvPr>
            <p:ph type="title"/>
          </p:nvPr>
        </p:nvSpPr>
        <p:spPr>
          <a:xfrm>
            <a:off x="933943" y="1105912"/>
            <a:ext cx="3432574" cy="1853046"/>
          </a:xfrm>
        </p:spPr>
        <p:txBody>
          <a:bodyPr vert="horz" lIns="91440" tIns="45720" rIns="91440" bIns="45720" rtlCol="0" anchor="b">
            <a:normAutofit/>
          </a:bodyPr>
          <a:lstStyle/>
          <a:p>
            <a:r>
              <a:rPr lang="en-US" sz="3600" dirty="0">
                <a:solidFill>
                  <a:schemeClr val="bg1"/>
                </a:solidFill>
              </a:rPr>
              <a:t>Infrastructure needs:</a:t>
            </a:r>
          </a:p>
        </p:txBody>
      </p:sp>
      <p:sp>
        <p:nvSpPr>
          <p:cNvPr id="48" name="Title 1">
            <a:extLst>
              <a:ext uri="{FF2B5EF4-FFF2-40B4-BE49-F238E27FC236}">
                <a16:creationId xmlns:a16="http://schemas.microsoft.com/office/drawing/2014/main" id="{A6F61056-64AE-47EE-B43E-044FAA7EC3AC}"/>
              </a:ext>
            </a:extLst>
          </p:cNvPr>
          <p:cNvSpPr txBox="1">
            <a:spLocks/>
          </p:cNvSpPr>
          <p:nvPr/>
        </p:nvSpPr>
        <p:spPr>
          <a:xfrm>
            <a:off x="1033636" y="3429000"/>
            <a:ext cx="3953501" cy="1759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2800" dirty="0">
                <a:solidFill>
                  <a:schemeClr val="bg1"/>
                </a:solidFill>
              </a:rPr>
              <a:t>Water</a:t>
            </a:r>
          </a:p>
          <a:p>
            <a:pPr marL="285750" indent="-285750">
              <a:buFont typeface="Arial" panose="020B0604020202020204" pitchFamily="34" charset="0"/>
              <a:buChar char="•"/>
            </a:pPr>
            <a:r>
              <a:rPr lang="en-US" sz="2800" dirty="0">
                <a:solidFill>
                  <a:schemeClr val="bg1"/>
                </a:solidFill>
              </a:rPr>
              <a:t>Sewer</a:t>
            </a:r>
          </a:p>
          <a:p>
            <a:pPr marL="285750" indent="-285750">
              <a:buFont typeface="Arial" panose="020B0604020202020204" pitchFamily="34" charset="0"/>
              <a:buChar char="•"/>
            </a:pPr>
            <a:r>
              <a:rPr lang="en-US" sz="2800" dirty="0">
                <a:solidFill>
                  <a:schemeClr val="bg1"/>
                </a:solidFill>
              </a:rPr>
              <a:t>Drainage quality</a:t>
            </a:r>
          </a:p>
          <a:p>
            <a:pPr marL="285750" indent="-285750">
              <a:buFont typeface="Arial" panose="020B0604020202020204" pitchFamily="34" charset="0"/>
              <a:buChar char="•"/>
            </a:pPr>
            <a:r>
              <a:rPr lang="en-US" sz="2800" dirty="0">
                <a:solidFill>
                  <a:schemeClr val="bg1"/>
                </a:solidFill>
              </a:rPr>
              <a:t>Eliminate ponding</a:t>
            </a:r>
          </a:p>
        </p:txBody>
      </p:sp>
      <p:grpSp>
        <p:nvGrpSpPr>
          <p:cNvPr id="50" name="Group">
            <a:extLst>
              <a:ext uri="{FF2B5EF4-FFF2-40B4-BE49-F238E27FC236}">
                <a16:creationId xmlns:a16="http://schemas.microsoft.com/office/drawing/2014/main" id="{EABCDA04-EC80-40FB-A113-6FFDC07A25ED}"/>
              </a:ext>
            </a:extLst>
          </p:cNvPr>
          <p:cNvGrpSpPr/>
          <p:nvPr/>
        </p:nvGrpSpPr>
        <p:grpSpPr>
          <a:xfrm>
            <a:off x="-8467" y="0"/>
            <a:ext cx="14506607" cy="9242625"/>
            <a:chOff x="0" y="0"/>
            <a:chExt cx="14506605" cy="9242624"/>
          </a:xfrm>
        </p:grpSpPr>
        <p:sp>
          <p:nvSpPr>
            <p:cNvPr id="51" name="Rectangle">
              <a:extLst>
                <a:ext uri="{FF2B5EF4-FFF2-40B4-BE49-F238E27FC236}">
                  <a16:creationId xmlns:a16="http://schemas.microsoft.com/office/drawing/2014/main" id="{0296DFEA-0A23-451B-A931-65D06C46B42E}"/>
                </a:ext>
              </a:extLst>
            </p:cNvPr>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2" name="Rectangle">
              <a:extLst>
                <a:ext uri="{FF2B5EF4-FFF2-40B4-BE49-F238E27FC236}">
                  <a16:creationId xmlns:a16="http://schemas.microsoft.com/office/drawing/2014/main" id="{45E1878B-7FFE-4028-AD73-99A84AA0D9B5}"/>
                </a:ext>
              </a:extLst>
            </p:cNvPr>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3" name="Image" descr="Image">
              <a:extLst>
                <a:ext uri="{FF2B5EF4-FFF2-40B4-BE49-F238E27FC236}">
                  <a16:creationId xmlns:a16="http://schemas.microsoft.com/office/drawing/2014/main" id="{E33FB39E-CFC1-4FCC-BA15-ACFEC9BEA817}"/>
                </a:ext>
              </a:extLst>
            </p:cNvPr>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Tree>
    <p:extLst>
      <p:ext uri="{BB962C8B-B14F-4D97-AF65-F5344CB8AC3E}">
        <p14:creationId xmlns:p14="http://schemas.microsoft.com/office/powerpoint/2010/main" val="33122700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186040-70E2-4A4A-BFFD-94C40179B69E}"/>
              </a:ext>
            </a:extLst>
          </p:cNvPr>
          <p:cNvSpPr/>
          <p:nvPr/>
        </p:nvSpPr>
        <p:spPr>
          <a:xfrm>
            <a:off x="1509620" y="2204527"/>
            <a:ext cx="4114800" cy="1828800"/>
          </a:xfrm>
          <a:prstGeom prst="rect">
            <a:avLst/>
          </a:prstGeom>
          <a:blipFill>
            <a:blip r:embed="rId2"/>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9A9588-EED4-43BD-AFC4-634E09458D08}"/>
              </a:ext>
            </a:extLst>
          </p:cNvPr>
          <p:cNvSpPr/>
          <p:nvPr/>
        </p:nvSpPr>
        <p:spPr>
          <a:xfrm>
            <a:off x="1500993" y="4019364"/>
            <a:ext cx="4114800" cy="2194560"/>
          </a:xfrm>
          <a:prstGeom prst="rect">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9121B1-2F9E-4AC9-BA63-B1463B884680}"/>
              </a:ext>
            </a:extLst>
          </p:cNvPr>
          <p:cNvSpPr/>
          <p:nvPr/>
        </p:nvSpPr>
        <p:spPr>
          <a:xfrm>
            <a:off x="6565334" y="2661977"/>
            <a:ext cx="4114800" cy="2194560"/>
          </a:xfrm>
          <a:prstGeom prst="rect">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A65F31-B8B9-4783-89F9-29FEFF891CE5}"/>
              </a:ext>
            </a:extLst>
          </p:cNvPr>
          <p:cNvSpPr/>
          <p:nvPr/>
        </p:nvSpPr>
        <p:spPr>
          <a:xfrm>
            <a:off x="6565334" y="1742862"/>
            <a:ext cx="4114800" cy="914400"/>
          </a:xfrm>
          <a:prstGeom prst="rect">
            <a:avLst/>
          </a:prstGeom>
          <a:blipFill>
            <a:blip r:embed="rId4"/>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EF25959-6E3F-41A7-B24D-2CF9869A0D5B}"/>
              </a:ext>
            </a:extLst>
          </p:cNvPr>
          <p:cNvSpPr txBox="1"/>
          <p:nvPr/>
        </p:nvSpPr>
        <p:spPr>
          <a:xfrm>
            <a:off x="1509620" y="1742862"/>
            <a:ext cx="4114800"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 Asphalt</a:t>
            </a:r>
          </a:p>
        </p:txBody>
      </p:sp>
      <p:sp>
        <p:nvSpPr>
          <p:cNvPr id="14" name="TextBox 13">
            <a:extLst>
              <a:ext uri="{FF2B5EF4-FFF2-40B4-BE49-F238E27FC236}">
                <a16:creationId xmlns:a16="http://schemas.microsoft.com/office/drawing/2014/main" id="{854A073E-1FD7-4C9A-830B-4B3833F9513F}"/>
              </a:ext>
            </a:extLst>
          </p:cNvPr>
          <p:cNvSpPr txBox="1"/>
          <p:nvPr/>
        </p:nvSpPr>
        <p:spPr>
          <a:xfrm>
            <a:off x="1518247" y="4932834"/>
            <a:ext cx="4097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12” Subgrade</a:t>
            </a:r>
          </a:p>
        </p:txBody>
      </p:sp>
      <p:sp>
        <p:nvSpPr>
          <p:cNvPr id="15" name="TextBox 14">
            <a:extLst>
              <a:ext uri="{FF2B5EF4-FFF2-40B4-BE49-F238E27FC236}">
                <a16:creationId xmlns:a16="http://schemas.microsoft.com/office/drawing/2014/main" id="{20B7F6DB-0439-477D-97ED-F3705116B493}"/>
              </a:ext>
            </a:extLst>
          </p:cNvPr>
          <p:cNvSpPr txBox="1"/>
          <p:nvPr/>
        </p:nvSpPr>
        <p:spPr>
          <a:xfrm>
            <a:off x="6582589" y="3511390"/>
            <a:ext cx="4114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12” Subgrade</a:t>
            </a:r>
          </a:p>
        </p:txBody>
      </p:sp>
      <p:sp>
        <p:nvSpPr>
          <p:cNvPr id="16" name="TextBox 15">
            <a:extLst>
              <a:ext uri="{FF2B5EF4-FFF2-40B4-BE49-F238E27FC236}">
                <a16:creationId xmlns:a16="http://schemas.microsoft.com/office/drawing/2014/main" id="{EFB9EDD1-C1E9-4F52-8471-C91857613EE6}"/>
              </a:ext>
            </a:extLst>
          </p:cNvPr>
          <p:cNvSpPr txBox="1"/>
          <p:nvPr/>
        </p:nvSpPr>
        <p:spPr>
          <a:xfrm>
            <a:off x="1501437" y="2908721"/>
            <a:ext cx="411435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10” Subgrade</a:t>
            </a:r>
          </a:p>
        </p:txBody>
      </p:sp>
      <p:sp>
        <p:nvSpPr>
          <p:cNvPr id="17" name="TextBox 16">
            <a:extLst>
              <a:ext uri="{FF2B5EF4-FFF2-40B4-BE49-F238E27FC236}">
                <a16:creationId xmlns:a16="http://schemas.microsoft.com/office/drawing/2014/main" id="{710255E1-4E3D-49C2-AE97-188FCECDDF03}"/>
              </a:ext>
            </a:extLst>
          </p:cNvPr>
          <p:cNvSpPr txBox="1"/>
          <p:nvPr/>
        </p:nvSpPr>
        <p:spPr>
          <a:xfrm>
            <a:off x="6576207" y="1932452"/>
            <a:ext cx="4114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 Concrete</a:t>
            </a:r>
          </a:p>
        </p:txBody>
      </p:sp>
      <p:sp>
        <p:nvSpPr>
          <p:cNvPr id="18" name="Rectangle 17">
            <a:extLst>
              <a:ext uri="{FF2B5EF4-FFF2-40B4-BE49-F238E27FC236}">
                <a16:creationId xmlns:a16="http://schemas.microsoft.com/office/drawing/2014/main" id="{5D6FA851-A4FD-4EFF-B153-D94ADAEA4986}"/>
              </a:ext>
            </a:extLst>
          </p:cNvPr>
          <p:cNvSpPr/>
          <p:nvPr/>
        </p:nvSpPr>
        <p:spPr>
          <a:xfrm>
            <a:off x="6565336" y="4856537"/>
            <a:ext cx="4114800" cy="128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8AADE67-024B-4EA5-9CC4-34F8632872D9}"/>
              </a:ext>
            </a:extLst>
          </p:cNvPr>
          <p:cNvSpPr txBox="1"/>
          <p:nvPr/>
        </p:nvSpPr>
        <p:spPr>
          <a:xfrm>
            <a:off x="6602910" y="5332826"/>
            <a:ext cx="4114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 thinner</a:t>
            </a:r>
          </a:p>
        </p:txBody>
      </p:sp>
      <p:sp>
        <p:nvSpPr>
          <p:cNvPr id="22" name="TextBox 21">
            <a:extLst>
              <a:ext uri="{FF2B5EF4-FFF2-40B4-BE49-F238E27FC236}">
                <a16:creationId xmlns:a16="http://schemas.microsoft.com/office/drawing/2014/main" id="{ADC51A6A-C85A-4274-A9DA-766330A5FB21}"/>
              </a:ext>
            </a:extLst>
          </p:cNvPr>
          <p:cNvSpPr txBox="1"/>
          <p:nvPr/>
        </p:nvSpPr>
        <p:spPr>
          <a:xfrm>
            <a:off x="1014504" y="525625"/>
            <a:ext cx="1016299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solidFill>
                <a:effectLst/>
                <a:uLnTx/>
                <a:uFillTx/>
                <a:latin typeface="Calibri Light" panose="020F0302020204030204"/>
                <a:ea typeface="+mn-ea"/>
                <a:cs typeface="+mn-cs"/>
              </a:rPr>
              <a:t>Asphalt section vs. concrete section</a:t>
            </a:r>
          </a:p>
        </p:txBody>
      </p:sp>
      <p:grpSp>
        <p:nvGrpSpPr>
          <p:cNvPr id="19" name="Group">
            <a:extLst>
              <a:ext uri="{FF2B5EF4-FFF2-40B4-BE49-F238E27FC236}">
                <a16:creationId xmlns:a16="http://schemas.microsoft.com/office/drawing/2014/main" id="{E91B3E6E-607E-4F85-AA66-33410B414C72}"/>
              </a:ext>
            </a:extLst>
          </p:cNvPr>
          <p:cNvGrpSpPr/>
          <p:nvPr/>
        </p:nvGrpSpPr>
        <p:grpSpPr>
          <a:xfrm>
            <a:off x="-8467" y="0"/>
            <a:ext cx="14506607" cy="9242625"/>
            <a:chOff x="0" y="0"/>
            <a:chExt cx="14506605" cy="9242624"/>
          </a:xfrm>
        </p:grpSpPr>
        <p:sp>
          <p:nvSpPr>
            <p:cNvPr id="21" name="Rectangle">
              <a:extLst>
                <a:ext uri="{FF2B5EF4-FFF2-40B4-BE49-F238E27FC236}">
                  <a16:creationId xmlns:a16="http://schemas.microsoft.com/office/drawing/2014/main" id="{757B7477-8BC6-4016-8ABF-7951BE76D6EA}"/>
                </a:ext>
              </a:extLst>
            </p:cNvPr>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23" name="Rectangle">
              <a:extLst>
                <a:ext uri="{FF2B5EF4-FFF2-40B4-BE49-F238E27FC236}">
                  <a16:creationId xmlns:a16="http://schemas.microsoft.com/office/drawing/2014/main" id="{A71D0DD1-F2B6-430C-9398-B4E7962D7C99}"/>
                </a:ext>
              </a:extLst>
            </p:cNvPr>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24" name="Image" descr="Image">
              <a:extLst>
                <a:ext uri="{FF2B5EF4-FFF2-40B4-BE49-F238E27FC236}">
                  <a16:creationId xmlns:a16="http://schemas.microsoft.com/office/drawing/2014/main" id="{DA30D557-8623-4D9D-82B7-DAE6F7BF9740}"/>
                </a:ext>
              </a:extLst>
            </p:cNvPr>
            <p:cNvPicPr>
              <a:picLocks noChangeAspect="1"/>
            </p:cNvPicPr>
            <p:nvPr/>
          </p:nvPicPr>
          <p:blipFill>
            <a:blip r:embed="rId5">
              <a:alphaModFix amt="13081"/>
            </a:blip>
            <a:srcRect t="8163" r="71925" b="12841"/>
            <a:stretch>
              <a:fillRect/>
            </a:stretch>
          </p:blipFill>
          <p:spPr>
            <a:xfrm>
              <a:off x="7069767" y="1894212"/>
              <a:ext cx="7436839" cy="7348413"/>
            </a:xfrm>
            <a:prstGeom prst="rect">
              <a:avLst/>
            </a:prstGeom>
            <a:ln w="12700" cap="flat">
              <a:noFill/>
              <a:miter lim="400000"/>
            </a:ln>
            <a:effectLst/>
          </p:spPr>
        </p:pic>
      </p:grpSp>
    </p:spTree>
    <p:extLst>
      <p:ext uri="{BB962C8B-B14F-4D97-AF65-F5344CB8AC3E}">
        <p14:creationId xmlns:p14="http://schemas.microsoft.com/office/powerpoint/2010/main" val="3760035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8" name="Group"/>
          <p:cNvGrpSpPr/>
          <p:nvPr/>
        </p:nvGrpSpPr>
        <p:grpSpPr>
          <a:xfrm>
            <a:off x="-8467" y="0"/>
            <a:ext cx="14506607" cy="9242625"/>
            <a:chOff x="0" y="0"/>
            <a:chExt cx="14506605" cy="9242624"/>
          </a:xfrm>
        </p:grpSpPr>
        <p:sp>
          <p:nvSpPr>
            <p:cNvPr id="65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65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65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661"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45564" y="364853"/>
            <a:ext cx="7932985" cy="6128888"/>
          </a:xfrm>
          <a:prstGeom prst="rect">
            <a:avLst/>
          </a:prstGeom>
          <a:ln>
            <a:noFill/>
            <a:miter/>
          </a:ln>
        </p:spPr>
      </p:pic>
      <p:sp>
        <p:nvSpPr>
          <p:cNvPr id="663" name="Rectangle 7"/>
          <p:cNvSpPr txBox="1"/>
          <p:nvPr/>
        </p:nvSpPr>
        <p:spPr>
          <a:xfrm>
            <a:off x="6290370" y="1861981"/>
            <a:ext cx="5301026" cy="890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600">
                <a:solidFill>
                  <a:schemeClr val="accent3">
                    <a:lumOff val="44000"/>
                  </a:schemeClr>
                </a:solidFill>
                <a:latin typeface="Gotham Black"/>
                <a:ea typeface="Gotham Black"/>
                <a:cs typeface="Gotham Black"/>
                <a:sym typeface="Gotham Black"/>
              </a:defRPr>
            </a:pPr>
            <a:r>
              <a:rPr dirty="0"/>
              <a:t>Elevation View of SR54 Viaduct </a:t>
            </a:r>
          </a:p>
          <a:p>
            <a:pPr algn="r">
              <a:defRPr sz="1600">
                <a:solidFill>
                  <a:schemeClr val="accent3">
                    <a:lumOff val="44000"/>
                  </a:schemeClr>
                </a:solidFill>
                <a:latin typeface="Gotham Black"/>
                <a:ea typeface="Gotham Black"/>
                <a:cs typeface="Gotham Black"/>
                <a:sym typeface="Gotham Black"/>
              </a:defRPr>
            </a:pPr>
            <a:r>
              <a:rPr dirty="0"/>
              <a:t>From Old SR54 Alignment, Fenwick DE</a:t>
            </a:r>
          </a:p>
          <a:p>
            <a:pPr algn="r">
              <a:defRPr sz="1600">
                <a:solidFill>
                  <a:schemeClr val="accent3">
                    <a:lumOff val="44000"/>
                  </a:schemeClr>
                </a:solidFill>
                <a:latin typeface="Gotham Black"/>
                <a:ea typeface="Gotham Black"/>
                <a:cs typeface="Gotham Black"/>
                <a:sym typeface="Gotham Black"/>
              </a:defRPr>
            </a:pPr>
            <a:endParaRPr dirty="0"/>
          </a:p>
          <a:p>
            <a:pPr algn="r">
              <a:defRPr sz="1600">
                <a:solidFill>
                  <a:schemeClr val="accent3">
                    <a:lumOff val="44000"/>
                  </a:schemeClr>
                </a:solidFill>
                <a:latin typeface="Gotham Black"/>
                <a:ea typeface="Gotham Black"/>
                <a:cs typeface="Gotham Black"/>
                <a:sym typeface="Gotham Black"/>
              </a:defRPr>
            </a:pPr>
            <a:r>
              <a:rPr dirty="0"/>
              <a:t>Cost = $16 M in 2001</a:t>
            </a:r>
          </a:p>
        </p:txBody>
      </p:sp>
      <p:sp>
        <p:nvSpPr>
          <p:cNvPr id="666" name="TextBox 5"/>
          <p:cNvSpPr txBox="1"/>
          <p:nvPr/>
        </p:nvSpPr>
        <p:spPr>
          <a:xfrm>
            <a:off x="4184138" y="5414667"/>
            <a:ext cx="4100914" cy="979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rPr dirty="0"/>
              <a:t>Elevating the roadway is not cheap and it is not possible to raise all roadways</a:t>
            </a:r>
          </a:p>
        </p:txBody>
      </p:sp>
      <p:sp>
        <p:nvSpPr>
          <p:cNvPr id="660" name="Rectangle 2"/>
          <p:cNvSpPr txBox="1">
            <a:spLocks noGrp="1"/>
          </p:cNvSpPr>
          <p:nvPr>
            <p:ph type="title"/>
          </p:nvPr>
        </p:nvSpPr>
        <p:spPr>
          <a:xfrm>
            <a:off x="387584" y="540702"/>
            <a:ext cx="11416832" cy="794065"/>
          </a:xfrm>
          <a:prstGeom prst="rect">
            <a:avLst/>
          </a:prstGeom>
        </p:spPr>
        <p:txBody>
          <a:bodyPr/>
          <a:lstStyle/>
          <a:p>
            <a:pPr>
              <a:defRPr sz="2400"/>
            </a:pPr>
            <a:r>
              <a:rPr lang="en-US" dirty="0"/>
              <a:t>Addressing a High-Water Table</a:t>
            </a:r>
            <a:endParaRPr dirty="0"/>
          </a:p>
        </p:txBody>
      </p:sp>
    </p:spTree>
    <p:extLst>
      <p:ext uri="{BB962C8B-B14F-4D97-AF65-F5344CB8AC3E}">
        <p14:creationId xmlns:p14="http://schemas.microsoft.com/office/powerpoint/2010/main" val="2691606678"/>
      </p:ext>
    </p:extLst>
  </p:cSld>
  <p:clrMapOvr>
    <a:masterClrMapping/>
  </p:clrMapOvr>
  <p:transition spd="med" advTm="23292"/>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1" name="Group"/>
          <p:cNvGrpSpPr/>
          <p:nvPr/>
        </p:nvGrpSpPr>
        <p:grpSpPr>
          <a:xfrm>
            <a:off x="-8467" y="0"/>
            <a:ext cx="14506607" cy="9242625"/>
            <a:chOff x="0" y="0"/>
            <a:chExt cx="14506605" cy="9242624"/>
          </a:xfrm>
        </p:grpSpPr>
        <p:sp>
          <p:nvSpPr>
            <p:cNvPr id="72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72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730"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732" name="Image" descr="Image"/>
          <p:cNvPicPr>
            <a:picLocks noChangeAspect="1"/>
          </p:cNvPicPr>
          <p:nvPr/>
        </p:nvPicPr>
        <p:blipFill>
          <a:blip r:embed="rId3"/>
          <a:stretch>
            <a:fillRect/>
          </a:stretch>
        </p:blipFill>
        <p:spPr>
          <a:xfrm>
            <a:off x="694923" y="6014927"/>
            <a:ext cx="2104910" cy="739180"/>
          </a:xfrm>
          <a:prstGeom prst="rect">
            <a:avLst/>
          </a:prstGeom>
          <a:ln w="12700">
            <a:miter lim="400000"/>
          </a:ln>
        </p:spPr>
      </p:pic>
      <p:sp>
        <p:nvSpPr>
          <p:cNvPr id="733" name="Title 6"/>
          <p:cNvSpPr txBox="1">
            <a:spLocks noGrp="1"/>
          </p:cNvSpPr>
          <p:nvPr>
            <p:ph type="title"/>
          </p:nvPr>
        </p:nvSpPr>
        <p:spPr>
          <a:xfrm>
            <a:off x="1279525" y="576034"/>
            <a:ext cx="9632950" cy="735588"/>
          </a:xfrm>
          <a:prstGeom prst="rect">
            <a:avLst/>
          </a:prstGeom>
        </p:spPr>
        <p:txBody>
          <a:bodyPr>
            <a:normAutofit fontScale="90000"/>
          </a:bodyPr>
          <a:lstStyle>
            <a:lvl1pPr>
              <a:lnSpc>
                <a:spcPct val="120000"/>
              </a:lnSpc>
            </a:lvl1pPr>
          </a:lstStyle>
          <a:p>
            <a:r>
              <a:t>SOME RESILIENT CEMENT-BASED PAVEMENT SOLUTIONS THAT CAN BE USED AS HARDENING TECHNIQUES</a:t>
            </a:r>
          </a:p>
        </p:txBody>
      </p:sp>
      <p:grpSp>
        <p:nvGrpSpPr>
          <p:cNvPr id="754" name="Group 18"/>
          <p:cNvGrpSpPr/>
          <p:nvPr/>
        </p:nvGrpSpPr>
        <p:grpSpPr>
          <a:xfrm>
            <a:off x="1322881" y="1548243"/>
            <a:ext cx="2931320" cy="2769259"/>
            <a:chOff x="0" y="0"/>
            <a:chExt cx="2931319" cy="2769257"/>
          </a:xfrm>
        </p:grpSpPr>
        <p:grpSp>
          <p:nvGrpSpPr>
            <p:cNvPr id="751" name="Group 5"/>
            <p:cNvGrpSpPr/>
            <p:nvPr/>
          </p:nvGrpSpPr>
          <p:grpSpPr>
            <a:xfrm>
              <a:off x="0" y="32955"/>
              <a:ext cx="2931320" cy="2736303"/>
              <a:chOff x="0" y="0"/>
              <a:chExt cx="2931319" cy="2736301"/>
            </a:xfrm>
          </p:grpSpPr>
          <p:sp>
            <p:nvSpPr>
              <p:cNvPr id="734" name="Freeform 6"/>
              <p:cNvSpPr/>
              <p:nvPr/>
            </p:nvSpPr>
            <p:spPr>
              <a:xfrm>
                <a:off x="6746" y="309374"/>
                <a:ext cx="2918224" cy="2426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735"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38" name="Freeform 9"/>
              <p:cNvGrpSpPr/>
              <p:nvPr/>
            </p:nvGrpSpPr>
            <p:grpSpPr>
              <a:xfrm>
                <a:off x="2917726" y="1212847"/>
                <a:ext cx="12701" cy="1"/>
                <a:chOff x="0" y="0"/>
                <a:chExt cx="12700" cy="0"/>
              </a:xfrm>
            </p:grpSpPr>
            <p:sp>
              <p:nvSpPr>
                <p:cNvPr id="736"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37" name="Line"/>
                <p:cNvSpPr/>
                <p:nvPr/>
              </p:nvSpPr>
              <p:spPr>
                <a:xfrm>
                  <a:off x="0" y="0"/>
                  <a:ext cx="12701"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39"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42" name="Freeform 13"/>
              <p:cNvGrpSpPr/>
              <p:nvPr/>
            </p:nvGrpSpPr>
            <p:grpSpPr>
              <a:xfrm>
                <a:off x="101401" y="1271823"/>
                <a:ext cx="1" cy="12701"/>
                <a:chOff x="0" y="0"/>
                <a:chExt cx="0" cy="12700"/>
              </a:xfrm>
            </p:grpSpPr>
            <p:sp>
              <p:nvSpPr>
                <p:cNvPr id="740"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41"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43"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46" name="Freeform 15"/>
              <p:cNvGrpSpPr/>
              <p:nvPr/>
            </p:nvGrpSpPr>
            <p:grpSpPr>
              <a:xfrm>
                <a:off x="0" y="1212847"/>
                <a:ext cx="12700" cy="1"/>
                <a:chOff x="0" y="0"/>
                <a:chExt cx="12700" cy="0"/>
              </a:xfrm>
            </p:grpSpPr>
            <p:sp>
              <p:nvSpPr>
                <p:cNvPr id="744"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45"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47" name="Rectangle 16"/>
              <p:cNvSpPr/>
              <p:nvPr/>
            </p:nvSpPr>
            <p:spPr>
              <a:xfrm>
                <a:off x="6746" y="302407"/>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748"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49"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50"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070C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752" name="95 CuadroTexto"/>
            <p:cNvSpPr txBox="1"/>
            <p:nvPr/>
          </p:nvSpPr>
          <p:spPr>
            <a:xfrm>
              <a:off x="167185" y="0"/>
              <a:ext cx="2581858" cy="487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Conventional Concrete Pavement</a:t>
              </a:r>
            </a:p>
          </p:txBody>
        </p:sp>
        <p:pic>
          <p:nvPicPr>
            <p:cNvPr id="753" name="Picture 92" descr="Picture 92"/>
            <p:cNvPicPr>
              <a:picLocks noChangeAspect="1"/>
            </p:cNvPicPr>
            <p:nvPr/>
          </p:nvPicPr>
          <p:blipFill>
            <a:blip r:embed="rId4"/>
            <a:stretch>
              <a:fillRect/>
            </a:stretch>
          </p:blipFill>
          <p:spPr>
            <a:xfrm>
              <a:off x="143122" y="793781"/>
              <a:ext cx="2677100" cy="1645921"/>
            </a:xfrm>
            <a:prstGeom prst="rect">
              <a:avLst/>
            </a:prstGeom>
            <a:ln w="12700" cap="flat">
              <a:noFill/>
              <a:miter lim="400000"/>
            </a:ln>
            <a:effectLst/>
          </p:spPr>
        </p:pic>
      </p:grpSp>
      <p:grpSp>
        <p:nvGrpSpPr>
          <p:cNvPr id="776" name="Group 16"/>
          <p:cNvGrpSpPr/>
          <p:nvPr/>
        </p:nvGrpSpPr>
        <p:grpSpPr>
          <a:xfrm>
            <a:off x="7937799" y="1583756"/>
            <a:ext cx="2931320" cy="2736302"/>
            <a:chOff x="0" y="0"/>
            <a:chExt cx="2931319" cy="2736301"/>
          </a:xfrm>
        </p:grpSpPr>
        <p:grpSp>
          <p:nvGrpSpPr>
            <p:cNvPr id="774" name="190 Grupo"/>
            <p:cNvGrpSpPr/>
            <p:nvPr/>
          </p:nvGrpSpPr>
          <p:grpSpPr>
            <a:xfrm>
              <a:off x="-1" y="0"/>
              <a:ext cx="2931321" cy="2736302"/>
              <a:chOff x="0" y="0"/>
              <a:chExt cx="2931319" cy="2736301"/>
            </a:xfrm>
          </p:grpSpPr>
          <p:grpSp>
            <p:nvGrpSpPr>
              <p:cNvPr id="772" name="Group 5"/>
              <p:cNvGrpSpPr/>
              <p:nvPr/>
            </p:nvGrpSpPr>
            <p:grpSpPr>
              <a:xfrm>
                <a:off x="-1" y="0"/>
                <a:ext cx="2931321" cy="2736302"/>
                <a:chOff x="0" y="0"/>
                <a:chExt cx="2931319" cy="2736301"/>
              </a:xfrm>
            </p:grpSpPr>
            <p:sp>
              <p:nvSpPr>
                <p:cNvPr id="755" name="Freeform 6"/>
                <p:cNvSpPr/>
                <p:nvPr/>
              </p:nvSpPr>
              <p:spPr>
                <a:xfrm>
                  <a:off x="6746" y="309374"/>
                  <a:ext cx="2918224" cy="2426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756"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59" name="Freeform 9"/>
                <p:cNvGrpSpPr/>
                <p:nvPr/>
              </p:nvGrpSpPr>
              <p:grpSpPr>
                <a:xfrm>
                  <a:off x="2917726" y="1212847"/>
                  <a:ext cx="12701" cy="1"/>
                  <a:chOff x="0" y="0"/>
                  <a:chExt cx="12700" cy="0"/>
                </a:xfrm>
              </p:grpSpPr>
              <p:sp>
                <p:nvSpPr>
                  <p:cNvPr id="757"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58"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60"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63" name="Freeform 13"/>
                <p:cNvGrpSpPr/>
                <p:nvPr/>
              </p:nvGrpSpPr>
              <p:grpSpPr>
                <a:xfrm>
                  <a:off x="101401" y="1271823"/>
                  <a:ext cx="1" cy="12701"/>
                  <a:chOff x="0" y="0"/>
                  <a:chExt cx="0" cy="12700"/>
                </a:xfrm>
              </p:grpSpPr>
              <p:sp>
                <p:nvSpPr>
                  <p:cNvPr id="761"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62"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64"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67" name="Freeform 15"/>
                <p:cNvGrpSpPr/>
                <p:nvPr/>
              </p:nvGrpSpPr>
              <p:grpSpPr>
                <a:xfrm>
                  <a:off x="-1" y="1212847"/>
                  <a:ext cx="12701" cy="1"/>
                  <a:chOff x="0" y="0"/>
                  <a:chExt cx="12700" cy="0"/>
                </a:xfrm>
              </p:grpSpPr>
              <p:sp>
                <p:nvSpPr>
                  <p:cNvPr id="765"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66"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68" name="Rectangle 16"/>
                <p:cNvSpPr/>
                <p:nvPr/>
              </p:nvSpPr>
              <p:spPr>
                <a:xfrm>
                  <a:off x="6746" y="302407"/>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769"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70"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71"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8386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773" name="95 CuadroTexto"/>
              <p:cNvSpPr txBox="1"/>
              <p:nvPr/>
            </p:nvSpPr>
            <p:spPr>
              <a:xfrm>
                <a:off x="177900" y="67919"/>
                <a:ext cx="2581859" cy="271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Concrete Overlays </a:t>
                </a:r>
              </a:p>
            </p:txBody>
          </p:sp>
        </p:grpSp>
        <p:pic>
          <p:nvPicPr>
            <p:cNvPr id="775" name="Picture 2" descr="Picture 2"/>
            <p:cNvPicPr>
              <a:picLocks noChangeAspect="1"/>
            </p:cNvPicPr>
            <p:nvPr/>
          </p:nvPicPr>
          <p:blipFill>
            <a:blip r:embed="rId5"/>
            <a:stretch>
              <a:fillRect/>
            </a:stretch>
          </p:blipFill>
          <p:spPr>
            <a:xfrm>
              <a:off x="143866" y="770738"/>
              <a:ext cx="2677099" cy="1645921"/>
            </a:xfrm>
            <a:prstGeom prst="rect">
              <a:avLst/>
            </a:prstGeom>
            <a:ln w="12700" cap="flat">
              <a:noFill/>
              <a:miter lim="400000"/>
            </a:ln>
            <a:effectLst/>
          </p:spPr>
        </p:pic>
      </p:grpSp>
      <p:grpSp>
        <p:nvGrpSpPr>
          <p:cNvPr id="798" name="Group 17"/>
          <p:cNvGrpSpPr/>
          <p:nvPr/>
        </p:nvGrpSpPr>
        <p:grpSpPr>
          <a:xfrm>
            <a:off x="4632391" y="1585391"/>
            <a:ext cx="2931320" cy="2736305"/>
            <a:chOff x="0" y="0"/>
            <a:chExt cx="2931319" cy="2736303"/>
          </a:xfrm>
        </p:grpSpPr>
        <p:grpSp>
          <p:nvGrpSpPr>
            <p:cNvPr id="796" name="190 Grupo"/>
            <p:cNvGrpSpPr/>
            <p:nvPr/>
          </p:nvGrpSpPr>
          <p:grpSpPr>
            <a:xfrm>
              <a:off x="-1" y="0"/>
              <a:ext cx="2931321" cy="2736304"/>
              <a:chOff x="0" y="0"/>
              <a:chExt cx="2931319" cy="2736303"/>
            </a:xfrm>
          </p:grpSpPr>
          <p:grpSp>
            <p:nvGrpSpPr>
              <p:cNvPr id="794" name="Group 5"/>
              <p:cNvGrpSpPr/>
              <p:nvPr/>
            </p:nvGrpSpPr>
            <p:grpSpPr>
              <a:xfrm>
                <a:off x="-1" y="0"/>
                <a:ext cx="2931321" cy="2736304"/>
                <a:chOff x="0" y="0"/>
                <a:chExt cx="2931319" cy="2736303"/>
              </a:xfrm>
            </p:grpSpPr>
            <p:sp>
              <p:nvSpPr>
                <p:cNvPr id="777" name="Freeform 6"/>
                <p:cNvSpPr/>
                <p:nvPr/>
              </p:nvSpPr>
              <p:spPr>
                <a:xfrm>
                  <a:off x="6746" y="309374"/>
                  <a:ext cx="2918224" cy="24269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778"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81" name="Freeform 9"/>
                <p:cNvGrpSpPr/>
                <p:nvPr/>
              </p:nvGrpSpPr>
              <p:grpSpPr>
                <a:xfrm>
                  <a:off x="2917726" y="1212847"/>
                  <a:ext cx="12701" cy="1"/>
                  <a:chOff x="0" y="0"/>
                  <a:chExt cx="12700" cy="0"/>
                </a:xfrm>
              </p:grpSpPr>
              <p:sp>
                <p:nvSpPr>
                  <p:cNvPr id="779"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80"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82" name="Freeform 11"/>
                <p:cNvSpPr/>
                <p:nvPr/>
              </p:nvSpPr>
              <p:spPr>
                <a:xfrm>
                  <a:off x="2823964" y="12718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85" name="Freeform 13"/>
                <p:cNvGrpSpPr/>
                <p:nvPr/>
              </p:nvGrpSpPr>
              <p:grpSpPr>
                <a:xfrm>
                  <a:off x="101401" y="1271824"/>
                  <a:ext cx="1" cy="12701"/>
                  <a:chOff x="0" y="0"/>
                  <a:chExt cx="0" cy="12700"/>
                </a:xfrm>
              </p:grpSpPr>
              <p:sp>
                <p:nvSpPr>
                  <p:cNvPr id="783" name="Line"/>
                  <p:cNvSpPr/>
                  <p:nvPr/>
                </p:nvSpPr>
                <p:spPr>
                  <a:xfrm flipV="1">
                    <a:off x="0" y="0"/>
                    <a:ext cx="1" cy="1270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84" name="Line"/>
                  <p:cNvSpPr/>
                  <p:nvPr/>
                </p:nvSpPr>
                <p:spPr>
                  <a:xfrm flipH="1">
                    <a:off x="0" y="0"/>
                    <a:ext cx="1" cy="1270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86" name="Rectangle 14"/>
                <p:cNvSpPr/>
                <p:nvPr/>
              </p:nvSpPr>
              <p:spPr>
                <a:xfrm>
                  <a:off x="396" y="309374"/>
                  <a:ext cx="12701" cy="903474"/>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89" name="Freeform 15"/>
                <p:cNvGrpSpPr/>
                <p:nvPr/>
              </p:nvGrpSpPr>
              <p:grpSpPr>
                <a:xfrm>
                  <a:off x="-1" y="1212847"/>
                  <a:ext cx="12701" cy="1"/>
                  <a:chOff x="0" y="0"/>
                  <a:chExt cx="12700" cy="0"/>
                </a:xfrm>
              </p:grpSpPr>
              <p:sp>
                <p:nvSpPr>
                  <p:cNvPr id="787"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88"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90" name="Rectangle 16"/>
                <p:cNvSpPr/>
                <p:nvPr/>
              </p:nvSpPr>
              <p:spPr>
                <a:xfrm>
                  <a:off x="6746" y="302408"/>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791"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92"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93"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C518A"/>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795" name="95 CuadroTexto"/>
              <p:cNvSpPr txBox="1"/>
              <p:nvPr/>
            </p:nvSpPr>
            <p:spPr>
              <a:xfrm>
                <a:off x="177900" y="52768"/>
                <a:ext cx="2581859" cy="271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Thin Concrete Pavement</a:t>
                </a:r>
              </a:p>
            </p:txBody>
          </p:sp>
        </p:grpSp>
        <p:pic>
          <p:nvPicPr>
            <p:cNvPr id="797" name="Picture 101" descr="Picture 101"/>
            <p:cNvPicPr>
              <a:picLocks noChangeAspect="1"/>
            </p:cNvPicPr>
            <p:nvPr/>
          </p:nvPicPr>
          <p:blipFill>
            <a:blip r:embed="rId6"/>
            <a:stretch>
              <a:fillRect/>
            </a:stretch>
          </p:blipFill>
          <p:spPr>
            <a:xfrm>
              <a:off x="138590" y="767913"/>
              <a:ext cx="2677100" cy="1645921"/>
            </a:xfrm>
            <a:prstGeom prst="rect">
              <a:avLst/>
            </a:prstGeom>
            <a:ln w="12700" cap="flat">
              <a:noFill/>
              <a:miter lim="400000"/>
            </a:ln>
            <a:effectLst/>
          </p:spPr>
        </p:pic>
      </p:grpSp>
      <p:grpSp>
        <p:nvGrpSpPr>
          <p:cNvPr id="820" name="Group 14"/>
          <p:cNvGrpSpPr/>
          <p:nvPr/>
        </p:nvGrpSpPr>
        <p:grpSpPr>
          <a:xfrm>
            <a:off x="3314477" y="3889947"/>
            <a:ext cx="2931320" cy="2736303"/>
            <a:chOff x="0" y="0"/>
            <a:chExt cx="2931319" cy="2736302"/>
          </a:xfrm>
        </p:grpSpPr>
        <p:grpSp>
          <p:nvGrpSpPr>
            <p:cNvPr id="818" name="190 Grupo"/>
            <p:cNvGrpSpPr/>
            <p:nvPr/>
          </p:nvGrpSpPr>
          <p:grpSpPr>
            <a:xfrm>
              <a:off x="-1" y="-1"/>
              <a:ext cx="2931321" cy="2736304"/>
              <a:chOff x="0" y="0"/>
              <a:chExt cx="2931319" cy="2736302"/>
            </a:xfrm>
          </p:grpSpPr>
          <p:grpSp>
            <p:nvGrpSpPr>
              <p:cNvPr id="816" name="Group 5"/>
              <p:cNvGrpSpPr/>
              <p:nvPr/>
            </p:nvGrpSpPr>
            <p:grpSpPr>
              <a:xfrm>
                <a:off x="-1" y="-1"/>
                <a:ext cx="2931321" cy="2736304"/>
                <a:chOff x="0" y="0"/>
                <a:chExt cx="2931319" cy="2736302"/>
              </a:xfrm>
            </p:grpSpPr>
            <p:sp>
              <p:nvSpPr>
                <p:cNvPr id="799" name="Freeform 6"/>
                <p:cNvSpPr/>
                <p:nvPr/>
              </p:nvSpPr>
              <p:spPr>
                <a:xfrm>
                  <a:off x="6746" y="309374"/>
                  <a:ext cx="2918224" cy="24269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800"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03" name="Freeform 9"/>
                <p:cNvGrpSpPr/>
                <p:nvPr/>
              </p:nvGrpSpPr>
              <p:grpSpPr>
                <a:xfrm>
                  <a:off x="2917726" y="1212847"/>
                  <a:ext cx="12701" cy="1"/>
                  <a:chOff x="0" y="0"/>
                  <a:chExt cx="12700" cy="0"/>
                </a:xfrm>
              </p:grpSpPr>
              <p:sp>
                <p:nvSpPr>
                  <p:cNvPr id="801"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02"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04"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07" name="Freeform 13"/>
                <p:cNvGrpSpPr/>
                <p:nvPr/>
              </p:nvGrpSpPr>
              <p:grpSpPr>
                <a:xfrm>
                  <a:off x="101401" y="1271823"/>
                  <a:ext cx="1" cy="12701"/>
                  <a:chOff x="0" y="0"/>
                  <a:chExt cx="0" cy="12700"/>
                </a:xfrm>
              </p:grpSpPr>
              <p:sp>
                <p:nvSpPr>
                  <p:cNvPr id="805"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06"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08"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11" name="Freeform 15"/>
                <p:cNvGrpSpPr/>
                <p:nvPr/>
              </p:nvGrpSpPr>
              <p:grpSpPr>
                <a:xfrm>
                  <a:off x="-1" y="1212847"/>
                  <a:ext cx="12701" cy="1"/>
                  <a:chOff x="0" y="0"/>
                  <a:chExt cx="12700" cy="0"/>
                </a:xfrm>
              </p:grpSpPr>
              <p:sp>
                <p:nvSpPr>
                  <p:cNvPr id="809"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10"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12" name="Rectangle 16"/>
                <p:cNvSpPr/>
                <p:nvPr/>
              </p:nvSpPr>
              <p:spPr>
                <a:xfrm>
                  <a:off x="6746" y="302408"/>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813"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14"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15"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070C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817" name="95 CuadroTexto"/>
              <p:cNvSpPr/>
              <p:nvPr/>
            </p:nvSpPr>
            <p:spPr>
              <a:xfrm>
                <a:off x="177900" y="8842"/>
                <a:ext cx="25818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Roller Compacted Concrete (RCC)</a:t>
                </a:r>
              </a:p>
            </p:txBody>
          </p:sp>
        </p:grpSp>
        <p:pic>
          <p:nvPicPr>
            <p:cNvPr id="819" name="Picture 94" descr="Picture 94"/>
            <p:cNvPicPr>
              <a:picLocks noChangeAspect="1"/>
            </p:cNvPicPr>
            <p:nvPr/>
          </p:nvPicPr>
          <p:blipFill>
            <a:blip r:embed="rId7"/>
            <a:stretch>
              <a:fillRect/>
            </a:stretch>
          </p:blipFill>
          <p:spPr>
            <a:xfrm>
              <a:off x="144558" y="837010"/>
              <a:ext cx="2677100" cy="1645921"/>
            </a:xfrm>
            <a:prstGeom prst="rect">
              <a:avLst/>
            </a:prstGeom>
            <a:ln w="12700" cap="flat">
              <a:noFill/>
              <a:miter lim="400000"/>
            </a:ln>
            <a:effectLst/>
          </p:spPr>
        </p:pic>
      </p:grpSp>
      <p:grpSp>
        <p:nvGrpSpPr>
          <p:cNvPr id="842" name="Group 15"/>
          <p:cNvGrpSpPr/>
          <p:nvPr/>
        </p:nvGrpSpPr>
        <p:grpSpPr>
          <a:xfrm>
            <a:off x="6760440" y="3885755"/>
            <a:ext cx="2931320" cy="2744686"/>
            <a:chOff x="0" y="0"/>
            <a:chExt cx="2931319" cy="2744684"/>
          </a:xfrm>
        </p:grpSpPr>
        <p:grpSp>
          <p:nvGrpSpPr>
            <p:cNvPr id="840" name="190 Grupo"/>
            <p:cNvGrpSpPr/>
            <p:nvPr/>
          </p:nvGrpSpPr>
          <p:grpSpPr>
            <a:xfrm>
              <a:off x="-1" y="-1"/>
              <a:ext cx="2931321" cy="2744686"/>
              <a:chOff x="0" y="0"/>
              <a:chExt cx="2931319" cy="2744684"/>
            </a:xfrm>
          </p:grpSpPr>
          <p:grpSp>
            <p:nvGrpSpPr>
              <p:cNvPr id="838" name="Group 5"/>
              <p:cNvGrpSpPr/>
              <p:nvPr/>
            </p:nvGrpSpPr>
            <p:grpSpPr>
              <a:xfrm>
                <a:off x="-1" y="8382"/>
                <a:ext cx="2931321" cy="2736303"/>
                <a:chOff x="0" y="0"/>
                <a:chExt cx="2931319" cy="2736302"/>
              </a:xfrm>
            </p:grpSpPr>
            <p:sp>
              <p:nvSpPr>
                <p:cNvPr id="821" name="Freeform 6"/>
                <p:cNvSpPr/>
                <p:nvPr/>
              </p:nvSpPr>
              <p:spPr>
                <a:xfrm>
                  <a:off x="6746" y="309374"/>
                  <a:ext cx="2918224" cy="24269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822"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25" name="Freeform 9"/>
                <p:cNvGrpSpPr/>
                <p:nvPr/>
              </p:nvGrpSpPr>
              <p:grpSpPr>
                <a:xfrm>
                  <a:off x="2917726" y="1212847"/>
                  <a:ext cx="12701" cy="1"/>
                  <a:chOff x="0" y="0"/>
                  <a:chExt cx="12700" cy="0"/>
                </a:xfrm>
              </p:grpSpPr>
              <p:sp>
                <p:nvSpPr>
                  <p:cNvPr id="823"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24"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26"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29" name="Freeform 13"/>
                <p:cNvGrpSpPr/>
                <p:nvPr/>
              </p:nvGrpSpPr>
              <p:grpSpPr>
                <a:xfrm>
                  <a:off x="101401" y="1271823"/>
                  <a:ext cx="1" cy="12701"/>
                  <a:chOff x="0" y="0"/>
                  <a:chExt cx="0" cy="12700"/>
                </a:xfrm>
              </p:grpSpPr>
              <p:sp>
                <p:nvSpPr>
                  <p:cNvPr id="827"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28"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30"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33" name="Freeform 15"/>
                <p:cNvGrpSpPr/>
                <p:nvPr/>
              </p:nvGrpSpPr>
              <p:grpSpPr>
                <a:xfrm>
                  <a:off x="-1" y="1212847"/>
                  <a:ext cx="12701" cy="1"/>
                  <a:chOff x="0" y="0"/>
                  <a:chExt cx="12700" cy="0"/>
                </a:xfrm>
              </p:grpSpPr>
              <p:sp>
                <p:nvSpPr>
                  <p:cNvPr id="831"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32"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34" name="Rectangle 16"/>
                <p:cNvSpPr/>
                <p:nvPr/>
              </p:nvSpPr>
              <p:spPr>
                <a:xfrm>
                  <a:off x="6746" y="302408"/>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835"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36"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37"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8386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839" name="95 CuadroTexto"/>
              <p:cNvSpPr/>
              <p:nvPr/>
            </p:nvSpPr>
            <p:spPr>
              <a:xfrm>
                <a:off x="167185" y="0"/>
                <a:ext cx="258185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Full Depth Reclamation (FDR) w/ Cement</a:t>
                </a:r>
              </a:p>
            </p:txBody>
          </p:sp>
        </p:grpSp>
        <p:pic>
          <p:nvPicPr>
            <p:cNvPr id="841" name="Picture 95" descr="Picture 95"/>
            <p:cNvPicPr>
              <a:picLocks noChangeAspect="1"/>
            </p:cNvPicPr>
            <p:nvPr/>
          </p:nvPicPr>
          <p:blipFill>
            <a:blip r:embed="rId8"/>
            <a:stretch>
              <a:fillRect/>
            </a:stretch>
          </p:blipFill>
          <p:spPr>
            <a:xfrm>
              <a:off x="124334" y="873286"/>
              <a:ext cx="2675735" cy="1645922"/>
            </a:xfrm>
            <a:prstGeom prst="rect">
              <a:avLst/>
            </a:prstGeom>
            <a:ln w="12700" cap="flat">
              <a:noFill/>
              <a:miter lim="400000"/>
            </a:ln>
            <a:effectLst/>
          </p:spPr>
        </p:pic>
      </p:grpSp>
      <p:sp>
        <p:nvSpPr>
          <p:cNvPr id="843" name="Oval 1"/>
          <p:cNvSpPr/>
          <p:nvPr/>
        </p:nvSpPr>
        <p:spPr>
          <a:xfrm rot="17325297">
            <a:off x="5425979" y="1763383"/>
            <a:ext cx="7049276" cy="4016035"/>
          </a:xfrm>
          <a:prstGeom prst="ellipse">
            <a:avLst/>
          </a:prstGeom>
          <a:ln w="19050">
            <a:solidFill>
              <a:srgbClr val="FF0000"/>
            </a:solidFill>
          </a:ln>
        </p:spPr>
        <p:txBody>
          <a:bodyPr lIns="45719" rIns="45719"/>
          <a:lstStyle/>
          <a:p>
            <a:pPr algn="ctr">
              <a:defRPr sz="1200" b="1"/>
            </a:pPr>
            <a:endParaRPr/>
          </a:p>
        </p:txBody>
      </p:sp>
      <p:sp>
        <p:nvSpPr>
          <p:cNvPr id="118" name="Oval 1">
            <a:extLst>
              <a:ext uri="{FF2B5EF4-FFF2-40B4-BE49-F238E27FC236}">
                <a16:creationId xmlns:a16="http://schemas.microsoft.com/office/drawing/2014/main" id="{B620C442-08D0-4CF0-BD62-F40E7F6D1CC4}"/>
              </a:ext>
            </a:extLst>
          </p:cNvPr>
          <p:cNvSpPr/>
          <p:nvPr/>
        </p:nvSpPr>
        <p:spPr>
          <a:xfrm rot="17325297">
            <a:off x="766047" y="1012731"/>
            <a:ext cx="4025704" cy="3795547"/>
          </a:xfrm>
          <a:prstGeom prst="ellipse">
            <a:avLst/>
          </a:prstGeom>
          <a:ln w="19050">
            <a:solidFill>
              <a:srgbClr val="FF0000"/>
            </a:solidFill>
          </a:ln>
        </p:spPr>
        <p:txBody>
          <a:bodyPr lIns="45719" rIns="45719"/>
          <a:lstStyle/>
          <a:p>
            <a:pPr algn="ctr">
              <a:defRPr sz="1200" b="1"/>
            </a:pPr>
            <a:endParaRPr/>
          </a:p>
        </p:txBody>
      </p:sp>
    </p:spTree>
    <p:custDataLst>
      <p:tags r:id="rId1"/>
    </p:custDataLst>
  </p:cSld>
  <p:clrMapOvr>
    <a:masterClrMapping/>
  </p:clrMapOvr>
  <p:transition spd="med" advTm="50193"/>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18"/>
                                        </p:tgtEl>
                                        <p:attrNameLst>
                                          <p:attrName>style.visibility</p:attrName>
                                        </p:attrNameLst>
                                      </p:cBhvr>
                                      <p:to>
                                        <p:strVal val="visible"/>
                                      </p:to>
                                    </p:set>
                                    <p:animEffect transition="in" filter="wipe(up)">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iterate>
                                    <p:tmAbs val="0"/>
                                  </p:iterate>
                                  <p:childTnLst>
                                    <p:set>
                                      <p:cBhvr>
                                        <p:cTn id="11" fill="hold"/>
                                        <p:tgtEl>
                                          <p:spTgt spid="843"/>
                                        </p:tgtEl>
                                        <p:attrNameLst>
                                          <p:attrName>style.visibility</p:attrName>
                                        </p:attrNameLst>
                                      </p:cBhvr>
                                      <p:to>
                                        <p:strVal val="visible"/>
                                      </p:to>
                                    </p:set>
                                    <p:animEffect transition="in" filter="wipe(up)">
                                      <p:cBhvr>
                                        <p:cTn id="12" dur="5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1" animBg="1" advAuto="0"/>
      <p:bldP spid="118"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8" name="Group"/>
          <p:cNvGrpSpPr/>
          <p:nvPr/>
        </p:nvGrpSpPr>
        <p:grpSpPr>
          <a:xfrm>
            <a:off x="-8467" y="0"/>
            <a:ext cx="14506607" cy="9242625"/>
            <a:chOff x="0" y="0"/>
            <a:chExt cx="14506605" cy="9242624"/>
          </a:xfrm>
        </p:grpSpPr>
        <p:sp>
          <p:nvSpPr>
            <p:cNvPr id="84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84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847"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850" name="Rectangle 11"/>
          <p:cNvSpPr txBox="1">
            <a:spLocks noGrp="1"/>
          </p:cNvSpPr>
          <p:nvPr>
            <p:ph type="title"/>
          </p:nvPr>
        </p:nvSpPr>
        <p:spPr>
          <a:xfrm>
            <a:off x="1279525" y="577849"/>
            <a:ext cx="9632950" cy="735588"/>
          </a:xfrm>
          <a:prstGeom prst="rect">
            <a:avLst/>
          </a:prstGeom>
        </p:spPr>
        <p:txBody>
          <a:bodyPr/>
          <a:lstStyle/>
          <a:p>
            <a:r>
              <a:t>CONCRETE OVERLAYS OF ASPHALT HAVE UNTIL RECENTLY </a:t>
            </a:r>
            <a:br/>
            <a:r>
              <a:t>BEEN CALLED “WHITETOPPING OVERLAYS”</a:t>
            </a:r>
          </a:p>
        </p:txBody>
      </p:sp>
      <p:pic>
        <p:nvPicPr>
          <p:cNvPr id="851" name="Picture 5" descr="Picture 5"/>
          <p:cNvPicPr>
            <a:picLocks noChangeAspect="1"/>
          </p:cNvPicPr>
          <p:nvPr/>
        </p:nvPicPr>
        <p:blipFill>
          <a:blip r:embed="rId3"/>
          <a:stretch>
            <a:fillRect/>
          </a:stretch>
        </p:blipFill>
        <p:spPr>
          <a:xfrm>
            <a:off x="499295" y="1831153"/>
            <a:ext cx="2925764" cy="860426"/>
          </a:xfrm>
          <a:prstGeom prst="rect">
            <a:avLst/>
          </a:prstGeom>
          <a:ln w="12700">
            <a:miter lim="400000"/>
          </a:ln>
        </p:spPr>
      </p:pic>
      <p:sp>
        <p:nvSpPr>
          <p:cNvPr id="852" name="Text Box 9"/>
          <p:cNvSpPr txBox="1"/>
          <p:nvPr/>
        </p:nvSpPr>
        <p:spPr>
          <a:xfrm>
            <a:off x="3644327" y="1345012"/>
            <a:ext cx="8197155" cy="1846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a:solidFill>
                  <a:schemeClr val="accent4"/>
                </a:solidFill>
                <a:latin typeface="Gotham Black"/>
                <a:ea typeface="Gotham Black"/>
                <a:cs typeface="Gotham Black"/>
                <a:sym typeface="Gotham Black"/>
              </a:defRPr>
            </a:pPr>
            <a:r>
              <a:rPr dirty="0">
                <a:solidFill>
                  <a:srgbClr val="92D050"/>
                </a:solidFill>
              </a:rPr>
              <a:t>Bonded Concrete Overlays of Asphalt Pavements (BCOA)</a:t>
            </a:r>
          </a:p>
          <a:p>
            <a:pPr marL="396875" lvl="1" indent="-168275">
              <a:buSzPct val="100000"/>
              <a:buChar char="▪"/>
              <a:defRPr sz="1600">
                <a:solidFill>
                  <a:schemeClr val="accent4"/>
                </a:solidFill>
                <a:latin typeface="Gotham"/>
                <a:ea typeface="Gotham"/>
                <a:cs typeface="Gotham"/>
                <a:sym typeface="Gotham"/>
              </a:defRPr>
            </a:pPr>
            <a:r>
              <a:rPr dirty="0"/>
              <a:t>Small square panels reduce curling, warping, &amp; shear stresses.</a:t>
            </a:r>
          </a:p>
          <a:p>
            <a:pPr marL="396875" lvl="1" indent="-168275">
              <a:buSzPct val="100000"/>
              <a:buChar char="▪"/>
              <a:defRPr sz="1600">
                <a:solidFill>
                  <a:schemeClr val="accent4"/>
                </a:solidFill>
                <a:latin typeface="Gotham"/>
                <a:ea typeface="Gotham"/>
                <a:cs typeface="Gotham"/>
                <a:sym typeface="Gotham"/>
              </a:defRPr>
            </a:pPr>
            <a:r>
              <a:rPr dirty="0"/>
              <a:t>if necessary, mill to correct crown, remove surface distresses, improve bond</a:t>
            </a:r>
          </a:p>
          <a:p>
            <a:pPr marL="396875" lvl="1" indent="-168275">
              <a:buSzPct val="100000"/>
              <a:buChar char="▪"/>
              <a:defRPr sz="1600">
                <a:solidFill>
                  <a:schemeClr val="accent4"/>
                </a:solidFill>
                <a:latin typeface="Gotham"/>
                <a:ea typeface="Gotham"/>
                <a:cs typeface="Gotham"/>
                <a:sym typeface="Gotham"/>
              </a:defRPr>
            </a:pPr>
            <a:r>
              <a:rPr dirty="0"/>
              <a:t>Need a 3-inch minimum of asphalt after milling.</a:t>
            </a:r>
          </a:p>
          <a:p>
            <a:pPr marL="396875" lvl="1" indent="-168275">
              <a:buSzPct val="100000"/>
              <a:buChar char="▪"/>
              <a:defRPr sz="1600">
                <a:solidFill>
                  <a:schemeClr val="accent4"/>
                </a:solidFill>
                <a:latin typeface="Gotham"/>
                <a:ea typeface="Gotham"/>
                <a:cs typeface="Gotham"/>
                <a:sym typeface="Gotham"/>
              </a:defRPr>
            </a:pPr>
            <a:endParaRPr dirty="0"/>
          </a:p>
          <a:p>
            <a:pPr>
              <a:defRPr sz="1600">
                <a:solidFill>
                  <a:schemeClr val="accent4"/>
                </a:solidFill>
                <a:latin typeface="Gotham"/>
                <a:ea typeface="Gotham"/>
                <a:cs typeface="Gotham"/>
                <a:sym typeface="Gotham"/>
              </a:defRPr>
            </a:pPr>
            <a:r>
              <a:rPr dirty="0"/>
              <a:t>Typical Thickness = 3 to 6 inches</a:t>
            </a:r>
          </a:p>
        </p:txBody>
      </p:sp>
      <p:sp>
        <p:nvSpPr>
          <p:cNvPr id="853" name="Text Box 8"/>
          <p:cNvSpPr txBox="1"/>
          <p:nvPr/>
        </p:nvSpPr>
        <p:spPr>
          <a:xfrm>
            <a:off x="3630336" y="3756259"/>
            <a:ext cx="8187248"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a:solidFill>
                  <a:schemeClr val="accent4"/>
                </a:solidFill>
                <a:latin typeface="Gotham Black"/>
                <a:ea typeface="Gotham Black"/>
                <a:cs typeface="Gotham Black"/>
                <a:sym typeface="Gotham Black"/>
              </a:defRPr>
            </a:pPr>
            <a:r>
              <a:rPr dirty="0">
                <a:solidFill>
                  <a:srgbClr val="0070C0"/>
                </a:solidFill>
              </a:rPr>
              <a:t>Unbonded Concrete Overlay of  Asphalt Pavements</a:t>
            </a:r>
            <a:endParaRPr sz="1600" dirty="0">
              <a:solidFill>
                <a:srgbClr val="0070C0"/>
              </a:solidFill>
            </a:endParaRPr>
          </a:p>
          <a:p>
            <a:pPr marL="457200" lvl="1" indent="-222250">
              <a:buSzPct val="100000"/>
              <a:buChar char="▪"/>
              <a:defRPr sz="1600">
                <a:solidFill>
                  <a:schemeClr val="accent4"/>
                </a:solidFill>
                <a:latin typeface="Gotham"/>
                <a:ea typeface="Gotham"/>
                <a:cs typeface="Gotham"/>
                <a:sym typeface="Gotham"/>
              </a:defRPr>
            </a:pPr>
            <a:r>
              <a:rPr dirty="0"/>
              <a:t>No minimum thickness of Asphalt (used only as base)</a:t>
            </a:r>
          </a:p>
          <a:p>
            <a:pPr marL="457200" lvl="1" indent="-222250">
              <a:buSzPct val="100000"/>
              <a:buChar char="▪"/>
              <a:defRPr sz="1600">
                <a:solidFill>
                  <a:schemeClr val="accent4"/>
                </a:solidFill>
                <a:latin typeface="Gotham"/>
                <a:ea typeface="Gotham"/>
                <a:cs typeface="Gotham"/>
                <a:sym typeface="Gotham"/>
              </a:defRPr>
            </a:pPr>
            <a:r>
              <a:rPr dirty="0"/>
              <a:t>Normal to slightly smaller than normal joint spacing.  Based on unbonded overlay thickness</a:t>
            </a:r>
          </a:p>
          <a:p>
            <a:pPr lvl="1" indent="234950">
              <a:defRPr sz="1600">
                <a:solidFill>
                  <a:schemeClr val="accent4"/>
                </a:solidFill>
                <a:latin typeface="Gotham"/>
                <a:ea typeface="Gotham"/>
                <a:cs typeface="Gotham"/>
                <a:sym typeface="Gotham"/>
              </a:defRPr>
            </a:pPr>
            <a:endParaRPr dirty="0"/>
          </a:p>
          <a:p>
            <a:pPr lvl="1" indent="0">
              <a:defRPr sz="1600">
                <a:solidFill>
                  <a:schemeClr val="accent4"/>
                </a:solidFill>
                <a:latin typeface="Gotham"/>
                <a:ea typeface="Gotham"/>
                <a:cs typeface="Gotham"/>
                <a:sym typeface="Gotham"/>
              </a:defRPr>
            </a:pPr>
            <a:r>
              <a:rPr dirty="0"/>
              <a:t>Typical Thickness = 5 to 10+ inches</a:t>
            </a:r>
          </a:p>
        </p:txBody>
      </p:sp>
      <p:pic>
        <p:nvPicPr>
          <p:cNvPr id="854" name="Picture 25" descr="Picture 25"/>
          <p:cNvPicPr>
            <a:picLocks noChangeAspect="1"/>
          </p:cNvPicPr>
          <p:nvPr/>
        </p:nvPicPr>
        <p:blipFill>
          <a:blip r:embed="rId4"/>
          <a:stretch>
            <a:fillRect/>
          </a:stretch>
        </p:blipFill>
        <p:spPr>
          <a:xfrm>
            <a:off x="497707" y="4114810"/>
            <a:ext cx="2926080" cy="982590"/>
          </a:xfrm>
          <a:prstGeom prst="rect">
            <a:avLst/>
          </a:prstGeom>
          <a:ln w="12700">
            <a:miter lim="400000"/>
          </a:ln>
        </p:spPr>
      </p:pic>
      <p:sp>
        <p:nvSpPr>
          <p:cNvPr id="855" name="TextBox 1"/>
          <p:cNvSpPr txBox="1"/>
          <p:nvPr/>
        </p:nvSpPr>
        <p:spPr>
          <a:xfrm>
            <a:off x="992716" y="2667897"/>
            <a:ext cx="1428612"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a:lvl1pPr>
          </a:lstStyle>
          <a:p>
            <a:r>
              <a:t>Used since 1998</a:t>
            </a:r>
          </a:p>
        </p:txBody>
      </p:sp>
      <p:sp>
        <p:nvSpPr>
          <p:cNvPr id="856" name="TextBox 11"/>
          <p:cNvSpPr txBox="1"/>
          <p:nvPr/>
        </p:nvSpPr>
        <p:spPr>
          <a:xfrm>
            <a:off x="843901" y="5087535"/>
            <a:ext cx="1428612"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a:lvl1pPr>
          </a:lstStyle>
          <a:p>
            <a:r>
              <a:t>Used since 1919</a:t>
            </a:r>
          </a:p>
        </p:txBody>
      </p:sp>
      <p:sp>
        <p:nvSpPr>
          <p:cNvPr id="857" name="Rectangle"/>
          <p:cNvSpPr/>
          <p:nvPr/>
        </p:nvSpPr>
        <p:spPr>
          <a:xfrm>
            <a:off x="3638034" y="5694204"/>
            <a:ext cx="6500210" cy="779326"/>
          </a:xfrm>
          <a:prstGeom prst="rect">
            <a:avLst/>
          </a:prstGeom>
          <a:solidFill>
            <a:srgbClr val="4C80C0"/>
          </a:solidFill>
          <a:ln w="25400">
            <a:solidFill>
              <a:srgbClr val="90C74B"/>
            </a:solidFill>
          </a:ln>
        </p:spPr>
        <p:txBody>
          <a:bodyPr lIns="45719" rIns="45719"/>
          <a:lstStyle/>
          <a:p>
            <a:endParaRPr/>
          </a:p>
        </p:txBody>
      </p:sp>
      <p:sp>
        <p:nvSpPr>
          <p:cNvPr id="858" name="TextBox 5"/>
          <p:cNvSpPr txBox="1"/>
          <p:nvPr/>
        </p:nvSpPr>
        <p:spPr>
          <a:xfrm>
            <a:off x="3893143" y="5806721"/>
            <a:ext cx="5989991" cy="938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Both systems bond to the underlying asphalt, but bond is not accounted for in the DESIGN for unbonded overlays</a:t>
            </a:r>
          </a:p>
        </p:txBody>
      </p:sp>
    </p:spTree>
  </p:cSld>
  <p:clrMapOvr>
    <a:masterClrMapping/>
  </p:clrMapOvr>
  <p:transition spd="med" advTm="40624"/>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3" t="10184" r="1512" b="6378"/>
          <a:stretch/>
        </p:blipFill>
        <p:spPr>
          <a:xfrm>
            <a:off x="-1" y="111643"/>
            <a:ext cx="12192001" cy="6746358"/>
          </a:xfrm>
          <a:prstGeom prst="rect">
            <a:avLst/>
          </a:prstGeom>
          <a:ln w="12700">
            <a:miter lim="400000"/>
          </a:ln>
        </p:spPr>
      </p:pic>
      <p:sp>
        <p:nvSpPr>
          <p:cNvPr id="267"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68"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Tree>
    <p:extLst>
      <p:ext uri="{BB962C8B-B14F-4D97-AF65-F5344CB8AC3E}">
        <p14:creationId xmlns:p14="http://schemas.microsoft.com/office/powerpoint/2010/main" val="657672239"/>
      </p:ext>
    </p:extLst>
  </p:cSld>
  <p:clrMapOvr>
    <a:masterClrMapping/>
  </p:clrMapOvr>
  <p:transition spd="med" advTm="5353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3" name="Group"/>
          <p:cNvGrpSpPr/>
          <p:nvPr/>
        </p:nvGrpSpPr>
        <p:grpSpPr>
          <a:xfrm>
            <a:off x="-8467" y="0"/>
            <a:ext cx="14506607" cy="9242625"/>
            <a:chOff x="0" y="0"/>
            <a:chExt cx="14506605" cy="9242624"/>
          </a:xfrm>
        </p:grpSpPr>
        <p:sp>
          <p:nvSpPr>
            <p:cNvPr id="86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86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862"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865" name="Title 1"/>
          <p:cNvSpPr txBox="1">
            <a:spLocks noGrp="1"/>
          </p:cNvSpPr>
          <p:nvPr>
            <p:ph type="title"/>
          </p:nvPr>
        </p:nvSpPr>
        <p:spPr>
          <a:xfrm>
            <a:off x="387584" y="550487"/>
            <a:ext cx="11416832" cy="443199"/>
          </a:xfrm>
          <a:prstGeom prst="rect">
            <a:avLst/>
          </a:prstGeom>
        </p:spPr>
        <p:txBody>
          <a:bodyPr/>
          <a:lstStyle>
            <a:lvl1pPr>
              <a:defRPr sz="2400"/>
            </a:lvl1pPr>
          </a:lstStyle>
          <a:p>
            <a:r>
              <a:t>NATIONWIDE CONCRETE OVERLAY USAGE IS GROWING</a:t>
            </a:r>
          </a:p>
        </p:txBody>
      </p:sp>
      <p:graphicFrame>
        <p:nvGraphicFramePr>
          <p:cNvPr id="866" name="Object 2"/>
          <p:cNvGraphicFramePr/>
          <p:nvPr/>
        </p:nvGraphicFramePr>
        <p:xfrm>
          <a:off x="1071421" y="1110458"/>
          <a:ext cx="6796450" cy="4632174"/>
        </p:xfrm>
        <a:graphic>
          <a:graphicData uri="http://schemas.openxmlformats.org/drawingml/2006/chart">
            <c:chart xmlns:c="http://schemas.openxmlformats.org/drawingml/2006/chart" xmlns:r="http://schemas.openxmlformats.org/officeDocument/2006/relationships" r:id="rId3"/>
          </a:graphicData>
        </a:graphic>
      </p:graphicFrame>
      <p:sp>
        <p:nvSpPr>
          <p:cNvPr id="867" name="Text Box 4"/>
          <p:cNvSpPr txBox="1"/>
          <p:nvPr/>
        </p:nvSpPr>
        <p:spPr>
          <a:xfrm>
            <a:off x="1460983" y="2659529"/>
            <a:ext cx="3063154" cy="35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700" b="1">
                <a:solidFill>
                  <a:srgbClr val="1A1A1A"/>
                </a:solidFill>
              </a:defRPr>
            </a:pPr>
            <a:r>
              <a:t>Source:  </a:t>
            </a:r>
            <a:r>
              <a:rPr b="0"/>
              <a:t>From data submitted by ACPA chapters/state paving associations and other sources, including Oman Systems, Bid Express and DOT websites.</a:t>
            </a:r>
          </a:p>
        </p:txBody>
      </p:sp>
      <p:pic>
        <p:nvPicPr>
          <p:cNvPr id="868" name="Picture 2" descr="Picture 2"/>
          <p:cNvPicPr>
            <a:picLocks/>
          </p:cNvPicPr>
          <p:nvPr/>
        </p:nvPicPr>
        <p:blipFill>
          <a:blip r:embed="rId4"/>
          <a:srcRect t="9633"/>
          <a:stretch>
            <a:fillRect/>
          </a:stretch>
        </p:blipFill>
        <p:spPr>
          <a:xfrm>
            <a:off x="8432331" y="1484632"/>
            <a:ext cx="3796260" cy="2433616"/>
          </a:xfrm>
          <a:prstGeom prst="rect">
            <a:avLst/>
          </a:prstGeom>
          <a:ln w="12700">
            <a:miter lim="400000"/>
          </a:ln>
        </p:spPr>
      </p:pic>
      <p:sp>
        <p:nvSpPr>
          <p:cNvPr id="869" name="TextBox 6"/>
          <p:cNvSpPr txBox="1"/>
          <p:nvPr/>
        </p:nvSpPr>
        <p:spPr>
          <a:xfrm>
            <a:off x="8630605" y="3235985"/>
            <a:ext cx="1400303" cy="386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solidFill>
                  <a:schemeClr val="accent3">
                    <a:lumOff val="44000"/>
                  </a:schemeClr>
                </a:solidFill>
                <a:latin typeface="Gotham Black"/>
                <a:ea typeface="Gotham Black"/>
                <a:cs typeface="Gotham Black"/>
                <a:sym typeface="Gotham Black"/>
              </a:defRPr>
            </a:pPr>
            <a:r>
              <a:t>Marion Street, </a:t>
            </a:r>
            <a:br/>
            <a:r>
              <a:t>Oak Park, Illinois</a:t>
            </a:r>
          </a:p>
        </p:txBody>
      </p:sp>
      <p:pic>
        <p:nvPicPr>
          <p:cNvPr id="870" name="Content Placeholder 4" descr="Content Placeholder 4"/>
          <p:cNvPicPr>
            <a:picLocks noChangeAspect="1"/>
          </p:cNvPicPr>
          <p:nvPr/>
        </p:nvPicPr>
        <p:blipFill>
          <a:blip r:embed="rId5"/>
          <a:srcRect t="2641" r="7796" b="2641"/>
          <a:stretch>
            <a:fillRect/>
          </a:stretch>
        </p:blipFill>
        <p:spPr>
          <a:xfrm>
            <a:off x="8432331" y="3912571"/>
            <a:ext cx="3836934" cy="2956151"/>
          </a:xfrm>
          <a:prstGeom prst="rect">
            <a:avLst/>
          </a:prstGeom>
          <a:ln w="12700">
            <a:miter lim="400000"/>
          </a:ln>
        </p:spPr>
      </p:pic>
      <p:sp>
        <p:nvSpPr>
          <p:cNvPr id="871" name="TextBox 8"/>
          <p:cNvSpPr txBox="1"/>
          <p:nvPr/>
        </p:nvSpPr>
        <p:spPr>
          <a:xfrm>
            <a:off x="8630605" y="5824485"/>
            <a:ext cx="1985519" cy="69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solidFill>
                  <a:schemeClr val="accent3">
                    <a:lumOff val="44000"/>
                  </a:schemeClr>
                </a:solidFill>
                <a:latin typeface="Gotham Black"/>
                <a:ea typeface="Gotham Black"/>
                <a:cs typeface="Gotham Black"/>
                <a:sym typeface="Gotham Black"/>
              </a:defRPr>
            </a:pPr>
            <a:r>
              <a:t>Colorado</a:t>
            </a:r>
          </a:p>
          <a:p>
            <a:pPr>
              <a:defRPr sz="1200">
                <a:solidFill>
                  <a:schemeClr val="accent3">
                    <a:lumOff val="44000"/>
                  </a:schemeClr>
                </a:solidFill>
                <a:latin typeface="Gotham Black"/>
                <a:ea typeface="Gotham Black"/>
                <a:cs typeface="Gotham Black"/>
                <a:sym typeface="Gotham Black"/>
              </a:defRPr>
            </a:pPr>
            <a:r>
              <a:t>SH-121, Wadsworth Ave</a:t>
            </a:r>
          </a:p>
          <a:p>
            <a:pPr>
              <a:defRPr sz="1200">
                <a:solidFill>
                  <a:schemeClr val="accent3">
                    <a:lumOff val="44000"/>
                  </a:schemeClr>
                </a:solidFill>
                <a:latin typeface="Gotham Black"/>
                <a:ea typeface="Gotham Black"/>
                <a:cs typeface="Gotham Black"/>
                <a:sym typeface="Gotham Black"/>
              </a:defRPr>
            </a:pPr>
            <a:r>
              <a:t>Constructed in 2001</a:t>
            </a:r>
          </a:p>
          <a:p>
            <a:pPr>
              <a:defRPr sz="1200">
                <a:solidFill>
                  <a:schemeClr val="accent3">
                    <a:lumOff val="44000"/>
                  </a:schemeClr>
                </a:solidFill>
                <a:latin typeface="Gotham Black"/>
                <a:ea typeface="Gotham Black"/>
                <a:cs typeface="Gotham Black"/>
                <a:sym typeface="Gotham Black"/>
              </a:defRPr>
            </a:pPr>
            <a:r>
              <a:t>Photo in 2013</a:t>
            </a:r>
          </a:p>
        </p:txBody>
      </p:sp>
      <p:sp>
        <p:nvSpPr>
          <p:cNvPr id="872" name="TextBox 2"/>
          <p:cNvSpPr txBox="1"/>
          <p:nvPr/>
        </p:nvSpPr>
        <p:spPr>
          <a:xfrm>
            <a:off x="8731163" y="1569032"/>
            <a:ext cx="1784402" cy="2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chemeClr val="accent3">
                    <a:lumOff val="44000"/>
                  </a:schemeClr>
                </a:solidFill>
                <a:latin typeface="Gotham Black"/>
                <a:ea typeface="Gotham Black"/>
                <a:cs typeface="Gotham Black"/>
                <a:sym typeface="Gotham Black"/>
              </a:defRPr>
            </a:lvl1pPr>
          </a:lstStyle>
          <a:p>
            <a:r>
              <a:t>BCOA Examples</a:t>
            </a:r>
          </a:p>
        </p:txBody>
      </p:sp>
      <p:sp>
        <p:nvSpPr>
          <p:cNvPr id="873" name="Overlays as Percentage of…"/>
          <p:cNvSpPr txBox="1"/>
          <p:nvPr/>
        </p:nvSpPr>
        <p:spPr>
          <a:xfrm>
            <a:off x="1372277" y="1863434"/>
            <a:ext cx="3351446" cy="667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2000" b="1"/>
            </a:pPr>
            <a:r>
              <a:t>Overlays as Percentage of</a:t>
            </a:r>
          </a:p>
          <a:p>
            <a:pPr defTabSz="457200">
              <a:defRPr sz="2000" b="1"/>
            </a:pPr>
            <a:r>
              <a:t> Total Concrete Paving, SY</a:t>
            </a:r>
          </a:p>
        </p:txBody>
      </p:sp>
    </p:spTree>
  </p:cSld>
  <p:clrMapOvr>
    <a:masterClrMapping/>
  </p:clrMapOvr>
  <p:transition spd="med" advTm="22356"/>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8" name="Group"/>
          <p:cNvGrpSpPr/>
          <p:nvPr/>
        </p:nvGrpSpPr>
        <p:grpSpPr>
          <a:xfrm>
            <a:off x="-8467" y="0"/>
            <a:ext cx="14506607" cy="9242625"/>
            <a:chOff x="0" y="0"/>
            <a:chExt cx="14506605" cy="9242624"/>
          </a:xfrm>
        </p:grpSpPr>
        <p:sp>
          <p:nvSpPr>
            <p:cNvPr id="875"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876"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877"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880" name="Rectangle 2"/>
          <p:cNvSpPr txBox="1">
            <a:spLocks noGrp="1"/>
          </p:cNvSpPr>
          <p:nvPr>
            <p:ph type="title"/>
          </p:nvPr>
        </p:nvSpPr>
        <p:spPr>
          <a:xfrm>
            <a:off x="990600" y="552670"/>
            <a:ext cx="10202865" cy="794066"/>
          </a:xfrm>
          <a:prstGeom prst="rect">
            <a:avLst/>
          </a:prstGeom>
        </p:spPr>
        <p:txBody>
          <a:bodyPr/>
          <a:lstStyle>
            <a:lvl1pPr>
              <a:defRPr sz="2400"/>
            </a:lvl1pPr>
          </a:lstStyle>
          <a:p>
            <a:r>
              <a:t>HOW CONCRETE OVERLAYS IMPROVE ASPHALT PAVEMENT’S RESILIENCE TO FLOODING</a:t>
            </a:r>
          </a:p>
        </p:txBody>
      </p:sp>
      <p:grpSp>
        <p:nvGrpSpPr>
          <p:cNvPr id="936" name="Group 13"/>
          <p:cNvGrpSpPr/>
          <p:nvPr/>
        </p:nvGrpSpPr>
        <p:grpSpPr>
          <a:xfrm>
            <a:off x="988184" y="1754453"/>
            <a:ext cx="10857011" cy="3063481"/>
            <a:chOff x="0" y="0"/>
            <a:chExt cx="10857009" cy="3063479"/>
          </a:xfrm>
        </p:grpSpPr>
        <p:sp>
          <p:nvSpPr>
            <p:cNvPr id="881" name="Oval 29"/>
            <p:cNvSpPr/>
            <p:nvPr/>
          </p:nvSpPr>
          <p:spPr>
            <a:xfrm>
              <a:off x="1228324" y="799333"/>
              <a:ext cx="620875" cy="620876"/>
            </a:xfrm>
            <a:prstGeom prst="ellipse">
              <a:avLst/>
            </a:prstGeom>
            <a:solidFill>
              <a:srgbClr val="474747"/>
            </a:solidFill>
            <a:ln w="12700" cap="flat">
              <a:solidFill>
                <a:schemeClr val="accent1"/>
              </a:solidFill>
              <a:prstDash val="solid"/>
              <a:round/>
            </a:ln>
            <a:effectLst/>
          </p:spPr>
          <p:txBody>
            <a:bodyPr wrap="square" lIns="45719" tIns="45719" rIns="45719" bIns="45719" numCol="1" anchor="ctr">
              <a:noAutofit/>
            </a:bodyPr>
            <a:lstStyle/>
            <a:p>
              <a:endParaRPr/>
            </a:p>
          </p:txBody>
        </p:sp>
        <p:grpSp>
          <p:nvGrpSpPr>
            <p:cNvPr id="892" name="Group 30"/>
            <p:cNvGrpSpPr/>
            <p:nvPr/>
          </p:nvGrpSpPr>
          <p:grpSpPr>
            <a:xfrm>
              <a:off x="1369279" y="941968"/>
              <a:ext cx="337287" cy="335609"/>
              <a:chOff x="0" y="0"/>
              <a:chExt cx="337286" cy="335608"/>
            </a:xfrm>
          </p:grpSpPr>
          <p:sp>
            <p:nvSpPr>
              <p:cNvPr id="882" name="Oval 31"/>
              <p:cNvSpPr/>
              <p:nvPr/>
            </p:nvSpPr>
            <p:spPr>
              <a:xfrm>
                <a:off x="-1" y="-1"/>
                <a:ext cx="337288" cy="335610"/>
              </a:xfrm>
              <a:prstGeom prst="ellipse">
                <a:avLst/>
              </a:prstGeom>
              <a:solidFill>
                <a:srgbClr val="CECECE"/>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3" name="Oval 32"/>
              <p:cNvSpPr/>
              <p:nvPr/>
            </p:nvSpPr>
            <p:spPr>
              <a:xfrm>
                <a:off x="155008" y="155005"/>
                <a:ext cx="22965" cy="19909"/>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4" name="Oval 33"/>
              <p:cNvSpPr/>
              <p:nvPr/>
            </p:nvSpPr>
            <p:spPr>
              <a:xfrm>
                <a:off x="167925" y="54087"/>
                <a:ext cx="1435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5" name="Oval 34"/>
              <p:cNvSpPr/>
              <p:nvPr/>
            </p:nvSpPr>
            <p:spPr>
              <a:xfrm>
                <a:off x="245429" y="91772"/>
                <a:ext cx="1435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6" name="Oval 35"/>
              <p:cNvSpPr/>
              <p:nvPr/>
            </p:nvSpPr>
            <p:spPr>
              <a:xfrm>
                <a:off x="275569" y="163537"/>
                <a:ext cx="14353" cy="1706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7" name="Oval 36"/>
              <p:cNvSpPr/>
              <p:nvPr/>
            </p:nvSpPr>
            <p:spPr>
              <a:xfrm>
                <a:off x="241123" y="237485"/>
                <a:ext cx="14353" cy="12799"/>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8" name="Oval 37"/>
              <p:cNvSpPr/>
              <p:nvPr/>
            </p:nvSpPr>
            <p:spPr>
              <a:xfrm>
                <a:off x="163619" y="275881"/>
                <a:ext cx="18659" cy="12799"/>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89" name="Oval 38"/>
              <p:cNvSpPr/>
              <p:nvPr/>
            </p:nvSpPr>
            <p:spPr>
              <a:xfrm>
                <a:off x="81809" y="91772"/>
                <a:ext cx="14353"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90" name="Oval 39"/>
              <p:cNvSpPr/>
              <p:nvPr/>
            </p:nvSpPr>
            <p:spPr>
              <a:xfrm>
                <a:off x="51060" y="163537"/>
                <a:ext cx="12701" cy="1706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91" name="Oval 40"/>
              <p:cNvSpPr/>
              <p:nvPr/>
            </p:nvSpPr>
            <p:spPr>
              <a:xfrm>
                <a:off x="84788" y="237485"/>
                <a:ext cx="12701" cy="12799"/>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grpSp>
        <p:sp>
          <p:nvSpPr>
            <p:cNvPr id="893" name="Line 41"/>
            <p:cNvSpPr/>
            <p:nvPr/>
          </p:nvSpPr>
          <p:spPr>
            <a:xfrm flipV="1">
              <a:off x="1535405" y="381502"/>
              <a:ext cx="1" cy="417832"/>
            </a:xfrm>
            <a:prstGeom prst="line">
              <a:avLst/>
            </a:prstGeom>
            <a:noFill/>
            <a:ln w="50800" cap="flat">
              <a:solidFill>
                <a:srgbClr val="000000"/>
              </a:solidFill>
              <a:prstDash val="solid"/>
              <a:round/>
              <a:headEnd type="stealth" w="med" len="med"/>
            </a:ln>
            <a:effectLst/>
          </p:spPr>
          <p:txBody>
            <a:bodyPr wrap="square" lIns="45719" tIns="45719" rIns="45719" bIns="45719" numCol="1" anchor="t">
              <a:noAutofit/>
            </a:bodyPr>
            <a:lstStyle/>
            <a:p>
              <a:endParaRPr/>
            </a:p>
          </p:txBody>
        </p:sp>
        <p:sp>
          <p:nvSpPr>
            <p:cNvPr id="894" name="Rectangle 42"/>
            <p:cNvSpPr txBox="1"/>
            <p:nvPr/>
          </p:nvSpPr>
          <p:spPr>
            <a:xfrm>
              <a:off x="1744478" y="361367"/>
              <a:ext cx="1427945" cy="3044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numCol="1" anchor="t">
              <a:spAutoFit/>
            </a:bodyPr>
            <a:lstStyle>
              <a:lvl1pPr defTabSz="739775">
                <a:defRPr sz="1600" b="1"/>
              </a:lvl1pPr>
            </a:lstStyle>
            <a:p>
              <a:r>
                <a:t>7000 lbs load.</a:t>
              </a:r>
            </a:p>
          </p:txBody>
        </p:sp>
        <p:sp>
          <p:nvSpPr>
            <p:cNvPr id="895" name="Rectangle 10"/>
            <p:cNvSpPr/>
            <p:nvPr/>
          </p:nvSpPr>
          <p:spPr>
            <a:xfrm>
              <a:off x="5536051" y="1074929"/>
              <a:ext cx="3070811" cy="359101"/>
            </a:xfrm>
            <a:prstGeom prst="rect">
              <a:avLst/>
            </a:prstGeom>
            <a:solidFill>
              <a:srgbClr val="A6A6A6"/>
            </a:solid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896" name="Oval 11"/>
            <p:cNvSpPr/>
            <p:nvPr/>
          </p:nvSpPr>
          <p:spPr>
            <a:xfrm>
              <a:off x="6757663" y="436289"/>
              <a:ext cx="619197" cy="619198"/>
            </a:xfrm>
            <a:prstGeom prst="ellipse">
              <a:avLst/>
            </a:prstGeom>
            <a:solidFill>
              <a:srgbClr val="474747"/>
            </a:solidFill>
            <a:ln w="12700" cap="flat">
              <a:solidFill>
                <a:schemeClr val="accent1"/>
              </a:solidFill>
              <a:prstDash val="solid"/>
              <a:round/>
            </a:ln>
            <a:effectLst/>
          </p:spPr>
          <p:txBody>
            <a:bodyPr wrap="square" lIns="45719" tIns="45719" rIns="45719" bIns="45719" numCol="1" anchor="ctr">
              <a:noAutofit/>
            </a:bodyPr>
            <a:lstStyle/>
            <a:p>
              <a:endParaRPr/>
            </a:p>
          </p:txBody>
        </p:sp>
        <p:grpSp>
          <p:nvGrpSpPr>
            <p:cNvPr id="907" name="Group 12"/>
            <p:cNvGrpSpPr/>
            <p:nvPr/>
          </p:nvGrpSpPr>
          <p:grpSpPr>
            <a:xfrm>
              <a:off x="6901975" y="578923"/>
              <a:ext cx="333931" cy="335609"/>
              <a:chOff x="0" y="0"/>
              <a:chExt cx="333930" cy="335608"/>
            </a:xfrm>
          </p:grpSpPr>
          <p:sp>
            <p:nvSpPr>
              <p:cNvPr id="897" name="Oval 13"/>
              <p:cNvSpPr/>
              <p:nvPr/>
            </p:nvSpPr>
            <p:spPr>
              <a:xfrm>
                <a:off x="-1" y="-1"/>
                <a:ext cx="333932" cy="335610"/>
              </a:xfrm>
              <a:prstGeom prst="ellipse">
                <a:avLst/>
              </a:prstGeom>
              <a:solidFill>
                <a:srgbClr val="CECECE"/>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98" name="Oval 14"/>
              <p:cNvSpPr/>
              <p:nvPr/>
            </p:nvSpPr>
            <p:spPr>
              <a:xfrm>
                <a:off x="154988" y="155005"/>
                <a:ext cx="22545" cy="21333"/>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899" name="Oval 15"/>
              <p:cNvSpPr/>
              <p:nvPr/>
            </p:nvSpPr>
            <p:spPr>
              <a:xfrm>
                <a:off x="167668" y="54087"/>
                <a:ext cx="1409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0" name="Oval 16"/>
              <p:cNvSpPr/>
              <p:nvPr/>
            </p:nvSpPr>
            <p:spPr>
              <a:xfrm>
                <a:off x="243040" y="91772"/>
                <a:ext cx="1270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1" name="Oval 17"/>
              <p:cNvSpPr/>
              <p:nvPr/>
            </p:nvSpPr>
            <p:spPr>
              <a:xfrm>
                <a:off x="273342" y="163537"/>
                <a:ext cx="14091" cy="1706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2" name="Oval 18"/>
              <p:cNvSpPr/>
              <p:nvPr/>
            </p:nvSpPr>
            <p:spPr>
              <a:xfrm>
                <a:off x="239527" y="238907"/>
                <a:ext cx="14091" cy="12799"/>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3" name="Oval 19"/>
              <p:cNvSpPr/>
              <p:nvPr/>
            </p:nvSpPr>
            <p:spPr>
              <a:xfrm>
                <a:off x="163442" y="276641"/>
                <a:ext cx="15499"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4" name="Oval 20"/>
              <p:cNvSpPr/>
              <p:nvPr/>
            </p:nvSpPr>
            <p:spPr>
              <a:xfrm>
                <a:off x="83130" y="91772"/>
                <a:ext cx="14091" cy="12701"/>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5" name="Oval 21"/>
              <p:cNvSpPr/>
              <p:nvPr/>
            </p:nvSpPr>
            <p:spPr>
              <a:xfrm>
                <a:off x="52122" y="163537"/>
                <a:ext cx="12701" cy="17065"/>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sp>
            <p:nvSpPr>
              <p:cNvPr id="906" name="Oval 22"/>
              <p:cNvSpPr/>
              <p:nvPr/>
            </p:nvSpPr>
            <p:spPr>
              <a:xfrm>
                <a:off x="85937" y="238907"/>
                <a:ext cx="12701" cy="12799"/>
              </a:xfrm>
              <a:prstGeom prst="ellipse">
                <a:avLst/>
              </a:prstGeom>
              <a:solidFill>
                <a:srgbClr val="676767"/>
              </a:solidFill>
              <a:ln w="12700" cap="flat">
                <a:solidFill>
                  <a:srgbClr val="919191"/>
                </a:solidFill>
                <a:prstDash val="solid"/>
                <a:round/>
              </a:ln>
              <a:effectLst/>
            </p:spPr>
            <p:txBody>
              <a:bodyPr wrap="square" lIns="45719" tIns="45719" rIns="45719" bIns="45719" numCol="1" anchor="ctr">
                <a:noAutofit/>
              </a:bodyPr>
              <a:lstStyle/>
              <a:p>
                <a:endParaRPr/>
              </a:p>
            </p:txBody>
          </p:sp>
        </p:grpSp>
        <p:sp>
          <p:nvSpPr>
            <p:cNvPr id="908" name="Line 23"/>
            <p:cNvSpPr/>
            <p:nvPr/>
          </p:nvSpPr>
          <p:spPr>
            <a:xfrm flipV="1">
              <a:off x="7071456" y="18458"/>
              <a:ext cx="1" cy="417833"/>
            </a:xfrm>
            <a:prstGeom prst="line">
              <a:avLst/>
            </a:prstGeom>
            <a:noFill/>
            <a:ln w="50800" cap="flat">
              <a:solidFill>
                <a:srgbClr val="000000"/>
              </a:solidFill>
              <a:prstDash val="solid"/>
              <a:round/>
              <a:headEnd type="stealth" w="med" len="med"/>
            </a:ln>
            <a:effectLst/>
          </p:spPr>
          <p:txBody>
            <a:bodyPr wrap="square" lIns="45719" tIns="45719" rIns="45719" bIns="45719" numCol="1" anchor="t">
              <a:noAutofit/>
            </a:bodyPr>
            <a:lstStyle/>
            <a:p>
              <a:endParaRPr/>
            </a:p>
          </p:txBody>
        </p:sp>
        <p:sp>
          <p:nvSpPr>
            <p:cNvPr id="909" name="Rectangle 24"/>
            <p:cNvSpPr txBox="1"/>
            <p:nvPr/>
          </p:nvSpPr>
          <p:spPr>
            <a:xfrm>
              <a:off x="7277173" y="0"/>
              <a:ext cx="1427945" cy="3044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numCol="1" anchor="t">
              <a:spAutoFit/>
            </a:bodyPr>
            <a:lstStyle>
              <a:lvl1pPr defTabSz="739775">
                <a:defRPr sz="1600" b="1"/>
              </a:lvl1pPr>
            </a:lstStyle>
            <a:p>
              <a:r>
                <a:t>7000 lbs load.</a:t>
              </a:r>
            </a:p>
          </p:txBody>
        </p:sp>
        <p:grpSp>
          <p:nvGrpSpPr>
            <p:cNvPr id="917" name="Group 1"/>
            <p:cNvGrpSpPr/>
            <p:nvPr/>
          </p:nvGrpSpPr>
          <p:grpSpPr>
            <a:xfrm>
              <a:off x="-1" y="1424425"/>
              <a:ext cx="3081497" cy="1625159"/>
              <a:chOff x="0" y="0"/>
              <a:chExt cx="3081495" cy="1625158"/>
            </a:xfrm>
          </p:grpSpPr>
          <p:sp>
            <p:nvSpPr>
              <p:cNvPr id="910" name="Rectangle 26"/>
              <p:cNvSpPr/>
              <p:nvPr/>
            </p:nvSpPr>
            <p:spPr>
              <a:xfrm>
                <a:off x="0" y="376698"/>
                <a:ext cx="3070810" cy="1248461"/>
              </a:xfrm>
              <a:prstGeom prst="rect">
                <a:avLst/>
              </a:prstGeom>
              <a:blipFill rotWithShape="1">
                <a:blip r:embed="rId4"/>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11" name="Rectangle 27"/>
              <p:cNvSpPr/>
              <p:nvPr/>
            </p:nvSpPr>
            <p:spPr>
              <a:xfrm>
                <a:off x="0" y="552892"/>
                <a:ext cx="3070810" cy="357423"/>
              </a:xfrm>
              <a:prstGeom prst="rect">
                <a:avLst/>
              </a:prstGeom>
              <a:blipFill rotWithShape="1">
                <a:blip r:embed="rId5"/>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12" name="Rectangle 28"/>
              <p:cNvSpPr/>
              <p:nvPr/>
            </p:nvSpPr>
            <p:spPr>
              <a:xfrm>
                <a:off x="0" y="5851"/>
                <a:ext cx="3070810" cy="357423"/>
              </a:xfrm>
              <a:prstGeom prst="rect">
                <a:avLst/>
              </a:prstGeom>
              <a:solidFill>
                <a:srgbClr val="000000"/>
              </a:solid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13" name="Rectangle 43"/>
              <p:cNvSpPr/>
              <p:nvPr/>
            </p:nvSpPr>
            <p:spPr>
              <a:xfrm>
                <a:off x="0" y="227352"/>
                <a:ext cx="3070810" cy="359101"/>
              </a:xfrm>
              <a:prstGeom prst="rect">
                <a:avLst/>
              </a:prstGeom>
              <a:blipFill rotWithShape="1">
                <a:blip r:embed="rId6"/>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14" name="Freeform 44"/>
              <p:cNvSpPr/>
              <p:nvPr/>
            </p:nvSpPr>
            <p:spPr>
              <a:xfrm>
                <a:off x="869223" y="234064"/>
                <a:ext cx="1334293" cy="12904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4" y="0"/>
                    </a:lnTo>
                    <a:lnTo>
                      <a:pt x="1663" y="54"/>
                    </a:lnTo>
                    <a:lnTo>
                      <a:pt x="2218" y="135"/>
                    </a:lnTo>
                    <a:lnTo>
                      <a:pt x="2772" y="242"/>
                    </a:lnTo>
                    <a:lnTo>
                      <a:pt x="3327" y="431"/>
                    </a:lnTo>
                    <a:lnTo>
                      <a:pt x="3881" y="727"/>
                    </a:lnTo>
                    <a:lnTo>
                      <a:pt x="4436" y="1212"/>
                    </a:lnTo>
                    <a:lnTo>
                      <a:pt x="4990" y="1912"/>
                    </a:lnTo>
                    <a:lnTo>
                      <a:pt x="5544" y="2909"/>
                    </a:lnTo>
                    <a:lnTo>
                      <a:pt x="6099" y="4282"/>
                    </a:lnTo>
                    <a:lnTo>
                      <a:pt x="6653" y="6006"/>
                    </a:lnTo>
                    <a:lnTo>
                      <a:pt x="7208" y="8107"/>
                    </a:lnTo>
                    <a:lnTo>
                      <a:pt x="7762" y="10504"/>
                    </a:lnTo>
                    <a:lnTo>
                      <a:pt x="8317" y="13089"/>
                    </a:lnTo>
                    <a:lnTo>
                      <a:pt x="8871" y="15702"/>
                    </a:lnTo>
                    <a:lnTo>
                      <a:pt x="9425" y="18045"/>
                    </a:lnTo>
                    <a:lnTo>
                      <a:pt x="9980" y="19930"/>
                    </a:lnTo>
                    <a:lnTo>
                      <a:pt x="10534" y="21169"/>
                    </a:lnTo>
                    <a:lnTo>
                      <a:pt x="11066" y="21600"/>
                    </a:lnTo>
                    <a:lnTo>
                      <a:pt x="11643" y="21169"/>
                    </a:lnTo>
                    <a:lnTo>
                      <a:pt x="12175" y="19930"/>
                    </a:lnTo>
                    <a:lnTo>
                      <a:pt x="12729" y="18045"/>
                    </a:lnTo>
                    <a:lnTo>
                      <a:pt x="13283" y="15702"/>
                    </a:lnTo>
                    <a:lnTo>
                      <a:pt x="13838" y="13089"/>
                    </a:lnTo>
                    <a:lnTo>
                      <a:pt x="14392" y="10504"/>
                    </a:lnTo>
                    <a:lnTo>
                      <a:pt x="14947" y="8107"/>
                    </a:lnTo>
                    <a:lnTo>
                      <a:pt x="15501" y="6006"/>
                    </a:lnTo>
                    <a:lnTo>
                      <a:pt x="16056" y="4282"/>
                    </a:lnTo>
                    <a:lnTo>
                      <a:pt x="16610" y="2909"/>
                    </a:lnTo>
                    <a:lnTo>
                      <a:pt x="17164" y="1912"/>
                    </a:lnTo>
                    <a:lnTo>
                      <a:pt x="17719" y="1212"/>
                    </a:lnTo>
                    <a:lnTo>
                      <a:pt x="18273" y="727"/>
                    </a:lnTo>
                    <a:lnTo>
                      <a:pt x="18828" y="431"/>
                    </a:lnTo>
                    <a:lnTo>
                      <a:pt x="19382" y="242"/>
                    </a:lnTo>
                    <a:lnTo>
                      <a:pt x="19937" y="135"/>
                    </a:lnTo>
                    <a:lnTo>
                      <a:pt x="20491" y="54"/>
                    </a:lnTo>
                    <a:lnTo>
                      <a:pt x="21600" y="0"/>
                    </a:lnTo>
                  </a:path>
                </a:pathLst>
              </a:custGeom>
              <a:solidFill>
                <a:srgbClr val="FF0000"/>
              </a:solidFill>
              <a:ln w="12700" cap="rnd">
                <a:solidFill>
                  <a:srgbClr val="000000"/>
                </a:solidFill>
                <a:prstDash val="solid"/>
                <a:round/>
              </a:ln>
              <a:effectLst/>
            </p:spPr>
            <p:txBody>
              <a:bodyPr wrap="square" lIns="45719" tIns="45719" rIns="45719" bIns="45719" numCol="1" anchor="t">
                <a:noAutofit/>
              </a:bodyPr>
              <a:lstStyle/>
              <a:p>
                <a:endParaRPr/>
              </a:p>
            </p:txBody>
          </p:sp>
          <p:sp>
            <p:nvSpPr>
              <p:cNvPr id="915" name="Rectangle 45"/>
              <p:cNvSpPr txBox="1"/>
              <p:nvPr/>
            </p:nvSpPr>
            <p:spPr>
              <a:xfrm>
                <a:off x="116781" y="947231"/>
                <a:ext cx="1245879" cy="5507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268" tIns="41268" rIns="41268" bIns="41268" numCol="1" anchor="t">
                <a:spAutoFit/>
              </a:bodyPr>
              <a:lstStyle/>
              <a:p>
                <a:pPr defTabSz="739775">
                  <a:defRPr sz="1600" b="1">
                    <a:solidFill>
                      <a:schemeClr val="accent3">
                        <a:lumOff val="44000"/>
                      </a:schemeClr>
                    </a:solidFill>
                  </a:defRPr>
                </a:pPr>
                <a:r>
                  <a:t>pressure </a:t>
                </a:r>
                <a:br/>
                <a:r>
                  <a:rPr b="0">
                    <a:latin typeface="Symbol"/>
                    <a:ea typeface="Symbol"/>
                    <a:cs typeface="Symbol"/>
                    <a:sym typeface="Symbol"/>
                  </a:rPr>
                  <a:t>~</a:t>
                </a:r>
                <a:r>
                  <a:t> 15 - 20 psi</a:t>
                </a:r>
              </a:p>
            </p:txBody>
          </p:sp>
          <p:sp>
            <p:nvSpPr>
              <p:cNvPr id="916" name="TextBox 2"/>
              <p:cNvSpPr txBox="1"/>
              <p:nvPr/>
            </p:nvSpPr>
            <p:spPr>
              <a:xfrm>
                <a:off x="2316410" y="0"/>
                <a:ext cx="765086" cy="11659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r">
                  <a:defRPr sz="1200">
                    <a:solidFill>
                      <a:schemeClr val="accent3">
                        <a:lumOff val="44000"/>
                      </a:schemeClr>
                    </a:solidFill>
                  </a:defRPr>
                </a:pPr>
                <a:r>
                  <a:t>Asphalt</a:t>
                </a:r>
              </a:p>
              <a:p>
                <a:pPr algn="r">
                  <a:defRPr sz="600"/>
                </a:pPr>
                <a:endParaRPr/>
              </a:p>
              <a:p>
                <a:pPr algn="r">
                  <a:defRPr sz="1200"/>
                </a:pPr>
                <a:r>
                  <a:t>Base</a:t>
                </a:r>
              </a:p>
              <a:p>
                <a:pPr algn="r">
                  <a:defRPr sz="800"/>
                </a:pPr>
                <a:endParaRPr/>
              </a:p>
              <a:p>
                <a:pPr algn="r">
                  <a:defRPr sz="1200"/>
                </a:pPr>
                <a:r>
                  <a:t>Subbase</a:t>
                </a:r>
              </a:p>
              <a:p>
                <a:pPr algn="r">
                  <a:defRPr sz="1200"/>
                </a:pPr>
                <a:endParaRPr/>
              </a:p>
              <a:p>
                <a:pPr algn="r">
                  <a:defRPr sz="1200">
                    <a:solidFill>
                      <a:schemeClr val="accent3">
                        <a:lumOff val="44000"/>
                      </a:schemeClr>
                    </a:solidFill>
                  </a:defRPr>
                </a:pPr>
                <a:r>
                  <a:t>Subgrade</a:t>
                </a:r>
              </a:p>
            </p:txBody>
          </p:sp>
        </p:grpSp>
        <p:sp>
          <p:nvSpPr>
            <p:cNvPr id="918" name="Rectangle 26"/>
            <p:cNvSpPr/>
            <p:nvPr/>
          </p:nvSpPr>
          <p:spPr>
            <a:xfrm>
              <a:off x="5536051" y="1815018"/>
              <a:ext cx="3070811" cy="1248462"/>
            </a:xfrm>
            <a:prstGeom prst="rect">
              <a:avLst/>
            </a:prstGeom>
            <a:blipFill rotWithShape="1">
              <a:blip r:embed="rId4"/>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19" name="Rectangle 27"/>
            <p:cNvSpPr/>
            <p:nvPr/>
          </p:nvSpPr>
          <p:spPr>
            <a:xfrm>
              <a:off x="5536051" y="1991212"/>
              <a:ext cx="3070811" cy="357424"/>
            </a:xfrm>
            <a:prstGeom prst="rect">
              <a:avLst/>
            </a:prstGeom>
            <a:blipFill rotWithShape="1">
              <a:blip r:embed="rId5"/>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20" name="Rectangle 28"/>
            <p:cNvSpPr/>
            <p:nvPr/>
          </p:nvSpPr>
          <p:spPr>
            <a:xfrm>
              <a:off x="5536051" y="1429882"/>
              <a:ext cx="3070811" cy="357424"/>
            </a:xfrm>
            <a:prstGeom prst="rect">
              <a:avLst/>
            </a:prstGeom>
            <a:solidFill>
              <a:srgbClr val="000000"/>
            </a:solid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sp>
          <p:nvSpPr>
            <p:cNvPr id="921" name="Rectangle 43"/>
            <p:cNvSpPr/>
            <p:nvPr/>
          </p:nvSpPr>
          <p:spPr>
            <a:xfrm>
              <a:off x="5536051" y="1665672"/>
              <a:ext cx="3070811" cy="359101"/>
            </a:xfrm>
            <a:prstGeom prst="rect">
              <a:avLst/>
            </a:prstGeom>
            <a:blipFill rotWithShape="1">
              <a:blip r:embed="rId6"/>
              <a:srcRect/>
              <a:tile tx="0" ty="0" sx="100000" sy="100000" flip="none" algn="tl"/>
            </a:blipFill>
            <a:ln w="12700" cap="flat">
              <a:solidFill>
                <a:schemeClr val="accent3">
                  <a:lumOff val="44000"/>
                </a:schemeClr>
              </a:solidFill>
              <a:prstDash val="solid"/>
              <a:miter lim="800000"/>
            </a:ln>
            <a:effectLst/>
          </p:spPr>
          <p:txBody>
            <a:bodyPr wrap="square" lIns="45719" tIns="45719" rIns="45719" bIns="45719" numCol="1" anchor="ctr">
              <a:noAutofit/>
            </a:bodyPr>
            <a:lstStyle/>
            <a:p>
              <a:endParaRPr/>
            </a:p>
          </p:txBody>
        </p:sp>
        <p:grpSp>
          <p:nvGrpSpPr>
            <p:cNvPr id="928" name="Group 7"/>
            <p:cNvGrpSpPr/>
            <p:nvPr/>
          </p:nvGrpSpPr>
          <p:grpSpPr>
            <a:xfrm>
              <a:off x="5536051" y="1425045"/>
              <a:ext cx="3054097" cy="170229"/>
              <a:chOff x="0" y="0"/>
              <a:chExt cx="3054096" cy="170228"/>
            </a:xfrm>
          </p:grpSpPr>
          <p:grpSp>
            <p:nvGrpSpPr>
              <p:cNvPr id="924" name="Arc 8"/>
              <p:cNvGrpSpPr/>
              <p:nvPr/>
            </p:nvGrpSpPr>
            <p:grpSpPr>
              <a:xfrm>
                <a:off x="1528465" y="-1"/>
                <a:ext cx="1525632" cy="170230"/>
                <a:chOff x="0" y="0"/>
                <a:chExt cx="1525630" cy="170228"/>
              </a:xfrm>
            </p:grpSpPr>
            <p:sp>
              <p:nvSpPr>
                <p:cNvPr id="922" name="Shape"/>
                <p:cNvSpPr/>
                <p:nvPr/>
              </p:nvSpPr>
              <p:spPr>
                <a:xfrm>
                  <a:off x="-1" y="-1"/>
                  <a:ext cx="1525632" cy="1702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38" y="21600"/>
                        <a:pt x="20" y="21600"/>
                      </a:cubicBezTo>
                      <a:cubicBezTo>
                        <a:pt x="13" y="21600"/>
                        <a:pt x="6" y="21599"/>
                        <a:pt x="0" y="21599"/>
                      </a:cubicBezTo>
                      <a:lnTo>
                        <a:pt x="20" y="0"/>
                      </a:lnTo>
                      <a:lnTo>
                        <a:pt x="21600" y="0"/>
                      </a:lnTo>
                      <a:close/>
                    </a:path>
                  </a:pathLst>
                </a:custGeom>
                <a:solidFill>
                  <a:srgbClr val="FF9999"/>
                </a:solidFill>
                <a:ln w="12700" cap="flat">
                  <a:noFill/>
                  <a:miter lim="400000"/>
                </a:ln>
                <a:effectLst/>
              </p:spPr>
              <p:txBody>
                <a:bodyPr wrap="square" lIns="45719" tIns="45719" rIns="45719" bIns="45719" numCol="1" anchor="ctr">
                  <a:noAutofit/>
                </a:bodyPr>
                <a:lstStyle/>
                <a:p>
                  <a:pPr algn="ctr"/>
                  <a:endParaRPr/>
                </a:p>
              </p:txBody>
            </p:sp>
            <p:sp>
              <p:nvSpPr>
                <p:cNvPr id="923" name="Line"/>
                <p:cNvSpPr/>
                <p:nvPr/>
              </p:nvSpPr>
              <p:spPr>
                <a:xfrm>
                  <a:off x="-1" y="-1"/>
                  <a:ext cx="1525632" cy="1702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38" y="21600"/>
                        <a:pt x="20" y="21600"/>
                      </a:cubicBezTo>
                      <a:cubicBezTo>
                        <a:pt x="13" y="21600"/>
                        <a:pt x="6" y="21599"/>
                        <a:pt x="0" y="21599"/>
                      </a:cubicBezTo>
                    </a:path>
                  </a:pathLst>
                </a:custGeom>
                <a:noFill/>
                <a:ln w="12700" cap="rnd">
                  <a:solidFill>
                    <a:srgbClr val="000000"/>
                  </a:solidFill>
                  <a:prstDash val="solid"/>
                  <a:round/>
                </a:ln>
                <a:effectLst/>
              </p:spPr>
              <p:txBody>
                <a:bodyPr wrap="square" lIns="45719" tIns="45719" rIns="45719" bIns="45719" numCol="1" anchor="ctr">
                  <a:noAutofit/>
                </a:bodyPr>
                <a:lstStyle/>
                <a:p>
                  <a:pPr algn="ctr"/>
                  <a:endParaRPr/>
                </a:p>
              </p:txBody>
            </p:sp>
          </p:grpSp>
          <p:grpSp>
            <p:nvGrpSpPr>
              <p:cNvPr id="927" name="Arc 9"/>
              <p:cNvGrpSpPr/>
              <p:nvPr/>
            </p:nvGrpSpPr>
            <p:grpSpPr>
              <a:xfrm>
                <a:off x="-1" y="-1"/>
                <a:ext cx="1563914" cy="170222"/>
                <a:chOff x="0" y="0"/>
                <a:chExt cx="1563912" cy="170220"/>
              </a:xfrm>
            </p:grpSpPr>
            <p:sp>
              <p:nvSpPr>
                <p:cNvPr id="925" name="Shape"/>
                <p:cNvSpPr/>
                <p:nvPr/>
              </p:nvSpPr>
              <p:spPr>
                <a:xfrm>
                  <a:off x="-1" y="-1"/>
                  <a:ext cx="1563914" cy="170222"/>
                </a:xfrm>
                <a:custGeom>
                  <a:avLst/>
                  <a:gdLst/>
                  <a:ahLst/>
                  <a:cxnLst>
                    <a:cxn ang="0">
                      <a:pos x="wd2" y="hd2"/>
                    </a:cxn>
                    <a:cxn ang="5400000">
                      <a:pos x="wd2" y="hd2"/>
                    </a:cxn>
                    <a:cxn ang="10800000">
                      <a:pos x="wd2" y="hd2"/>
                    </a:cxn>
                    <a:cxn ang="16200000">
                      <a:pos x="wd2" y="hd2"/>
                    </a:cxn>
                  </a:cxnLst>
                  <a:rect l="0" t="0" r="r" b="b"/>
                  <a:pathLst>
                    <a:path w="21600" h="21600" extrusionOk="0">
                      <a:moveTo>
                        <a:pt x="21580" y="21600"/>
                      </a:moveTo>
                      <a:cubicBezTo>
                        <a:pt x="9658" y="21589"/>
                        <a:pt x="0" y="11922"/>
                        <a:pt x="0" y="0"/>
                      </a:cubicBezTo>
                      <a:lnTo>
                        <a:pt x="21600" y="0"/>
                      </a:lnTo>
                      <a:lnTo>
                        <a:pt x="21580" y="21600"/>
                      </a:lnTo>
                      <a:close/>
                    </a:path>
                  </a:pathLst>
                </a:custGeom>
                <a:solidFill>
                  <a:srgbClr val="FF9999"/>
                </a:solidFill>
                <a:ln w="12700" cap="flat">
                  <a:noFill/>
                  <a:miter lim="400000"/>
                </a:ln>
                <a:effectLst/>
              </p:spPr>
              <p:txBody>
                <a:bodyPr wrap="square" lIns="45719" tIns="45719" rIns="45719" bIns="45719" numCol="1" anchor="ctr">
                  <a:noAutofit/>
                </a:bodyPr>
                <a:lstStyle/>
                <a:p>
                  <a:pPr algn="ctr"/>
                  <a:endParaRPr/>
                </a:p>
              </p:txBody>
            </p:sp>
            <p:sp>
              <p:nvSpPr>
                <p:cNvPr id="926" name="Line"/>
                <p:cNvSpPr/>
                <p:nvPr/>
              </p:nvSpPr>
              <p:spPr>
                <a:xfrm>
                  <a:off x="0" y="-1"/>
                  <a:ext cx="1562465" cy="170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67" y="21589"/>
                        <a:pt x="0" y="11922"/>
                        <a:pt x="0" y="0"/>
                      </a:cubicBezTo>
                    </a:path>
                  </a:pathLst>
                </a:custGeom>
                <a:noFill/>
                <a:ln w="12700" cap="rnd">
                  <a:solidFill>
                    <a:srgbClr val="000000"/>
                  </a:solidFill>
                  <a:prstDash val="solid"/>
                  <a:round/>
                </a:ln>
                <a:effectLst/>
              </p:spPr>
              <p:txBody>
                <a:bodyPr wrap="square" lIns="45719" tIns="45719" rIns="45719" bIns="45719" numCol="1" anchor="ctr">
                  <a:noAutofit/>
                </a:bodyPr>
                <a:lstStyle/>
                <a:p>
                  <a:pPr algn="ctr"/>
                  <a:endParaRPr/>
                </a:p>
              </p:txBody>
            </p:sp>
          </p:grpSp>
        </p:grpSp>
        <p:sp>
          <p:nvSpPr>
            <p:cNvPr id="929" name="Rectangle 25"/>
            <p:cNvSpPr txBox="1"/>
            <p:nvPr/>
          </p:nvSpPr>
          <p:spPr>
            <a:xfrm>
              <a:off x="8863605" y="1126539"/>
              <a:ext cx="1993405" cy="16760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268" tIns="41268" rIns="41268" bIns="41268" numCol="1" anchor="t">
              <a:spAutoFit/>
            </a:bodyPr>
            <a:lstStyle/>
            <a:p>
              <a:pPr defTabSz="739775">
                <a:defRPr sz="1600" b="1"/>
              </a:pPr>
              <a:r>
                <a:t>Pressure ~3 - 7 psi</a:t>
              </a:r>
            </a:p>
            <a:p>
              <a:pPr defTabSz="739775">
                <a:defRPr sz="1600" b="1"/>
              </a:pPr>
              <a:r>
                <a:t>at the top of the </a:t>
              </a:r>
              <a:br/>
              <a:r>
                <a:t>Asphalt layer</a:t>
              </a:r>
            </a:p>
            <a:p>
              <a:pPr defTabSz="739775">
                <a:defRPr sz="1600" b="1"/>
              </a:pPr>
              <a:endParaRPr/>
            </a:p>
            <a:p>
              <a:pPr defTabSz="739775">
                <a:defRPr sz="1600" b="1"/>
              </a:pPr>
              <a:r>
                <a:t>Base &amp; subgrade pressures are even lower</a:t>
              </a:r>
            </a:p>
          </p:txBody>
        </p:sp>
        <p:sp>
          <p:nvSpPr>
            <p:cNvPr id="930" name="TextBox 108"/>
            <p:cNvSpPr txBox="1"/>
            <p:nvPr/>
          </p:nvSpPr>
          <p:spPr>
            <a:xfrm>
              <a:off x="5551210" y="1065406"/>
              <a:ext cx="765086" cy="1521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200">
                  <a:solidFill>
                    <a:schemeClr val="accent3">
                      <a:lumOff val="44000"/>
                    </a:schemeClr>
                  </a:solidFill>
                </a:defRPr>
              </a:pPr>
              <a:r>
                <a:t>Concrete</a:t>
              </a:r>
            </a:p>
            <a:p>
              <a:pPr>
                <a:defRPr sz="1200">
                  <a:solidFill>
                    <a:schemeClr val="accent3">
                      <a:lumOff val="44000"/>
                    </a:schemeClr>
                  </a:solidFill>
                </a:defRPr>
              </a:pPr>
              <a:endParaRPr/>
            </a:p>
            <a:p>
              <a:pPr>
                <a:defRPr sz="1200">
                  <a:solidFill>
                    <a:schemeClr val="accent3">
                      <a:lumOff val="44000"/>
                    </a:schemeClr>
                  </a:solidFill>
                </a:defRPr>
              </a:pPr>
              <a:r>
                <a:t>Asphalt</a:t>
              </a:r>
            </a:p>
            <a:p>
              <a:pPr>
                <a:defRPr sz="600"/>
              </a:pPr>
              <a:endParaRPr/>
            </a:p>
            <a:p>
              <a:pPr>
                <a:defRPr sz="1200"/>
              </a:pPr>
              <a:r>
                <a:t>Base</a:t>
              </a:r>
            </a:p>
            <a:p>
              <a:pPr>
                <a:defRPr sz="800"/>
              </a:pPr>
              <a:endParaRPr/>
            </a:p>
            <a:p>
              <a:pPr>
                <a:defRPr sz="1200"/>
              </a:pPr>
              <a:r>
                <a:t>Subbase</a:t>
              </a:r>
            </a:p>
            <a:p>
              <a:pPr>
                <a:defRPr sz="1200"/>
              </a:pPr>
              <a:endParaRPr/>
            </a:p>
            <a:p>
              <a:pPr>
                <a:defRPr sz="1200">
                  <a:solidFill>
                    <a:schemeClr val="accent3">
                      <a:lumOff val="44000"/>
                    </a:schemeClr>
                  </a:solidFill>
                </a:defRPr>
              </a:pPr>
              <a:r>
                <a:t>Subgrade</a:t>
              </a:r>
            </a:p>
          </p:txBody>
        </p:sp>
        <p:sp>
          <p:nvSpPr>
            <p:cNvPr id="931" name="Straight Arrow Connector 5"/>
            <p:cNvSpPr/>
            <p:nvPr/>
          </p:nvSpPr>
          <p:spPr>
            <a:xfrm flipH="1">
              <a:off x="8069010" y="1331594"/>
              <a:ext cx="777343" cy="165725"/>
            </a:xfrm>
            <a:prstGeom prst="line">
              <a:avLst/>
            </a:prstGeom>
            <a:noFill/>
            <a:ln w="19050" cap="flat">
              <a:solidFill>
                <a:srgbClr val="000000"/>
              </a:solidFill>
              <a:prstDash val="solid"/>
              <a:round/>
              <a:tailEnd type="oval" w="med" len="med"/>
            </a:ln>
            <a:effectLst/>
          </p:spPr>
          <p:txBody>
            <a:bodyPr wrap="square" lIns="45719" tIns="45719" rIns="45719" bIns="45719" numCol="1" anchor="t">
              <a:noAutofit/>
            </a:bodyPr>
            <a:lstStyle/>
            <a:p>
              <a:endParaRPr/>
            </a:p>
          </p:txBody>
        </p:sp>
        <p:sp>
          <p:nvSpPr>
            <p:cNvPr id="932" name="Straight Connector 9"/>
            <p:cNvSpPr/>
            <p:nvPr/>
          </p:nvSpPr>
          <p:spPr>
            <a:xfrm>
              <a:off x="3127216" y="1436552"/>
              <a:ext cx="1898125" cy="1"/>
            </a:xfrm>
            <a:prstGeom prst="line">
              <a:avLst/>
            </a:prstGeom>
            <a:noFill/>
            <a:ln w="15875" cap="flat">
              <a:solidFill>
                <a:srgbClr val="000000"/>
              </a:solidFill>
              <a:prstDash val="solid"/>
              <a:round/>
            </a:ln>
            <a:effectLst/>
          </p:spPr>
          <p:txBody>
            <a:bodyPr wrap="square" lIns="45719" tIns="45719" rIns="45719" bIns="45719" numCol="1" anchor="t">
              <a:noAutofit/>
            </a:bodyPr>
            <a:lstStyle/>
            <a:p>
              <a:endParaRPr/>
            </a:p>
          </p:txBody>
        </p:sp>
        <p:sp>
          <p:nvSpPr>
            <p:cNvPr id="933" name="Straight Connector 109"/>
            <p:cNvSpPr/>
            <p:nvPr/>
          </p:nvSpPr>
          <p:spPr>
            <a:xfrm>
              <a:off x="3607366" y="1091626"/>
              <a:ext cx="1898125" cy="1"/>
            </a:xfrm>
            <a:prstGeom prst="line">
              <a:avLst/>
            </a:prstGeom>
            <a:noFill/>
            <a:ln w="15875" cap="flat">
              <a:solidFill>
                <a:srgbClr val="000000"/>
              </a:solidFill>
              <a:prstDash val="solid"/>
              <a:round/>
            </a:ln>
            <a:effectLst/>
          </p:spPr>
          <p:txBody>
            <a:bodyPr wrap="square" lIns="45719" tIns="45719" rIns="45719" bIns="45719" numCol="1" anchor="t">
              <a:noAutofit/>
            </a:bodyPr>
            <a:lstStyle/>
            <a:p>
              <a:endParaRPr/>
            </a:p>
          </p:txBody>
        </p:sp>
        <p:sp>
          <p:nvSpPr>
            <p:cNvPr id="934" name="Straight Arrow Connector 11"/>
            <p:cNvSpPr/>
            <p:nvPr/>
          </p:nvSpPr>
          <p:spPr>
            <a:xfrm>
              <a:off x="4076278" y="1101054"/>
              <a:ext cx="1" cy="320041"/>
            </a:xfrm>
            <a:prstGeom prst="line">
              <a:avLst/>
            </a:prstGeom>
            <a:noFill/>
            <a:ln w="1587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935" name="Rectangle 25"/>
            <p:cNvSpPr txBox="1"/>
            <p:nvPr/>
          </p:nvSpPr>
          <p:spPr>
            <a:xfrm>
              <a:off x="3406812" y="1535801"/>
              <a:ext cx="1812135" cy="761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268" tIns="41268" rIns="41268" bIns="41268" numCol="1" anchor="t">
              <a:spAutoFit/>
            </a:bodyPr>
            <a:lstStyle>
              <a:lvl1pPr algn="ctr" defTabSz="739775">
                <a:defRPr sz="1600" b="1"/>
              </a:lvl1pPr>
            </a:lstStyle>
            <a:p>
              <a:r>
                <a:t>Road Elevation raised the height of the overlay</a:t>
              </a:r>
            </a:p>
          </p:txBody>
        </p:sp>
      </p:grpSp>
      <p:sp>
        <p:nvSpPr>
          <p:cNvPr id="937" name="Rectangle"/>
          <p:cNvSpPr/>
          <p:nvPr/>
        </p:nvSpPr>
        <p:spPr>
          <a:xfrm>
            <a:off x="3442196" y="5251051"/>
            <a:ext cx="6143665" cy="779326"/>
          </a:xfrm>
          <a:prstGeom prst="rect">
            <a:avLst/>
          </a:prstGeom>
          <a:solidFill>
            <a:srgbClr val="4C80C0"/>
          </a:solidFill>
          <a:ln w="25400">
            <a:solidFill>
              <a:srgbClr val="90C74B"/>
            </a:solidFill>
          </a:ln>
        </p:spPr>
        <p:txBody>
          <a:bodyPr lIns="45719" rIns="45719"/>
          <a:lstStyle/>
          <a:p>
            <a:endParaRPr/>
          </a:p>
        </p:txBody>
      </p:sp>
      <p:sp>
        <p:nvSpPr>
          <p:cNvPr id="938" name="TextBox 5"/>
          <p:cNvSpPr txBox="1"/>
          <p:nvPr/>
        </p:nvSpPr>
        <p:spPr>
          <a:xfrm>
            <a:off x="3697305" y="5363569"/>
            <a:ext cx="5633446"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Concrete overlay increases both height and the structural strength of the roadway</a:t>
            </a:r>
          </a:p>
        </p:txBody>
      </p:sp>
    </p:spTree>
  </p:cSld>
  <p:clrMapOvr>
    <a:masterClrMapping/>
  </p:clrMapOvr>
  <p:transition spd="med" advTm="38579"/>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Picture 4" descr="Picture 4"/>
          <p:cNvPicPr>
            <a:picLocks noChangeAspect="1"/>
          </p:cNvPicPr>
          <p:nvPr/>
        </p:nvPicPr>
        <p:blipFill>
          <a:blip r:embed="rId2"/>
          <a:srcRect l="31003" t="13657" r="21838" b="660"/>
          <a:stretch>
            <a:fillRect/>
          </a:stretch>
        </p:blipFill>
        <p:spPr>
          <a:xfrm rot="16200000">
            <a:off x="5274594" y="-2654160"/>
            <a:ext cx="1642615" cy="8434985"/>
          </a:xfrm>
          <a:prstGeom prst="rect">
            <a:avLst/>
          </a:prstGeom>
          <a:ln w="12700">
            <a:miter lim="400000"/>
          </a:ln>
        </p:spPr>
      </p:pic>
      <p:grpSp>
        <p:nvGrpSpPr>
          <p:cNvPr id="946" name="Group"/>
          <p:cNvGrpSpPr/>
          <p:nvPr/>
        </p:nvGrpSpPr>
        <p:grpSpPr>
          <a:xfrm>
            <a:off x="-8467" y="0"/>
            <a:ext cx="14506607" cy="9242625"/>
            <a:chOff x="0" y="0"/>
            <a:chExt cx="14506605" cy="9242624"/>
          </a:xfrm>
        </p:grpSpPr>
        <p:sp>
          <p:nvSpPr>
            <p:cNvPr id="94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94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945"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948" name="Rectangle 1"/>
          <p:cNvSpPr/>
          <p:nvPr/>
        </p:nvSpPr>
        <p:spPr>
          <a:xfrm>
            <a:off x="1956220" y="924659"/>
            <a:ext cx="8217401" cy="1268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999" tIns="53999" rIns="53999" bIns="53999" anchor="ctr">
            <a:spAutoFit/>
          </a:bodyPr>
          <a:lstStyle/>
          <a:p>
            <a:pPr algn="ctr" defTabSz="1219169">
              <a:tabLst>
                <a:tab pos="2133600" algn="l"/>
              </a:tabLst>
              <a:defRPr sz="2700">
                <a:solidFill>
                  <a:schemeClr val="accent3">
                    <a:lumOff val="44000"/>
                  </a:schemeClr>
                </a:solidFill>
                <a:latin typeface="+mj-lt"/>
                <a:ea typeface="+mj-ea"/>
                <a:cs typeface="+mj-cs"/>
                <a:sym typeface="Calibri"/>
              </a:defRPr>
            </a:pPr>
            <a:r>
              <a:rPr>
                <a:latin typeface="Gotham Black"/>
                <a:ea typeface="Gotham Black"/>
                <a:cs typeface="Gotham Black"/>
                <a:sym typeface="Gotham Black"/>
              </a:rPr>
              <a:t>Bonded Concrete Overlay of Asphalt (BCOA)</a:t>
            </a:r>
            <a:r>
              <a:t> </a:t>
            </a:r>
            <a:br/>
            <a:r>
              <a:rPr>
                <a:latin typeface="Gotham"/>
                <a:ea typeface="Gotham"/>
                <a:cs typeface="Gotham"/>
                <a:sym typeface="Gotham"/>
              </a:rPr>
              <a:t>Design and Construction Recommendations</a:t>
            </a:r>
          </a:p>
          <a:p>
            <a:pPr algn="ctr" defTabSz="1219169">
              <a:tabLst>
                <a:tab pos="2133600" algn="l"/>
              </a:tabLst>
              <a:defRPr sz="2700">
                <a:solidFill>
                  <a:schemeClr val="accent3">
                    <a:lumOff val="44000"/>
                  </a:schemeClr>
                </a:solidFill>
                <a:latin typeface="Gotham"/>
                <a:ea typeface="Gotham"/>
                <a:cs typeface="Gotham"/>
                <a:sym typeface="Gotham"/>
              </a:defRPr>
            </a:pPr>
            <a:r>
              <a:t>based on Caltrans PPRC 4.58B Project</a:t>
            </a:r>
          </a:p>
        </p:txBody>
      </p:sp>
      <p:sp>
        <p:nvSpPr>
          <p:cNvPr id="949" name="Rectangle 10"/>
          <p:cNvSpPr txBox="1"/>
          <p:nvPr/>
        </p:nvSpPr>
        <p:spPr>
          <a:xfrm>
            <a:off x="2330825" y="2695989"/>
            <a:ext cx="7628047" cy="333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1219169">
              <a:defRPr>
                <a:solidFill>
                  <a:schemeClr val="accent4"/>
                </a:solidFill>
                <a:latin typeface="Gotham Extra Light"/>
                <a:ea typeface="Gotham Extra Light"/>
                <a:cs typeface="Gotham Extra Light"/>
                <a:sym typeface="Gotham Extra Light"/>
              </a:defRPr>
            </a:pPr>
            <a:r>
              <a:rPr sz="1600" dirty="0"/>
              <a:t>John Harvey, Angel </a:t>
            </a:r>
            <a:r>
              <a:rPr sz="1600" dirty="0" err="1"/>
              <a:t>Mateos</a:t>
            </a:r>
            <a:r>
              <a:rPr sz="1600" dirty="0"/>
              <a:t>, Fabian Paniagua, Julio Paniagua, </a:t>
            </a:r>
            <a:r>
              <a:rPr sz="1600" dirty="0" err="1"/>
              <a:t>Rongzong</a:t>
            </a:r>
            <a:r>
              <a:rPr sz="1600" dirty="0"/>
              <a:t> Wu</a:t>
            </a:r>
          </a:p>
          <a:p>
            <a:pPr algn="ctr" defTabSz="1219169">
              <a:spcBef>
                <a:spcPts val="600"/>
              </a:spcBef>
              <a:defRPr>
                <a:solidFill>
                  <a:schemeClr val="accent4"/>
                </a:solidFill>
                <a:latin typeface="Gotham"/>
                <a:ea typeface="Gotham"/>
                <a:cs typeface="Gotham"/>
                <a:sym typeface="Gotham"/>
              </a:defRPr>
            </a:pPr>
            <a:r>
              <a:rPr sz="1600" dirty="0"/>
              <a:t>University of California Pavement Research Center</a:t>
            </a:r>
            <a:endParaRPr lang="en-US" sz="1600" dirty="0"/>
          </a:p>
          <a:p>
            <a:pPr algn="ctr" defTabSz="1219169">
              <a:spcBef>
                <a:spcPts val="600"/>
              </a:spcBef>
              <a:defRPr>
                <a:solidFill>
                  <a:schemeClr val="accent4"/>
                </a:solidFill>
                <a:latin typeface="Gotham"/>
                <a:ea typeface="Gotham"/>
                <a:cs typeface="Gotham"/>
                <a:sym typeface="Gotham"/>
              </a:defRPr>
            </a:pPr>
            <a:endParaRPr sz="1600" dirty="0"/>
          </a:p>
          <a:p>
            <a:pPr algn="ctr" defTabSz="1219169">
              <a:defRPr>
                <a:solidFill>
                  <a:schemeClr val="accent4"/>
                </a:solidFill>
                <a:latin typeface="Gotham Extra Light"/>
                <a:ea typeface="Gotham Extra Light"/>
                <a:cs typeface="Gotham Extra Light"/>
                <a:sym typeface="Gotham Extra Light"/>
              </a:defRPr>
            </a:pPr>
            <a:r>
              <a:rPr sz="1600" dirty="0"/>
              <a:t>Julie </a:t>
            </a:r>
            <a:r>
              <a:rPr sz="1600" dirty="0" err="1"/>
              <a:t>Vandenbossche</a:t>
            </a:r>
            <a:r>
              <a:rPr sz="1600" dirty="0"/>
              <a:t>, John  DeSantis</a:t>
            </a:r>
          </a:p>
          <a:p>
            <a:pPr algn="ctr" defTabSz="1219169">
              <a:spcBef>
                <a:spcPts val="600"/>
              </a:spcBef>
              <a:defRPr>
                <a:solidFill>
                  <a:schemeClr val="accent4"/>
                </a:solidFill>
                <a:latin typeface="Gotham"/>
                <a:ea typeface="Gotham"/>
                <a:cs typeface="Gotham"/>
                <a:sym typeface="Gotham"/>
              </a:defRPr>
            </a:pPr>
            <a:r>
              <a:rPr sz="1600" dirty="0"/>
              <a:t>University of Pittsburgh</a:t>
            </a:r>
            <a:endParaRPr lang="en-US" sz="1600" dirty="0"/>
          </a:p>
          <a:p>
            <a:pPr algn="ctr" defTabSz="1219169">
              <a:spcBef>
                <a:spcPts val="600"/>
              </a:spcBef>
              <a:defRPr>
                <a:solidFill>
                  <a:schemeClr val="accent4"/>
                </a:solidFill>
                <a:latin typeface="Gotham"/>
                <a:ea typeface="Gotham"/>
                <a:cs typeface="Gotham"/>
                <a:sym typeface="Gotham"/>
              </a:defRPr>
            </a:pPr>
            <a:endParaRPr sz="1600" dirty="0"/>
          </a:p>
          <a:p>
            <a:pPr algn="ctr" defTabSz="1219169">
              <a:defRPr>
                <a:solidFill>
                  <a:schemeClr val="accent4"/>
                </a:solidFill>
                <a:latin typeface="Gotham Extra Light"/>
                <a:ea typeface="Gotham Extra Light"/>
                <a:cs typeface="Gotham Extra Light"/>
                <a:sym typeface="Gotham Extra Light"/>
              </a:defRPr>
            </a:pPr>
            <a:r>
              <a:rPr sz="1600" dirty="0"/>
              <a:t>Deepak </a:t>
            </a:r>
            <a:r>
              <a:rPr sz="1600" dirty="0" err="1"/>
              <a:t>Maskey</a:t>
            </a:r>
            <a:endParaRPr sz="1600" dirty="0"/>
          </a:p>
          <a:p>
            <a:pPr algn="ctr" defTabSz="1219169">
              <a:spcBef>
                <a:spcPts val="600"/>
              </a:spcBef>
              <a:defRPr>
                <a:solidFill>
                  <a:schemeClr val="accent4"/>
                </a:solidFill>
                <a:latin typeface="Gotham"/>
                <a:ea typeface="Gotham"/>
                <a:cs typeface="Gotham"/>
                <a:sym typeface="Gotham"/>
              </a:defRPr>
            </a:pPr>
            <a:r>
              <a:rPr sz="1600" dirty="0"/>
              <a:t>California Department of Transportation</a:t>
            </a:r>
            <a:endParaRPr lang="en-US" sz="1600" dirty="0"/>
          </a:p>
          <a:p>
            <a:pPr algn="ctr" defTabSz="1219169">
              <a:spcBef>
                <a:spcPts val="600"/>
              </a:spcBef>
              <a:defRPr>
                <a:solidFill>
                  <a:schemeClr val="accent4"/>
                </a:solidFill>
                <a:latin typeface="Gotham"/>
                <a:ea typeface="Gotham"/>
                <a:cs typeface="Gotham"/>
                <a:sym typeface="Gotham"/>
              </a:defRPr>
            </a:pPr>
            <a:endParaRPr sz="1600" dirty="0"/>
          </a:p>
          <a:p>
            <a:pPr algn="ctr" defTabSz="1219169">
              <a:defRPr>
                <a:solidFill>
                  <a:schemeClr val="accent4"/>
                </a:solidFill>
                <a:latin typeface="Gotham Extra Light"/>
                <a:ea typeface="Gotham Extra Light"/>
                <a:cs typeface="Gotham Extra Light"/>
                <a:sym typeface="Gotham Extra Light"/>
              </a:defRPr>
            </a:pPr>
            <a:r>
              <a:rPr sz="1600" dirty="0"/>
              <a:t>Charles Stuart</a:t>
            </a:r>
          </a:p>
          <a:p>
            <a:pPr algn="ctr" defTabSz="1219169">
              <a:spcBef>
                <a:spcPts val="600"/>
              </a:spcBef>
              <a:defRPr>
                <a:solidFill>
                  <a:schemeClr val="accent4"/>
                </a:solidFill>
                <a:latin typeface="Gotham"/>
                <a:ea typeface="Gotham"/>
                <a:cs typeface="Gotham"/>
                <a:sym typeface="Gotham"/>
              </a:defRPr>
            </a:pPr>
            <a:r>
              <a:rPr sz="1600" dirty="0"/>
              <a:t>Southwest Concrete Pavement Association</a:t>
            </a:r>
          </a:p>
        </p:txBody>
      </p:sp>
    </p:spTree>
  </p:cSld>
  <p:clrMapOvr>
    <a:masterClrMapping/>
  </p:clrMapOvr>
  <p:transition spd="med" advTm="15037"/>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Rectangle"/>
          <p:cNvSpPr/>
          <p:nvPr/>
        </p:nvSpPr>
        <p:spPr>
          <a:xfrm>
            <a:off x="2306470" y="114300"/>
            <a:ext cx="7159589" cy="7347992"/>
          </a:xfrm>
          <a:prstGeom prst="rect">
            <a:avLst/>
          </a:prstGeom>
          <a:solidFill>
            <a:srgbClr val="4C80C0"/>
          </a:solidFill>
          <a:ln w="12700">
            <a:miter lim="400000"/>
          </a:ln>
        </p:spPr>
        <p:txBody>
          <a:bodyPr lIns="45719" rIns="45719"/>
          <a:lstStyle/>
          <a:p>
            <a:endParaRPr/>
          </a:p>
        </p:txBody>
      </p:sp>
      <p:grpSp>
        <p:nvGrpSpPr>
          <p:cNvPr id="955" name="Group"/>
          <p:cNvGrpSpPr/>
          <p:nvPr/>
        </p:nvGrpSpPr>
        <p:grpSpPr>
          <a:xfrm>
            <a:off x="-8467" y="0"/>
            <a:ext cx="14506607" cy="9242625"/>
            <a:chOff x="0" y="0"/>
            <a:chExt cx="14506605" cy="9242624"/>
          </a:xfrm>
        </p:grpSpPr>
        <p:sp>
          <p:nvSpPr>
            <p:cNvPr id="952"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953"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954"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957" name="Title 1"/>
          <p:cNvSpPr txBox="1">
            <a:spLocks noGrp="1"/>
          </p:cNvSpPr>
          <p:nvPr>
            <p:ph type="title"/>
          </p:nvPr>
        </p:nvSpPr>
        <p:spPr>
          <a:xfrm>
            <a:off x="1487488" y="291703"/>
            <a:ext cx="9397046" cy="354962"/>
          </a:xfrm>
          <a:prstGeom prst="rect">
            <a:avLst/>
          </a:prstGeom>
          <a:noFill/>
          <a:ln w="12700">
            <a:noFill/>
            <a:miter lim="400000"/>
          </a:ln>
        </p:spPr>
        <p:txBody>
          <a:bodyPr>
            <a:normAutofit fontScale="90000"/>
          </a:bodyPr>
          <a:lstStyle>
            <a:lvl1pPr>
              <a:defRPr sz="2200" b="0">
                <a:latin typeface="Gotham Black"/>
                <a:ea typeface="Gotham Black"/>
                <a:cs typeface="Gotham Black"/>
                <a:sym typeface="Gotham Black"/>
              </a:defRPr>
            </a:lvl1pPr>
          </a:lstStyle>
          <a:p>
            <a:r>
              <a:t>Introduction</a:t>
            </a:r>
          </a:p>
        </p:txBody>
      </p:sp>
      <p:sp>
        <p:nvSpPr>
          <p:cNvPr id="958" name="279 CuadroTexto"/>
          <p:cNvSpPr txBox="1"/>
          <p:nvPr/>
        </p:nvSpPr>
        <p:spPr>
          <a:xfrm>
            <a:off x="2534921" y="1086747"/>
            <a:ext cx="5353813"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1219169">
              <a:defRPr sz="2000">
                <a:solidFill>
                  <a:schemeClr val="accent3">
                    <a:lumOff val="44000"/>
                  </a:schemeClr>
                </a:solidFill>
                <a:latin typeface="Gotham"/>
                <a:ea typeface="Gotham"/>
                <a:cs typeface="Gotham"/>
                <a:sym typeface="Gotham"/>
              </a:defRPr>
            </a:lvl1pPr>
          </a:lstStyle>
          <a:p>
            <a:r>
              <a:t>4.58B Project experimental data sources:</a:t>
            </a:r>
          </a:p>
        </p:txBody>
      </p:sp>
      <p:sp>
        <p:nvSpPr>
          <p:cNvPr id="959" name="279 CuadroTexto"/>
          <p:cNvSpPr txBox="1"/>
          <p:nvPr/>
        </p:nvSpPr>
        <p:spPr>
          <a:xfrm>
            <a:off x="2481324" y="1529370"/>
            <a:ext cx="7409374" cy="1595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199" indent="-457199" defTabSz="1219169">
              <a:spcBef>
                <a:spcPts val="600"/>
              </a:spcBef>
              <a:buSzPct val="100000"/>
              <a:buAutoNum type="arabicPeriod"/>
              <a:defRPr>
                <a:solidFill>
                  <a:schemeClr val="accent3">
                    <a:lumOff val="44000"/>
                  </a:schemeClr>
                </a:solidFill>
                <a:latin typeface="Gotham"/>
                <a:ea typeface="Gotham"/>
                <a:cs typeface="Gotham"/>
                <a:sym typeface="Gotham"/>
              </a:defRPr>
            </a:pPr>
            <a:r>
              <a:t>Laboratory testing of concrete, asphalt, and concrete-asphalt interface</a:t>
            </a:r>
          </a:p>
          <a:p>
            <a:pPr marL="457199" indent="-457199" defTabSz="1219169">
              <a:spcBef>
                <a:spcPts val="600"/>
              </a:spcBef>
              <a:buSzPct val="100000"/>
              <a:buAutoNum type="arabicPeriod"/>
              <a:defRPr>
                <a:solidFill>
                  <a:schemeClr val="accent3">
                    <a:lumOff val="44000"/>
                  </a:schemeClr>
                </a:solidFill>
                <a:latin typeface="Gotham"/>
                <a:ea typeface="Gotham"/>
                <a:cs typeface="Gotham"/>
                <a:sym typeface="Gotham"/>
              </a:defRPr>
            </a:pPr>
            <a:r>
              <a:t>Monitoring the response of BCOA to the ambient environment</a:t>
            </a:r>
          </a:p>
          <a:p>
            <a:pPr marL="457199" indent="-457199" defTabSz="1219169">
              <a:spcBef>
                <a:spcPts val="600"/>
              </a:spcBef>
              <a:buSzPct val="100000"/>
              <a:buAutoNum type="arabicPeriod"/>
              <a:defRPr>
                <a:solidFill>
                  <a:schemeClr val="accent3">
                    <a:lumOff val="44000"/>
                  </a:schemeClr>
                </a:solidFill>
                <a:latin typeface="Gotham"/>
                <a:ea typeface="Gotham"/>
                <a:cs typeface="Gotham"/>
                <a:sym typeface="Gotham"/>
              </a:defRPr>
            </a:pPr>
            <a:r>
              <a:t>Heavy Vehicle Simulator testing</a:t>
            </a:r>
          </a:p>
        </p:txBody>
      </p:sp>
      <p:pic>
        <p:nvPicPr>
          <p:cNvPr id="960" name="Picture 110" descr="Picture 110"/>
          <p:cNvPicPr>
            <a:picLocks noChangeAspect="1"/>
          </p:cNvPicPr>
          <p:nvPr/>
        </p:nvPicPr>
        <p:blipFill>
          <a:blip r:embed="rId4"/>
          <a:srcRect t="7075" b="1915"/>
          <a:stretch>
            <a:fillRect/>
          </a:stretch>
        </p:blipFill>
        <p:spPr>
          <a:xfrm>
            <a:off x="2315579" y="3183574"/>
            <a:ext cx="7141220" cy="4742224"/>
          </a:xfrm>
          <a:prstGeom prst="rect">
            <a:avLst/>
          </a:prstGeom>
          <a:ln w="12700">
            <a:miter lim="400000"/>
          </a:ln>
        </p:spPr>
      </p:pic>
      <p:grpSp>
        <p:nvGrpSpPr>
          <p:cNvPr id="968" name="Group 2"/>
          <p:cNvGrpSpPr/>
          <p:nvPr/>
        </p:nvGrpSpPr>
        <p:grpSpPr>
          <a:xfrm>
            <a:off x="2315580" y="3198627"/>
            <a:ext cx="7095499" cy="3134754"/>
            <a:chOff x="0" y="0"/>
            <a:chExt cx="7095497" cy="3134753"/>
          </a:xfrm>
        </p:grpSpPr>
        <p:sp>
          <p:nvSpPr>
            <p:cNvPr id="961" name="Straight Connector 111"/>
            <p:cNvSpPr/>
            <p:nvPr/>
          </p:nvSpPr>
          <p:spPr>
            <a:xfrm flipV="1">
              <a:off x="2311937" y="2149436"/>
              <a:ext cx="1218454" cy="31785"/>
            </a:xfrm>
            <a:prstGeom prst="line">
              <a:avLst/>
            </a:prstGeom>
            <a:noFill/>
            <a:ln w="25400" cap="flat">
              <a:solidFill>
                <a:srgbClr val="FFFF00"/>
              </a:solidFill>
              <a:prstDash val="dashDot"/>
              <a:round/>
            </a:ln>
            <a:effectLst/>
          </p:spPr>
          <p:txBody>
            <a:bodyPr wrap="square" lIns="45719" tIns="45719" rIns="45719" bIns="45719" numCol="1" anchor="t">
              <a:noAutofit/>
            </a:bodyPr>
            <a:lstStyle/>
            <a:p>
              <a:endParaRPr/>
            </a:p>
          </p:txBody>
        </p:sp>
        <p:sp>
          <p:nvSpPr>
            <p:cNvPr id="962" name="Straight Connector 112"/>
            <p:cNvSpPr/>
            <p:nvPr/>
          </p:nvSpPr>
          <p:spPr>
            <a:xfrm flipV="1">
              <a:off x="0" y="3039400"/>
              <a:ext cx="2999271" cy="95354"/>
            </a:xfrm>
            <a:prstGeom prst="line">
              <a:avLst/>
            </a:prstGeom>
            <a:noFill/>
            <a:ln w="25400" cap="flat">
              <a:solidFill>
                <a:srgbClr val="FFFF00"/>
              </a:solidFill>
              <a:prstDash val="dashDot"/>
              <a:round/>
            </a:ln>
            <a:effectLst/>
          </p:spPr>
          <p:txBody>
            <a:bodyPr wrap="square" lIns="45719" tIns="45719" rIns="45719" bIns="45719" numCol="1" anchor="t">
              <a:noAutofit/>
            </a:bodyPr>
            <a:lstStyle/>
            <a:p>
              <a:endParaRPr/>
            </a:p>
          </p:txBody>
        </p:sp>
        <p:sp>
          <p:nvSpPr>
            <p:cNvPr id="963" name="Straight Connector 113"/>
            <p:cNvSpPr/>
            <p:nvPr/>
          </p:nvSpPr>
          <p:spPr>
            <a:xfrm flipV="1">
              <a:off x="3624118" y="2054084"/>
              <a:ext cx="1218454" cy="31785"/>
            </a:xfrm>
            <a:prstGeom prst="line">
              <a:avLst/>
            </a:prstGeom>
            <a:noFill/>
            <a:ln w="25400" cap="flat">
              <a:solidFill>
                <a:srgbClr val="FFFF00"/>
              </a:solidFill>
              <a:prstDash val="dashDot"/>
              <a:round/>
            </a:ln>
            <a:effectLst/>
          </p:spPr>
          <p:txBody>
            <a:bodyPr wrap="square" lIns="45719" tIns="45719" rIns="45719" bIns="45719" numCol="1" anchor="t">
              <a:noAutofit/>
            </a:bodyPr>
            <a:lstStyle/>
            <a:p>
              <a:endParaRPr/>
            </a:p>
          </p:txBody>
        </p:sp>
        <p:sp>
          <p:nvSpPr>
            <p:cNvPr id="964" name="Straight Connector 114"/>
            <p:cNvSpPr/>
            <p:nvPr/>
          </p:nvSpPr>
          <p:spPr>
            <a:xfrm flipV="1">
              <a:off x="3101422" y="2899096"/>
              <a:ext cx="3678178" cy="99127"/>
            </a:xfrm>
            <a:prstGeom prst="line">
              <a:avLst/>
            </a:prstGeom>
            <a:noFill/>
            <a:ln w="25400" cap="flat">
              <a:solidFill>
                <a:srgbClr val="FFFF00"/>
              </a:solidFill>
              <a:prstDash val="dashDot"/>
              <a:round/>
            </a:ln>
            <a:effectLst/>
          </p:spPr>
          <p:txBody>
            <a:bodyPr wrap="square" lIns="45719" tIns="45719" rIns="45719" bIns="45719" numCol="1" anchor="t">
              <a:noAutofit/>
            </a:bodyPr>
            <a:lstStyle/>
            <a:p>
              <a:endParaRPr/>
            </a:p>
          </p:txBody>
        </p:sp>
        <p:sp>
          <p:nvSpPr>
            <p:cNvPr id="965" name="TextBox 115"/>
            <p:cNvSpPr txBox="1"/>
            <p:nvPr/>
          </p:nvSpPr>
          <p:spPr>
            <a:xfrm>
              <a:off x="59418" y="0"/>
              <a:ext cx="7036081" cy="2225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defTabSz="1219169">
                <a:buSzPct val="100000"/>
                <a:buChar char="✓"/>
                <a:defRPr>
                  <a:solidFill>
                    <a:srgbClr val="FFFF00"/>
                  </a:solidFill>
                  <a:latin typeface="+mj-lt"/>
                  <a:ea typeface="+mj-ea"/>
                  <a:cs typeface="+mj-cs"/>
                  <a:sym typeface="Calibri"/>
                </a:defRPr>
              </a:pPr>
              <a:r>
                <a:t>15 BCOA sections were built at Davis UCPRC facilities on Feb-2016 </a:t>
              </a:r>
            </a:p>
            <a:p>
              <a:pPr marL="800100" lvl="1" indent="-342900" defTabSz="1219169">
                <a:buSzPct val="100000"/>
                <a:buChar char="✓"/>
                <a:defRPr>
                  <a:solidFill>
                    <a:srgbClr val="FFFF00"/>
                  </a:solidFill>
                  <a:latin typeface="+mj-lt"/>
                  <a:ea typeface="+mj-ea"/>
                  <a:cs typeface="+mj-cs"/>
                  <a:sym typeface="Calibri"/>
                </a:defRPr>
              </a:pPr>
              <a:r>
                <a:t>Thickness = 4.5 and 6 inches</a:t>
              </a:r>
            </a:p>
            <a:p>
              <a:pPr marL="800100" lvl="1" indent="-342900" defTabSz="1219169">
                <a:buSzPct val="100000"/>
                <a:buChar char="✓"/>
                <a:defRPr>
                  <a:solidFill>
                    <a:srgbClr val="FFFF00"/>
                  </a:solidFill>
                  <a:latin typeface="+mj-lt"/>
                  <a:ea typeface="+mj-ea"/>
                  <a:cs typeface="+mj-cs"/>
                  <a:sym typeface="Calibri"/>
                </a:defRPr>
              </a:pPr>
              <a:r>
                <a:t>Joint spacing and interface conditions varied</a:t>
              </a:r>
            </a:p>
            <a:p>
              <a:pPr marL="342900" indent="-342900" defTabSz="1219169">
                <a:buSzPct val="100000"/>
                <a:buChar char="✓"/>
                <a:defRPr>
                  <a:solidFill>
                    <a:srgbClr val="FFFF00"/>
                  </a:solidFill>
                  <a:latin typeface="+mj-lt"/>
                  <a:ea typeface="+mj-ea"/>
                  <a:cs typeface="+mj-cs"/>
                  <a:sym typeface="Calibri"/>
                </a:defRPr>
              </a:pPr>
              <a:r>
                <a:t>Response to ambient environment was monitored in 6 of the sections</a:t>
              </a:r>
            </a:p>
            <a:p>
              <a:pPr marL="342900" indent="-342900" defTabSz="1219169">
                <a:buSzPct val="100000"/>
                <a:buChar char="✓"/>
                <a:defRPr>
                  <a:solidFill>
                    <a:srgbClr val="FFFF00"/>
                  </a:solidFill>
                  <a:latin typeface="+mj-lt"/>
                  <a:ea typeface="+mj-ea"/>
                  <a:cs typeface="+mj-cs"/>
                  <a:sym typeface="Calibri"/>
                </a:defRPr>
              </a:pPr>
              <a:r>
                <a:t>11 of the sections were tested with the Heavy Vehicle Simulator (HVS)</a:t>
              </a:r>
            </a:p>
          </p:txBody>
        </p:sp>
        <p:sp>
          <p:nvSpPr>
            <p:cNvPr id="966" name="TextBox 116"/>
            <p:cNvSpPr txBox="1"/>
            <p:nvPr/>
          </p:nvSpPr>
          <p:spPr>
            <a:xfrm>
              <a:off x="2010285" y="2355490"/>
              <a:ext cx="1027247"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defTabSz="1219169">
                <a:defRPr>
                  <a:solidFill>
                    <a:srgbClr val="FFFF00"/>
                  </a:solidFill>
                  <a:latin typeface="+mj-lt"/>
                  <a:ea typeface="+mj-ea"/>
                  <a:cs typeface="+mj-cs"/>
                  <a:sym typeface="Calibri"/>
                </a:defRPr>
              </a:lvl1pPr>
            </a:lstStyle>
            <a:p>
              <a:r>
                <a:t>6x6 slabs</a:t>
              </a:r>
            </a:p>
          </p:txBody>
        </p:sp>
        <p:sp>
          <p:nvSpPr>
            <p:cNvPr id="967" name="TextBox 117"/>
            <p:cNvSpPr txBox="1"/>
            <p:nvPr/>
          </p:nvSpPr>
          <p:spPr>
            <a:xfrm>
              <a:off x="3802367" y="2302555"/>
              <a:ext cx="1267010"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defTabSz="1219169">
                <a:defRPr>
                  <a:solidFill>
                    <a:srgbClr val="FFFF00"/>
                  </a:solidFill>
                  <a:latin typeface="+mj-lt"/>
                  <a:ea typeface="+mj-ea"/>
                  <a:cs typeface="+mj-cs"/>
                  <a:sym typeface="Calibri"/>
                </a:defRPr>
              </a:lvl1pPr>
            </a:lstStyle>
            <a:p>
              <a:r>
                <a:t>12x12 slabs</a:t>
              </a:r>
            </a:p>
          </p:txBody>
        </p:sp>
      </p:grpSp>
    </p:spTree>
    <p:custDataLst>
      <p:tags r:id="rId1"/>
    </p:custDataLst>
  </p:cSld>
  <p:clrMapOvr>
    <a:masterClrMapping/>
  </p:clrMapOvr>
  <p:transition spd="med" advTm="22297"/>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68"/>
                                        </p:tgtEl>
                                        <p:attrNameLst>
                                          <p:attrName>style.visibility</p:attrName>
                                        </p:attrNameLst>
                                      </p:cBhvr>
                                      <p:to>
                                        <p:strVal val="visible"/>
                                      </p:to>
                                    </p:set>
                                    <p:animEffect transition="in" filter="wipe(up)">
                                      <p:cBhvr>
                                        <p:cTn id="7" dur="50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3" name="Group"/>
          <p:cNvGrpSpPr/>
          <p:nvPr/>
        </p:nvGrpSpPr>
        <p:grpSpPr>
          <a:xfrm>
            <a:off x="-8467" y="0"/>
            <a:ext cx="14506607" cy="9242625"/>
            <a:chOff x="0" y="0"/>
            <a:chExt cx="14506605" cy="9242624"/>
          </a:xfrm>
        </p:grpSpPr>
        <p:sp>
          <p:nvSpPr>
            <p:cNvPr id="97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97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972"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975" name="Rounded Rectangle 67"/>
          <p:cNvSpPr txBox="1"/>
          <p:nvPr/>
        </p:nvSpPr>
        <p:spPr>
          <a:xfrm>
            <a:off x="520193" y="1079374"/>
            <a:ext cx="9547502"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spcBef>
                <a:spcPts val="600"/>
              </a:spcBef>
              <a:defRPr sz="2000">
                <a:solidFill>
                  <a:srgbClr val="1F497D"/>
                </a:solidFill>
                <a:latin typeface="+mj-lt"/>
                <a:ea typeface="+mj-ea"/>
                <a:cs typeface="+mj-cs"/>
                <a:sym typeface="Calibri"/>
              </a:defRPr>
            </a:lvl1pPr>
          </a:lstStyle>
          <a:p>
            <a:r>
              <a:rPr dirty="0"/>
              <a:t>11 full-scale BCOA sections tested with the HVS</a:t>
            </a:r>
          </a:p>
        </p:txBody>
      </p:sp>
      <p:pic>
        <p:nvPicPr>
          <p:cNvPr id="976" name="Picture 72" descr="Picture 72"/>
          <p:cNvPicPr>
            <a:picLocks noChangeAspect="1"/>
          </p:cNvPicPr>
          <p:nvPr/>
        </p:nvPicPr>
        <p:blipFill>
          <a:blip r:embed="rId4"/>
          <a:stretch>
            <a:fillRect/>
          </a:stretch>
        </p:blipFill>
        <p:spPr>
          <a:xfrm>
            <a:off x="6312022" y="3241317"/>
            <a:ext cx="4927477" cy="3284985"/>
          </a:xfrm>
          <a:prstGeom prst="rect">
            <a:avLst/>
          </a:prstGeom>
          <a:ln w="12700">
            <a:miter lim="400000"/>
          </a:ln>
        </p:spPr>
      </p:pic>
      <p:sp>
        <p:nvSpPr>
          <p:cNvPr id="977" name="TextBox 77"/>
          <p:cNvSpPr txBox="1"/>
          <p:nvPr/>
        </p:nvSpPr>
        <p:spPr>
          <a:xfrm>
            <a:off x="754685" y="4902527"/>
            <a:ext cx="693277"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t>9 kips</a:t>
            </a:r>
          </a:p>
        </p:txBody>
      </p:sp>
      <p:sp>
        <p:nvSpPr>
          <p:cNvPr id="978" name="TextBox 83"/>
          <p:cNvSpPr txBox="1"/>
          <p:nvPr/>
        </p:nvSpPr>
        <p:spPr>
          <a:xfrm>
            <a:off x="844473" y="5760067"/>
            <a:ext cx="2601377"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atin typeface="+mj-lt"/>
                <a:ea typeface="+mj-ea"/>
                <a:cs typeface="+mj-cs"/>
                <a:sym typeface="Calibri"/>
              </a:defRPr>
            </a:lvl1pPr>
          </a:lstStyle>
          <a:p>
            <a:r>
              <a:t>“Dry” Testing With Wander</a:t>
            </a:r>
          </a:p>
        </p:txBody>
      </p:sp>
      <p:sp>
        <p:nvSpPr>
          <p:cNvPr id="979" name="TextBox 84"/>
          <p:cNvSpPr txBox="1"/>
          <p:nvPr/>
        </p:nvSpPr>
        <p:spPr>
          <a:xfrm>
            <a:off x="3811585" y="5775390"/>
            <a:ext cx="1862396"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600">
                <a:latin typeface="+mj-lt"/>
                <a:ea typeface="+mj-ea"/>
                <a:cs typeface="+mj-cs"/>
                <a:sym typeface="Calibri"/>
              </a:defRPr>
            </a:pPr>
            <a:r>
              <a:t>Flooded Testing</a:t>
            </a:r>
          </a:p>
          <a:p>
            <a:pPr algn="ctr">
              <a:defRPr sz="1600">
                <a:latin typeface="+mj-lt"/>
                <a:ea typeface="+mj-ea"/>
                <a:cs typeface="+mj-cs"/>
                <a:sym typeface="Calibri"/>
              </a:defRPr>
            </a:pPr>
            <a:r>
              <a:t>Channelized Traffic</a:t>
            </a:r>
          </a:p>
        </p:txBody>
      </p:sp>
      <p:sp>
        <p:nvSpPr>
          <p:cNvPr id="980" name="TextBox 85"/>
          <p:cNvSpPr txBox="1"/>
          <p:nvPr/>
        </p:nvSpPr>
        <p:spPr>
          <a:xfrm>
            <a:off x="6415435" y="5475027"/>
            <a:ext cx="2369050" cy="891541"/>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0B0F0"/>
                </a:solidFill>
                <a:latin typeface="+mj-lt"/>
                <a:ea typeface="+mj-ea"/>
                <a:cs typeface="+mj-cs"/>
                <a:sym typeface="Calibri"/>
              </a:defRPr>
            </a:lvl1pPr>
          </a:lstStyle>
          <a:p>
            <a:r>
              <a:t>10 days flooding + water supply during HVS testing</a:t>
            </a:r>
          </a:p>
        </p:txBody>
      </p:sp>
      <p:grpSp>
        <p:nvGrpSpPr>
          <p:cNvPr id="983" name="Rectangle 73"/>
          <p:cNvGrpSpPr/>
          <p:nvPr/>
        </p:nvGrpSpPr>
        <p:grpSpPr>
          <a:xfrm>
            <a:off x="667094" y="5228392"/>
            <a:ext cx="896130" cy="574041"/>
            <a:chOff x="0" y="0"/>
            <a:chExt cx="896129" cy="574040"/>
          </a:xfrm>
        </p:grpSpPr>
        <p:sp>
          <p:nvSpPr>
            <p:cNvPr id="981" name="Rectangle"/>
            <p:cNvSpPr/>
            <p:nvPr/>
          </p:nvSpPr>
          <p:spPr>
            <a:xfrm>
              <a:off x="0" y="42368"/>
              <a:ext cx="896130" cy="489305"/>
            </a:xfrm>
            <a:prstGeom prst="rect">
              <a:avLst/>
            </a:prstGeom>
            <a:solidFill>
              <a:srgbClr val="CDD3EE"/>
            </a:solidFill>
            <a:ln w="9525" cap="flat">
              <a:solidFill>
                <a:srgbClr val="00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982" name="70,000 reps"/>
            <p:cNvSpPr txBox="1"/>
            <p:nvPr/>
          </p:nvSpPr>
          <p:spPr>
            <a:xfrm>
              <a:off x="45719" y="0"/>
              <a:ext cx="804691"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mj-lt"/>
                  <a:ea typeface="+mj-ea"/>
                  <a:cs typeface="+mj-cs"/>
                  <a:sym typeface="Calibri"/>
                </a:defRPr>
              </a:lvl1pPr>
            </a:lstStyle>
            <a:p>
              <a:r>
                <a:t>70,000 reps</a:t>
              </a:r>
            </a:p>
          </p:txBody>
        </p:sp>
      </p:grpSp>
      <p:grpSp>
        <p:nvGrpSpPr>
          <p:cNvPr id="986" name="Rectangle 74"/>
          <p:cNvGrpSpPr/>
          <p:nvPr/>
        </p:nvGrpSpPr>
        <p:grpSpPr>
          <a:xfrm>
            <a:off x="1563222" y="4810240"/>
            <a:ext cx="896131" cy="949825"/>
            <a:chOff x="0" y="0"/>
            <a:chExt cx="896129" cy="949824"/>
          </a:xfrm>
        </p:grpSpPr>
        <p:sp>
          <p:nvSpPr>
            <p:cNvPr id="984" name="Rectangle"/>
            <p:cNvSpPr/>
            <p:nvPr/>
          </p:nvSpPr>
          <p:spPr>
            <a:xfrm>
              <a:off x="-1" y="-1"/>
              <a:ext cx="896131" cy="949826"/>
            </a:xfrm>
            <a:prstGeom prst="rect">
              <a:avLst/>
            </a:prstGeom>
            <a:solidFill>
              <a:srgbClr val="CDD3EE"/>
            </a:solidFill>
            <a:ln w="9525" cap="flat">
              <a:solidFill>
                <a:srgbClr val="00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985" name="70,000 reps"/>
            <p:cNvSpPr txBox="1"/>
            <p:nvPr/>
          </p:nvSpPr>
          <p:spPr>
            <a:xfrm>
              <a:off x="45719" y="187892"/>
              <a:ext cx="804691"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mj-lt"/>
                  <a:ea typeface="+mj-ea"/>
                  <a:cs typeface="+mj-cs"/>
                  <a:sym typeface="Calibri"/>
                </a:defRPr>
              </a:lvl1pPr>
            </a:lstStyle>
            <a:p>
              <a:r>
                <a:t>70,000 reps</a:t>
              </a:r>
            </a:p>
          </p:txBody>
        </p:sp>
      </p:grpSp>
      <p:sp>
        <p:nvSpPr>
          <p:cNvPr id="987" name="Straight Arrow Connector 75"/>
          <p:cNvSpPr/>
          <p:nvPr/>
        </p:nvSpPr>
        <p:spPr>
          <a:xfrm flipV="1">
            <a:off x="667091" y="3550731"/>
            <a:ext cx="1" cy="2209336"/>
          </a:xfrm>
          <a:prstGeom prst="line">
            <a:avLst/>
          </a:prstGeom>
          <a:ln w="19050">
            <a:solidFill>
              <a:srgbClr val="000000"/>
            </a:solidFill>
            <a:tailEnd type="triangle"/>
          </a:ln>
        </p:spPr>
        <p:txBody>
          <a:bodyPr lIns="45719" rIns="45719"/>
          <a:lstStyle/>
          <a:p>
            <a:endParaRPr/>
          </a:p>
        </p:txBody>
      </p:sp>
      <p:grpSp>
        <p:nvGrpSpPr>
          <p:cNvPr id="990" name="Rectangle 76"/>
          <p:cNvGrpSpPr/>
          <p:nvPr/>
        </p:nvGrpSpPr>
        <p:grpSpPr>
          <a:xfrm>
            <a:off x="2459348" y="4320935"/>
            <a:ext cx="896130" cy="1439129"/>
            <a:chOff x="0" y="0"/>
            <a:chExt cx="896129" cy="1439127"/>
          </a:xfrm>
        </p:grpSpPr>
        <p:sp>
          <p:nvSpPr>
            <p:cNvPr id="988" name="Rectangle"/>
            <p:cNvSpPr/>
            <p:nvPr/>
          </p:nvSpPr>
          <p:spPr>
            <a:xfrm>
              <a:off x="-1" y="0"/>
              <a:ext cx="896131" cy="1439128"/>
            </a:xfrm>
            <a:prstGeom prst="rect">
              <a:avLst/>
            </a:prstGeom>
            <a:solidFill>
              <a:srgbClr val="CDD3EE"/>
            </a:solidFill>
            <a:ln w="9525" cap="flat">
              <a:solidFill>
                <a:srgbClr val="00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989" name="70,000 reps"/>
            <p:cNvSpPr txBox="1"/>
            <p:nvPr/>
          </p:nvSpPr>
          <p:spPr>
            <a:xfrm>
              <a:off x="45719" y="432543"/>
              <a:ext cx="804691"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mj-lt"/>
                  <a:ea typeface="+mj-ea"/>
                  <a:cs typeface="+mj-cs"/>
                  <a:sym typeface="Calibri"/>
                </a:defRPr>
              </a:lvl1pPr>
            </a:lstStyle>
            <a:p>
              <a:r>
                <a:t>70,000 reps</a:t>
              </a:r>
            </a:p>
          </p:txBody>
        </p:sp>
      </p:grpSp>
      <p:grpSp>
        <p:nvGrpSpPr>
          <p:cNvPr id="993" name="Rectangle 80"/>
          <p:cNvGrpSpPr/>
          <p:nvPr/>
        </p:nvGrpSpPr>
        <p:grpSpPr>
          <a:xfrm>
            <a:off x="3765796" y="4320935"/>
            <a:ext cx="883225" cy="1439129"/>
            <a:chOff x="0" y="0"/>
            <a:chExt cx="883223" cy="1439127"/>
          </a:xfrm>
        </p:grpSpPr>
        <p:sp>
          <p:nvSpPr>
            <p:cNvPr id="991" name="Rectangle"/>
            <p:cNvSpPr/>
            <p:nvPr/>
          </p:nvSpPr>
          <p:spPr>
            <a:xfrm>
              <a:off x="0" y="0"/>
              <a:ext cx="883224" cy="1439128"/>
            </a:xfrm>
            <a:prstGeom prst="rect">
              <a:avLst/>
            </a:prstGeom>
            <a:solidFill>
              <a:srgbClr val="FFFFEE"/>
            </a:solidFill>
            <a:ln w="9525" cap="flat">
              <a:solidFill>
                <a:srgbClr val="00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992" name="70,000 reps"/>
            <p:cNvSpPr txBox="1"/>
            <p:nvPr/>
          </p:nvSpPr>
          <p:spPr>
            <a:xfrm>
              <a:off x="45720" y="432543"/>
              <a:ext cx="791784"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mj-lt"/>
                  <a:ea typeface="+mj-ea"/>
                  <a:cs typeface="+mj-cs"/>
                  <a:sym typeface="Calibri"/>
                </a:defRPr>
              </a:lvl1pPr>
            </a:lstStyle>
            <a:p>
              <a:r>
                <a:t>70,000 reps</a:t>
              </a:r>
            </a:p>
          </p:txBody>
        </p:sp>
      </p:grpSp>
      <p:sp>
        <p:nvSpPr>
          <p:cNvPr id="994" name="Straight Arrow Connector 82"/>
          <p:cNvSpPr/>
          <p:nvPr/>
        </p:nvSpPr>
        <p:spPr>
          <a:xfrm flipV="1">
            <a:off x="667094" y="5760063"/>
            <a:ext cx="5053502" cy="3"/>
          </a:xfrm>
          <a:prstGeom prst="line">
            <a:avLst/>
          </a:prstGeom>
          <a:ln w="19050">
            <a:solidFill>
              <a:srgbClr val="000000"/>
            </a:solidFill>
            <a:tailEnd type="triangle"/>
          </a:ln>
        </p:spPr>
        <p:txBody>
          <a:bodyPr lIns="45719" rIns="45719"/>
          <a:lstStyle/>
          <a:p>
            <a:endParaRPr/>
          </a:p>
        </p:txBody>
      </p:sp>
      <p:grpSp>
        <p:nvGrpSpPr>
          <p:cNvPr id="997" name="Rectangle 86"/>
          <p:cNvGrpSpPr/>
          <p:nvPr/>
        </p:nvGrpSpPr>
        <p:grpSpPr>
          <a:xfrm>
            <a:off x="4647148" y="3851621"/>
            <a:ext cx="883225" cy="1899649"/>
            <a:chOff x="0" y="0"/>
            <a:chExt cx="883223" cy="1899648"/>
          </a:xfrm>
        </p:grpSpPr>
        <p:sp>
          <p:nvSpPr>
            <p:cNvPr id="995" name="Rectangle"/>
            <p:cNvSpPr/>
            <p:nvPr/>
          </p:nvSpPr>
          <p:spPr>
            <a:xfrm>
              <a:off x="0" y="-1"/>
              <a:ext cx="883224" cy="1899650"/>
            </a:xfrm>
            <a:prstGeom prst="rect">
              <a:avLst/>
            </a:prstGeom>
            <a:solidFill>
              <a:srgbClr val="FFFFEE"/>
            </a:solidFill>
            <a:ln w="9525" cap="flat">
              <a:solidFill>
                <a:srgbClr val="0000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996" name="70,000 reps"/>
            <p:cNvSpPr txBox="1"/>
            <p:nvPr/>
          </p:nvSpPr>
          <p:spPr>
            <a:xfrm>
              <a:off x="45720" y="662804"/>
              <a:ext cx="791784"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mj-lt"/>
                  <a:ea typeface="+mj-ea"/>
                  <a:cs typeface="+mj-cs"/>
                  <a:sym typeface="Calibri"/>
                </a:defRPr>
              </a:lvl1pPr>
            </a:lstStyle>
            <a:p>
              <a:r>
                <a:t>70,000 reps</a:t>
              </a:r>
            </a:p>
          </p:txBody>
        </p:sp>
      </p:grpSp>
      <p:sp>
        <p:nvSpPr>
          <p:cNvPr id="998" name="TextBox 90"/>
          <p:cNvSpPr txBox="1"/>
          <p:nvPr/>
        </p:nvSpPr>
        <p:spPr>
          <a:xfrm>
            <a:off x="1764680" y="4198315"/>
            <a:ext cx="616593"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latin typeface="+mj-lt"/>
                <a:ea typeface="+mj-ea"/>
                <a:cs typeface="+mj-cs"/>
                <a:sym typeface="Calibri"/>
              </a:defRPr>
            </a:pPr>
            <a:r>
              <a:t>13.5</a:t>
            </a:r>
          </a:p>
          <a:p>
            <a:pPr algn="ctr">
              <a:defRPr>
                <a:latin typeface="+mj-lt"/>
                <a:ea typeface="+mj-ea"/>
                <a:cs typeface="+mj-cs"/>
                <a:sym typeface="Calibri"/>
              </a:defRPr>
            </a:pPr>
            <a:r>
              <a:t>kips</a:t>
            </a:r>
          </a:p>
        </p:txBody>
      </p:sp>
      <p:sp>
        <p:nvSpPr>
          <p:cNvPr id="999" name="TextBox 91"/>
          <p:cNvSpPr txBox="1"/>
          <p:nvPr/>
        </p:nvSpPr>
        <p:spPr>
          <a:xfrm>
            <a:off x="2485563" y="3968555"/>
            <a:ext cx="813158"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a:latin typeface="+mj-lt"/>
                <a:ea typeface="+mj-ea"/>
                <a:cs typeface="+mj-cs"/>
                <a:sym typeface="Calibri"/>
              </a:defRPr>
            </a:lvl1pPr>
          </a:lstStyle>
          <a:p>
            <a:r>
              <a:t>18 kips</a:t>
            </a:r>
          </a:p>
        </p:txBody>
      </p:sp>
      <p:sp>
        <p:nvSpPr>
          <p:cNvPr id="1000" name="TextBox 92"/>
          <p:cNvSpPr txBox="1"/>
          <p:nvPr/>
        </p:nvSpPr>
        <p:spPr>
          <a:xfrm>
            <a:off x="3800826" y="3959864"/>
            <a:ext cx="813158"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a:latin typeface="+mj-lt"/>
                <a:ea typeface="+mj-ea"/>
                <a:cs typeface="+mj-cs"/>
                <a:sym typeface="Calibri"/>
              </a:defRPr>
            </a:lvl1pPr>
          </a:lstStyle>
          <a:p>
            <a:r>
              <a:t>18 kips</a:t>
            </a:r>
          </a:p>
        </p:txBody>
      </p:sp>
      <p:sp>
        <p:nvSpPr>
          <p:cNvPr id="1001" name="TextBox 93"/>
          <p:cNvSpPr txBox="1"/>
          <p:nvPr/>
        </p:nvSpPr>
        <p:spPr>
          <a:xfrm>
            <a:off x="4804825" y="3227570"/>
            <a:ext cx="616593"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latin typeface="+mj-lt"/>
                <a:ea typeface="+mj-ea"/>
                <a:cs typeface="+mj-cs"/>
                <a:sym typeface="Calibri"/>
              </a:defRPr>
            </a:pPr>
            <a:r>
              <a:t>22.5</a:t>
            </a:r>
          </a:p>
          <a:p>
            <a:pPr algn="ctr">
              <a:defRPr>
                <a:latin typeface="+mj-lt"/>
                <a:ea typeface="+mj-ea"/>
                <a:cs typeface="+mj-cs"/>
                <a:sym typeface="Calibri"/>
              </a:defRPr>
            </a:pPr>
            <a:r>
              <a:t>kips</a:t>
            </a:r>
          </a:p>
        </p:txBody>
      </p:sp>
      <p:sp>
        <p:nvSpPr>
          <p:cNvPr id="1002" name="TextBox 16"/>
          <p:cNvSpPr txBox="1"/>
          <p:nvPr/>
        </p:nvSpPr>
        <p:spPr>
          <a:xfrm rot="16200000">
            <a:off x="-489741" y="4266279"/>
            <a:ext cx="1875494"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j-lt"/>
                <a:ea typeface="+mj-ea"/>
                <a:cs typeface="+mj-cs"/>
                <a:sym typeface="Calibri"/>
              </a:defRPr>
            </a:lvl1pPr>
          </a:lstStyle>
          <a:p>
            <a:r>
              <a:t>Load (single wheel)</a:t>
            </a:r>
          </a:p>
        </p:txBody>
      </p:sp>
      <p:sp>
        <p:nvSpPr>
          <p:cNvPr id="1003" name="TextBox 94"/>
          <p:cNvSpPr txBox="1"/>
          <p:nvPr/>
        </p:nvSpPr>
        <p:spPr>
          <a:xfrm>
            <a:off x="960772" y="1508602"/>
            <a:ext cx="10342824" cy="1308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2000">
                <a:solidFill>
                  <a:srgbClr val="C0504D"/>
                </a:solidFill>
                <a:latin typeface="Gotham"/>
                <a:ea typeface="Gotham"/>
                <a:cs typeface="Gotham"/>
                <a:sym typeface="Gotham"/>
              </a:defRPr>
            </a:pPr>
            <a:r>
              <a:rPr sz="1600" dirty="0"/>
              <a:t>After testing 10 out of the 11 sections*...</a:t>
            </a:r>
          </a:p>
          <a:p>
            <a:pPr marL="800100" lvl="1" indent="-342900">
              <a:spcBef>
                <a:spcPts val="600"/>
              </a:spcBef>
              <a:buSzPct val="100000"/>
              <a:buChar char="✓"/>
              <a:defRPr sz="2000">
                <a:solidFill>
                  <a:schemeClr val="accent4"/>
                </a:solidFill>
                <a:latin typeface="Gotham"/>
                <a:ea typeface="Gotham"/>
                <a:cs typeface="Gotham"/>
                <a:sym typeface="Gotham"/>
              </a:defRPr>
            </a:pPr>
            <a:r>
              <a:rPr sz="1600" dirty="0"/>
              <a:t>No cracking at any section, no faulting, no noticeable slabs movements</a:t>
            </a:r>
          </a:p>
          <a:p>
            <a:pPr marL="800100" lvl="1" indent="-342900">
              <a:spcBef>
                <a:spcPts val="600"/>
              </a:spcBef>
              <a:buSzPct val="100000"/>
              <a:buChar char="✓"/>
              <a:defRPr sz="2000">
                <a:solidFill>
                  <a:schemeClr val="accent4"/>
                </a:solidFill>
                <a:latin typeface="Gotham"/>
                <a:ea typeface="Gotham"/>
                <a:cs typeface="Gotham"/>
                <a:sym typeface="Gotham"/>
              </a:defRPr>
            </a:pPr>
            <a:r>
              <a:rPr sz="1600" dirty="0"/>
              <a:t>To induce cracking, pavement was flooded and loaded - “wet” Loading (140,000 Reps)</a:t>
            </a:r>
          </a:p>
          <a:p>
            <a:pPr marL="800100" lvl="1" indent="-342900">
              <a:spcBef>
                <a:spcPts val="600"/>
              </a:spcBef>
              <a:buSzPct val="100000"/>
              <a:buChar char="✓"/>
              <a:defRPr sz="2000">
                <a:solidFill>
                  <a:schemeClr val="accent4"/>
                </a:solidFill>
                <a:latin typeface="Gotham"/>
                <a:ea typeface="Gotham"/>
                <a:cs typeface="Gotham"/>
                <a:sym typeface="Gotham"/>
              </a:defRPr>
            </a:pPr>
            <a:r>
              <a:rPr sz="1600" dirty="0"/>
              <a:t>One panel crack after 7.55 M ESALs (8 times the loading for a normal BCOA application)</a:t>
            </a:r>
          </a:p>
        </p:txBody>
      </p:sp>
      <p:sp>
        <p:nvSpPr>
          <p:cNvPr id="1004" name="Straight Arrow Connector 24"/>
          <p:cNvSpPr/>
          <p:nvPr/>
        </p:nvSpPr>
        <p:spPr>
          <a:xfrm>
            <a:off x="708963" y="3809939"/>
            <a:ext cx="2715556" cy="1"/>
          </a:xfrm>
          <a:prstGeom prst="line">
            <a:avLst/>
          </a:prstGeom>
          <a:ln>
            <a:solidFill>
              <a:srgbClr val="808080"/>
            </a:solidFill>
            <a:headEnd type="triangle"/>
            <a:tailEnd type="triangle"/>
          </a:ln>
        </p:spPr>
        <p:txBody>
          <a:bodyPr lIns="45719" rIns="45719"/>
          <a:lstStyle/>
          <a:p>
            <a:endParaRPr/>
          </a:p>
        </p:txBody>
      </p:sp>
      <p:sp>
        <p:nvSpPr>
          <p:cNvPr id="1005" name="TextBox 25"/>
          <p:cNvSpPr txBox="1"/>
          <p:nvPr/>
        </p:nvSpPr>
        <p:spPr>
          <a:xfrm>
            <a:off x="3816877" y="5283649"/>
            <a:ext cx="1603548" cy="350663"/>
          </a:xfrm>
          <a:prstGeom prst="rect">
            <a:avLst/>
          </a:prstGeom>
          <a:solidFill>
            <a:srgbClr val="33CC33">
              <a:alpha val="3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i="1"/>
            </a:lvl1pPr>
          </a:lstStyle>
          <a:p>
            <a:r>
              <a:t>5.57 M ESALS</a:t>
            </a:r>
          </a:p>
        </p:txBody>
      </p:sp>
      <p:sp>
        <p:nvSpPr>
          <p:cNvPr id="1006" name="TextBox 26"/>
          <p:cNvSpPr txBox="1"/>
          <p:nvPr/>
        </p:nvSpPr>
        <p:spPr>
          <a:xfrm>
            <a:off x="957924" y="3397496"/>
            <a:ext cx="1603548" cy="350662"/>
          </a:xfrm>
          <a:prstGeom prst="rect">
            <a:avLst/>
          </a:prstGeom>
          <a:solidFill>
            <a:srgbClr val="33CC33">
              <a:alpha val="3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i="1"/>
            </a:lvl1pPr>
          </a:lstStyle>
          <a:p>
            <a:r>
              <a:t>1.98 M ESALS</a:t>
            </a:r>
          </a:p>
        </p:txBody>
      </p:sp>
      <p:sp>
        <p:nvSpPr>
          <p:cNvPr id="1007" name="TextBox 2"/>
          <p:cNvSpPr txBox="1"/>
          <p:nvPr/>
        </p:nvSpPr>
        <p:spPr>
          <a:xfrm>
            <a:off x="3640076" y="6490510"/>
            <a:ext cx="1957150" cy="177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00"/>
            </a:lvl1pPr>
          </a:lstStyle>
          <a:p>
            <a:r>
              <a:t>* One section was for environment studies only</a:t>
            </a:r>
          </a:p>
        </p:txBody>
      </p:sp>
      <p:sp>
        <p:nvSpPr>
          <p:cNvPr id="1008" name="Rectangle"/>
          <p:cNvSpPr/>
          <p:nvPr/>
        </p:nvSpPr>
        <p:spPr>
          <a:xfrm>
            <a:off x="2423296" y="20191"/>
            <a:ext cx="7159590" cy="667377"/>
          </a:xfrm>
          <a:prstGeom prst="rect">
            <a:avLst/>
          </a:prstGeom>
          <a:solidFill>
            <a:srgbClr val="4C80C0"/>
          </a:solidFill>
          <a:ln w="12700">
            <a:miter lim="400000"/>
          </a:ln>
        </p:spPr>
        <p:txBody>
          <a:bodyPr lIns="45719" rIns="45719"/>
          <a:lstStyle/>
          <a:p>
            <a:endParaRPr/>
          </a:p>
        </p:txBody>
      </p:sp>
      <p:sp>
        <p:nvSpPr>
          <p:cNvPr id="1009" name="Rectangle 1"/>
          <p:cNvSpPr/>
          <p:nvPr/>
        </p:nvSpPr>
        <p:spPr>
          <a:xfrm>
            <a:off x="2588811" y="83849"/>
            <a:ext cx="6828560" cy="375819"/>
          </a:xfrm>
          <a:prstGeom prst="rect">
            <a:avLst/>
          </a:prstGeom>
          <a:solidFill>
            <a:srgbClr val="4C8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tabLst>
                <a:tab pos="2857500" algn="l"/>
              </a:tabLst>
              <a:defRPr sz="2400">
                <a:solidFill>
                  <a:schemeClr val="accent3">
                    <a:lumOff val="44000"/>
                  </a:schemeClr>
                </a:solidFill>
                <a:latin typeface="Gotham Black"/>
                <a:ea typeface="Gotham Black"/>
                <a:cs typeface="Gotham Black"/>
                <a:sym typeface="Gotham Black"/>
              </a:defRPr>
            </a:lvl1pPr>
          </a:lstStyle>
          <a:p>
            <a:r>
              <a:t>Summary of HVS Testing at UCPRC</a:t>
            </a:r>
          </a:p>
        </p:txBody>
      </p:sp>
    </p:spTree>
  </p:cSld>
  <p:clrMapOvr>
    <a:masterClrMapping/>
  </p:clrMapOvr>
  <p:transition spd="med" advTm="88492"/>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p:cNvGrpSpPr/>
          <p:nvPr/>
        </p:nvGrpSpPr>
        <p:grpSpPr>
          <a:xfrm>
            <a:off x="-8467" y="0"/>
            <a:ext cx="14506607" cy="9242625"/>
            <a:chOff x="0" y="0"/>
            <a:chExt cx="14506605" cy="9242624"/>
          </a:xfrm>
        </p:grpSpPr>
        <p:sp>
          <p:nvSpPr>
            <p:cNvPr id="101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1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15"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018" name="Rectangle 2"/>
          <p:cNvSpPr txBox="1">
            <a:spLocks noGrp="1"/>
          </p:cNvSpPr>
          <p:nvPr>
            <p:ph type="title"/>
          </p:nvPr>
        </p:nvSpPr>
        <p:spPr>
          <a:xfrm>
            <a:off x="609600" y="387349"/>
            <a:ext cx="10972800" cy="706349"/>
          </a:xfrm>
          <a:prstGeom prst="rect">
            <a:avLst/>
          </a:prstGeom>
        </p:spPr>
        <p:txBody>
          <a:bodyPr>
            <a:normAutofit fontScale="90000"/>
          </a:bodyPr>
          <a:lstStyle/>
          <a:p>
            <a:pPr>
              <a:lnSpc>
                <a:spcPct val="120000"/>
              </a:lnSpc>
              <a:defRPr sz="2400"/>
            </a:pPr>
            <a:r>
              <a:rPr dirty="0"/>
              <a:t>CONCRETE  OVERLAYS OF ASPHALT ARE COST EFFECTIVE</a:t>
            </a:r>
            <a:br>
              <a:rPr dirty="0"/>
            </a:br>
            <a:r>
              <a:rPr sz="1800" dirty="0"/>
              <a:t>State Highway 13 – North of the city of Craig, CO</a:t>
            </a:r>
          </a:p>
        </p:txBody>
      </p:sp>
      <p:sp>
        <p:nvSpPr>
          <p:cNvPr id="1019" name="Rectangle 3"/>
          <p:cNvSpPr txBox="1">
            <a:spLocks noGrp="1"/>
          </p:cNvSpPr>
          <p:nvPr>
            <p:ph type="body" sz="half" idx="1"/>
          </p:nvPr>
        </p:nvSpPr>
        <p:spPr>
          <a:xfrm>
            <a:off x="6131621" y="1668895"/>
            <a:ext cx="4705442" cy="4314002"/>
          </a:xfrm>
          <a:prstGeom prst="rect">
            <a:avLst/>
          </a:prstGeom>
        </p:spPr>
        <p:txBody>
          <a:bodyPr lIns="44450" tIns="44450" rIns="44450" bIns="44450"/>
          <a:lstStyle/>
          <a:p>
            <a:pPr>
              <a:defRPr b="0">
                <a:solidFill>
                  <a:schemeClr val="accent4"/>
                </a:solidFill>
                <a:latin typeface="Gotham"/>
                <a:ea typeface="Gotham"/>
                <a:cs typeface="Gotham"/>
                <a:sym typeface="Gotham"/>
              </a:defRPr>
            </a:pPr>
            <a:r>
              <a:t>Hot Mix Asphalt (HMA) Alternative</a:t>
            </a:r>
          </a:p>
          <a:p>
            <a:pPr marL="347663" indent="-187325">
              <a:buSzPct val="100000"/>
              <a:buFont typeface="Arial"/>
              <a:buChar char="•"/>
              <a:defRPr b="0">
                <a:solidFill>
                  <a:schemeClr val="accent4"/>
                </a:solidFill>
                <a:latin typeface="Gotham"/>
                <a:ea typeface="Gotham"/>
                <a:cs typeface="Gotham"/>
                <a:sym typeface="Gotham"/>
              </a:defRPr>
            </a:pPr>
            <a:r>
              <a:t>2-in SX(75) PG 58-34 (surface AC) over 4-in of SX(75) PG 58-28  (Base AC) over 8-in of Full Depth Reclamation </a:t>
            </a:r>
          </a:p>
          <a:p>
            <a:pPr marL="347663" indent="-187325">
              <a:buSzPct val="100000"/>
              <a:buFont typeface="Arial"/>
              <a:buChar char="•"/>
              <a:defRPr b="0">
                <a:solidFill>
                  <a:schemeClr val="accent4"/>
                </a:solidFill>
                <a:latin typeface="Gotham"/>
                <a:ea typeface="Gotham"/>
                <a:cs typeface="Gotham"/>
                <a:sym typeface="Gotham"/>
              </a:defRPr>
            </a:pPr>
            <a:r>
              <a:t>Initial Const = $5,385,980.85</a:t>
            </a:r>
          </a:p>
          <a:p>
            <a:pPr marL="347663" indent="-187325">
              <a:buSzPct val="100000"/>
              <a:buFont typeface="Arial"/>
              <a:buChar char="•"/>
              <a:defRPr b="0">
                <a:solidFill>
                  <a:schemeClr val="accent4"/>
                </a:solidFill>
                <a:latin typeface="Gotham"/>
                <a:ea typeface="Gotham"/>
                <a:cs typeface="Gotham"/>
                <a:sym typeface="Gotham"/>
              </a:defRPr>
            </a:pPr>
            <a:r>
              <a:t>Rehab &amp; Maint = $2,456,560</a:t>
            </a:r>
          </a:p>
          <a:p>
            <a:pPr marL="347663" indent="-187325">
              <a:buSzPct val="100000"/>
              <a:buFont typeface="Arial"/>
              <a:buChar char="•"/>
              <a:defRPr b="0">
                <a:solidFill>
                  <a:schemeClr val="accent4"/>
                </a:solidFill>
                <a:latin typeface="Gotham"/>
                <a:ea typeface="Gotham"/>
                <a:cs typeface="Gotham"/>
                <a:sym typeface="Gotham"/>
              </a:defRPr>
            </a:pPr>
            <a:r>
              <a:t>Users Cost = $596,170</a:t>
            </a:r>
          </a:p>
          <a:p>
            <a:pPr marL="0" indent="160337">
              <a:defRPr sz="1600" b="0">
                <a:solidFill>
                  <a:srgbClr val="FF0000"/>
                </a:solidFill>
                <a:latin typeface="Gotham"/>
                <a:ea typeface="Gotham"/>
                <a:cs typeface="Gotham"/>
                <a:sym typeface="Gotham"/>
              </a:defRPr>
            </a:pPr>
            <a:r>
              <a:t>Total Life Cycle Cost = $8,438,710.85 </a:t>
            </a:r>
          </a:p>
          <a:p>
            <a:pPr marL="0" indent="160337">
              <a:defRPr b="0">
                <a:solidFill>
                  <a:schemeClr val="accent4"/>
                </a:solidFill>
                <a:latin typeface="Gotham"/>
                <a:ea typeface="Gotham"/>
                <a:cs typeface="Gotham"/>
                <a:sym typeface="Gotham"/>
              </a:defRPr>
            </a:pPr>
            <a:endParaRPr/>
          </a:p>
          <a:p>
            <a:pPr>
              <a:defRPr b="0">
                <a:solidFill>
                  <a:schemeClr val="accent4"/>
                </a:solidFill>
                <a:latin typeface="Gotham"/>
                <a:ea typeface="Gotham"/>
                <a:cs typeface="Gotham"/>
                <a:sym typeface="Gotham"/>
              </a:defRPr>
            </a:pPr>
            <a:r>
              <a:t>Concrete Alternative </a:t>
            </a:r>
          </a:p>
          <a:p>
            <a:pPr marL="347663" indent="-187325">
              <a:buSzPct val="100000"/>
              <a:buFont typeface="Arial"/>
              <a:buChar char="•"/>
              <a:defRPr b="0">
                <a:solidFill>
                  <a:schemeClr val="accent4"/>
                </a:solidFill>
                <a:latin typeface="Gotham"/>
                <a:ea typeface="Gotham"/>
                <a:cs typeface="Gotham"/>
                <a:sym typeface="Gotham"/>
              </a:defRPr>
            </a:pPr>
            <a:r>
              <a:t>6-in Unbonded Concrete Overlay on Asphalt </a:t>
            </a:r>
          </a:p>
          <a:p>
            <a:pPr marL="347663" indent="-187325">
              <a:buSzPct val="100000"/>
              <a:buFont typeface="Arial"/>
              <a:buChar char="•"/>
              <a:defRPr b="0">
                <a:solidFill>
                  <a:schemeClr val="accent4"/>
                </a:solidFill>
                <a:latin typeface="Gotham"/>
                <a:ea typeface="Gotham"/>
                <a:cs typeface="Gotham"/>
                <a:sym typeface="Gotham"/>
              </a:defRPr>
            </a:pPr>
            <a:r>
              <a:t>Initial Const = $5,338,308.82</a:t>
            </a:r>
          </a:p>
          <a:p>
            <a:pPr marL="347663" indent="-187325">
              <a:buSzPct val="100000"/>
              <a:buFont typeface="Arial"/>
              <a:buChar char="•"/>
              <a:defRPr b="0">
                <a:solidFill>
                  <a:schemeClr val="accent4"/>
                </a:solidFill>
                <a:latin typeface="Gotham"/>
                <a:ea typeface="Gotham"/>
                <a:cs typeface="Gotham"/>
                <a:sym typeface="Gotham"/>
              </a:defRPr>
            </a:pPr>
            <a:r>
              <a:t>Rehab &amp; Maint = $1,674,060</a:t>
            </a:r>
          </a:p>
          <a:p>
            <a:pPr marL="347663" indent="-187325">
              <a:buSzPct val="100000"/>
              <a:buFont typeface="Arial"/>
              <a:buChar char="•"/>
              <a:defRPr b="0">
                <a:solidFill>
                  <a:schemeClr val="accent4"/>
                </a:solidFill>
                <a:latin typeface="Gotham"/>
                <a:ea typeface="Gotham"/>
                <a:cs typeface="Gotham"/>
                <a:sym typeface="Gotham"/>
              </a:defRPr>
            </a:pPr>
            <a:r>
              <a:t>Users Costs = $718,490</a:t>
            </a:r>
          </a:p>
          <a:p>
            <a:pPr marL="0" indent="160337">
              <a:defRPr sz="1800" b="0">
                <a:solidFill>
                  <a:srgbClr val="90C74B"/>
                </a:solidFill>
                <a:latin typeface="Gotham Black"/>
                <a:ea typeface="Gotham Black"/>
                <a:cs typeface="Gotham Black"/>
                <a:sym typeface="Gotham Black"/>
              </a:defRPr>
            </a:pPr>
            <a:r>
              <a:t>Total Life Cycle Cost = $7,730,858.82 </a:t>
            </a:r>
          </a:p>
        </p:txBody>
      </p:sp>
      <p:sp>
        <p:nvSpPr>
          <p:cNvPr id="1020" name="Text Box 16"/>
          <p:cNvSpPr txBox="1"/>
          <p:nvPr/>
        </p:nvSpPr>
        <p:spPr>
          <a:xfrm>
            <a:off x="6726972" y="1259520"/>
            <a:ext cx="3526443"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b="1">
                <a:solidFill>
                  <a:schemeClr val="accent4"/>
                </a:solidFill>
              </a:defRPr>
            </a:lvl1pPr>
          </a:lstStyle>
          <a:p>
            <a:r>
              <a:t>Project Bid in December 2015 as AD/AB*</a:t>
            </a:r>
          </a:p>
        </p:txBody>
      </p:sp>
      <p:pic>
        <p:nvPicPr>
          <p:cNvPr id="1021" name="Picture 2" descr="Picture 2"/>
          <p:cNvPicPr>
            <a:picLocks noChangeAspect="1"/>
          </p:cNvPicPr>
          <p:nvPr/>
        </p:nvPicPr>
        <p:blipFill>
          <a:blip r:embed="rId3"/>
          <a:srcRect t="29725" b="1634"/>
          <a:stretch>
            <a:fillRect/>
          </a:stretch>
        </p:blipFill>
        <p:spPr>
          <a:xfrm>
            <a:off x="-68179" y="1668895"/>
            <a:ext cx="5969811" cy="3541277"/>
          </a:xfrm>
          <a:prstGeom prst="rect">
            <a:avLst/>
          </a:prstGeom>
          <a:ln w="12700">
            <a:miter lim="400000"/>
          </a:ln>
        </p:spPr>
      </p:pic>
      <p:sp>
        <p:nvSpPr>
          <p:cNvPr id="1022" name="Straight Connector 7"/>
          <p:cNvSpPr/>
          <p:nvPr/>
        </p:nvSpPr>
        <p:spPr>
          <a:xfrm flipH="1" flipV="1">
            <a:off x="6146134" y="1567296"/>
            <a:ext cx="4688115" cy="2"/>
          </a:xfrm>
          <a:prstGeom prst="line">
            <a:avLst/>
          </a:prstGeom>
          <a:ln>
            <a:solidFill>
              <a:schemeClr val="accent4"/>
            </a:solidFill>
          </a:ln>
        </p:spPr>
        <p:txBody>
          <a:bodyPr lIns="45719" rIns="45719"/>
          <a:lstStyle/>
          <a:p>
            <a:endParaRPr/>
          </a:p>
        </p:txBody>
      </p:sp>
      <p:sp>
        <p:nvSpPr>
          <p:cNvPr id="1023" name="TextBox 9"/>
          <p:cNvSpPr txBox="1"/>
          <p:nvPr/>
        </p:nvSpPr>
        <p:spPr>
          <a:xfrm>
            <a:off x="6344920" y="5834194"/>
            <a:ext cx="5499463" cy="266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700">
                <a:solidFill>
                  <a:schemeClr val="accent4"/>
                </a:solidFill>
              </a:defRPr>
            </a:lvl1pPr>
          </a:lstStyle>
          <a:p>
            <a:r>
              <a:t>* AD/AB = Alternate Design / Alternate Bid:  Essentially two pavement designs (1 concrete &amp; 1 Asphalt) are developed and bid competitively against each other in order to increase competition</a:t>
            </a:r>
          </a:p>
        </p:txBody>
      </p:sp>
      <p:sp>
        <p:nvSpPr>
          <p:cNvPr id="1024" name="Rectangle 8"/>
          <p:cNvSpPr txBox="1"/>
          <p:nvPr/>
        </p:nvSpPr>
        <p:spPr>
          <a:xfrm>
            <a:off x="601618" y="1759801"/>
            <a:ext cx="3231141" cy="233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r>
              <a:t>SH 13 Existing Condition before overlay </a:t>
            </a:r>
          </a:p>
        </p:txBody>
      </p:sp>
      <p:sp>
        <p:nvSpPr>
          <p:cNvPr id="1025" name="Rectangle"/>
          <p:cNvSpPr/>
          <p:nvPr/>
        </p:nvSpPr>
        <p:spPr>
          <a:xfrm>
            <a:off x="-251565" y="4857351"/>
            <a:ext cx="6143665" cy="779326"/>
          </a:xfrm>
          <a:prstGeom prst="rect">
            <a:avLst/>
          </a:prstGeom>
          <a:solidFill>
            <a:srgbClr val="4C80C0"/>
          </a:solidFill>
          <a:ln w="25400">
            <a:solidFill>
              <a:srgbClr val="90C74B"/>
            </a:solidFill>
          </a:ln>
        </p:spPr>
        <p:txBody>
          <a:bodyPr lIns="45719" rIns="45719"/>
          <a:lstStyle/>
          <a:p>
            <a:endParaRPr/>
          </a:p>
        </p:txBody>
      </p:sp>
      <p:sp>
        <p:nvSpPr>
          <p:cNvPr id="1026" name="TextBox 5"/>
          <p:cNvSpPr txBox="1"/>
          <p:nvPr/>
        </p:nvSpPr>
        <p:spPr>
          <a:xfrm>
            <a:off x="143244" y="4969869"/>
            <a:ext cx="5633446"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Concrete overlay was $47k lower in Initial cost &amp; $708k Lower in Life Cycle Costs</a:t>
            </a:r>
          </a:p>
        </p:txBody>
      </p:sp>
    </p:spTree>
  </p:cSld>
  <p:clrMapOvr>
    <a:masterClrMapping/>
  </p:clrMapOvr>
  <p:transition spd="med" advTm="751"/>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p:cNvGrpSpPr/>
          <p:nvPr/>
        </p:nvGrpSpPr>
        <p:grpSpPr>
          <a:xfrm>
            <a:off x="-8467" y="0"/>
            <a:ext cx="14506607" cy="9242625"/>
            <a:chOff x="0" y="0"/>
            <a:chExt cx="14506605" cy="9242624"/>
          </a:xfrm>
        </p:grpSpPr>
        <p:sp>
          <p:nvSpPr>
            <p:cNvPr id="101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1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15"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018" name="Rectangle 2"/>
          <p:cNvSpPr txBox="1">
            <a:spLocks noGrp="1"/>
          </p:cNvSpPr>
          <p:nvPr>
            <p:ph type="title"/>
          </p:nvPr>
        </p:nvSpPr>
        <p:spPr>
          <a:xfrm>
            <a:off x="609600" y="224437"/>
            <a:ext cx="10972800" cy="706349"/>
          </a:xfrm>
          <a:prstGeom prst="rect">
            <a:avLst/>
          </a:prstGeom>
        </p:spPr>
        <p:txBody>
          <a:bodyPr>
            <a:normAutofit fontScale="90000"/>
          </a:bodyPr>
          <a:lstStyle/>
          <a:p>
            <a:pPr>
              <a:lnSpc>
                <a:spcPct val="120000"/>
              </a:lnSpc>
              <a:defRPr sz="2400"/>
            </a:pPr>
            <a:r>
              <a:rPr dirty="0"/>
              <a:t>CONCRETE  OVERLAY </a:t>
            </a:r>
            <a:r>
              <a:rPr lang="en-US" dirty="0"/>
              <a:t>US1</a:t>
            </a:r>
            <a:br>
              <a:rPr dirty="0"/>
            </a:br>
            <a:r>
              <a:rPr lang="en-US" sz="1800" dirty="0"/>
              <a:t>New Smyrna Beach, Florida 1988</a:t>
            </a:r>
            <a:endParaRPr sz="1800" dirty="0"/>
          </a:p>
        </p:txBody>
      </p:sp>
      <p:sp>
        <p:nvSpPr>
          <p:cNvPr id="1019" name="Rectangle 3"/>
          <p:cNvSpPr txBox="1">
            <a:spLocks noGrp="1"/>
          </p:cNvSpPr>
          <p:nvPr>
            <p:ph type="body" sz="half" idx="1"/>
          </p:nvPr>
        </p:nvSpPr>
        <p:spPr>
          <a:xfrm>
            <a:off x="6131621" y="1668895"/>
            <a:ext cx="5408738" cy="4314002"/>
          </a:xfrm>
          <a:prstGeom prst="rect">
            <a:avLst/>
          </a:prstGeom>
        </p:spPr>
        <p:txBody>
          <a:bodyPr lIns="44450" tIns="44450" rIns="44450" bIns="44450">
            <a:normAutofit/>
          </a:bodyPr>
          <a:lstStyle/>
          <a:p>
            <a:pPr>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Subbase/Base:</a:t>
            </a:r>
          </a:p>
          <a:p>
            <a:pPr lvl="1">
              <a:buSzPct val="80000"/>
              <a:buFont typeface="Courier New" panose="02070309020205020404" pitchFamily="49" charset="0"/>
              <a:buChar char="o"/>
              <a:defRPr b="0">
                <a:solidFill>
                  <a:schemeClr val="accent4"/>
                </a:solidFill>
                <a:latin typeface="Gotham"/>
                <a:ea typeface="Gotham"/>
                <a:cs typeface="Gotham"/>
                <a:sym typeface="Gotham"/>
              </a:defRPr>
            </a:pPr>
            <a:r>
              <a:rPr lang="en-US" dirty="0">
                <a:latin typeface="Gotham Bold" panose="02000803030000020004" pitchFamily="2" charset="0"/>
              </a:rPr>
              <a:t>Retain </a:t>
            </a:r>
            <a:r>
              <a:rPr lang="en-US" dirty="0" err="1">
                <a:latin typeface="Gotham Bold" panose="02000803030000020004" pitchFamily="2" charset="0"/>
              </a:rPr>
              <a:t>LimerockBase</a:t>
            </a:r>
            <a:r>
              <a:rPr lang="en-US" dirty="0">
                <a:latin typeface="Gotham Bold" panose="02000803030000020004" pitchFamily="2" charset="0"/>
              </a:rPr>
              <a:t>: 8.5 in</a:t>
            </a:r>
          </a:p>
          <a:p>
            <a:pPr lvl="1">
              <a:buSzPct val="80000"/>
              <a:buFont typeface="Courier New" panose="02070309020205020404" pitchFamily="49" charset="0"/>
              <a:buChar char="o"/>
              <a:defRPr b="0">
                <a:solidFill>
                  <a:schemeClr val="accent4"/>
                </a:solidFill>
                <a:latin typeface="Gotham"/>
                <a:ea typeface="Gotham"/>
                <a:cs typeface="Gotham"/>
                <a:sym typeface="Gotham"/>
              </a:defRPr>
            </a:pPr>
            <a:r>
              <a:rPr lang="en-US" dirty="0">
                <a:latin typeface="Gotham Bold" panose="02000803030000020004" pitchFamily="2" charset="0"/>
              </a:rPr>
              <a:t>Mill 4 in of average 5 in asphalt</a:t>
            </a:r>
          </a:p>
          <a:p>
            <a:pPr lvl="1">
              <a:buSzPct val="80000"/>
              <a:buFont typeface="Courier New" panose="02070309020205020404" pitchFamily="49" charset="0"/>
              <a:buChar char="o"/>
              <a:defRPr b="0">
                <a:solidFill>
                  <a:schemeClr val="accent4"/>
                </a:solidFill>
                <a:latin typeface="Gotham"/>
                <a:ea typeface="Gotham"/>
                <a:cs typeface="Gotham"/>
                <a:sym typeface="Gotham"/>
              </a:defRPr>
            </a:pPr>
            <a:r>
              <a:rPr lang="en-US" dirty="0">
                <a:latin typeface="Gotham Bold" panose="02000803030000020004" pitchFamily="2" charset="0"/>
              </a:rPr>
              <a:t>Place Type III Leveling: 1 in*</a:t>
            </a:r>
          </a:p>
          <a:p>
            <a:pPr lvl="1">
              <a:buSzPct val="80000"/>
              <a:buFont typeface="Courier New" panose="02070309020205020404" pitchFamily="49" charset="0"/>
              <a:buChar char="o"/>
              <a:defRPr b="0">
                <a:solidFill>
                  <a:schemeClr val="accent4"/>
                </a:solidFill>
                <a:latin typeface="Gotham"/>
                <a:ea typeface="Gotham"/>
                <a:cs typeface="Gotham"/>
                <a:sym typeface="Gotham"/>
              </a:defRPr>
            </a:pPr>
            <a:r>
              <a:rPr lang="en-US" dirty="0">
                <a:latin typeface="Gotham Bold" panose="02000803030000020004" pitchFamily="2" charset="0"/>
              </a:rPr>
              <a:t>Place Type S Asphalt: 1 in</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highlight>
                  <a:srgbClr val="FFFF00"/>
                </a:highlight>
                <a:latin typeface="Gotham Bold" panose="02000803030000020004" pitchFamily="2" charset="0"/>
              </a:rPr>
              <a:t>Place Slab Thickness: 6”, 7”, 8”</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Transverse Joint Spacing: Varies 12’, 14’, 16’, 18’ &amp; 20’</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Longitudinal Joint Spacing: 12’ Lanes</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Joints: Rectangular not skewed</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Dowel Diameter: ¾” to 1”</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Dowel Spacing: Variable; 3 dowels in each wheel path;</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no dowels in last 5 slabs of each test section</a:t>
            </a:r>
          </a:p>
          <a:p>
            <a:pPr marL="285750" indent="-285750">
              <a:buSzPct val="115000"/>
              <a:buFont typeface="Arial" panose="020B0604020202020204" pitchFamily="34" charset="0"/>
              <a:buChar char="•"/>
              <a:defRPr b="0">
                <a:solidFill>
                  <a:schemeClr val="accent4"/>
                </a:solidFill>
                <a:latin typeface="Gotham"/>
                <a:ea typeface="Gotham"/>
                <a:cs typeface="Gotham"/>
                <a:sym typeface="Gotham"/>
              </a:defRPr>
            </a:pPr>
            <a:r>
              <a:rPr lang="en-US" dirty="0">
                <a:latin typeface="Gotham Bold" panose="02000803030000020004" pitchFamily="2" charset="0"/>
              </a:rPr>
              <a:t>Shoulder Design: Originally shoulders were natural soil but asphalt shoulders added later</a:t>
            </a:r>
            <a:endParaRPr dirty="0">
              <a:latin typeface="Gotham Bold" panose="02000803030000020004" pitchFamily="2" charset="0"/>
            </a:endParaRPr>
          </a:p>
        </p:txBody>
      </p:sp>
      <p:pic>
        <p:nvPicPr>
          <p:cNvPr id="1021"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002"/>
          <a:stretch/>
        </p:blipFill>
        <p:spPr>
          <a:xfrm>
            <a:off x="391790" y="1190298"/>
            <a:ext cx="5064920" cy="3168056"/>
          </a:xfrm>
          <a:prstGeom prst="rect">
            <a:avLst/>
          </a:prstGeom>
          <a:ln w="12700">
            <a:miter lim="400000"/>
          </a:ln>
        </p:spPr>
      </p:pic>
      <p:sp>
        <p:nvSpPr>
          <p:cNvPr id="1022" name="Straight Connector 7"/>
          <p:cNvSpPr/>
          <p:nvPr/>
        </p:nvSpPr>
        <p:spPr>
          <a:xfrm flipH="1" flipV="1">
            <a:off x="6146134" y="1388620"/>
            <a:ext cx="4688115" cy="2"/>
          </a:xfrm>
          <a:prstGeom prst="line">
            <a:avLst/>
          </a:prstGeom>
          <a:ln>
            <a:solidFill>
              <a:schemeClr val="accent4"/>
            </a:solidFill>
          </a:ln>
        </p:spPr>
        <p:txBody>
          <a:bodyPr lIns="45719" rIns="45719"/>
          <a:lstStyle/>
          <a:p>
            <a:endParaRPr/>
          </a:p>
        </p:txBody>
      </p:sp>
      <p:sp>
        <p:nvSpPr>
          <p:cNvPr id="1024" name="Rectangle 8"/>
          <p:cNvSpPr txBox="1"/>
          <p:nvPr/>
        </p:nvSpPr>
        <p:spPr>
          <a:xfrm>
            <a:off x="709448" y="3799527"/>
            <a:ext cx="4309242" cy="30777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pPr algn="ctr"/>
            <a:r>
              <a:rPr dirty="0"/>
              <a:t> </a:t>
            </a:r>
            <a:r>
              <a:rPr sz="1400" dirty="0">
                <a:solidFill>
                  <a:schemeClr val="tx1"/>
                </a:solidFill>
              </a:rPr>
              <a:t>Existing Condition before overlay </a:t>
            </a:r>
          </a:p>
        </p:txBody>
      </p:sp>
      <p:sp>
        <p:nvSpPr>
          <p:cNvPr id="1026" name="TextBox 5"/>
          <p:cNvSpPr txBox="1"/>
          <p:nvPr/>
        </p:nvSpPr>
        <p:spPr>
          <a:xfrm>
            <a:off x="143244" y="4969869"/>
            <a:ext cx="5633446"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Concrete overlay was $47k lower in Initial cost &amp; $708k Lower in Life Cycle Costs</a:t>
            </a:r>
          </a:p>
        </p:txBody>
      </p:sp>
      <p:pic>
        <p:nvPicPr>
          <p:cNvPr id="2" name="Picture 1">
            <a:extLst>
              <a:ext uri="{FF2B5EF4-FFF2-40B4-BE49-F238E27FC236}">
                <a16:creationId xmlns:a16="http://schemas.microsoft.com/office/drawing/2014/main" id="{0D0CF131-F78B-4A14-91D5-A5FF5CE794F0}"/>
              </a:ext>
            </a:extLst>
          </p:cNvPr>
          <p:cNvPicPr>
            <a:picLocks noChangeAspect="1"/>
          </p:cNvPicPr>
          <p:nvPr/>
        </p:nvPicPr>
        <p:blipFill rotWithShape="1">
          <a:blip r:embed="rId4"/>
          <a:srcRect t="19728"/>
          <a:stretch/>
        </p:blipFill>
        <p:spPr>
          <a:xfrm>
            <a:off x="391790" y="4209393"/>
            <a:ext cx="5064920" cy="2570500"/>
          </a:xfrm>
          <a:prstGeom prst="rect">
            <a:avLst/>
          </a:prstGeom>
        </p:spPr>
      </p:pic>
    </p:spTree>
    <p:extLst>
      <p:ext uri="{BB962C8B-B14F-4D97-AF65-F5344CB8AC3E}">
        <p14:creationId xmlns:p14="http://schemas.microsoft.com/office/powerpoint/2010/main" val="105010060"/>
      </p:ext>
    </p:extLst>
  </p:cSld>
  <p:clrMapOvr>
    <a:masterClrMapping/>
  </p:clrMapOvr>
  <p:transition spd="med" advTm="751"/>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p:cNvGrpSpPr/>
          <p:nvPr/>
        </p:nvGrpSpPr>
        <p:grpSpPr>
          <a:xfrm>
            <a:off x="-8467" y="0"/>
            <a:ext cx="14506607" cy="9242625"/>
            <a:chOff x="0" y="0"/>
            <a:chExt cx="14506605" cy="9242624"/>
          </a:xfrm>
        </p:grpSpPr>
        <p:sp>
          <p:nvSpPr>
            <p:cNvPr id="101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1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15"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017" name="Image" descr="Image"/>
          <p:cNvPicPr>
            <a:picLocks noChangeAspect="1"/>
          </p:cNvPicPr>
          <p:nvPr/>
        </p:nvPicPr>
        <p:blipFill>
          <a:blip r:embed="rId2"/>
          <a:stretch>
            <a:fillRect/>
          </a:stretch>
        </p:blipFill>
        <p:spPr>
          <a:xfrm>
            <a:off x="8724826" y="5438956"/>
            <a:ext cx="2104910" cy="739180"/>
          </a:xfrm>
          <a:prstGeom prst="rect">
            <a:avLst/>
          </a:prstGeom>
          <a:ln w="12700">
            <a:miter lim="400000"/>
          </a:ln>
        </p:spPr>
      </p:pic>
      <p:sp>
        <p:nvSpPr>
          <p:cNvPr id="1019" name="Rectangle 3"/>
          <p:cNvSpPr txBox="1">
            <a:spLocks noGrp="1"/>
          </p:cNvSpPr>
          <p:nvPr>
            <p:ph type="body" sz="half" idx="1"/>
          </p:nvPr>
        </p:nvSpPr>
        <p:spPr>
          <a:xfrm>
            <a:off x="8198351" y="1668895"/>
            <a:ext cx="3668727" cy="4314002"/>
          </a:xfrm>
          <a:prstGeom prst="rect">
            <a:avLst/>
          </a:prstGeom>
        </p:spPr>
        <p:txBody>
          <a:bodyPr lIns="44450" tIns="44450" rIns="44450" bIns="44450">
            <a:normAutofit/>
          </a:bodyPr>
          <a:lstStyle/>
          <a:p>
            <a:pPr marL="0" indent="0" algn="ctr">
              <a:defRPr b="0">
                <a:solidFill>
                  <a:schemeClr val="accent4"/>
                </a:solidFill>
                <a:latin typeface="Gotham"/>
                <a:ea typeface="Gotham"/>
                <a:cs typeface="Gotham"/>
                <a:sym typeface="Gotham"/>
              </a:defRPr>
            </a:pPr>
            <a:r>
              <a:rPr lang="en-US" u="sng" dirty="0">
                <a:latin typeface="Gotham Bold" panose="02000803030000020004" pitchFamily="2" charset="0"/>
              </a:rPr>
              <a:t>Evaluation 2015</a:t>
            </a:r>
          </a:p>
          <a:p>
            <a:pPr marL="0" indent="0">
              <a:defRPr b="0">
                <a:solidFill>
                  <a:schemeClr val="accent4"/>
                </a:solidFill>
                <a:latin typeface="Gotham"/>
                <a:ea typeface="Gotham"/>
                <a:cs typeface="Gotham"/>
                <a:sym typeface="Gotham"/>
              </a:defRPr>
            </a:pPr>
            <a:endParaRPr lang="en-US" dirty="0">
              <a:latin typeface="Gotham Bold" panose="02000803030000020004" pitchFamily="2" charset="0"/>
            </a:endParaRP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Performance 6” Concrete Thickness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 - 35 years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Performance 8” Concrete Thickness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 - &gt; 50 years</a:t>
            </a:r>
          </a:p>
          <a:p>
            <a:pPr marL="0" indent="0">
              <a:defRPr b="0">
                <a:solidFill>
                  <a:schemeClr val="accent4"/>
                </a:solidFill>
                <a:latin typeface="Gotham"/>
                <a:ea typeface="Gotham"/>
                <a:cs typeface="Gotham"/>
                <a:sym typeface="Gotham"/>
              </a:defRPr>
            </a:pPr>
            <a:endParaRPr dirty="0"/>
          </a:p>
        </p:txBody>
      </p:sp>
      <p:pic>
        <p:nvPicPr>
          <p:cNvPr id="1021"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4921" y="3543564"/>
            <a:ext cx="7618533" cy="3277648"/>
          </a:xfrm>
          <a:prstGeom prst="rect">
            <a:avLst/>
          </a:prstGeom>
          <a:ln w="12700">
            <a:miter lim="400000"/>
          </a:ln>
        </p:spPr>
      </p:pic>
      <p:sp>
        <p:nvSpPr>
          <p:cNvPr id="1022" name="Straight Connector 7"/>
          <p:cNvSpPr/>
          <p:nvPr/>
        </p:nvSpPr>
        <p:spPr>
          <a:xfrm flipH="1" flipV="1">
            <a:off x="6645375" y="1567296"/>
            <a:ext cx="4688115" cy="2"/>
          </a:xfrm>
          <a:prstGeom prst="line">
            <a:avLst/>
          </a:prstGeom>
          <a:ln>
            <a:solidFill>
              <a:schemeClr val="accent4"/>
            </a:solidFill>
          </a:ln>
        </p:spPr>
        <p:txBody>
          <a:bodyPr lIns="45719" rIns="45719"/>
          <a:lstStyle/>
          <a:p>
            <a:endParaRPr/>
          </a:p>
        </p:txBody>
      </p:sp>
      <p:sp>
        <p:nvSpPr>
          <p:cNvPr id="1024" name="Rectangle 8"/>
          <p:cNvSpPr txBox="1"/>
          <p:nvPr/>
        </p:nvSpPr>
        <p:spPr>
          <a:xfrm>
            <a:off x="1705204" y="1759801"/>
            <a:ext cx="323114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r>
              <a:rPr dirty="0"/>
              <a:t> Existing Condition before overlay </a:t>
            </a:r>
          </a:p>
        </p:txBody>
      </p:sp>
      <p:pic>
        <p:nvPicPr>
          <p:cNvPr id="2" name="Picture 1">
            <a:extLst>
              <a:ext uri="{FF2B5EF4-FFF2-40B4-BE49-F238E27FC236}">
                <a16:creationId xmlns:a16="http://schemas.microsoft.com/office/drawing/2014/main" id="{0D0CF131-F78B-4A14-91D5-A5FF5CE794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2648" y="174203"/>
            <a:ext cx="7663078" cy="3376879"/>
          </a:xfrm>
          <a:prstGeom prst="rect">
            <a:avLst/>
          </a:prstGeom>
        </p:spPr>
      </p:pic>
      <p:sp>
        <p:nvSpPr>
          <p:cNvPr id="3" name="Arrow: Down 2">
            <a:extLst>
              <a:ext uri="{FF2B5EF4-FFF2-40B4-BE49-F238E27FC236}">
                <a16:creationId xmlns:a16="http://schemas.microsoft.com/office/drawing/2014/main" id="{F6A308F4-C46C-4702-A670-D5A5B4724E0F}"/>
              </a:ext>
            </a:extLst>
          </p:cNvPr>
          <p:cNvSpPr/>
          <p:nvPr/>
        </p:nvSpPr>
        <p:spPr>
          <a:xfrm>
            <a:off x="4550979" y="1960179"/>
            <a:ext cx="310055" cy="444339"/>
          </a:xfrm>
          <a:prstGeom prst="downArrow">
            <a:avLst/>
          </a:prstGeom>
          <a:solidFill>
            <a:srgbClr val="FF0000"/>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latin typeface="Arial"/>
              <a:ea typeface="Arial"/>
              <a:cs typeface="Arial"/>
              <a:sym typeface="Arial"/>
            </a:endParaRPr>
          </a:p>
        </p:txBody>
      </p:sp>
      <p:sp>
        <p:nvSpPr>
          <p:cNvPr id="17" name="Arrow: Down 16">
            <a:extLst>
              <a:ext uri="{FF2B5EF4-FFF2-40B4-BE49-F238E27FC236}">
                <a16:creationId xmlns:a16="http://schemas.microsoft.com/office/drawing/2014/main" id="{40E306C6-A890-4667-BD0F-D113E827464D}"/>
              </a:ext>
            </a:extLst>
          </p:cNvPr>
          <p:cNvSpPr/>
          <p:nvPr/>
        </p:nvSpPr>
        <p:spPr>
          <a:xfrm rot="16200000">
            <a:off x="6035366" y="5481144"/>
            <a:ext cx="310055" cy="444339"/>
          </a:xfrm>
          <a:prstGeom prst="downArrow">
            <a:avLst/>
          </a:prstGeom>
          <a:solidFill>
            <a:srgbClr val="FF0000"/>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latin typeface="Arial"/>
              <a:ea typeface="Arial"/>
              <a:cs typeface="Arial"/>
              <a:sym typeface="Arial"/>
            </a:endParaRPr>
          </a:p>
        </p:txBody>
      </p:sp>
      <p:sp>
        <p:nvSpPr>
          <p:cNvPr id="4" name="TextBox 3">
            <a:extLst>
              <a:ext uri="{FF2B5EF4-FFF2-40B4-BE49-F238E27FC236}">
                <a16:creationId xmlns:a16="http://schemas.microsoft.com/office/drawing/2014/main" id="{C9F16B1E-2C29-4BAF-88D3-8EAD16F2355F}"/>
              </a:ext>
            </a:extLst>
          </p:cNvPr>
          <p:cNvSpPr txBox="1"/>
          <p:nvPr/>
        </p:nvSpPr>
        <p:spPr>
          <a:xfrm>
            <a:off x="4388068" y="1543050"/>
            <a:ext cx="12507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Gotham Bold" panose="02000803030000020004" pitchFamily="2" charset="0"/>
                <a:sym typeface="Arial"/>
              </a:rPr>
              <a:t>35 years</a:t>
            </a:r>
          </a:p>
        </p:txBody>
      </p:sp>
      <p:sp>
        <p:nvSpPr>
          <p:cNvPr id="19" name="TextBox 18">
            <a:extLst>
              <a:ext uri="{FF2B5EF4-FFF2-40B4-BE49-F238E27FC236}">
                <a16:creationId xmlns:a16="http://schemas.microsoft.com/office/drawing/2014/main" id="{97DC4C4C-53F1-44E3-AF8D-EB51EA84568D}"/>
              </a:ext>
            </a:extLst>
          </p:cNvPr>
          <p:cNvSpPr txBox="1"/>
          <p:nvPr/>
        </p:nvSpPr>
        <p:spPr>
          <a:xfrm>
            <a:off x="4430239" y="5488508"/>
            <a:ext cx="14019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Gotham Bold" panose="02000803030000020004" pitchFamily="2" charset="0"/>
              </a:rPr>
              <a:t>50 + </a:t>
            </a:r>
            <a:r>
              <a:rPr kumimoji="0" lang="en-US" sz="1800" b="0" i="0" u="none" strike="noStrike" cap="none" spc="0" normalizeH="0" baseline="0" dirty="0">
                <a:ln>
                  <a:noFill/>
                </a:ln>
                <a:solidFill>
                  <a:srgbClr val="000000"/>
                </a:solidFill>
                <a:effectLst/>
                <a:uFillTx/>
                <a:latin typeface="Gotham Bold" panose="02000803030000020004" pitchFamily="2" charset="0"/>
                <a:sym typeface="Arial"/>
              </a:rPr>
              <a:t> years</a:t>
            </a:r>
          </a:p>
        </p:txBody>
      </p:sp>
      <p:sp>
        <p:nvSpPr>
          <p:cNvPr id="20" name="TextBox 19">
            <a:extLst>
              <a:ext uri="{FF2B5EF4-FFF2-40B4-BE49-F238E27FC236}">
                <a16:creationId xmlns:a16="http://schemas.microsoft.com/office/drawing/2014/main" id="{9F696915-83A1-480D-A897-1999B3CC07B6}"/>
              </a:ext>
            </a:extLst>
          </p:cNvPr>
          <p:cNvSpPr txBox="1"/>
          <p:nvPr/>
        </p:nvSpPr>
        <p:spPr>
          <a:xfrm>
            <a:off x="2396359" y="4278394"/>
            <a:ext cx="17500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Gotham Bold" panose="02000803030000020004" pitchFamily="2" charset="0"/>
                <a:sym typeface="Arial"/>
              </a:rPr>
              <a:t>8” overlay</a:t>
            </a:r>
          </a:p>
        </p:txBody>
      </p:sp>
      <p:sp>
        <p:nvSpPr>
          <p:cNvPr id="23" name="TextBox 22">
            <a:extLst>
              <a:ext uri="{FF2B5EF4-FFF2-40B4-BE49-F238E27FC236}">
                <a16:creationId xmlns:a16="http://schemas.microsoft.com/office/drawing/2014/main" id="{A89CD247-F906-4D03-98BF-EADE32EEF3CE}"/>
              </a:ext>
            </a:extLst>
          </p:cNvPr>
          <p:cNvSpPr txBox="1"/>
          <p:nvPr/>
        </p:nvSpPr>
        <p:spPr>
          <a:xfrm>
            <a:off x="2445772" y="740523"/>
            <a:ext cx="17500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Gotham Bold" panose="02000803030000020004" pitchFamily="2" charset="0"/>
              </a:rPr>
              <a:t>6”</a:t>
            </a:r>
            <a:r>
              <a:rPr kumimoji="0" lang="en-US" sz="1800" b="0" i="0" u="none" strike="noStrike" cap="none" spc="0" normalizeH="0" baseline="0" dirty="0">
                <a:ln>
                  <a:noFill/>
                </a:ln>
                <a:solidFill>
                  <a:srgbClr val="000000"/>
                </a:solidFill>
                <a:effectLst/>
                <a:uFillTx/>
                <a:latin typeface="Gotham Bold" panose="02000803030000020004" pitchFamily="2" charset="0"/>
                <a:sym typeface="Arial"/>
              </a:rPr>
              <a:t> overlay</a:t>
            </a:r>
          </a:p>
        </p:txBody>
      </p:sp>
      <p:sp>
        <p:nvSpPr>
          <p:cNvPr id="1018" name="Rectangle 2"/>
          <p:cNvSpPr txBox="1">
            <a:spLocks noGrp="1"/>
          </p:cNvSpPr>
          <p:nvPr>
            <p:ph type="title"/>
          </p:nvPr>
        </p:nvSpPr>
        <p:spPr>
          <a:xfrm>
            <a:off x="7378262" y="387349"/>
            <a:ext cx="4488816" cy="706349"/>
          </a:xfrm>
          <a:prstGeom prst="rect">
            <a:avLst/>
          </a:prstGeom>
        </p:spPr>
        <p:txBody>
          <a:bodyPr>
            <a:normAutofit fontScale="90000"/>
          </a:bodyPr>
          <a:lstStyle/>
          <a:p>
            <a:pPr>
              <a:lnSpc>
                <a:spcPct val="120000"/>
              </a:lnSpc>
              <a:defRPr sz="2400"/>
            </a:pPr>
            <a:r>
              <a:rPr dirty="0"/>
              <a:t>CONCRETE  OVERLAYS </a:t>
            </a:r>
            <a:r>
              <a:rPr lang="en-US" dirty="0"/>
              <a:t>US1</a:t>
            </a:r>
            <a:br>
              <a:rPr dirty="0"/>
            </a:br>
            <a:r>
              <a:rPr lang="en-US" sz="1800" dirty="0"/>
              <a:t>New Smyrna Beach, Florida 1988</a:t>
            </a:r>
            <a:endParaRPr sz="1800" dirty="0"/>
          </a:p>
        </p:txBody>
      </p:sp>
    </p:spTree>
    <p:extLst>
      <p:ext uri="{BB962C8B-B14F-4D97-AF65-F5344CB8AC3E}">
        <p14:creationId xmlns:p14="http://schemas.microsoft.com/office/powerpoint/2010/main" val="816676320"/>
      </p:ext>
    </p:extLst>
  </p:cSld>
  <p:clrMapOvr>
    <a:masterClrMapping/>
  </p:clrMapOvr>
  <p:transition spd="med" advTm="751"/>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p:cNvGrpSpPr/>
          <p:nvPr/>
        </p:nvGrpSpPr>
        <p:grpSpPr>
          <a:xfrm>
            <a:off x="-8467" y="0"/>
            <a:ext cx="14506607" cy="9242625"/>
            <a:chOff x="0" y="0"/>
            <a:chExt cx="14506605" cy="9242624"/>
          </a:xfrm>
        </p:grpSpPr>
        <p:sp>
          <p:nvSpPr>
            <p:cNvPr id="101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1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15"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017" name="Image" descr="Image"/>
          <p:cNvPicPr>
            <a:picLocks noChangeAspect="1"/>
          </p:cNvPicPr>
          <p:nvPr/>
        </p:nvPicPr>
        <p:blipFill>
          <a:blip r:embed="rId2"/>
          <a:stretch>
            <a:fillRect/>
          </a:stretch>
        </p:blipFill>
        <p:spPr>
          <a:xfrm>
            <a:off x="8724826" y="5438956"/>
            <a:ext cx="2104910" cy="739180"/>
          </a:xfrm>
          <a:prstGeom prst="rect">
            <a:avLst/>
          </a:prstGeom>
          <a:ln w="12700">
            <a:miter lim="400000"/>
          </a:ln>
        </p:spPr>
      </p:pic>
      <p:sp>
        <p:nvSpPr>
          <p:cNvPr id="1018" name="Rectangle 2"/>
          <p:cNvSpPr txBox="1">
            <a:spLocks noGrp="1"/>
          </p:cNvSpPr>
          <p:nvPr>
            <p:ph type="title"/>
          </p:nvPr>
        </p:nvSpPr>
        <p:spPr>
          <a:xfrm>
            <a:off x="7225862" y="387349"/>
            <a:ext cx="4356538" cy="706349"/>
          </a:xfrm>
          <a:prstGeom prst="rect">
            <a:avLst/>
          </a:prstGeom>
        </p:spPr>
        <p:txBody>
          <a:bodyPr>
            <a:normAutofit fontScale="90000"/>
          </a:bodyPr>
          <a:lstStyle/>
          <a:p>
            <a:pPr>
              <a:lnSpc>
                <a:spcPct val="120000"/>
              </a:lnSpc>
              <a:defRPr sz="2400"/>
            </a:pPr>
            <a:r>
              <a:rPr dirty="0"/>
              <a:t>CONCRETE  OVERLAYS </a:t>
            </a:r>
            <a:r>
              <a:rPr lang="en-US" dirty="0"/>
              <a:t>US1</a:t>
            </a:r>
            <a:br>
              <a:rPr dirty="0"/>
            </a:br>
            <a:r>
              <a:rPr lang="en-US" sz="1800" dirty="0"/>
              <a:t>New Smyrna Beach, Florida 1988</a:t>
            </a:r>
            <a:endParaRPr sz="1800" dirty="0"/>
          </a:p>
        </p:txBody>
      </p:sp>
      <p:sp>
        <p:nvSpPr>
          <p:cNvPr id="1019" name="Rectangle 3"/>
          <p:cNvSpPr txBox="1">
            <a:spLocks noGrp="1"/>
          </p:cNvSpPr>
          <p:nvPr>
            <p:ph type="body" sz="half" idx="1"/>
          </p:nvPr>
        </p:nvSpPr>
        <p:spPr>
          <a:xfrm>
            <a:off x="7708175" y="1759801"/>
            <a:ext cx="4705442" cy="4314002"/>
          </a:xfrm>
          <a:prstGeom prst="rect">
            <a:avLst/>
          </a:prstGeom>
        </p:spPr>
        <p:txBody>
          <a:bodyPr lIns="44450" tIns="44450" rIns="44450" bIns="44450">
            <a:normAutofit/>
          </a:bodyPr>
          <a:lstStyle/>
          <a:p>
            <a:pPr marL="0" indent="0">
              <a:defRPr b="0">
                <a:solidFill>
                  <a:schemeClr val="accent4"/>
                </a:solidFill>
                <a:latin typeface="Gotham"/>
                <a:ea typeface="Gotham"/>
                <a:cs typeface="Gotham"/>
                <a:sym typeface="Gotham"/>
              </a:defRPr>
            </a:pPr>
            <a:r>
              <a:rPr lang="en-US" dirty="0">
                <a:latin typeface="Gotham Bold" panose="02000803030000020004" pitchFamily="2" charset="0"/>
              </a:rPr>
              <a:t>Performance 6” Concrete Thickness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 - 35 years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Performance 8” Concrete Thickness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 - &gt; 50 years</a:t>
            </a:r>
          </a:p>
          <a:p>
            <a:pPr marL="0" indent="0">
              <a:defRPr b="0">
                <a:solidFill>
                  <a:schemeClr val="accent4"/>
                </a:solidFill>
                <a:latin typeface="Gotham"/>
                <a:ea typeface="Gotham"/>
                <a:cs typeface="Gotham"/>
                <a:sym typeface="Gotham"/>
              </a:defRPr>
            </a:pPr>
            <a:endParaRPr dirty="0"/>
          </a:p>
        </p:txBody>
      </p:sp>
      <p:sp>
        <p:nvSpPr>
          <p:cNvPr id="1022" name="Straight Connector 7"/>
          <p:cNvSpPr/>
          <p:nvPr/>
        </p:nvSpPr>
        <p:spPr>
          <a:xfrm flipH="1" flipV="1">
            <a:off x="7176146" y="1567296"/>
            <a:ext cx="4688115" cy="2"/>
          </a:xfrm>
          <a:prstGeom prst="line">
            <a:avLst/>
          </a:prstGeom>
          <a:ln>
            <a:solidFill>
              <a:schemeClr val="accent4"/>
            </a:solidFill>
          </a:ln>
        </p:spPr>
        <p:txBody>
          <a:bodyPr lIns="45719" rIns="45719"/>
          <a:lstStyle/>
          <a:p>
            <a:endParaRPr/>
          </a:p>
        </p:txBody>
      </p:sp>
      <p:sp>
        <p:nvSpPr>
          <p:cNvPr id="1024" name="Rectangle 8"/>
          <p:cNvSpPr txBox="1"/>
          <p:nvPr/>
        </p:nvSpPr>
        <p:spPr>
          <a:xfrm>
            <a:off x="1705204" y="1759801"/>
            <a:ext cx="323114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r>
              <a:rPr dirty="0"/>
              <a:t> Existing Condition before overlay </a:t>
            </a:r>
          </a:p>
        </p:txBody>
      </p:sp>
      <p:pic>
        <p:nvPicPr>
          <p:cNvPr id="5" name="Picture 4">
            <a:extLst>
              <a:ext uri="{FF2B5EF4-FFF2-40B4-BE49-F238E27FC236}">
                <a16:creationId xmlns:a16="http://schemas.microsoft.com/office/drawing/2014/main" id="{32D22059-A14C-44CB-8891-1D74E43791B2}"/>
              </a:ext>
            </a:extLst>
          </p:cNvPr>
          <p:cNvPicPr>
            <a:picLocks noChangeAspect="1"/>
          </p:cNvPicPr>
          <p:nvPr/>
        </p:nvPicPr>
        <p:blipFill rotWithShape="1">
          <a:blip r:embed="rId3"/>
          <a:srcRect l="14808" t="17276" r="27568" b="17944"/>
          <a:stretch/>
        </p:blipFill>
        <p:spPr>
          <a:xfrm>
            <a:off x="99303" y="1093699"/>
            <a:ext cx="7174567" cy="5376936"/>
          </a:xfrm>
          <a:prstGeom prst="rect">
            <a:avLst/>
          </a:prstGeom>
        </p:spPr>
      </p:pic>
      <p:pic>
        <p:nvPicPr>
          <p:cNvPr id="3" name="Picture 2" descr="Chart, bar chart&#10;&#10;Description automatically generated">
            <a:extLst>
              <a:ext uri="{FF2B5EF4-FFF2-40B4-BE49-F238E27FC236}">
                <a16:creationId xmlns:a16="http://schemas.microsoft.com/office/drawing/2014/main" id="{96C10928-A2A2-4627-BEED-E48F617AB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420" y="3079366"/>
            <a:ext cx="4153721" cy="1792775"/>
          </a:xfrm>
          <a:prstGeom prst="rect">
            <a:avLst/>
          </a:prstGeom>
        </p:spPr>
      </p:pic>
      <p:sp>
        <p:nvSpPr>
          <p:cNvPr id="4" name="Oval 3">
            <a:extLst>
              <a:ext uri="{FF2B5EF4-FFF2-40B4-BE49-F238E27FC236}">
                <a16:creationId xmlns:a16="http://schemas.microsoft.com/office/drawing/2014/main" id="{3A304697-DDD4-4633-8216-71D822C3DD39}"/>
              </a:ext>
            </a:extLst>
          </p:cNvPr>
          <p:cNvSpPr/>
          <p:nvPr/>
        </p:nvSpPr>
        <p:spPr>
          <a:xfrm>
            <a:off x="11398470" y="4263182"/>
            <a:ext cx="546538" cy="608960"/>
          </a:xfrm>
          <a:prstGeom prst="ellipse">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538147367"/>
      </p:ext>
    </p:extLst>
  </p:cSld>
  <p:clrMapOvr>
    <a:masterClrMapping/>
  </p:clrMapOvr>
  <p:transition spd="med" advTm="7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1" name="Group"/>
          <p:cNvGrpSpPr/>
          <p:nvPr/>
        </p:nvGrpSpPr>
        <p:grpSpPr>
          <a:xfrm>
            <a:off x="-8467" y="0"/>
            <a:ext cx="14506607" cy="9242625"/>
            <a:chOff x="0" y="0"/>
            <a:chExt cx="14506605" cy="9242624"/>
          </a:xfrm>
        </p:grpSpPr>
        <p:sp>
          <p:nvSpPr>
            <p:cNvPr id="72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72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730"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733" name="Title 6"/>
          <p:cNvSpPr txBox="1">
            <a:spLocks noGrp="1"/>
          </p:cNvSpPr>
          <p:nvPr>
            <p:ph type="title"/>
          </p:nvPr>
        </p:nvSpPr>
        <p:spPr>
          <a:xfrm>
            <a:off x="1279525" y="576034"/>
            <a:ext cx="9632950" cy="735588"/>
          </a:xfrm>
          <a:prstGeom prst="rect">
            <a:avLst/>
          </a:prstGeom>
        </p:spPr>
        <p:txBody>
          <a:bodyPr>
            <a:normAutofit fontScale="90000"/>
          </a:bodyPr>
          <a:lstStyle>
            <a:lvl1pPr>
              <a:lnSpc>
                <a:spcPct val="120000"/>
              </a:lnSpc>
            </a:lvl1pPr>
          </a:lstStyle>
          <a:p>
            <a:r>
              <a:t>SOME RESILIENT CEMENT-BASED PAVEMENT SOLUTIONS THAT CAN BE USED AS HARDENING TECHNIQUES</a:t>
            </a:r>
          </a:p>
        </p:txBody>
      </p:sp>
      <p:grpSp>
        <p:nvGrpSpPr>
          <p:cNvPr id="754" name="Group 18"/>
          <p:cNvGrpSpPr/>
          <p:nvPr/>
        </p:nvGrpSpPr>
        <p:grpSpPr>
          <a:xfrm>
            <a:off x="1322881" y="1548243"/>
            <a:ext cx="2931320" cy="2769259"/>
            <a:chOff x="0" y="0"/>
            <a:chExt cx="2931319" cy="2769257"/>
          </a:xfrm>
        </p:grpSpPr>
        <p:grpSp>
          <p:nvGrpSpPr>
            <p:cNvPr id="751" name="Group 5"/>
            <p:cNvGrpSpPr/>
            <p:nvPr/>
          </p:nvGrpSpPr>
          <p:grpSpPr>
            <a:xfrm>
              <a:off x="0" y="32955"/>
              <a:ext cx="2931320" cy="2736303"/>
              <a:chOff x="0" y="0"/>
              <a:chExt cx="2931319" cy="2736301"/>
            </a:xfrm>
          </p:grpSpPr>
          <p:sp>
            <p:nvSpPr>
              <p:cNvPr id="734" name="Freeform 6"/>
              <p:cNvSpPr/>
              <p:nvPr/>
            </p:nvSpPr>
            <p:spPr>
              <a:xfrm>
                <a:off x="6746" y="309374"/>
                <a:ext cx="2918224" cy="2426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735"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38" name="Freeform 9"/>
              <p:cNvGrpSpPr/>
              <p:nvPr/>
            </p:nvGrpSpPr>
            <p:grpSpPr>
              <a:xfrm>
                <a:off x="2917726" y="1212847"/>
                <a:ext cx="12701" cy="1"/>
                <a:chOff x="0" y="0"/>
                <a:chExt cx="12700" cy="0"/>
              </a:xfrm>
            </p:grpSpPr>
            <p:sp>
              <p:nvSpPr>
                <p:cNvPr id="736"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37" name="Line"/>
                <p:cNvSpPr/>
                <p:nvPr/>
              </p:nvSpPr>
              <p:spPr>
                <a:xfrm>
                  <a:off x="0" y="0"/>
                  <a:ext cx="12701"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39"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42" name="Freeform 13"/>
              <p:cNvGrpSpPr/>
              <p:nvPr/>
            </p:nvGrpSpPr>
            <p:grpSpPr>
              <a:xfrm>
                <a:off x="101401" y="1271823"/>
                <a:ext cx="1" cy="12701"/>
                <a:chOff x="0" y="0"/>
                <a:chExt cx="0" cy="12700"/>
              </a:xfrm>
            </p:grpSpPr>
            <p:sp>
              <p:nvSpPr>
                <p:cNvPr id="740"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41"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43"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46" name="Freeform 15"/>
              <p:cNvGrpSpPr/>
              <p:nvPr/>
            </p:nvGrpSpPr>
            <p:grpSpPr>
              <a:xfrm>
                <a:off x="0" y="1212847"/>
                <a:ext cx="12700" cy="1"/>
                <a:chOff x="0" y="0"/>
                <a:chExt cx="12700" cy="0"/>
              </a:xfrm>
            </p:grpSpPr>
            <p:sp>
              <p:nvSpPr>
                <p:cNvPr id="744"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45"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47" name="Rectangle 16"/>
              <p:cNvSpPr/>
              <p:nvPr/>
            </p:nvSpPr>
            <p:spPr>
              <a:xfrm>
                <a:off x="6746" y="302407"/>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748"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49"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50"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070C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752" name="95 CuadroTexto"/>
            <p:cNvSpPr txBox="1"/>
            <p:nvPr/>
          </p:nvSpPr>
          <p:spPr>
            <a:xfrm>
              <a:off x="167185" y="0"/>
              <a:ext cx="2581858" cy="487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Conventional Concrete Pavement</a:t>
              </a:r>
            </a:p>
          </p:txBody>
        </p:sp>
        <p:pic>
          <p:nvPicPr>
            <p:cNvPr id="753" name="Picture 92" descr="Picture 92"/>
            <p:cNvPicPr>
              <a:picLocks noChangeAspect="1"/>
            </p:cNvPicPr>
            <p:nvPr/>
          </p:nvPicPr>
          <p:blipFill>
            <a:blip r:embed="rId3"/>
            <a:stretch>
              <a:fillRect/>
            </a:stretch>
          </p:blipFill>
          <p:spPr>
            <a:xfrm>
              <a:off x="143122" y="793781"/>
              <a:ext cx="2677100" cy="1645921"/>
            </a:xfrm>
            <a:prstGeom prst="rect">
              <a:avLst/>
            </a:prstGeom>
            <a:ln w="12700" cap="flat">
              <a:noFill/>
              <a:miter lim="400000"/>
            </a:ln>
            <a:effectLst/>
          </p:spPr>
        </p:pic>
      </p:grpSp>
      <p:grpSp>
        <p:nvGrpSpPr>
          <p:cNvPr id="776" name="Group 16"/>
          <p:cNvGrpSpPr/>
          <p:nvPr/>
        </p:nvGrpSpPr>
        <p:grpSpPr>
          <a:xfrm>
            <a:off x="7937799" y="1583756"/>
            <a:ext cx="2931320" cy="2736302"/>
            <a:chOff x="0" y="0"/>
            <a:chExt cx="2931319" cy="2736301"/>
          </a:xfrm>
        </p:grpSpPr>
        <p:grpSp>
          <p:nvGrpSpPr>
            <p:cNvPr id="774" name="190 Grupo"/>
            <p:cNvGrpSpPr/>
            <p:nvPr/>
          </p:nvGrpSpPr>
          <p:grpSpPr>
            <a:xfrm>
              <a:off x="-1" y="0"/>
              <a:ext cx="2931321" cy="2736302"/>
              <a:chOff x="0" y="0"/>
              <a:chExt cx="2931319" cy="2736301"/>
            </a:xfrm>
          </p:grpSpPr>
          <p:grpSp>
            <p:nvGrpSpPr>
              <p:cNvPr id="772" name="Group 5"/>
              <p:cNvGrpSpPr/>
              <p:nvPr/>
            </p:nvGrpSpPr>
            <p:grpSpPr>
              <a:xfrm>
                <a:off x="-1" y="0"/>
                <a:ext cx="2931321" cy="2736302"/>
                <a:chOff x="0" y="0"/>
                <a:chExt cx="2931319" cy="2736301"/>
              </a:xfrm>
            </p:grpSpPr>
            <p:sp>
              <p:nvSpPr>
                <p:cNvPr id="755" name="Freeform 6"/>
                <p:cNvSpPr/>
                <p:nvPr/>
              </p:nvSpPr>
              <p:spPr>
                <a:xfrm>
                  <a:off x="6746" y="309374"/>
                  <a:ext cx="2918224" cy="2426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756"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59" name="Freeform 9"/>
                <p:cNvGrpSpPr/>
                <p:nvPr/>
              </p:nvGrpSpPr>
              <p:grpSpPr>
                <a:xfrm>
                  <a:off x="2917726" y="1212847"/>
                  <a:ext cx="12701" cy="1"/>
                  <a:chOff x="0" y="0"/>
                  <a:chExt cx="12700" cy="0"/>
                </a:xfrm>
              </p:grpSpPr>
              <p:sp>
                <p:nvSpPr>
                  <p:cNvPr id="757"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58"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60"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63" name="Freeform 13"/>
                <p:cNvGrpSpPr/>
                <p:nvPr/>
              </p:nvGrpSpPr>
              <p:grpSpPr>
                <a:xfrm>
                  <a:off x="101401" y="1271823"/>
                  <a:ext cx="1" cy="12701"/>
                  <a:chOff x="0" y="0"/>
                  <a:chExt cx="0" cy="12700"/>
                </a:xfrm>
              </p:grpSpPr>
              <p:sp>
                <p:nvSpPr>
                  <p:cNvPr id="761"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62"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64"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67" name="Freeform 15"/>
                <p:cNvGrpSpPr/>
                <p:nvPr/>
              </p:nvGrpSpPr>
              <p:grpSpPr>
                <a:xfrm>
                  <a:off x="-1" y="1212847"/>
                  <a:ext cx="12701" cy="1"/>
                  <a:chOff x="0" y="0"/>
                  <a:chExt cx="12700" cy="0"/>
                </a:xfrm>
              </p:grpSpPr>
              <p:sp>
                <p:nvSpPr>
                  <p:cNvPr id="765"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66"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68" name="Rectangle 16"/>
                <p:cNvSpPr/>
                <p:nvPr/>
              </p:nvSpPr>
              <p:spPr>
                <a:xfrm>
                  <a:off x="6746" y="302407"/>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769"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70"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71"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8386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773" name="95 CuadroTexto"/>
              <p:cNvSpPr txBox="1"/>
              <p:nvPr/>
            </p:nvSpPr>
            <p:spPr>
              <a:xfrm>
                <a:off x="177900" y="67919"/>
                <a:ext cx="2581859" cy="271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Concrete Overlays </a:t>
                </a:r>
              </a:p>
            </p:txBody>
          </p:sp>
        </p:grpSp>
        <p:pic>
          <p:nvPicPr>
            <p:cNvPr id="775" name="Picture 2" descr="Picture 2"/>
            <p:cNvPicPr>
              <a:picLocks noChangeAspect="1"/>
            </p:cNvPicPr>
            <p:nvPr/>
          </p:nvPicPr>
          <p:blipFill>
            <a:blip r:embed="rId4"/>
            <a:stretch>
              <a:fillRect/>
            </a:stretch>
          </p:blipFill>
          <p:spPr>
            <a:xfrm>
              <a:off x="143866" y="770738"/>
              <a:ext cx="2677099" cy="1645921"/>
            </a:xfrm>
            <a:prstGeom prst="rect">
              <a:avLst/>
            </a:prstGeom>
            <a:ln w="12700" cap="flat">
              <a:noFill/>
              <a:miter lim="400000"/>
            </a:ln>
            <a:effectLst/>
          </p:spPr>
        </p:pic>
      </p:grpSp>
      <p:grpSp>
        <p:nvGrpSpPr>
          <p:cNvPr id="798" name="Group 17"/>
          <p:cNvGrpSpPr/>
          <p:nvPr/>
        </p:nvGrpSpPr>
        <p:grpSpPr>
          <a:xfrm>
            <a:off x="4632391" y="1585391"/>
            <a:ext cx="2931320" cy="2736305"/>
            <a:chOff x="0" y="0"/>
            <a:chExt cx="2931319" cy="2736303"/>
          </a:xfrm>
        </p:grpSpPr>
        <p:grpSp>
          <p:nvGrpSpPr>
            <p:cNvPr id="796" name="190 Grupo"/>
            <p:cNvGrpSpPr/>
            <p:nvPr/>
          </p:nvGrpSpPr>
          <p:grpSpPr>
            <a:xfrm>
              <a:off x="-1" y="0"/>
              <a:ext cx="2931321" cy="2736304"/>
              <a:chOff x="0" y="0"/>
              <a:chExt cx="2931319" cy="2736303"/>
            </a:xfrm>
          </p:grpSpPr>
          <p:grpSp>
            <p:nvGrpSpPr>
              <p:cNvPr id="794" name="Group 5"/>
              <p:cNvGrpSpPr/>
              <p:nvPr/>
            </p:nvGrpSpPr>
            <p:grpSpPr>
              <a:xfrm>
                <a:off x="-1" y="0"/>
                <a:ext cx="2931321" cy="2736304"/>
                <a:chOff x="0" y="0"/>
                <a:chExt cx="2931319" cy="2736303"/>
              </a:xfrm>
            </p:grpSpPr>
            <p:sp>
              <p:nvSpPr>
                <p:cNvPr id="777" name="Freeform 6"/>
                <p:cNvSpPr/>
                <p:nvPr/>
              </p:nvSpPr>
              <p:spPr>
                <a:xfrm>
                  <a:off x="6746" y="309374"/>
                  <a:ext cx="2918224" cy="24269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778"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81" name="Freeform 9"/>
                <p:cNvGrpSpPr/>
                <p:nvPr/>
              </p:nvGrpSpPr>
              <p:grpSpPr>
                <a:xfrm>
                  <a:off x="2917726" y="1212847"/>
                  <a:ext cx="12701" cy="1"/>
                  <a:chOff x="0" y="0"/>
                  <a:chExt cx="12700" cy="0"/>
                </a:xfrm>
              </p:grpSpPr>
              <p:sp>
                <p:nvSpPr>
                  <p:cNvPr id="779"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80"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82" name="Freeform 11"/>
                <p:cNvSpPr/>
                <p:nvPr/>
              </p:nvSpPr>
              <p:spPr>
                <a:xfrm>
                  <a:off x="2823964" y="12718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85" name="Freeform 13"/>
                <p:cNvGrpSpPr/>
                <p:nvPr/>
              </p:nvGrpSpPr>
              <p:grpSpPr>
                <a:xfrm>
                  <a:off x="101401" y="1271824"/>
                  <a:ext cx="1" cy="12701"/>
                  <a:chOff x="0" y="0"/>
                  <a:chExt cx="0" cy="12700"/>
                </a:xfrm>
              </p:grpSpPr>
              <p:sp>
                <p:nvSpPr>
                  <p:cNvPr id="783" name="Line"/>
                  <p:cNvSpPr/>
                  <p:nvPr/>
                </p:nvSpPr>
                <p:spPr>
                  <a:xfrm flipV="1">
                    <a:off x="0" y="0"/>
                    <a:ext cx="1" cy="1270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84" name="Line"/>
                  <p:cNvSpPr/>
                  <p:nvPr/>
                </p:nvSpPr>
                <p:spPr>
                  <a:xfrm flipH="1">
                    <a:off x="0" y="0"/>
                    <a:ext cx="1" cy="1270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86" name="Rectangle 14"/>
                <p:cNvSpPr/>
                <p:nvPr/>
              </p:nvSpPr>
              <p:spPr>
                <a:xfrm>
                  <a:off x="396" y="309374"/>
                  <a:ext cx="12701" cy="903474"/>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789" name="Freeform 15"/>
                <p:cNvGrpSpPr/>
                <p:nvPr/>
              </p:nvGrpSpPr>
              <p:grpSpPr>
                <a:xfrm>
                  <a:off x="-1" y="1212847"/>
                  <a:ext cx="12701" cy="1"/>
                  <a:chOff x="0" y="0"/>
                  <a:chExt cx="12700" cy="0"/>
                </a:xfrm>
              </p:grpSpPr>
              <p:sp>
                <p:nvSpPr>
                  <p:cNvPr id="787"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788"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790" name="Rectangle 16"/>
                <p:cNvSpPr/>
                <p:nvPr/>
              </p:nvSpPr>
              <p:spPr>
                <a:xfrm>
                  <a:off x="6746" y="302408"/>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791"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92"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793"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C518A"/>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795" name="95 CuadroTexto"/>
              <p:cNvSpPr txBox="1"/>
              <p:nvPr/>
            </p:nvSpPr>
            <p:spPr>
              <a:xfrm>
                <a:off x="177900" y="52768"/>
                <a:ext cx="2581859" cy="271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Thin Concrete Pavement</a:t>
                </a:r>
              </a:p>
            </p:txBody>
          </p:sp>
        </p:grpSp>
        <p:pic>
          <p:nvPicPr>
            <p:cNvPr id="797" name="Picture 101" descr="Picture 101"/>
            <p:cNvPicPr>
              <a:picLocks noChangeAspect="1"/>
            </p:cNvPicPr>
            <p:nvPr/>
          </p:nvPicPr>
          <p:blipFill>
            <a:blip r:embed="rId5"/>
            <a:stretch>
              <a:fillRect/>
            </a:stretch>
          </p:blipFill>
          <p:spPr>
            <a:xfrm>
              <a:off x="138590" y="767913"/>
              <a:ext cx="2677100" cy="1645921"/>
            </a:xfrm>
            <a:prstGeom prst="rect">
              <a:avLst/>
            </a:prstGeom>
            <a:ln w="12700" cap="flat">
              <a:noFill/>
              <a:miter lim="400000"/>
            </a:ln>
            <a:effectLst/>
          </p:spPr>
        </p:pic>
      </p:grpSp>
      <p:grpSp>
        <p:nvGrpSpPr>
          <p:cNvPr id="820" name="Group 14"/>
          <p:cNvGrpSpPr/>
          <p:nvPr/>
        </p:nvGrpSpPr>
        <p:grpSpPr>
          <a:xfrm>
            <a:off x="3314477" y="3889947"/>
            <a:ext cx="2931320" cy="2736303"/>
            <a:chOff x="0" y="0"/>
            <a:chExt cx="2931319" cy="2736302"/>
          </a:xfrm>
        </p:grpSpPr>
        <p:grpSp>
          <p:nvGrpSpPr>
            <p:cNvPr id="818" name="190 Grupo"/>
            <p:cNvGrpSpPr/>
            <p:nvPr/>
          </p:nvGrpSpPr>
          <p:grpSpPr>
            <a:xfrm>
              <a:off x="-1" y="-1"/>
              <a:ext cx="2931321" cy="2736304"/>
              <a:chOff x="0" y="0"/>
              <a:chExt cx="2931319" cy="2736302"/>
            </a:xfrm>
          </p:grpSpPr>
          <p:grpSp>
            <p:nvGrpSpPr>
              <p:cNvPr id="816" name="Group 5"/>
              <p:cNvGrpSpPr/>
              <p:nvPr/>
            </p:nvGrpSpPr>
            <p:grpSpPr>
              <a:xfrm>
                <a:off x="-1" y="-1"/>
                <a:ext cx="2931321" cy="2736304"/>
                <a:chOff x="0" y="0"/>
                <a:chExt cx="2931319" cy="2736302"/>
              </a:xfrm>
            </p:grpSpPr>
            <p:sp>
              <p:nvSpPr>
                <p:cNvPr id="799" name="Freeform 6"/>
                <p:cNvSpPr/>
                <p:nvPr/>
              </p:nvSpPr>
              <p:spPr>
                <a:xfrm>
                  <a:off x="6746" y="309374"/>
                  <a:ext cx="2918224" cy="24269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800"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03" name="Freeform 9"/>
                <p:cNvGrpSpPr/>
                <p:nvPr/>
              </p:nvGrpSpPr>
              <p:grpSpPr>
                <a:xfrm>
                  <a:off x="2917726" y="1212847"/>
                  <a:ext cx="12701" cy="1"/>
                  <a:chOff x="0" y="0"/>
                  <a:chExt cx="12700" cy="0"/>
                </a:xfrm>
              </p:grpSpPr>
              <p:sp>
                <p:nvSpPr>
                  <p:cNvPr id="801"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02"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04"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07" name="Freeform 13"/>
                <p:cNvGrpSpPr/>
                <p:nvPr/>
              </p:nvGrpSpPr>
              <p:grpSpPr>
                <a:xfrm>
                  <a:off x="101401" y="1271823"/>
                  <a:ext cx="1" cy="12701"/>
                  <a:chOff x="0" y="0"/>
                  <a:chExt cx="0" cy="12700"/>
                </a:xfrm>
              </p:grpSpPr>
              <p:sp>
                <p:nvSpPr>
                  <p:cNvPr id="805"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06"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08"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11" name="Freeform 15"/>
                <p:cNvGrpSpPr/>
                <p:nvPr/>
              </p:nvGrpSpPr>
              <p:grpSpPr>
                <a:xfrm>
                  <a:off x="-1" y="1212847"/>
                  <a:ext cx="12701" cy="1"/>
                  <a:chOff x="0" y="0"/>
                  <a:chExt cx="12700" cy="0"/>
                </a:xfrm>
              </p:grpSpPr>
              <p:sp>
                <p:nvSpPr>
                  <p:cNvPr id="809"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10"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12" name="Rectangle 16"/>
                <p:cNvSpPr/>
                <p:nvPr/>
              </p:nvSpPr>
              <p:spPr>
                <a:xfrm>
                  <a:off x="6746" y="302408"/>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813"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14"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15"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070C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817" name="95 CuadroTexto"/>
              <p:cNvSpPr/>
              <p:nvPr/>
            </p:nvSpPr>
            <p:spPr>
              <a:xfrm>
                <a:off x="177900" y="8842"/>
                <a:ext cx="25818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Roller Compacted Concrete (RCC)</a:t>
                </a:r>
              </a:p>
            </p:txBody>
          </p:sp>
        </p:grpSp>
        <p:pic>
          <p:nvPicPr>
            <p:cNvPr id="819" name="Picture 94" descr="Picture 94"/>
            <p:cNvPicPr>
              <a:picLocks noChangeAspect="1"/>
            </p:cNvPicPr>
            <p:nvPr/>
          </p:nvPicPr>
          <p:blipFill>
            <a:blip r:embed="rId6"/>
            <a:stretch>
              <a:fillRect/>
            </a:stretch>
          </p:blipFill>
          <p:spPr>
            <a:xfrm>
              <a:off x="144558" y="837010"/>
              <a:ext cx="2677100" cy="1645921"/>
            </a:xfrm>
            <a:prstGeom prst="rect">
              <a:avLst/>
            </a:prstGeom>
            <a:ln w="12700" cap="flat">
              <a:noFill/>
              <a:miter lim="400000"/>
            </a:ln>
            <a:effectLst/>
          </p:spPr>
        </p:pic>
      </p:grpSp>
      <p:grpSp>
        <p:nvGrpSpPr>
          <p:cNvPr id="842" name="Group 15"/>
          <p:cNvGrpSpPr/>
          <p:nvPr/>
        </p:nvGrpSpPr>
        <p:grpSpPr>
          <a:xfrm>
            <a:off x="6760440" y="3885755"/>
            <a:ext cx="2931320" cy="2744686"/>
            <a:chOff x="0" y="0"/>
            <a:chExt cx="2931319" cy="2744684"/>
          </a:xfrm>
        </p:grpSpPr>
        <p:grpSp>
          <p:nvGrpSpPr>
            <p:cNvPr id="840" name="190 Grupo"/>
            <p:cNvGrpSpPr/>
            <p:nvPr/>
          </p:nvGrpSpPr>
          <p:grpSpPr>
            <a:xfrm>
              <a:off x="-1" y="-1"/>
              <a:ext cx="2931321" cy="2744686"/>
              <a:chOff x="0" y="0"/>
              <a:chExt cx="2931319" cy="2744684"/>
            </a:xfrm>
          </p:grpSpPr>
          <p:grpSp>
            <p:nvGrpSpPr>
              <p:cNvPr id="838" name="Group 5"/>
              <p:cNvGrpSpPr/>
              <p:nvPr/>
            </p:nvGrpSpPr>
            <p:grpSpPr>
              <a:xfrm>
                <a:off x="-1" y="8382"/>
                <a:ext cx="2931321" cy="2736303"/>
                <a:chOff x="0" y="0"/>
                <a:chExt cx="2931319" cy="2736302"/>
              </a:xfrm>
            </p:grpSpPr>
            <p:sp>
              <p:nvSpPr>
                <p:cNvPr id="821" name="Freeform 6"/>
                <p:cNvSpPr/>
                <p:nvPr/>
              </p:nvSpPr>
              <p:spPr>
                <a:xfrm>
                  <a:off x="6746" y="309374"/>
                  <a:ext cx="2918224" cy="24269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3" y="10079"/>
                      </a:lnTo>
                      <a:lnTo>
                        <a:pt x="21593" y="20309"/>
                      </a:lnTo>
                      <a:lnTo>
                        <a:pt x="21567" y="20584"/>
                      </a:lnTo>
                      <a:lnTo>
                        <a:pt x="21541" y="20707"/>
                      </a:lnTo>
                      <a:lnTo>
                        <a:pt x="21514" y="20845"/>
                      </a:lnTo>
                      <a:lnTo>
                        <a:pt x="21474" y="20968"/>
                      </a:lnTo>
                      <a:lnTo>
                        <a:pt x="21435" y="21064"/>
                      </a:lnTo>
                      <a:lnTo>
                        <a:pt x="21415" y="21133"/>
                      </a:lnTo>
                      <a:lnTo>
                        <a:pt x="21388" y="21174"/>
                      </a:lnTo>
                      <a:lnTo>
                        <a:pt x="21342" y="21270"/>
                      </a:lnTo>
                      <a:lnTo>
                        <a:pt x="21289" y="21353"/>
                      </a:lnTo>
                      <a:lnTo>
                        <a:pt x="21230" y="21435"/>
                      </a:lnTo>
                      <a:lnTo>
                        <a:pt x="21177" y="21490"/>
                      </a:lnTo>
                      <a:lnTo>
                        <a:pt x="21111" y="21531"/>
                      </a:lnTo>
                      <a:lnTo>
                        <a:pt x="21071" y="21545"/>
                      </a:lnTo>
                      <a:lnTo>
                        <a:pt x="21045" y="21559"/>
                      </a:lnTo>
                      <a:lnTo>
                        <a:pt x="21005" y="21586"/>
                      </a:lnTo>
                      <a:lnTo>
                        <a:pt x="20972" y="21600"/>
                      </a:lnTo>
                      <a:lnTo>
                        <a:pt x="621" y="21600"/>
                      </a:lnTo>
                      <a:lnTo>
                        <a:pt x="595" y="21586"/>
                      </a:lnTo>
                      <a:lnTo>
                        <a:pt x="555" y="21559"/>
                      </a:lnTo>
                      <a:lnTo>
                        <a:pt x="496" y="21531"/>
                      </a:lnTo>
                      <a:lnTo>
                        <a:pt x="430" y="21490"/>
                      </a:lnTo>
                      <a:lnTo>
                        <a:pt x="370" y="21435"/>
                      </a:lnTo>
                      <a:lnTo>
                        <a:pt x="311" y="21353"/>
                      </a:lnTo>
                      <a:lnTo>
                        <a:pt x="258" y="21270"/>
                      </a:lnTo>
                      <a:lnTo>
                        <a:pt x="231" y="21216"/>
                      </a:lnTo>
                      <a:lnTo>
                        <a:pt x="205" y="21174"/>
                      </a:lnTo>
                      <a:lnTo>
                        <a:pt x="159" y="21064"/>
                      </a:lnTo>
                      <a:lnTo>
                        <a:pt x="139" y="21023"/>
                      </a:lnTo>
                      <a:lnTo>
                        <a:pt x="126" y="20968"/>
                      </a:lnTo>
                      <a:lnTo>
                        <a:pt x="86" y="20845"/>
                      </a:lnTo>
                      <a:lnTo>
                        <a:pt x="59" y="20707"/>
                      </a:lnTo>
                      <a:lnTo>
                        <a:pt x="40" y="20584"/>
                      </a:lnTo>
                      <a:lnTo>
                        <a:pt x="26" y="20515"/>
                      </a:lnTo>
                      <a:lnTo>
                        <a:pt x="20" y="20447"/>
                      </a:lnTo>
                      <a:lnTo>
                        <a:pt x="7" y="20378"/>
                      </a:lnTo>
                      <a:lnTo>
                        <a:pt x="7" y="20309"/>
                      </a:lnTo>
                      <a:lnTo>
                        <a:pt x="0" y="20158"/>
                      </a:lnTo>
                      <a:lnTo>
                        <a:pt x="0" y="0"/>
                      </a:lnTo>
                      <a:lnTo>
                        <a:pt x="21600" y="0"/>
                      </a:lnTo>
                      <a:close/>
                    </a:path>
                  </a:pathLst>
                </a:custGeom>
                <a:solidFill>
                  <a:srgbClr val="F2F2F2"/>
                </a:solidFill>
                <a:ln w="38100" cap="flat">
                  <a:solidFill>
                    <a:srgbClr val="B3B3B3"/>
                  </a:solidFill>
                  <a:prstDash val="solid"/>
                  <a:round/>
                </a:ln>
                <a:effectLst/>
              </p:spPr>
              <p:txBody>
                <a:bodyPr wrap="square" lIns="45719" tIns="45719" rIns="45719" bIns="45719" numCol="1" anchor="t">
                  <a:noAutofit/>
                </a:bodyPr>
                <a:lstStyle/>
                <a:p>
                  <a:endParaRPr/>
                </a:p>
              </p:txBody>
            </p:sp>
            <p:sp>
              <p:nvSpPr>
                <p:cNvPr id="822" name="Freeform 7"/>
                <p:cNvSpPr/>
                <p:nvPr/>
              </p:nvSpPr>
              <p:spPr>
                <a:xfrm>
                  <a:off x="2917726" y="309374"/>
                  <a:ext cx="12701" cy="903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00" y="0"/>
                      </a:lnTo>
                      <a:lnTo>
                        <a:pt x="0" y="10800"/>
                      </a:lnTo>
                      <a:lnTo>
                        <a:pt x="0" y="21600"/>
                      </a:lnTo>
                      <a:lnTo>
                        <a:pt x="19200" y="21600"/>
                      </a:lnTo>
                      <a:lnTo>
                        <a:pt x="19200" y="10800"/>
                      </a:lnTo>
                      <a:lnTo>
                        <a:pt x="216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25" name="Freeform 9"/>
                <p:cNvGrpSpPr/>
                <p:nvPr/>
              </p:nvGrpSpPr>
              <p:grpSpPr>
                <a:xfrm>
                  <a:off x="2917726" y="1212847"/>
                  <a:ext cx="12701" cy="1"/>
                  <a:chOff x="0" y="0"/>
                  <a:chExt cx="12700" cy="0"/>
                </a:xfrm>
              </p:grpSpPr>
              <p:sp>
                <p:nvSpPr>
                  <p:cNvPr id="823"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24"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26" name="Freeform 11"/>
                <p:cNvSpPr/>
                <p:nvPr/>
              </p:nvSpPr>
              <p:spPr>
                <a:xfrm>
                  <a:off x="2823964" y="12718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2400"/>
                      </a:lnTo>
                      <a:lnTo>
                        <a:pt x="21600" y="216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29" name="Freeform 13"/>
                <p:cNvGrpSpPr/>
                <p:nvPr/>
              </p:nvGrpSpPr>
              <p:grpSpPr>
                <a:xfrm>
                  <a:off x="101401" y="1271823"/>
                  <a:ext cx="1" cy="12701"/>
                  <a:chOff x="0" y="0"/>
                  <a:chExt cx="0" cy="12700"/>
                </a:xfrm>
              </p:grpSpPr>
              <p:sp>
                <p:nvSpPr>
                  <p:cNvPr id="827" name="Line"/>
                  <p:cNvSpPr/>
                  <p:nvPr/>
                </p:nvSpPr>
                <p:spPr>
                  <a:xfrm flipV="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28" name="Line"/>
                  <p:cNvSpPr/>
                  <p:nvPr/>
                </p:nvSpPr>
                <p:spPr>
                  <a:xfrm flipH="1">
                    <a:off x="0" y="0"/>
                    <a:ext cx="1"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30" name="Rectangle 14"/>
                <p:cNvSpPr/>
                <p:nvPr/>
              </p:nvSpPr>
              <p:spPr>
                <a:xfrm>
                  <a:off x="396" y="309374"/>
                  <a:ext cx="12701" cy="903473"/>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grpSp>
              <p:nvGrpSpPr>
                <p:cNvPr id="833" name="Freeform 15"/>
                <p:cNvGrpSpPr/>
                <p:nvPr/>
              </p:nvGrpSpPr>
              <p:grpSpPr>
                <a:xfrm>
                  <a:off x="-1" y="1212847"/>
                  <a:ext cx="12701" cy="1"/>
                  <a:chOff x="0" y="0"/>
                  <a:chExt cx="12700" cy="0"/>
                </a:xfrm>
              </p:grpSpPr>
              <p:sp>
                <p:nvSpPr>
                  <p:cNvPr id="831" name="Line"/>
                  <p:cNvSpPr/>
                  <p:nvPr/>
                </p:nvSpPr>
                <p:spPr>
                  <a:xfrm>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32" name="Line"/>
                  <p:cNvSpPr/>
                  <p:nvPr/>
                </p:nvSpPr>
                <p:spPr>
                  <a:xfrm flipH="1" flipV="1">
                    <a:off x="0" y="0"/>
                    <a:ext cx="12700" cy="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834" name="Rectangle 16"/>
                <p:cNvSpPr/>
                <p:nvPr/>
              </p:nvSpPr>
              <p:spPr>
                <a:xfrm>
                  <a:off x="6746" y="302408"/>
                  <a:ext cx="2918223" cy="12701"/>
                </a:xfrm>
                <a:prstGeom prst="rect">
                  <a:avLst/>
                </a:prstGeom>
                <a:solidFill>
                  <a:srgbClr val="999999"/>
                </a:solidFill>
                <a:ln w="12700" cap="flat">
                  <a:noFill/>
                  <a:miter lim="400000"/>
                </a:ln>
                <a:effectLst/>
              </p:spPr>
              <p:txBody>
                <a:bodyPr wrap="square" lIns="45719" tIns="45719" rIns="45719" bIns="45719" numCol="1" anchor="t">
                  <a:noAutofit/>
                </a:bodyPr>
                <a:lstStyle/>
                <a:p>
                  <a:endParaRPr/>
                </a:p>
              </p:txBody>
            </p:sp>
            <p:sp>
              <p:nvSpPr>
                <p:cNvPr id="835" name="Freeform 17"/>
                <p:cNvSpPr/>
                <p:nvPr/>
              </p:nvSpPr>
              <p:spPr>
                <a:xfrm>
                  <a:off x="396"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9600" y="0"/>
                      </a:lnTo>
                      <a:lnTo>
                        <a:pt x="9600" y="21600"/>
                      </a:lnTo>
                      <a:lnTo>
                        <a:pt x="21600" y="10800"/>
                      </a:lnTo>
                      <a:lnTo>
                        <a:pt x="0" y="1080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36" name="Freeform 18"/>
                <p:cNvSpPr/>
                <p:nvPr/>
              </p:nvSpPr>
              <p:spPr>
                <a:xfrm>
                  <a:off x="2918619" y="3024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0800"/>
                      </a:lnTo>
                      <a:lnTo>
                        <a:pt x="0" y="10800"/>
                      </a:lnTo>
                      <a:lnTo>
                        <a:pt x="10800" y="21600"/>
                      </a:lnTo>
                      <a:lnTo>
                        <a:pt x="10800" y="0"/>
                      </a:lnTo>
                      <a:close/>
                    </a:path>
                  </a:pathLst>
                </a:custGeom>
                <a:solidFill>
                  <a:srgbClr val="999999"/>
                </a:solidFill>
                <a:ln w="12700" cap="flat">
                  <a:noFill/>
                  <a:miter lim="400000"/>
                </a:ln>
                <a:effectLst/>
              </p:spPr>
              <p:txBody>
                <a:bodyPr wrap="square" lIns="45719" tIns="45719" rIns="45719" bIns="45719" numCol="1" anchor="t">
                  <a:noAutofit/>
                </a:bodyPr>
                <a:lstStyle/>
                <a:p>
                  <a:endParaRPr/>
                </a:p>
              </p:txBody>
            </p:sp>
            <p:sp>
              <p:nvSpPr>
                <p:cNvPr id="837" name="Freeform 19"/>
                <p:cNvSpPr/>
                <p:nvPr/>
              </p:nvSpPr>
              <p:spPr>
                <a:xfrm>
                  <a:off x="8532" y="0"/>
                  <a:ext cx="2916438" cy="555889"/>
                </a:xfrm>
                <a:custGeom>
                  <a:avLst/>
                  <a:gdLst/>
                  <a:ahLst/>
                  <a:cxnLst>
                    <a:cxn ang="0">
                      <a:pos x="wd2" y="hd2"/>
                    </a:cxn>
                    <a:cxn ang="5400000">
                      <a:pos x="wd2" y="hd2"/>
                    </a:cxn>
                    <a:cxn ang="10800000">
                      <a:pos x="wd2" y="hd2"/>
                    </a:cxn>
                    <a:cxn ang="16200000">
                      <a:pos x="wd2" y="hd2"/>
                    </a:cxn>
                  </a:cxnLst>
                  <a:rect l="0" t="0" r="r" b="b"/>
                  <a:pathLst>
                    <a:path w="21600" h="21600" extrusionOk="0">
                      <a:moveTo>
                        <a:pt x="0" y="12769"/>
                      </a:moveTo>
                      <a:lnTo>
                        <a:pt x="0" y="3103"/>
                      </a:lnTo>
                      <a:lnTo>
                        <a:pt x="13" y="2804"/>
                      </a:lnTo>
                      <a:lnTo>
                        <a:pt x="13" y="2655"/>
                      </a:lnTo>
                      <a:lnTo>
                        <a:pt x="20" y="2506"/>
                      </a:lnTo>
                      <a:lnTo>
                        <a:pt x="60" y="1909"/>
                      </a:lnTo>
                      <a:lnTo>
                        <a:pt x="93" y="1611"/>
                      </a:lnTo>
                      <a:lnTo>
                        <a:pt x="159" y="1134"/>
                      </a:lnTo>
                      <a:lnTo>
                        <a:pt x="185" y="1044"/>
                      </a:lnTo>
                      <a:lnTo>
                        <a:pt x="205" y="895"/>
                      </a:lnTo>
                      <a:lnTo>
                        <a:pt x="258" y="716"/>
                      </a:lnTo>
                      <a:lnTo>
                        <a:pt x="284" y="597"/>
                      </a:lnTo>
                      <a:lnTo>
                        <a:pt x="311" y="537"/>
                      </a:lnTo>
                      <a:lnTo>
                        <a:pt x="430" y="239"/>
                      </a:lnTo>
                      <a:lnTo>
                        <a:pt x="496" y="119"/>
                      </a:lnTo>
                      <a:lnTo>
                        <a:pt x="522" y="90"/>
                      </a:lnTo>
                      <a:lnTo>
                        <a:pt x="562" y="60"/>
                      </a:lnTo>
                      <a:lnTo>
                        <a:pt x="595" y="30"/>
                      </a:lnTo>
                      <a:lnTo>
                        <a:pt x="621" y="30"/>
                      </a:lnTo>
                      <a:lnTo>
                        <a:pt x="694" y="0"/>
                      </a:lnTo>
                      <a:lnTo>
                        <a:pt x="20906" y="0"/>
                      </a:lnTo>
                      <a:lnTo>
                        <a:pt x="20979" y="30"/>
                      </a:lnTo>
                      <a:lnTo>
                        <a:pt x="21018" y="30"/>
                      </a:lnTo>
                      <a:lnTo>
                        <a:pt x="21117" y="119"/>
                      </a:lnTo>
                      <a:lnTo>
                        <a:pt x="21183" y="239"/>
                      </a:lnTo>
                      <a:lnTo>
                        <a:pt x="21236" y="388"/>
                      </a:lnTo>
                      <a:lnTo>
                        <a:pt x="21296" y="537"/>
                      </a:lnTo>
                      <a:lnTo>
                        <a:pt x="21375" y="806"/>
                      </a:lnTo>
                      <a:lnTo>
                        <a:pt x="21395" y="895"/>
                      </a:lnTo>
                      <a:lnTo>
                        <a:pt x="21441" y="1134"/>
                      </a:lnTo>
                      <a:lnTo>
                        <a:pt x="21461" y="1253"/>
                      </a:lnTo>
                      <a:lnTo>
                        <a:pt x="21488" y="1372"/>
                      </a:lnTo>
                      <a:lnTo>
                        <a:pt x="21521" y="1611"/>
                      </a:lnTo>
                      <a:lnTo>
                        <a:pt x="21574" y="2208"/>
                      </a:lnTo>
                      <a:lnTo>
                        <a:pt x="21580" y="2327"/>
                      </a:lnTo>
                      <a:lnTo>
                        <a:pt x="21587" y="2506"/>
                      </a:lnTo>
                      <a:lnTo>
                        <a:pt x="21600" y="2804"/>
                      </a:lnTo>
                      <a:lnTo>
                        <a:pt x="21600" y="12769"/>
                      </a:lnTo>
                      <a:lnTo>
                        <a:pt x="16813" y="16797"/>
                      </a:lnTo>
                      <a:lnTo>
                        <a:pt x="12026" y="20854"/>
                      </a:lnTo>
                      <a:lnTo>
                        <a:pt x="11974" y="20944"/>
                      </a:lnTo>
                      <a:lnTo>
                        <a:pt x="11914" y="21003"/>
                      </a:lnTo>
                      <a:lnTo>
                        <a:pt x="11782" y="21182"/>
                      </a:lnTo>
                      <a:lnTo>
                        <a:pt x="11643" y="21302"/>
                      </a:lnTo>
                      <a:lnTo>
                        <a:pt x="11511" y="21391"/>
                      </a:lnTo>
                      <a:lnTo>
                        <a:pt x="11365" y="21481"/>
                      </a:lnTo>
                      <a:lnTo>
                        <a:pt x="11213" y="21540"/>
                      </a:lnTo>
                      <a:lnTo>
                        <a:pt x="10909" y="21600"/>
                      </a:lnTo>
                      <a:lnTo>
                        <a:pt x="10605" y="21540"/>
                      </a:lnTo>
                      <a:lnTo>
                        <a:pt x="10453" y="21481"/>
                      </a:lnTo>
                      <a:lnTo>
                        <a:pt x="10307" y="21391"/>
                      </a:lnTo>
                      <a:lnTo>
                        <a:pt x="10175" y="21302"/>
                      </a:lnTo>
                      <a:lnTo>
                        <a:pt x="10036" y="21182"/>
                      </a:lnTo>
                      <a:lnTo>
                        <a:pt x="9904" y="21003"/>
                      </a:lnTo>
                      <a:lnTo>
                        <a:pt x="9792" y="20854"/>
                      </a:lnTo>
                      <a:lnTo>
                        <a:pt x="4899" y="16797"/>
                      </a:lnTo>
                      <a:lnTo>
                        <a:pt x="0" y="12769"/>
                      </a:lnTo>
                      <a:close/>
                    </a:path>
                  </a:pathLst>
                </a:custGeom>
                <a:solidFill>
                  <a:srgbClr val="083860"/>
                </a:solidFill>
                <a:ln w="38100" cap="flat">
                  <a:solidFill>
                    <a:srgbClr val="B3B3B3"/>
                  </a:solidFill>
                  <a:prstDash val="solid"/>
                  <a:round/>
                </a:ln>
                <a:effectLst/>
              </p:spPr>
              <p:txBody>
                <a:bodyPr wrap="square" lIns="45719" tIns="45719" rIns="45719" bIns="45719" numCol="1" anchor="t">
                  <a:noAutofit/>
                </a:bodyPr>
                <a:lstStyle/>
                <a:p>
                  <a:endParaRPr/>
                </a:p>
              </p:txBody>
            </p:sp>
          </p:grpSp>
          <p:sp>
            <p:nvSpPr>
              <p:cNvPr id="839" name="95 CuadroTexto"/>
              <p:cNvSpPr/>
              <p:nvPr/>
            </p:nvSpPr>
            <p:spPr>
              <a:xfrm>
                <a:off x="167185" y="0"/>
                <a:ext cx="258185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chemeClr val="accent3">
                        <a:lumOff val="44000"/>
                      </a:schemeClr>
                    </a:solidFill>
                    <a:latin typeface="Gotham"/>
                    <a:ea typeface="Gotham"/>
                    <a:cs typeface="Gotham"/>
                    <a:sym typeface="Gotham"/>
                  </a:defRPr>
                </a:lvl1pPr>
              </a:lstStyle>
              <a:p>
                <a:r>
                  <a:t>Full Depth Reclamation (FDR) w/ Cement</a:t>
                </a:r>
              </a:p>
            </p:txBody>
          </p:sp>
        </p:grpSp>
        <p:pic>
          <p:nvPicPr>
            <p:cNvPr id="841" name="Picture 95" descr="Picture 95"/>
            <p:cNvPicPr>
              <a:picLocks noChangeAspect="1"/>
            </p:cNvPicPr>
            <p:nvPr/>
          </p:nvPicPr>
          <p:blipFill>
            <a:blip r:embed="rId7"/>
            <a:stretch>
              <a:fillRect/>
            </a:stretch>
          </p:blipFill>
          <p:spPr>
            <a:xfrm>
              <a:off x="124334" y="873286"/>
              <a:ext cx="2675735" cy="1645922"/>
            </a:xfrm>
            <a:prstGeom prst="rect">
              <a:avLst/>
            </a:prstGeom>
            <a:ln w="12700" cap="flat">
              <a:noFill/>
              <a:miter lim="400000"/>
            </a:ln>
            <a:effectLst/>
          </p:spPr>
        </p:pic>
      </p:grpSp>
      <p:sp>
        <p:nvSpPr>
          <p:cNvPr id="843" name="Oval 1"/>
          <p:cNvSpPr/>
          <p:nvPr/>
        </p:nvSpPr>
        <p:spPr>
          <a:xfrm rot="17325297">
            <a:off x="6302419" y="3213928"/>
            <a:ext cx="3985506" cy="4016035"/>
          </a:xfrm>
          <a:prstGeom prst="ellipse">
            <a:avLst/>
          </a:prstGeom>
          <a:ln w="19050">
            <a:solidFill>
              <a:srgbClr val="FF0000"/>
            </a:solidFill>
          </a:ln>
        </p:spPr>
        <p:txBody>
          <a:bodyPr lIns="45719" rIns="45719"/>
          <a:lstStyle/>
          <a:p>
            <a:pPr algn="ctr">
              <a:defRPr sz="1200" b="1"/>
            </a:pPr>
            <a:endParaRPr/>
          </a:p>
        </p:txBody>
      </p:sp>
    </p:spTree>
    <p:extLst>
      <p:ext uri="{BB962C8B-B14F-4D97-AF65-F5344CB8AC3E}">
        <p14:creationId xmlns:p14="http://schemas.microsoft.com/office/powerpoint/2010/main" val="33140335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843"/>
                                        </p:tgtEl>
                                        <p:attrNameLst>
                                          <p:attrName>style.visibility</p:attrName>
                                        </p:attrNameLst>
                                      </p:cBhvr>
                                      <p:to>
                                        <p:strVal val="visible"/>
                                      </p:to>
                                    </p:set>
                                    <p:animEffect transition="in" filter="wipe(up)">
                                      <p:cBhvr>
                                        <p:cTn id="7" dur="5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35124" y="3097"/>
            <a:ext cx="12289834" cy="6913031"/>
          </a:xfrm>
          <a:prstGeom prst="rect">
            <a:avLst/>
          </a:prstGeom>
          <a:ln w="12700">
            <a:miter lim="400000"/>
          </a:ln>
        </p:spPr>
      </p:pic>
      <p:sp>
        <p:nvSpPr>
          <p:cNvPr id="267"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68"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69" name="Title 1"/>
          <p:cNvSpPr txBox="1">
            <a:spLocks noGrp="1"/>
          </p:cNvSpPr>
          <p:nvPr>
            <p:ph type="title"/>
          </p:nvPr>
        </p:nvSpPr>
        <p:spPr>
          <a:xfrm>
            <a:off x="140591" y="274017"/>
            <a:ext cx="11416832" cy="794065"/>
          </a:xfrm>
          <a:prstGeom prst="rect">
            <a:avLst/>
          </a:prstGeom>
        </p:spPr>
        <p:txBody>
          <a:bodyPr/>
          <a:lstStyle>
            <a:lvl1pPr>
              <a:defRPr sz="2400">
                <a:solidFill>
                  <a:schemeClr val="accent3">
                    <a:lumOff val="44000"/>
                  </a:schemeClr>
                </a:solidFill>
              </a:defRPr>
            </a:lvl1pPr>
          </a:lstStyle>
          <a:p>
            <a:r>
              <a:rPr lang="en-US" dirty="0"/>
              <a:t>Hurricane Dorian spent 3 days over the Bahamas </a:t>
            </a:r>
            <a:br>
              <a:rPr lang="en-US" dirty="0"/>
            </a:br>
            <a:r>
              <a:rPr lang="en-US" dirty="0"/>
              <a:t>with 185mph sustained winds.  September 2019</a:t>
            </a:r>
            <a:endParaRPr dirty="0"/>
          </a:p>
        </p:txBody>
      </p:sp>
    </p:spTree>
    <p:extLst>
      <p:ext uri="{BB962C8B-B14F-4D97-AF65-F5344CB8AC3E}">
        <p14:creationId xmlns:p14="http://schemas.microsoft.com/office/powerpoint/2010/main" val="946372030"/>
      </p:ext>
    </p:extLst>
  </p:cSld>
  <p:clrMapOvr>
    <a:masterClrMapping/>
  </p:clrMapOvr>
  <p:transition spd="med" advTm="53531"/>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oup"/>
          <p:cNvGrpSpPr/>
          <p:nvPr/>
        </p:nvGrpSpPr>
        <p:grpSpPr>
          <a:xfrm>
            <a:off x="-8467" y="0"/>
            <a:ext cx="14506607" cy="9242625"/>
            <a:chOff x="0" y="0"/>
            <a:chExt cx="14506605" cy="9242624"/>
          </a:xfrm>
        </p:grpSpPr>
        <p:sp>
          <p:nvSpPr>
            <p:cNvPr id="102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2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30"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033" name="Picture 2" descr="Picture 2"/>
          <p:cNvPicPr>
            <a:picLocks noChangeAspect="1"/>
          </p:cNvPicPr>
          <p:nvPr/>
        </p:nvPicPr>
        <p:blipFill>
          <a:blip r:embed="rId4"/>
          <a:stretch>
            <a:fillRect/>
          </a:stretch>
        </p:blipFill>
        <p:spPr>
          <a:xfrm>
            <a:off x="566876" y="1548354"/>
            <a:ext cx="7036411" cy="2944923"/>
          </a:xfrm>
          <a:prstGeom prst="rect">
            <a:avLst/>
          </a:prstGeom>
          <a:ln w="12700">
            <a:miter lim="400000"/>
          </a:ln>
        </p:spPr>
      </p:pic>
      <p:sp>
        <p:nvSpPr>
          <p:cNvPr id="1034" name="Title 2"/>
          <p:cNvSpPr txBox="1">
            <a:spLocks noGrp="1"/>
          </p:cNvSpPr>
          <p:nvPr>
            <p:ph type="title"/>
          </p:nvPr>
        </p:nvSpPr>
        <p:spPr>
          <a:xfrm>
            <a:off x="387584" y="260350"/>
            <a:ext cx="11416832" cy="1057214"/>
          </a:xfrm>
          <a:prstGeom prst="rect">
            <a:avLst/>
          </a:prstGeom>
        </p:spPr>
        <p:txBody>
          <a:bodyPr>
            <a:normAutofit fontScale="90000"/>
          </a:bodyPr>
          <a:lstStyle/>
          <a:p>
            <a:pPr defTabSz="877823">
              <a:lnSpc>
                <a:spcPct val="120000"/>
              </a:lnSpc>
              <a:defRPr sz="2304"/>
            </a:pPr>
            <a:r>
              <a:rPr dirty="0"/>
              <a:t>FULL-DEPTH RECLAMATION (FDR) WITH CEMENT RECYCLES AN EXISTING DETERIORATED ASPHALT PAVEMENT INTO A NEW STABILIZED BASE</a:t>
            </a:r>
            <a:br>
              <a:rPr dirty="0"/>
            </a:br>
            <a:r>
              <a:rPr sz="1727" dirty="0">
                <a:solidFill>
                  <a:srgbClr val="4C80C0"/>
                </a:solidFill>
              </a:rPr>
              <a:t>The stabilized base can be topped with an asphalt or concrete surface</a:t>
            </a:r>
          </a:p>
        </p:txBody>
      </p:sp>
      <p:pic>
        <p:nvPicPr>
          <p:cNvPr id="1035" name="Picture 2" descr="Picture 2"/>
          <p:cNvPicPr>
            <a:picLocks noChangeAspect="1"/>
          </p:cNvPicPr>
          <p:nvPr/>
        </p:nvPicPr>
        <p:blipFill>
          <a:blip r:embed="rId5"/>
          <a:srcRect l="28551" r="28703"/>
          <a:stretch>
            <a:fillRect/>
          </a:stretch>
        </p:blipFill>
        <p:spPr>
          <a:xfrm>
            <a:off x="7895803" y="2195515"/>
            <a:ext cx="3908613" cy="3524251"/>
          </a:xfrm>
          <a:prstGeom prst="rect">
            <a:avLst/>
          </a:prstGeom>
          <a:ln w="12700">
            <a:miter lim="400000"/>
          </a:ln>
        </p:spPr>
      </p:pic>
      <p:sp>
        <p:nvSpPr>
          <p:cNvPr id="1036" name="TextBox 3"/>
          <p:cNvSpPr txBox="1"/>
          <p:nvPr/>
        </p:nvSpPr>
        <p:spPr>
          <a:xfrm>
            <a:off x="812621" y="4652631"/>
            <a:ext cx="6614023" cy="121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lnSpc>
                <a:spcPct val="90000"/>
              </a:lnSpc>
              <a:spcBef>
                <a:spcPts val="300"/>
              </a:spcBef>
              <a:buSzPct val="100000"/>
              <a:buFont typeface="Arial"/>
              <a:buChar char="•"/>
              <a:defRPr sz="1400">
                <a:solidFill>
                  <a:schemeClr val="accent4"/>
                </a:solidFill>
                <a:latin typeface="Gotham"/>
                <a:ea typeface="Gotham"/>
                <a:cs typeface="Gotham"/>
                <a:sym typeface="Gotham"/>
              </a:defRPr>
            </a:pPr>
            <a:r>
              <a:t>Utilizes In-Place Materials (reduces cost)</a:t>
            </a:r>
          </a:p>
          <a:p>
            <a:pPr marL="285750" indent="-285750">
              <a:lnSpc>
                <a:spcPct val="90000"/>
              </a:lnSpc>
              <a:spcBef>
                <a:spcPts val="300"/>
              </a:spcBef>
              <a:buSzPct val="100000"/>
              <a:buFont typeface="Arial"/>
              <a:buChar char="•"/>
              <a:defRPr sz="1400">
                <a:solidFill>
                  <a:schemeClr val="accent4"/>
                </a:solidFill>
                <a:latin typeface="Gotham"/>
                <a:ea typeface="Gotham"/>
                <a:cs typeface="Gotham"/>
                <a:sym typeface="Gotham"/>
              </a:defRPr>
            </a:pPr>
            <a:r>
              <a:t>Saves Energy by Reducing Trucking Requirements</a:t>
            </a:r>
          </a:p>
          <a:p>
            <a:pPr marL="285750" indent="-285750">
              <a:lnSpc>
                <a:spcPct val="90000"/>
              </a:lnSpc>
              <a:spcBef>
                <a:spcPts val="300"/>
              </a:spcBef>
              <a:buSzPct val="100000"/>
              <a:buFont typeface="Arial"/>
              <a:buChar char="•"/>
              <a:defRPr sz="1400">
                <a:solidFill>
                  <a:schemeClr val="accent4"/>
                </a:solidFill>
                <a:latin typeface="Gotham"/>
                <a:ea typeface="Gotham"/>
                <a:cs typeface="Gotham"/>
                <a:sym typeface="Gotham"/>
              </a:defRPr>
            </a:pPr>
            <a:r>
              <a:t>Increased Rigidity Spreads Loads</a:t>
            </a:r>
          </a:p>
          <a:p>
            <a:pPr marL="285750" indent="-285750">
              <a:lnSpc>
                <a:spcPct val="90000"/>
              </a:lnSpc>
              <a:spcBef>
                <a:spcPts val="300"/>
              </a:spcBef>
              <a:buSzPct val="100000"/>
              <a:buFont typeface="Arial"/>
              <a:buChar char="•"/>
              <a:defRPr sz="1400">
                <a:solidFill>
                  <a:schemeClr val="accent4"/>
                </a:solidFill>
                <a:latin typeface="Gotham"/>
                <a:ea typeface="Gotham"/>
                <a:cs typeface="Gotham"/>
                <a:sym typeface="Gotham"/>
              </a:defRPr>
            </a:pPr>
            <a:r>
              <a:t>Minimizes Rutting</a:t>
            </a:r>
          </a:p>
          <a:p>
            <a:pPr marL="285750" indent="-285750">
              <a:lnSpc>
                <a:spcPct val="90000"/>
              </a:lnSpc>
              <a:spcBef>
                <a:spcPts val="300"/>
              </a:spcBef>
              <a:buSzPct val="100000"/>
              <a:buFont typeface="Arial"/>
              <a:buChar char="•"/>
              <a:defRPr sz="1400">
                <a:solidFill>
                  <a:schemeClr val="accent4"/>
                </a:solidFill>
                <a:latin typeface="Gotham"/>
                <a:ea typeface="Gotham"/>
                <a:cs typeface="Gotham"/>
                <a:sym typeface="Gotham"/>
              </a:defRPr>
            </a:pPr>
            <a:r>
              <a:t>Reduced Moisture Susceptibility</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3"/>
          <p:cNvGrpSpPr>
            <a:grpSpLocks/>
          </p:cNvGrpSpPr>
          <p:nvPr/>
        </p:nvGrpSpPr>
        <p:grpSpPr bwMode="auto">
          <a:xfrm>
            <a:off x="1754188" y="1541517"/>
            <a:ext cx="8832850" cy="4108450"/>
            <a:chOff x="194" y="1201"/>
            <a:chExt cx="5564" cy="2588"/>
          </a:xfrm>
        </p:grpSpPr>
        <p:grpSp>
          <p:nvGrpSpPr>
            <p:cNvPr id="38918" name="Group 4"/>
            <p:cNvGrpSpPr>
              <a:grpSpLocks/>
            </p:cNvGrpSpPr>
            <p:nvPr/>
          </p:nvGrpSpPr>
          <p:grpSpPr bwMode="auto">
            <a:xfrm>
              <a:off x="194" y="1201"/>
              <a:ext cx="1042" cy="2061"/>
              <a:chOff x="193" y="1201"/>
              <a:chExt cx="910" cy="2061"/>
            </a:xfrm>
          </p:grpSpPr>
          <p:sp>
            <p:nvSpPr>
              <p:cNvPr id="38952" name="Rectangle 5"/>
              <p:cNvSpPr>
                <a:spLocks noChangeArrowheads="1"/>
              </p:cNvSpPr>
              <p:nvPr/>
            </p:nvSpPr>
            <p:spPr bwMode="auto">
              <a:xfrm>
                <a:off x="196" y="1204"/>
                <a:ext cx="904" cy="14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53" name="Rectangle 8"/>
              <p:cNvSpPr>
                <a:spLocks noChangeArrowheads="1"/>
              </p:cNvSpPr>
              <p:nvPr/>
            </p:nvSpPr>
            <p:spPr bwMode="auto">
              <a:xfrm>
                <a:off x="196" y="1492"/>
                <a:ext cx="904" cy="616"/>
              </a:xfrm>
              <a:prstGeom prst="rect">
                <a:avLst/>
              </a:prstGeom>
              <a:solidFill>
                <a:srgbClr val="91919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54" name="Rectangle 9"/>
              <p:cNvSpPr>
                <a:spLocks noChangeArrowheads="1"/>
              </p:cNvSpPr>
              <p:nvPr/>
            </p:nvSpPr>
            <p:spPr bwMode="auto">
              <a:xfrm>
                <a:off x="196" y="1998"/>
                <a:ext cx="904" cy="686"/>
              </a:xfrm>
              <a:prstGeom prst="rect">
                <a:avLst/>
              </a:prstGeom>
              <a:solidFill>
                <a:srgbClr val="7144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55" name="Rectangle 10"/>
              <p:cNvSpPr>
                <a:spLocks noChangeArrowheads="1"/>
              </p:cNvSpPr>
              <p:nvPr/>
            </p:nvSpPr>
            <p:spPr bwMode="auto">
              <a:xfrm>
                <a:off x="193" y="1554"/>
                <a:ext cx="91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rgbClr val="FFFFFF"/>
                    </a:solidFill>
                  </a:rPr>
                  <a:t>Granular</a:t>
                </a:r>
              </a:p>
              <a:p>
                <a:pPr algn="ctr" eaLnBrk="1" hangingPunct="1"/>
                <a:r>
                  <a:rPr lang="en-US" altLang="en-US" sz="2000">
                    <a:solidFill>
                      <a:srgbClr val="FFFFFF"/>
                    </a:solidFill>
                  </a:rPr>
                  <a:t>Base</a:t>
                </a:r>
              </a:p>
            </p:txBody>
          </p:sp>
          <p:sp>
            <p:nvSpPr>
              <p:cNvPr id="38956" name="Rectangle 11"/>
              <p:cNvSpPr>
                <a:spLocks noChangeArrowheads="1"/>
              </p:cNvSpPr>
              <p:nvPr/>
            </p:nvSpPr>
            <p:spPr bwMode="auto">
              <a:xfrm>
                <a:off x="193" y="2247"/>
                <a:ext cx="91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Subgrade</a:t>
                </a:r>
              </a:p>
            </p:txBody>
          </p:sp>
          <p:sp>
            <p:nvSpPr>
              <p:cNvPr id="2" name="Rectangle 12"/>
              <p:cNvSpPr>
                <a:spLocks noChangeArrowheads="1"/>
              </p:cNvSpPr>
              <p:nvPr/>
            </p:nvSpPr>
            <p:spPr bwMode="auto">
              <a:xfrm>
                <a:off x="338" y="2818"/>
                <a:ext cx="558" cy="444"/>
              </a:xfrm>
              <a:prstGeom prst="rect">
                <a:avLst/>
              </a:prstGeom>
              <a:noFill/>
              <a:ln w="12700">
                <a:noFill/>
                <a:miter lim="800000"/>
                <a:headEnd/>
                <a:tailEnd/>
              </a:ln>
            </p:spPr>
            <p:txBody>
              <a:bodyPr wrap="none" lIns="90488" tIns="44450" rIns="90488" bIns="44450">
                <a:spAutoFit/>
              </a:bodyPr>
              <a:lstStyle/>
              <a:p>
                <a:pPr algn="ctr" eaLnBrk="1" hangingPunct="1">
                  <a:defRPr/>
                </a:pPr>
                <a:r>
                  <a:rPr lang="en-US" sz="2000" dirty="0">
                    <a:latin typeface="Franklin Gothic Book"/>
                    <a:ea typeface="ＭＳ Ｐゴシック" panose="020B0600070205080204" pitchFamily="34" charset="-128"/>
                  </a:rPr>
                  <a:t>Existing</a:t>
                </a:r>
              </a:p>
              <a:p>
                <a:pPr algn="ctr" eaLnBrk="1" hangingPunct="1">
                  <a:defRPr/>
                </a:pPr>
                <a:r>
                  <a:rPr lang="en-US" sz="2000" dirty="0">
                    <a:latin typeface="Franklin Gothic Book"/>
                    <a:ea typeface="ＭＳ Ｐゴシック" panose="020B0600070205080204" pitchFamily="34" charset="-128"/>
                  </a:rPr>
                  <a:t>road</a:t>
                </a:r>
              </a:p>
            </p:txBody>
          </p:sp>
          <p:sp>
            <p:nvSpPr>
              <p:cNvPr id="38958" name="Rectangle 6"/>
              <p:cNvSpPr>
                <a:spLocks noChangeArrowheads="1"/>
              </p:cNvSpPr>
              <p:nvPr/>
            </p:nvSpPr>
            <p:spPr bwMode="auto">
              <a:xfrm>
                <a:off x="199" y="1204"/>
                <a:ext cx="903" cy="357"/>
              </a:xfrm>
              <a:prstGeom prst="rect">
                <a:avLst/>
              </a:prstGeom>
              <a:solidFill>
                <a:srgbClr val="232323"/>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59" name="Rectangle 7"/>
              <p:cNvSpPr>
                <a:spLocks noChangeArrowheads="1"/>
              </p:cNvSpPr>
              <p:nvPr/>
            </p:nvSpPr>
            <p:spPr bwMode="auto">
              <a:xfrm>
                <a:off x="269" y="1201"/>
                <a:ext cx="758"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b="1">
                    <a:solidFill>
                      <a:srgbClr val="FFFFFF"/>
                    </a:solidFill>
                  </a:rPr>
                  <a:t>Bituminous Surfacing</a:t>
                </a:r>
              </a:p>
            </p:txBody>
          </p:sp>
        </p:grpSp>
        <p:grpSp>
          <p:nvGrpSpPr>
            <p:cNvPr id="38919" name="Group 13"/>
            <p:cNvGrpSpPr>
              <a:grpSpLocks/>
            </p:cNvGrpSpPr>
            <p:nvPr/>
          </p:nvGrpSpPr>
          <p:grpSpPr bwMode="auto">
            <a:xfrm>
              <a:off x="1297" y="1204"/>
              <a:ext cx="1151" cy="2252"/>
              <a:chOff x="1297" y="1204"/>
              <a:chExt cx="1006" cy="2252"/>
            </a:xfrm>
          </p:grpSpPr>
          <p:sp>
            <p:nvSpPr>
              <p:cNvPr id="38945" name="Rectangle 14"/>
              <p:cNvSpPr>
                <a:spLocks noChangeArrowheads="1"/>
              </p:cNvSpPr>
              <p:nvPr/>
            </p:nvSpPr>
            <p:spPr bwMode="auto">
              <a:xfrm>
                <a:off x="1348" y="1204"/>
                <a:ext cx="904" cy="14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46" name="Rectangle 15"/>
              <p:cNvSpPr>
                <a:spLocks noChangeArrowheads="1"/>
              </p:cNvSpPr>
              <p:nvPr/>
            </p:nvSpPr>
            <p:spPr bwMode="auto">
              <a:xfrm>
                <a:off x="1348" y="2116"/>
                <a:ext cx="904" cy="568"/>
              </a:xfrm>
              <a:prstGeom prst="rect">
                <a:avLst/>
              </a:prstGeom>
              <a:solidFill>
                <a:srgbClr val="7144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47" name="Rectangle 16"/>
              <p:cNvSpPr>
                <a:spLocks noChangeArrowheads="1"/>
              </p:cNvSpPr>
              <p:nvPr/>
            </p:nvSpPr>
            <p:spPr bwMode="auto">
              <a:xfrm>
                <a:off x="1345" y="2247"/>
                <a:ext cx="91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Subgrade</a:t>
                </a:r>
              </a:p>
            </p:txBody>
          </p:sp>
          <p:sp>
            <p:nvSpPr>
              <p:cNvPr id="38948" name="Rectangle 17"/>
              <p:cNvSpPr>
                <a:spLocks noChangeArrowheads="1"/>
              </p:cNvSpPr>
              <p:nvPr/>
            </p:nvSpPr>
            <p:spPr bwMode="auto">
              <a:xfrm>
                <a:off x="1348" y="1924"/>
                <a:ext cx="904" cy="184"/>
              </a:xfrm>
              <a:prstGeom prst="rect">
                <a:avLst/>
              </a:prstGeom>
              <a:solidFill>
                <a:srgbClr val="91919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49" name="Rectangle 18" descr="Grands confettis"/>
              <p:cNvSpPr>
                <a:spLocks noChangeArrowheads="1"/>
              </p:cNvSpPr>
              <p:nvPr/>
            </p:nvSpPr>
            <p:spPr bwMode="auto">
              <a:xfrm>
                <a:off x="1348" y="1204"/>
                <a:ext cx="904" cy="905"/>
              </a:xfrm>
              <a:prstGeom prst="rect">
                <a:avLst/>
              </a:prstGeom>
              <a:pattFill prst="lgConfetti">
                <a:fgClr>
                  <a:srgbClr val="676767"/>
                </a:fgClr>
                <a:bgClr>
                  <a:schemeClr val="bg1"/>
                </a:bgClr>
              </a:patt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50" name="Rectangle 19"/>
              <p:cNvSpPr>
                <a:spLocks noChangeArrowheads="1"/>
              </p:cNvSpPr>
              <p:nvPr/>
            </p:nvSpPr>
            <p:spPr bwMode="auto">
              <a:xfrm>
                <a:off x="1297" y="1479"/>
                <a:ext cx="100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dirty="0">
                    <a:solidFill>
                      <a:srgbClr val="000000"/>
                    </a:solidFill>
                  </a:rPr>
                  <a:t>Pulverized</a:t>
                </a:r>
              </a:p>
            </p:txBody>
          </p:sp>
          <p:sp>
            <p:nvSpPr>
              <p:cNvPr id="3" name="Rectangle 20"/>
              <p:cNvSpPr>
                <a:spLocks noChangeArrowheads="1"/>
              </p:cNvSpPr>
              <p:nvPr/>
            </p:nvSpPr>
            <p:spPr bwMode="auto">
              <a:xfrm>
                <a:off x="1385" y="2818"/>
                <a:ext cx="864" cy="638"/>
              </a:xfrm>
              <a:prstGeom prst="rect">
                <a:avLst/>
              </a:prstGeom>
              <a:noFill/>
              <a:ln w="12700">
                <a:noFill/>
                <a:miter lim="800000"/>
                <a:headEnd/>
                <a:tailEnd/>
              </a:ln>
            </p:spPr>
            <p:txBody>
              <a:bodyPr wrap="none" lIns="90488" tIns="44450" rIns="90488" bIns="44450">
                <a:spAutoFit/>
              </a:bodyPr>
              <a:lstStyle/>
              <a:p>
                <a:pPr algn="ctr" eaLnBrk="1" hangingPunct="1">
                  <a:defRPr/>
                </a:pPr>
                <a:r>
                  <a:rPr lang="en-US" sz="2000" dirty="0">
                    <a:latin typeface="Franklin Gothic Book"/>
                    <a:ea typeface="ＭＳ Ｐゴシック" panose="020B0600070205080204" pitchFamily="34" charset="-128"/>
                  </a:rPr>
                  <a:t>Pulverization</a:t>
                </a:r>
              </a:p>
              <a:p>
                <a:pPr algn="ctr" eaLnBrk="1" hangingPunct="1">
                  <a:defRPr/>
                </a:pPr>
                <a:r>
                  <a:rPr lang="en-US" sz="2000" dirty="0">
                    <a:latin typeface="Franklin Gothic Book"/>
                    <a:ea typeface="ＭＳ Ｐゴシック" panose="020B0600070205080204" pitchFamily="34" charset="-128"/>
                  </a:rPr>
                  <a:t>to desired</a:t>
                </a:r>
              </a:p>
              <a:p>
                <a:pPr algn="ctr" eaLnBrk="1" hangingPunct="1">
                  <a:defRPr/>
                </a:pPr>
                <a:r>
                  <a:rPr lang="en-US" sz="2000" dirty="0">
                    <a:latin typeface="Franklin Gothic Book"/>
                    <a:ea typeface="ＭＳ Ｐゴシック" panose="020B0600070205080204" pitchFamily="34" charset="-128"/>
                  </a:rPr>
                  <a:t>depth</a:t>
                </a:r>
              </a:p>
            </p:txBody>
          </p:sp>
        </p:grpSp>
        <p:grpSp>
          <p:nvGrpSpPr>
            <p:cNvPr id="38920" name="Group 21"/>
            <p:cNvGrpSpPr>
              <a:grpSpLocks/>
            </p:cNvGrpSpPr>
            <p:nvPr/>
          </p:nvGrpSpPr>
          <p:grpSpPr bwMode="auto">
            <a:xfrm>
              <a:off x="2401" y="1204"/>
              <a:ext cx="1151" cy="2585"/>
              <a:chOff x="2401" y="1204"/>
              <a:chExt cx="1006" cy="2585"/>
            </a:xfrm>
          </p:grpSpPr>
          <p:sp>
            <p:nvSpPr>
              <p:cNvPr id="38938" name="Rectangle 22"/>
              <p:cNvSpPr>
                <a:spLocks noChangeArrowheads="1"/>
              </p:cNvSpPr>
              <p:nvPr/>
            </p:nvSpPr>
            <p:spPr bwMode="auto">
              <a:xfrm>
                <a:off x="2452" y="2116"/>
                <a:ext cx="904" cy="568"/>
              </a:xfrm>
              <a:prstGeom prst="rect">
                <a:avLst/>
              </a:prstGeom>
              <a:solidFill>
                <a:srgbClr val="7144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39" name="Rectangle 23"/>
              <p:cNvSpPr>
                <a:spLocks noChangeArrowheads="1"/>
              </p:cNvSpPr>
              <p:nvPr/>
            </p:nvSpPr>
            <p:spPr bwMode="auto">
              <a:xfrm>
                <a:off x="2449" y="2247"/>
                <a:ext cx="91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Subgrade</a:t>
                </a:r>
              </a:p>
            </p:txBody>
          </p:sp>
          <p:sp>
            <p:nvSpPr>
              <p:cNvPr id="38940" name="Rectangle 24"/>
              <p:cNvSpPr>
                <a:spLocks noChangeArrowheads="1"/>
              </p:cNvSpPr>
              <p:nvPr/>
            </p:nvSpPr>
            <p:spPr bwMode="auto">
              <a:xfrm>
                <a:off x="2452" y="1924"/>
                <a:ext cx="904" cy="184"/>
              </a:xfrm>
              <a:prstGeom prst="rect">
                <a:avLst/>
              </a:prstGeom>
              <a:solidFill>
                <a:srgbClr val="91919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41" name="Rectangle 25" descr="Grands confettis"/>
              <p:cNvSpPr>
                <a:spLocks noChangeArrowheads="1"/>
              </p:cNvSpPr>
              <p:nvPr/>
            </p:nvSpPr>
            <p:spPr bwMode="auto">
              <a:xfrm>
                <a:off x="2452" y="1492"/>
                <a:ext cx="904" cy="623"/>
              </a:xfrm>
              <a:prstGeom prst="rect">
                <a:avLst/>
              </a:prstGeom>
              <a:pattFill prst="lgConfetti">
                <a:fgClr>
                  <a:srgbClr val="676767"/>
                </a:fgClr>
                <a:bgClr>
                  <a:schemeClr val="bg1"/>
                </a:bgClr>
              </a:patt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42" name="Rectangle 26"/>
              <p:cNvSpPr>
                <a:spLocks noChangeArrowheads="1"/>
              </p:cNvSpPr>
              <p:nvPr/>
            </p:nvSpPr>
            <p:spPr bwMode="auto">
              <a:xfrm>
                <a:off x="2401" y="1663"/>
                <a:ext cx="100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rgbClr val="000000"/>
                    </a:solidFill>
                  </a:rPr>
                  <a:t>Pulverized</a:t>
                </a:r>
              </a:p>
            </p:txBody>
          </p:sp>
          <p:sp>
            <p:nvSpPr>
              <p:cNvPr id="38943" name="Rectangle 27"/>
              <p:cNvSpPr>
                <a:spLocks noChangeArrowheads="1"/>
              </p:cNvSpPr>
              <p:nvPr/>
            </p:nvSpPr>
            <p:spPr bwMode="auto">
              <a:xfrm>
                <a:off x="2452" y="1204"/>
                <a:ext cx="904" cy="280"/>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4" name="Rectangle 28"/>
              <p:cNvSpPr>
                <a:spLocks noChangeArrowheads="1"/>
              </p:cNvSpPr>
              <p:nvPr/>
            </p:nvSpPr>
            <p:spPr bwMode="auto">
              <a:xfrm>
                <a:off x="2401" y="2763"/>
                <a:ext cx="1006" cy="1026"/>
              </a:xfrm>
              <a:prstGeom prst="rect">
                <a:avLst/>
              </a:prstGeom>
              <a:noFill/>
              <a:ln w="12700">
                <a:noFill/>
                <a:miter lim="800000"/>
                <a:headEnd/>
                <a:tailEnd/>
              </a:ln>
            </p:spPr>
            <p:txBody>
              <a:bodyPr lIns="90488" tIns="44450" rIns="90488" bIns="44450">
                <a:spAutoFit/>
              </a:bodyPr>
              <a:lstStyle/>
              <a:p>
                <a:pPr algn="ctr" eaLnBrk="1" hangingPunct="1">
                  <a:defRPr/>
                </a:pPr>
                <a:r>
                  <a:rPr lang="en-US" sz="2000" dirty="0">
                    <a:latin typeface="Franklin Gothic Book"/>
                    <a:ea typeface="ＭＳ Ｐゴシック" panose="020B0600070205080204" pitchFamily="34" charset="-128"/>
                  </a:rPr>
                  <a:t>Removal of</a:t>
                </a:r>
              </a:p>
              <a:p>
                <a:pPr algn="ctr" eaLnBrk="1" hangingPunct="1">
                  <a:defRPr/>
                </a:pPr>
                <a:r>
                  <a:rPr lang="en-US" sz="2000" dirty="0">
                    <a:latin typeface="Franklin Gothic Book"/>
                    <a:ea typeface="ＭＳ Ｐゴシック" panose="020B0600070205080204" pitchFamily="34" charset="-128"/>
                  </a:rPr>
                  <a:t>excess material (if necessary)</a:t>
                </a:r>
              </a:p>
              <a:p>
                <a:pPr algn="ctr" eaLnBrk="1" hangingPunct="1">
                  <a:defRPr/>
                </a:pPr>
                <a:r>
                  <a:rPr lang="en-US" sz="2000" dirty="0">
                    <a:latin typeface="Franklin Gothic Book"/>
                    <a:ea typeface="ＭＳ Ｐゴシック" panose="020B0600070205080204" pitchFamily="34" charset="-128"/>
                  </a:rPr>
                  <a:t>and shaping</a:t>
                </a:r>
              </a:p>
            </p:txBody>
          </p:sp>
        </p:grpSp>
        <p:grpSp>
          <p:nvGrpSpPr>
            <p:cNvPr id="38921" name="Group 29"/>
            <p:cNvGrpSpPr>
              <a:grpSpLocks/>
            </p:cNvGrpSpPr>
            <p:nvPr/>
          </p:nvGrpSpPr>
          <p:grpSpPr bwMode="auto">
            <a:xfrm>
              <a:off x="3505" y="1204"/>
              <a:ext cx="1196" cy="2413"/>
              <a:chOff x="3504" y="1204"/>
              <a:chExt cx="1045" cy="2413"/>
            </a:xfrm>
          </p:grpSpPr>
          <p:sp>
            <p:nvSpPr>
              <p:cNvPr id="38931" name="Rectangle 30"/>
              <p:cNvSpPr>
                <a:spLocks noChangeArrowheads="1"/>
              </p:cNvSpPr>
              <p:nvPr/>
            </p:nvSpPr>
            <p:spPr bwMode="auto">
              <a:xfrm>
                <a:off x="3556" y="2116"/>
                <a:ext cx="904" cy="568"/>
              </a:xfrm>
              <a:prstGeom prst="rect">
                <a:avLst/>
              </a:prstGeom>
              <a:solidFill>
                <a:srgbClr val="7144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32" name="Rectangle 31"/>
              <p:cNvSpPr>
                <a:spLocks noChangeArrowheads="1"/>
              </p:cNvSpPr>
              <p:nvPr/>
            </p:nvSpPr>
            <p:spPr bwMode="auto">
              <a:xfrm>
                <a:off x="3553" y="2247"/>
                <a:ext cx="91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Subgrade</a:t>
                </a:r>
              </a:p>
            </p:txBody>
          </p:sp>
          <p:sp>
            <p:nvSpPr>
              <p:cNvPr id="38933" name="Rectangle 32"/>
              <p:cNvSpPr>
                <a:spLocks noChangeArrowheads="1"/>
              </p:cNvSpPr>
              <p:nvPr/>
            </p:nvSpPr>
            <p:spPr bwMode="auto">
              <a:xfrm>
                <a:off x="3556" y="2020"/>
                <a:ext cx="904" cy="88"/>
              </a:xfrm>
              <a:prstGeom prst="rect">
                <a:avLst/>
              </a:prstGeom>
              <a:solidFill>
                <a:srgbClr val="91919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34" name="Rectangle 33" descr="70%"/>
              <p:cNvSpPr>
                <a:spLocks noChangeArrowheads="1"/>
              </p:cNvSpPr>
              <p:nvPr/>
            </p:nvSpPr>
            <p:spPr bwMode="auto">
              <a:xfrm>
                <a:off x="3556" y="1492"/>
                <a:ext cx="904" cy="625"/>
              </a:xfrm>
              <a:prstGeom prst="rect">
                <a:avLst/>
              </a:prstGeom>
              <a:solidFill>
                <a:srgbClr val="B2B2B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35" name="Rectangle 34"/>
              <p:cNvSpPr>
                <a:spLocks noChangeArrowheads="1"/>
              </p:cNvSpPr>
              <p:nvPr/>
            </p:nvSpPr>
            <p:spPr bwMode="auto">
              <a:xfrm>
                <a:off x="3505" y="1673"/>
                <a:ext cx="100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Stabilized</a:t>
                </a:r>
              </a:p>
            </p:txBody>
          </p:sp>
          <p:sp>
            <p:nvSpPr>
              <p:cNvPr id="38936" name="Rectangle 35"/>
              <p:cNvSpPr>
                <a:spLocks noChangeArrowheads="1"/>
              </p:cNvSpPr>
              <p:nvPr/>
            </p:nvSpPr>
            <p:spPr bwMode="auto">
              <a:xfrm>
                <a:off x="3556" y="1204"/>
                <a:ext cx="904" cy="280"/>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5" name="Rectangle 36"/>
              <p:cNvSpPr>
                <a:spLocks noChangeArrowheads="1"/>
              </p:cNvSpPr>
              <p:nvPr/>
            </p:nvSpPr>
            <p:spPr bwMode="auto">
              <a:xfrm>
                <a:off x="3504" y="2785"/>
                <a:ext cx="1045" cy="832"/>
              </a:xfrm>
              <a:prstGeom prst="rect">
                <a:avLst/>
              </a:prstGeom>
              <a:noFill/>
              <a:ln w="12700">
                <a:noFill/>
                <a:miter lim="800000"/>
                <a:headEnd/>
                <a:tailEnd/>
              </a:ln>
            </p:spPr>
            <p:txBody>
              <a:bodyPr lIns="90488" tIns="44450" rIns="90488" bIns="44450">
                <a:spAutoFit/>
              </a:bodyPr>
              <a:lstStyle/>
              <a:p>
                <a:pPr algn="ctr" eaLnBrk="1" hangingPunct="1">
                  <a:defRPr/>
                </a:pPr>
                <a:r>
                  <a:rPr lang="en-US" sz="2000" dirty="0">
                    <a:latin typeface="Franklin Gothic Book"/>
                    <a:ea typeface="ＭＳ Ｐゴシック" panose="020B0600070205080204" pitchFamily="34" charset="-128"/>
                  </a:rPr>
                  <a:t>Addition of cement, mixing, reshaping, and   compaction</a:t>
                </a:r>
              </a:p>
            </p:txBody>
          </p:sp>
        </p:grpSp>
        <p:grpSp>
          <p:nvGrpSpPr>
            <p:cNvPr id="38922" name="Group 37"/>
            <p:cNvGrpSpPr>
              <a:grpSpLocks/>
            </p:cNvGrpSpPr>
            <p:nvPr/>
          </p:nvGrpSpPr>
          <p:grpSpPr bwMode="auto">
            <a:xfrm>
              <a:off x="4595" y="1204"/>
              <a:ext cx="1163" cy="2106"/>
              <a:chOff x="4600" y="1204"/>
              <a:chExt cx="1017" cy="2106"/>
            </a:xfrm>
          </p:grpSpPr>
          <p:sp>
            <p:nvSpPr>
              <p:cNvPr id="38923" name="Rectangle 38"/>
              <p:cNvSpPr>
                <a:spLocks noChangeArrowheads="1"/>
              </p:cNvSpPr>
              <p:nvPr/>
            </p:nvSpPr>
            <p:spPr bwMode="auto">
              <a:xfrm>
                <a:off x="4660" y="2116"/>
                <a:ext cx="904" cy="568"/>
              </a:xfrm>
              <a:prstGeom prst="rect">
                <a:avLst/>
              </a:prstGeom>
              <a:solidFill>
                <a:srgbClr val="7144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24" name="Rectangle 39"/>
              <p:cNvSpPr>
                <a:spLocks noChangeArrowheads="1"/>
              </p:cNvSpPr>
              <p:nvPr/>
            </p:nvSpPr>
            <p:spPr bwMode="auto">
              <a:xfrm>
                <a:off x="4657" y="2247"/>
                <a:ext cx="91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Subgrade</a:t>
                </a:r>
              </a:p>
            </p:txBody>
          </p:sp>
          <p:sp>
            <p:nvSpPr>
              <p:cNvPr id="38925" name="Rectangle 40"/>
              <p:cNvSpPr>
                <a:spLocks noChangeArrowheads="1"/>
              </p:cNvSpPr>
              <p:nvPr/>
            </p:nvSpPr>
            <p:spPr bwMode="auto">
              <a:xfrm>
                <a:off x="4660" y="2020"/>
                <a:ext cx="904" cy="88"/>
              </a:xfrm>
              <a:prstGeom prst="rect">
                <a:avLst/>
              </a:prstGeom>
              <a:solidFill>
                <a:srgbClr val="91919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26" name="Rectangle 41" descr="70%"/>
              <p:cNvSpPr>
                <a:spLocks noChangeArrowheads="1"/>
              </p:cNvSpPr>
              <p:nvPr/>
            </p:nvSpPr>
            <p:spPr bwMode="auto">
              <a:xfrm>
                <a:off x="4660" y="1440"/>
                <a:ext cx="904" cy="677"/>
              </a:xfrm>
              <a:prstGeom prst="rect">
                <a:avLst/>
              </a:prstGeom>
              <a:solidFill>
                <a:srgbClr val="B2B2B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27" name="Rectangle 42"/>
              <p:cNvSpPr>
                <a:spLocks noChangeArrowheads="1"/>
              </p:cNvSpPr>
              <p:nvPr/>
            </p:nvSpPr>
            <p:spPr bwMode="auto">
              <a:xfrm>
                <a:off x="4600" y="1668"/>
                <a:ext cx="100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FFFFFF"/>
                    </a:solidFill>
                  </a:rPr>
                  <a:t>Stabilized</a:t>
                </a:r>
              </a:p>
            </p:txBody>
          </p:sp>
          <p:sp>
            <p:nvSpPr>
              <p:cNvPr id="38928" name="Rectangle 43"/>
              <p:cNvSpPr>
                <a:spLocks noChangeArrowheads="1"/>
              </p:cNvSpPr>
              <p:nvPr/>
            </p:nvSpPr>
            <p:spPr bwMode="auto">
              <a:xfrm>
                <a:off x="4660" y="1204"/>
                <a:ext cx="904" cy="292"/>
              </a:xfrm>
              <a:prstGeom prst="rect">
                <a:avLst/>
              </a:prstGeom>
              <a:solidFill>
                <a:srgbClr val="777777"/>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endParaRPr>
              </a:p>
            </p:txBody>
          </p:sp>
          <p:sp>
            <p:nvSpPr>
              <p:cNvPr id="38929" name="Rectangle 44"/>
              <p:cNvSpPr>
                <a:spLocks noChangeArrowheads="1"/>
              </p:cNvSpPr>
              <p:nvPr/>
            </p:nvSpPr>
            <p:spPr bwMode="auto">
              <a:xfrm>
                <a:off x="4657" y="1238"/>
                <a:ext cx="9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b="1">
                    <a:solidFill>
                      <a:srgbClr val="FFFFFF"/>
                    </a:solidFill>
                  </a:rPr>
                  <a:t>New Surfacing</a:t>
                </a:r>
              </a:p>
            </p:txBody>
          </p:sp>
          <p:sp>
            <p:nvSpPr>
              <p:cNvPr id="6" name="Rectangle 45"/>
              <p:cNvSpPr>
                <a:spLocks noChangeArrowheads="1"/>
              </p:cNvSpPr>
              <p:nvPr/>
            </p:nvSpPr>
            <p:spPr bwMode="auto">
              <a:xfrm>
                <a:off x="4611" y="2866"/>
                <a:ext cx="1006" cy="444"/>
              </a:xfrm>
              <a:prstGeom prst="rect">
                <a:avLst/>
              </a:prstGeom>
              <a:noFill/>
              <a:ln w="12700">
                <a:noFill/>
                <a:miter lim="800000"/>
                <a:headEnd/>
                <a:tailEnd/>
              </a:ln>
            </p:spPr>
            <p:txBody>
              <a:bodyPr lIns="90488" tIns="44450" rIns="90488" bIns="44450">
                <a:spAutoFit/>
              </a:bodyPr>
              <a:lstStyle/>
              <a:p>
                <a:pPr algn="ctr" eaLnBrk="1" hangingPunct="1">
                  <a:defRPr/>
                </a:pPr>
                <a:r>
                  <a:rPr lang="en-US" sz="2000" dirty="0">
                    <a:latin typeface="Franklin Gothic Book"/>
                    <a:ea typeface="ＭＳ Ｐゴシック" panose="020B0600070205080204" pitchFamily="34" charset="-128"/>
                  </a:rPr>
                  <a:t>Final surface application</a:t>
                </a:r>
              </a:p>
            </p:txBody>
          </p:sp>
        </p:grpSp>
      </p:grpSp>
      <p:grpSp>
        <p:nvGrpSpPr>
          <p:cNvPr id="48" name="Group">
            <a:extLst>
              <a:ext uri="{FF2B5EF4-FFF2-40B4-BE49-F238E27FC236}">
                <a16:creationId xmlns:a16="http://schemas.microsoft.com/office/drawing/2014/main" id="{8B468530-5279-47E8-A9CC-48448169E143}"/>
              </a:ext>
            </a:extLst>
          </p:cNvPr>
          <p:cNvGrpSpPr/>
          <p:nvPr/>
        </p:nvGrpSpPr>
        <p:grpSpPr>
          <a:xfrm>
            <a:off x="-8467" y="0"/>
            <a:ext cx="14506607" cy="9242625"/>
            <a:chOff x="0" y="0"/>
            <a:chExt cx="14506605" cy="9242624"/>
          </a:xfrm>
        </p:grpSpPr>
        <p:sp>
          <p:nvSpPr>
            <p:cNvPr id="49" name="Rectangle">
              <a:extLst>
                <a:ext uri="{FF2B5EF4-FFF2-40B4-BE49-F238E27FC236}">
                  <a16:creationId xmlns:a16="http://schemas.microsoft.com/office/drawing/2014/main" id="{D3266D62-4CF1-4D46-9F70-0ADE68827AAF}"/>
                </a:ext>
              </a:extLst>
            </p:cNvPr>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50" name="Rectangle">
              <a:extLst>
                <a:ext uri="{FF2B5EF4-FFF2-40B4-BE49-F238E27FC236}">
                  <a16:creationId xmlns:a16="http://schemas.microsoft.com/office/drawing/2014/main" id="{C12C7AA3-35B6-48C6-8E78-89BA0283C008}"/>
                </a:ext>
              </a:extLst>
            </p:cNvPr>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51" name="Image" descr="Image">
              <a:extLst>
                <a:ext uri="{FF2B5EF4-FFF2-40B4-BE49-F238E27FC236}">
                  <a16:creationId xmlns:a16="http://schemas.microsoft.com/office/drawing/2014/main" id="{D91DD621-9606-4319-9CA1-88282A0E0B19}"/>
                </a:ext>
              </a:extLst>
            </p:cNvPr>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53" name="Title 2">
            <a:extLst>
              <a:ext uri="{FF2B5EF4-FFF2-40B4-BE49-F238E27FC236}">
                <a16:creationId xmlns:a16="http://schemas.microsoft.com/office/drawing/2014/main" id="{C00EECED-B311-4439-9CD0-06C8EC9C288F}"/>
              </a:ext>
            </a:extLst>
          </p:cNvPr>
          <p:cNvSpPr txBox="1">
            <a:spLocks/>
          </p:cNvSpPr>
          <p:nvPr/>
        </p:nvSpPr>
        <p:spPr>
          <a:xfrm>
            <a:off x="387584" y="260350"/>
            <a:ext cx="11416832" cy="1057214"/>
          </a:xfrm>
          <a:prstGeom prst="rect">
            <a:avLst/>
          </a:prstGeom>
        </p:spPr>
        <p:txBody>
          <a:bodyPr>
            <a:normAutofit fontScale="97500"/>
          </a:bodyPr>
          <a:lstStyle>
            <a:lvl1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1pPr>
            <a:lvl2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2pPr>
            <a:lvl3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3pPr>
            <a:lvl4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4pPr>
            <a:lvl5pPr marL="0" marR="0" indent="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5pPr>
            <a:lvl6pPr marL="0" marR="0" indent="4572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6pPr>
            <a:lvl7pPr marL="0" marR="0" indent="9144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7pPr>
            <a:lvl8pPr marL="0" marR="0" indent="13716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8pPr>
            <a:lvl9pPr marL="0" marR="0" indent="1828800" algn="ctr" defTabSz="914400" rtl="0" latinLnBrk="0">
              <a:lnSpc>
                <a:spcPct val="95000"/>
              </a:lnSpc>
              <a:spcBef>
                <a:spcPts val="0"/>
              </a:spcBef>
              <a:spcAft>
                <a:spcPts val="0"/>
              </a:spcAft>
              <a:buClrTx/>
              <a:buSzTx/>
              <a:buFontTx/>
              <a:buNone/>
              <a:tabLst/>
              <a:defRPr sz="2200" b="0" i="0" u="none" strike="noStrike" cap="none" spc="0" baseline="0">
                <a:solidFill>
                  <a:schemeClr val="accent4"/>
                </a:solidFill>
                <a:uFillTx/>
                <a:latin typeface="Gotham Black"/>
                <a:ea typeface="Gotham Black"/>
                <a:cs typeface="Gotham Black"/>
                <a:sym typeface="Gotham Black"/>
              </a:defRPr>
            </a:lvl9pPr>
          </a:lstStyle>
          <a:p>
            <a:pPr defTabSz="877823" hangingPunct="1">
              <a:lnSpc>
                <a:spcPct val="120000"/>
              </a:lnSpc>
              <a:defRPr sz="2304"/>
            </a:pPr>
            <a:r>
              <a:rPr lang="en-US" sz="2304" dirty="0"/>
              <a:t>FULL-DEPTH RECLAMATION (FDR) Construction Process</a:t>
            </a:r>
            <a:br>
              <a:rPr lang="en-US" sz="2304" dirty="0"/>
            </a:br>
            <a:r>
              <a:rPr lang="en-US" sz="1727" dirty="0">
                <a:solidFill>
                  <a:srgbClr val="4C80C0"/>
                </a:solidFill>
              </a:rPr>
              <a:t>Pulverize, Shape, Add Cement, Mix In Place, Compact, and Surface</a:t>
            </a:r>
          </a:p>
        </p:txBody>
      </p:sp>
    </p:spTree>
    <p:extLst>
      <p:ext uri="{BB962C8B-B14F-4D97-AF65-F5344CB8AC3E}">
        <p14:creationId xmlns:p14="http://schemas.microsoft.com/office/powerpoint/2010/main" val="20249985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3" name="Group"/>
          <p:cNvGrpSpPr/>
          <p:nvPr/>
        </p:nvGrpSpPr>
        <p:grpSpPr>
          <a:xfrm>
            <a:off x="-8467" y="0"/>
            <a:ext cx="14506607" cy="9242625"/>
            <a:chOff x="0" y="0"/>
            <a:chExt cx="14506605" cy="9242624"/>
          </a:xfrm>
        </p:grpSpPr>
        <p:sp>
          <p:nvSpPr>
            <p:cNvPr id="1040"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41"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42"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grpSp>
        <p:nvGrpSpPr>
          <p:cNvPr id="1092" name="Group 20"/>
          <p:cNvGrpSpPr/>
          <p:nvPr/>
        </p:nvGrpSpPr>
        <p:grpSpPr>
          <a:xfrm>
            <a:off x="376898" y="4162669"/>
            <a:ext cx="11467272" cy="2400466"/>
            <a:chOff x="0" y="0"/>
            <a:chExt cx="11467271" cy="2400464"/>
          </a:xfrm>
        </p:grpSpPr>
        <p:sp>
          <p:nvSpPr>
            <p:cNvPr id="1045" name="Text Box 46"/>
            <p:cNvSpPr txBox="1"/>
            <p:nvPr/>
          </p:nvSpPr>
          <p:spPr>
            <a:xfrm>
              <a:off x="0" y="407584"/>
              <a:ext cx="2606743" cy="1684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b="1">
                  <a:solidFill>
                    <a:schemeClr val="accent4"/>
                  </a:solidFill>
                </a:defRPr>
              </a:pPr>
              <a:r>
                <a:t>Moisture infiltrates base</a:t>
              </a:r>
              <a:endParaRPr>
                <a:latin typeface="Verdana"/>
                <a:ea typeface="Verdana"/>
                <a:cs typeface="Verdana"/>
                <a:sym typeface="Verdana"/>
              </a:endParaRPr>
            </a:p>
            <a:p>
              <a:pPr marL="461962" lvl="1" indent="-231775">
                <a:buSzPct val="100000"/>
                <a:buChar char="•"/>
                <a:defRPr sz="1600" b="1">
                  <a:solidFill>
                    <a:schemeClr val="accent4"/>
                  </a:solidFill>
                </a:defRPr>
              </a:pPr>
              <a:r>
                <a:t>Through high water table</a:t>
              </a:r>
              <a:endParaRPr>
                <a:latin typeface="Verdana"/>
                <a:ea typeface="Verdana"/>
                <a:cs typeface="Verdana"/>
                <a:sym typeface="Verdana"/>
              </a:endParaRPr>
            </a:p>
            <a:p>
              <a:pPr marL="461962" lvl="1" indent="-231775">
                <a:buSzPct val="100000"/>
                <a:buChar char="•"/>
                <a:defRPr sz="1600" b="1">
                  <a:solidFill>
                    <a:schemeClr val="accent4"/>
                  </a:solidFill>
                </a:defRPr>
              </a:pPr>
              <a:r>
                <a:t>Capillary action</a:t>
              </a:r>
              <a:endParaRPr>
                <a:latin typeface="Verdana"/>
                <a:ea typeface="Verdana"/>
                <a:cs typeface="Verdana"/>
                <a:sym typeface="Verdana"/>
              </a:endParaRPr>
            </a:p>
            <a:p>
              <a:pPr marL="461962" lvl="1" indent="-231775">
                <a:buSzPct val="100000"/>
                <a:buChar char="•"/>
                <a:defRPr sz="1600" b="1">
                  <a:solidFill>
                    <a:schemeClr val="accent4"/>
                  </a:solidFill>
                </a:defRPr>
              </a:pPr>
              <a:r>
                <a:t>Causing softening, lower strength, and reduced modulus</a:t>
              </a:r>
            </a:p>
          </p:txBody>
        </p:sp>
        <p:sp>
          <p:nvSpPr>
            <p:cNvPr id="1046" name="Text Box 47"/>
            <p:cNvSpPr txBox="1"/>
            <p:nvPr/>
          </p:nvSpPr>
          <p:spPr>
            <a:xfrm>
              <a:off x="8402924" y="407584"/>
              <a:ext cx="3064348" cy="145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b="1">
                  <a:solidFill>
                    <a:schemeClr val="accent4"/>
                  </a:solidFill>
                </a:defRPr>
              </a:pPr>
              <a:r>
                <a:t>Cement stabilization reduces permeability</a:t>
              </a:r>
              <a:endParaRPr>
                <a:latin typeface="Verdana"/>
                <a:ea typeface="Verdana"/>
                <a:cs typeface="Verdana"/>
                <a:sym typeface="Verdana"/>
              </a:endParaRPr>
            </a:p>
            <a:p>
              <a:pPr marL="461962" lvl="1" indent="-231775">
                <a:buSzPct val="100000"/>
                <a:buChar char="•"/>
                <a:defRPr sz="1600" b="1">
                  <a:solidFill>
                    <a:schemeClr val="accent4"/>
                  </a:solidFill>
                </a:defRPr>
              </a:pPr>
              <a:r>
                <a:t>Helps keep moisture out</a:t>
              </a:r>
              <a:endParaRPr>
                <a:latin typeface="Verdana"/>
                <a:ea typeface="Verdana"/>
                <a:cs typeface="Verdana"/>
                <a:sym typeface="Verdana"/>
              </a:endParaRPr>
            </a:p>
            <a:p>
              <a:pPr marL="461962" lvl="1" indent="-231775">
                <a:buSzPct val="100000"/>
                <a:buChar char="•"/>
                <a:defRPr sz="1600" b="1">
                  <a:solidFill>
                    <a:schemeClr val="accent4"/>
                  </a:solidFill>
                </a:defRPr>
              </a:pPr>
              <a:r>
                <a:t>Maintains high level of strength and stiffness even when saturated</a:t>
              </a:r>
            </a:p>
          </p:txBody>
        </p:sp>
        <p:sp>
          <p:nvSpPr>
            <p:cNvPr id="1047" name="Freeform 2"/>
            <p:cNvSpPr/>
            <p:nvPr/>
          </p:nvSpPr>
          <p:spPr>
            <a:xfrm>
              <a:off x="2689324" y="900244"/>
              <a:ext cx="5791026" cy="1500221"/>
            </a:xfrm>
            <a:custGeom>
              <a:avLst/>
              <a:gdLst/>
              <a:ahLst/>
              <a:cxnLst>
                <a:cxn ang="0">
                  <a:pos x="wd2" y="hd2"/>
                </a:cxn>
                <a:cxn ang="5400000">
                  <a:pos x="wd2" y="hd2"/>
                </a:cxn>
                <a:cxn ang="10800000">
                  <a:pos x="wd2" y="hd2"/>
                </a:cxn>
                <a:cxn ang="16200000">
                  <a:pos x="wd2" y="hd2"/>
                </a:cxn>
              </a:cxnLst>
              <a:rect l="0" t="0" r="r" b="b"/>
              <a:pathLst>
                <a:path w="21539" h="21600" extrusionOk="0">
                  <a:moveTo>
                    <a:pt x="295" y="0"/>
                  </a:moveTo>
                  <a:lnTo>
                    <a:pt x="21135" y="0"/>
                  </a:lnTo>
                  <a:cubicBezTo>
                    <a:pt x="21135" y="221"/>
                    <a:pt x="21120" y="442"/>
                    <a:pt x="21131" y="663"/>
                  </a:cubicBezTo>
                  <a:cubicBezTo>
                    <a:pt x="21142" y="836"/>
                    <a:pt x="21180" y="931"/>
                    <a:pt x="21198" y="1089"/>
                  </a:cubicBezTo>
                  <a:cubicBezTo>
                    <a:pt x="21247" y="1499"/>
                    <a:pt x="21299" y="1941"/>
                    <a:pt x="21337" y="2382"/>
                  </a:cubicBezTo>
                  <a:cubicBezTo>
                    <a:pt x="21318" y="3550"/>
                    <a:pt x="21322" y="4702"/>
                    <a:pt x="21232" y="5822"/>
                  </a:cubicBezTo>
                  <a:cubicBezTo>
                    <a:pt x="21314" y="6848"/>
                    <a:pt x="21258" y="6422"/>
                    <a:pt x="21371" y="7116"/>
                  </a:cubicBezTo>
                  <a:cubicBezTo>
                    <a:pt x="21412" y="7652"/>
                    <a:pt x="21498" y="7873"/>
                    <a:pt x="21539" y="8410"/>
                  </a:cubicBezTo>
                  <a:cubicBezTo>
                    <a:pt x="21528" y="9514"/>
                    <a:pt x="21513" y="12054"/>
                    <a:pt x="21472" y="13427"/>
                  </a:cubicBezTo>
                  <a:cubicBezTo>
                    <a:pt x="21460" y="13869"/>
                    <a:pt x="21449" y="14326"/>
                    <a:pt x="21404" y="14721"/>
                  </a:cubicBezTo>
                  <a:cubicBezTo>
                    <a:pt x="21371" y="15036"/>
                    <a:pt x="21266" y="15573"/>
                    <a:pt x="21266" y="15573"/>
                  </a:cubicBezTo>
                  <a:cubicBezTo>
                    <a:pt x="21243" y="15857"/>
                    <a:pt x="21221" y="16157"/>
                    <a:pt x="21198" y="16441"/>
                  </a:cubicBezTo>
                  <a:cubicBezTo>
                    <a:pt x="21187" y="16583"/>
                    <a:pt x="21165" y="16867"/>
                    <a:pt x="21165" y="16867"/>
                  </a:cubicBezTo>
                  <a:cubicBezTo>
                    <a:pt x="21135" y="18586"/>
                    <a:pt x="21146" y="18760"/>
                    <a:pt x="20996" y="20022"/>
                  </a:cubicBezTo>
                  <a:cubicBezTo>
                    <a:pt x="20948" y="20448"/>
                    <a:pt x="20929" y="21016"/>
                    <a:pt x="20824" y="21316"/>
                  </a:cubicBezTo>
                  <a:cubicBezTo>
                    <a:pt x="20764" y="21490"/>
                    <a:pt x="20689" y="21505"/>
                    <a:pt x="20622" y="21600"/>
                  </a:cubicBezTo>
                  <a:cubicBezTo>
                    <a:pt x="19615" y="21505"/>
                    <a:pt x="18657" y="21174"/>
                    <a:pt x="17661" y="20890"/>
                  </a:cubicBezTo>
                  <a:cubicBezTo>
                    <a:pt x="17332" y="20701"/>
                    <a:pt x="17033" y="20212"/>
                    <a:pt x="16707" y="20022"/>
                  </a:cubicBezTo>
                  <a:cubicBezTo>
                    <a:pt x="16464" y="19517"/>
                    <a:pt x="16190" y="19139"/>
                    <a:pt x="15925" y="18870"/>
                  </a:cubicBezTo>
                  <a:cubicBezTo>
                    <a:pt x="15618" y="18224"/>
                    <a:pt x="15524" y="18476"/>
                    <a:pt x="15109" y="18586"/>
                  </a:cubicBezTo>
                  <a:cubicBezTo>
                    <a:pt x="14663" y="19218"/>
                    <a:pt x="14173" y="19218"/>
                    <a:pt x="13713" y="19312"/>
                  </a:cubicBezTo>
                  <a:cubicBezTo>
                    <a:pt x="13526" y="19249"/>
                    <a:pt x="13114" y="19154"/>
                    <a:pt x="12897" y="19012"/>
                  </a:cubicBezTo>
                  <a:cubicBezTo>
                    <a:pt x="12560" y="18792"/>
                    <a:pt x="12294" y="18050"/>
                    <a:pt x="11980" y="17577"/>
                  </a:cubicBezTo>
                  <a:cubicBezTo>
                    <a:pt x="11707" y="17166"/>
                    <a:pt x="11407" y="16993"/>
                    <a:pt x="11130" y="16583"/>
                  </a:cubicBezTo>
                  <a:cubicBezTo>
                    <a:pt x="10752" y="16015"/>
                    <a:pt x="10393" y="15557"/>
                    <a:pt x="10007" y="15147"/>
                  </a:cubicBezTo>
                  <a:cubicBezTo>
                    <a:pt x="9858" y="15178"/>
                    <a:pt x="9251" y="15210"/>
                    <a:pt x="8985" y="15431"/>
                  </a:cubicBezTo>
                  <a:cubicBezTo>
                    <a:pt x="8847" y="15541"/>
                    <a:pt x="8578" y="15857"/>
                    <a:pt x="8578" y="15857"/>
                  </a:cubicBezTo>
                  <a:cubicBezTo>
                    <a:pt x="8521" y="16046"/>
                    <a:pt x="8469" y="16283"/>
                    <a:pt x="8405" y="16441"/>
                  </a:cubicBezTo>
                  <a:cubicBezTo>
                    <a:pt x="8229" y="16851"/>
                    <a:pt x="7975" y="16788"/>
                    <a:pt x="7795" y="17151"/>
                  </a:cubicBezTo>
                  <a:cubicBezTo>
                    <a:pt x="7593" y="17561"/>
                    <a:pt x="7705" y="17356"/>
                    <a:pt x="7455" y="17734"/>
                  </a:cubicBezTo>
                  <a:cubicBezTo>
                    <a:pt x="7290" y="18255"/>
                    <a:pt x="7073" y="18602"/>
                    <a:pt x="6875" y="18870"/>
                  </a:cubicBezTo>
                  <a:cubicBezTo>
                    <a:pt x="5067" y="18713"/>
                    <a:pt x="3278" y="18160"/>
                    <a:pt x="1466" y="18018"/>
                  </a:cubicBezTo>
                  <a:cubicBezTo>
                    <a:pt x="1163" y="17592"/>
                    <a:pt x="957" y="16882"/>
                    <a:pt x="684" y="16299"/>
                  </a:cubicBezTo>
                  <a:cubicBezTo>
                    <a:pt x="485" y="15873"/>
                    <a:pt x="369" y="15667"/>
                    <a:pt x="242" y="14863"/>
                  </a:cubicBezTo>
                  <a:cubicBezTo>
                    <a:pt x="122" y="13395"/>
                    <a:pt x="63" y="12086"/>
                    <a:pt x="3" y="10555"/>
                  </a:cubicBezTo>
                  <a:cubicBezTo>
                    <a:pt x="14" y="9640"/>
                    <a:pt x="-61" y="6769"/>
                    <a:pt x="175" y="5822"/>
                  </a:cubicBezTo>
                  <a:cubicBezTo>
                    <a:pt x="223" y="5191"/>
                    <a:pt x="343" y="3960"/>
                    <a:pt x="343" y="3960"/>
                  </a:cubicBezTo>
                  <a:cubicBezTo>
                    <a:pt x="429" y="2114"/>
                    <a:pt x="414" y="2887"/>
                    <a:pt x="295" y="0"/>
                  </a:cubicBezTo>
                  <a:close/>
                </a:path>
              </a:pathLst>
            </a:custGeom>
            <a:blipFill rotWithShape="1">
              <a:blip r:embed="rId3"/>
              <a:srcRect/>
              <a:tile tx="0" ty="0" sx="100000" sy="100000" flip="none" algn="tl"/>
            </a:blipFill>
            <a:ln w="12700" cap="flat">
              <a:solidFill>
                <a:srgbClr val="000000"/>
              </a:solidFill>
              <a:prstDash val="solid"/>
              <a:roun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grpSp>
          <p:nvGrpSpPr>
            <p:cNvPr id="1068" name="Group 9"/>
            <p:cNvGrpSpPr/>
            <p:nvPr/>
          </p:nvGrpSpPr>
          <p:grpSpPr>
            <a:xfrm>
              <a:off x="2903954" y="427931"/>
              <a:ext cx="2259639" cy="1302969"/>
              <a:chOff x="0" y="0"/>
              <a:chExt cx="2259638" cy="1302967"/>
            </a:xfrm>
          </p:grpSpPr>
          <p:sp>
            <p:nvSpPr>
              <p:cNvPr id="1048" name="Rectangle 4"/>
              <p:cNvSpPr/>
              <p:nvPr/>
            </p:nvSpPr>
            <p:spPr>
              <a:xfrm>
                <a:off x="-1" y="0"/>
                <a:ext cx="2259640" cy="146845"/>
              </a:xfrm>
              <a:prstGeom prst="rect">
                <a:avLst/>
              </a:prstGeom>
              <a:solidFill>
                <a:srgbClr val="777777"/>
              </a:solid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049" name="Rectangle 5"/>
              <p:cNvSpPr/>
              <p:nvPr/>
            </p:nvSpPr>
            <p:spPr>
              <a:xfrm>
                <a:off x="-1" y="146844"/>
                <a:ext cx="2259640" cy="578611"/>
              </a:xfrm>
              <a:prstGeom prst="rect">
                <a:avLst/>
              </a:prstGeom>
              <a:blipFill rotWithShape="1">
                <a:blip r:embed="rId4"/>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050" name="Rectangle 6"/>
              <p:cNvSpPr/>
              <p:nvPr/>
            </p:nvSpPr>
            <p:spPr>
              <a:xfrm>
                <a:off x="-1" y="725453"/>
                <a:ext cx="2259640" cy="368207"/>
              </a:xfrm>
              <a:prstGeom prst="rect">
                <a:avLst/>
              </a:prstGeom>
              <a:blipFill rotWithShape="1">
                <a:blip r:embed="rId5"/>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grpSp>
            <p:nvGrpSpPr>
              <p:cNvPr id="1067" name="Group 10"/>
              <p:cNvGrpSpPr/>
              <p:nvPr/>
            </p:nvGrpSpPr>
            <p:grpSpPr>
              <a:xfrm>
                <a:off x="215012" y="231224"/>
                <a:ext cx="1893811" cy="1071744"/>
                <a:chOff x="0" y="0"/>
                <a:chExt cx="1893809" cy="1071743"/>
              </a:xfrm>
            </p:grpSpPr>
            <p:sp>
              <p:nvSpPr>
                <p:cNvPr id="1051" name="Line 11"/>
                <p:cNvSpPr/>
                <p:nvPr/>
              </p:nvSpPr>
              <p:spPr>
                <a:xfrm flipV="1">
                  <a:off x="9667"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2" name="Line 12"/>
                <p:cNvSpPr/>
                <p:nvPr/>
              </p:nvSpPr>
              <p:spPr>
                <a:xfrm flipV="1">
                  <a:off x="266444"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3" name="Line 13"/>
                <p:cNvSpPr/>
                <p:nvPr/>
              </p:nvSpPr>
              <p:spPr>
                <a:xfrm flipV="1">
                  <a:off x="523221"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4" name="Line 14"/>
                <p:cNvSpPr/>
                <p:nvPr/>
              </p:nvSpPr>
              <p:spPr>
                <a:xfrm flipV="1">
                  <a:off x="779998"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5" name="Line 15"/>
                <p:cNvSpPr/>
                <p:nvPr/>
              </p:nvSpPr>
              <p:spPr>
                <a:xfrm flipV="1">
                  <a:off x="1036775"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6" name="Line 16"/>
                <p:cNvSpPr/>
                <p:nvPr/>
              </p:nvSpPr>
              <p:spPr>
                <a:xfrm flipV="1">
                  <a:off x="1293552"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7" name="Line 17"/>
                <p:cNvSpPr/>
                <p:nvPr/>
              </p:nvSpPr>
              <p:spPr>
                <a:xfrm flipV="1">
                  <a:off x="1550330"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8" name="Line 18"/>
                <p:cNvSpPr/>
                <p:nvPr/>
              </p:nvSpPr>
              <p:spPr>
                <a:xfrm flipV="1">
                  <a:off x="1807107"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59" name="Freeform 19"/>
                <p:cNvSpPr/>
                <p:nvPr/>
              </p:nvSpPr>
              <p:spPr>
                <a:xfrm>
                  <a:off x="0" y="6575"/>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0" name="Freeform 20"/>
                <p:cNvSpPr/>
                <p:nvPr/>
              </p:nvSpPr>
              <p:spPr>
                <a:xfrm>
                  <a:off x="256777" y="9862"/>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1" name="Freeform 21"/>
                <p:cNvSpPr/>
                <p:nvPr/>
              </p:nvSpPr>
              <p:spPr>
                <a:xfrm>
                  <a:off x="523183" y="0"/>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2" name="Freeform 22"/>
                <p:cNvSpPr/>
                <p:nvPr/>
              </p:nvSpPr>
              <p:spPr>
                <a:xfrm>
                  <a:off x="773540" y="9862"/>
                  <a:ext cx="96372"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3" name="Freeform 23"/>
                <p:cNvSpPr/>
                <p:nvPr/>
              </p:nvSpPr>
              <p:spPr>
                <a:xfrm>
                  <a:off x="1033527" y="3287"/>
                  <a:ext cx="96372"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4" name="Freeform 24"/>
                <p:cNvSpPr/>
                <p:nvPr/>
              </p:nvSpPr>
              <p:spPr>
                <a:xfrm>
                  <a:off x="1287095" y="9862"/>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5" name="Freeform 25"/>
                <p:cNvSpPr/>
                <p:nvPr/>
              </p:nvSpPr>
              <p:spPr>
                <a:xfrm>
                  <a:off x="1547081" y="3287"/>
                  <a:ext cx="96372"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66" name="Freeform 26"/>
                <p:cNvSpPr/>
                <p:nvPr/>
              </p:nvSpPr>
              <p:spPr>
                <a:xfrm>
                  <a:off x="1797439" y="9862"/>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15875" cap="flat">
                  <a:solidFill>
                    <a:srgbClr val="00FFFF"/>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grpSp>
        </p:grpSp>
        <p:grpSp>
          <p:nvGrpSpPr>
            <p:cNvPr id="1089" name="Group 8"/>
            <p:cNvGrpSpPr/>
            <p:nvPr/>
          </p:nvGrpSpPr>
          <p:grpSpPr>
            <a:xfrm>
              <a:off x="5964232" y="409341"/>
              <a:ext cx="2259639" cy="1315023"/>
              <a:chOff x="0" y="0"/>
              <a:chExt cx="2259638" cy="1315021"/>
            </a:xfrm>
          </p:grpSpPr>
          <p:sp>
            <p:nvSpPr>
              <p:cNvPr id="1069" name="Rectangle 7"/>
              <p:cNvSpPr/>
              <p:nvPr/>
            </p:nvSpPr>
            <p:spPr>
              <a:xfrm>
                <a:off x="-1" y="0"/>
                <a:ext cx="2259640" cy="146845"/>
              </a:xfrm>
              <a:prstGeom prst="rect">
                <a:avLst/>
              </a:prstGeom>
              <a:solidFill>
                <a:srgbClr val="777777"/>
              </a:solid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070" name="Rectangle 8"/>
              <p:cNvSpPr/>
              <p:nvPr/>
            </p:nvSpPr>
            <p:spPr>
              <a:xfrm>
                <a:off x="-1" y="146843"/>
                <a:ext cx="2259640" cy="590665"/>
              </a:xfrm>
              <a:prstGeom prst="rect">
                <a:avLst/>
              </a:prstGeom>
              <a:blipFill rotWithShape="1">
                <a:blip r:embed="rId6"/>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071" name="Rectangle 9"/>
              <p:cNvSpPr/>
              <p:nvPr/>
            </p:nvSpPr>
            <p:spPr>
              <a:xfrm>
                <a:off x="-1" y="737507"/>
                <a:ext cx="2259640" cy="368207"/>
              </a:xfrm>
              <a:prstGeom prst="rect">
                <a:avLst/>
              </a:prstGeom>
              <a:blipFill rotWithShape="1">
                <a:blip r:embed="rId5"/>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grpSp>
            <p:nvGrpSpPr>
              <p:cNvPr id="1088" name="Group 27"/>
              <p:cNvGrpSpPr/>
              <p:nvPr/>
            </p:nvGrpSpPr>
            <p:grpSpPr>
              <a:xfrm>
                <a:off x="217152" y="243278"/>
                <a:ext cx="1893810" cy="1071744"/>
                <a:chOff x="0" y="0"/>
                <a:chExt cx="1893809" cy="1071743"/>
              </a:xfrm>
            </p:grpSpPr>
            <p:sp>
              <p:nvSpPr>
                <p:cNvPr id="1072" name="Line 28"/>
                <p:cNvSpPr/>
                <p:nvPr/>
              </p:nvSpPr>
              <p:spPr>
                <a:xfrm flipV="1">
                  <a:off x="9667"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3" name="Line 29"/>
                <p:cNvSpPr/>
                <p:nvPr/>
              </p:nvSpPr>
              <p:spPr>
                <a:xfrm flipV="1">
                  <a:off x="266444"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4" name="Line 30"/>
                <p:cNvSpPr/>
                <p:nvPr/>
              </p:nvSpPr>
              <p:spPr>
                <a:xfrm flipV="1">
                  <a:off x="523221"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5" name="Line 31"/>
                <p:cNvSpPr/>
                <p:nvPr/>
              </p:nvSpPr>
              <p:spPr>
                <a:xfrm flipV="1">
                  <a:off x="779998"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6" name="Line 32"/>
                <p:cNvSpPr/>
                <p:nvPr/>
              </p:nvSpPr>
              <p:spPr>
                <a:xfrm flipV="1">
                  <a:off x="1036775"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7" name="Line 33"/>
                <p:cNvSpPr/>
                <p:nvPr/>
              </p:nvSpPr>
              <p:spPr>
                <a:xfrm flipV="1">
                  <a:off x="1293552"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8" name="Line 34"/>
                <p:cNvSpPr/>
                <p:nvPr/>
              </p:nvSpPr>
              <p:spPr>
                <a:xfrm flipV="1">
                  <a:off x="1550330"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79" name="Line 35"/>
                <p:cNvSpPr/>
                <p:nvPr/>
              </p:nvSpPr>
              <p:spPr>
                <a:xfrm flipV="1">
                  <a:off x="1807107" y="493134"/>
                  <a:ext cx="1" cy="578610"/>
                </a:xfrm>
                <a:prstGeom prst="line">
                  <a:avLst/>
                </a:prstGeom>
                <a:noFill/>
                <a:ln w="57150" cap="flat">
                  <a:solidFill>
                    <a:srgbClr val="00FFFF"/>
                  </a:solidFill>
                  <a:prstDash val="solid"/>
                  <a:round/>
                  <a:tailEnd type="stealth" w="med" len="med"/>
                </a:ln>
                <a:effectLst/>
              </p:spPr>
              <p:txBody>
                <a:bodyPr wrap="square" lIns="45719" tIns="45719" rIns="45719" bIns="45719" numCol="1" anchor="t">
                  <a:noAutofit/>
                </a:bodyPr>
                <a:lstStyle/>
                <a:p>
                  <a:endParaRPr/>
                </a:p>
              </p:txBody>
            </p:sp>
            <p:sp>
              <p:nvSpPr>
                <p:cNvPr id="1080" name="Freeform 36"/>
                <p:cNvSpPr/>
                <p:nvPr/>
              </p:nvSpPr>
              <p:spPr>
                <a:xfrm>
                  <a:off x="0" y="6575"/>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1" name="Freeform 37"/>
                <p:cNvSpPr/>
                <p:nvPr/>
              </p:nvSpPr>
              <p:spPr>
                <a:xfrm>
                  <a:off x="256777" y="9862"/>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2" name="Freeform 38"/>
                <p:cNvSpPr/>
                <p:nvPr/>
              </p:nvSpPr>
              <p:spPr>
                <a:xfrm>
                  <a:off x="523183" y="0"/>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3" name="Freeform 39"/>
                <p:cNvSpPr/>
                <p:nvPr/>
              </p:nvSpPr>
              <p:spPr>
                <a:xfrm>
                  <a:off x="773540" y="9862"/>
                  <a:ext cx="96372"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4" name="Freeform 40"/>
                <p:cNvSpPr/>
                <p:nvPr/>
              </p:nvSpPr>
              <p:spPr>
                <a:xfrm>
                  <a:off x="1033527" y="3287"/>
                  <a:ext cx="96372"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5" name="Freeform 41"/>
                <p:cNvSpPr/>
                <p:nvPr/>
              </p:nvSpPr>
              <p:spPr>
                <a:xfrm>
                  <a:off x="1287095" y="9862"/>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6" name="Freeform 42"/>
                <p:cNvSpPr/>
                <p:nvPr/>
              </p:nvSpPr>
              <p:spPr>
                <a:xfrm>
                  <a:off x="1547081" y="3287"/>
                  <a:ext cx="96372"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087" name="Freeform 43"/>
                <p:cNvSpPr/>
                <p:nvPr/>
              </p:nvSpPr>
              <p:spPr>
                <a:xfrm>
                  <a:off x="1797439" y="9862"/>
                  <a:ext cx="96371" cy="486559"/>
                </a:xfrm>
                <a:custGeom>
                  <a:avLst/>
                  <a:gdLst/>
                  <a:ahLst/>
                  <a:cxnLst>
                    <a:cxn ang="0">
                      <a:pos x="wd2" y="hd2"/>
                    </a:cxn>
                    <a:cxn ang="5400000">
                      <a:pos x="wd2" y="hd2"/>
                    </a:cxn>
                    <a:cxn ang="10800000">
                      <a:pos x="wd2" y="hd2"/>
                    </a:cxn>
                    <a:cxn ang="16200000">
                      <a:pos x="wd2" y="hd2"/>
                    </a:cxn>
                  </a:cxnLst>
                  <a:rect l="0" t="0" r="r" b="b"/>
                  <a:pathLst>
                    <a:path w="20698" h="21600" extrusionOk="0">
                      <a:moveTo>
                        <a:pt x="1387" y="21600"/>
                      </a:moveTo>
                      <a:cubicBezTo>
                        <a:pt x="10119" y="20238"/>
                        <a:pt x="18851" y="18876"/>
                        <a:pt x="18621" y="17514"/>
                      </a:cubicBezTo>
                      <a:cubicBezTo>
                        <a:pt x="18392" y="16151"/>
                        <a:pt x="-451" y="14741"/>
                        <a:pt x="9" y="13281"/>
                      </a:cubicBezTo>
                      <a:cubicBezTo>
                        <a:pt x="468" y="11822"/>
                        <a:pt x="20230" y="10216"/>
                        <a:pt x="20689" y="8757"/>
                      </a:cubicBezTo>
                      <a:cubicBezTo>
                        <a:pt x="21149" y="7297"/>
                        <a:pt x="3226" y="5984"/>
                        <a:pt x="2766" y="4524"/>
                      </a:cubicBezTo>
                      <a:cubicBezTo>
                        <a:pt x="2306" y="3065"/>
                        <a:pt x="10349" y="1508"/>
                        <a:pt x="18621" y="0"/>
                      </a:cubicBezTo>
                    </a:path>
                  </a:pathLst>
                </a:custGeom>
                <a:noFill/>
                <a:ln w="9525" cap="flat">
                  <a:solidFill>
                    <a:srgbClr val="00FFFF"/>
                  </a:solidFill>
                  <a:prstDash val="sysDot"/>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grpSp>
        </p:grpSp>
        <p:sp>
          <p:nvSpPr>
            <p:cNvPr id="1090" name="Text Box 44"/>
            <p:cNvSpPr txBox="1"/>
            <p:nvPr/>
          </p:nvSpPr>
          <p:spPr>
            <a:xfrm>
              <a:off x="4014562" y="0"/>
              <a:ext cx="1869763"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lvl1pPr>
            </a:lstStyle>
            <a:p>
              <a:r>
                <a:t>High water table</a:t>
              </a:r>
            </a:p>
          </p:txBody>
        </p:sp>
        <p:sp>
          <p:nvSpPr>
            <p:cNvPr id="1091" name="Freeform 45"/>
            <p:cNvSpPr/>
            <p:nvPr/>
          </p:nvSpPr>
          <p:spPr>
            <a:xfrm>
              <a:off x="5685106" y="170920"/>
              <a:ext cx="315607" cy="701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0" y="21600"/>
                  </a:lnTo>
                </a:path>
              </a:pathLst>
            </a:custGeom>
            <a:noFill/>
            <a:ln w="12700" cap="flat">
              <a:solidFill>
                <a:srgbClr val="000000"/>
              </a:solidFill>
              <a:prstDash val="solid"/>
              <a:round/>
              <a:tailEnd type="stealth" w="med" len="me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grpSp>
      <p:grpSp>
        <p:nvGrpSpPr>
          <p:cNvPr id="1144" name="Group 1"/>
          <p:cNvGrpSpPr/>
          <p:nvPr/>
        </p:nvGrpSpPr>
        <p:grpSpPr>
          <a:xfrm>
            <a:off x="1461314" y="1319608"/>
            <a:ext cx="9498172" cy="2654644"/>
            <a:chOff x="0" y="0"/>
            <a:chExt cx="9498171" cy="2654642"/>
          </a:xfrm>
        </p:grpSpPr>
        <p:sp>
          <p:nvSpPr>
            <p:cNvPr id="1093" name="Text Box 43"/>
            <p:cNvSpPr txBox="1"/>
            <p:nvPr/>
          </p:nvSpPr>
          <p:spPr>
            <a:xfrm>
              <a:off x="-1" y="888626"/>
              <a:ext cx="1401863" cy="450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600" b="1"/>
              </a:pPr>
              <a:r>
                <a:t>Un-stabilized </a:t>
              </a:r>
              <a:br/>
              <a:r>
                <a:t>Granular Base</a:t>
              </a:r>
            </a:p>
          </p:txBody>
        </p:sp>
        <p:sp>
          <p:nvSpPr>
            <p:cNvPr id="1094" name="Text Box 46"/>
            <p:cNvSpPr txBox="1"/>
            <p:nvPr/>
          </p:nvSpPr>
          <p:spPr>
            <a:xfrm>
              <a:off x="7731639" y="914676"/>
              <a:ext cx="1766532" cy="450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600" b="1"/>
              </a:lvl1pPr>
            </a:lstStyle>
            <a:p>
              <a:r>
                <a:t>FDR w/ Cement-Stabilized Base</a:t>
              </a:r>
            </a:p>
          </p:txBody>
        </p:sp>
        <p:grpSp>
          <p:nvGrpSpPr>
            <p:cNvPr id="1114" name="Group 5"/>
            <p:cNvGrpSpPr/>
            <p:nvPr/>
          </p:nvGrpSpPr>
          <p:grpSpPr>
            <a:xfrm>
              <a:off x="1573256" y="0"/>
              <a:ext cx="2843484" cy="2654643"/>
              <a:chOff x="0" y="0"/>
              <a:chExt cx="2843482" cy="2654642"/>
            </a:xfrm>
          </p:grpSpPr>
          <p:grpSp>
            <p:nvGrpSpPr>
              <p:cNvPr id="1098" name="Group 3"/>
              <p:cNvGrpSpPr/>
              <p:nvPr/>
            </p:nvGrpSpPr>
            <p:grpSpPr>
              <a:xfrm>
                <a:off x="1049426" y="0"/>
                <a:ext cx="819227" cy="819226"/>
                <a:chOff x="0" y="0"/>
                <a:chExt cx="819225" cy="819225"/>
              </a:xfrm>
            </p:grpSpPr>
            <p:sp>
              <p:nvSpPr>
                <p:cNvPr id="1095" name="Oval 4"/>
                <p:cNvSpPr/>
                <p:nvPr/>
              </p:nvSpPr>
              <p:spPr>
                <a:xfrm>
                  <a:off x="0" y="0"/>
                  <a:ext cx="819226" cy="819226"/>
                </a:xfrm>
                <a:prstGeom prst="ellipse">
                  <a:avLst/>
                </a:prstGeom>
                <a:blipFill rotWithShape="1">
                  <a:blip r:embed="rId7"/>
                  <a:srcRect/>
                  <a:tile tx="0" ty="0" sx="100000" sy="100000" flip="none" algn="tl"/>
                </a:blipFill>
                <a:ln w="12700" cap="flat">
                  <a:solidFill>
                    <a:srgbClr val="000000"/>
                  </a:solidFill>
                  <a:prstDash val="solid"/>
                  <a:round/>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096" name="Oval 5"/>
                <p:cNvSpPr/>
                <p:nvPr/>
              </p:nvSpPr>
              <p:spPr>
                <a:xfrm>
                  <a:off x="189872" y="194139"/>
                  <a:ext cx="441615" cy="441615"/>
                </a:xfrm>
                <a:prstGeom prst="ellipse">
                  <a:avLst/>
                </a:prstGeom>
                <a:solidFill>
                  <a:schemeClr val="accent3">
                    <a:lumOff val="44000"/>
                  </a:schemeClr>
                </a:solidFill>
                <a:ln w="6350" cap="flat">
                  <a:solidFill>
                    <a:srgbClr val="021856"/>
                  </a:solidFill>
                  <a:prstDash val="solid"/>
                  <a:round/>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097" name="Oval 6"/>
                <p:cNvSpPr/>
                <p:nvPr/>
              </p:nvSpPr>
              <p:spPr>
                <a:xfrm>
                  <a:off x="279475" y="280542"/>
                  <a:ext cx="259209" cy="259209"/>
                </a:xfrm>
                <a:prstGeom prst="ellipse">
                  <a:avLst/>
                </a:prstGeom>
                <a:solidFill>
                  <a:schemeClr val="accent3">
                    <a:lumOff val="44000"/>
                  </a:schemeClr>
                </a:solidFill>
                <a:ln w="6350" cap="flat">
                  <a:solidFill>
                    <a:srgbClr val="021856"/>
                  </a:solidFill>
                  <a:prstDash val="solid"/>
                  <a:round/>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grpSp>
          <p:sp>
            <p:nvSpPr>
              <p:cNvPr id="1099" name="Rectangle 7"/>
              <p:cNvSpPr/>
              <p:nvPr/>
            </p:nvSpPr>
            <p:spPr>
              <a:xfrm>
                <a:off x="310283" y="830048"/>
                <a:ext cx="2285608" cy="145016"/>
              </a:xfrm>
              <a:prstGeom prst="rect">
                <a:avLst/>
              </a:prstGeom>
              <a:solidFill>
                <a:srgbClr val="4D4D4D"/>
              </a:solid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00" name="Rectangle 8"/>
              <p:cNvSpPr/>
              <p:nvPr/>
            </p:nvSpPr>
            <p:spPr>
              <a:xfrm>
                <a:off x="310283" y="975064"/>
                <a:ext cx="2285608" cy="571403"/>
              </a:xfrm>
              <a:prstGeom prst="rect">
                <a:avLst/>
              </a:prstGeom>
              <a:blipFill rotWithShape="1">
                <a:blip r:embed="rId8"/>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01" name="Rectangle 9"/>
              <p:cNvSpPr/>
              <p:nvPr/>
            </p:nvSpPr>
            <p:spPr>
              <a:xfrm>
                <a:off x="310283" y="1546467"/>
                <a:ext cx="2285608" cy="363620"/>
              </a:xfrm>
              <a:prstGeom prst="rect">
                <a:avLst/>
              </a:prstGeom>
              <a:blipFill rotWithShape="1">
                <a:blip r:embed="rId5"/>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02" name="Freeform 10"/>
              <p:cNvSpPr/>
              <p:nvPr/>
            </p:nvSpPr>
            <p:spPr>
              <a:xfrm>
                <a:off x="1037521" y="1546467"/>
                <a:ext cx="785678" cy="1108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5316"/>
                    </a:lnTo>
                    <a:lnTo>
                      <a:pt x="10711" y="21600"/>
                    </a:lnTo>
                    <a:lnTo>
                      <a:pt x="0" y="5147"/>
                    </a:lnTo>
                    <a:lnTo>
                      <a:pt x="0" y="0"/>
                    </a:lnTo>
                    <a:close/>
                  </a:path>
                </a:pathLst>
              </a:custGeom>
              <a:solidFill>
                <a:schemeClr val="accent3">
                  <a:lumOff val="44000"/>
                </a:schemeClr>
              </a:solidFill>
              <a:ln w="6350" cap="flat">
                <a:solidFill>
                  <a:srgbClr val="000000"/>
                </a:solidFill>
                <a:prstDash val="solid"/>
                <a:roun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103" name="Line 11"/>
              <p:cNvSpPr/>
              <p:nvPr/>
            </p:nvSpPr>
            <p:spPr>
              <a:xfrm>
                <a:off x="1119769" y="1546466"/>
                <a:ext cx="1" cy="424224"/>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04" name="Line 12"/>
              <p:cNvSpPr/>
              <p:nvPr/>
            </p:nvSpPr>
            <p:spPr>
              <a:xfrm flipH="1">
                <a:off x="1223660" y="1546466"/>
                <a:ext cx="1" cy="651486"/>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05" name="Line 13"/>
              <p:cNvSpPr/>
              <p:nvPr/>
            </p:nvSpPr>
            <p:spPr>
              <a:xfrm flipH="1">
                <a:off x="1327551" y="1546466"/>
                <a:ext cx="1" cy="867927"/>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06" name="Line 14"/>
              <p:cNvSpPr/>
              <p:nvPr/>
            </p:nvSpPr>
            <p:spPr>
              <a:xfrm flipH="1">
                <a:off x="1432713" y="1546466"/>
                <a:ext cx="1" cy="1082203"/>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07" name="Line 15"/>
              <p:cNvSpPr/>
              <p:nvPr/>
            </p:nvSpPr>
            <p:spPr>
              <a:xfrm flipH="1">
                <a:off x="1535334" y="1546466"/>
                <a:ext cx="1" cy="854940"/>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08" name="Line 16"/>
              <p:cNvSpPr/>
              <p:nvPr/>
            </p:nvSpPr>
            <p:spPr>
              <a:xfrm>
                <a:off x="1639225" y="1546466"/>
                <a:ext cx="1" cy="629842"/>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09" name="Line 17"/>
              <p:cNvSpPr/>
              <p:nvPr/>
            </p:nvSpPr>
            <p:spPr>
              <a:xfrm>
                <a:off x="1743116" y="1546466"/>
                <a:ext cx="1" cy="417731"/>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10" name="Text Box 47"/>
              <p:cNvSpPr txBox="1"/>
              <p:nvPr/>
            </p:nvSpPr>
            <p:spPr>
              <a:xfrm>
                <a:off x="0" y="451744"/>
                <a:ext cx="707080"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400" b="1"/>
                </a:lvl1pPr>
              </a:lstStyle>
              <a:p>
                <a:r>
                  <a:t>100 psi</a:t>
                </a:r>
              </a:p>
            </p:txBody>
          </p:sp>
          <p:sp>
            <p:nvSpPr>
              <p:cNvPr id="1111" name="Line 48"/>
              <p:cNvSpPr/>
              <p:nvPr/>
            </p:nvSpPr>
            <p:spPr>
              <a:xfrm>
                <a:off x="723543" y="603829"/>
                <a:ext cx="481579" cy="190468"/>
              </a:xfrm>
              <a:prstGeom prst="line">
                <a:avLst/>
              </a:prstGeom>
              <a:noFill/>
              <a:ln w="12700"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1112" name="Text Box 49"/>
              <p:cNvSpPr txBox="1"/>
              <p:nvPr/>
            </p:nvSpPr>
            <p:spPr>
              <a:xfrm>
                <a:off x="2163277" y="2142759"/>
                <a:ext cx="680206" cy="313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600" b="1"/>
                </a:lvl1pPr>
              </a:lstStyle>
              <a:p>
                <a:r>
                  <a:t>15 psi</a:t>
                </a:r>
              </a:p>
            </p:txBody>
          </p:sp>
          <p:sp>
            <p:nvSpPr>
              <p:cNvPr id="1113" name="Line 50"/>
              <p:cNvSpPr/>
              <p:nvPr/>
            </p:nvSpPr>
            <p:spPr>
              <a:xfrm flipH="1">
                <a:off x="1505033" y="2259638"/>
                <a:ext cx="611444" cy="273797"/>
              </a:xfrm>
              <a:prstGeom prst="line">
                <a:avLst/>
              </a:prstGeom>
              <a:noFill/>
              <a:ln w="12700"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grpSp>
          <p:nvGrpSpPr>
            <p:cNvPr id="1118" name="Group 18"/>
            <p:cNvGrpSpPr/>
            <p:nvPr/>
          </p:nvGrpSpPr>
          <p:grpSpPr>
            <a:xfrm>
              <a:off x="5679162" y="10788"/>
              <a:ext cx="819227" cy="819229"/>
              <a:chOff x="0" y="0"/>
              <a:chExt cx="819225" cy="819227"/>
            </a:xfrm>
          </p:grpSpPr>
          <p:sp>
            <p:nvSpPr>
              <p:cNvPr id="1115" name="Oval 19"/>
              <p:cNvSpPr/>
              <p:nvPr/>
            </p:nvSpPr>
            <p:spPr>
              <a:xfrm>
                <a:off x="0" y="0"/>
                <a:ext cx="819226" cy="819228"/>
              </a:xfrm>
              <a:prstGeom prst="ellipse">
                <a:avLst/>
              </a:prstGeom>
              <a:blipFill rotWithShape="1">
                <a:blip r:embed="rId7"/>
                <a:srcRect/>
                <a:tile tx="0" ty="0" sx="100000" sy="100000" flip="none" algn="tl"/>
              </a:blipFill>
              <a:ln w="12700" cap="flat">
                <a:solidFill>
                  <a:srgbClr val="000000"/>
                </a:solidFill>
                <a:prstDash val="solid"/>
                <a:round/>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16" name="Oval 20"/>
              <p:cNvSpPr/>
              <p:nvPr/>
            </p:nvSpPr>
            <p:spPr>
              <a:xfrm>
                <a:off x="189872" y="194139"/>
                <a:ext cx="441615" cy="441615"/>
              </a:xfrm>
              <a:prstGeom prst="ellipse">
                <a:avLst/>
              </a:prstGeom>
              <a:solidFill>
                <a:schemeClr val="accent3">
                  <a:lumOff val="44000"/>
                </a:schemeClr>
              </a:solidFill>
              <a:ln w="6350" cap="flat">
                <a:solidFill>
                  <a:srgbClr val="021856"/>
                </a:solidFill>
                <a:prstDash val="solid"/>
                <a:round/>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17" name="Oval 21"/>
              <p:cNvSpPr/>
              <p:nvPr/>
            </p:nvSpPr>
            <p:spPr>
              <a:xfrm>
                <a:off x="279475" y="280542"/>
                <a:ext cx="259209" cy="259209"/>
              </a:xfrm>
              <a:prstGeom prst="ellipse">
                <a:avLst/>
              </a:prstGeom>
              <a:solidFill>
                <a:schemeClr val="accent3">
                  <a:lumOff val="44000"/>
                </a:schemeClr>
              </a:solidFill>
              <a:ln w="6350" cap="flat">
                <a:solidFill>
                  <a:srgbClr val="021856"/>
                </a:solidFill>
                <a:prstDash val="solid"/>
                <a:round/>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grpSp>
        <p:sp>
          <p:nvSpPr>
            <p:cNvPr id="1119" name="Rectangle 22"/>
            <p:cNvSpPr/>
            <p:nvPr/>
          </p:nvSpPr>
          <p:spPr>
            <a:xfrm>
              <a:off x="4940019" y="840837"/>
              <a:ext cx="2285608" cy="145016"/>
            </a:xfrm>
            <a:prstGeom prst="rect">
              <a:avLst/>
            </a:prstGeom>
            <a:solidFill>
              <a:srgbClr val="4D4D4D"/>
            </a:solid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20" name="Rectangle 23"/>
            <p:cNvSpPr/>
            <p:nvPr/>
          </p:nvSpPr>
          <p:spPr>
            <a:xfrm>
              <a:off x="4940019" y="985852"/>
              <a:ext cx="2285608" cy="623350"/>
            </a:xfrm>
            <a:prstGeom prst="rect">
              <a:avLst/>
            </a:prstGeom>
            <a:blipFill rotWithShape="1">
              <a:blip r:embed="rId6"/>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21" name="Rectangle 24"/>
            <p:cNvSpPr/>
            <p:nvPr/>
          </p:nvSpPr>
          <p:spPr>
            <a:xfrm>
              <a:off x="4940019" y="1583774"/>
              <a:ext cx="2285608" cy="363620"/>
            </a:xfrm>
            <a:prstGeom prst="rect">
              <a:avLst/>
            </a:prstGeom>
            <a:blipFill rotWithShape="1">
              <a:blip r:embed="rId5"/>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a:defRPr>
                  <a:latin typeface="Lucida Console"/>
                  <a:ea typeface="Lucida Console"/>
                  <a:cs typeface="Lucida Console"/>
                  <a:sym typeface="Lucida Console"/>
                </a:defRPr>
              </a:pPr>
              <a:endParaRPr/>
            </a:p>
          </p:txBody>
        </p:sp>
        <p:sp>
          <p:nvSpPr>
            <p:cNvPr id="1122" name="Freeform 25"/>
            <p:cNvSpPr/>
            <p:nvPr/>
          </p:nvSpPr>
          <p:spPr>
            <a:xfrm>
              <a:off x="5310131" y="1589881"/>
              <a:ext cx="1626549" cy="5941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9797"/>
                  </a:lnTo>
                  <a:lnTo>
                    <a:pt x="10778" y="21600"/>
                  </a:lnTo>
                  <a:lnTo>
                    <a:pt x="0" y="9915"/>
                  </a:lnTo>
                  <a:lnTo>
                    <a:pt x="0" y="0"/>
                  </a:lnTo>
                  <a:close/>
                </a:path>
              </a:pathLst>
            </a:custGeom>
            <a:solidFill>
              <a:schemeClr val="accent3">
                <a:lumOff val="44000"/>
              </a:schemeClr>
            </a:solidFill>
            <a:ln w="6350" cap="flat">
              <a:solidFill>
                <a:srgbClr val="000000"/>
              </a:solidFill>
              <a:prstDash val="solid"/>
              <a:round/>
            </a:ln>
            <a:effectLst/>
          </p:spPr>
          <p:txBody>
            <a:bodyPr wrap="square" lIns="45719" tIns="45719" rIns="45719" bIns="45719" numCol="1" anchor="ctr">
              <a:noAutofit/>
            </a:bodyPr>
            <a:lstStyle/>
            <a:p>
              <a:pPr>
                <a:defRPr>
                  <a:effectLst>
                    <a:outerShdw blurRad="38100" dist="38100" dir="2700000" rotWithShape="0">
                      <a:srgbClr val="000000">
                        <a:alpha val="43137"/>
                      </a:srgbClr>
                    </a:outerShdw>
                  </a:effectLst>
                  <a:latin typeface="Verdana"/>
                  <a:ea typeface="Verdana"/>
                  <a:cs typeface="Verdana"/>
                  <a:sym typeface="Verdana"/>
                </a:defRPr>
              </a:pPr>
              <a:endParaRPr/>
            </a:p>
          </p:txBody>
        </p:sp>
        <p:sp>
          <p:nvSpPr>
            <p:cNvPr id="1123" name="Line 26"/>
            <p:cNvSpPr/>
            <p:nvPr/>
          </p:nvSpPr>
          <p:spPr>
            <a:xfrm flipH="1">
              <a:off x="5812273" y="1586634"/>
              <a:ext cx="1083" cy="476169"/>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24" name="Line 27"/>
            <p:cNvSpPr/>
            <p:nvPr/>
          </p:nvSpPr>
          <p:spPr>
            <a:xfrm flipH="1">
              <a:off x="5916164" y="1586634"/>
              <a:ext cx="1083" cy="516211"/>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25" name="Line 28"/>
            <p:cNvSpPr/>
            <p:nvPr/>
          </p:nvSpPr>
          <p:spPr>
            <a:xfrm flipH="1">
              <a:off x="6020055" y="1586634"/>
              <a:ext cx="1083" cy="555170"/>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26" name="Line 29"/>
            <p:cNvSpPr/>
            <p:nvPr/>
          </p:nvSpPr>
          <p:spPr>
            <a:xfrm flipH="1">
              <a:off x="6121782" y="1588798"/>
              <a:ext cx="1083" cy="593047"/>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27" name="Line 30"/>
            <p:cNvSpPr/>
            <p:nvPr/>
          </p:nvSpPr>
          <p:spPr>
            <a:xfrm>
              <a:off x="6231085" y="1584470"/>
              <a:ext cx="1083" cy="555170"/>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28" name="Line 31"/>
            <p:cNvSpPr/>
            <p:nvPr/>
          </p:nvSpPr>
          <p:spPr>
            <a:xfrm flipH="1">
              <a:off x="6331729" y="1586634"/>
              <a:ext cx="1083" cy="516211"/>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29" name="Line 32"/>
            <p:cNvSpPr/>
            <p:nvPr/>
          </p:nvSpPr>
          <p:spPr>
            <a:xfrm flipH="1">
              <a:off x="6435620" y="1586634"/>
              <a:ext cx="1083" cy="470758"/>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0" name="Line 33"/>
            <p:cNvSpPr/>
            <p:nvPr/>
          </p:nvSpPr>
          <p:spPr>
            <a:xfrm flipH="1">
              <a:off x="6539512" y="1586634"/>
              <a:ext cx="1083" cy="424224"/>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1" name="Line 34"/>
            <p:cNvSpPr/>
            <p:nvPr/>
          </p:nvSpPr>
          <p:spPr>
            <a:xfrm flipH="1">
              <a:off x="6643402" y="1586634"/>
              <a:ext cx="1083" cy="385264"/>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2" name="Line 35"/>
            <p:cNvSpPr/>
            <p:nvPr/>
          </p:nvSpPr>
          <p:spPr>
            <a:xfrm flipH="1">
              <a:off x="6747294" y="1586634"/>
              <a:ext cx="1083" cy="336565"/>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3" name="Line 36"/>
            <p:cNvSpPr/>
            <p:nvPr/>
          </p:nvSpPr>
          <p:spPr>
            <a:xfrm flipH="1">
              <a:off x="6850103" y="1586634"/>
              <a:ext cx="2165" cy="300853"/>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4" name="Line 37"/>
            <p:cNvSpPr/>
            <p:nvPr/>
          </p:nvSpPr>
          <p:spPr>
            <a:xfrm flipH="1">
              <a:off x="5701888" y="1583387"/>
              <a:ext cx="1083" cy="423141"/>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5" name="Line 38"/>
            <p:cNvSpPr/>
            <p:nvPr/>
          </p:nvSpPr>
          <p:spPr>
            <a:xfrm>
              <a:off x="5599267" y="1586634"/>
              <a:ext cx="1" cy="387429"/>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6" name="Line 39"/>
            <p:cNvSpPr/>
            <p:nvPr/>
          </p:nvSpPr>
          <p:spPr>
            <a:xfrm flipH="1">
              <a:off x="5491942" y="1589881"/>
              <a:ext cx="1083" cy="334400"/>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7" name="Line 40"/>
            <p:cNvSpPr/>
            <p:nvPr/>
          </p:nvSpPr>
          <p:spPr>
            <a:xfrm flipH="1">
              <a:off x="5388050" y="1592045"/>
              <a:ext cx="2165" cy="292195"/>
            </a:xfrm>
            <a:prstGeom prst="line">
              <a:avLst/>
            </a:prstGeom>
            <a:noFill/>
            <a:ln w="28575" cap="flat">
              <a:solidFill>
                <a:srgbClr val="CCCC99"/>
              </a:solidFill>
              <a:prstDash val="solid"/>
              <a:round/>
              <a:tailEnd type="triangle" w="med" len="med"/>
            </a:ln>
            <a:effectLst/>
          </p:spPr>
          <p:txBody>
            <a:bodyPr wrap="square" lIns="45719" tIns="45719" rIns="45719" bIns="45719" numCol="1" anchor="t">
              <a:noAutofit/>
            </a:bodyPr>
            <a:lstStyle/>
            <a:p>
              <a:endParaRPr/>
            </a:p>
          </p:txBody>
        </p:sp>
        <p:sp>
          <p:nvSpPr>
            <p:cNvPr id="1138" name="Text Box 51"/>
            <p:cNvSpPr txBox="1"/>
            <p:nvPr/>
          </p:nvSpPr>
          <p:spPr>
            <a:xfrm>
              <a:off x="4656923" y="467476"/>
              <a:ext cx="707081"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400" b="1"/>
              </a:lvl1pPr>
            </a:lstStyle>
            <a:p>
              <a:r>
                <a:t>100 psi</a:t>
              </a:r>
            </a:p>
          </p:txBody>
        </p:sp>
        <p:sp>
          <p:nvSpPr>
            <p:cNvPr id="1139" name="Line 52"/>
            <p:cNvSpPr/>
            <p:nvPr/>
          </p:nvSpPr>
          <p:spPr>
            <a:xfrm>
              <a:off x="5388050" y="637383"/>
              <a:ext cx="481580" cy="190468"/>
            </a:xfrm>
            <a:prstGeom prst="line">
              <a:avLst/>
            </a:prstGeom>
            <a:noFill/>
            <a:ln w="12700"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1140" name="Text Box 53"/>
            <p:cNvSpPr txBox="1"/>
            <p:nvPr/>
          </p:nvSpPr>
          <p:spPr>
            <a:xfrm>
              <a:off x="4881848" y="2069423"/>
              <a:ext cx="567194" cy="313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600" b="1"/>
              </a:lvl1pPr>
            </a:lstStyle>
            <a:p>
              <a:r>
                <a:t>4 psi</a:t>
              </a:r>
            </a:p>
          </p:txBody>
        </p:sp>
        <p:sp>
          <p:nvSpPr>
            <p:cNvPr id="1141" name="Line 54"/>
            <p:cNvSpPr/>
            <p:nvPr/>
          </p:nvSpPr>
          <p:spPr>
            <a:xfrm flipV="1">
              <a:off x="5303638" y="2158038"/>
              <a:ext cx="675294" cy="51946"/>
            </a:xfrm>
            <a:prstGeom prst="line">
              <a:avLst/>
            </a:prstGeom>
            <a:noFill/>
            <a:ln w="12700"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1142" name="Straight Arrow Connector 14"/>
            <p:cNvSpPr/>
            <p:nvPr/>
          </p:nvSpPr>
          <p:spPr>
            <a:xfrm>
              <a:off x="1402627" y="1157930"/>
              <a:ext cx="480913" cy="10283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1143" name="Straight Arrow Connector 156"/>
            <p:cNvSpPr/>
            <p:nvPr/>
          </p:nvSpPr>
          <p:spPr>
            <a:xfrm flipH="1">
              <a:off x="7225626" y="1161344"/>
              <a:ext cx="414574" cy="136183"/>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
        <p:nvSpPr>
          <p:cNvPr id="1145" name="Straight Connector 4"/>
          <p:cNvSpPr/>
          <p:nvPr/>
        </p:nvSpPr>
        <p:spPr>
          <a:xfrm>
            <a:off x="259975" y="4099760"/>
            <a:ext cx="11629916" cy="1"/>
          </a:xfrm>
          <a:prstGeom prst="line">
            <a:avLst/>
          </a:prstGeom>
          <a:ln>
            <a:solidFill>
              <a:srgbClr val="D9D9D9"/>
            </a:solidFill>
          </a:ln>
        </p:spPr>
        <p:txBody>
          <a:bodyPr lIns="45719" rIns="45719"/>
          <a:lstStyle/>
          <a:p>
            <a:endParaRPr/>
          </a:p>
        </p:txBody>
      </p:sp>
      <p:sp>
        <p:nvSpPr>
          <p:cNvPr id="1146" name="Title 1"/>
          <p:cNvSpPr txBox="1">
            <a:spLocks noGrp="1"/>
          </p:cNvSpPr>
          <p:nvPr>
            <p:ph type="title"/>
          </p:nvPr>
        </p:nvSpPr>
        <p:spPr>
          <a:xfrm>
            <a:off x="387584" y="260350"/>
            <a:ext cx="11416832" cy="794066"/>
          </a:xfrm>
          <a:prstGeom prst="rect">
            <a:avLst/>
          </a:prstGeom>
        </p:spPr>
        <p:txBody>
          <a:bodyPr/>
          <a:lstStyle>
            <a:lvl1pPr>
              <a:defRPr sz="2400"/>
            </a:lvl1pPr>
          </a:lstStyle>
          <a:p>
            <a:r>
              <a:t>FDR W/ CEMENT INCREASES RIGIDITY TO SPREADS LOADS AND REDUCES PERMEABILITY TO REDUCE MOISTURE SUSCEPTIBILITY</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1" name="Group"/>
          <p:cNvGrpSpPr/>
          <p:nvPr/>
        </p:nvGrpSpPr>
        <p:grpSpPr>
          <a:xfrm>
            <a:off x="-8467" y="0"/>
            <a:ext cx="14506607" cy="9242625"/>
            <a:chOff x="0" y="0"/>
            <a:chExt cx="14506605" cy="9242624"/>
          </a:xfrm>
        </p:grpSpPr>
        <p:sp>
          <p:nvSpPr>
            <p:cNvPr id="114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14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150"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152" name="Title 1"/>
          <p:cNvSpPr txBox="1">
            <a:spLocks noGrp="1"/>
          </p:cNvSpPr>
          <p:nvPr>
            <p:ph type="title"/>
          </p:nvPr>
        </p:nvSpPr>
        <p:spPr>
          <a:xfrm>
            <a:off x="387584" y="400050"/>
            <a:ext cx="11416832" cy="735587"/>
          </a:xfrm>
          <a:prstGeom prst="rect">
            <a:avLst/>
          </a:prstGeom>
        </p:spPr>
        <p:txBody>
          <a:bodyPr/>
          <a:lstStyle/>
          <a:p>
            <a:r>
              <a:t>FULL DEPTH RECLAMATION WITH CEMENT REDUCES THE </a:t>
            </a:r>
            <a:br/>
            <a:r>
              <a:t>STRAINS UNDER THE ASPHALT PAVEMENT</a:t>
            </a:r>
          </a:p>
        </p:txBody>
      </p:sp>
      <p:grpSp>
        <p:nvGrpSpPr>
          <p:cNvPr id="1157" name="Group 7"/>
          <p:cNvGrpSpPr/>
          <p:nvPr/>
        </p:nvGrpSpPr>
        <p:grpSpPr>
          <a:xfrm>
            <a:off x="2099130" y="1305774"/>
            <a:ext cx="7993739" cy="4557370"/>
            <a:chOff x="0" y="0"/>
            <a:chExt cx="7993737" cy="4557369"/>
          </a:xfrm>
        </p:grpSpPr>
        <p:pic>
          <p:nvPicPr>
            <p:cNvPr id="1153" name="Picture 3" descr="Picture 3"/>
            <p:cNvPicPr>
              <a:picLocks noChangeAspect="1"/>
            </p:cNvPicPr>
            <p:nvPr/>
          </p:nvPicPr>
          <p:blipFill>
            <a:blip r:embed="rId3"/>
            <a:srcRect l="2072" t="18893" r="15587" b="2671"/>
            <a:stretch>
              <a:fillRect/>
            </a:stretch>
          </p:blipFill>
          <p:spPr>
            <a:xfrm>
              <a:off x="323418" y="220636"/>
              <a:ext cx="7670320" cy="4101220"/>
            </a:xfrm>
            <a:prstGeom prst="rect">
              <a:avLst/>
            </a:prstGeom>
            <a:ln w="12700" cap="flat">
              <a:noFill/>
              <a:miter lim="400000"/>
            </a:ln>
            <a:effectLst/>
          </p:spPr>
        </p:pic>
        <p:sp>
          <p:nvSpPr>
            <p:cNvPr id="1154" name="TextBox 4"/>
            <p:cNvSpPr txBox="1"/>
            <p:nvPr/>
          </p:nvSpPr>
          <p:spPr>
            <a:xfrm>
              <a:off x="2969043" y="0"/>
              <a:ext cx="2532904" cy="3705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b="1"/>
              </a:pPr>
              <a:r>
                <a:t>Asphalt Strain at 68</a:t>
              </a:r>
              <a:r>
                <a:rPr b="0">
                  <a:latin typeface="Symbol"/>
                  <a:ea typeface="Symbol"/>
                  <a:cs typeface="Symbol"/>
                  <a:sym typeface="Symbol"/>
                </a:rPr>
                <a:t>°</a:t>
              </a:r>
              <a:r>
                <a:t> F</a:t>
              </a:r>
            </a:p>
          </p:txBody>
        </p:sp>
        <p:sp>
          <p:nvSpPr>
            <p:cNvPr id="1155" name="TextBox 5"/>
            <p:cNvSpPr txBox="1"/>
            <p:nvPr/>
          </p:nvSpPr>
          <p:spPr>
            <a:xfrm>
              <a:off x="3430438" y="4243977"/>
              <a:ext cx="1556704"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600" b="1"/>
              </a:lvl1pPr>
            </a:lstStyle>
            <a:p>
              <a:r>
                <a:t>Date of Testing</a:t>
              </a:r>
            </a:p>
          </p:txBody>
        </p:sp>
        <p:sp>
          <p:nvSpPr>
            <p:cNvPr id="1156" name="TextBox 6"/>
            <p:cNvSpPr txBox="1"/>
            <p:nvPr/>
          </p:nvSpPr>
          <p:spPr>
            <a:xfrm rot="16200000">
              <a:off x="-935981" y="2065717"/>
              <a:ext cx="2203015" cy="331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600" b="1"/>
              </a:pPr>
              <a:r>
                <a:t>Tensile Strain at 68</a:t>
              </a:r>
              <a:r>
                <a:rPr b="0">
                  <a:latin typeface="Symbol"/>
                  <a:ea typeface="Symbol"/>
                  <a:cs typeface="Symbol"/>
                  <a:sym typeface="Symbol"/>
                </a:rPr>
                <a:t>°</a:t>
              </a:r>
              <a:r>
                <a:t> F</a:t>
              </a:r>
            </a:p>
          </p:txBody>
        </p:sp>
      </p:grpSp>
      <p:pic>
        <p:nvPicPr>
          <p:cNvPr id="1158" name="Picture 8" descr="Picture 8"/>
          <p:cNvPicPr>
            <a:picLocks noChangeAspect="1"/>
          </p:cNvPicPr>
          <p:nvPr/>
        </p:nvPicPr>
        <p:blipFill>
          <a:blip r:embed="rId4"/>
          <a:srcRect r="67804" b="13315"/>
          <a:stretch>
            <a:fillRect/>
          </a:stretch>
        </p:blipFill>
        <p:spPr>
          <a:xfrm>
            <a:off x="10412287" y="2161993"/>
            <a:ext cx="1539746" cy="2322354"/>
          </a:xfrm>
          <a:prstGeom prst="rect">
            <a:avLst/>
          </a:prstGeom>
          <a:ln w="12700">
            <a:miter lim="400000"/>
          </a:ln>
        </p:spPr>
      </p:pic>
      <p:pic>
        <p:nvPicPr>
          <p:cNvPr id="1159" name="Picture 9" descr="Picture 9"/>
          <p:cNvPicPr>
            <a:picLocks noChangeAspect="1"/>
          </p:cNvPicPr>
          <p:nvPr/>
        </p:nvPicPr>
        <p:blipFill>
          <a:blip r:embed="rId4"/>
          <a:srcRect l="32558" t="823" r="35246" b="12492"/>
          <a:stretch>
            <a:fillRect/>
          </a:stretch>
        </p:blipFill>
        <p:spPr>
          <a:xfrm>
            <a:off x="419909" y="1167393"/>
            <a:ext cx="1539745" cy="2322354"/>
          </a:xfrm>
          <a:prstGeom prst="rect">
            <a:avLst/>
          </a:prstGeom>
          <a:ln w="12700">
            <a:miter lim="400000"/>
          </a:ln>
        </p:spPr>
      </p:pic>
      <p:pic>
        <p:nvPicPr>
          <p:cNvPr id="1160" name="Picture 10" descr="Picture 10"/>
          <p:cNvPicPr>
            <a:picLocks noChangeAspect="1"/>
          </p:cNvPicPr>
          <p:nvPr/>
        </p:nvPicPr>
        <p:blipFill>
          <a:blip r:embed="rId4"/>
          <a:srcRect l="66274" t="823" r="1529" b="12492"/>
          <a:stretch>
            <a:fillRect/>
          </a:stretch>
        </p:blipFill>
        <p:spPr>
          <a:xfrm>
            <a:off x="419908" y="3873784"/>
            <a:ext cx="1539746" cy="2322355"/>
          </a:xfrm>
          <a:prstGeom prst="rect">
            <a:avLst/>
          </a:prstGeom>
          <a:ln w="12700">
            <a:miter lim="400000"/>
          </a:ln>
        </p:spPr>
      </p:pic>
      <p:sp>
        <p:nvSpPr>
          <p:cNvPr id="1161" name="Straight Arrow Connector 14"/>
          <p:cNvSpPr/>
          <p:nvPr/>
        </p:nvSpPr>
        <p:spPr>
          <a:xfrm flipV="1">
            <a:off x="2043709" y="4484346"/>
            <a:ext cx="1437265" cy="1282699"/>
          </a:xfrm>
          <a:prstGeom prst="line">
            <a:avLst/>
          </a:prstGeom>
          <a:ln w="34925">
            <a:solidFill>
              <a:srgbClr val="C00000"/>
            </a:solidFill>
            <a:tailEnd type="triangle"/>
          </a:ln>
        </p:spPr>
        <p:txBody>
          <a:bodyPr lIns="45719" rIns="45719"/>
          <a:lstStyle/>
          <a:p>
            <a:endParaRPr/>
          </a:p>
        </p:txBody>
      </p:sp>
      <p:sp>
        <p:nvSpPr>
          <p:cNvPr id="1162" name="Straight Arrow Connector 16"/>
          <p:cNvSpPr/>
          <p:nvPr/>
        </p:nvSpPr>
        <p:spPr>
          <a:xfrm>
            <a:off x="2085275" y="1680329"/>
            <a:ext cx="1154484" cy="1720095"/>
          </a:xfrm>
          <a:prstGeom prst="line">
            <a:avLst/>
          </a:prstGeom>
          <a:ln w="34925">
            <a:solidFill>
              <a:srgbClr val="6699FF"/>
            </a:solidFill>
            <a:tailEnd type="triangle"/>
          </a:ln>
        </p:spPr>
        <p:txBody>
          <a:bodyPr lIns="45719" rIns="45719"/>
          <a:lstStyle/>
          <a:p>
            <a:endParaRPr/>
          </a:p>
        </p:txBody>
      </p:sp>
      <p:sp>
        <p:nvSpPr>
          <p:cNvPr id="1163" name="Straight Arrow Connector 18"/>
          <p:cNvSpPr/>
          <p:nvPr/>
        </p:nvSpPr>
        <p:spPr>
          <a:xfrm flipH="1">
            <a:off x="9703047" y="2766646"/>
            <a:ext cx="678077" cy="908225"/>
          </a:xfrm>
          <a:prstGeom prst="line">
            <a:avLst/>
          </a:prstGeom>
          <a:ln w="34925">
            <a:solidFill>
              <a:srgbClr val="00B050"/>
            </a:solidFill>
            <a:tailEnd type="triangle"/>
          </a:ln>
        </p:spPr>
        <p:txBody>
          <a:bodyPr lIns="45719" rIns="45719"/>
          <a:lstStyle/>
          <a:p>
            <a:endParaRPr/>
          </a:p>
        </p:txBody>
      </p:sp>
      <p:sp>
        <p:nvSpPr>
          <p:cNvPr id="1164" name="TextBox 22"/>
          <p:cNvSpPr txBox="1"/>
          <p:nvPr/>
        </p:nvSpPr>
        <p:spPr>
          <a:xfrm>
            <a:off x="2004568" y="5912420"/>
            <a:ext cx="8333741"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b="1"/>
            </a:lvl1pPr>
          </a:lstStyle>
          <a:p>
            <a:r>
              <a:t>* FDR = 6-in aggregate base + 2-in subgrade stabilized in-place with 4% Type II Portland Cement 	</a:t>
            </a:r>
          </a:p>
        </p:txBody>
      </p:sp>
      <p:sp>
        <p:nvSpPr>
          <p:cNvPr id="1165" name="TextBox 23"/>
          <p:cNvSpPr txBox="1"/>
          <p:nvPr/>
        </p:nvSpPr>
        <p:spPr>
          <a:xfrm>
            <a:off x="2171700" y="6333590"/>
            <a:ext cx="8105775" cy="35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700">
                <a:solidFill>
                  <a:schemeClr val="accent4"/>
                </a:solidFill>
              </a:defRPr>
            </a:pPr>
            <a:r>
              <a:t>Structural Study of Cold Central Plant Recycling Sections at the National Center for Asphalt Technology (NCAT) Test Track,</a:t>
            </a:r>
          </a:p>
          <a:p>
            <a:pPr>
              <a:defRPr sz="700">
                <a:solidFill>
                  <a:schemeClr val="accent4"/>
                </a:solidFill>
              </a:defRPr>
            </a:pPr>
            <a:r>
              <a:t>Brian K. Diefenderfer, Ph.D., P.E., Benjamin F. Bowers, Ph.D. (VTRC), Miguel Díaz Sánchez, David H. Timm, Ph.D., P.E., Auburn University</a:t>
            </a:r>
          </a:p>
          <a:p>
            <a:pPr>
              <a:defRPr sz="700">
                <a:solidFill>
                  <a:schemeClr val="accent4"/>
                </a:solidFill>
              </a:defRPr>
            </a:pPr>
            <a:r>
              <a:t>http://www.virginiadot.org/vtrc/main/online_reports/pdf/17-r9.pdf</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oup"/>
          <p:cNvGrpSpPr/>
          <p:nvPr/>
        </p:nvGrpSpPr>
        <p:grpSpPr>
          <a:xfrm>
            <a:off x="-8467" y="0"/>
            <a:ext cx="14506607" cy="9242625"/>
            <a:chOff x="0" y="0"/>
            <a:chExt cx="14506605" cy="9242624"/>
          </a:xfrm>
        </p:grpSpPr>
        <p:sp>
          <p:nvSpPr>
            <p:cNvPr id="102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2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30"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034" name="Title 2"/>
          <p:cNvSpPr txBox="1">
            <a:spLocks noGrp="1"/>
          </p:cNvSpPr>
          <p:nvPr>
            <p:ph type="title"/>
          </p:nvPr>
        </p:nvSpPr>
        <p:spPr>
          <a:xfrm>
            <a:off x="387584" y="260350"/>
            <a:ext cx="11416832" cy="1057214"/>
          </a:xfrm>
          <a:prstGeom prst="rect">
            <a:avLst/>
          </a:prstGeom>
        </p:spPr>
        <p:txBody>
          <a:bodyPr>
            <a:normAutofit/>
          </a:bodyPr>
          <a:lstStyle/>
          <a:p>
            <a:pPr defTabSz="877823">
              <a:lnSpc>
                <a:spcPct val="120000"/>
              </a:lnSpc>
              <a:defRPr sz="2304"/>
            </a:pPr>
            <a:r>
              <a:rPr dirty="0"/>
              <a:t>FULL-DEPTH RECLAMATION (FDR) </a:t>
            </a:r>
            <a:br>
              <a:rPr dirty="0"/>
            </a:br>
            <a:r>
              <a:rPr lang="en-US" sz="2000" dirty="0">
                <a:solidFill>
                  <a:srgbClr val="4C80C0"/>
                </a:solidFill>
              </a:rPr>
              <a:t>Reduced impacts both financial &amp; environmental</a:t>
            </a:r>
            <a:endParaRPr sz="2000" dirty="0">
              <a:solidFill>
                <a:srgbClr val="4C80C0"/>
              </a:solidFill>
            </a:endParaRPr>
          </a:p>
        </p:txBody>
      </p:sp>
      <p:sp>
        <p:nvSpPr>
          <p:cNvPr id="12" name="Text Box 11">
            <a:extLst>
              <a:ext uri="{FF2B5EF4-FFF2-40B4-BE49-F238E27FC236}">
                <a16:creationId xmlns:a16="http://schemas.microsoft.com/office/drawing/2014/main" id="{A5228F88-0E62-4418-AF47-550075EAA5C9}"/>
              </a:ext>
            </a:extLst>
          </p:cNvPr>
          <p:cNvSpPr txBox="1">
            <a:spLocks noChangeArrowheads="1"/>
          </p:cNvSpPr>
          <p:nvPr/>
        </p:nvSpPr>
        <p:spPr bwMode="auto">
          <a:xfrm>
            <a:off x="361973" y="6002375"/>
            <a:ext cx="99597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600" dirty="0">
                <a:solidFill>
                  <a:srgbClr val="000000"/>
                </a:solidFill>
                <a:latin typeface="Gotham Medium" panose="02000603030000020004" pitchFamily="2" charset="0"/>
              </a:rPr>
              <a:t>1 mile of 24-foot wide, 2-lane road, with a 6-inch base</a:t>
            </a:r>
          </a:p>
        </p:txBody>
      </p:sp>
      <p:graphicFrame>
        <p:nvGraphicFramePr>
          <p:cNvPr id="13" name="Object 2">
            <a:extLst>
              <a:ext uri="{FF2B5EF4-FFF2-40B4-BE49-F238E27FC236}">
                <a16:creationId xmlns:a16="http://schemas.microsoft.com/office/drawing/2014/main" id="{DBAAE7FD-070C-4B79-AFFC-9F613F410AED}"/>
              </a:ext>
            </a:extLst>
          </p:cNvPr>
          <p:cNvGraphicFramePr>
            <a:graphicFrameLocks noChangeAspect="1"/>
          </p:cNvGraphicFramePr>
          <p:nvPr>
            <p:extLst>
              <p:ext uri="{D42A27DB-BD31-4B8C-83A1-F6EECF244321}">
                <p14:modId xmlns:p14="http://schemas.microsoft.com/office/powerpoint/2010/main" val="2371970954"/>
              </p:ext>
            </p:extLst>
          </p:nvPr>
        </p:nvGraphicFramePr>
        <p:xfrm>
          <a:off x="1028972" y="1052075"/>
          <a:ext cx="8699500" cy="5143500"/>
        </p:xfrm>
        <a:graphic>
          <a:graphicData uri="http://schemas.openxmlformats.org/presentationml/2006/ole">
            <mc:AlternateContent xmlns:mc="http://schemas.openxmlformats.org/markup-compatibility/2006">
              <mc:Choice xmlns:v="urn:schemas-microsoft-com:vml" Requires="v">
                <p:oleObj r:id="rId4" imgW="8699746" imgH="5145470" progId="Excel.Chart.8">
                  <p:embed/>
                </p:oleObj>
              </mc:Choice>
              <mc:Fallback>
                <p:oleObj r:id="rId4" imgW="8699746" imgH="5145470" progId="Excel.Chart.8">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972" y="1052075"/>
                        <a:ext cx="86995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3">
            <a:extLst>
              <a:ext uri="{FF2B5EF4-FFF2-40B4-BE49-F238E27FC236}">
                <a16:creationId xmlns:a16="http://schemas.microsoft.com/office/drawing/2014/main" id="{4C3642DB-A364-4839-A8A2-75AE42EAD707}"/>
              </a:ext>
            </a:extLst>
          </p:cNvPr>
          <p:cNvSpPr txBox="1">
            <a:spLocks noChangeArrowheads="1"/>
          </p:cNvSpPr>
          <p:nvPr/>
        </p:nvSpPr>
        <p:spPr bwMode="auto">
          <a:xfrm>
            <a:off x="7018007" y="1964888"/>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180</a:t>
            </a:r>
          </a:p>
        </p:txBody>
      </p:sp>
      <p:sp>
        <p:nvSpPr>
          <p:cNvPr id="15" name="Text Box 4">
            <a:extLst>
              <a:ext uri="{FF2B5EF4-FFF2-40B4-BE49-F238E27FC236}">
                <a16:creationId xmlns:a16="http://schemas.microsoft.com/office/drawing/2014/main" id="{F25443B8-D461-4AE6-9C08-D500DDEB82AE}"/>
              </a:ext>
            </a:extLst>
          </p:cNvPr>
          <p:cNvSpPr txBox="1">
            <a:spLocks noChangeArrowheads="1"/>
          </p:cNvSpPr>
          <p:nvPr/>
        </p:nvSpPr>
        <p:spPr bwMode="auto">
          <a:xfrm>
            <a:off x="2907970" y="22696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12</a:t>
            </a:r>
          </a:p>
        </p:txBody>
      </p:sp>
      <p:sp>
        <p:nvSpPr>
          <p:cNvPr id="16" name="Text Box 5">
            <a:extLst>
              <a:ext uri="{FF2B5EF4-FFF2-40B4-BE49-F238E27FC236}">
                <a16:creationId xmlns:a16="http://schemas.microsoft.com/office/drawing/2014/main" id="{857B6F14-6788-4A0B-A496-3C46968F28BE}"/>
              </a:ext>
            </a:extLst>
          </p:cNvPr>
          <p:cNvSpPr txBox="1">
            <a:spLocks noChangeArrowheads="1"/>
          </p:cNvSpPr>
          <p:nvPr/>
        </p:nvSpPr>
        <p:spPr bwMode="auto">
          <a:xfrm>
            <a:off x="7033882" y="2715775"/>
            <a:ext cx="120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4,500</a:t>
            </a:r>
          </a:p>
        </p:txBody>
      </p:sp>
      <p:sp>
        <p:nvSpPr>
          <p:cNvPr id="17" name="Text Box 6">
            <a:extLst>
              <a:ext uri="{FF2B5EF4-FFF2-40B4-BE49-F238E27FC236}">
                <a16:creationId xmlns:a16="http://schemas.microsoft.com/office/drawing/2014/main" id="{5C65509B-3C41-457A-92DF-C616C9BD5D34}"/>
              </a:ext>
            </a:extLst>
          </p:cNvPr>
          <p:cNvSpPr txBox="1">
            <a:spLocks noChangeArrowheads="1"/>
          </p:cNvSpPr>
          <p:nvPr/>
        </p:nvSpPr>
        <p:spPr bwMode="auto">
          <a:xfrm>
            <a:off x="3057195" y="3234888"/>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rPr>
              <a:t>300</a:t>
            </a:r>
          </a:p>
        </p:txBody>
      </p:sp>
      <p:sp>
        <p:nvSpPr>
          <p:cNvPr id="18" name="Text Box 7">
            <a:extLst>
              <a:ext uri="{FF2B5EF4-FFF2-40B4-BE49-F238E27FC236}">
                <a16:creationId xmlns:a16="http://schemas.microsoft.com/office/drawing/2014/main" id="{B50BF481-EF46-4018-87BE-C81E938F9D80}"/>
              </a:ext>
            </a:extLst>
          </p:cNvPr>
          <p:cNvSpPr txBox="1">
            <a:spLocks noChangeArrowheads="1"/>
          </p:cNvSpPr>
          <p:nvPr/>
        </p:nvSpPr>
        <p:spPr bwMode="auto">
          <a:xfrm>
            <a:off x="7018007" y="3680975"/>
            <a:ext cx="1196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rPr>
              <a:t>2,700</a:t>
            </a:r>
          </a:p>
        </p:txBody>
      </p:sp>
      <p:sp>
        <p:nvSpPr>
          <p:cNvPr id="19" name="Text Box 8">
            <a:extLst>
              <a:ext uri="{FF2B5EF4-FFF2-40B4-BE49-F238E27FC236}">
                <a16:creationId xmlns:a16="http://schemas.microsoft.com/office/drawing/2014/main" id="{A33CEDCF-69D4-4359-9669-654D816D81E4}"/>
              </a:ext>
            </a:extLst>
          </p:cNvPr>
          <p:cNvSpPr txBox="1">
            <a:spLocks noChangeArrowheads="1"/>
          </p:cNvSpPr>
          <p:nvPr/>
        </p:nvSpPr>
        <p:spPr bwMode="auto">
          <a:xfrm>
            <a:off x="2758745" y="41508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rPr>
              <a:t>0</a:t>
            </a:r>
          </a:p>
        </p:txBody>
      </p:sp>
      <p:sp>
        <p:nvSpPr>
          <p:cNvPr id="20" name="Text Box 9">
            <a:extLst>
              <a:ext uri="{FF2B5EF4-FFF2-40B4-BE49-F238E27FC236}">
                <a16:creationId xmlns:a16="http://schemas.microsoft.com/office/drawing/2014/main" id="{19EFED57-F758-45F6-A046-D94195D7A009}"/>
              </a:ext>
            </a:extLst>
          </p:cNvPr>
          <p:cNvSpPr txBox="1">
            <a:spLocks noChangeArrowheads="1"/>
          </p:cNvSpPr>
          <p:nvPr/>
        </p:nvSpPr>
        <p:spPr bwMode="auto">
          <a:xfrm>
            <a:off x="7018007" y="4631888"/>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rPr>
              <a:t>3,000</a:t>
            </a:r>
          </a:p>
        </p:txBody>
      </p:sp>
      <p:sp>
        <p:nvSpPr>
          <p:cNvPr id="21" name="Text Box 10">
            <a:extLst>
              <a:ext uri="{FF2B5EF4-FFF2-40B4-BE49-F238E27FC236}">
                <a16:creationId xmlns:a16="http://schemas.microsoft.com/office/drawing/2014/main" id="{1DA9077B-6114-4617-82B6-683883FD3FC2}"/>
              </a:ext>
            </a:extLst>
          </p:cNvPr>
          <p:cNvSpPr txBox="1">
            <a:spLocks noChangeArrowheads="1"/>
          </p:cNvSpPr>
          <p:nvPr/>
        </p:nvSpPr>
        <p:spPr bwMode="auto">
          <a:xfrm>
            <a:off x="3492170" y="503511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rPr>
              <a:t>500</a:t>
            </a:r>
          </a:p>
        </p:txBody>
      </p:sp>
    </p:spTree>
    <p:extLst>
      <p:ext uri="{BB962C8B-B14F-4D97-AF65-F5344CB8AC3E}">
        <p14:creationId xmlns:p14="http://schemas.microsoft.com/office/powerpoint/2010/main" val="112198756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1" name="Group"/>
          <p:cNvGrpSpPr/>
          <p:nvPr/>
        </p:nvGrpSpPr>
        <p:grpSpPr>
          <a:xfrm>
            <a:off x="-8467" y="0"/>
            <a:ext cx="14506607" cy="9242625"/>
            <a:chOff x="0" y="0"/>
            <a:chExt cx="14506605" cy="9242624"/>
          </a:xfrm>
        </p:grpSpPr>
        <p:sp>
          <p:nvSpPr>
            <p:cNvPr id="1188"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189"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190"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192" name="Image" descr="Image"/>
          <p:cNvPicPr>
            <a:picLocks noChangeAspect="1"/>
          </p:cNvPicPr>
          <p:nvPr/>
        </p:nvPicPr>
        <p:blipFill>
          <a:blip r:embed="rId2"/>
          <a:stretch>
            <a:fillRect/>
          </a:stretch>
        </p:blipFill>
        <p:spPr>
          <a:xfrm>
            <a:off x="694923" y="6014927"/>
            <a:ext cx="2104910" cy="739180"/>
          </a:xfrm>
          <a:prstGeom prst="rect">
            <a:avLst/>
          </a:prstGeom>
          <a:ln w="12700">
            <a:miter lim="400000"/>
          </a:ln>
        </p:spPr>
      </p:pic>
      <p:sp>
        <p:nvSpPr>
          <p:cNvPr id="1193" name="Title 1"/>
          <p:cNvSpPr txBox="1">
            <a:spLocks noGrp="1"/>
          </p:cNvSpPr>
          <p:nvPr>
            <p:ph type="title"/>
          </p:nvPr>
        </p:nvSpPr>
        <p:spPr>
          <a:xfrm>
            <a:off x="387584" y="615950"/>
            <a:ext cx="11416832" cy="443199"/>
          </a:xfrm>
          <a:prstGeom prst="rect">
            <a:avLst/>
          </a:prstGeom>
        </p:spPr>
        <p:txBody>
          <a:bodyPr/>
          <a:lstStyle>
            <a:lvl1pPr>
              <a:defRPr sz="2400"/>
            </a:lvl1pPr>
          </a:lstStyle>
          <a:p>
            <a:r>
              <a:t>CONCLUSIONS</a:t>
            </a:r>
          </a:p>
        </p:txBody>
      </p:sp>
      <p:sp>
        <p:nvSpPr>
          <p:cNvPr id="1194" name="Content Placeholder 2"/>
          <p:cNvSpPr txBox="1">
            <a:spLocks noGrp="1"/>
          </p:cNvSpPr>
          <p:nvPr>
            <p:ph type="body" idx="1"/>
          </p:nvPr>
        </p:nvSpPr>
        <p:spPr>
          <a:xfrm>
            <a:off x="916283" y="1306011"/>
            <a:ext cx="10359437" cy="4483418"/>
          </a:xfrm>
          <a:prstGeom prst="rect">
            <a:avLst/>
          </a:prstGeom>
        </p:spPr>
        <p:txBody>
          <a:bodyPr/>
          <a:lstStyle/>
          <a:p>
            <a:pPr>
              <a:spcBef>
                <a:spcPts val="600"/>
              </a:spcBef>
              <a:buSzPct val="100000"/>
              <a:buFont typeface="Arial"/>
              <a:buChar char="•"/>
              <a:defRPr sz="2000" b="0">
                <a:solidFill>
                  <a:schemeClr val="accent4"/>
                </a:solidFill>
                <a:latin typeface="Gotham Black"/>
                <a:ea typeface="Gotham Black"/>
                <a:cs typeface="Gotham Black"/>
                <a:sym typeface="Gotham Black"/>
              </a:defRPr>
            </a:pPr>
            <a:r>
              <a:rPr lang="en-US" dirty="0"/>
              <a:t>There is a </a:t>
            </a:r>
            <a:r>
              <a:rPr dirty="0"/>
              <a:t>need to make our infrastructure</a:t>
            </a:r>
            <a:r>
              <a:rPr lang="en-US" dirty="0"/>
              <a:t> resilient</a:t>
            </a:r>
            <a:r>
              <a:rPr dirty="0"/>
              <a:t> “Flood Ready”</a:t>
            </a:r>
          </a:p>
          <a:p>
            <a:pPr marL="806450" lvl="2" indent="-242887">
              <a:spcBef>
                <a:spcPts val="600"/>
              </a:spcBef>
              <a:buFont typeface="Arial"/>
              <a:buChar char="‒"/>
              <a:defRPr sz="2000" b="0">
                <a:solidFill>
                  <a:schemeClr val="accent4"/>
                </a:solidFill>
                <a:latin typeface="Gotham"/>
                <a:ea typeface="Gotham"/>
                <a:cs typeface="Gotham"/>
                <a:sym typeface="Gotham"/>
              </a:defRPr>
            </a:pPr>
            <a:r>
              <a:rPr lang="en-US" dirty="0"/>
              <a:t>Increasing flooding events</a:t>
            </a:r>
          </a:p>
          <a:p>
            <a:pPr marL="806450" lvl="2" indent="-242887">
              <a:spcBef>
                <a:spcPts val="600"/>
              </a:spcBef>
              <a:buFont typeface="Arial"/>
              <a:buChar char="‒"/>
              <a:defRPr sz="2000" b="0">
                <a:solidFill>
                  <a:schemeClr val="accent4"/>
                </a:solidFill>
                <a:latin typeface="Gotham"/>
                <a:ea typeface="Gotham"/>
                <a:cs typeface="Gotham"/>
                <a:sym typeface="Gotham"/>
              </a:defRPr>
            </a:pPr>
            <a:r>
              <a:rPr lang="en-US" dirty="0"/>
              <a:t>Stipulation for funding</a:t>
            </a:r>
            <a:endParaRPr dirty="0"/>
          </a:p>
          <a:p>
            <a:pPr>
              <a:lnSpc>
                <a:spcPct val="110000"/>
              </a:lnSpc>
              <a:spcBef>
                <a:spcPts val="1200"/>
              </a:spcBef>
              <a:buSzPct val="100000"/>
              <a:buFont typeface="Arial"/>
              <a:buChar char="•"/>
              <a:defRPr sz="2000" b="0">
                <a:solidFill>
                  <a:schemeClr val="accent4"/>
                </a:solidFill>
                <a:latin typeface="Gotham"/>
                <a:ea typeface="Gotham"/>
                <a:cs typeface="Gotham"/>
                <a:sym typeface="Gotham"/>
              </a:defRPr>
            </a:pPr>
            <a:r>
              <a:rPr dirty="0">
                <a:latin typeface="Gotham Black"/>
                <a:ea typeface="Gotham Black"/>
                <a:cs typeface="Gotham Black"/>
                <a:sym typeface="Gotham Black"/>
              </a:rPr>
              <a:t>In areas where pavements </a:t>
            </a:r>
            <a:r>
              <a:rPr lang="en-US" dirty="0">
                <a:latin typeface="Gotham Black"/>
                <a:ea typeface="Gotham Black"/>
                <a:cs typeface="Gotham Black"/>
                <a:sym typeface="Gotham Black"/>
              </a:rPr>
              <a:t>are </a:t>
            </a:r>
            <a:r>
              <a:rPr dirty="0">
                <a:latin typeface="Gotham Black"/>
                <a:ea typeface="Gotham Black"/>
                <a:cs typeface="Gotham Black"/>
                <a:sym typeface="Gotham Black"/>
              </a:rPr>
              <a:t>flood prone </a:t>
            </a:r>
            <a:r>
              <a:rPr lang="en-US" dirty="0">
                <a:latin typeface="Gotham Black"/>
                <a:ea typeface="Gotham Black"/>
                <a:cs typeface="Gotham Black"/>
                <a:sym typeface="Gotham Black"/>
              </a:rPr>
              <a:t>or at risk to become so</a:t>
            </a:r>
            <a:endParaRPr lang="en-US" dirty="0"/>
          </a:p>
          <a:p>
            <a:pPr marL="806450" lvl="2" indent="-242887">
              <a:spcBef>
                <a:spcPts val="600"/>
              </a:spcBef>
              <a:buFont typeface="Arial"/>
              <a:buChar char="‒"/>
              <a:defRPr sz="2000" b="0">
                <a:solidFill>
                  <a:schemeClr val="accent4"/>
                </a:solidFill>
                <a:latin typeface="Gotham"/>
                <a:ea typeface="Gotham"/>
                <a:cs typeface="Gotham"/>
                <a:sym typeface="Gotham"/>
              </a:defRPr>
            </a:pPr>
            <a:r>
              <a:rPr lang="en-US" dirty="0"/>
              <a:t>Use stiffer or stiffen the existing pavement</a:t>
            </a:r>
          </a:p>
          <a:p>
            <a:pPr marL="806450" lvl="2" indent="-242887">
              <a:spcBef>
                <a:spcPts val="600"/>
              </a:spcBef>
              <a:buFont typeface="Arial"/>
              <a:buChar char="‒"/>
              <a:defRPr sz="2000" b="0">
                <a:solidFill>
                  <a:schemeClr val="accent4"/>
                </a:solidFill>
                <a:latin typeface="Gotham"/>
                <a:ea typeface="Gotham"/>
                <a:cs typeface="Gotham"/>
                <a:sym typeface="Gotham"/>
              </a:defRPr>
            </a:pPr>
            <a:r>
              <a:rPr dirty="0"/>
              <a:t>Require pavement designs be based on </a:t>
            </a:r>
            <a:r>
              <a:rPr lang="en-US" dirty="0"/>
              <a:t>soaked</a:t>
            </a:r>
            <a:r>
              <a:rPr dirty="0"/>
              <a:t> subgrade strength </a:t>
            </a:r>
          </a:p>
          <a:p>
            <a:pPr>
              <a:lnSpc>
                <a:spcPct val="120000"/>
              </a:lnSpc>
              <a:spcBef>
                <a:spcPts val="1200"/>
              </a:spcBef>
              <a:buSzPct val="100000"/>
              <a:buFont typeface="Arial"/>
              <a:buChar char="•"/>
              <a:defRPr sz="2000" b="0">
                <a:solidFill>
                  <a:schemeClr val="accent4"/>
                </a:solidFill>
                <a:latin typeface="Gotham Black"/>
                <a:ea typeface="Gotham Black"/>
                <a:cs typeface="Gotham Black"/>
                <a:sym typeface="Gotham Black"/>
              </a:defRPr>
            </a:pPr>
            <a:r>
              <a:rPr dirty="0"/>
              <a:t>Concrete pavement/</a:t>
            </a:r>
            <a:r>
              <a:rPr lang="en-US" dirty="0"/>
              <a:t>cement-based</a:t>
            </a:r>
            <a:r>
              <a:rPr dirty="0"/>
              <a:t> solutions have shown a remarkable resiliency to flooding</a:t>
            </a:r>
          </a:p>
          <a:p>
            <a:pPr marL="806450" lvl="2" indent="-242887">
              <a:spcBef>
                <a:spcPts val="600"/>
              </a:spcBef>
              <a:buFont typeface="Arial"/>
              <a:buChar char="‒"/>
              <a:defRPr sz="2000" b="0">
                <a:solidFill>
                  <a:schemeClr val="accent4"/>
                </a:solidFill>
                <a:latin typeface="Gotham"/>
                <a:ea typeface="Gotham"/>
                <a:cs typeface="Gotham"/>
                <a:sym typeface="Gotham"/>
              </a:defRPr>
            </a:pPr>
            <a:r>
              <a:rPr lang="en-US" dirty="0"/>
              <a:t>Some are also </a:t>
            </a:r>
            <a:r>
              <a:rPr dirty="0"/>
              <a:t>low costs, such as concrete overlays</a:t>
            </a:r>
            <a:r>
              <a:rPr lang="en-US" dirty="0"/>
              <a:t> and full depth reclamation,</a:t>
            </a:r>
            <a:r>
              <a:rPr dirty="0"/>
              <a:t> that can be used as mitigation / hardening strategies</a:t>
            </a:r>
            <a:endParaRPr lang="en-US" dirty="0"/>
          </a:p>
          <a:p>
            <a:pPr>
              <a:lnSpc>
                <a:spcPct val="120000"/>
              </a:lnSpc>
              <a:spcBef>
                <a:spcPts val="1200"/>
              </a:spcBef>
              <a:buSzPct val="100000"/>
              <a:buFont typeface="Arial"/>
              <a:buChar char="•"/>
              <a:defRPr sz="2000" b="0">
                <a:solidFill>
                  <a:schemeClr val="accent4"/>
                </a:solidFill>
                <a:latin typeface="Gotham Black"/>
                <a:ea typeface="Gotham Black"/>
                <a:cs typeface="Gotham Black"/>
                <a:sym typeface="Gotham Black"/>
              </a:defRPr>
            </a:pPr>
            <a:r>
              <a:rPr lang="en-US" sz="2000" b="0" dirty="0">
                <a:solidFill>
                  <a:schemeClr val="accent4"/>
                </a:solidFill>
                <a:latin typeface="Gotham Black"/>
              </a:rPr>
              <a:t>The concrete industry is here to help you find the right solution</a:t>
            </a:r>
            <a:endParaRPr sz="2000" b="0" dirty="0">
              <a:solidFill>
                <a:schemeClr val="accent4"/>
              </a:solidFill>
              <a:latin typeface="Gotham Black"/>
            </a:endParaRPr>
          </a:p>
        </p:txBody>
      </p:sp>
      <p:pic>
        <p:nvPicPr>
          <p:cNvPr id="9" name="Picture 8">
            <a:extLst>
              <a:ext uri="{FF2B5EF4-FFF2-40B4-BE49-F238E27FC236}">
                <a16:creationId xmlns:a16="http://schemas.microsoft.com/office/drawing/2014/main" id="{DDCB25B2-310B-4B0F-BB51-CBF884FDC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5700" y="369088"/>
            <a:ext cx="1313831" cy="1163679"/>
          </a:xfrm>
          <a:prstGeom prst="rect">
            <a:avLst/>
          </a:prstGeom>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Image" descr="Image"/>
          <p:cNvPicPr>
            <a:picLocks noChangeAspect="1"/>
          </p:cNvPicPr>
          <p:nvPr/>
        </p:nvPicPr>
        <p:blipFill>
          <a:blip r:embed="rId2"/>
          <a:stretch>
            <a:fillRect/>
          </a:stretch>
        </p:blipFill>
        <p:spPr>
          <a:xfrm>
            <a:off x="8724826" y="5438956"/>
            <a:ext cx="2104910" cy="739180"/>
          </a:xfrm>
          <a:prstGeom prst="rect">
            <a:avLst/>
          </a:prstGeom>
          <a:ln w="12700">
            <a:miter lim="400000"/>
          </a:ln>
        </p:spPr>
      </p:pic>
      <p:sp>
        <p:nvSpPr>
          <p:cNvPr id="1018" name="Rectangle 2"/>
          <p:cNvSpPr txBox="1">
            <a:spLocks noGrp="1"/>
          </p:cNvSpPr>
          <p:nvPr>
            <p:ph type="title"/>
          </p:nvPr>
        </p:nvSpPr>
        <p:spPr>
          <a:xfrm>
            <a:off x="609600" y="387349"/>
            <a:ext cx="10972800" cy="706349"/>
          </a:xfrm>
          <a:prstGeom prst="rect">
            <a:avLst/>
          </a:prstGeom>
        </p:spPr>
        <p:txBody>
          <a:bodyPr>
            <a:normAutofit fontScale="90000"/>
          </a:bodyPr>
          <a:lstStyle/>
          <a:p>
            <a:pPr>
              <a:lnSpc>
                <a:spcPct val="120000"/>
              </a:lnSpc>
              <a:defRPr sz="2400"/>
            </a:pPr>
            <a:r>
              <a:rPr dirty="0"/>
              <a:t>CONCRETE  OVERLAYS </a:t>
            </a:r>
            <a:r>
              <a:rPr lang="en-US" dirty="0"/>
              <a:t>US1</a:t>
            </a:r>
            <a:br>
              <a:rPr dirty="0"/>
            </a:br>
            <a:r>
              <a:rPr lang="en-US" sz="1800" dirty="0"/>
              <a:t>New Smyrna Beach, Florida 1988</a:t>
            </a:r>
            <a:endParaRPr sz="1800" dirty="0"/>
          </a:p>
        </p:txBody>
      </p:sp>
      <p:sp>
        <p:nvSpPr>
          <p:cNvPr id="1019" name="Rectangle 3"/>
          <p:cNvSpPr txBox="1">
            <a:spLocks noGrp="1"/>
          </p:cNvSpPr>
          <p:nvPr>
            <p:ph type="body" sz="half" idx="1"/>
          </p:nvPr>
        </p:nvSpPr>
        <p:spPr>
          <a:xfrm>
            <a:off x="7161637" y="1668895"/>
            <a:ext cx="4705442" cy="4314002"/>
          </a:xfrm>
          <a:prstGeom prst="rect">
            <a:avLst/>
          </a:prstGeom>
        </p:spPr>
        <p:txBody>
          <a:bodyPr lIns="44450" tIns="44450" rIns="44450" bIns="44450">
            <a:normAutofit/>
          </a:bodyPr>
          <a:lstStyle/>
          <a:p>
            <a:pPr marL="0" indent="0">
              <a:defRPr b="0">
                <a:solidFill>
                  <a:schemeClr val="accent4"/>
                </a:solidFill>
                <a:latin typeface="Gotham"/>
                <a:ea typeface="Gotham"/>
                <a:cs typeface="Gotham"/>
                <a:sym typeface="Gotham"/>
              </a:defRPr>
            </a:pPr>
            <a:r>
              <a:rPr lang="en-US" dirty="0">
                <a:latin typeface="Gotham Bold" panose="02000803030000020004" pitchFamily="2" charset="0"/>
              </a:rPr>
              <a:t>Performance 6” Concrete Thickness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 - 35 years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Performance 8” Concrete Thickness</a:t>
            </a:r>
          </a:p>
          <a:p>
            <a:pPr marL="0" indent="0">
              <a:defRPr b="0">
                <a:solidFill>
                  <a:schemeClr val="accent4"/>
                </a:solidFill>
                <a:latin typeface="Gotham"/>
                <a:ea typeface="Gotham"/>
                <a:cs typeface="Gotham"/>
                <a:sym typeface="Gotham"/>
              </a:defRPr>
            </a:pPr>
            <a:r>
              <a:rPr lang="en-US" dirty="0">
                <a:latin typeface="Gotham Bold" panose="02000803030000020004" pitchFamily="2" charset="0"/>
              </a:rPr>
              <a:t> - &gt; 50 years</a:t>
            </a:r>
          </a:p>
          <a:p>
            <a:pPr marL="0" indent="0">
              <a:defRPr b="0">
                <a:solidFill>
                  <a:schemeClr val="accent4"/>
                </a:solidFill>
                <a:latin typeface="Gotham"/>
                <a:ea typeface="Gotham"/>
                <a:cs typeface="Gotham"/>
                <a:sym typeface="Gotham"/>
              </a:defRPr>
            </a:pPr>
            <a:endParaRPr dirty="0"/>
          </a:p>
        </p:txBody>
      </p:sp>
      <p:sp>
        <p:nvSpPr>
          <p:cNvPr id="1022" name="Straight Connector 7"/>
          <p:cNvSpPr/>
          <p:nvPr/>
        </p:nvSpPr>
        <p:spPr>
          <a:xfrm flipH="1" flipV="1">
            <a:off x="6645375" y="1567296"/>
            <a:ext cx="4688115" cy="2"/>
          </a:xfrm>
          <a:prstGeom prst="line">
            <a:avLst/>
          </a:prstGeom>
          <a:ln>
            <a:solidFill>
              <a:schemeClr val="accent4"/>
            </a:solidFill>
          </a:ln>
        </p:spPr>
        <p:txBody>
          <a:bodyPr lIns="45719" rIns="45719"/>
          <a:lstStyle/>
          <a:p>
            <a:endParaRPr/>
          </a:p>
        </p:txBody>
      </p:sp>
      <p:sp>
        <p:nvSpPr>
          <p:cNvPr id="1024" name="Rectangle 8"/>
          <p:cNvSpPr txBox="1"/>
          <p:nvPr/>
        </p:nvSpPr>
        <p:spPr>
          <a:xfrm>
            <a:off x="1705204" y="1759801"/>
            <a:ext cx="323114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r>
              <a:rPr dirty="0"/>
              <a:t> Existing Condition before overlay </a:t>
            </a:r>
          </a:p>
        </p:txBody>
      </p:sp>
      <p:sp>
        <p:nvSpPr>
          <p:cNvPr id="1026" name="TextBox 5"/>
          <p:cNvSpPr txBox="1"/>
          <p:nvPr/>
        </p:nvSpPr>
        <p:spPr>
          <a:xfrm>
            <a:off x="6512542" y="3873497"/>
            <a:ext cx="5633446"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Concrete overlay was $47k lower in Initial cost &amp; $708k Lower in Life Cycle Costs</a:t>
            </a:r>
          </a:p>
        </p:txBody>
      </p:sp>
      <p:pic>
        <p:nvPicPr>
          <p:cNvPr id="5" name="Picture 4">
            <a:extLst>
              <a:ext uri="{FF2B5EF4-FFF2-40B4-BE49-F238E27FC236}">
                <a16:creationId xmlns:a16="http://schemas.microsoft.com/office/drawing/2014/main" id="{32D22059-A14C-44CB-8891-1D74E43791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793" y="-427710"/>
            <a:ext cx="12208936" cy="9156703"/>
          </a:xfrm>
          <a:prstGeom prst="rect">
            <a:avLst/>
          </a:prstGeom>
        </p:spPr>
      </p:pic>
      <p:sp>
        <p:nvSpPr>
          <p:cNvPr id="2" name="TextBox 1">
            <a:extLst>
              <a:ext uri="{FF2B5EF4-FFF2-40B4-BE49-F238E27FC236}">
                <a16:creationId xmlns:a16="http://schemas.microsoft.com/office/drawing/2014/main" id="{48A78F1B-8CAA-4F65-8F2C-993A130DD8B2}"/>
              </a:ext>
            </a:extLst>
          </p:cNvPr>
          <p:cNvSpPr txBox="1"/>
          <p:nvPr/>
        </p:nvSpPr>
        <p:spPr>
          <a:xfrm>
            <a:off x="2794301" y="2664085"/>
            <a:ext cx="6251510"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1"/>
                </a:solidFill>
                <a:effectLst/>
                <a:uFillTx/>
                <a:latin typeface="Gotham Bold" panose="02000803030000020004" pitchFamily="2" charset="0"/>
                <a:sym typeface="Arial"/>
              </a:rPr>
              <a:t>Resilient</a:t>
            </a:r>
          </a:p>
          <a:p>
            <a:pPr marL="0" marR="0" indent="0" algn="ctr" defTabSz="914400" rtl="0" fontAlgn="auto" latinLnBrk="0" hangingPunct="0">
              <a:lnSpc>
                <a:spcPct val="100000"/>
              </a:lnSpc>
              <a:spcBef>
                <a:spcPts val="0"/>
              </a:spcBef>
              <a:spcAft>
                <a:spcPts val="0"/>
              </a:spcAft>
              <a:buClrTx/>
              <a:buSzTx/>
              <a:buFontTx/>
              <a:buNone/>
              <a:tabLst/>
            </a:pPr>
            <a:r>
              <a:rPr lang="en-US" sz="6000" dirty="0">
                <a:solidFill>
                  <a:schemeClr val="bg1"/>
                </a:solidFill>
                <a:latin typeface="Gotham Bold" panose="02000803030000020004" pitchFamily="2" charset="0"/>
              </a:rPr>
              <a:t>+</a:t>
            </a:r>
          </a:p>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1"/>
                </a:solidFill>
                <a:effectLst/>
                <a:uFillTx/>
                <a:latin typeface="Gotham Bold" panose="02000803030000020004" pitchFamily="2" charset="0"/>
                <a:sym typeface="Arial"/>
              </a:rPr>
              <a:t>Sustainable</a:t>
            </a:r>
          </a:p>
        </p:txBody>
      </p:sp>
    </p:spTree>
    <p:extLst>
      <p:ext uri="{BB962C8B-B14F-4D97-AF65-F5344CB8AC3E}">
        <p14:creationId xmlns:p14="http://schemas.microsoft.com/office/powerpoint/2010/main" val="3646931985"/>
      </p:ext>
    </p:extLst>
  </p:cSld>
  <p:clrMapOvr>
    <a:masterClrMapping/>
  </p:clrMapOvr>
  <p:transition spd="med" advTm="751"/>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207A-8261-4D71-B741-53872E4C600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36C0027-6A4D-4FBF-BE53-E31C11A4CD73}"/>
              </a:ext>
            </a:extLst>
          </p:cNvPr>
          <p:cNvSpPr>
            <a:spLocks noGrp="1"/>
          </p:cNvSpPr>
          <p:nvPr>
            <p:ph type="subTitle" idx="1"/>
          </p:nvPr>
        </p:nvSpPr>
        <p:spPr/>
        <p:txBody>
          <a:bodyPr/>
          <a:lstStyle/>
          <a:p>
            <a:endParaRPr lang="en-US"/>
          </a:p>
        </p:txBody>
      </p:sp>
      <p:pic>
        <p:nvPicPr>
          <p:cNvPr id="5" name="Picture 4" descr="A car parked on the side of a road&#10;&#10;Description generated with very high confidence">
            <a:extLst>
              <a:ext uri="{FF2B5EF4-FFF2-40B4-BE49-F238E27FC236}">
                <a16:creationId xmlns:a16="http://schemas.microsoft.com/office/drawing/2014/main" id="{37347AD0-4A16-4742-877B-EED1D7A97D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 b="18773"/>
          <a:stretch/>
        </p:blipFill>
        <p:spPr>
          <a:xfrm>
            <a:off x="9914" y="11634"/>
            <a:ext cx="12168891" cy="7397979"/>
          </a:xfrm>
          <a:prstGeom prst="rect">
            <a:avLst/>
          </a:prstGeom>
        </p:spPr>
      </p:pic>
      <p:pic>
        <p:nvPicPr>
          <p:cNvPr id="9" name="Picture 8">
            <a:extLst>
              <a:ext uri="{FF2B5EF4-FFF2-40B4-BE49-F238E27FC236}">
                <a16:creationId xmlns:a16="http://schemas.microsoft.com/office/drawing/2014/main" id="{7DBB4E92-4557-4A63-8E5E-9A191E5C913B}"/>
              </a:ext>
            </a:extLst>
          </p:cNvPr>
          <p:cNvPicPr>
            <a:picLocks noChangeAspect="1"/>
          </p:cNvPicPr>
          <p:nvPr/>
        </p:nvPicPr>
        <p:blipFill rotWithShape="1">
          <a:blip r:embed="rId3">
            <a:extLst>
              <a:ext uri="{28A0092B-C50C-407E-A947-70E740481C1C}">
                <a14:useLocalDpi xmlns:a14="http://schemas.microsoft.com/office/drawing/2010/main" val="0"/>
              </a:ext>
            </a:extLst>
          </a:blip>
          <a:srcRect t="28663"/>
          <a:stretch/>
        </p:blipFill>
        <p:spPr>
          <a:xfrm>
            <a:off x="7042250" y="2546943"/>
            <a:ext cx="5143500" cy="4892348"/>
          </a:xfrm>
          <a:prstGeom prst="rect">
            <a:avLst/>
          </a:prstGeom>
        </p:spPr>
      </p:pic>
      <p:pic>
        <p:nvPicPr>
          <p:cNvPr id="11" name="Picture 10">
            <a:extLst>
              <a:ext uri="{FF2B5EF4-FFF2-40B4-BE49-F238E27FC236}">
                <a16:creationId xmlns:a16="http://schemas.microsoft.com/office/drawing/2014/main" id="{58EEC406-0D1A-491A-84CA-8815DE1773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54" t="919"/>
          <a:stretch/>
        </p:blipFill>
        <p:spPr>
          <a:xfrm>
            <a:off x="4226741" y="2538285"/>
            <a:ext cx="2971768" cy="4892348"/>
          </a:xfrm>
          <a:prstGeom prst="rect">
            <a:avLst/>
          </a:prstGeom>
        </p:spPr>
      </p:pic>
      <p:sp>
        <p:nvSpPr>
          <p:cNvPr id="12" name="TextBox 11">
            <a:extLst>
              <a:ext uri="{FF2B5EF4-FFF2-40B4-BE49-F238E27FC236}">
                <a16:creationId xmlns:a16="http://schemas.microsoft.com/office/drawing/2014/main" id="{47AEF282-3300-4A24-8D7A-BCEF48C112C6}"/>
              </a:ext>
            </a:extLst>
          </p:cNvPr>
          <p:cNvSpPr txBox="1"/>
          <p:nvPr/>
        </p:nvSpPr>
        <p:spPr>
          <a:xfrm flipH="1">
            <a:off x="8944046" y="6117460"/>
            <a:ext cx="2515737" cy="707886"/>
          </a:xfrm>
          <a:prstGeom prst="rect">
            <a:avLst/>
          </a:prstGeom>
          <a:solidFill>
            <a:schemeClr val="bg1"/>
          </a:solidFill>
        </p:spPr>
        <p:txBody>
          <a:bodyPr wrap="square" rtlCol="0">
            <a:spAutoFit/>
          </a:bodyPr>
          <a:lstStyle/>
          <a:p>
            <a:pPr algn="ctr"/>
            <a:r>
              <a:rPr lang="en-US" sz="2000" dirty="0"/>
              <a:t>Fort Lauderdale, FL  </a:t>
            </a:r>
          </a:p>
          <a:p>
            <a:pPr algn="ctr"/>
            <a:r>
              <a:rPr lang="en-US" sz="2000" dirty="0"/>
              <a:t>June 26, 2018 1:30pm</a:t>
            </a:r>
          </a:p>
        </p:txBody>
      </p:sp>
      <p:pic>
        <p:nvPicPr>
          <p:cNvPr id="7" name="Picture 6">
            <a:extLst>
              <a:ext uri="{FF2B5EF4-FFF2-40B4-BE49-F238E27FC236}">
                <a16:creationId xmlns:a16="http://schemas.microsoft.com/office/drawing/2014/main" id="{54A430A9-1EF6-4751-8D14-6DC0E6F649DB}"/>
              </a:ext>
            </a:extLst>
          </p:cNvPr>
          <p:cNvPicPr>
            <a:picLocks noChangeAspect="1"/>
          </p:cNvPicPr>
          <p:nvPr/>
        </p:nvPicPr>
        <p:blipFill rotWithShape="1">
          <a:blip r:embed="rId5">
            <a:extLst>
              <a:ext uri="{28A0092B-C50C-407E-A947-70E740481C1C}">
                <a14:useLocalDpi xmlns:a14="http://schemas.microsoft.com/office/drawing/2010/main" val="0"/>
              </a:ext>
            </a:extLst>
          </a:blip>
          <a:srcRect t="28631" r="15243"/>
          <a:stretch/>
        </p:blipFill>
        <p:spPr>
          <a:xfrm>
            <a:off x="16299" y="2538285"/>
            <a:ext cx="4359499" cy="4894560"/>
          </a:xfrm>
          <a:prstGeom prst="rect">
            <a:avLst/>
          </a:prstGeom>
        </p:spPr>
      </p:pic>
      <p:sp>
        <p:nvSpPr>
          <p:cNvPr id="13" name="TextBox 12">
            <a:extLst>
              <a:ext uri="{FF2B5EF4-FFF2-40B4-BE49-F238E27FC236}">
                <a16:creationId xmlns:a16="http://schemas.microsoft.com/office/drawing/2014/main" id="{4A3DDFCA-94DB-41A5-A8FB-8557154D2D1E}"/>
              </a:ext>
            </a:extLst>
          </p:cNvPr>
          <p:cNvSpPr txBox="1"/>
          <p:nvPr/>
        </p:nvSpPr>
        <p:spPr>
          <a:xfrm flipH="1">
            <a:off x="2704007" y="4591594"/>
            <a:ext cx="849089" cy="430887"/>
          </a:xfrm>
          <a:prstGeom prst="rect">
            <a:avLst/>
          </a:prstGeom>
          <a:solidFill>
            <a:schemeClr val="bg1"/>
          </a:solidFill>
        </p:spPr>
        <p:txBody>
          <a:bodyPr wrap="square" rtlCol="0">
            <a:spAutoFit/>
          </a:bodyPr>
          <a:lstStyle/>
          <a:p>
            <a:r>
              <a:rPr lang="en-US" sz="2200" dirty="0"/>
              <a:t>152</a:t>
            </a:r>
            <a:r>
              <a:rPr lang="en-US" sz="2200" baseline="40000" dirty="0"/>
              <a:t>o</a:t>
            </a:r>
            <a:r>
              <a:rPr lang="en-US" sz="2200" dirty="0"/>
              <a:t>F</a:t>
            </a:r>
            <a:endParaRPr lang="en-US" sz="2200" baseline="40000" dirty="0"/>
          </a:p>
        </p:txBody>
      </p:sp>
      <p:sp>
        <p:nvSpPr>
          <p:cNvPr id="14" name="TextBox 13">
            <a:extLst>
              <a:ext uri="{FF2B5EF4-FFF2-40B4-BE49-F238E27FC236}">
                <a16:creationId xmlns:a16="http://schemas.microsoft.com/office/drawing/2014/main" id="{4D7B48DE-9A31-42A5-A935-5FD98B6167D0}"/>
              </a:ext>
            </a:extLst>
          </p:cNvPr>
          <p:cNvSpPr txBox="1"/>
          <p:nvPr/>
        </p:nvSpPr>
        <p:spPr>
          <a:xfrm flipH="1">
            <a:off x="9705060" y="4503656"/>
            <a:ext cx="849089" cy="430887"/>
          </a:xfrm>
          <a:prstGeom prst="rect">
            <a:avLst/>
          </a:prstGeom>
          <a:solidFill>
            <a:schemeClr val="bg1"/>
          </a:solidFill>
        </p:spPr>
        <p:txBody>
          <a:bodyPr wrap="square" rtlCol="0">
            <a:spAutoFit/>
          </a:bodyPr>
          <a:lstStyle/>
          <a:p>
            <a:r>
              <a:rPr lang="en-US" sz="2200" dirty="0"/>
              <a:t>141</a:t>
            </a:r>
            <a:r>
              <a:rPr lang="en-US" sz="2200" baseline="40000" dirty="0"/>
              <a:t>o</a:t>
            </a:r>
            <a:r>
              <a:rPr lang="en-US" sz="2200" dirty="0"/>
              <a:t>F</a:t>
            </a:r>
            <a:endParaRPr lang="en-US" sz="2200" baseline="40000" dirty="0"/>
          </a:p>
        </p:txBody>
      </p:sp>
      <p:sp>
        <p:nvSpPr>
          <p:cNvPr id="15" name="TextBox 14">
            <a:extLst>
              <a:ext uri="{FF2B5EF4-FFF2-40B4-BE49-F238E27FC236}">
                <a16:creationId xmlns:a16="http://schemas.microsoft.com/office/drawing/2014/main" id="{9BDBF00D-DDBD-4DF0-9F95-13BE74A44E35}"/>
              </a:ext>
            </a:extLst>
          </p:cNvPr>
          <p:cNvSpPr txBox="1"/>
          <p:nvPr/>
        </p:nvSpPr>
        <p:spPr>
          <a:xfrm flipH="1">
            <a:off x="5347367" y="5341073"/>
            <a:ext cx="849089" cy="430887"/>
          </a:xfrm>
          <a:prstGeom prst="rect">
            <a:avLst/>
          </a:prstGeom>
          <a:solidFill>
            <a:schemeClr val="bg1"/>
          </a:solidFill>
        </p:spPr>
        <p:txBody>
          <a:bodyPr wrap="square" rtlCol="0">
            <a:spAutoFit/>
          </a:bodyPr>
          <a:lstStyle/>
          <a:p>
            <a:r>
              <a:rPr lang="en-US" sz="2200" dirty="0"/>
              <a:t>132</a:t>
            </a:r>
            <a:r>
              <a:rPr lang="en-US" sz="2200" baseline="40000" dirty="0"/>
              <a:t>o</a:t>
            </a:r>
            <a:r>
              <a:rPr lang="en-US" sz="2200" dirty="0"/>
              <a:t>F</a:t>
            </a:r>
            <a:endParaRPr lang="en-US" sz="2200" baseline="40000" dirty="0"/>
          </a:p>
        </p:txBody>
      </p:sp>
    </p:spTree>
    <p:extLst>
      <p:ext uri="{BB962C8B-B14F-4D97-AF65-F5344CB8AC3E}">
        <p14:creationId xmlns:p14="http://schemas.microsoft.com/office/powerpoint/2010/main" val="3728203781"/>
      </p:ext>
    </p:extLst>
  </p:cSld>
  <p:clrMapOvr>
    <a:masterClrMapping/>
  </p:clrMapOvr>
  <p:transition spd="med" advTm="39856"/>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B706-E3C5-4D45-A9CA-ADE863450597}"/>
              </a:ext>
            </a:extLst>
          </p:cNvPr>
          <p:cNvSpPr>
            <a:spLocks noGrp="1"/>
          </p:cNvSpPr>
          <p:nvPr>
            <p:ph type="title"/>
          </p:nvPr>
        </p:nvSpPr>
        <p:spPr>
          <a:xfrm>
            <a:off x="2876000" y="540280"/>
            <a:ext cx="6206330" cy="1325563"/>
          </a:xfrm>
        </p:spPr>
        <p:txBody>
          <a:bodyPr>
            <a:normAutofit/>
          </a:bodyPr>
          <a:lstStyle/>
          <a:p>
            <a:r>
              <a:rPr lang="en-US" dirty="0"/>
              <a:t>Reduce Urban Heat Islands</a:t>
            </a:r>
          </a:p>
        </p:txBody>
      </p:sp>
      <p:sp>
        <p:nvSpPr>
          <p:cNvPr id="3" name="Content Placeholder 2">
            <a:extLst>
              <a:ext uri="{FF2B5EF4-FFF2-40B4-BE49-F238E27FC236}">
                <a16:creationId xmlns:a16="http://schemas.microsoft.com/office/drawing/2014/main" id="{84BA0279-B238-41A8-A484-40FD8681CDF5}"/>
              </a:ext>
            </a:extLst>
          </p:cNvPr>
          <p:cNvSpPr>
            <a:spLocks noGrp="1"/>
          </p:cNvSpPr>
          <p:nvPr>
            <p:ph idx="1"/>
          </p:nvPr>
        </p:nvSpPr>
        <p:spPr>
          <a:xfrm>
            <a:off x="762000" y="2279018"/>
            <a:ext cx="5314543" cy="1205161"/>
          </a:xfrm>
        </p:spPr>
        <p:txBody>
          <a:bodyPr anchor="t">
            <a:normAutofit/>
          </a:bodyPr>
          <a:lstStyle/>
          <a:p>
            <a:pPr marL="457200" indent="-457200">
              <a:buFont typeface="Arial" panose="020B0604020202020204" pitchFamily="34" charset="0"/>
              <a:buChar char="•"/>
            </a:pPr>
            <a:r>
              <a:rPr lang="en-US" sz="1800" dirty="0">
                <a:solidFill>
                  <a:srgbClr val="808080"/>
                </a:solidFill>
                <a:latin typeface="+mn-lt"/>
              </a:rPr>
              <a:t>Pavements 10 to 20 degrees cooler</a:t>
            </a:r>
          </a:p>
          <a:p>
            <a:pPr marL="457200" indent="-457200">
              <a:buFont typeface="Arial" panose="020B0604020202020204" pitchFamily="34" charset="0"/>
              <a:buChar char="•"/>
            </a:pPr>
            <a:r>
              <a:rPr lang="en-US" sz="1800" dirty="0">
                <a:solidFill>
                  <a:srgbClr val="808080"/>
                </a:solidFill>
                <a:latin typeface="+mn-lt"/>
              </a:rPr>
              <a:t>Reduced AC needs, context important</a:t>
            </a:r>
          </a:p>
          <a:p>
            <a:pPr marL="457200" indent="-457200">
              <a:buFont typeface="Arial" panose="020B0604020202020204" pitchFamily="34" charset="0"/>
              <a:buChar char="•"/>
            </a:pPr>
            <a:r>
              <a:rPr lang="en-US" sz="1800" dirty="0">
                <a:solidFill>
                  <a:srgbClr val="808080"/>
                </a:solidFill>
                <a:latin typeface="+mn-lt"/>
              </a:rPr>
              <a:t>Improved air quality with lower temperatures</a:t>
            </a:r>
            <a:endParaRPr lang="en-US" altLang="en-US" sz="1800" dirty="0">
              <a:solidFill>
                <a:srgbClr val="808080"/>
              </a:solidFill>
              <a:latin typeface="+mn-lt"/>
            </a:endParaRPr>
          </a:p>
        </p:txBody>
      </p:sp>
      <p:pic>
        <p:nvPicPr>
          <p:cNvPr id="9" name="iStock-956818350.jpg">
            <a:extLst>
              <a:ext uri="{FF2B5EF4-FFF2-40B4-BE49-F238E27FC236}">
                <a16:creationId xmlns:a16="http://schemas.microsoft.com/office/drawing/2014/main" id="{6E53CA8E-61FE-4BC8-8052-DE477BBC6426}"/>
              </a:ext>
            </a:extLst>
          </p:cNvPr>
          <p:cNvPicPr>
            <a:picLocks noChangeAspect="1"/>
          </p:cNvPicPr>
          <p:nvPr/>
        </p:nvPicPr>
        <p:blipFill>
          <a:blip r:embed="rId2">
            <a:extLst>
              <a:ext uri="{28A0092B-C50C-407E-A947-70E740481C1C}">
                <a14:useLocalDpi xmlns:a14="http://schemas.microsoft.com/office/drawing/2010/main" val="0"/>
              </a:ext>
            </a:extLst>
          </a:blip>
          <a:srcRect t="1460" b="1460"/>
          <a:stretch/>
        </p:blipFill>
        <p:spPr>
          <a:xfrm>
            <a:off x="6493870" y="1739897"/>
            <a:ext cx="4570477" cy="2543529"/>
          </a:xfrm>
          <a:prstGeom prst="rect">
            <a:avLst/>
          </a:prstGeom>
          <a:ln w="12700">
            <a:miter lim="400000"/>
          </a:ln>
        </p:spPr>
      </p:pic>
      <p:sp>
        <p:nvSpPr>
          <p:cNvPr id="6" name="Straight Connector 5">
            <a:extLst>
              <a:ext uri="{FF2B5EF4-FFF2-40B4-BE49-F238E27FC236}">
                <a16:creationId xmlns:a16="http://schemas.microsoft.com/office/drawing/2014/main" id="{0EDF98ED-5F7F-4EBA-887E-DE50D5C6DAD9}"/>
              </a:ext>
            </a:extLst>
          </p:cNvPr>
          <p:cNvSpPr/>
          <p:nvPr/>
        </p:nvSpPr>
        <p:spPr>
          <a:xfrm flipH="1" flipV="1">
            <a:off x="3751942" y="949957"/>
            <a:ext cx="4688115" cy="2"/>
          </a:xfrm>
          <a:prstGeom prst="line">
            <a:avLst/>
          </a:prstGeom>
          <a:ln>
            <a:solidFill>
              <a:schemeClr val="accent4"/>
            </a:solidFill>
          </a:ln>
        </p:spPr>
        <p:txBody>
          <a:bodyPr lIns="45719" rIns="45719"/>
          <a:lstStyle/>
          <a:p>
            <a:endParaRPr/>
          </a:p>
        </p:txBody>
      </p:sp>
      <p:sp>
        <p:nvSpPr>
          <p:cNvPr id="4" name="TextBox 3">
            <a:extLst>
              <a:ext uri="{FF2B5EF4-FFF2-40B4-BE49-F238E27FC236}">
                <a16:creationId xmlns:a16="http://schemas.microsoft.com/office/drawing/2014/main" id="{2EC7E379-7BD6-451E-93C9-7A27467EBB62}"/>
              </a:ext>
            </a:extLst>
          </p:cNvPr>
          <p:cNvSpPr txBox="1"/>
          <p:nvPr/>
        </p:nvSpPr>
        <p:spPr>
          <a:xfrm>
            <a:off x="6493870" y="4595822"/>
            <a:ext cx="4813738"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sz="1400" b="0" i="1" u="none" strike="noStrike" baseline="0" dirty="0">
                <a:solidFill>
                  <a:srgbClr val="0070C0"/>
                </a:solidFill>
                <a:latin typeface="Gotham Book" pitchFamily="50" charset="0"/>
                <a:cs typeface="Gotham Book" pitchFamily="50" charset="0"/>
              </a:rPr>
              <a:t>“Reflective pavements could offset enough CO2 to remove the equivalent of around 4 million cars from the road each year” according to MIT Concrete Sustainability Hub, Mitigating Climate Change with Reflective Pavements 2020.</a:t>
            </a:r>
            <a:endParaRPr kumimoji="0" lang="en-US" sz="1400" b="0" i="1" u="none" strike="noStrike" cap="none" spc="0" normalizeH="0" baseline="0" dirty="0">
              <a:ln>
                <a:noFill/>
              </a:ln>
              <a:solidFill>
                <a:srgbClr val="0070C0"/>
              </a:solidFill>
              <a:effectLst/>
              <a:uFillTx/>
              <a:latin typeface="Gotham Book" pitchFamily="50" charset="0"/>
              <a:cs typeface="Gotham Book" pitchFamily="50" charset="0"/>
              <a:sym typeface="Arial"/>
            </a:endParaRPr>
          </a:p>
        </p:txBody>
      </p:sp>
    </p:spTree>
    <p:extLst>
      <p:ext uri="{BB962C8B-B14F-4D97-AF65-F5344CB8AC3E}">
        <p14:creationId xmlns:p14="http://schemas.microsoft.com/office/powerpoint/2010/main" val="409742046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p:cNvGrpSpPr/>
          <p:nvPr/>
        </p:nvGrpSpPr>
        <p:grpSpPr>
          <a:xfrm>
            <a:off x="-8467" y="0"/>
            <a:ext cx="14506607" cy="9242625"/>
            <a:chOff x="0" y="0"/>
            <a:chExt cx="14506605" cy="9242624"/>
          </a:xfrm>
        </p:grpSpPr>
        <p:sp>
          <p:nvSpPr>
            <p:cNvPr id="101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1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15"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017" name="Image" descr="Image"/>
          <p:cNvPicPr>
            <a:picLocks noChangeAspect="1"/>
          </p:cNvPicPr>
          <p:nvPr/>
        </p:nvPicPr>
        <p:blipFill>
          <a:blip r:embed="rId3"/>
          <a:stretch>
            <a:fillRect/>
          </a:stretch>
        </p:blipFill>
        <p:spPr>
          <a:xfrm>
            <a:off x="694923" y="6014927"/>
            <a:ext cx="2104910" cy="739180"/>
          </a:xfrm>
          <a:prstGeom prst="rect">
            <a:avLst/>
          </a:prstGeom>
          <a:ln w="12700">
            <a:miter lim="400000"/>
          </a:ln>
        </p:spPr>
      </p:pic>
      <p:sp>
        <p:nvSpPr>
          <p:cNvPr id="1018" name="Rectangle 2"/>
          <p:cNvSpPr txBox="1">
            <a:spLocks noGrp="1"/>
          </p:cNvSpPr>
          <p:nvPr>
            <p:ph type="title"/>
          </p:nvPr>
        </p:nvSpPr>
        <p:spPr>
          <a:xfrm>
            <a:off x="609600" y="387349"/>
            <a:ext cx="10972800" cy="706349"/>
          </a:xfrm>
          <a:prstGeom prst="rect">
            <a:avLst/>
          </a:prstGeom>
        </p:spPr>
        <p:txBody>
          <a:bodyPr>
            <a:normAutofit fontScale="90000"/>
          </a:bodyPr>
          <a:lstStyle/>
          <a:p>
            <a:pPr>
              <a:lnSpc>
                <a:spcPct val="120000"/>
              </a:lnSpc>
              <a:defRPr sz="2400"/>
            </a:pPr>
            <a:r>
              <a:rPr lang="en-US" dirty="0"/>
              <a:t>Safety</a:t>
            </a:r>
            <a:br>
              <a:rPr dirty="0"/>
            </a:br>
            <a:br>
              <a:rPr lang="en-US" dirty="0"/>
            </a:br>
            <a:r>
              <a:rPr lang="en-US" sz="1800" dirty="0"/>
              <a:t>Improved visibility reduces accidents</a:t>
            </a:r>
            <a:endParaRPr sz="1800" dirty="0"/>
          </a:p>
        </p:txBody>
      </p:sp>
      <p:sp>
        <p:nvSpPr>
          <p:cNvPr id="1022" name="Straight Connector 7"/>
          <p:cNvSpPr/>
          <p:nvPr/>
        </p:nvSpPr>
        <p:spPr>
          <a:xfrm flipH="1" flipV="1">
            <a:off x="3642672" y="949957"/>
            <a:ext cx="4688115" cy="2"/>
          </a:xfrm>
          <a:prstGeom prst="line">
            <a:avLst/>
          </a:prstGeom>
          <a:ln>
            <a:solidFill>
              <a:schemeClr val="accent4"/>
            </a:solidFill>
          </a:ln>
        </p:spPr>
        <p:txBody>
          <a:bodyPr lIns="45719" rIns="45719"/>
          <a:lstStyle/>
          <a:p>
            <a:endParaRPr/>
          </a:p>
        </p:txBody>
      </p:sp>
      <p:sp>
        <p:nvSpPr>
          <p:cNvPr id="1024" name="Rectangle 8"/>
          <p:cNvSpPr txBox="1"/>
          <p:nvPr/>
        </p:nvSpPr>
        <p:spPr>
          <a:xfrm>
            <a:off x="601618" y="1759801"/>
            <a:ext cx="3231141" cy="233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r>
              <a:t>SH 13 Existing Condition before overlay </a:t>
            </a:r>
          </a:p>
        </p:txBody>
      </p:sp>
      <p:sp>
        <p:nvSpPr>
          <p:cNvPr id="1026" name="TextBox 5"/>
          <p:cNvSpPr txBox="1"/>
          <p:nvPr/>
        </p:nvSpPr>
        <p:spPr>
          <a:xfrm>
            <a:off x="143244" y="4969869"/>
            <a:ext cx="5633446"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Concrete overlay was $47k lower in Initial cost &amp; $708k Lower in Life Cycle Costs</a:t>
            </a:r>
          </a:p>
        </p:txBody>
      </p:sp>
      <p:pic>
        <p:nvPicPr>
          <p:cNvPr id="16" name="Picture 15" descr="A close up of a light house&#10;&#10;Description generated with high confidence">
            <a:extLst>
              <a:ext uri="{FF2B5EF4-FFF2-40B4-BE49-F238E27FC236}">
                <a16:creationId xmlns:a16="http://schemas.microsoft.com/office/drawing/2014/main" id="{D172BCF3-564D-4F91-8D32-50BA23D40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5" y="1876616"/>
            <a:ext cx="10185062" cy="3997637"/>
          </a:xfrm>
          <a:prstGeom prst="rect">
            <a:avLst/>
          </a:prstGeom>
        </p:spPr>
      </p:pic>
    </p:spTree>
    <p:extLst>
      <p:ext uri="{BB962C8B-B14F-4D97-AF65-F5344CB8AC3E}">
        <p14:creationId xmlns:p14="http://schemas.microsoft.com/office/powerpoint/2010/main" val="20983824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descr="Picture 2"/>
          <p:cNvPicPr>
            <a:picLocks noChangeAspect="1"/>
          </p:cNvPicPr>
          <p:nvPr/>
        </p:nvPicPr>
        <p:blipFill>
          <a:blip r:embed="rId3"/>
          <a:srcRect l="256" t="6467" r="256" b="14235"/>
          <a:stretch>
            <a:fillRect/>
          </a:stretch>
        </p:blipFill>
        <p:spPr>
          <a:xfrm>
            <a:off x="-35124" y="-165651"/>
            <a:ext cx="12289834" cy="7250528"/>
          </a:xfrm>
          <a:prstGeom prst="rect">
            <a:avLst/>
          </a:prstGeom>
          <a:ln w="12700">
            <a:miter lim="400000"/>
          </a:ln>
        </p:spPr>
      </p:pic>
      <p:sp>
        <p:nvSpPr>
          <p:cNvPr id="267"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68"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69" name="Title 1"/>
          <p:cNvSpPr txBox="1">
            <a:spLocks noGrp="1"/>
          </p:cNvSpPr>
          <p:nvPr>
            <p:ph type="title"/>
          </p:nvPr>
        </p:nvSpPr>
        <p:spPr>
          <a:xfrm>
            <a:off x="387584" y="3626817"/>
            <a:ext cx="11416832" cy="794065"/>
          </a:xfrm>
          <a:prstGeom prst="rect">
            <a:avLst/>
          </a:prstGeom>
        </p:spPr>
        <p:txBody>
          <a:bodyPr/>
          <a:lstStyle>
            <a:lvl1pPr>
              <a:defRPr sz="2400">
                <a:solidFill>
                  <a:schemeClr val="accent3">
                    <a:lumOff val="44000"/>
                  </a:schemeClr>
                </a:solidFill>
              </a:defRPr>
            </a:lvl1pPr>
          </a:lstStyle>
          <a:p>
            <a:r>
              <a:rPr dirty="0"/>
              <a:t>HOUSTON TEXAS HAS BEEN HIT BY 4 FLOOD EVENTS IN THE LAST SEVERAL YEARS – THE WORST WAS HURRICANE HARVEY</a:t>
            </a:r>
          </a:p>
        </p:txBody>
      </p:sp>
    </p:spTree>
  </p:cSld>
  <p:clrMapOvr>
    <a:masterClrMapping/>
  </p:clrMapOvr>
  <p:transition spd="med" advTm="159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p:cNvGrpSpPr/>
          <p:nvPr/>
        </p:nvGrpSpPr>
        <p:grpSpPr>
          <a:xfrm>
            <a:off x="-8467" y="0"/>
            <a:ext cx="14506607" cy="9242625"/>
            <a:chOff x="0" y="0"/>
            <a:chExt cx="14506605" cy="9242624"/>
          </a:xfrm>
        </p:grpSpPr>
        <p:sp>
          <p:nvSpPr>
            <p:cNvPr id="1013"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014"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015"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1018" name="Rectangle 2"/>
          <p:cNvSpPr txBox="1">
            <a:spLocks noGrp="1"/>
          </p:cNvSpPr>
          <p:nvPr>
            <p:ph type="title"/>
          </p:nvPr>
        </p:nvSpPr>
        <p:spPr>
          <a:xfrm>
            <a:off x="609600" y="387349"/>
            <a:ext cx="10972800" cy="706349"/>
          </a:xfrm>
          <a:prstGeom prst="rect">
            <a:avLst/>
          </a:prstGeom>
        </p:spPr>
        <p:txBody>
          <a:bodyPr>
            <a:normAutofit fontScale="90000"/>
          </a:bodyPr>
          <a:lstStyle/>
          <a:p>
            <a:pPr>
              <a:lnSpc>
                <a:spcPct val="120000"/>
              </a:lnSpc>
              <a:defRPr sz="2400"/>
            </a:pPr>
            <a:r>
              <a:rPr lang="en-US" dirty="0"/>
              <a:t>Safety</a:t>
            </a:r>
            <a:br>
              <a:rPr dirty="0"/>
            </a:br>
            <a:br>
              <a:rPr lang="en-US" dirty="0"/>
            </a:br>
            <a:r>
              <a:rPr lang="en-US" sz="1800" dirty="0"/>
              <a:t>Improved visibility / reduces accidents / reduces crime</a:t>
            </a:r>
            <a:endParaRPr sz="1800" dirty="0"/>
          </a:p>
        </p:txBody>
      </p:sp>
      <p:sp>
        <p:nvSpPr>
          <p:cNvPr id="1022" name="Straight Connector 7"/>
          <p:cNvSpPr/>
          <p:nvPr/>
        </p:nvSpPr>
        <p:spPr>
          <a:xfrm flipH="1" flipV="1">
            <a:off x="3642672" y="949957"/>
            <a:ext cx="4688115" cy="2"/>
          </a:xfrm>
          <a:prstGeom prst="line">
            <a:avLst/>
          </a:prstGeom>
          <a:ln>
            <a:solidFill>
              <a:schemeClr val="accent4"/>
            </a:solidFill>
          </a:ln>
        </p:spPr>
        <p:txBody>
          <a:bodyPr lIns="45719" rIns="45719"/>
          <a:lstStyle/>
          <a:p>
            <a:endParaRPr/>
          </a:p>
        </p:txBody>
      </p:sp>
      <p:sp>
        <p:nvSpPr>
          <p:cNvPr id="1024" name="Rectangle 8"/>
          <p:cNvSpPr txBox="1"/>
          <p:nvPr/>
        </p:nvSpPr>
        <p:spPr>
          <a:xfrm>
            <a:off x="601618" y="1759801"/>
            <a:ext cx="3231141" cy="233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chemeClr val="accent3">
                    <a:lumOff val="44000"/>
                  </a:schemeClr>
                </a:solidFill>
                <a:latin typeface="Gotham Black"/>
                <a:ea typeface="Gotham Black"/>
                <a:cs typeface="Gotham Black"/>
                <a:sym typeface="Gotham Black"/>
              </a:defRPr>
            </a:lvl1pPr>
          </a:lstStyle>
          <a:p>
            <a:r>
              <a:t>SH 13 Existing Condition before overlay </a:t>
            </a:r>
          </a:p>
        </p:txBody>
      </p:sp>
      <p:sp>
        <p:nvSpPr>
          <p:cNvPr id="1026" name="TextBox 5"/>
          <p:cNvSpPr txBox="1"/>
          <p:nvPr/>
        </p:nvSpPr>
        <p:spPr>
          <a:xfrm>
            <a:off x="143244" y="4969869"/>
            <a:ext cx="5633446" cy="938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1600" spc="-32">
                <a:solidFill>
                  <a:schemeClr val="accent3">
                    <a:lumOff val="44000"/>
                  </a:schemeClr>
                </a:solidFill>
                <a:latin typeface="Gotham"/>
                <a:ea typeface="Gotham"/>
                <a:cs typeface="Gotham"/>
                <a:sym typeface="Gotham"/>
              </a:defRPr>
            </a:lvl1pPr>
          </a:lstStyle>
          <a:p>
            <a:r>
              <a:t>Concrete overlay was $47k lower in Initial cost &amp; $708k Lower in Life Cycle Costs</a:t>
            </a:r>
          </a:p>
        </p:txBody>
      </p:sp>
      <p:pic>
        <p:nvPicPr>
          <p:cNvPr id="11" name="Picture 10" descr="Diagram&#10;&#10;Description automatically generated">
            <a:extLst>
              <a:ext uri="{FF2B5EF4-FFF2-40B4-BE49-F238E27FC236}">
                <a16:creationId xmlns:a16="http://schemas.microsoft.com/office/drawing/2014/main" id="{9C687E64-A9B5-4604-AF1F-11DC70B82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34" y="1822863"/>
            <a:ext cx="3922277" cy="3922277"/>
          </a:xfrm>
          <a:prstGeom prst="rect">
            <a:avLst/>
          </a:prstGeom>
        </p:spPr>
      </p:pic>
      <p:pic>
        <p:nvPicPr>
          <p:cNvPr id="3" name="Picture 2">
            <a:extLst>
              <a:ext uri="{FF2B5EF4-FFF2-40B4-BE49-F238E27FC236}">
                <a16:creationId xmlns:a16="http://schemas.microsoft.com/office/drawing/2014/main" id="{37963CED-E9BB-4F8D-87FF-22554169748B}"/>
              </a:ext>
            </a:extLst>
          </p:cNvPr>
          <p:cNvPicPr>
            <a:picLocks noChangeAspect="1"/>
          </p:cNvPicPr>
          <p:nvPr/>
        </p:nvPicPr>
        <p:blipFill>
          <a:blip r:embed="rId5"/>
          <a:stretch>
            <a:fillRect/>
          </a:stretch>
        </p:blipFill>
        <p:spPr>
          <a:xfrm>
            <a:off x="5414803" y="1822863"/>
            <a:ext cx="2824268" cy="1953450"/>
          </a:xfrm>
          <a:prstGeom prst="rect">
            <a:avLst/>
          </a:prstGeom>
        </p:spPr>
      </p:pic>
      <p:pic>
        <p:nvPicPr>
          <p:cNvPr id="5" name="Picture 4">
            <a:extLst>
              <a:ext uri="{FF2B5EF4-FFF2-40B4-BE49-F238E27FC236}">
                <a16:creationId xmlns:a16="http://schemas.microsoft.com/office/drawing/2014/main" id="{CFF9BC73-7405-4F5F-BFC0-FF17302BFDA1}"/>
              </a:ext>
            </a:extLst>
          </p:cNvPr>
          <p:cNvPicPr>
            <a:picLocks noChangeAspect="1"/>
          </p:cNvPicPr>
          <p:nvPr/>
        </p:nvPicPr>
        <p:blipFill>
          <a:blip r:embed="rId6"/>
          <a:stretch>
            <a:fillRect/>
          </a:stretch>
        </p:blipFill>
        <p:spPr>
          <a:xfrm>
            <a:off x="5420976" y="3985156"/>
            <a:ext cx="2818404" cy="1961138"/>
          </a:xfrm>
          <a:prstGeom prst="rect">
            <a:avLst/>
          </a:prstGeom>
        </p:spPr>
      </p:pic>
      <p:sp>
        <p:nvSpPr>
          <p:cNvPr id="2" name="TextBox 1">
            <a:extLst>
              <a:ext uri="{FF2B5EF4-FFF2-40B4-BE49-F238E27FC236}">
                <a16:creationId xmlns:a16="http://schemas.microsoft.com/office/drawing/2014/main" id="{70F1F2D9-79DA-4E21-8945-13DA31BFE519}"/>
              </a:ext>
            </a:extLst>
          </p:cNvPr>
          <p:cNvSpPr txBox="1"/>
          <p:nvPr/>
        </p:nvSpPr>
        <p:spPr>
          <a:xfrm>
            <a:off x="8781394" y="1993431"/>
            <a:ext cx="334229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0070C0"/>
                </a:solidFill>
                <a:effectLst/>
                <a:uFillTx/>
                <a:latin typeface="Arial"/>
                <a:ea typeface="Arial"/>
                <a:cs typeface="Arial"/>
                <a:sym typeface="Arial"/>
              </a:rPr>
              <a:t>50% of road fatalities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solidFill>
                  <a:srgbClr val="0070C0"/>
                </a:solidFill>
              </a:rPr>
              <a:t>75% of pedestrian fatalities</a:t>
            </a:r>
            <a:endParaRPr kumimoji="0" lang="en-US" sz="1800" b="1" i="0" u="none" strike="noStrike" cap="none" spc="0" normalizeH="0" baseline="0" dirty="0">
              <a:ln>
                <a:noFill/>
              </a:ln>
              <a:solidFill>
                <a:srgbClr val="0070C0"/>
              </a:solidFill>
              <a:effectLst/>
              <a:uFillTx/>
              <a:latin typeface="Arial"/>
              <a:ea typeface="Arial"/>
              <a:cs typeface="Arial"/>
              <a:sym typeface="Arial"/>
            </a:endParaRPr>
          </a:p>
        </p:txBody>
      </p:sp>
    </p:spTree>
    <p:extLst>
      <p:ext uri="{BB962C8B-B14F-4D97-AF65-F5344CB8AC3E}">
        <p14:creationId xmlns:p14="http://schemas.microsoft.com/office/powerpoint/2010/main" val="414231593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 name="Group"/>
          <p:cNvGrpSpPr/>
          <p:nvPr/>
        </p:nvGrpSpPr>
        <p:grpSpPr>
          <a:xfrm>
            <a:off x="-8467" y="0"/>
            <a:ext cx="14506607" cy="9242625"/>
            <a:chOff x="0" y="0"/>
            <a:chExt cx="14506605" cy="9242624"/>
          </a:xfrm>
        </p:grpSpPr>
        <p:sp>
          <p:nvSpPr>
            <p:cNvPr id="152"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53"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54"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56" name="Image" descr="Image"/>
          <p:cNvPicPr>
            <a:picLocks noChangeAspect="1"/>
          </p:cNvPicPr>
          <p:nvPr/>
        </p:nvPicPr>
        <p:blipFill>
          <a:blip r:embed="rId2"/>
          <a:stretch>
            <a:fillRect/>
          </a:stretch>
        </p:blipFill>
        <p:spPr>
          <a:xfrm>
            <a:off x="1111766" y="5911005"/>
            <a:ext cx="1659887" cy="582902"/>
          </a:xfrm>
          <a:prstGeom prst="rect">
            <a:avLst/>
          </a:prstGeom>
          <a:ln w="12700">
            <a:miter lim="400000"/>
          </a:ln>
        </p:spPr>
      </p:pic>
      <p:pic>
        <p:nvPicPr>
          <p:cNvPr id="7" name="Picture 6">
            <a:extLst>
              <a:ext uri="{FF2B5EF4-FFF2-40B4-BE49-F238E27FC236}">
                <a16:creationId xmlns:a16="http://schemas.microsoft.com/office/drawing/2014/main" id="{1E9B3DC7-297E-4EE7-A71E-2A0EE5B7C5AE}"/>
              </a:ext>
            </a:extLst>
          </p:cNvPr>
          <p:cNvPicPr>
            <a:picLocks noChangeAspect="1"/>
          </p:cNvPicPr>
          <p:nvPr/>
        </p:nvPicPr>
        <p:blipFill>
          <a:blip r:embed="rId3"/>
          <a:stretch>
            <a:fillRect/>
          </a:stretch>
        </p:blipFill>
        <p:spPr>
          <a:xfrm>
            <a:off x="1557661" y="3521467"/>
            <a:ext cx="8419306" cy="1835055"/>
          </a:xfrm>
          <a:prstGeom prst="rect">
            <a:avLst/>
          </a:prstGeom>
          <a:ln w="15875">
            <a:solidFill>
              <a:schemeClr val="tx1"/>
            </a:solidFill>
          </a:ln>
        </p:spPr>
      </p:pic>
      <p:sp>
        <p:nvSpPr>
          <p:cNvPr id="8" name="Title 1">
            <a:extLst>
              <a:ext uri="{FF2B5EF4-FFF2-40B4-BE49-F238E27FC236}">
                <a16:creationId xmlns:a16="http://schemas.microsoft.com/office/drawing/2014/main" id="{22830B68-B7BB-4632-A4D5-594D7F7D91F6}"/>
              </a:ext>
            </a:extLst>
          </p:cNvPr>
          <p:cNvSpPr>
            <a:spLocks noGrp="1"/>
          </p:cNvSpPr>
          <p:nvPr>
            <p:ph type="title"/>
          </p:nvPr>
        </p:nvSpPr>
        <p:spPr>
          <a:xfrm>
            <a:off x="2733766" y="476773"/>
            <a:ext cx="6466490" cy="717836"/>
          </a:xfrm>
        </p:spPr>
        <p:txBody>
          <a:bodyPr>
            <a:normAutofit/>
          </a:bodyPr>
          <a:lstStyle/>
          <a:p>
            <a:r>
              <a:rPr lang="en-US" dirty="0"/>
              <a:t>What is </a:t>
            </a:r>
            <a:r>
              <a:rPr lang="en-US" dirty="0" err="1"/>
              <a:t>portland</a:t>
            </a:r>
            <a:r>
              <a:rPr lang="en-US" dirty="0"/>
              <a:t>-limestone cement?</a:t>
            </a:r>
          </a:p>
        </p:txBody>
      </p:sp>
      <p:sp>
        <p:nvSpPr>
          <p:cNvPr id="9" name="Content Placeholder 5">
            <a:extLst>
              <a:ext uri="{FF2B5EF4-FFF2-40B4-BE49-F238E27FC236}">
                <a16:creationId xmlns:a16="http://schemas.microsoft.com/office/drawing/2014/main" id="{80B405C4-2F72-48AE-9468-A6FB1CB2CCEA}"/>
              </a:ext>
            </a:extLst>
          </p:cNvPr>
          <p:cNvSpPr txBox="1">
            <a:spLocks/>
          </p:cNvSpPr>
          <p:nvPr/>
        </p:nvSpPr>
        <p:spPr>
          <a:xfrm>
            <a:off x="1111766" y="1313078"/>
            <a:ext cx="7641538" cy="3159865"/>
          </a:xfrm>
          <a:prstGeom prst="rect">
            <a:avLst/>
          </a:prstGeom>
        </p:spPr>
        <p:txBody>
          <a:bodyPr>
            <a:normAutofit/>
          </a:bodyPr>
          <a:lstStyle>
            <a:lvl1pPr marL="342900" marR="0" indent="-342900" algn="l" defTabSz="914400" rtl="0" latinLnBrk="0">
              <a:lnSpc>
                <a:spcPct val="100000"/>
              </a:lnSpc>
              <a:spcBef>
                <a:spcPts val="400"/>
              </a:spcBef>
              <a:spcAft>
                <a:spcPts val="0"/>
              </a:spcAft>
              <a:buClrTx/>
              <a:buSzTx/>
              <a:buFontTx/>
              <a:buNone/>
              <a:tabLst/>
              <a:defRPr sz="1400" b="1" i="0" u="none" strike="noStrike" cap="none" spc="0" baseline="0">
                <a:solidFill>
                  <a:srgbClr val="000000"/>
                </a:solidFill>
                <a:uFillTx/>
                <a:latin typeface="Arial"/>
                <a:ea typeface="Arial"/>
                <a:cs typeface="Arial"/>
                <a:sym typeface="Arial"/>
              </a:defRPr>
            </a:lvl1pPr>
            <a:lvl2pPr marL="403225" marR="0" indent="-16351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2pPr>
            <a:lvl3pPr marL="733425" marR="0" indent="-16986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3pPr>
            <a:lvl4pPr marL="1089025" marR="0" indent="-16986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4pPr>
            <a:lvl5pPr marL="53721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5pPr>
            <a:lvl6pPr marL="58293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6pPr>
            <a:lvl7pPr marL="62865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7pPr>
            <a:lvl8pPr marL="67437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8pPr>
            <a:lvl9pPr marL="72009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9pPr>
          </a:lstStyle>
          <a:p>
            <a:pPr hangingPunct="1">
              <a:buFont typeface="Arial" panose="020B0604020202020204" pitchFamily="34" charset="0"/>
              <a:buChar char="•"/>
            </a:pPr>
            <a:r>
              <a:rPr lang="en-US" sz="1600" dirty="0"/>
              <a:t>Portland-limestone cement is made by inter-grinding regular clinker with up to 15% limestone while regular </a:t>
            </a:r>
            <a:r>
              <a:rPr lang="en-US" sz="1600" dirty="0" err="1"/>
              <a:t>portland</a:t>
            </a:r>
            <a:r>
              <a:rPr lang="en-US" sz="1600" dirty="0"/>
              <a:t> cement contains up to 5% limestone (Type IL blended cement in </a:t>
            </a:r>
            <a:r>
              <a:rPr lang="en-US" sz="1600" u="sng" dirty="0"/>
              <a:t>ASTM C595/AASHTO M240</a:t>
            </a:r>
            <a:r>
              <a:rPr lang="en-US" sz="1600" dirty="0"/>
              <a:t>)</a:t>
            </a:r>
            <a:br>
              <a:rPr lang="en-US" sz="1600" dirty="0"/>
            </a:br>
            <a:endParaRPr lang="en-US" sz="1600" dirty="0"/>
          </a:p>
          <a:p>
            <a:pPr hangingPunct="1">
              <a:buFont typeface="Arial" panose="020B0604020202020204" pitchFamily="34" charset="0"/>
              <a:buChar char="•"/>
            </a:pPr>
            <a:r>
              <a:rPr lang="en-US" sz="1600" dirty="0"/>
              <a:t>Portland-limestone cement is a finer ground product than regular </a:t>
            </a:r>
            <a:r>
              <a:rPr lang="en-US" sz="1600" dirty="0" err="1"/>
              <a:t>portland</a:t>
            </a:r>
            <a:r>
              <a:rPr lang="en-US" sz="1600" dirty="0"/>
              <a:t> cement </a:t>
            </a:r>
          </a:p>
          <a:p>
            <a:pPr marL="0" indent="0" hangingPunct="1"/>
            <a:endParaRPr lang="en-US" dirty="0"/>
          </a:p>
        </p:txBody>
      </p:sp>
      <p:sp>
        <p:nvSpPr>
          <p:cNvPr id="11" name="Straight Connector 10">
            <a:extLst>
              <a:ext uri="{FF2B5EF4-FFF2-40B4-BE49-F238E27FC236}">
                <a16:creationId xmlns:a16="http://schemas.microsoft.com/office/drawing/2014/main" id="{C14A14B1-05AC-43DD-BA1C-04FA44231E77}"/>
              </a:ext>
            </a:extLst>
          </p:cNvPr>
          <p:cNvSpPr/>
          <p:nvPr/>
        </p:nvSpPr>
        <p:spPr>
          <a:xfrm flipH="1" flipV="1">
            <a:off x="3751942" y="949957"/>
            <a:ext cx="4688115" cy="2"/>
          </a:xfrm>
          <a:prstGeom prst="line">
            <a:avLst/>
          </a:prstGeom>
          <a:ln>
            <a:solidFill>
              <a:schemeClr val="accent4"/>
            </a:solidFill>
          </a:ln>
        </p:spPr>
        <p:txBody>
          <a:bodyPr lIns="45719" rIns="45719"/>
          <a:lstStyle/>
          <a:p>
            <a:endParaRPr/>
          </a:p>
        </p:txBody>
      </p:sp>
    </p:spTree>
    <p:extLst>
      <p:ext uri="{BB962C8B-B14F-4D97-AF65-F5344CB8AC3E}">
        <p14:creationId xmlns:p14="http://schemas.microsoft.com/office/powerpoint/2010/main" val="2189104629"/>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CBC19B7E-F455-4AEC-AA2E-6C27EF3F98FD}"/>
              </a:ext>
            </a:extLst>
          </p:cNvPr>
          <p:cNvSpPr/>
          <p:nvPr/>
        </p:nvSpPr>
        <p:spPr>
          <a:xfrm>
            <a:off x="8636907" y="1711383"/>
            <a:ext cx="2330637" cy="921457"/>
          </a:xfrm>
          <a:prstGeom prst="rect">
            <a:avLst/>
          </a:prstGeom>
          <a:solidFill>
            <a:srgbClr val="4C80C0"/>
          </a:solidFill>
          <a:ln w="25400">
            <a:solidFill>
              <a:srgbClr val="90C74B"/>
            </a:solidFill>
          </a:ln>
        </p:spPr>
        <p:txBody>
          <a:bodyPr lIns="45719" rIns="45719"/>
          <a:lstStyle/>
          <a:p>
            <a:endParaRPr/>
          </a:p>
        </p:txBody>
      </p:sp>
      <p:sp>
        <p:nvSpPr>
          <p:cNvPr id="8" name="Title 1">
            <a:extLst>
              <a:ext uri="{FF2B5EF4-FFF2-40B4-BE49-F238E27FC236}">
                <a16:creationId xmlns:a16="http://schemas.microsoft.com/office/drawing/2014/main" id="{22830B68-B7BB-4632-A4D5-594D7F7D91F6}"/>
              </a:ext>
            </a:extLst>
          </p:cNvPr>
          <p:cNvSpPr>
            <a:spLocks noGrp="1"/>
          </p:cNvSpPr>
          <p:nvPr>
            <p:ph type="title"/>
          </p:nvPr>
        </p:nvSpPr>
        <p:spPr>
          <a:xfrm>
            <a:off x="2853310" y="522799"/>
            <a:ext cx="6466490" cy="717836"/>
          </a:xfrm>
        </p:spPr>
        <p:txBody>
          <a:bodyPr>
            <a:normAutofit/>
          </a:bodyPr>
          <a:lstStyle/>
          <a:p>
            <a:r>
              <a:rPr lang="en-US" dirty="0"/>
              <a:t>Environmental Benefits</a:t>
            </a:r>
          </a:p>
        </p:txBody>
      </p:sp>
      <p:pic>
        <p:nvPicPr>
          <p:cNvPr id="11" name="Content Placeholder 3">
            <a:extLst>
              <a:ext uri="{FF2B5EF4-FFF2-40B4-BE49-F238E27FC236}">
                <a16:creationId xmlns:a16="http://schemas.microsoft.com/office/drawing/2014/main" id="{1E5787C3-1E8D-4A4C-BFEB-D01B5B9B66A6}"/>
              </a:ext>
            </a:extLst>
          </p:cNvPr>
          <p:cNvPicPr>
            <a:picLocks/>
          </p:cNvPicPr>
          <p:nvPr/>
        </p:nvPicPr>
        <p:blipFill>
          <a:blip r:embed="rId3" cstate="email"/>
          <a:srcRect/>
          <a:stretch>
            <a:fillRect/>
          </a:stretch>
        </p:blipFill>
        <p:spPr bwMode="auto">
          <a:xfrm>
            <a:off x="1111586" y="1216130"/>
            <a:ext cx="6249043" cy="427034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2ACB909-1C89-438C-A7A4-383D46054490}"/>
              </a:ext>
            </a:extLst>
          </p:cNvPr>
          <p:cNvSpPr txBox="1"/>
          <p:nvPr/>
        </p:nvSpPr>
        <p:spPr>
          <a:xfrm>
            <a:off x="8668997" y="1767989"/>
            <a:ext cx="220202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Gotham Medium" panose="02000603030000020004" pitchFamily="2" charset="0"/>
                <a:sym typeface="Arial"/>
              </a:rPr>
              <a:t>Reduced</a:t>
            </a:r>
          </a:p>
          <a:p>
            <a:pPr marL="0" marR="0" indent="0" algn="ctr" defTabSz="914400" rtl="0" fontAlgn="auto" latinLnBrk="0" hangingPunct="0">
              <a:lnSpc>
                <a:spcPct val="100000"/>
              </a:lnSpc>
              <a:spcBef>
                <a:spcPts val="0"/>
              </a:spcBef>
              <a:spcAft>
                <a:spcPts val="0"/>
              </a:spcAft>
              <a:buClrTx/>
              <a:buSzTx/>
              <a:buFontTx/>
              <a:buNone/>
              <a:tabLst/>
            </a:pPr>
            <a:r>
              <a:rPr lang="en-US" dirty="0">
                <a:solidFill>
                  <a:schemeClr val="bg1"/>
                </a:solidFill>
                <a:latin typeface="Gotham Medium" panose="02000603030000020004" pitchFamily="2" charset="0"/>
              </a:rPr>
              <a:t>CO2 by 10 - 12%</a:t>
            </a:r>
            <a:endParaRPr kumimoji="0" lang="en-US" sz="1800" b="0" i="0" u="none" strike="noStrike" cap="none" spc="0" normalizeH="0" baseline="0" dirty="0">
              <a:ln>
                <a:noFill/>
              </a:ln>
              <a:solidFill>
                <a:schemeClr val="bg1"/>
              </a:solidFill>
              <a:effectLst/>
              <a:uFillTx/>
              <a:latin typeface="Gotham Medium" panose="02000603030000020004" pitchFamily="2" charset="0"/>
              <a:sym typeface="Arial"/>
            </a:endParaRPr>
          </a:p>
        </p:txBody>
      </p:sp>
      <p:sp>
        <p:nvSpPr>
          <p:cNvPr id="13" name="TextBox 12">
            <a:extLst>
              <a:ext uri="{FF2B5EF4-FFF2-40B4-BE49-F238E27FC236}">
                <a16:creationId xmlns:a16="http://schemas.microsoft.com/office/drawing/2014/main" id="{E8ED6C00-5EFA-4BC5-9BB3-8877A7874A90}"/>
              </a:ext>
            </a:extLst>
          </p:cNvPr>
          <p:cNvSpPr txBox="1"/>
          <p:nvPr/>
        </p:nvSpPr>
        <p:spPr>
          <a:xfrm>
            <a:off x="6297891" y="5224869"/>
            <a:ext cx="1124026" cy="261610"/>
          </a:xfrm>
          <a:prstGeom prst="rect">
            <a:avLst/>
          </a:prstGeom>
          <a:noFill/>
        </p:spPr>
        <p:txBody>
          <a:bodyPr wrap="none" rtlCol="0">
            <a:spAutoFit/>
          </a:bodyPr>
          <a:lstStyle/>
          <a:p>
            <a:r>
              <a:rPr lang="en-US" sz="1100" dirty="0">
                <a:latin typeface="Gotham Book" pitchFamily="50" charset="0"/>
                <a:cs typeface="Gotham Book" pitchFamily="50" charset="0"/>
              </a:rPr>
              <a:t>Schmidt 1992</a:t>
            </a:r>
          </a:p>
        </p:txBody>
      </p:sp>
      <p:sp>
        <p:nvSpPr>
          <p:cNvPr id="12" name="Straight Connector 11">
            <a:extLst>
              <a:ext uri="{FF2B5EF4-FFF2-40B4-BE49-F238E27FC236}">
                <a16:creationId xmlns:a16="http://schemas.microsoft.com/office/drawing/2014/main" id="{F59A5BCF-9C2D-4FB0-9306-FDBECA090F65}"/>
              </a:ext>
            </a:extLst>
          </p:cNvPr>
          <p:cNvSpPr/>
          <p:nvPr/>
        </p:nvSpPr>
        <p:spPr>
          <a:xfrm flipH="1" flipV="1">
            <a:off x="3751942" y="949957"/>
            <a:ext cx="4688115" cy="2"/>
          </a:xfrm>
          <a:prstGeom prst="line">
            <a:avLst/>
          </a:prstGeom>
          <a:ln>
            <a:solidFill>
              <a:schemeClr val="accent4"/>
            </a:solidFill>
          </a:ln>
        </p:spPr>
        <p:txBody>
          <a:bodyPr lIns="45719" rIns="45719"/>
          <a:lstStyle/>
          <a:p>
            <a:endParaRPr/>
          </a:p>
        </p:txBody>
      </p:sp>
      <p:pic>
        <p:nvPicPr>
          <p:cNvPr id="2050" name="Picture 2" descr="Summary of CO2 emissions derived from concrete (3). | Download Scientific  Diagram">
            <a:extLst>
              <a:ext uri="{FF2B5EF4-FFF2-40B4-BE49-F238E27FC236}">
                <a16:creationId xmlns:a16="http://schemas.microsoft.com/office/drawing/2014/main" id="{E237594E-F429-4250-8BDD-FDB208D80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029" y="3103588"/>
            <a:ext cx="3660392" cy="258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255088-9E6B-4DA3-8B30-6FA6404B988E}"/>
              </a:ext>
            </a:extLst>
          </p:cNvPr>
          <p:cNvSpPr txBox="1"/>
          <p:nvPr/>
        </p:nvSpPr>
        <p:spPr>
          <a:xfrm>
            <a:off x="8597462" y="5312979"/>
            <a:ext cx="290611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a:ea typeface="Arial"/>
                <a:cs typeface="Arial"/>
                <a:sym typeface="Arial"/>
              </a:rPr>
              <a:t>CO2 Emissions in Concrete</a:t>
            </a:r>
          </a:p>
        </p:txBody>
      </p:sp>
    </p:spTree>
    <p:extLst>
      <p:ext uri="{BB962C8B-B14F-4D97-AF65-F5344CB8AC3E}">
        <p14:creationId xmlns:p14="http://schemas.microsoft.com/office/powerpoint/2010/main" val="190800806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 name="Group"/>
          <p:cNvGrpSpPr/>
          <p:nvPr/>
        </p:nvGrpSpPr>
        <p:grpSpPr>
          <a:xfrm>
            <a:off x="-8467" y="0"/>
            <a:ext cx="14506607" cy="9242625"/>
            <a:chOff x="0" y="0"/>
            <a:chExt cx="14506605" cy="9242624"/>
          </a:xfrm>
        </p:grpSpPr>
        <p:sp>
          <p:nvSpPr>
            <p:cNvPr id="152"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153"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154" name="Image" descr="Image"/>
            <p:cNvPicPr>
              <a:picLocks noChangeAspect="1"/>
            </p:cNvPicPr>
            <p:nvPr/>
          </p:nvPicPr>
          <p:blipFill>
            <a:blip r:embed="rId2">
              <a:alphaModFix amt="13081"/>
            </a:blip>
            <a:srcRect t="8163" r="71925" b="12841"/>
            <a:stretch>
              <a:fillRect/>
            </a:stretch>
          </p:blipFill>
          <p:spPr>
            <a:xfrm>
              <a:off x="7069767" y="1894212"/>
              <a:ext cx="7436839" cy="7348413"/>
            </a:xfrm>
            <a:prstGeom prst="rect">
              <a:avLst/>
            </a:prstGeom>
            <a:ln w="12700" cap="flat">
              <a:noFill/>
              <a:miter lim="400000"/>
            </a:ln>
            <a:effectLst/>
          </p:spPr>
        </p:pic>
      </p:grpSp>
      <p:pic>
        <p:nvPicPr>
          <p:cNvPr id="156" name="Image" descr="Image"/>
          <p:cNvPicPr>
            <a:picLocks noChangeAspect="1"/>
          </p:cNvPicPr>
          <p:nvPr/>
        </p:nvPicPr>
        <p:blipFill>
          <a:blip r:embed="rId2"/>
          <a:stretch>
            <a:fillRect/>
          </a:stretch>
        </p:blipFill>
        <p:spPr>
          <a:xfrm>
            <a:off x="1111766" y="5911005"/>
            <a:ext cx="1659887" cy="582902"/>
          </a:xfrm>
          <a:prstGeom prst="rect">
            <a:avLst/>
          </a:prstGeom>
          <a:ln w="12700">
            <a:miter lim="400000"/>
          </a:ln>
        </p:spPr>
      </p:pic>
      <p:sp>
        <p:nvSpPr>
          <p:cNvPr id="8" name="Title 1">
            <a:extLst>
              <a:ext uri="{FF2B5EF4-FFF2-40B4-BE49-F238E27FC236}">
                <a16:creationId xmlns:a16="http://schemas.microsoft.com/office/drawing/2014/main" id="{22830B68-B7BB-4632-A4D5-594D7F7D91F6}"/>
              </a:ext>
            </a:extLst>
          </p:cNvPr>
          <p:cNvSpPr>
            <a:spLocks noGrp="1"/>
          </p:cNvSpPr>
          <p:nvPr>
            <p:ph type="title"/>
          </p:nvPr>
        </p:nvSpPr>
        <p:spPr>
          <a:xfrm>
            <a:off x="2543502" y="500304"/>
            <a:ext cx="6852745" cy="717836"/>
          </a:xfrm>
        </p:spPr>
        <p:txBody>
          <a:bodyPr>
            <a:normAutofit/>
          </a:bodyPr>
          <a:lstStyle/>
          <a:p>
            <a:pPr hangingPunct="1"/>
            <a:r>
              <a:rPr lang="en-US" dirty="0"/>
              <a:t>Portland-limestone Cement</a:t>
            </a:r>
          </a:p>
        </p:txBody>
      </p:sp>
      <p:sp>
        <p:nvSpPr>
          <p:cNvPr id="9" name="Content Placeholder 5">
            <a:extLst>
              <a:ext uri="{FF2B5EF4-FFF2-40B4-BE49-F238E27FC236}">
                <a16:creationId xmlns:a16="http://schemas.microsoft.com/office/drawing/2014/main" id="{80B405C4-2F72-48AE-9468-A6FB1CB2CCEA}"/>
              </a:ext>
            </a:extLst>
          </p:cNvPr>
          <p:cNvSpPr txBox="1">
            <a:spLocks/>
          </p:cNvSpPr>
          <p:nvPr/>
        </p:nvSpPr>
        <p:spPr>
          <a:xfrm>
            <a:off x="737352" y="1579712"/>
            <a:ext cx="7641538" cy="4472130"/>
          </a:xfrm>
          <a:prstGeom prst="rect">
            <a:avLst/>
          </a:prstGeom>
        </p:spPr>
        <p:txBody>
          <a:bodyPr>
            <a:normAutofit/>
          </a:bodyPr>
          <a:lstStyle>
            <a:lvl1pPr marL="342900" marR="0" indent="-342900" algn="l" defTabSz="914400" rtl="0" latinLnBrk="0">
              <a:lnSpc>
                <a:spcPct val="100000"/>
              </a:lnSpc>
              <a:spcBef>
                <a:spcPts val="400"/>
              </a:spcBef>
              <a:spcAft>
                <a:spcPts val="0"/>
              </a:spcAft>
              <a:buClrTx/>
              <a:buSzTx/>
              <a:buFontTx/>
              <a:buNone/>
              <a:tabLst/>
              <a:defRPr sz="1400" b="1" i="0" u="none" strike="noStrike" cap="none" spc="0" baseline="0">
                <a:solidFill>
                  <a:srgbClr val="000000"/>
                </a:solidFill>
                <a:uFillTx/>
                <a:latin typeface="Arial"/>
                <a:ea typeface="Arial"/>
                <a:cs typeface="Arial"/>
                <a:sym typeface="Arial"/>
              </a:defRPr>
            </a:lvl1pPr>
            <a:lvl2pPr marL="403225" marR="0" indent="-16351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2pPr>
            <a:lvl3pPr marL="733425" marR="0" indent="-16986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3pPr>
            <a:lvl4pPr marL="1089025" marR="0" indent="-169862"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4pPr>
            <a:lvl5pPr marL="53721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5pPr>
            <a:lvl6pPr marL="58293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6pPr>
            <a:lvl7pPr marL="62865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7pPr>
            <a:lvl8pPr marL="67437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8pPr>
            <a:lvl9pPr marL="7200900" marR="0" indent="-285750" algn="l" defTabSz="914400" rtl="0" latinLnBrk="0">
              <a:lnSpc>
                <a:spcPct val="100000"/>
              </a:lnSpc>
              <a:spcBef>
                <a:spcPts val="400"/>
              </a:spcBef>
              <a:spcAft>
                <a:spcPts val="0"/>
              </a:spcAft>
              <a:buClrTx/>
              <a:buSzPct val="100000"/>
              <a:buFontTx/>
              <a:buChar char="-"/>
              <a:tabLst/>
              <a:defRPr sz="1400" b="1" i="0" u="none" strike="noStrike" cap="none" spc="0" baseline="0">
                <a:solidFill>
                  <a:srgbClr val="000000"/>
                </a:solidFill>
                <a:uFillTx/>
                <a:latin typeface="Arial"/>
                <a:ea typeface="Arial"/>
                <a:cs typeface="Arial"/>
                <a:sym typeface="Arial"/>
              </a:defRPr>
            </a:lvl9pPr>
          </a:lstStyle>
          <a:p>
            <a:pPr marL="0" indent="0" hangingPunct="1"/>
            <a:r>
              <a:rPr lang="en-US" sz="1600" dirty="0"/>
              <a:t>Portland-limestone Cement</a:t>
            </a:r>
          </a:p>
          <a:p>
            <a:pPr hangingPunct="1">
              <a:buFont typeface="Arial" panose="020B0604020202020204" pitchFamily="34" charset="0"/>
              <a:buChar char="•"/>
            </a:pPr>
            <a:r>
              <a:rPr lang="en-US" dirty="0"/>
              <a:t>5% to 15% limestone</a:t>
            </a:r>
          </a:p>
          <a:p>
            <a:pPr hangingPunct="1">
              <a:buFont typeface="Arial" panose="020B0604020202020204" pitchFamily="34" charset="0"/>
              <a:buChar char="•"/>
            </a:pPr>
            <a:r>
              <a:rPr lang="en-US" dirty="0"/>
              <a:t>History of use:  Europe (50+ </a:t>
            </a:r>
            <a:r>
              <a:rPr lang="en-US" dirty="0" err="1"/>
              <a:t>yrs</a:t>
            </a:r>
            <a:r>
              <a:rPr lang="en-US" dirty="0"/>
              <a:t>), Canada (10+ </a:t>
            </a:r>
            <a:r>
              <a:rPr lang="en-US" dirty="0" err="1"/>
              <a:t>yrs</a:t>
            </a:r>
            <a:r>
              <a:rPr lang="en-US" dirty="0"/>
              <a:t>), US</a:t>
            </a:r>
          </a:p>
          <a:p>
            <a:pPr hangingPunct="1">
              <a:buFont typeface="Arial" panose="020B0604020202020204" pitchFamily="34" charset="0"/>
              <a:buChar char="•"/>
            </a:pPr>
            <a:r>
              <a:rPr lang="en-US" dirty="0"/>
              <a:t>PLCs becoming more popular in the USA</a:t>
            </a:r>
          </a:p>
          <a:p>
            <a:pPr hangingPunct="1">
              <a:buFont typeface="Arial" panose="020B0604020202020204" pitchFamily="34" charset="0"/>
              <a:buChar char="•"/>
            </a:pPr>
            <a:r>
              <a:rPr lang="en-US" dirty="0"/>
              <a:t>ASTM C 595 Type IL</a:t>
            </a:r>
          </a:p>
          <a:p>
            <a:pPr hangingPunct="1">
              <a:buFont typeface="Arial" panose="020B0604020202020204" pitchFamily="34" charset="0"/>
              <a:buChar char="•"/>
            </a:pPr>
            <a:r>
              <a:rPr lang="en-US" dirty="0"/>
              <a:t>Accepted by state DOTs</a:t>
            </a:r>
          </a:p>
          <a:p>
            <a:pPr marL="0" indent="0" hangingPunct="1"/>
            <a:endParaRPr lang="en-US" dirty="0"/>
          </a:p>
        </p:txBody>
      </p:sp>
      <p:sp>
        <p:nvSpPr>
          <p:cNvPr id="11" name="Straight Connector 10">
            <a:extLst>
              <a:ext uri="{FF2B5EF4-FFF2-40B4-BE49-F238E27FC236}">
                <a16:creationId xmlns:a16="http://schemas.microsoft.com/office/drawing/2014/main" id="{C507FBA9-045A-4B11-8000-2D00346EBC29}"/>
              </a:ext>
            </a:extLst>
          </p:cNvPr>
          <p:cNvSpPr/>
          <p:nvPr/>
        </p:nvSpPr>
        <p:spPr>
          <a:xfrm flipH="1" flipV="1">
            <a:off x="3751942" y="949957"/>
            <a:ext cx="4688115" cy="2"/>
          </a:xfrm>
          <a:prstGeom prst="line">
            <a:avLst/>
          </a:prstGeom>
          <a:ln>
            <a:solidFill>
              <a:schemeClr val="accent4"/>
            </a:solidFill>
          </a:ln>
        </p:spPr>
        <p:txBody>
          <a:bodyPr lIns="45719" rIns="45719"/>
          <a:lstStyle/>
          <a:p>
            <a:endParaRPr/>
          </a:p>
        </p:txBody>
      </p:sp>
      <p:sp>
        <p:nvSpPr>
          <p:cNvPr id="12" name="TextBox 11">
            <a:extLst>
              <a:ext uri="{FF2B5EF4-FFF2-40B4-BE49-F238E27FC236}">
                <a16:creationId xmlns:a16="http://schemas.microsoft.com/office/drawing/2014/main" id="{3FA20306-37BD-446C-B47E-B97BEE935E17}"/>
              </a:ext>
            </a:extLst>
          </p:cNvPr>
          <p:cNvSpPr txBox="1"/>
          <p:nvPr/>
        </p:nvSpPr>
        <p:spPr>
          <a:xfrm>
            <a:off x="6724544" y="4994606"/>
            <a:ext cx="1107740" cy="261610"/>
          </a:xfrm>
          <a:prstGeom prst="rect">
            <a:avLst/>
          </a:prstGeom>
          <a:noFill/>
        </p:spPr>
        <p:txBody>
          <a:bodyPr wrap="square" rtlCol="0">
            <a:spAutoFit/>
          </a:bodyPr>
          <a:lstStyle/>
          <a:p>
            <a:r>
              <a:rPr lang="en-US" sz="1100" dirty="0">
                <a:latin typeface="Gotham Book" pitchFamily="50" charset="0"/>
                <a:cs typeface="Gotham Book" pitchFamily="50" charset="0"/>
              </a:rPr>
              <a:t>July 2018</a:t>
            </a:r>
          </a:p>
        </p:txBody>
      </p:sp>
      <p:pic>
        <p:nvPicPr>
          <p:cNvPr id="13" name="Picture 12">
            <a:extLst>
              <a:ext uri="{FF2B5EF4-FFF2-40B4-BE49-F238E27FC236}">
                <a16:creationId xmlns:a16="http://schemas.microsoft.com/office/drawing/2014/main" id="{8C32C886-F468-4141-96FA-FB1489194E61}"/>
              </a:ext>
            </a:extLst>
          </p:cNvPr>
          <p:cNvPicPr>
            <a:picLocks noChangeAspect="1"/>
          </p:cNvPicPr>
          <p:nvPr/>
        </p:nvPicPr>
        <p:blipFill rotWithShape="1">
          <a:blip r:embed="rId3">
            <a:extLst>
              <a:ext uri="{28A0092B-C50C-407E-A947-70E740481C1C}">
                <a14:useLocalDpi xmlns:a14="http://schemas.microsoft.com/office/drawing/2010/main" val="0"/>
              </a:ext>
            </a:extLst>
          </a:blip>
          <a:srcRect t="7702" b="7702"/>
          <a:stretch/>
        </p:blipFill>
        <p:spPr>
          <a:xfrm>
            <a:off x="6187853" y="1601784"/>
            <a:ext cx="5465017" cy="3572458"/>
          </a:xfrm>
          <a:prstGeom prst="rect">
            <a:avLst/>
          </a:prstGeom>
          <a:ln>
            <a:no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Group"/>
          <p:cNvGrpSpPr/>
          <p:nvPr/>
        </p:nvGrpSpPr>
        <p:grpSpPr>
          <a:xfrm>
            <a:off x="-8467" y="0"/>
            <a:ext cx="14506607" cy="9242625"/>
            <a:chOff x="0" y="0"/>
            <a:chExt cx="14506605" cy="9242624"/>
          </a:xfrm>
        </p:grpSpPr>
        <p:sp>
          <p:nvSpPr>
            <p:cNvPr id="256" name="Rectangle"/>
            <p:cNvSpPr/>
            <p:nvPr/>
          </p:nvSpPr>
          <p:spPr>
            <a:xfrm>
              <a:off x="0" y="0"/>
              <a:ext cx="12208934" cy="63013"/>
            </a:xfrm>
            <a:prstGeom prst="rect">
              <a:avLst/>
            </a:prstGeom>
            <a:solidFill>
              <a:srgbClr val="4C80C0"/>
            </a:solidFill>
            <a:ln w="12700" cap="flat">
              <a:noFill/>
              <a:miter lim="400000"/>
            </a:ln>
            <a:effectLst/>
          </p:spPr>
          <p:txBody>
            <a:bodyPr wrap="square" lIns="45719" tIns="45719" rIns="45719" bIns="45719" numCol="1" anchor="t">
              <a:noAutofit/>
            </a:bodyPr>
            <a:lstStyle/>
            <a:p>
              <a:endParaRPr/>
            </a:p>
          </p:txBody>
        </p:sp>
        <p:sp>
          <p:nvSpPr>
            <p:cNvPr id="257" name="Rectangle"/>
            <p:cNvSpPr/>
            <p:nvPr/>
          </p:nvSpPr>
          <p:spPr>
            <a:xfrm>
              <a:off x="0" y="53646"/>
              <a:ext cx="12208934" cy="63014"/>
            </a:xfrm>
            <a:prstGeom prst="rect">
              <a:avLst/>
            </a:prstGeom>
            <a:solidFill>
              <a:srgbClr val="90C74B"/>
            </a:solidFill>
            <a:ln w="12700" cap="flat">
              <a:noFill/>
              <a:miter lim="400000"/>
            </a:ln>
            <a:effectLst/>
          </p:spPr>
          <p:txBody>
            <a:bodyPr wrap="square" lIns="45719" tIns="45719" rIns="45719" bIns="45719" numCol="1" anchor="t">
              <a:noAutofit/>
            </a:bodyPr>
            <a:lstStyle/>
            <a:p>
              <a:endParaRPr/>
            </a:p>
          </p:txBody>
        </p:sp>
        <p:pic>
          <p:nvPicPr>
            <p:cNvPr id="258" name="Image" descr="Image"/>
            <p:cNvPicPr>
              <a:picLocks noChangeAspect="1"/>
            </p:cNvPicPr>
            <p:nvPr/>
          </p:nvPicPr>
          <p:blipFill>
            <a:blip r:embed="rId3">
              <a:alphaModFix amt="13081"/>
            </a:blip>
            <a:srcRect t="8163" r="71925" b="12841"/>
            <a:stretch>
              <a:fillRect/>
            </a:stretch>
          </p:blipFill>
          <p:spPr>
            <a:xfrm>
              <a:off x="7069767" y="1894212"/>
              <a:ext cx="7436839" cy="7348413"/>
            </a:xfrm>
            <a:prstGeom prst="rect">
              <a:avLst/>
            </a:prstGeom>
            <a:ln w="12700" cap="flat">
              <a:noFill/>
              <a:miter lim="400000"/>
            </a:ln>
            <a:effectLst/>
          </p:spPr>
        </p:pic>
      </p:grpSp>
      <p:sp>
        <p:nvSpPr>
          <p:cNvPr id="260" name="Title 1"/>
          <p:cNvSpPr txBox="1">
            <a:spLocks noGrp="1"/>
          </p:cNvSpPr>
          <p:nvPr>
            <p:ph type="title"/>
          </p:nvPr>
        </p:nvSpPr>
        <p:spPr>
          <a:xfrm>
            <a:off x="387584" y="561884"/>
            <a:ext cx="11416832" cy="794065"/>
          </a:xfrm>
          <a:prstGeom prst="rect">
            <a:avLst/>
          </a:prstGeom>
        </p:spPr>
        <p:txBody>
          <a:bodyPr/>
          <a:lstStyle/>
          <a:p>
            <a:pPr>
              <a:defRPr sz="2400"/>
            </a:pPr>
            <a:r>
              <a:rPr>
                <a:solidFill>
                  <a:srgbClr val="90C74B"/>
                </a:solidFill>
              </a:rPr>
              <a:t>HOUSTON TEXAS</a:t>
            </a:r>
            <a:r>
              <a:t> HAS BEEN HIT BY 4 FLOOD EVENTS IN THE LAST SEVERAL YEARS – </a:t>
            </a:r>
            <a:r>
              <a:rPr>
                <a:solidFill>
                  <a:srgbClr val="4C80C0"/>
                </a:solidFill>
              </a:rPr>
              <a:t>THE WORST WAS HURRICANE HARVEY</a:t>
            </a:r>
          </a:p>
        </p:txBody>
      </p:sp>
      <p:pic>
        <p:nvPicPr>
          <p:cNvPr id="261" name="Picture 4" descr="Picture 4"/>
          <p:cNvPicPr>
            <a:picLocks noChangeAspect="1"/>
          </p:cNvPicPr>
          <p:nvPr/>
        </p:nvPicPr>
        <p:blipFill>
          <a:blip r:embed="rId4"/>
          <a:stretch>
            <a:fillRect/>
          </a:stretch>
        </p:blipFill>
        <p:spPr>
          <a:xfrm>
            <a:off x="3200038" y="1533996"/>
            <a:ext cx="5791924" cy="4434216"/>
          </a:xfrm>
          <a:prstGeom prst="rect">
            <a:avLst/>
          </a:prstGeom>
          <a:ln>
            <a:solidFill>
              <a:srgbClr val="000000"/>
            </a:solidFill>
          </a:ln>
        </p:spPr>
      </p:pic>
    </p:spTree>
  </p:cSld>
  <p:clrMapOvr>
    <a:masterClrMapping/>
  </p:clrMapOvr>
  <p:transition spd="med" advTm="12057"/>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Content Placeholder 3" descr="Content Placeholder 3"/>
          <p:cNvPicPr>
            <a:picLocks noChangeAspect="1"/>
          </p:cNvPicPr>
          <p:nvPr/>
        </p:nvPicPr>
        <p:blipFill>
          <a:blip r:embed="rId2"/>
          <a:stretch>
            <a:fillRect/>
          </a:stretch>
        </p:blipFill>
        <p:spPr>
          <a:xfrm>
            <a:off x="-30513" y="102236"/>
            <a:ext cx="12253026" cy="7454674"/>
          </a:xfrm>
          <a:prstGeom prst="rect">
            <a:avLst/>
          </a:prstGeom>
          <a:ln w="6350">
            <a:solidFill>
              <a:srgbClr val="000000"/>
            </a:solidFill>
          </a:ln>
        </p:spPr>
      </p:pic>
      <p:sp>
        <p:nvSpPr>
          <p:cNvPr id="274"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75"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76" name="Title 1"/>
          <p:cNvSpPr txBox="1">
            <a:spLocks noGrp="1"/>
          </p:cNvSpPr>
          <p:nvPr>
            <p:ph type="title"/>
          </p:nvPr>
        </p:nvSpPr>
        <p:spPr>
          <a:xfrm>
            <a:off x="341195" y="550065"/>
            <a:ext cx="11509610" cy="1057213"/>
          </a:xfrm>
          <a:prstGeom prst="rect">
            <a:avLst/>
          </a:prstGeom>
        </p:spPr>
        <p:txBody>
          <a:bodyPr/>
          <a:lstStyle/>
          <a:p>
            <a:pPr>
              <a:defRPr sz="2400">
                <a:solidFill>
                  <a:schemeClr val="accent3">
                    <a:lumOff val="44000"/>
                  </a:schemeClr>
                </a:solidFill>
              </a:defRPr>
            </a:pPr>
            <a:r>
              <a:t>NORTH CAROLINA HAS BEEN HIT BY TWO 500 YEAR FLOOD EVENTS</a:t>
            </a:r>
          </a:p>
          <a:p>
            <a:pPr>
              <a:defRPr sz="2400">
                <a:solidFill>
                  <a:schemeClr val="accent3">
                    <a:lumOff val="44000"/>
                  </a:schemeClr>
                </a:solidFill>
              </a:defRPr>
            </a:pPr>
            <a:br/>
            <a:r>
              <a:rPr sz="1800"/>
              <a:t>Hurricane Matthew (2016) &amp; Hurricane Florence (2018)</a:t>
            </a:r>
          </a:p>
        </p:txBody>
      </p:sp>
      <p:sp>
        <p:nvSpPr>
          <p:cNvPr id="277" name="TextBox 6"/>
          <p:cNvSpPr txBox="1"/>
          <p:nvPr/>
        </p:nvSpPr>
        <p:spPr>
          <a:xfrm>
            <a:off x="2150045" y="3253669"/>
            <a:ext cx="303969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chemeClr val="accent3">
                    <a:lumOff val="44000"/>
                  </a:schemeClr>
                </a:solidFill>
                <a:latin typeface="Gotham"/>
                <a:ea typeface="Gotham"/>
                <a:cs typeface="Gotham"/>
                <a:sym typeface="Gotham"/>
              </a:defRPr>
            </a:lvl1pPr>
          </a:lstStyle>
          <a:p>
            <a:r>
              <a:t>Lumberton, NC (2016)</a:t>
            </a:r>
          </a:p>
        </p:txBody>
      </p:sp>
      <p:sp>
        <p:nvSpPr>
          <p:cNvPr id="278" name="Rectangle 10"/>
          <p:cNvSpPr/>
          <p:nvPr/>
        </p:nvSpPr>
        <p:spPr>
          <a:xfrm>
            <a:off x="2786420" y="7458528"/>
            <a:ext cx="7059425" cy="387932"/>
          </a:xfrm>
          <a:prstGeom prst="rect">
            <a:avLst/>
          </a:prstGeom>
          <a:solidFill>
            <a:schemeClr val="accent1"/>
          </a:solidFill>
          <a:ln w="12700">
            <a:solidFill>
              <a:srgbClr val="000000"/>
            </a:solidFill>
            <a:miter/>
          </a:ln>
          <a:effectLst>
            <a:outerShdw dist="35921"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b="1"/>
            </a:lvl1pPr>
          </a:lstStyle>
          <a:p>
            <a:r>
              <a:t>With Hurricane Florence, NC had over 2500 road closures</a:t>
            </a:r>
          </a:p>
        </p:txBody>
      </p:sp>
      <p:sp>
        <p:nvSpPr>
          <p:cNvPr id="279" name="Rectangle"/>
          <p:cNvSpPr/>
          <p:nvPr/>
        </p:nvSpPr>
        <p:spPr>
          <a:xfrm>
            <a:off x="-8467" y="-1"/>
            <a:ext cx="12208934" cy="63014"/>
          </a:xfrm>
          <a:prstGeom prst="rect">
            <a:avLst/>
          </a:prstGeom>
          <a:solidFill>
            <a:srgbClr val="4C80C0"/>
          </a:solidFill>
          <a:ln w="12700">
            <a:miter lim="400000"/>
          </a:ln>
        </p:spPr>
        <p:txBody>
          <a:bodyPr lIns="45719" rIns="45719"/>
          <a:lstStyle/>
          <a:p>
            <a:endParaRPr/>
          </a:p>
        </p:txBody>
      </p:sp>
      <p:sp>
        <p:nvSpPr>
          <p:cNvPr id="280" name="Rectangle"/>
          <p:cNvSpPr/>
          <p:nvPr/>
        </p:nvSpPr>
        <p:spPr>
          <a:xfrm>
            <a:off x="-8467" y="53646"/>
            <a:ext cx="12208934" cy="63014"/>
          </a:xfrm>
          <a:prstGeom prst="rect">
            <a:avLst/>
          </a:prstGeom>
          <a:solidFill>
            <a:srgbClr val="90C74B"/>
          </a:solidFill>
          <a:ln w="12700">
            <a:miter lim="400000"/>
          </a:ln>
        </p:spPr>
        <p:txBody>
          <a:bodyPr lIns="45719" rIns="45719"/>
          <a:lstStyle/>
          <a:p>
            <a:endParaRPr/>
          </a:p>
        </p:txBody>
      </p:sp>
      <p:sp>
        <p:nvSpPr>
          <p:cNvPr id="281" name="Rectangle"/>
          <p:cNvSpPr/>
          <p:nvPr/>
        </p:nvSpPr>
        <p:spPr>
          <a:xfrm>
            <a:off x="3231157" y="4823977"/>
            <a:ext cx="5538392" cy="1027113"/>
          </a:xfrm>
          <a:prstGeom prst="rect">
            <a:avLst/>
          </a:prstGeom>
          <a:solidFill>
            <a:srgbClr val="4C80C0"/>
          </a:solidFill>
          <a:ln w="25400">
            <a:solidFill>
              <a:srgbClr val="90C74B"/>
            </a:solidFill>
          </a:ln>
        </p:spPr>
        <p:txBody>
          <a:bodyPr lIns="45719" rIns="45719"/>
          <a:lstStyle/>
          <a:p>
            <a:endParaRPr/>
          </a:p>
        </p:txBody>
      </p:sp>
      <p:sp>
        <p:nvSpPr>
          <p:cNvPr id="282" name="TextBox 5"/>
          <p:cNvSpPr txBox="1"/>
          <p:nvPr/>
        </p:nvSpPr>
        <p:spPr>
          <a:xfrm>
            <a:off x="3576056" y="5012413"/>
            <a:ext cx="4848593"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spc="-39">
                <a:solidFill>
                  <a:schemeClr val="accent3">
                    <a:lumOff val="44000"/>
                  </a:schemeClr>
                </a:solidFill>
                <a:latin typeface="Gotham"/>
                <a:ea typeface="Gotham"/>
                <a:cs typeface="Gotham"/>
                <a:sym typeface="Gotham"/>
              </a:defRPr>
            </a:lvl1pPr>
          </a:lstStyle>
          <a:p>
            <a:r>
              <a:t>With Hurricane Florence, NC had over 2500 road closures</a:t>
            </a:r>
          </a:p>
        </p:txBody>
      </p:sp>
      <p:pic>
        <p:nvPicPr>
          <p:cNvPr id="283" name="1200px-I-95.svg.png" descr="1200px-I-95.svg.png"/>
          <p:cNvPicPr>
            <a:picLocks noChangeAspect="1"/>
          </p:cNvPicPr>
          <p:nvPr/>
        </p:nvPicPr>
        <p:blipFill>
          <a:blip r:embed="rId3"/>
          <a:stretch>
            <a:fillRect/>
          </a:stretch>
        </p:blipFill>
        <p:spPr>
          <a:xfrm>
            <a:off x="2762514" y="3749939"/>
            <a:ext cx="1225022" cy="1225022"/>
          </a:xfrm>
          <a:prstGeom prst="rect">
            <a:avLst/>
          </a:prstGeom>
          <a:ln w="12700">
            <a:miter lim="400000"/>
          </a:ln>
        </p:spPr>
      </p:pic>
    </p:spTree>
  </p:cSld>
  <p:clrMapOvr>
    <a:masterClrMapping/>
  </p:clrMapOvr>
  <p:transition spd="med" advTm="22804"/>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5.8"/>
</p:tagLst>
</file>

<file path=ppt/theme/theme1.xml><?xml version="1.0" encoding="utf-8"?>
<a:theme xmlns:a="http://schemas.openxmlformats.org/drawingml/2006/main" name="5_Blank">
  <a:themeElements>
    <a:clrScheme name="5_Blank">
      <a:dk1>
        <a:srgbClr val="000000"/>
      </a:dk1>
      <a:lt1>
        <a:srgbClr val="FFFFFF"/>
      </a:lt1>
      <a:dk2>
        <a:srgbClr val="A7A7A7"/>
      </a:dk2>
      <a:lt2>
        <a:srgbClr val="535353"/>
      </a:lt2>
      <a:accent1>
        <a:srgbClr val="FFFFCC"/>
      </a:accent1>
      <a:accent2>
        <a:srgbClr val="BEC8FA"/>
      </a:accent2>
      <a:accent3>
        <a:srgbClr val="8F8F8F"/>
      </a:accent3>
      <a:accent4>
        <a:srgbClr val="707070"/>
      </a:accent4>
      <a:accent5>
        <a:srgbClr val="FFFFE2"/>
      </a:accent5>
      <a:accent6>
        <a:srgbClr val="ACB5E3"/>
      </a:accent6>
      <a:hlink>
        <a:srgbClr val="0000FF"/>
      </a:hlink>
      <a:folHlink>
        <a:srgbClr val="FF00FF"/>
      </a:folHlink>
    </a:clrScheme>
    <a:fontScheme name="5_Blank">
      <a:majorFont>
        <a:latin typeface="Calibri"/>
        <a:ea typeface="Calibri"/>
        <a:cs typeface="Calibri"/>
      </a:majorFont>
      <a:minorFont>
        <a:latin typeface="Helvetica"/>
        <a:ea typeface="Helvetica"/>
        <a:cs typeface="Helvetica"/>
      </a:minorFont>
    </a:fontScheme>
    <a:fmtScheme name="5_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Blank">
  <a:themeElements>
    <a:clrScheme name="5_Blank">
      <a:dk1>
        <a:srgbClr val="000000"/>
      </a:dk1>
      <a:lt1>
        <a:srgbClr val="FFFFFF"/>
      </a:lt1>
      <a:dk2>
        <a:srgbClr val="A7A7A7"/>
      </a:dk2>
      <a:lt2>
        <a:srgbClr val="535353"/>
      </a:lt2>
      <a:accent1>
        <a:srgbClr val="FFFFCC"/>
      </a:accent1>
      <a:accent2>
        <a:srgbClr val="BEC8FA"/>
      </a:accent2>
      <a:accent3>
        <a:srgbClr val="8F8F8F"/>
      </a:accent3>
      <a:accent4>
        <a:srgbClr val="707070"/>
      </a:accent4>
      <a:accent5>
        <a:srgbClr val="FFFFE2"/>
      </a:accent5>
      <a:accent6>
        <a:srgbClr val="ACB5E3"/>
      </a:accent6>
      <a:hlink>
        <a:srgbClr val="0000FF"/>
      </a:hlink>
      <a:folHlink>
        <a:srgbClr val="FF00FF"/>
      </a:folHlink>
    </a:clrScheme>
    <a:fontScheme name="5_Blank">
      <a:majorFont>
        <a:latin typeface="Calibri"/>
        <a:ea typeface="Calibri"/>
        <a:cs typeface="Calibri"/>
      </a:majorFont>
      <a:minorFont>
        <a:latin typeface="Helvetica"/>
        <a:ea typeface="Helvetica"/>
        <a:cs typeface="Helvetica"/>
      </a:minorFont>
    </a:fontScheme>
    <a:fmtScheme name="5_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19800</TotalTime>
  <Words>5339</Words>
  <Application>Microsoft Office PowerPoint</Application>
  <PresentationFormat>Widescreen</PresentationFormat>
  <Paragraphs>672</Paragraphs>
  <Slides>73</Slides>
  <Notes>29</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73</vt:i4>
      </vt:variant>
    </vt:vector>
  </HeadingPairs>
  <TitlesOfParts>
    <vt:vector size="93" baseType="lpstr">
      <vt:lpstr>Arial</vt:lpstr>
      <vt:lpstr>Calibri</vt:lpstr>
      <vt:lpstr>Calibri Light</vt:lpstr>
      <vt:lpstr>Courier New</vt:lpstr>
      <vt:lpstr>Franklin Gothic Book</vt:lpstr>
      <vt:lpstr>Gotham</vt:lpstr>
      <vt:lpstr>Gotham Black</vt:lpstr>
      <vt:lpstr>Gotham Bold</vt:lpstr>
      <vt:lpstr>Gotham Book</vt:lpstr>
      <vt:lpstr>Gotham Extra Light</vt:lpstr>
      <vt:lpstr>Gotham Light</vt:lpstr>
      <vt:lpstr>Gotham Medium</vt:lpstr>
      <vt:lpstr>Helvetica</vt:lpstr>
      <vt:lpstr>Lucida Console</vt:lpstr>
      <vt:lpstr>Symbol</vt:lpstr>
      <vt:lpstr>Times New Roman</vt:lpstr>
      <vt:lpstr>Verdana</vt:lpstr>
      <vt:lpstr>5_Blank</vt:lpstr>
      <vt:lpstr>Office Theme</vt:lpstr>
      <vt:lpstr>Microsoft Excel Chart</vt:lpstr>
      <vt:lpstr>Florida Concrete and Products Association  Amy Wedel, Director of Concrete Pavements </vt:lpstr>
      <vt:lpstr>IMPROVING PAVEMENT RESILIENCY  &amp; DISASTER RECOVERY  A Case for Concrete Pavements to Counteract Flooding Impacts</vt:lpstr>
      <vt:lpstr>Agenda</vt:lpstr>
      <vt:lpstr>EXTREME FLOOD EVENTS ARE INCREASING IN BOTH  FREQUENCY AND MAGNITUDE</vt:lpstr>
      <vt:lpstr>PowerPoint Presentation</vt:lpstr>
      <vt:lpstr>Hurricane Dorian spent 3 days over the Bahamas  with 185mph sustained winds.  September 2019</vt:lpstr>
      <vt:lpstr>HOUSTON TEXAS HAS BEEN HIT BY 4 FLOOD EVENTS IN THE LAST SEVERAL YEARS – THE WORST WAS HURRICANE HARVEY</vt:lpstr>
      <vt:lpstr>HOUSTON TEXAS HAS BEEN HIT BY 4 FLOOD EVENTS IN THE LAST SEVERAL YEARS – THE WORST WAS HURRICANE HARVEY</vt:lpstr>
      <vt:lpstr>NORTH CAROLINA HAS BEEN HIT BY TWO 500 YEAR FLOOD EVENTS  Hurricane Matthew (2016) &amp; Hurricane Florence (2018)</vt:lpstr>
      <vt:lpstr>SEA LEVEL RISE IS ALREADY IMPACTING COASTAL ZONES Sunny day flooding is a daily occurrence during king tides</vt:lpstr>
      <vt:lpstr>PowerPoint Presentation</vt:lpstr>
      <vt:lpstr>King Tides October 2019, Hallandale Beach Florida</vt:lpstr>
      <vt:lpstr>Tidal flooding has increased 352% since 2000  Source NOAA</vt:lpstr>
      <vt:lpstr>ETA Hits South Florida November 2020</vt:lpstr>
      <vt:lpstr>INCREASED FLOODING IS IMPACTING OUR PAVEMENT STRUCTURES Need to distinguish between Inundation and Washout Impacts</vt:lpstr>
      <vt:lpstr>THERE ARE MANY ARTICLES BEING PUBLISHED ON THE NEED  FOR CREATING FLOOD RESISTANCE INFRASTRUCTURE</vt:lpstr>
      <vt:lpstr>Resilience Revolving Loan Fund Act STORM “Safeguarding Tomorrow through Ongoing Risk Mitigation” Signed into law January 1, 2021 </vt:lpstr>
      <vt:lpstr>Agenda</vt:lpstr>
      <vt:lpstr>ADDRESSING RESILIENCY AND THE ENVIRONMENT</vt:lpstr>
      <vt:lpstr>RESILIENCY &amp; SUSTAINABILITY ARE DIFFERENT, BUT RELATED Resilience is the Ultimate Sustainability</vt:lpstr>
      <vt:lpstr>ADDRESSING RESILIENCY AND THE ENVIRONMENT</vt:lpstr>
      <vt:lpstr>INTRODUCTION TO PAVEMENT RESILIENCE The ability … to resist, absorb, accommodate, &amp; recover … in a timely and efficient manner1</vt:lpstr>
      <vt:lpstr>CONCRETE AND ASPHALT PAVEMENTS ARE DIFFERENT  DUE TO HOW THEY TRANSMIT LOADS TO THE SUBGRADE</vt:lpstr>
      <vt:lpstr>FLOODING CAUSES THE SUBGRADE TO BECOME SUPERSATURATED Moisture infiltrates base, pushes the subgrade particles apart and weakens the system</vt:lpstr>
      <vt:lpstr>SOAKING REDUCES STRENGTH OF SOILS BY 20 TO 40% Different Soils (clays, silts, sands, clay sands, etc) all react differently but all decrease</vt:lpstr>
      <vt:lpstr>AGENCIES SHOULD MODIFY “DESIGN STANDARDS” TO BE BASED ON WEAKENED SUBGRADE CONDITION Almost All Pavement Designs in Australia are based on soaked subgrade conditions</vt:lpstr>
      <vt:lpstr>ALSO NEED TO ACCOUNT FOR LONG TERM LATENT EFFECTS WHEN DISCUSSING RESILIENCE TO FLOODING After the flood waters recede, the pavements are structurally vulnerable</vt:lpstr>
      <vt:lpstr>WHEN LOOKING AT PAVEMENT’S RESILIENCY, NEED TO RECOGNIZE DAMAGE CAN HAPPEN AT 2 DIFFERENT TIMES </vt:lpstr>
      <vt:lpstr>1,584 of the town's 1,692 buildings were reported damaged  more than 800 were destroyed</vt:lpstr>
      <vt:lpstr>RELIEF AND RESCUE EFFORTS WILL TAKE PLACE Loading weakened Pavements will shorten their lives</vt:lpstr>
      <vt:lpstr>1,190,800 cubic yards of vegetative debris and 1,105,132 cubic yards of construction and demolition debris</vt:lpstr>
      <vt:lpstr>DEBRIS REMOVAL CAN TAKE PLACE FOR MONTHS Further exacerbating the pavement damage while weakened</vt:lpstr>
      <vt:lpstr>DEBRIS REMOVAL CAN TAKE PLACE FOR MONTHS Further exacerbating the pavement damage while weakened</vt:lpstr>
      <vt:lpstr>KEY FINDINGS FOR PAVEMENTS  THAT WERE SUBMERGED BY HURRICANE KATRINA </vt:lpstr>
      <vt:lpstr>FLOODED PAVEMENTS RESEARCH  IN AUSTRALIA FOUND SIMILAR RESULTS Road authorities may want consider changing their roads into flood-resilient pavements.</vt:lpstr>
      <vt:lpstr>PAVEMENTS IN HOUSTON HAVE BEEN FLOODED SEVERAL TIMES But roadways are opened as soon as water has receded</vt:lpstr>
      <vt:lpstr>STIFFER PAVEMENTS ARE MORE RESILIENT TO INUNDATION FLOODING</vt:lpstr>
      <vt:lpstr>Agenda</vt:lpstr>
      <vt:lpstr>ONE OFTEN DISCUSSED APPROACH IS ELEVATING THE ROAD  ABOVE FLOODING ELEVATION</vt:lpstr>
      <vt:lpstr>ANOTHER APPROACH IS ROAD ABANDONMENT Old Corbitt Road – Odessa, Delaware</vt:lpstr>
      <vt:lpstr>PowerPoint Presentation</vt:lpstr>
      <vt:lpstr>THERE ARE WAYS TO IMPROVES A HIGHWAY’S / PAVEMENTS RESILIENCE</vt:lpstr>
      <vt:lpstr>PowerPoint Presentation</vt:lpstr>
      <vt:lpstr>PowerPoint Presentation</vt:lpstr>
      <vt:lpstr>Infrastructure needs:</vt:lpstr>
      <vt:lpstr>PowerPoint Presentation</vt:lpstr>
      <vt:lpstr>Addressing a High-Water Table</vt:lpstr>
      <vt:lpstr>SOME RESILIENT CEMENT-BASED PAVEMENT SOLUTIONS THAT CAN BE USED AS HARDENING TECHNIQUES</vt:lpstr>
      <vt:lpstr>CONCRETE OVERLAYS OF ASPHALT HAVE UNTIL RECENTLY  BEEN CALLED “WHITETOPPING OVERLAYS”</vt:lpstr>
      <vt:lpstr>NATIONWIDE CONCRETE OVERLAY USAGE IS GROWING</vt:lpstr>
      <vt:lpstr>HOW CONCRETE OVERLAYS IMPROVE ASPHALT PAVEMENT’S RESILIENCE TO FLOODING</vt:lpstr>
      <vt:lpstr>PowerPoint Presentation</vt:lpstr>
      <vt:lpstr>Introduction</vt:lpstr>
      <vt:lpstr>PowerPoint Presentation</vt:lpstr>
      <vt:lpstr>CONCRETE  OVERLAYS OF ASPHALT ARE COST EFFECTIVE State Highway 13 – North of the city of Craig, CO</vt:lpstr>
      <vt:lpstr>CONCRETE  OVERLAY US1 New Smyrna Beach, Florida 1988</vt:lpstr>
      <vt:lpstr>CONCRETE  OVERLAYS US1 New Smyrna Beach, Florida 1988</vt:lpstr>
      <vt:lpstr>CONCRETE  OVERLAYS US1 New Smyrna Beach, Florida 1988</vt:lpstr>
      <vt:lpstr>SOME RESILIENT CEMENT-BASED PAVEMENT SOLUTIONS THAT CAN BE USED AS HARDENING TECHNIQUES</vt:lpstr>
      <vt:lpstr>FULL-DEPTH RECLAMATION (FDR) WITH CEMENT RECYCLES AN EXISTING DETERIORATED ASPHALT PAVEMENT INTO A NEW STABILIZED BASE The stabilized base can be topped with an asphalt or concrete surface</vt:lpstr>
      <vt:lpstr>PowerPoint Presentation</vt:lpstr>
      <vt:lpstr>FDR W/ CEMENT INCREASES RIGIDITY TO SPREADS LOADS AND REDUCES PERMEABILITY TO REDUCE MOISTURE SUSCEPTIBILITY</vt:lpstr>
      <vt:lpstr>FULL DEPTH RECLAMATION WITH CEMENT REDUCES THE  STRAINS UNDER THE ASPHALT PAVEMENT</vt:lpstr>
      <vt:lpstr>FULL-DEPTH RECLAMATION (FDR)  Reduced impacts both financial &amp; environmental</vt:lpstr>
      <vt:lpstr>CONCLUSIONS</vt:lpstr>
      <vt:lpstr>CONCRETE  OVERLAYS US1 New Smyrna Beach, Florida 1988</vt:lpstr>
      <vt:lpstr>PowerPoint Presentation</vt:lpstr>
      <vt:lpstr>Reduce Urban Heat Islands</vt:lpstr>
      <vt:lpstr>Safety  Improved visibility reduces accidents</vt:lpstr>
      <vt:lpstr>Safety  Improved visibility / reduces accidents / reduces crime</vt:lpstr>
      <vt:lpstr>What is portland-limestone cement?</vt:lpstr>
      <vt:lpstr>Environmental Benefits</vt:lpstr>
      <vt:lpstr>Portland-limestone Cement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PAVEMENT RESILIENCY  &amp; DISASTER RECOVERY  A Case for Concrete Pavements to Counteract Flooding Impacts</dc:title>
  <dc:creator>amywedel</dc:creator>
  <cp:lastModifiedBy>Amy Wedel</cp:lastModifiedBy>
  <cp:revision>109</cp:revision>
  <dcterms:modified xsi:type="dcterms:W3CDTF">2021-02-18T20:24:14Z</dcterms:modified>
</cp:coreProperties>
</file>