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59" r:id="rId5"/>
    <p:sldId id="260" r:id="rId6"/>
    <p:sldId id="264" r:id="rId7"/>
    <p:sldId id="267" r:id="rId8"/>
    <p:sldId id="265" r:id="rId9"/>
    <p:sldId id="266" r:id="rId10"/>
    <p:sldId id="269" r:id="rId11"/>
    <p:sldId id="268" r:id="rId12"/>
    <p:sldId id="26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4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hahqfs2\dgnshared\OOS\FUND80\aa_SOS_CURRENT\02%20-%20Executive%20Summary\02-13-FUNDING%20VS%20SD%20TRE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hqfs2\dgnshared\OOS\FUND80\aa_SOS_CURRENT\07%20-%20Existing%20Bridges\07-B-5%20Fair%20Rated%20pie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hqfs2\dgnshared\OOS\FUND80\aa_SOS_CURRENT\07%20-%20Existing%20Bridges\07-B-5%20Fair%20Rated%20pie%20cha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hqfs2\dgnshared\OOS\FUND80\aa_SOS_CURRENT\07%20-%20Existing%20Bridges\07-B-5%20Fair%20Rated%20pi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79984962759633E-2"/>
          <c:y val="0.10548885670342345"/>
          <c:w val="0.84892086330935912"/>
          <c:h val="0.76557246192427708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Actual Expenditures (Fiscal Year)</c:v>
                </c:pt>
              </c:strCache>
            </c:strRef>
          </c:tx>
          <c:spPr>
            <a:ln w="38100">
              <a:solidFill>
                <a:srgbClr val="00660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0066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4572426938142033E-3"/>
                  <c:y val="4.2403410016410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D-4D48-9E39-4BBE4FFEA726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D-4D48-9E39-4BBE4FFEA726}"/>
                </c:ext>
              </c:extLst>
            </c:dLbl>
            <c:dLbl>
              <c:idx val="3"/>
              <c:layout>
                <c:manualLayout>
                  <c:x val="-5.2763807917367664E-2"/>
                  <c:y val="-4.9680197679069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4D-4D48-9E39-4BBE4FFEA726}"/>
                </c:ext>
              </c:extLst>
            </c:dLbl>
            <c:dLbl>
              <c:idx val="5"/>
              <c:layout>
                <c:manualLayout>
                  <c:x val="-4.9237873762176504E-2"/>
                  <c:y val="3.366325157838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D-4D48-9E39-4BBE4FFEA726}"/>
                </c:ext>
              </c:extLst>
            </c:dLbl>
            <c:dLbl>
              <c:idx val="6"/>
              <c:layout>
                <c:manualLayout>
                  <c:x val="-3.6998972250770812E-2"/>
                  <c:y val="3.6346245815399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4D-4D48-9E39-4BBE4FFEA726}"/>
                </c:ext>
              </c:extLst>
            </c:dLbl>
            <c:dLbl>
              <c:idx val="7"/>
              <c:layout>
                <c:manualLayout>
                  <c:x val="-3.0178170174771455E-2"/>
                  <c:y val="3.158816380984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4D-4D48-9E39-4BBE4FFEA726}"/>
                </c:ext>
              </c:extLst>
            </c:dLbl>
            <c:dLbl>
              <c:idx val="8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4D-4D48-9E39-4BBE4FFEA726}"/>
                </c:ext>
              </c:extLst>
            </c:dLbl>
            <c:dLbl>
              <c:idx val="9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4D-4D48-9E39-4BBE4FFEA726}"/>
                </c:ext>
              </c:extLst>
            </c:dLbl>
            <c:dLbl>
              <c:idx val="11"/>
              <c:layout>
                <c:manualLayout>
                  <c:x val="-6.7514667029356934E-2"/>
                  <c:y val="4.8807326584243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4D-4D48-9E39-4BBE4FFEA72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4D-4D48-9E39-4BBE4FFEA726}"/>
                </c:ext>
              </c:extLst>
            </c:dLbl>
            <c:numFmt formatCode="_(\$* #,##0.0_);_(\$* \(#,##0.0\);_(\$* &quot;-&quot;??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0066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Data!$B$2:$B$19</c:f>
              <c:numCache>
                <c:formatCode>"$"#,##0.0</c:formatCode>
                <c:ptCount val="18"/>
                <c:pt idx="0">
                  <c:v>54.2</c:v>
                </c:pt>
                <c:pt idx="1">
                  <c:v>75.900000000000006</c:v>
                </c:pt>
                <c:pt idx="2">
                  <c:v>87.9</c:v>
                </c:pt>
                <c:pt idx="3">
                  <c:v>86.5</c:v>
                </c:pt>
                <c:pt idx="4">
                  <c:v>88.5</c:v>
                </c:pt>
                <c:pt idx="5">
                  <c:v>81.5</c:v>
                </c:pt>
                <c:pt idx="6">
                  <c:v>81.5</c:v>
                </c:pt>
                <c:pt idx="7">
                  <c:v>101.3</c:v>
                </c:pt>
                <c:pt idx="8">
                  <c:v>146.5</c:v>
                </c:pt>
                <c:pt idx="9">
                  <c:v>162.30000000000001</c:v>
                </c:pt>
                <c:pt idx="10">
                  <c:v>172.6</c:v>
                </c:pt>
                <c:pt idx="11">
                  <c:v>163.80000000000001</c:v>
                </c:pt>
                <c:pt idx="12">
                  <c:v>150.69999999999999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14D-4D48-9E39-4BBE4FFEA726}"/>
            </c:ext>
          </c:extLst>
        </c:ser>
        <c:ser>
          <c:idx val="2"/>
          <c:order val="2"/>
          <c:tx>
            <c:strRef>
              <c:f>Data!$C$1</c:f>
              <c:strCache>
                <c:ptCount val="1"/>
                <c:pt idx="0">
                  <c:v>Projected  Expenditures with Current Allocation (Fiscal Year)</c:v>
                </c:pt>
              </c:strCache>
            </c:strRef>
          </c:tx>
          <c:spPr>
            <a:ln w="31750">
              <a:solidFill>
                <a:srgbClr val="006600"/>
              </a:solidFill>
              <a:prstDash val="sysDash"/>
            </a:ln>
          </c:spPr>
          <c:marker>
            <c:symbol val="square"/>
            <c:size val="10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4D-4D48-9E39-4BBE4FFEA726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4D-4D48-9E39-4BBE4FFEA726}"/>
                </c:ext>
              </c:extLst>
            </c:dLbl>
            <c:dLbl>
              <c:idx val="13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4D-4D48-9E39-4BBE4FFEA726}"/>
                </c:ext>
              </c:extLst>
            </c:dLbl>
            <c:dLbl>
              <c:idx val="14"/>
              <c:layout>
                <c:manualLayout>
                  <c:x val="-5.0398584523968303E-2"/>
                  <c:y val="3.6928990270695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4D-4D48-9E39-4BBE4FFEA726}"/>
                </c:ext>
              </c:extLst>
            </c:dLbl>
            <c:dLbl>
              <c:idx val="15"/>
              <c:layout>
                <c:manualLayout>
                  <c:x val="-3.8395185556670111E-2"/>
                  <c:y val="3.3041788143828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4D-4D48-9E39-4BBE4FFEA726}"/>
                </c:ext>
              </c:extLst>
            </c:dLbl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14D-4D48-9E39-4BBE4FFEA726}"/>
                </c:ext>
              </c:extLst>
            </c:dLbl>
            <c:dLbl>
              <c:idx val="17"/>
              <c:layout>
                <c:manualLayout>
                  <c:x val="-5.6318430353986156E-2"/>
                  <c:y val="4.0805677496249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519761437903E-2"/>
                      <c:h val="4.6246846984570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B14D-4D48-9E39-4BBE4FFEA726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Data!$C$2:$C$19</c:f>
              <c:numCache>
                <c:formatCode>General</c:formatCode>
                <c:ptCount val="18"/>
                <c:pt idx="12" formatCode="&quot;$&quot;#,##0.0">
                  <c:v>150.69999999999999</c:v>
                </c:pt>
                <c:pt idx="13" formatCode="&quot;$&quot;#,##0.0">
                  <c:v>186.6</c:v>
                </c:pt>
                <c:pt idx="14" formatCode="&quot;$&quot;#,##0.0">
                  <c:v>195.8</c:v>
                </c:pt>
                <c:pt idx="15" formatCode="&quot;$&quot;#,##0.0">
                  <c:v>194.4</c:v>
                </c:pt>
                <c:pt idx="16" formatCode="&quot;$&quot;#,##0.0">
                  <c:v>186.2</c:v>
                </c:pt>
                <c:pt idx="17" formatCode="&quot;$&quot;#,##0.0">
                  <c:v>176.8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14D-4D48-9E39-4BBE4FFEA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259416"/>
        <c:axId val="195890024"/>
      </c:lineChart>
      <c:lineChart>
        <c:grouping val="standard"/>
        <c:varyColors val="0"/>
        <c:ser>
          <c:idx val="3"/>
          <c:order val="1"/>
          <c:tx>
            <c:strRef>
              <c:f>Data!$D$1</c:f>
              <c:strCache>
                <c:ptCount val="1"/>
                <c:pt idx="0">
                  <c:v>Structurally Deficient Bridges (Calendar Year)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triangle"/>
            <c:size val="11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0"/>
              <c:layout>
                <c:manualLayout>
                  <c:x val="-4.8133191984095934E-3"/>
                  <c:y val="-1.8943127087593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4D-4D48-9E39-4BBE4FFEA726}"/>
                </c:ext>
              </c:extLst>
            </c:dLbl>
            <c:dLbl>
              <c:idx val="1"/>
              <c:layout>
                <c:manualLayout>
                  <c:x val="-2.9479300698924051E-2"/>
                  <c:y val="3.4619761482469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4D-4D48-9E39-4BBE4FFEA726}"/>
                </c:ext>
              </c:extLst>
            </c:dLbl>
            <c:dLbl>
              <c:idx val="5"/>
              <c:layout>
                <c:manualLayout>
                  <c:x val="-2.9479300698924009E-2"/>
                  <c:y val="3.6532721788542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4D-4D48-9E39-4BBE4FFEA726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14D-4D48-9E39-4BBE4FFEA72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14D-4D48-9E39-4BBE4FFEA72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14D-4D48-9E39-4BBE4FFEA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0000CC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Data!$D$2:$D$19</c:f>
              <c:numCache>
                <c:formatCode>General</c:formatCode>
                <c:ptCount val="18"/>
                <c:pt idx="0">
                  <c:v>148</c:v>
                </c:pt>
                <c:pt idx="1">
                  <c:v>143</c:v>
                </c:pt>
                <c:pt idx="2">
                  <c:v>143</c:v>
                </c:pt>
                <c:pt idx="3">
                  <c:v>130</c:v>
                </c:pt>
                <c:pt idx="4">
                  <c:v>129</c:v>
                </c:pt>
                <c:pt idx="5">
                  <c:v>114</c:v>
                </c:pt>
                <c:pt idx="6">
                  <c:v>107</c:v>
                </c:pt>
                <c:pt idx="7">
                  <c:v>106</c:v>
                </c:pt>
                <c:pt idx="8">
                  <c:v>97</c:v>
                </c:pt>
                <c:pt idx="9">
                  <c:v>87</c:v>
                </c:pt>
                <c:pt idx="10">
                  <c:v>81</c:v>
                </c:pt>
                <c:pt idx="11">
                  <c:v>69</c:v>
                </c:pt>
                <c:pt idx="12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B14D-4D48-9E39-4BBE4FFEA72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Projected Structurally Deficient Bridges with Current Allocation</c:v>
                </c:pt>
              </c:strCache>
            </c:strRef>
          </c:tx>
          <c:spPr>
            <a:ln>
              <a:solidFill>
                <a:srgbClr val="0000CC"/>
              </a:solidFill>
              <a:prstDash val="dash"/>
            </a:ln>
          </c:spPr>
          <c:marker>
            <c:symbol val="none"/>
          </c:marker>
          <c:dPt>
            <c:idx val="16"/>
            <c:bubble3D val="0"/>
            <c:spPr>
              <a:ln>
                <a:solidFill>
                  <a:srgbClr val="0000CC"/>
                </a:solidFill>
                <a:prstDash val="dash"/>
                <a:tailEnd type="none"/>
              </a:ln>
            </c:spPr>
            <c:extLst>
              <c:ext xmlns:c16="http://schemas.microsoft.com/office/drawing/2014/chart" uri="{C3380CC4-5D6E-409C-BE32-E72D297353CC}">
                <c16:uniqueId val="{0000001B-B14D-4D48-9E39-4BBE4FFEA726}"/>
              </c:ext>
            </c:extLst>
          </c:dPt>
          <c:dPt>
            <c:idx val="17"/>
            <c:bubble3D val="0"/>
            <c:spPr>
              <a:ln>
                <a:solidFill>
                  <a:srgbClr val="0000CC"/>
                </a:solidFill>
                <a:prstDash val="dash"/>
                <a:tailEnd type="arrow" w="lg" len="lg"/>
              </a:ln>
            </c:spPr>
            <c:extLst>
              <c:ext xmlns:c16="http://schemas.microsoft.com/office/drawing/2014/chart" uri="{C3380CC4-5D6E-409C-BE32-E72D297353CC}">
                <c16:uniqueId val="{0000001D-B14D-4D48-9E39-4BBE4FFEA726}"/>
              </c:ext>
            </c:extLst>
          </c:dPt>
          <c:dLbls>
            <c:delete val="1"/>
          </c:dLbls>
          <c:cat>
            <c:numRef>
              <c:f>Data!$A$2:$A$19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Data!$E$2:$E$19</c:f>
              <c:numCache>
                <c:formatCode>General</c:formatCode>
                <c:ptCount val="18"/>
                <c:pt idx="12">
                  <c:v>69</c:v>
                </c:pt>
                <c:pt idx="13">
                  <c:v>62.2</c:v>
                </c:pt>
                <c:pt idx="14">
                  <c:v>55.400000000000006</c:v>
                </c:pt>
                <c:pt idx="15">
                  <c:v>48.600000000000009</c:v>
                </c:pt>
                <c:pt idx="16">
                  <c:v>41.800000000000011</c:v>
                </c:pt>
                <c:pt idx="1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B14D-4D48-9E39-4BBE4FFEA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5890416"/>
        <c:axId val="195890808"/>
      </c:lineChart>
      <c:catAx>
        <c:axId val="195259416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589002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95890024"/>
        <c:scaling>
          <c:orientation val="minMax"/>
          <c:max val="2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66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>
                    <a:solidFill>
                      <a:srgbClr val="006600"/>
                    </a:solidFill>
                  </a:rPr>
                  <a:t>Fund 80 Expenditures</a:t>
                </a:r>
                <a:r>
                  <a:rPr lang="en-US" baseline="0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>
                    <a:solidFill>
                      <a:srgbClr val="006600"/>
                    </a:solidFill>
                  </a:rPr>
                  <a:t>(Millions of Dollars)</a:t>
                </a:r>
              </a:p>
            </c:rich>
          </c:tx>
          <c:layout>
            <c:manualLayout>
              <c:xMode val="edge"/>
              <c:yMode val="edge"/>
              <c:x val="6.3340404935123369E-3"/>
              <c:y val="0.28244881468458927"/>
            </c:manualLayout>
          </c:layout>
          <c:overlay val="0"/>
          <c:spPr>
            <a:noFill/>
            <a:ln w="25400">
              <a:noFill/>
            </a:ln>
          </c:spPr>
        </c:title>
        <c:numFmt formatCode="\$#,##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1" u="none" strike="noStrike" baseline="0">
                <a:solidFill>
                  <a:srgbClr val="0066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5259416"/>
        <c:crosses val="autoZero"/>
        <c:crossBetween val="midCat"/>
        <c:majorUnit val="10"/>
        <c:minorUnit val="2"/>
      </c:valAx>
      <c:catAx>
        <c:axId val="19589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5890808"/>
        <c:crossesAt val="100"/>
        <c:auto val="0"/>
        <c:lblAlgn val="ctr"/>
        <c:lblOffset val="100"/>
        <c:noMultiLvlLbl val="0"/>
      </c:catAx>
      <c:valAx>
        <c:axId val="195890808"/>
        <c:scaling>
          <c:orientation val="minMax"/>
          <c:max val="2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Structurally Deficient Bridges</a:t>
                </a:r>
              </a:p>
            </c:rich>
          </c:tx>
          <c:layout>
            <c:manualLayout>
              <c:xMode val="edge"/>
              <c:yMode val="edge"/>
              <c:x val="0.96402877697842482"/>
              <c:y val="0.289813486370161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1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5890416"/>
        <c:crosses val="max"/>
        <c:crossBetween val="midCat"/>
        <c:majorUnit val="10"/>
        <c:minorUnit val="2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/>
              <a:t>Total 2565 Bridges and Culverts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Overall System Evaluation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i="0"/>
              <a:t>Shows Structures with Fair (5) Rating for 10 or more years</a:t>
            </a:r>
          </a:p>
        </c:rich>
      </c:tx>
      <c:layout>
        <c:manualLayout>
          <c:xMode val="edge"/>
          <c:yMode val="edge"/>
          <c:x val="9.2171419749001934E-2"/>
          <c:y val="0.711159463845645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908798164935295E-2"/>
          <c:y val="0.18124220692885831"/>
          <c:w val="0.81337568098105351"/>
          <c:h val="0.50809294507477909"/>
        </c:manualLayout>
      </c:layout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Bridges Rated Better Than Fair or Fair (5) for less than 10 Years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D08-4FAE-B1FF-C7C4746C35C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0D08-4FAE-B1FF-C7C4746C35C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0D08-4FAE-B1FF-C7C4746C35CE}"/>
              </c:ext>
            </c:extLst>
          </c:dPt>
          <c:dLbls>
            <c:dLbl>
              <c:idx val="0"/>
              <c:layout>
                <c:manualLayout>
                  <c:x val="-4.2526727840767248E-2"/>
                  <c:y val="-7.086315215623173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8E99E148-66CC-41FF-ACBF-0A2F07185879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323A296C-7D2F-4F6C-8D28-745249A31C52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0E778921-ECB2-4B96-B0C3-67133D35A1F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08-4FAE-B1FF-C7C4746C35CE}"/>
                </c:ext>
              </c:extLst>
            </c:dLbl>
            <c:dLbl>
              <c:idx val="1"/>
              <c:layout>
                <c:manualLayout>
                  <c:x val="7.6366628760070443E-2"/>
                  <c:y val="4.4571075674364233E-2"/>
                </c:manualLayout>
              </c:layout>
              <c:tx>
                <c:rich>
                  <a:bodyPr/>
                  <a:lstStyle/>
                  <a:p>
                    <a:fld id="{C47BB827-4A57-42E2-AC2B-170A7EC04F09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07AB8A07-FA88-4AEB-BA40-A935CC136F3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2F8A99F7-8BD3-4085-9191-E88E5BEAC29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08-4FAE-B1FF-C7C4746C35CE}"/>
                </c:ext>
              </c:extLst>
            </c:dLbl>
            <c:dLbl>
              <c:idx val="2"/>
              <c:layout>
                <c:manualLayout>
                  <c:x val="-0.10987916682021612"/>
                  <c:y val="-0.49450120242507373"/>
                </c:manualLayout>
              </c:layout>
              <c:tx>
                <c:rich>
                  <a:bodyPr/>
                  <a:lstStyle/>
                  <a:p>
                    <a:fld id="{FE3FF585-A09C-49D9-B21F-888B6B7FDD4E}" type="CATEGORYNAME">
                      <a:rPr lang="en-US" baseline="0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5BC58DA5-FC53-49BB-9FF5-2138ADD2FE61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  <a:fld id="{54EBE8B8-DE07-46F4-A677-F3CB69DAD3D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D08-4FAE-B1FF-C7C4746C35CE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1"/>
            <c:showVal val="1"/>
            <c:showCatName val="1"/>
            <c:showSerName val="1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Sheet1!$B$2:$B$4</c:f>
              <c:strCache>
                <c:ptCount val="3"/>
                <c:pt idx="0">
                  <c:v>Structurally Deficient Bridges</c:v>
                </c:pt>
                <c:pt idx="1">
                  <c:v>Bridges Rated Fair (5) for 10 or more Years</c:v>
                </c:pt>
                <c:pt idx="2">
                  <c:v>Bridges Rated Better Than Fair or Fair (5) for less than 10 Years</c:v>
                </c:pt>
              </c:strCache>
            </c:strRef>
          </c:cat>
          <c:val>
            <c:numRef>
              <c:f>Sheet1!$A$2:$A$4</c:f>
              <c:numCache>
                <c:formatCode>General</c:formatCode>
                <c:ptCount val="3"/>
                <c:pt idx="0">
                  <c:v>69</c:v>
                </c:pt>
                <c:pt idx="1">
                  <c:v>353</c:v>
                </c:pt>
                <c:pt idx="2">
                  <c:v>2142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08-4FAE-B1FF-C7C4746C3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/>
              <a:t>Total 2565 Bridges and Culverts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Overall System Evaluation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i="0"/>
              <a:t>Shows Structures with Fair (5) Rating for 10 or more years</a:t>
            </a:r>
          </a:p>
        </c:rich>
      </c:tx>
      <c:layout>
        <c:manualLayout>
          <c:xMode val="edge"/>
          <c:yMode val="edge"/>
          <c:x val="9.2171419749001934E-2"/>
          <c:y val="0.711159463845645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908798164935295E-2"/>
          <c:y val="0.18124220692885831"/>
          <c:w val="0.81337568098105351"/>
          <c:h val="0.508092945074779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/>
              <a:t>Total 2565 Bridges and Culverts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Overall System Evaluation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i="0"/>
              <a:t>Shows Structures with Fair (5) Rating for 10 or more years</a:t>
            </a:r>
          </a:p>
        </c:rich>
      </c:tx>
      <c:layout>
        <c:manualLayout>
          <c:xMode val="edge"/>
          <c:yMode val="edge"/>
          <c:x val="9.2171419749001934E-2"/>
          <c:y val="0.711159463845645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908798164935295E-2"/>
          <c:y val="0.18124220692885831"/>
          <c:w val="0.81337568098105351"/>
          <c:h val="0.508092945074779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0.66887</cdr:x>
      <cdr:y>0.04956</cdr:y>
    </cdr:from>
    <cdr:to>
      <cdr:x>0.66887</cdr:x>
      <cdr:y>0.09706</cdr:y>
    </cdr:to>
    <cdr:sp macro="" textlink="">
      <cdr:nvSpPr>
        <cdr:cNvPr id="109571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94333" y="207813"/>
          <a:ext cx="0" cy="19917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8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0.06166</cdr:x>
      <cdr:y>0.07047</cdr:y>
    </cdr:from>
    <cdr:to>
      <cdr:x>0.66479</cdr:x>
      <cdr:y>0.0706</cdr:y>
    </cdr:to>
    <cdr:sp macro="" textlink="">
      <cdr:nvSpPr>
        <cdr:cNvPr id="109572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97311" y="295495"/>
          <a:ext cx="4864150" cy="54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6600"/>
          </a:solidFill>
          <a:round/>
          <a:headEnd type="triangle" w="lg" len="lg"/>
          <a:tailEnd type="triangle" w="lg" len="lg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0.67299</cdr:x>
      <cdr:y>0.07111</cdr:y>
    </cdr:from>
    <cdr:to>
      <cdr:x>0.92746</cdr:x>
      <cdr:y>0.07322</cdr:y>
    </cdr:to>
    <cdr:sp macro="" textlink="">
      <cdr:nvSpPr>
        <cdr:cNvPr id="109573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427535" y="298157"/>
          <a:ext cx="2052261" cy="88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6600"/>
          </a:solidFill>
          <a:prstDash val="sysDot"/>
          <a:round/>
          <a:headEnd type="triangle" w="lg" len="lg"/>
          <a:tailEnd type="triangle" w="lg" len="lg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0.09346</cdr:x>
      <cdr:y>0.01784</cdr:y>
    </cdr:from>
    <cdr:to>
      <cdr:x>0.65296</cdr:x>
      <cdr:y>0.04519</cdr:y>
    </cdr:to>
    <cdr:sp macro="" textlink="">
      <cdr:nvSpPr>
        <cdr:cNvPr id="10957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7536" y="116569"/>
          <a:ext cx="5313239" cy="178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strike="noStrike">
              <a:solidFill>
                <a:srgbClr val="006600"/>
              </a:solidFill>
              <a:latin typeface="Arial"/>
              <a:cs typeface="Arial"/>
            </a:rPr>
            <a:t>ACTUAL</a:t>
          </a:r>
          <a:r>
            <a:rPr lang="en-US" sz="975" b="1" i="0" strike="noStrike" baseline="0">
              <a:solidFill>
                <a:srgbClr val="006600"/>
              </a:solidFill>
              <a:latin typeface="Arial"/>
              <a:cs typeface="Arial"/>
            </a:rPr>
            <a:t> EXPENDITURES</a:t>
          </a:r>
          <a:endParaRPr lang="en-US" sz="975" b="1" i="0" strike="noStrike">
            <a:solidFill>
              <a:srgbClr val="0066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0.70158</cdr:x>
      <cdr:y>0.01439</cdr:y>
    </cdr:from>
    <cdr:to>
      <cdr:x>0.90118</cdr:x>
      <cdr:y>0.0461</cdr:y>
    </cdr:to>
    <cdr:sp macro="" textlink="">
      <cdr:nvSpPr>
        <cdr:cNvPr id="10957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7557" y="65903"/>
          <a:ext cx="1450177" cy="1451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1" strike="noStrike" dirty="0">
              <a:solidFill>
                <a:srgbClr val="006600"/>
              </a:solidFill>
              <a:latin typeface="Arial"/>
              <a:cs typeface="Arial"/>
            </a:rPr>
            <a:t>PROJECTED EXPENDITURES</a:t>
          </a:r>
        </a:p>
      </cdr:txBody>
    </cdr:sp>
  </cdr:relSizeAnchor>
  <cdr:relSizeAnchor xmlns:cdr="http://schemas.openxmlformats.org/drawingml/2006/chartDrawing">
    <cdr:from>
      <cdr:x>0.24476</cdr:x>
      <cdr:y>0.63069</cdr:y>
    </cdr:from>
    <cdr:to>
      <cdr:x>0.36976</cdr:x>
      <cdr:y>0.65638</cdr:y>
    </cdr:to>
    <cdr:sp macro="" textlink="">
      <cdr:nvSpPr>
        <cdr:cNvPr id="10957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5570" y="2644529"/>
          <a:ext cx="983392" cy="1077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strike="noStrike" baseline="0" dirty="0">
              <a:solidFill>
                <a:srgbClr val="006600"/>
              </a:solidFill>
              <a:latin typeface="Arial"/>
              <a:cs typeface="Arial"/>
            </a:rPr>
            <a:t>YEARLY</a:t>
          </a:r>
          <a:r>
            <a:rPr lang="en-US" sz="1000" b="1" i="0" strike="noStrike" dirty="0">
              <a:solidFill>
                <a:srgbClr val="006600"/>
              </a:solidFill>
              <a:latin typeface="Arial"/>
              <a:cs typeface="Arial"/>
            </a:rPr>
            <a:t> FUNDING</a:t>
          </a:r>
        </a:p>
      </cdr:txBody>
    </cdr:sp>
  </cdr:relSizeAnchor>
  <cdr:relSizeAnchor xmlns:cdr="http://schemas.openxmlformats.org/drawingml/2006/chartDrawing">
    <cdr:from>
      <cdr:x>0.2314</cdr:x>
      <cdr:y>0.61658</cdr:y>
    </cdr:from>
    <cdr:to>
      <cdr:x>0.4127</cdr:x>
      <cdr:y>0.69758</cdr:y>
    </cdr:to>
    <cdr:sp macro="" textlink="">
      <cdr:nvSpPr>
        <cdr:cNvPr id="109579" name="Oval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1299" y="2823289"/>
          <a:ext cx="1317273" cy="37089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solidFill>
            <a:srgbClr val="006600"/>
          </a:solidFill>
          <a:round/>
          <a:headEnd/>
          <a:tailEnd/>
        </a:ln>
      </cdr:spPr>
    </cdr:sp>
  </cdr:relSizeAnchor>
  <cdr:relSizeAnchor xmlns:cdr="http://schemas.openxmlformats.org/drawingml/2006/chartDrawing">
    <cdr:from>
      <cdr:x>0.26467</cdr:x>
      <cdr:y>0.53498</cdr:y>
    </cdr:from>
    <cdr:to>
      <cdr:x>0.28214</cdr:x>
      <cdr:y>0.62044</cdr:y>
    </cdr:to>
    <cdr:sp macro="" textlink="">
      <cdr:nvSpPr>
        <cdr:cNvPr id="109580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923043" y="2449629"/>
          <a:ext cx="126933" cy="39131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8000"/>
          </a:solidFill>
          <a:round/>
          <a:headEnd/>
          <a:tailEnd type="triangle" w="lg" len="lg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0.22676</cdr:x>
      <cdr:y>0.15717</cdr:y>
    </cdr:from>
    <cdr:to>
      <cdr:x>0.46485</cdr:x>
      <cdr:y>0.26266</cdr:y>
    </cdr:to>
    <cdr:sp macro="" textlink="">
      <cdr:nvSpPr>
        <cdr:cNvPr id="10958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83931" y="659027"/>
          <a:ext cx="1873127" cy="442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strike="noStrike" dirty="0">
              <a:solidFill>
                <a:srgbClr val="0000FF"/>
              </a:solidFill>
              <a:latin typeface="Arial"/>
              <a:cs typeface="Arial"/>
            </a:rPr>
            <a:t>NUMBER</a:t>
          </a:r>
          <a:r>
            <a:rPr lang="en-US" sz="1000" b="0" i="0" strike="noStrike" baseline="0" dirty="0">
              <a:solidFill>
                <a:srgbClr val="0000FF"/>
              </a:solidFill>
              <a:latin typeface="Arial"/>
              <a:cs typeface="Arial"/>
            </a:rPr>
            <a:t> OF </a:t>
          </a:r>
          <a:r>
            <a:rPr lang="en-US" sz="1000" b="0" i="0" strike="noStrike" dirty="0">
              <a:solidFill>
                <a:srgbClr val="0000FF"/>
              </a:solidFill>
              <a:latin typeface="Arial"/>
              <a:cs typeface="Arial"/>
            </a:rPr>
            <a:t>STRUCTURALLY</a:t>
          </a:r>
        </a:p>
        <a:p xmlns:a="http://schemas.openxmlformats.org/drawingml/2006/main">
          <a:pPr algn="ctr" rtl="0">
            <a:defRPr sz="1000"/>
          </a:pPr>
          <a:r>
            <a:rPr lang="en-US" sz="1000" b="0" i="0" strike="noStrike" dirty="0">
              <a:solidFill>
                <a:srgbClr val="0000FF"/>
              </a:solidFill>
              <a:latin typeface="Arial"/>
              <a:cs typeface="Arial"/>
            </a:rPr>
            <a:t> DEFICIENT BRIDGES</a:t>
          </a:r>
        </a:p>
      </cdr:txBody>
    </cdr:sp>
  </cdr:relSizeAnchor>
  <cdr:relSizeAnchor xmlns:cdr="http://schemas.openxmlformats.org/drawingml/2006/chartDrawing">
    <cdr:from>
      <cdr:x>0.22449</cdr:x>
      <cdr:y>0.11395</cdr:y>
    </cdr:from>
    <cdr:to>
      <cdr:x>0.47166</cdr:x>
      <cdr:y>0.24865</cdr:y>
    </cdr:to>
    <cdr:sp macro="" textlink="">
      <cdr:nvSpPr>
        <cdr:cNvPr id="109582" name="Oval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6091" y="477795"/>
          <a:ext cx="1944485" cy="56482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solidFill>
            <a:srgbClr val="0000FF"/>
          </a:solidFill>
          <a:round/>
          <a:headEnd/>
          <a:tailEnd/>
        </a:ln>
      </cdr:spPr>
    </cdr:sp>
  </cdr:relSizeAnchor>
  <cdr:relSizeAnchor xmlns:cdr="http://schemas.openxmlformats.org/drawingml/2006/chartDrawing">
    <cdr:from>
      <cdr:x>0.30096</cdr:x>
      <cdr:y>0.2502</cdr:y>
    </cdr:from>
    <cdr:to>
      <cdr:x>0.35441</cdr:x>
      <cdr:y>0.40885</cdr:y>
    </cdr:to>
    <cdr:sp macro="" textlink="">
      <cdr:nvSpPr>
        <cdr:cNvPr id="109583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186742" y="1145669"/>
          <a:ext cx="388356" cy="7264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FF"/>
          </a:solidFill>
          <a:round/>
          <a:headEnd/>
          <a:tailEnd type="triangle" w="lg" len="lg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0.46712</cdr:y>
    </cdr:from>
    <cdr:to>
      <cdr:x>0.02244</cdr:x>
      <cdr:y>0.60485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0" y="3101175"/>
          <a:ext cx="207999" cy="914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7695054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35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8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9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23378" y="1894989"/>
            <a:ext cx="3216275" cy="260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4600" y="1894989"/>
            <a:ext cx="4191000" cy="435133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600"/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18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3466" y="1709740"/>
            <a:ext cx="6883401" cy="2345793"/>
          </a:xfrm>
        </p:spPr>
        <p:txBody>
          <a:bodyPr anchor="b"/>
          <a:lstStyle>
            <a:lvl1pPr>
              <a:defRPr sz="45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466" y="4120180"/>
            <a:ext cx="688340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34533" y="1261533"/>
            <a:ext cx="7865534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3286A1-BA12-4264-B384-392E97E9470E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865CBA-9B58-4777-B941-F1B14E51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0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505C302-FD32-42DD-8673-2BE97B25D884}" type="datetimeFigureOut">
              <a:rPr lang="en-US" smtClean="0"/>
              <a:t>03/21/2017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329872-6786-42E9-B446-1911A45D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453"/>
            <a:ext cx="1016000" cy="966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9" y="4962372"/>
            <a:ext cx="1004198" cy="10148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/>
          <p:cNvSpPr/>
          <p:nvPr userDrawn="1"/>
        </p:nvSpPr>
        <p:spPr>
          <a:xfrm>
            <a:off x="0" y="1929171"/>
            <a:ext cx="1020657" cy="1020657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5977684"/>
            <a:ext cx="1020657" cy="880316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939138"/>
            <a:ext cx="1020657" cy="1020657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118" y="938621"/>
            <a:ext cx="1020657" cy="1020657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952405"/>
            <a:ext cx="1020657" cy="1020657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76867" y="1448949"/>
            <a:ext cx="7762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4748" y="487348"/>
            <a:ext cx="7764905" cy="95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467" y="6397591"/>
            <a:ext cx="1946186" cy="2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3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51" r:id="rId3"/>
    <p:sldLayoutId id="214748365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b="1" kern="1200">
          <a:solidFill>
            <a:srgbClr val="C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4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.jpeg"/><Relationship Id="rId18" Type="http://schemas.openxmlformats.org/officeDocument/2006/relationships/image" Target="../media/image19.jpeg"/><Relationship Id="rId3" Type="http://schemas.openxmlformats.org/officeDocument/2006/relationships/image" Target="../media/image10.tiff"/><Relationship Id="rId7" Type="http://schemas.openxmlformats.org/officeDocument/2006/relationships/image" Target="../media/image14.jpeg"/><Relationship Id="rId12" Type="http://schemas.openxmlformats.org/officeDocument/2006/relationships/image" Target="../media/image3.jpeg"/><Relationship Id="rId17" Type="http://schemas.openxmlformats.org/officeDocument/2006/relationships/image" Target="../media/image18.jpeg"/><Relationship Id="rId2" Type="http://schemas.openxmlformats.org/officeDocument/2006/relationships/image" Target="../media/image9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11" Type="http://schemas.openxmlformats.org/officeDocument/2006/relationships/image" Target="../media/image2.jpeg"/><Relationship Id="rId5" Type="http://schemas.openxmlformats.org/officeDocument/2006/relationships/image" Target="../media/image12.jpeg"/><Relationship Id="rId15" Type="http://schemas.openxmlformats.org/officeDocument/2006/relationships/image" Target="../media/image6.jpeg"/><Relationship Id="rId10" Type="http://schemas.openxmlformats.org/officeDocument/2006/relationships/image" Target="../media/image17.tiff"/><Relationship Id="rId19" Type="http://schemas.openxmlformats.org/officeDocument/2006/relationships/image" Target="../media/image20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33" y="-17444"/>
            <a:ext cx="1303866" cy="1300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3133" y="5537199"/>
            <a:ext cx="2616200" cy="133494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9332" y="4189996"/>
            <a:ext cx="1295401" cy="13641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43"/>
          <a:stretch/>
        </p:blipFill>
        <p:spPr>
          <a:xfrm>
            <a:off x="6507882" y="5555015"/>
            <a:ext cx="1314289" cy="130598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3932" y="4216399"/>
            <a:ext cx="1295401" cy="13208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6829" y="4199468"/>
            <a:ext cx="1317172" cy="13195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295" y="4216400"/>
            <a:ext cx="1300228" cy="13320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/>
          <a:stretch/>
        </p:blipFill>
        <p:spPr>
          <a:xfrm>
            <a:off x="2582333" y="5545667"/>
            <a:ext cx="1325686" cy="13123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"/>
          <a:stretch/>
        </p:blipFill>
        <p:spPr>
          <a:xfrm>
            <a:off x="2592181" y="4199467"/>
            <a:ext cx="2639907" cy="13546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88" y="0"/>
            <a:ext cx="1291170" cy="1304924"/>
          </a:xfrm>
          <a:prstGeom prst="rect">
            <a:avLst/>
          </a:prstGeom>
          <a:ln w="2857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284817" y="-7409"/>
            <a:ext cx="1312333" cy="1312333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46482" y="-7409"/>
            <a:ext cx="1312333" cy="1312333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7149" y="0"/>
            <a:ext cx="1312333" cy="1312333"/>
          </a:xfrm>
          <a:prstGeom prst="rect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34149" y="-7409"/>
            <a:ext cx="1312333" cy="1312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09328" y="0"/>
            <a:ext cx="1312333" cy="1312333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171" y="5546305"/>
            <a:ext cx="1321829" cy="13116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6362"/>
            <a:ext cx="1303010" cy="12920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66058" y="1701285"/>
            <a:ext cx="79492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March 21, 2017</a:t>
            </a:r>
          </a:p>
          <a:p>
            <a:pPr algn="ctr"/>
            <a:r>
              <a:rPr lang="en-US" sz="3200" dirty="0"/>
              <a:t> </a:t>
            </a:r>
            <a:r>
              <a:rPr lang="en-US" sz="3200" b="1" dirty="0"/>
              <a:t>What’s New in the SHA Bridge Office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4214830"/>
            <a:ext cx="91860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815943" y="4227496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3"/>
          <a:stretch/>
        </p:blipFill>
        <p:spPr>
          <a:xfrm>
            <a:off x="0" y="5535841"/>
            <a:ext cx="2609459" cy="132516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1271532" y="4214830"/>
            <a:ext cx="31154" cy="26461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06643" y="4238964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86281" y="4238964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4213607"/>
            <a:ext cx="91860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281932" y="-18162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607577" y="-18162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906597" y="-25911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234819" y="-1344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523414" y="-90081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852067" y="-18162"/>
            <a:ext cx="2575" cy="129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27516" y="1304924"/>
            <a:ext cx="91860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-27516" y="5545666"/>
            <a:ext cx="91860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232088" y="4250104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98460" y="4250104"/>
            <a:ext cx="0" cy="2622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92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209673" y="1631378"/>
            <a:ext cx="7695054" cy="4351338"/>
          </a:xfrm>
        </p:spPr>
        <p:txBody>
          <a:bodyPr/>
          <a:lstStyle/>
          <a:p>
            <a:r>
              <a:rPr lang="en-US" dirty="0"/>
              <a:t>Bridge Program Performance Measures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587631"/>
              </p:ext>
            </p:extLst>
          </p:nvPr>
        </p:nvGraphicFramePr>
        <p:xfrm>
          <a:off x="1367406" y="2021747"/>
          <a:ext cx="6513334" cy="560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89903" y="6087762"/>
            <a:ext cx="1540475" cy="337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2954" y="2526887"/>
            <a:ext cx="6766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Bridge on the Structurally Deficient list for more than 5 years, except in those cases where the deficient bridge will be addressed as part of a large capital improvement project - (I-270 / MD 85 interchange).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1" y="5636218"/>
            <a:ext cx="1221781" cy="122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61527" y="6308521"/>
            <a:ext cx="956344" cy="5494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Revised System for Providing Review Comments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Meeting between Designers and Bridge Management Team to Discuss TS&amp;L Alternatives and Resolve Review Comments.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/>
              <a:t>Allows instant resolution of some concerns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Allows all to be aware of the reasons behind decisions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/>
              <a:t>Reduces time from submittal to comments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Allows designers to defend their recommendations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1" y="5636218"/>
            <a:ext cx="1221781" cy="122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78305" y="6246327"/>
            <a:ext cx="939566" cy="611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2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Revised Bridge Details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Using Self Consolidating Concrete for all Precast Superstructure Elements.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Revised Traffic Barrier Attachment to </a:t>
            </a:r>
            <a:r>
              <a:rPr lang="en-US" dirty="0" err="1">
                <a:solidFill>
                  <a:schemeClr val="tx1"/>
                </a:solidFill>
              </a:rPr>
              <a:t>Endpost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Eliminated Overhang at End of </a:t>
            </a:r>
            <a:r>
              <a:rPr lang="en-US" dirty="0" err="1">
                <a:solidFill>
                  <a:schemeClr val="tx1"/>
                </a:solidFill>
              </a:rPr>
              <a:t>Endpost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Field Meeting to Review Procedure for Setting Precast Plank Superstructures (</a:t>
            </a:r>
            <a:r>
              <a:rPr lang="en-US" dirty="0">
                <a:solidFill>
                  <a:srgbClr val="000000"/>
                </a:solidFill>
              </a:rPr>
              <a:t>slab erection, tie-rods, shear keys and concrete overlay).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1" y="5636218"/>
            <a:ext cx="1221781" cy="122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1861" y="6246327"/>
            <a:ext cx="906010" cy="611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the Office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244599" y="1614903"/>
            <a:ext cx="7695054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Glenn C Vaughan Appointed Director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6292" y="2521973"/>
            <a:ext cx="754585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BSCE from UMass Lowell 1976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Licensed Professional Engineer in Maryland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40 year experience with MD SHA Bridge Office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19 years as Deputy Director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4 years as co-chair MDQI Project Development subcommittee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1" y="5636218"/>
            <a:ext cx="1221781" cy="1221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8972" y="6233020"/>
            <a:ext cx="838899" cy="562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244599" y="1614903"/>
            <a:ext cx="7695054" cy="4351338"/>
          </a:xfrm>
        </p:spPr>
        <p:txBody>
          <a:bodyPr/>
          <a:lstStyle/>
          <a:p>
            <a:pPr algn="ctr"/>
            <a:r>
              <a:rPr lang="en-US" sz="2400" dirty="0"/>
              <a:t>Jock Freedman Retires after 66 years with SHA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55" y="2127408"/>
            <a:ext cx="5489164" cy="41168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1" y="5612721"/>
            <a:ext cx="1221781" cy="1221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9306" y="6300132"/>
            <a:ext cx="872455" cy="534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7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Bridge Program Performance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69 Structurally Deficient Bridges (04-01-2016)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$150 M in Bridge System Preservation (FY 2016)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$60 M on Major Rehabilitations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$32 M on Minor Rehabilitation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/>
              <a:t>$30 M on Inspection and Engineering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$17 M on Paint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/>
              <a:t>$9 M on Overhead</a:t>
            </a:r>
          </a:p>
          <a:p>
            <a:pPr marL="857250" lvl="1" indent="-342900">
              <a:lnSpc>
                <a:spcPct val="150000"/>
              </a:lnSpc>
            </a:pPr>
            <a:r>
              <a:rPr lang="en-US" b="1" dirty="0"/>
              <a:t>$2 M on Other Phases (Utilities and ROW)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2" y="5635436"/>
            <a:ext cx="1221781" cy="122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87361" y="6246326"/>
            <a:ext cx="830511" cy="548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0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209673" y="1631378"/>
            <a:ext cx="7695054" cy="4351338"/>
          </a:xfrm>
        </p:spPr>
        <p:txBody>
          <a:bodyPr/>
          <a:lstStyle/>
          <a:p>
            <a:r>
              <a:rPr lang="en-US" dirty="0"/>
              <a:t>Bridge Program Performance Measures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73783"/>
              </p:ext>
            </p:extLst>
          </p:nvPr>
        </p:nvGraphicFramePr>
        <p:xfrm>
          <a:off x="1268627" y="2016310"/>
          <a:ext cx="6800683" cy="440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crobat Document" r:id="rId3" imgW="11658397" imgH="7543800" progId="AcroExch.Document.11">
                  <p:embed/>
                </p:oleObj>
              </mc:Choice>
              <mc:Fallback>
                <p:oleObj name="Acrobat Document" r:id="rId3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627" y="2016310"/>
                        <a:ext cx="6800683" cy="440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28" y="5589104"/>
            <a:ext cx="1221781" cy="122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9306" y="6384022"/>
            <a:ext cx="946822" cy="426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209673" y="1631378"/>
            <a:ext cx="7695054" cy="4351338"/>
          </a:xfrm>
        </p:spPr>
        <p:txBody>
          <a:bodyPr/>
          <a:lstStyle/>
          <a:p>
            <a:r>
              <a:rPr lang="en-US" dirty="0"/>
              <a:t>Bridge Program Performance Measures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76198"/>
              </p:ext>
            </p:extLst>
          </p:nvPr>
        </p:nvGraphicFramePr>
        <p:xfrm>
          <a:off x="947350" y="2084173"/>
          <a:ext cx="8064845" cy="419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1" y="5636218"/>
            <a:ext cx="1221781" cy="122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87361" y="6277232"/>
            <a:ext cx="813733" cy="452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209673" y="1631378"/>
            <a:ext cx="7695054" cy="4351338"/>
          </a:xfrm>
        </p:spPr>
        <p:txBody>
          <a:bodyPr/>
          <a:lstStyle/>
          <a:p>
            <a:r>
              <a:rPr lang="en-US" dirty="0"/>
              <a:t>Bridge Program Performance Measures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92307"/>
              </p:ext>
            </p:extLst>
          </p:nvPr>
        </p:nvGraphicFramePr>
        <p:xfrm>
          <a:off x="1741659" y="1953268"/>
          <a:ext cx="6105525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1" y="5636218"/>
            <a:ext cx="1221781" cy="122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7695" y="6274965"/>
            <a:ext cx="796955" cy="5830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209673" y="1631378"/>
            <a:ext cx="7695054" cy="4351338"/>
          </a:xfrm>
        </p:spPr>
        <p:txBody>
          <a:bodyPr/>
          <a:lstStyle/>
          <a:p>
            <a:r>
              <a:rPr lang="en-US" dirty="0"/>
              <a:t>Bridge Program Performance Measures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256624"/>
              </p:ext>
            </p:extLst>
          </p:nvPr>
        </p:nvGraphicFramePr>
        <p:xfrm>
          <a:off x="1741659" y="1953268"/>
          <a:ext cx="6105525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59" y="2110617"/>
            <a:ext cx="6118890" cy="41939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9903" y="6087762"/>
            <a:ext cx="1540475" cy="337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1" y="5636218"/>
            <a:ext cx="1221781" cy="1221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4139" y="6304606"/>
            <a:ext cx="796955" cy="553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1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Office of Structures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209673" y="1631378"/>
            <a:ext cx="7695054" cy="4351338"/>
          </a:xfrm>
        </p:spPr>
        <p:txBody>
          <a:bodyPr/>
          <a:lstStyle/>
          <a:p>
            <a:r>
              <a:rPr lang="en-US" dirty="0"/>
              <a:t>Bridge Program Performance 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9903" y="6087762"/>
            <a:ext cx="1540475" cy="337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290760"/>
              </p:ext>
            </p:extLst>
          </p:nvPr>
        </p:nvGraphicFramePr>
        <p:xfrm>
          <a:off x="1828800" y="2026508"/>
          <a:ext cx="5474286" cy="4230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Acrobat Document" r:id="rId3" imgW="7543732" imgH="5829300" progId="AcroExch.Document.11">
                  <p:embed/>
                </p:oleObj>
              </mc:Choice>
              <mc:Fallback>
                <p:oleObj name="Acrobat Document" r:id="rId3" imgW="7543732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026508"/>
                        <a:ext cx="5474286" cy="4230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1" y="5636218"/>
            <a:ext cx="1221781" cy="122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8972" y="6256638"/>
            <a:ext cx="813733" cy="5216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6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442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Office Theme</vt:lpstr>
      <vt:lpstr>Custom Design</vt:lpstr>
      <vt:lpstr>Acrobat Document</vt:lpstr>
      <vt:lpstr>PowerPoint Presentation</vt:lpstr>
      <vt:lpstr>What’s New in the Office Structures</vt:lpstr>
      <vt:lpstr>Changes in Office of Structures</vt:lpstr>
      <vt:lpstr>Changes in Office of Structures</vt:lpstr>
      <vt:lpstr>Changes in Office of Structures</vt:lpstr>
      <vt:lpstr>Changes in Office of Structures</vt:lpstr>
      <vt:lpstr>Changes in Office of Structures</vt:lpstr>
      <vt:lpstr>Changes in Office of Structures</vt:lpstr>
      <vt:lpstr>Changes in Office of Structures</vt:lpstr>
      <vt:lpstr>Changes in Office of Structures</vt:lpstr>
      <vt:lpstr>Changes in Office of Structures</vt:lpstr>
      <vt:lpstr>Changes in Office of Structures</vt:lpstr>
    </vt:vector>
  </TitlesOfParts>
  <Company>JMT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Everson, Lauraine</dc:creator>
  <cp:lastModifiedBy>Glenn Vaughan</cp:lastModifiedBy>
  <cp:revision>77</cp:revision>
  <dcterms:created xsi:type="dcterms:W3CDTF">2015-09-17T23:56:10Z</dcterms:created>
  <dcterms:modified xsi:type="dcterms:W3CDTF">2017-03-21T11:54:12Z</dcterms:modified>
</cp:coreProperties>
</file>