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308" r:id="rId2"/>
    <p:sldId id="317" r:id="rId3"/>
    <p:sldId id="337" r:id="rId4"/>
    <p:sldId id="322" r:id="rId5"/>
    <p:sldId id="318" r:id="rId6"/>
    <p:sldId id="319" r:id="rId7"/>
    <p:sldId id="333" r:id="rId8"/>
    <p:sldId id="332" r:id="rId9"/>
    <p:sldId id="323" r:id="rId10"/>
    <p:sldId id="347" r:id="rId11"/>
    <p:sldId id="331" r:id="rId12"/>
    <p:sldId id="349" r:id="rId13"/>
    <p:sldId id="348" r:id="rId14"/>
    <p:sldId id="320" r:id="rId15"/>
    <p:sldId id="335" r:id="rId16"/>
    <p:sldId id="336" r:id="rId17"/>
    <p:sldId id="338" r:id="rId18"/>
    <p:sldId id="326" r:id="rId19"/>
    <p:sldId id="339" r:id="rId20"/>
    <p:sldId id="327" r:id="rId21"/>
    <p:sldId id="362" r:id="rId22"/>
    <p:sldId id="328" r:id="rId23"/>
    <p:sldId id="329" r:id="rId24"/>
    <p:sldId id="330" r:id="rId25"/>
    <p:sldId id="334" r:id="rId26"/>
    <p:sldId id="340" r:id="rId27"/>
    <p:sldId id="342" r:id="rId28"/>
    <p:sldId id="341" r:id="rId29"/>
    <p:sldId id="343" r:id="rId30"/>
    <p:sldId id="344" r:id="rId31"/>
    <p:sldId id="345" r:id="rId32"/>
    <p:sldId id="346" r:id="rId33"/>
    <p:sldId id="350" r:id="rId34"/>
    <p:sldId id="351" r:id="rId35"/>
    <p:sldId id="352" r:id="rId36"/>
    <p:sldId id="353" r:id="rId37"/>
    <p:sldId id="354" r:id="rId38"/>
    <p:sldId id="355" r:id="rId39"/>
    <p:sldId id="356" r:id="rId40"/>
    <p:sldId id="357" r:id="rId41"/>
    <p:sldId id="358" r:id="rId42"/>
    <p:sldId id="359" r:id="rId43"/>
    <p:sldId id="360" r:id="rId44"/>
    <p:sldId id="361" r:id="rId45"/>
  </p:sldIdLst>
  <p:sldSz cx="15544800" cy="10058400"/>
  <p:notesSz cx="9312275" cy="7026275"/>
  <p:defaultTextStyle>
    <a:defPPr>
      <a:defRPr lang="en-US"/>
    </a:defPPr>
    <a:lvl1pPr marL="0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1pPr>
    <a:lvl2pPr marL="614477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2pPr>
    <a:lvl3pPr marL="1228954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3pPr>
    <a:lvl4pPr marL="1843430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4pPr>
    <a:lvl5pPr marL="2457907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5pPr>
    <a:lvl6pPr marL="3072384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6pPr>
    <a:lvl7pPr marL="3686861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7pPr>
    <a:lvl8pPr marL="4301338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8pPr>
    <a:lvl9pPr marL="4915814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 userDrawn="1">
          <p15:clr>
            <a:srgbClr val="A4A3A4"/>
          </p15:clr>
        </p15:guide>
        <p15:guide id="2" pos="48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FF"/>
    <a:srgbClr val="D9D9D9"/>
    <a:srgbClr val="F2F2F2"/>
    <a:srgbClr val="FFFF99"/>
    <a:srgbClr val="5F5F5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58" autoAdjust="0"/>
    <p:restoredTop sz="94660"/>
  </p:normalViewPr>
  <p:slideViewPr>
    <p:cSldViewPr>
      <p:cViewPr varScale="1">
        <p:scale>
          <a:sx n="76" d="100"/>
          <a:sy n="76" d="100"/>
        </p:scale>
        <p:origin x="1074" y="96"/>
      </p:cViewPr>
      <p:guideLst>
        <p:guide orient="horz" pos="3168"/>
        <p:guide pos="48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23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35319" cy="351314"/>
          </a:xfrm>
          <a:prstGeom prst="rect">
            <a:avLst/>
          </a:prstGeom>
        </p:spPr>
        <p:txBody>
          <a:bodyPr vert="horz" lIns="93699" tIns="46850" rIns="93699" bIns="4685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74802" y="0"/>
            <a:ext cx="4035319" cy="351314"/>
          </a:xfrm>
          <a:prstGeom prst="rect">
            <a:avLst/>
          </a:prstGeom>
        </p:spPr>
        <p:txBody>
          <a:bodyPr vert="horz" lIns="93699" tIns="46850" rIns="93699" bIns="46850" rtlCol="0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73742"/>
            <a:ext cx="4035319" cy="351314"/>
          </a:xfrm>
          <a:prstGeom prst="rect">
            <a:avLst/>
          </a:prstGeom>
        </p:spPr>
        <p:txBody>
          <a:bodyPr vert="horz" lIns="93699" tIns="46850" rIns="93699" bIns="4685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74802" y="6673742"/>
            <a:ext cx="4035319" cy="351314"/>
          </a:xfrm>
          <a:prstGeom prst="rect">
            <a:avLst/>
          </a:prstGeom>
        </p:spPr>
        <p:txBody>
          <a:bodyPr vert="horz" lIns="93699" tIns="46850" rIns="93699" bIns="46850" rtlCol="0" anchor="b"/>
          <a:lstStyle>
            <a:lvl1pPr algn="r">
              <a:defRPr sz="1200"/>
            </a:lvl1pPr>
          </a:lstStyle>
          <a:p>
            <a:fld id="{CB49DB57-8EAC-409E-B6D6-2062F98A31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857726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36163" cy="351555"/>
          </a:xfrm>
          <a:prstGeom prst="rect">
            <a:avLst/>
          </a:prstGeom>
        </p:spPr>
        <p:txBody>
          <a:bodyPr vert="horz" lIns="91952" tIns="45976" rIns="91952" bIns="4597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4006" y="0"/>
            <a:ext cx="4036163" cy="351555"/>
          </a:xfrm>
          <a:prstGeom prst="rect">
            <a:avLst/>
          </a:prstGeom>
        </p:spPr>
        <p:txBody>
          <a:bodyPr vert="horz" lIns="91952" tIns="45976" rIns="91952" bIns="45976" rtlCol="0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19375" y="527050"/>
            <a:ext cx="4073525" cy="2635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52" tIns="45976" rIns="91952" bIns="4597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2072" y="3337962"/>
            <a:ext cx="7448133" cy="3161584"/>
          </a:xfrm>
          <a:prstGeom prst="rect">
            <a:avLst/>
          </a:prstGeom>
        </p:spPr>
        <p:txBody>
          <a:bodyPr vert="horz" lIns="91952" tIns="45976" rIns="91952" bIns="4597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73521"/>
            <a:ext cx="4036163" cy="351555"/>
          </a:xfrm>
          <a:prstGeom prst="rect">
            <a:avLst/>
          </a:prstGeom>
        </p:spPr>
        <p:txBody>
          <a:bodyPr vert="horz" lIns="91952" tIns="45976" rIns="91952" bIns="4597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4006" y="6673521"/>
            <a:ext cx="4036163" cy="351555"/>
          </a:xfrm>
          <a:prstGeom prst="rect">
            <a:avLst/>
          </a:prstGeom>
        </p:spPr>
        <p:txBody>
          <a:bodyPr vert="horz" lIns="91952" tIns="45976" rIns="91952" bIns="45976" rtlCol="0" anchor="b"/>
          <a:lstStyle>
            <a:lvl1pPr algn="r">
              <a:defRPr sz="1200"/>
            </a:lvl1pPr>
          </a:lstStyle>
          <a:p>
            <a:fld id="{6B200281-A295-4659-8698-7BD0F8F48C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316429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1pPr>
    <a:lvl2pPr marL="614477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2pPr>
    <a:lvl3pPr marL="1228954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3pPr>
    <a:lvl4pPr marL="1843430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4pPr>
    <a:lvl5pPr marL="2457907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5pPr>
    <a:lvl6pPr marL="3072384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6pPr>
    <a:lvl7pPr marL="3686861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7pPr>
    <a:lvl8pPr marL="4301338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8pPr>
    <a:lvl9pPr marL="4915814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19375" y="527050"/>
            <a:ext cx="4073525" cy="26352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00281-A295-4659-8698-7BD0F8F48C7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011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5860" y="3124627"/>
            <a:ext cx="13213080" cy="21560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31720" y="5699760"/>
            <a:ext cx="10881360" cy="2570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82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65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48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31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14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97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80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63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360-3DF0-4D86-B296-3369D02C66C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360-3DF0-4D86-B296-3369D02C66C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269980" y="402806"/>
            <a:ext cx="3497580" cy="85822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7240" y="402806"/>
            <a:ext cx="10233660" cy="85822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360-3DF0-4D86-B296-3369D02C66C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360-3DF0-4D86-B296-3369D02C66C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7932" y="6463456"/>
            <a:ext cx="13213080" cy="1997710"/>
          </a:xfrm>
        </p:spPr>
        <p:txBody>
          <a:bodyPr anchor="t"/>
          <a:lstStyle>
            <a:lvl1pPr algn="l">
              <a:defRPr sz="5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7932" y="4263180"/>
            <a:ext cx="13213080" cy="2200274"/>
          </a:xfrm>
        </p:spPr>
        <p:txBody>
          <a:bodyPr anchor="b"/>
          <a:lstStyle>
            <a:lvl1pPr marL="0" indent="0">
              <a:buNone/>
              <a:defRPr sz="2550">
                <a:solidFill>
                  <a:schemeClr val="tx1">
                    <a:tint val="75000"/>
                  </a:schemeClr>
                </a:solidFill>
              </a:defRPr>
            </a:lvl1pPr>
            <a:lvl2pPr marL="582904" indent="0">
              <a:buNone/>
              <a:defRPr sz="2295">
                <a:solidFill>
                  <a:schemeClr val="tx1">
                    <a:tint val="75000"/>
                  </a:schemeClr>
                </a:solidFill>
              </a:defRPr>
            </a:lvl2pPr>
            <a:lvl3pPr marL="1165809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3pPr>
            <a:lvl4pPr marL="1748713" indent="0">
              <a:buNone/>
              <a:defRPr sz="1785">
                <a:solidFill>
                  <a:schemeClr val="tx1">
                    <a:tint val="75000"/>
                  </a:schemeClr>
                </a:solidFill>
              </a:defRPr>
            </a:lvl4pPr>
            <a:lvl5pPr marL="2331617" indent="0">
              <a:buNone/>
              <a:defRPr sz="1785">
                <a:solidFill>
                  <a:schemeClr val="tx1">
                    <a:tint val="75000"/>
                  </a:schemeClr>
                </a:solidFill>
              </a:defRPr>
            </a:lvl5pPr>
            <a:lvl6pPr marL="2914521" indent="0">
              <a:buNone/>
              <a:defRPr sz="1785">
                <a:solidFill>
                  <a:schemeClr val="tx1">
                    <a:tint val="75000"/>
                  </a:schemeClr>
                </a:solidFill>
              </a:defRPr>
            </a:lvl6pPr>
            <a:lvl7pPr marL="3497425" indent="0">
              <a:buNone/>
              <a:defRPr sz="1785">
                <a:solidFill>
                  <a:schemeClr val="tx1">
                    <a:tint val="75000"/>
                  </a:schemeClr>
                </a:solidFill>
              </a:defRPr>
            </a:lvl7pPr>
            <a:lvl8pPr marL="4080330" indent="0">
              <a:buNone/>
              <a:defRPr sz="1785">
                <a:solidFill>
                  <a:schemeClr val="tx1">
                    <a:tint val="75000"/>
                  </a:schemeClr>
                </a:solidFill>
              </a:defRPr>
            </a:lvl8pPr>
            <a:lvl9pPr marL="4663234" indent="0">
              <a:buNone/>
              <a:defRPr sz="178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360-3DF0-4D86-B296-3369D02C66C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1" y="2346964"/>
            <a:ext cx="6865620" cy="6638079"/>
          </a:xfrm>
        </p:spPr>
        <p:txBody>
          <a:bodyPr/>
          <a:lstStyle>
            <a:lvl1pPr>
              <a:defRPr sz="3570"/>
            </a:lvl1pPr>
            <a:lvl2pPr>
              <a:defRPr sz="3060"/>
            </a:lvl2pPr>
            <a:lvl3pPr>
              <a:defRPr sz="2550"/>
            </a:lvl3pPr>
            <a:lvl4pPr>
              <a:defRPr sz="2295"/>
            </a:lvl4pPr>
            <a:lvl5pPr>
              <a:defRPr sz="2295"/>
            </a:lvl5pPr>
            <a:lvl6pPr>
              <a:defRPr sz="2295"/>
            </a:lvl6pPr>
            <a:lvl7pPr>
              <a:defRPr sz="2295"/>
            </a:lvl7pPr>
            <a:lvl8pPr>
              <a:defRPr sz="2295"/>
            </a:lvl8pPr>
            <a:lvl9pPr>
              <a:defRPr sz="22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01940" y="2346964"/>
            <a:ext cx="6865620" cy="6638079"/>
          </a:xfrm>
        </p:spPr>
        <p:txBody>
          <a:bodyPr/>
          <a:lstStyle>
            <a:lvl1pPr>
              <a:defRPr sz="3570"/>
            </a:lvl1pPr>
            <a:lvl2pPr>
              <a:defRPr sz="3060"/>
            </a:lvl2pPr>
            <a:lvl3pPr>
              <a:defRPr sz="2550"/>
            </a:lvl3pPr>
            <a:lvl4pPr>
              <a:defRPr sz="2295"/>
            </a:lvl4pPr>
            <a:lvl5pPr>
              <a:defRPr sz="2295"/>
            </a:lvl5pPr>
            <a:lvl6pPr>
              <a:defRPr sz="2295"/>
            </a:lvl6pPr>
            <a:lvl7pPr>
              <a:defRPr sz="2295"/>
            </a:lvl7pPr>
            <a:lvl8pPr>
              <a:defRPr sz="2295"/>
            </a:lvl8pPr>
            <a:lvl9pPr>
              <a:defRPr sz="22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360-3DF0-4D86-B296-3369D02C66C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7242" y="2251499"/>
            <a:ext cx="6868319" cy="938318"/>
          </a:xfrm>
        </p:spPr>
        <p:txBody>
          <a:bodyPr anchor="b"/>
          <a:lstStyle>
            <a:lvl1pPr marL="0" indent="0">
              <a:buNone/>
              <a:defRPr sz="3060" b="1"/>
            </a:lvl1pPr>
            <a:lvl2pPr marL="582904" indent="0">
              <a:buNone/>
              <a:defRPr sz="2550" b="1"/>
            </a:lvl2pPr>
            <a:lvl3pPr marL="1165809" indent="0">
              <a:buNone/>
              <a:defRPr sz="2295" b="1"/>
            </a:lvl3pPr>
            <a:lvl4pPr marL="1748713" indent="0">
              <a:buNone/>
              <a:defRPr sz="2040" b="1"/>
            </a:lvl4pPr>
            <a:lvl5pPr marL="2331617" indent="0">
              <a:buNone/>
              <a:defRPr sz="2040" b="1"/>
            </a:lvl5pPr>
            <a:lvl6pPr marL="2914521" indent="0">
              <a:buNone/>
              <a:defRPr sz="2040" b="1"/>
            </a:lvl6pPr>
            <a:lvl7pPr marL="3497425" indent="0">
              <a:buNone/>
              <a:defRPr sz="2040" b="1"/>
            </a:lvl7pPr>
            <a:lvl8pPr marL="4080330" indent="0">
              <a:buNone/>
              <a:defRPr sz="2040" b="1"/>
            </a:lvl8pPr>
            <a:lvl9pPr marL="4663234" indent="0">
              <a:buNone/>
              <a:defRPr sz="20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7242" y="3189817"/>
            <a:ext cx="6868319" cy="5795222"/>
          </a:xfrm>
        </p:spPr>
        <p:txBody>
          <a:bodyPr/>
          <a:lstStyle>
            <a:lvl1pPr>
              <a:defRPr sz="3060"/>
            </a:lvl1pPr>
            <a:lvl2pPr>
              <a:defRPr sz="2550"/>
            </a:lvl2pPr>
            <a:lvl3pPr>
              <a:defRPr sz="2295"/>
            </a:lvl3pPr>
            <a:lvl4pPr>
              <a:defRPr sz="2040"/>
            </a:lvl4pPr>
            <a:lvl5pPr>
              <a:defRPr sz="2040"/>
            </a:lvl5pPr>
            <a:lvl6pPr>
              <a:defRPr sz="2040"/>
            </a:lvl6pPr>
            <a:lvl7pPr>
              <a:defRPr sz="2040"/>
            </a:lvl7pPr>
            <a:lvl8pPr>
              <a:defRPr sz="2040"/>
            </a:lvl8pPr>
            <a:lvl9pPr>
              <a:defRPr sz="20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96546" y="2251499"/>
            <a:ext cx="6871017" cy="938318"/>
          </a:xfrm>
        </p:spPr>
        <p:txBody>
          <a:bodyPr anchor="b"/>
          <a:lstStyle>
            <a:lvl1pPr marL="0" indent="0">
              <a:buNone/>
              <a:defRPr sz="3060" b="1"/>
            </a:lvl1pPr>
            <a:lvl2pPr marL="582904" indent="0">
              <a:buNone/>
              <a:defRPr sz="2550" b="1"/>
            </a:lvl2pPr>
            <a:lvl3pPr marL="1165809" indent="0">
              <a:buNone/>
              <a:defRPr sz="2295" b="1"/>
            </a:lvl3pPr>
            <a:lvl4pPr marL="1748713" indent="0">
              <a:buNone/>
              <a:defRPr sz="2040" b="1"/>
            </a:lvl4pPr>
            <a:lvl5pPr marL="2331617" indent="0">
              <a:buNone/>
              <a:defRPr sz="2040" b="1"/>
            </a:lvl5pPr>
            <a:lvl6pPr marL="2914521" indent="0">
              <a:buNone/>
              <a:defRPr sz="2040" b="1"/>
            </a:lvl6pPr>
            <a:lvl7pPr marL="3497425" indent="0">
              <a:buNone/>
              <a:defRPr sz="2040" b="1"/>
            </a:lvl7pPr>
            <a:lvl8pPr marL="4080330" indent="0">
              <a:buNone/>
              <a:defRPr sz="2040" b="1"/>
            </a:lvl8pPr>
            <a:lvl9pPr marL="4663234" indent="0">
              <a:buNone/>
              <a:defRPr sz="20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96546" y="3189817"/>
            <a:ext cx="6871017" cy="5795222"/>
          </a:xfrm>
        </p:spPr>
        <p:txBody>
          <a:bodyPr/>
          <a:lstStyle>
            <a:lvl1pPr>
              <a:defRPr sz="3060"/>
            </a:lvl1pPr>
            <a:lvl2pPr>
              <a:defRPr sz="2550"/>
            </a:lvl2pPr>
            <a:lvl3pPr>
              <a:defRPr sz="2295"/>
            </a:lvl3pPr>
            <a:lvl4pPr>
              <a:defRPr sz="2040"/>
            </a:lvl4pPr>
            <a:lvl5pPr>
              <a:defRPr sz="2040"/>
            </a:lvl5pPr>
            <a:lvl6pPr>
              <a:defRPr sz="2040"/>
            </a:lvl6pPr>
            <a:lvl7pPr>
              <a:defRPr sz="2040"/>
            </a:lvl7pPr>
            <a:lvl8pPr>
              <a:defRPr sz="2040"/>
            </a:lvl8pPr>
            <a:lvl9pPr>
              <a:defRPr sz="20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360-3DF0-4D86-B296-3369D02C66C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360-3DF0-4D86-B296-3369D02C66C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gular POB Logo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29540" y="111760"/>
            <a:ext cx="1165860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 userDrawn="1"/>
        </p:nvCxnSpPr>
        <p:spPr>
          <a:xfrm>
            <a:off x="0" y="1229360"/>
            <a:ext cx="155448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66" y="9537039"/>
            <a:ext cx="1238116" cy="381640"/>
          </a:xfrm>
          <a:prstGeom prst="rect">
            <a:avLst/>
          </a:prstGeom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5311141" y="8470481"/>
            <a:ext cx="4922520" cy="53551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5958841" y="9269282"/>
            <a:ext cx="3627120" cy="535517"/>
          </a:xfrm>
        </p:spPr>
        <p:txBody>
          <a:bodyPr/>
          <a:lstStyle>
            <a:lvl1pPr algn="ctr">
              <a:defRPr/>
            </a:lvl1pPr>
          </a:lstStyle>
          <a:p>
            <a:fld id="{978F4360-3DF0-4D86-B296-3369D02C66C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860780" y="9428025"/>
            <a:ext cx="1165860" cy="490654"/>
          </a:xfrm>
          <a:prstGeom prst="rect">
            <a:avLst/>
          </a:prstGeom>
        </p:spPr>
      </p:pic>
    </p:spTree>
  </p:cSld>
  <p:clrMapOvr>
    <a:masterClrMapping/>
  </p:clrMapOvr>
  <p:transition advClick="0" advTm="3000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1" y="400473"/>
            <a:ext cx="5114132" cy="1704340"/>
          </a:xfrm>
        </p:spPr>
        <p:txBody>
          <a:bodyPr anchor="b"/>
          <a:lstStyle>
            <a:lvl1pPr algn="l">
              <a:defRPr sz="25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77586" y="400475"/>
            <a:ext cx="8689975" cy="8584566"/>
          </a:xfrm>
        </p:spPr>
        <p:txBody>
          <a:bodyPr/>
          <a:lstStyle>
            <a:lvl1pPr>
              <a:defRPr sz="4080"/>
            </a:lvl1pPr>
            <a:lvl2pPr>
              <a:defRPr sz="3570"/>
            </a:lvl2pPr>
            <a:lvl3pPr>
              <a:defRPr sz="3060"/>
            </a:lvl3pPr>
            <a:lvl4pPr>
              <a:defRPr sz="2550"/>
            </a:lvl4pPr>
            <a:lvl5pPr>
              <a:defRPr sz="2550"/>
            </a:lvl5pPr>
            <a:lvl6pPr>
              <a:defRPr sz="2550"/>
            </a:lvl6pPr>
            <a:lvl7pPr>
              <a:defRPr sz="2550"/>
            </a:lvl7pPr>
            <a:lvl8pPr>
              <a:defRPr sz="2550"/>
            </a:lvl8pPr>
            <a:lvl9pPr>
              <a:defRPr sz="25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41" y="2104815"/>
            <a:ext cx="5114132" cy="6880226"/>
          </a:xfrm>
        </p:spPr>
        <p:txBody>
          <a:bodyPr/>
          <a:lstStyle>
            <a:lvl1pPr marL="0" indent="0">
              <a:buNone/>
              <a:defRPr sz="1785"/>
            </a:lvl1pPr>
            <a:lvl2pPr marL="582904" indent="0">
              <a:buNone/>
              <a:defRPr sz="1530"/>
            </a:lvl2pPr>
            <a:lvl3pPr marL="1165809" indent="0">
              <a:buNone/>
              <a:defRPr sz="1275"/>
            </a:lvl3pPr>
            <a:lvl4pPr marL="1748713" indent="0">
              <a:buNone/>
              <a:defRPr sz="1148"/>
            </a:lvl4pPr>
            <a:lvl5pPr marL="2331617" indent="0">
              <a:buNone/>
              <a:defRPr sz="1148"/>
            </a:lvl5pPr>
            <a:lvl6pPr marL="2914521" indent="0">
              <a:buNone/>
              <a:defRPr sz="1148"/>
            </a:lvl6pPr>
            <a:lvl7pPr marL="3497425" indent="0">
              <a:buNone/>
              <a:defRPr sz="1148"/>
            </a:lvl7pPr>
            <a:lvl8pPr marL="4080330" indent="0">
              <a:buNone/>
              <a:defRPr sz="1148"/>
            </a:lvl8pPr>
            <a:lvl9pPr marL="4663234" indent="0">
              <a:buNone/>
              <a:defRPr sz="11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360-3DF0-4D86-B296-3369D02C66C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6889" y="7040880"/>
            <a:ext cx="9326880" cy="831216"/>
          </a:xfrm>
        </p:spPr>
        <p:txBody>
          <a:bodyPr anchor="b"/>
          <a:lstStyle>
            <a:lvl1pPr algn="l">
              <a:defRPr sz="25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6889" y="898737"/>
            <a:ext cx="9326880" cy="6035040"/>
          </a:xfrm>
        </p:spPr>
        <p:txBody>
          <a:bodyPr/>
          <a:lstStyle>
            <a:lvl1pPr marL="0" indent="0">
              <a:buNone/>
              <a:defRPr sz="4080"/>
            </a:lvl1pPr>
            <a:lvl2pPr marL="582904" indent="0">
              <a:buNone/>
              <a:defRPr sz="3570"/>
            </a:lvl2pPr>
            <a:lvl3pPr marL="1165809" indent="0">
              <a:buNone/>
              <a:defRPr sz="3060"/>
            </a:lvl3pPr>
            <a:lvl4pPr marL="1748713" indent="0">
              <a:buNone/>
              <a:defRPr sz="2550"/>
            </a:lvl4pPr>
            <a:lvl5pPr marL="2331617" indent="0">
              <a:buNone/>
              <a:defRPr sz="2550"/>
            </a:lvl5pPr>
            <a:lvl6pPr marL="2914521" indent="0">
              <a:buNone/>
              <a:defRPr sz="2550"/>
            </a:lvl6pPr>
            <a:lvl7pPr marL="3497425" indent="0">
              <a:buNone/>
              <a:defRPr sz="2550"/>
            </a:lvl7pPr>
            <a:lvl8pPr marL="4080330" indent="0">
              <a:buNone/>
              <a:defRPr sz="2550"/>
            </a:lvl8pPr>
            <a:lvl9pPr marL="4663234" indent="0">
              <a:buNone/>
              <a:defRPr sz="255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6889" y="7872096"/>
            <a:ext cx="9326880" cy="1180464"/>
          </a:xfrm>
        </p:spPr>
        <p:txBody>
          <a:bodyPr/>
          <a:lstStyle>
            <a:lvl1pPr marL="0" indent="0">
              <a:buNone/>
              <a:defRPr sz="1785"/>
            </a:lvl1pPr>
            <a:lvl2pPr marL="582904" indent="0">
              <a:buNone/>
              <a:defRPr sz="1530"/>
            </a:lvl2pPr>
            <a:lvl3pPr marL="1165809" indent="0">
              <a:buNone/>
              <a:defRPr sz="1275"/>
            </a:lvl3pPr>
            <a:lvl4pPr marL="1748713" indent="0">
              <a:buNone/>
              <a:defRPr sz="1148"/>
            </a:lvl4pPr>
            <a:lvl5pPr marL="2331617" indent="0">
              <a:buNone/>
              <a:defRPr sz="1148"/>
            </a:lvl5pPr>
            <a:lvl6pPr marL="2914521" indent="0">
              <a:buNone/>
              <a:defRPr sz="1148"/>
            </a:lvl6pPr>
            <a:lvl7pPr marL="3497425" indent="0">
              <a:buNone/>
              <a:defRPr sz="1148"/>
            </a:lvl7pPr>
            <a:lvl8pPr marL="4080330" indent="0">
              <a:buNone/>
              <a:defRPr sz="1148"/>
            </a:lvl8pPr>
            <a:lvl9pPr marL="4663234" indent="0">
              <a:buNone/>
              <a:defRPr sz="11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360-3DF0-4D86-B296-3369D02C66C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3000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02802"/>
            <a:ext cx="1399032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7240" y="2346964"/>
            <a:ext cx="13990320" cy="6638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" y="9322651"/>
            <a:ext cx="362712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11141" y="9322651"/>
            <a:ext cx="492252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40441" y="9322651"/>
            <a:ext cx="362712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F4360-3DF0-4D86-B296-3369D02C66C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3000">
    <p:wedge/>
  </p:transition>
  <p:hf hdr="0" ftr="0" dt="0"/>
  <p:txStyles>
    <p:titleStyle>
      <a:lvl1pPr algn="ctr" defTabSz="1165809" rtl="0" eaLnBrk="1" latinLnBrk="0" hangingPunct="1">
        <a:spcBef>
          <a:spcPct val="0"/>
        </a:spcBef>
        <a:buNone/>
        <a:defRPr sz="561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7179" indent="-437179" algn="l" defTabSz="1165809" rtl="0" eaLnBrk="1" latinLnBrk="0" hangingPunct="1">
        <a:spcBef>
          <a:spcPct val="20000"/>
        </a:spcBef>
        <a:buFont typeface="Arial" pitchFamily="34" charset="0"/>
        <a:buChar char="•"/>
        <a:defRPr sz="4080" kern="1200">
          <a:solidFill>
            <a:schemeClr val="tx1"/>
          </a:solidFill>
          <a:latin typeface="+mn-lt"/>
          <a:ea typeface="+mn-ea"/>
          <a:cs typeface="+mn-cs"/>
        </a:defRPr>
      </a:lvl1pPr>
      <a:lvl2pPr marL="947219" indent="-364315" algn="l" defTabSz="1165809" rtl="0" eaLnBrk="1" latinLnBrk="0" hangingPunct="1">
        <a:spcBef>
          <a:spcPct val="20000"/>
        </a:spcBef>
        <a:buFont typeface="Arial" pitchFamily="34" charset="0"/>
        <a:buChar char="–"/>
        <a:defRPr sz="3570" kern="1200">
          <a:solidFill>
            <a:schemeClr val="tx1"/>
          </a:solidFill>
          <a:latin typeface="+mn-lt"/>
          <a:ea typeface="+mn-ea"/>
          <a:cs typeface="+mn-cs"/>
        </a:defRPr>
      </a:lvl2pPr>
      <a:lvl3pPr marL="1457261" indent="-291452" algn="l" defTabSz="1165809" rtl="0" eaLnBrk="1" latinLnBrk="0" hangingPunct="1">
        <a:spcBef>
          <a:spcPct val="20000"/>
        </a:spcBef>
        <a:buFont typeface="Arial" pitchFamily="34" charset="0"/>
        <a:buChar char="•"/>
        <a:defRPr sz="3060" kern="1200">
          <a:solidFill>
            <a:schemeClr val="tx1"/>
          </a:solidFill>
          <a:latin typeface="+mn-lt"/>
          <a:ea typeface="+mn-ea"/>
          <a:cs typeface="+mn-cs"/>
        </a:defRPr>
      </a:lvl3pPr>
      <a:lvl4pPr marL="2040165" indent="-291452" algn="l" defTabSz="1165809" rtl="0" eaLnBrk="1" latinLnBrk="0" hangingPunct="1">
        <a:spcBef>
          <a:spcPct val="20000"/>
        </a:spcBef>
        <a:buFont typeface="Arial" pitchFamily="34" charset="0"/>
        <a:buChar char="–"/>
        <a:defRPr sz="2550" kern="1200">
          <a:solidFill>
            <a:schemeClr val="tx1"/>
          </a:solidFill>
          <a:latin typeface="+mn-lt"/>
          <a:ea typeface="+mn-ea"/>
          <a:cs typeface="+mn-cs"/>
        </a:defRPr>
      </a:lvl4pPr>
      <a:lvl5pPr marL="2623069" indent="-291452" algn="l" defTabSz="1165809" rtl="0" eaLnBrk="1" latinLnBrk="0" hangingPunct="1">
        <a:spcBef>
          <a:spcPct val="20000"/>
        </a:spcBef>
        <a:buFont typeface="Arial" pitchFamily="34" charset="0"/>
        <a:buChar char="»"/>
        <a:defRPr sz="2550" kern="1200">
          <a:solidFill>
            <a:schemeClr val="tx1"/>
          </a:solidFill>
          <a:latin typeface="+mn-lt"/>
          <a:ea typeface="+mn-ea"/>
          <a:cs typeface="+mn-cs"/>
        </a:defRPr>
      </a:lvl5pPr>
      <a:lvl6pPr marL="3205973" indent="-291452" algn="l" defTabSz="1165809" rtl="0" eaLnBrk="1" latinLnBrk="0" hangingPunct="1">
        <a:spcBef>
          <a:spcPct val="20000"/>
        </a:spcBef>
        <a:buFont typeface="Arial" pitchFamily="34" charset="0"/>
        <a:buChar char="•"/>
        <a:defRPr sz="2550" kern="1200">
          <a:solidFill>
            <a:schemeClr val="tx1"/>
          </a:solidFill>
          <a:latin typeface="+mn-lt"/>
          <a:ea typeface="+mn-ea"/>
          <a:cs typeface="+mn-cs"/>
        </a:defRPr>
      </a:lvl6pPr>
      <a:lvl7pPr marL="3788877" indent="-291452" algn="l" defTabSz="1165809" rtl="0" eaLnBrk="1" latinLnBrk="0" hangingPunct="1">
        <a:spcBef>
          <a:spcPct val="20000"/>
        </a:spcBef>
        <a:buFont typeface="Arial" pitchFamily="34" charset="0"/>
        <a:buChar char="•"/>
        <a:defRPr sz="2550" kern="1200">
          <a:solidFill>
            <a:schemeClr val="tx1"/>
          </a:solidFill>
          <a:latin typeface="+mn-lt"/>
          <a:ea typeface="+mn-ea"/>
          <a:cs typeface="+mn-cs"/>
        </a:defRPr>
      </a:lvl7pPr>
      <a:lvl8pPr marL="4371782" indent="-291452" algn="l" defTabSz="1165809" rtl="0" eaLnBrk="1" latinLnBrk="0" hangingPunct="1">
        <a:spcBef>
          <a:spcPct val="20000"/>
        </a:spcBef>
        <a:buFont typeface="Arial" pitchFamily="34" charset="0"/>
        <a:buChar char="•"/>
        <a:defRPr sz="2550" kern="1200">
          <a:solidFill>
            <a:schemeClr val="tx1"/>
          </a:solidFill>
          <a:latin typeface="+mn-lt"/>
          <a:ea typeface="+mn-ea"/>
          <a:cs typeface="+mn-cs"/>
        </a:defRPr>
      </a:lvl8pPr>
      <a:lvl9pPr marL="4954686" indent="-291452" algn="l" defTabSz="1165809" rtl="0" eaLnBrk="1" latinLnBrk="0" hangingPunct="1">
        <a:spcBef>
          <a:spcPct val="20000"/>
        </a:spcBef>
        <a:buFont typeface="Arial" pitchFamily="34" charset="0"/>
        <a:buChar char="•"/>
        <a:defRPr sz="25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65809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1pPr>
      <a:lvl2pPr marL="582904" algn="l" defTabSz="1165809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2pPr>
      <a:lvl3pPr marL="1165809" algn="l" defTabSz="1165809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3pPr>
      <a:lvl4pPr marL="1748713" algn="l" defTabSz="1165809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4pPr>
      <a:lvl5pPr marL="2331617" algn="l" defTabSz="1165809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5pPr>
      <a:lvl6pPr marL="2914521" algn="l" defTabSz="1165809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6pPr>
      <a:lvl7pPr marL="3497425" algn="l" defTabSz="1165809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7pPr>
      <a:lvl8pPr marL="4080330" algn="l" defTabSz="1165809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8pPr>
      <a:lvl9pPr marL="4663234" algn="l" defTabSz="1165809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Reinforced_concrete" TargetMode="External"/><Relationship Id="rId2" Type="http://schemas.openxmlformats.org/officeDocument/2006/relationships/hyperlink" Target="https://en.wikipedia.org/wiki/Finite_element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720342" y="387828"/>
            <a:ext cx="1088136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100" b="1" dirty="0">
                <a:latin typeface="Garamond" panose="02020404030301010803" pitchFamily="18" charset="0"/>
              </a:rPr>
              <a:t>Maryland Port Administration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13145" y="7459973"/>
            <a:ext cx="699230" cy="367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85" b="1" dirty="0">
                <a:solidFill>
                  <a:schemeClr val="bg1"/>
                </a:solidFill>
              </a:rPr>
              <a:t>MMT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3365899"/>
            <a:ext cx="7268147" cy="640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7286" y="1707138"/>
            <a:ext cx="11674416" cy="150502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570" b="1" dirty="0">
                <a:solidFill>
                  <a:schemeClr val="bg1"/>
                </a:solidFill>
                <a:latin typeface="Garamond" panose="02020404030301010803" pitchFamily="18" charset="0"/>
              </a:rPr>
              <a:t>Design &amp; Reconstruction of</a:t>
            </a:r>
          </a:p>
          <a:p>
            <a:pPr algn="ctr"/>
            <a:r>
              <a:rPr lang="en-US" sz="3570" b="1" dirty="0">
                <a:solidFill>
                  <a:schemeClr val="bg1"/>
                </a:solidFill>
                <a:latin typeface="Garamond" panose="02020404030301010803" pitchFamily="18" charset="0"/>
              </a:rPr>
              <a:t>Berth 4 at Dundalk Marine Terminal</a:t>
            </a:r>
          </a:p>
          <a:p>
            <a:pPr algn="ctr"/>
            <a:r>
              <a:rPr lang="en-US" sz="2040" b="1" dirty="0">
                <a:solidFill>
                  <a:schemeClr val="bg1"/>
                </a:solidFill>
                <a:latin typeface="Garamond" panose="02020404030301010803" pitchFamily="18" charset="0"/>
              </a:rPr>
              <a:t>March, 2017</a:t>
            </a:r>
            <a:endParaRPr lang="en-US" sz="204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360-3DF0-4D86-B296-3369D02C66CC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2241531" y="8744540"/>
            <a:ext cx="1263015" cy="559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84"/>
          </a:p>
        </p:txBody>
      </p:sp>
      <p:sp>
        <p:nvSpPr>
          <p:cNvPr id="5" name="Rectangle 4"/>
          <p:cNvSpPr/>
          <p:nvPr/>
        </p:nvSpPr>
        <p:spPr>
          <a:xfrm>
            <a:off x="13601702" y="9269281"/>
            <a:ext cx="1638298" cy="712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5334000" y="6172200"/>
            <a:ext cx="152400" cy="533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1738271"/>
      </p:ext>
    </p:extLst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43100" y="609600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2"/>
                </a:solidFill>
              </a:rPr>
              <a:t>RECONSTRUCTION RATIONALE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360-3DF0-4D86-B296-3369D02C66C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1752600"/>
            <a:ext cx="14706600" cy="762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8631" indent="-728631">
              <a:buFont typeface="Arial" panose="020B0604020202020204" pitchFamily="34" charset="0"/>
              <a:buChar char="•"/>
            </a:pPr>
            <a:r>
              <a:rPr lang="en-US" sz="4080" dirty="0" smtClean="0"/>
              <a:t>Existing Timber Pile Relieving Platform has reached end of useful service life.</a:t>
            </a:r>
          </a:p>
          <a:p>
            <a:endParaRPr lang="en-US" sz="4080" dirty="0" smtClean="0"/>
          </a:p>
          <a:p>
            <a:pPr marL="728631" indent="-728631">
              <a:buFont typeface="Arial" panose="020B0604020202020204" pitchFamily="34" charset="0"/>
              <a:buChar char="•"/>
            </a:pPr>
            <a:r>
              <a:rPr lang="en-US" sz="4080" dirty="0" smtClean="0"/>
              <a:t>Early 1900’s original construction and subsequent 1960’s -70’s retrofit program.</a:t>
            </a:r>
          </a:p>
          <a:p>
            <a:pPr lvl="1"/>
            <a:endParaRPr lang="en-US" sz="4080" dirty="0" smtClean="0"/>
          </a:p>
          <a:p>
            <a:pPr marL="1343108" lvl="1" indent="-728631">
              <a:buFont typeface="Wingdings" panose="05000000000000000000" pitchFamily="2" charset="2"/>
              <a:buChar char="§"/>
            </a:pPr>
            <a:r>
              <a:rPr lang="en-US" sz="4080" dirty="0" smtClean="0"/>
              <a:t>Prior design criteria and standards reaching obsolescence.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4080" dirty="0"/>
          </a:p>
          <a:p>
            <a:pPr marL="728631" indent="-728631">
              <a:buFont typeface="Arial" panose="020B0604020202020204" pitchFamily="34" charset="0"/>
              <a:buChar char="•"/>
            </a:pPr>
            <a:r>
              <a:rPr lang="en-US" sz="4080" dirty="0" smtClean="0"/>
              <a:t>Degraded/failing portions of timber cut-off wall causing backlands subsidence &amp; material exfiltration.</a:t>
            </a:r>
          </a:p>
          <a:p>
            <a:endParaRPr lang="en-US" sz="4080" dirty="0" smtClean="0"/>
          </a:p>
          <a:p>
            <a:pPr marL="1343108" lvl="1" indent="-728631">
              <a:buFont typeface="Wingdings" panose="05000000000000000000" pitchFamily="2" charset="2"/>
              <a:buChar char="§"/>
            </a:pPr>
            <a:r>
              <a:rPr lang="en-US" sz="4080" dirty="0"/>
              <a:t>Results in Significant Areas of Load </a:t>
            </a:r>
            <a:r>
              <a:rPr lang="en-US" sz="4080" dirty="0" smtClean="0"/>
              <a:t>Restriction.</a:t>
            </a:r>
            <a:endParaRPr lang="en-US" sz="5100" dirty="0"/>
          </a:p>
        </p:txBody>
      </p:sp>
      <p:sp>
        <p:nvSpPr>
          <p:cNvPr id="5" name="Rectangle 4"/>
          <p:cNvSpPr/>
          <p:nvPr/>
        </p:nvSpPr>
        <p:spPr>
          <a:xfrm>
            <a:off x="12241531" y="8744540"/>
            <a:ext cx="1263015" cy="559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84"/>
          </a:p>
        </p:txBody>
      </p:sp>
      <p:sp>
        <p:nvSpPr>
          <p:cNvPr id="6" name="Rectangle 5"/>
          <p:cNvSpPr/>
          <p:nvPr/>
        </p:nvSpPr>
        <p:spPr>
          <a:xfrm>
            <a:off x="13601702" y="9269281"/>
            <a:ext cx="1638298" cy="712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40454"/>
      </p:ext>
    </p:extLst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43100" y="609600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2"/>
                </a:solidFill>
              </a:rPr>
              <a:t>DMT 4 – PRIOR CONFIGURATION – PARTIAL PLAN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360-3DF0-4D86-B296-3369D02C66C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33288" y="7362287"/>
            <a:ext cx="1097851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100" dirty="0" smtClean="0"/>
          </a:p>
          <a:p>
            <a:pPr marL="728631" indent="-728631">
              <a:buFont typeface="Arial" panose="020B0604020202020204" pitchFamily="34" charset="0"/>
              <a:buChar char="•"/>
            </a:pPr>
            <a:r>
              <a:rPr lang="en-US" sz="5100" dirty="0" smtClean="0"/>
              <a:t>Prior Wharf Footprint:  706’ x 38’</a:t>
            </a:r>
            <a:endParaRPr lang="en-US" sz="5100" dirty="0"/>
          </a:p>
        </p:txBody>
      </p:sp>
      <p:sp>
        <p:nvSpPr>
          <p:cNvPr id="5" name="Rectangle 4"/>
          <p:cNvSpPr/>
          <p:nvPr/>
        </p:nvSpPr>
        <p:spPr>
          <a:xfrm>
            <a:off x="12241531" y="8744540"/>
            <a:ext cx="1263015" cy="559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84"/>
          </a:p>
        </p:txBody>
      </p:sp>
      <p:sp>
        <p:nvSpPr>
          <p:cNvPr id="6" name="Rectangle 5"/>
          <p:cNvSpPr/>
          <p:nvPr/>
        </p:nvSpPr>
        <p:spPr>
          <a:xfrm>
            <a:off x="13601702" y="9269281"/>
            <a:ext cx="1638298" cy="712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659913"/>
            <a:ext cx="13772874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205549"/>
      </p:ext>
    </p:extLst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43100" y="609600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2"/>
                </a:solidFill>
              </a:rPr>
              <a:t>DMT 4 – PRIOR CONFIGURATION - SECTION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360-3DF0-4D86-B296-3369D02C66C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3143" y="6406786"/>
            <a:ext cx="1097851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100" dirty="0"/>
          </a:p>
          <a:p>
            <a:pPr marL="728631" indent="-728631">
              <a:buFont typeface="Arial" panose="020B0604020202020204" pitchFamily="34" charset="0"/>
              <a:buChar char="•"/>
            </a:pPr>
            <a:endParaRPr lang="en-US" sz="5100" dirty="0"/>
          </a:p>
          <a:p>
            <a:pPr marL="728631" indent="-728631">
              <a:buFont typeface="Arial" panose="020B0604020202020204" pitchFamily="34" charset="0"/>
              <a:buChar char="•"/>
            </a:pPr>
            <a:endParaRPr lang="en-US" sz="5100" dirty="0"/>
          </a:p>
          <a:p>
            <a:pPr marL="728631" indent="-728631">
              <a:buFont typeface="Arial" panose="020B0604020202020204" pitchFamily="34" charset="0"/>
              <a:buChar char="•"/>
            </a:pPr>
            <a:endParaRPr lang="en-US" sz="5100" dirty="0"/>
          </a:p>
        </p:txBody>
      </p:sp>
      <p:sp>
        <p:nvSpPr>
          <p:cNvPr id="5" name="Rectangle 4"/>
          <p:cNvSpPr/>
          <p:nvPr/>
        </p:nvSpPr>
        <p:spPr>
          <a:xfrm>
            <a:off x="12241531" y="8744540"/>
            <a:ext cx="1263015" cy="559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84"/>
          </a:p>
        </p:txBody>
      </p:sp>
      <p:sp>
        <p:nvSpPr>
          <p:cNvPr id="6" name="Rectangle 5"/>
          <p:cNvSpPr/>
          <p:nvPr/>
        </p:nvSpPr>
        <p:spPr>
          <a:xfrm>
            <a:off x="13601702" y="9269281"/>
            <a:ext cx="1638298" cy="712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820906"/>
            <a:ext cx="133115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75341"/>
      </p:ext>
    </p:extLst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43100" y="609600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</a:rPr>
              <a:t>DMT 4 </a:t>
            </a:r>
            <a:r>
              <a:rPr lang="en-US" sz="3600" b="1" dirty="0" smtClean="0">
                <a:solidFill>
                  <a:schemeClr val="tx2"/>
                </a:solidFill>
              </a:rPr>
              <a:t>DECK PLAN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`</a:t>
            </a:r>
            <a:fld id="{978F4360-3DF0-4D86-B296-3369D02C66C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3142" y="6976108"/>
            <a:ext cx="1227105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8631" indent="-728631">
              <a:buFont typeface="Arial" panose="020B0604020202020204" pitchFamily="34" charset="0"/>
              <a:buChar char="•"/>
            </a:pPr>
            <a:r>
              <a:rPr lang="en-US" sz="5100" dirty="0" smtClean="0"/>
              <a:t>New Wharf Footprint:  706’ x 74’</a:t>
            </a:r>
            <a:endParaRPr lang="en-US" sz="5100" dirty="0"/>
          </a:p>
        </p:txBody>
      </p:sp>
      <p:sp>
        <p:nvSpPr>
          <p:cNvPr id="5" name="Rectangle 4"/>
          <p:cNvSpPr/>
          <p:nvPr/>
        </p:nvSpPr>
        <p:spPr>
          <a:xfrm>
            <a:off x="12241531" y="8744540"/>
            <a:ext cx="1263015" cy="559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84"/>
          </a:p>
        </p:txBody>
      </p:sp>
      <p:sp>
        <p:nvSpPr>
          <p:cNvPr id="6" name="Rectangle 5"/>
          <p:cNvSpPr/>
          <p:nvPr/>
        </p:nvSpPr>
        <p:spPr>
          <a:xfrm>
            <a:off x="13601702" y="9269281"/>
            <a:ext cx="1638298" cy="712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078" y="1619248"/>
            <a:ext cx="14660645" cy="53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07564"/>
      </p:ext>
    </p:extLst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43100" y="685801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</a:rPr>
              <a:t>PRIMARY DESIGN CRITERIA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360-3DF0-4D86-B296-3369D02C66C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26031" y="2114551"/>
            <a:ext cx="10978515" cy="1202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8631" indent="-728631">
              <a:buFont typeface="Arial" panose="020B0604020202020204" pitchFamily="34" charset="0"/>
              <a:buChar char="•"/>
            </a:pPr>
            <a:r>
              <a:rPr lang="en-US" sz="4080" dirty="0"/>
              <a:t>1,000 PSF Live Load Rating</a:t>
            </a:r>
          </a:p>
          <a:p>
            <a:endParaRPr lang="en-US" sz="4080" dirty="0"/>
          </a:p>
          <a:p>
            <a:pPr marL="728631" indent="-728631">
              <a:buFont typeface="Arial" panose="020B0604020202020204" pitchFamily="34" charset="0"/>
              <a:buChar char="•"/>
            </a:pPr>
            <a:r>
              <a:rPr lang="en-US" sz="4080" dirty="0"/>
              <a:t>140 ton Trailer Loading</a:t>
            </a:r>
          </a:p>
          <a:p>
            <a:endParaRPr lang="en-US" sz="4080" dirty="0"/>
          </a:p>
          <a:p>
            <a:pPr marL="728631" indent="-728631">
              <a:buFont typeface="Arial" panose="020B0604020202020204" pitchFamily="34" charset="0"/>
              <a:buChar char="•"/>
            </a:pPr>
            <a:r>
              <a:rPr lang="en-US" sz="4080" dirty="0"/>
              <a:t>250,000 # Top-Pick Axle Load</a:t>
            </a:r>
          </a:p>
          <a:p>
            <a:endParaRPr lang="en-US" sz="4080" dirty="0"/>
          </a:p>
          <a:p>
            <a:pPr marL="728631" indent="-728631">
              <a:buFont typeface="Arial" panose="020B0604020202020204" pitchFamily="34" charset="0"/>
              <a:buChar char="•"/>
            </a:pPr>
            <a:r>
              <a:rPr lang="en-US" sz="4080" dirty="0"/>
              <a:t>200 ton Mooring Bollard Capacity</a:t>
            </a:r>
          </a:p>
          <a:p>
            <a:endParaRPr lang="en-US" sz="4080" dirty="0"/>
          </a:p>
          <a:p>
            <a:pPr marL="728631" indent="-728631">
              <a:buFont typeface="Arial" panose="020B0604020202020204" pitchFamily="34" charset="0"/>
              <a:buChar char="•"/>
            </a:pPr>
            <a:r>
              <a:rPr lang="en-US" sz="4080" dirty="0"/>
              <a:t>Cooper E-80 Rail Loading – 80,000 # Axle Loads</a:t>
            </a:r>
          </a:p>
          <a:p>
            <a:pPr marL="728631" indent="-728631">
              <a:buFont typeface="Arial" panose="020B0604020202020204" pitchFamily="34" charset="0"/>
              <a:buChar char="•"/>
            </a:pPr>
            <a:endParaRPr lang="en-US" sz="4080" dirty="0"/>
          </a:p>
          <a:p>
            <a:pPr marL="728631" indent="-728631">
              <a:buFont typeface="Arial" panose="020B0604020202020204" pitchFamily="34" charset="0"/>
              <a:buChar char="•"/>
            </a:pPr>
            <a:endParaRPr lang="en-US" sz="4080" dirty="0"/>
          </a:p>
          <a:p>
            <a:endParaRPr lang="en-US" sz="4080" dirty="0"/>
          </a:p>
          <a:p>
            <a:endParaRPr lang="en-US" sz="4080" dirty="0"/>
          </a:p>
          <a:p>
            <a:pPr lvl="1"/>
            <a:endParaRPr lang="en-US" sz="4080" dirty="0"/>
          </a:p>
          <a:p>
            <a:endParaRPr lang="en-US" sz="5100" dirty="0"/>
          </a:p>
          <a:p>
            <a:pPr marL="728631" indent="-728631">
              <a:buFont typeface="Arial" panose="020B0604020202020204" pitchFamily="34" charset="0"/>
              <a:buChar char="•"/>
            </a:pPr>
            <a:endParaRPr lang="en-US" sz="5100" dirty="0"/>
          </a:p>
          <a:p>
            <a:pPr marL="728631" indent="-728631">
              <a:buFont typeface="Arial" panose="020B0604020202020204" pitchFamily="34" charset="0"/>
              <a:buChar char="•"/>
            </a:pPr>
            <a:endParaRPr lang="en-US" sz="5100" dirty="0"/>
          </a:p>
          <a:p>
            <a:pPr marL="728631" indent="-728631">
              <a:buFont typeface="Arial" panose="020B0604020202020204" pitchFamily="34" charset="0"/>
              <a:buChar char="•"/>
            </a:pPr>
            <a:endParaRPr lang="en-US" sz="5100" dirty="0"/>
          </a:p>
        </p:txBody>
      </p:sp>
      <p:sp>
        <p:nvSpPr>
          <p:cNvPr id="5" name="Rectangle 4"/>
          <p:cNvSpPr/>
          <p:nvPr/>
        </p:nvSpPr>
        <p:spPr>
          <a:xfrm>
            <a:off x="12241531" y="8744540"/>
            <a:ext cx="1263015" cy="559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84"/>
          </a:p>
        </p:txBody>
      </p:sp>
      <p:sp>
        <p:nvSpPr>
          <p:cNvPr id="6" name="Rectangle 5"/>
          <p:cNvSpPr/>
          <p:nvPr/>
        </p:nvSpPr>
        <p:spPr>
          <a:xfrm>
            <a:off x="13601702" y="9269281"/>
            <a:ext cx="1638298" cy="712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662873"/>
      </p:ext>
    </p:extLst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43100" y="533400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2"/>
                </a:solidFill>
              </a:rPr>
              <a:t>Top Pick Cargo Handler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360-3DF0-4D86-B296-3369D02C66C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241531" y="8744540"/>
            <a:ext cx="1263015" cy="559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84"/>
          </a:p>
        </p:txBody>
      </p:sp>
      <p:sp>
        <p:nvSpPr>
          <p:cNvPr id="6" name="Rectangle 5"/>
          <p:cNvSpPr/>
          <p:nvPr/>
        </p:nvSpPr>
        <p:spPr>
          <a:xfrm>
            <a:off x="13601702" y="9269281"/>
            <a:ext cx="1638298" cy="712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9259" r="54583" b="12222"/>
          <a:stretch/>
        </p:blipFill>
        <p:spPr>
          <a:xfrm>
            <a:off x="3352800" y="1524000"/>
            <a:ext cx="8086401" cy="786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648285"/>
      </p:ext>
    </p:extLst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43100" y="533400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2"/>
                </a:solidFill>
              </a:rPr>
              <a:t>Cargo Trailer Offloading RoRo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360-3DF0-4D86-B296-3369D02C66C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241531" y="8744540"/>
            <a:ext cx="1263015" cy="559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84"/>
          </a:p>
        </p:txBody>
      </p:sp>
      <p:sp>
        <p:nvSpPr>
          <p:cNvPr id="6" name="Rectangle 5"/>
          <p:cNvSpPr/>
          <p:nvPr/>
        </p:nvSpPr>
        <p:spPr>
          <a:xfrm>
            <a:off x="13601702" y="9269281"/>
            <a:ext cx="1638298" cy="712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500281"/>
            <a:ext cx="10850880" cy="813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89858"/>
      </p:ext>
    </p:extLst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43100" y="609600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2"/>
                </a:solidFill>
              </a:rPr>
              <a:t>200 Ton Mooring Bollard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360-3DF0-4D86-B296-3369D02C66C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3143" y="6406786"/>
            <a:ext cx="1097851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100" dirty="0"/>
          </a:p>
          <a:p>
            <a:pPr marL="728631" indent="-728631">
              <a:buFont typeface="Arial" panose="020B0604020202020204" pitchFamily="34" charset="0"/>
              <a:buChar char="•"/>
            </a:pPr>
            <a:endParaRPr lang="en-US" sz="5100" dirty="0"/>
          </a:p>
          <a:p>
            <a:pPr marL="728631" indent="-728631">
              <a:buFont typeface="Arial" panose="020B0604020202020204" pitchFamily="34" charset="0"/>
              <a:buChar char="•"/>
            </a:pPr>
            <a:endParaRPr lang="en-US" sz="5100" dirty="0"/>
          </a:p>
          <a:p>
            <a:pPr marL="728631" indent="-728631">
              <a:buFont typeface="Arial" panose="020B0604020202020204" pitchFamily="34" charset="0"/>
              <a:buChar char="•"/>
            </a:pPr>
            <a:endParaRPr lang="en-US" sz="5100" dirty="0"/>
          </a:p>
        </p:txBody>
      </p:sp>
      <p:sp>
        <p:nvSpPr>
          <p:cNvPr id="5" name="Rectangle 4"/>
          <p:cNvSpPr/>
          <p:nvPr/>
        </p:nvSpPr>
        <p:spPr>
          <a:xfrm>
            <a:off x="12241531" y="8744540"/>
            <a:ext cx="1263015" cy="559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84"/>
          </a:p>
        </p:txBody>
      </p:sp>
      <p:sp>
        <p:nvSpPr>
          <p:cNvPr id="6" name="Rectangle 5"/>
          <p:cNvSpPr/>
          <p:nvPr/>
        </p:nvSpPr>
        <p:spPr>
          <a:xfrm>
            <a:off x="13601702" y="9269281"/>
            <a:ext cx="1638298" cy="712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711" y="1721683"/>
            <a:ext cx="9875520" cy="740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52523"/>
      </p:ext>
    </p:extLst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360-3DF0-4D86-B296-3369D02C66CC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043" y="594360"/>
            <a:ext cx="13738715" cy="886968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11658600" y="6477000"/>
            <a:ext cx="12954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12192000" y="3352800"/>
            <a:ext cx="762000" cy="18288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775622" y="5486400"/>
            <a:ext cx="2024979" cy="762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091850" y="3200400"/>
            <a:ext cx="1480150" cy="154698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889159" y="5067952"/>
            <a:ext cx="1840158" cy="836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PT SOIL ANCHORS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35463" y="5640105"/>
            <a:ext cx="1840158" cy="836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P/S CONC. PILES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19234" y="4541768"/>
            <a:ext cx="2472617" cy="836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P/S CONC. PILE CAPS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016158" y="6248401"/>
            <a:ext cx="2306990" cy="12091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COMBINATION WALL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42484" y="735475"/>
            <a:ext cx="2276367" cy="1209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COMPOSITE SLAB </a:t>
            </a:r>
            <a:r>
              <a:rPr lang="en-US" dirty="0" smtClean="0">
                <a:solidFill>
                  <a:srgbClr val="FF0000"/>
                </a:solidFill>
              </a:rPr>
              <a:t>DECK UNDER BALLAST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3218851" y="1752600"/>
            <a:ext cx="2158999" cy="10659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3116095"/>
      </p:ext>
    </p:extLst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57400" y="609600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</a:rPr>
              <a:t>POST-TENSIONED COMBINATION </a:t>
            </a:r>
            <a:r>
              <a:rPr lang="en-US" sz="3600" b="1" dirty="0" smtClean="0">
                <a:solidFill>
                  <a:schemeClr val="tx2"/>
                </a:solidFill>
              </a:rPr>
              <a:t>WALL 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360-3DF0-4D86-B296-3369D02C66C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1813397"/>
            <a:ext cx="6705600" cy="1327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 smtClean="0"/>
              <a:t>Combines H-Shape with Intermediate Z-Shapes.</a:t>
            </a:r>
            <a:endParaRPr lang="en-US" sz="4080" dirty="0"/>
          </a:p>
          <a:p>
            <a:endParaRPr lang="en-US" sz="4080" dirty="0"/>
          </a:p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 smtClean="0"/>
              <a:t>H-Shape at 6-ft o/c.</a:t>
            </a:r>
            <a:endParaRPr lang="en-US" sz="4080" dirty="0"/>
          </a:p>
          <a:p>
            <a:endParaRPr lang="en-US" sz="4080" dirty="0"/>
          </a:p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 smtClean="0"/>
              <a:t>H-Shape driven to support anchor “downdrag” and vertical service loads.</a:t>
            </a:r>
          </a:p>
          <a:p>
            <a:endParaRPr lang="en-US" sz="4080" dirty="0" smtClean="0"/>
          </a:p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 smtClean="0"/>
              <a:t>170 ton design load for H-Shape.</a:t>
            </a:r>
            <a:endParaRPr lang="en-US" sz="4080" dirty="0"/>
          </a:p>
          <a:p>
            <a:endParaRPr lang="en-US" sz="4080" dirty="0"/>
          </a:p>
          <a:p>
            <a:endParaRPr lang="en-US" sz="4080" dirty="0"/>
          </a:p>
          <a:p>
            <a:endParaRPr lang="en-US" sz="4080" dirty="0"/>
          </a:p>
          <a:p>
            <a:endParaRPr lang="en-US" sz="4080" dirty="0"/>
          </a:p>
          <a:p>
            <a:pPr lvl="1"/>
            <a:endParaRPr lang="en-US" sz="4080" dirty="0"/>
          </a:p>
          <a:p>
            <a:endParaRPr lang="en-US" sz="5100" dirty="0"/>
          </a:p>
          <a:p>
            <a:pPr marL="728631" indent="-728631">
              <a:buFont typeface="Arial" panose="020B0604020202020204" pitchFamily="34" charset="0"/>
              <a:buChar char="•"/>
            </a:pPr>
            <a:endParaRPr lang="en-US" sz="5100" dirty="0"/>
          </a:p>
          <a:p>
            <a:pPr marL="728631" indent="-728631">
              <a:buFont typeface="Arial" panose="020B0604020202020204" pitchFamily="34" charset="0"/>
              <a:buChar char="•"/>
            </a:pPr>
            <a:endParaRPr lang="en-US" sz="5100" dirty="0"/>
          </a:p>
          <a:p>
            <a:pPr marL="728631" indent="-728631">
              <a:buFont typeface="Arial" panose="020B0604020202020204" pitchFamily="34" charset="0"/>
              <a:buChar char="•"/>
            </a:pPr>
            <a:endParaRPr lang="en-US" sz="5100" dirty="0"/>
          </a:p>
        </p:txBody>
      </p:sp>
      <p:sp>
        <p:nvSpPr>
          <p:cNvPr id="5" name="Rectangle 4"/>
          <p:cNvSpPr/>
          <p:nvPr/>
        </p:nvSpPr>
        <p:spPr>
          <a:xfrm>
            <a:off x="12241531" y="8744540"/>
            <a:ext cx="1263015" cy="559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84"/>
          </a:p>
        </p:txBody>
      </p:sp>
      <p:sp>
        <p:nvSpPr>
          <p:cNvPr id="7" name="Rectangle 6"/>
          <p:cNvSpPr/>
          <p:nvPr/>
        </p:nvSpPr>
        <p:spPr>
          <a:xfrm>
            <a:off x="13601702" y="9269281"/>
            <a:ext cx="1638298" cy="712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451" t="15221" r="12152" b="2082"/>
          <a:stretch/>
        </p:blipFill>
        <p:spPr>
          <a:xfrm>
            <a:off x="7543800" y="2985265"/>
            <a:ext cx="73152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51838"/>
      </p:ext>
    </p:extLst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43100" y="545388"/>
            <a:ext cx="11658600" cy="1117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</a:rPr>
              <a:t>PROJECT </a:t>
            </a:r>
            <a:r>
              <a:rPr lang="en-US" sz="3600" b="1" dirty="0" smtClean="0">
                <a:solidFill>
                  <a:schemeClr val="tx2"/>
                </a:solidFill>
              </a:rPr>
              <a:t>TEAM</a:t>
            </a:r>
            <a:endParaRPr lang="en-US" sz="3600" b="1" dirty="0">
              <a:solidFill>
                <a:schemeClr val="tx2"/>
              </a:solidFill>
            </a:endParaRPr>
          </a:p>
          <a:p>
            <a:pPr algn="ctr"/>
            <a:endParaRPr lang="en-US" sz="3060" b="1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360-3DF0-4D86-B296-3369D02C66C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76400" y="1981200"/>
            <a:ext cx="13018769" cy="7469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8631" indent="-728631">
              <a:buFont typeface="Arial" panose="020B0604020202020204" pitchFamily="34" charset="0"/>
              <a:buChar char="•"/>
            </a:pPr>
            <a:r>
              <a:rPr lang="en-US" sz="4080" dirty="0" smtClean="0"/>
              <a:t>Owner - Maryland Port Administration (MPA)</a:t>
            </a:r>
          </a:p>
          <a:p>
            <a:endParaRPr lang="en-US" sz="4080" dirty="0" smtClean="0"/>
          </a:p>
          <a:p>
            <a:pPr marL="728631" indent="-728631">
              <a:buFont typeface="Arial" panose="020B0604020202020204" pitchFamily="34" charset="0"/>
              <a:buChar char="•"/>
            </a:pPr>
            <a:r>
              <a:rPr lang="en-US" sz="4080" dirty="0" smtClean="0"/>
              <a:t>Engineer of Record – Moffatt &amp; Nichol</a:t>
            </a:r>
          </a:p>
          <a:p>
            <a:endParaRPr lang="en-US" sz="4080" dirty="0" smtClean="0"/>
          </a:p>
          <a:p>
            <a:pPr marL="728631" indent="-728631">
              <a:buFont typeface="Arial" panose="020B0604020202020204" pitchFamily="34" charset="0"/>
              <a:buChar char="•"/>
            </a:pPr>
            <a:r>
              <a:rPr lang="en-US" sz="4080" dirty="0" smtClean="0"/>
              <a:t>Prime Contractor – Corman Marine Construction (CMC)</a:t>
            </a:r>
          </a:p>
          <a:p>
            <a:endParaRPr lang="en-US" sz="4080" dirty="0" smtClean="0"/>
          </a:p>
          <a:p>
            <a:pPr marL="1343108" lvl="1" indent="-728631">
              <a:buFont typeface="Wingdings" panose="05000000000000000000" pitchFamily="2" charset="2"/>
              <a:buChar char="§"/>
            </a:pPr>
            <a:r>
              <a:rPr lang="en-US" sz="4080" dirty="0" smtClean="0"/>
              <a:t>Approx. Duration:  Summer 2014 to Fall 2016</a:t>
            </a:r>
            <a:endParaRPr lang="en-US" sz="4080" dirty="0"/>
          </a:p>
          <a:p>
            <a:endParaRPr lang="en-US" sz="4080" dirty="0"/>
          </a:p>
          <a:p>
            <a:endParaRPr lang="en-US" sz="5100" dirty="0"/>
          </a:p>
          <a:p>
            <a:pPr marL="728631" indent="-728631">
              <a:buFont typeface="Arial" panose="020B0604020202020204" pitchFamily="34" charset="0"/>
              <a:buChar char="•"/>
            </a:pPr>
            <a:endParaRPr lang="en-US" sz="5100" dirty="0"/>
          </a:p>
          <a:p>
            <a:pPr marL="728631" indent="-728631">
              <a:buFont typeface="Arial" panose="020B0604020202020204" pitchFamily="34" charset="0"/>
              <a:buChar char="•"/>
            </a:pPr>
            <a:endParaRPr lang="en-US" sz="5100" dirty="0"/>
          </a:p>
        </p:txBody>
      </p:sp>
      <p:sp>
        <p:nvSpPr>
          <p:cNvPr id="5" name="Rectangle 4"/>
          <p:cNvSpPr/>
          <p:nvPr/>
        </p:nvSpPr>
        <p:spPr>
          <a:xfrm>
            <a:off x="12241531" y="8744540"/>
            <a:ext cx="1263015" cy="559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84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0" y="9180391"/>
            <a:ext cx="1639966" cy="80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69999"/>
      </p:ext>
    </p:extLst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57400" y="609600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</a:rPr>
              <a:t>POST-TENSIONED COMBINATION </a:t>
            </a:r>
            <a:r>
              <a:rPr lang="en-US" sz="3600" b="1" dirty="0" smtClean="0">
                <a:solidFill>
                  <a:schemeClr val="tx2"/>
                </a:solidFill>
              </a:rPr>
              <a:t>WALL (Continued)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360-3DF0-4D86-B296-3369D02C66C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1813397"/>
            <a:ext cx="6705600" cy="12649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/>
              <a:t>Maintain Stability of Shed 4 &amp; Backland Soil Mass</a:t>
            </a:r>
          </a:p>
          <a:p>
            <a:endParaRPr lang="en-US" sz="4080" dirty="0"/>
          </a:p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/>
              <a:t>Approx. 170 ton soil anchor design load</a:t>
            </a:r>
          </a:p>
          <a:p>
            <a:endParaRPr lang="en-US" sz="4080" dirty="0"/>
          </a:p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/>
              <a:t>Primary lateral bracing system of berth</a:t>
            </a:r>
          </a:p>
          <a:p>
            <a:endParaRPr lang="en-US" sz="4080" dirty="0"/>
          </a:p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/>
              <a:t>Approximate bulkhead cap volume of 753 CY</a:t>
            </a:r>
          </a:p>
          <a:p>
            <a:endParaRPr lang="en-US" sz="4080" dirty="0"/>
          </a:p>
          <a:p>
            <a:endParaRPr lang="en-US" sz="4080" dirty="0"/>
          </a:p>
          <a:p>
            <a:endParaRPr lang="en-US" sz="4080" dirty="0"/>
          </a:p>
          <a:p>
            <a:pPr lvl="1"/>
            <a:endParaRPr lang="en-US" sz="4080" dirty="0"/>
          </a:p>
          <a:p>
            <a:endParaRPr lang="en-US" sz="5100" dirty="0"/>
          </a:p>
          <a:p>
            <a:pPr marL="728631" indent="-728631">
              <a:buFont typeface="Arial" panose="020B0604020202020204" pitchFamily="34" charset="0"/>
              <a:buChar char="•"/>
            </a:pPr>
            <a:endParaRPr lang="en-US" sz="5100" dirty="0"/>
          </a:p>
          <a:p>
            <a:pPr marL="728631" indent="-728631">
              <a:buFont typeface="Arial" panose="020B0604020202020204" pitchFamily="34" charset="0"/>
              <a:buChar char="•"/>
            </a:pPr>
            <a:endParaRPr lang="en-US" sz="5100" dirty="0"/>
          </a:p>
          <a:p>
            <a:pPr marL="728631" indent="-728631">
              <a:buFont typeface="Arial" panose="020B0604020202020204" pitchFamily="34" charset="0"/>
              <a:buChar char="•"/>
            </a:pPr>
            <a:endParaRPr lang="en-US" sz="5100" dirty="0"/>
          </a:p>
        </p:txBody>
      </p:sp>
      <p:sp>
        <p:nvSpPr>
          <p:cNvPr id="5" name="Rectangle 4"/>
          <p:cNvSpPr/>
          <p:nvPr/>
        </p:nvSpPr>
        <p:spPr>
          <a:xfrm>
            <a:off x="12241531" y="8744540"/>
            <a:ext cx="1263015" cy="559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84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371" t="2644" r="-460" b="-20833"/>
          <a:stretch/>
        </p:blipFill>
        <p:spPr>
          <a:xfrm>
            <a:off x="6858000" y="1600201"/>
            <a:ext cx="8305800" cy="7467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601702" y="9269281"/>
            <a:ext cx="1638298" cy="712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62495"/>
      </p:ext>
    </p:extLst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57400" y="609600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</a:rPr>
              <a:t>POST-TENSIONED COMBINATION </a:t>
            </a:r>
            <a:r>
              <a:rPr lang="en-US" sz="3600" b="1" dirty="0" smtClean="0">
                <a:solidFill>
                  <a:schemeClr val="tx2"/>
                </a:solidFill>
              </a:rPr>
              <a:t>WALL (Continued)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360-3DF0-4D86-B296-3369D02C66C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7201009"/>
            <a:ext cx="13182602" cy="2603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 smtClean="0"/>
              <a:t>Develop Geotechnical Capacity in Potomac Sand &amp; Gravels</a:t>
            </a:r>
          </a:p>
          <a:p>
            <a:endParaRPr lang="en-US" sz="4080" dirty="0" smtClean="0"/>
          </a:p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 smtClean="0"/>
              <a:t>143 Anchors at Average Length of  160 LF (45 LF Bond)</a:t>
            </a:r>
            <a:endParaRPr lang="en-US" sz="4080" dirty="0"/>
          </a:p>
          <a:p>
            <a:endParaRPr lang="en-US" sz="4080" dirty="0"/>
          </a:p>
        </p:txBody>
      </p:sp>
      <p:sp>
        <p:nvSpPr>
          <p:cNvPr id="5" name="Rectangle 4"/>
          <p:cNvSpPr/>
          <p:nvPr/>
        </p:nvSpPr>
        <p:spPr>
          <a:xfrm>
            <a:off x="12241531" y="8744540"/>
            <a:ext cx="1263015" cy="559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84"/>
          </a:p>
        </p:txBody>
      </p:sp>
      <p:sp>
        <p:nvSpPr>
          <p:cNvPr id="7" name="Rectangle 6"/>
          <p:cNvSpPr/>
          <p:nvPr/>
        </p:nvSpPr>
        <p:spPr>
          <a:xfrm>
            <a:off x="13601702" y="9269281"/>
            <a:ext cx="1638298" cy="712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1095"/>
          <a:stretch/>
        </p:blipFill>
        <p:spPr>
          <a:xfrm>
            <a:off x="2438401" y="1600200"/>
            <a:ext cx="9829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83227"/>
      </p:ext>
    </p:extLst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57400" y="609600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</a:rPr>
              <a:t>PRESTRESSED CONCRETE PILES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360-3DF0-4D86-B296-3369D02C66C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1813396"/>
            <a:ext cx="7162800" cy="762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/>
              <a:t>24-inch square displacement pile</a:t>
            </a:r>
          </a:p>
          <a:p>
            <a:endParaRPr lang="en-US" sz="4080" dirty="0"/>
          </a:p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/>
              <a:t>Design loads range from 170 ton – 220 ton</a:t>
            </a:r>
          </a:p>
          <a:p>
            <a:endParaRPr lang="en-US" sz="4080" dirty="0"/>
          </a:p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/>
              <a:t>Design to support both driving stresses and service-life loading.</a:t>
            </a:r>
          </a:p>
          <a:p>
            <a:endParaRPr lang="en-US" sz="4080" dirty="0"/>
          </a:p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/>
              <a:t>Approximate total pile volume of  4295 CY using SCC.</a:t>
            </a:r>
          </a:p>
        </p:txBody>
      </p:sp>
      <p:sp>
        <p:nvSpPr>
          <p:cNvPr id="5" name="Rectangle 4"/>
          <p:cNvSpPr/>
          <p:nvPr/>
        </p:nvSpPr>
        <p:spPr>
          <a:xfrm>
            <a:off x="12241531" y="8744540"/>
            <a:ext cx="1263015" cy="559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84"/>
          </a:p>
        </p:txBody>
      </p:sp>
      <p:sp>
        <p:nvSpPr>
          <p:cNvPr id="7" name="Rectangle 6"/>
          <p:cNvSpPr/>
          <p:nvPr/>
        </p:nvSpPr>
        <p:spPr>
          <a:xfrm>
            <a:off x="13601702" y="9269281"/>
            <a:ext cx="1638298" cy="712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1986297"/>
            <a:ext cx="7944434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291003"/>
      </p:ext>
    </p:extLst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57400" y="609600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</a:rPr>
              <a:t>PRESTRESSED CONCRETE PILE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360-3DF0-4D86-B296-3369D02C66C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6057900"/>
            <a:ext cx="15697200" cy="527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/>
              <a:t>Contractor proposed change to precast-prestressed pile caps.</a:t>
            </a:r>
          </a:p>
          <a:p>
            <a:pPr marL="571474" indent="-571474">
              <a:buFont typeface="Arial" panose="020B0604020202020204" pitchFamily="34" charset="0"/>
              <a:buChar char="•"/>
            </a:pPr>
            <a:endParaRPr lang="en-US" sz="4080" dirty="0"/>
          </a:p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/>
              <a:t>Approximately 64-ft long precast-prestressed </a:t>
            </a:r>
            <a:r>
              <a:rPr lang="en-US" sz="4080" dirty="0" smtClean="0"/>
              <a:t>elements.</a:t>
            </a:r>
            <a:endParaRPr lang="en-US" sz="4080" dirty="0"/>
          </a:p>
          <a:p>
            <a:endParaRPr lang="en-US" sz="4080" dirty="0"/>
          </a:p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/>
              <a:t>Approximate total precast cap volume of 906 CY.</a:t>
            </a:r>
          </a:p>
          <a:p>
            <a:endParaRPr lang="en-US" sz="4080" dirty="0"/>
          </a:p>
          <a:p>
            <a:pPr marL="571474" indent="-571474">
              <a:buFont typeface="Arial" panose="020B0604020202020204" pitchFamily="34" charset="0"/>
              <a:buChar char="•"/>
            </a:pPr>
            <a:endParaRPr lang="en-US" sz="4080" dirty="0"/>
          </a:p>
          <a:p>
            <a:endParaRPr lang="en-US" sz="5100" dirty="0"/>
          </a:p>
        </p:txBody>
      </p:sp>
      <p:sp>
        <p:nvSpPr>
          <p:cNvPr id="5" name="Rectangle 4"/>
          <p:cNvSpPr/>
          <p:nvPr/>
        </p:nvSpPr>
        <p:spPr>
          <a:xfrm>
            <a:off x="12241531" y="8744540"/>
            <a:ext cx="1263015" cy="559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84"/>
          </a:p>
        </p:txBody>
      </p:sp>
      <p:sp>
        <p:nvSpPr>
          <p:cNvPr id="7" name="Rectangle 6"/>
          <p:cNvSpPr/>
          <p:nvPr/>
        </p:nvSpPr>
        <p:spPr>
          <a:xfrm>
            <a:off x="13601702" y="9269281"/>
            <a:ext cx="1638298" cy="712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1" y="1524000"/>
            <a:ext cx="14166227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77832"/>
      </p:ext>
    </p:extLst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57400" y="609600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</a:rPr>
              <a:t>COMPOSITE DECK SLAB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360-3DF0-4D86-B296-3369D02C66C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6057900"/>
            <a:ext cx="15697200" cy="527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/>
              <a:t>10-inch thick precast/prestressed deck </a:t>
            </a:r>
            <a:r>
              <a:rPr lang="en-US" sz="4080" dirty="0" smtClean="0"/>
              <a:t>planks.</a:t>
            </a:r>
            <a:endParaRPr lang="en-US" sz="4080" dirty="0"/>
          </a:p>
          <a:p>
            <a:pPr marL="571474" indent="-571474">
              <a:buFont typeface="Arial" panose="020B0604020202020204" pitchFamily="34" charset="0"/>
              <a:buChar char="•"/>
            </a:pPr>
            <a:endParaRPr lang="en-US" sz="4080" dirty="0"/>
          </a:p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/>
              <a:t>8-inch thick CIP topping </a:t>
            </a:r>
            <a:r>
              <a:rPr lang="en-US" sz="4080" dirty="0" smtClean="0"/>
              <a:t>slab.</a:t>
            </a:r>
            <a:endParaRPr lang="en-US" sz="4080" dirty="0"/>
          </a:p>
          <a:p>
            <a:endParaRPr lang="en-US" sz="4080" dirty="0"/>
          </a:p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/>
              <a:t>Approximate deck slab volume of 2903 CY.</a:t>
            </a:r>
          </a:p>
          <a:p>
            <a:endParaRPr lang="en-US" sz="4080" dirty="0"/>
          </a:p>
          <a:p>
            <a:pPr marL="571474" indent="-571474">
              <a:buFont typeface="Arial" panose="020B0604020202020204" pitchFamily="34" charset="0"/>
              <a:buChar char="•"/>
            </a:pPr>
            <a:endParaRPr lang="en-US" sz="4080" dirty="0"/>
          </a:p>
          <a:p>
            <a:endParaRPr lang="en-US" sz="5100" dirty="0"/>
          </a:p>
        </p:txBody>
      </p:sp>
      <p:sp>
        <p:nvSpPr>
          <p:cNvPr id="5" name="Rectangle 4"/>
          <p:cNvSpPr/>
          <p:nvPr/>
        </p:nvSpPr>
        <p:spPr>
          <a:xfrm>
            <a:off x="12241531" y="8744540"/>
            <a:ext cx="1263015" cy="559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84"/>
          </a:p>
        </p:txBody>
      </p:sp>
      <p:sp>
        <p:nvSpPr>
          <p:cNvPr id="7" name="Rectangle 6"/>
          <p:cNvSpPr/>
          <p:nvPr/>
        </p:nvSpPr>
        <p:spPr>
          <a:xfrm>
            <a:off x="13601702" y="9269281"/>
            <a:ext cx="1638298" cy="712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135" y="1381760"/>
            <a:ext cx="10913903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270080"/>
      </p:ext>
    </p:extLst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57400" y="609600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2"/>
                </a:solidFill>
              </a:rPr>
              <a:t>SERVICE LIFE – SYSTEM PRESERVATION DESIGN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360-3DF0-4D86-B296-3369D02C66C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828800"/>
            <a:ext cx="15697200" cy="903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 smtClean="0"/>
              <a:t>75-Year Design Service Life</a:t>
            </a:r>
            <a:endParaRPr lang="en-US" sz="4080" dirty="0"/>
          </a:p>
          <a:p>
            <a:pPr marL="571474" indent="-571474">
              <a:buFont typeface="Arial" panose="020B0604020202020204" pitchFamily="34" charset="0"/>
              <a:buChar char="•"/>
            </a:pPr>
            <a:endParaRPr lang="en-US" sz="4080" dirty="0"/>
          </a:p>
          <a:p>
            <a:pPr marL="1185977" lvl="1" indent="-571500">
              <a:buFont typeface="Wingdings" panose="05000000000000000000" pitchFamily="2" charset="2"/>
              <a:buChar char="§"/>
            </a:pPr>
            <a:r>
              <a:rPr lang="en-US" sz="4080" dirty="0" smtClean="0"/>
              <a:t>MPA Standard Concrete Mix Design</a:t>
            </a:r>
            <a:endParaRPr lang="en-US" sz="4080" dirty="0"/>
          </a:p>
          <a:p>
            <a:endParaRPr lang="en-US" sz="4080" dirty="0"/>
          </a:p>
          <a:p>
            <a:pPr marL="1185977" lvl="1" indent="-571500">
              <a:buFont typeface="Wingdings" panose="05000000000000000000" pitchFamily="2" charset="2"/>
              <a:buChar char="§"/>
            </a:pPr>
            <a:r>
              <a:rPr lang="en-US" sz="4080" dirty="0" smtClean="0"/>
              <a:t>Cathodic Protection of Bulkhead Wall</a:t>
            </a:r>
          </a:p>
          <a:p>
            <a:pPr lvl="1"/>
            <a:endParaRPr lang="en-US" sz="4080" dirty="0" smtClean="0"/>
          </a:p>
          <a:p>
            <a:pPr marL="1185977" lvl="1" indent="-571500">
              <a:buFont typeface="Wingdings" panose="05000000000000000000" pitchFamily="2" charset="2"/>
              <a:buChar char="§"/>
            </a:pPr>
            <a:r>
              <a:rPr lang="en-US" sz="4080" dirty="0" smtClean="0"/>
              <a:t>Cathodic Protection of Concrete Piles</a:t>
            </a:r>
          </a:p>
          <a:p>
            <a:pPr lvl="1"/>
            <a:endParaRPr lang="en-US" sz="4080" dirty="0" smtClean="0"/>
          </a:p>
          <a:p>
            <a:pPr marL="1185977" lvl="1" indent="-571500">
              <a:buFont typeface="Wingdings" panose="05000000000000000000" pitchFamily="2" charset="2"/>
              <a:buChar char="§"/>
            </a:pPr>
            <a:r>
              <a:rPr lang="en-US" sz="4080" dirty="0" smtClean="0"/>
              <a:t>Serviceability Design – Limit Crack Width Values to 0.007”</a:t>
            </a:r>
          </a:p>
          <a:p>
            <a:pPr lvl="1"/>
            <a:endParaRPr lang="en-US" sz="4080" dirty="0" smtClean="0"/>
          </a:p>
          <a:p>
            <a:pPr marL="1185977" lvl="1" indent="-571500">
              <a:buFont typeface="Wingdings" panose="05000000000000000000" pitchFamily="2" charset="2"/>
              <a:buChar char="§"/>
            </a:pPr>
            <a:r>
              <a:rPr lang="en-US" sz="4080" dirty="0" smtClean="0"/>
              <a:t>Stringent Finish Standards – Similar Crack Width Limit</a:t>
            </a:r>
            <a:endParaRPr lang="en-US" sz="4080" dirty="0"/>
          </a:p>
          <a:p>
            <a:endParaRPr lang="en-US" sz="4080" dirty="0"/>
          </a:p>
          <a:p>
            <a:pPr marL="571474" indent="-571474">
              <a:buFont typeface="Arial" panose="020B0604020202020204" pitchFamily="34" charset="0"/>
              <a:buChar char="•"/>
            </a:pPr>
            <a:endParaRPr lang="en-US" sz="4080" dirty="0"/>
          </a:p>
          <a:p>
            <a:endParaRPr lang="en-US" sz="5100" dirty="0"/>
          </a:p>
        </p:txBody>
      </p:sp>
      <p:sp>
        <p:nvSpPr>
          <p:cNvPr id="5" name="Rectangle 4"/>
          <p:cNvSpPr/>
          <p:nvPr/>
        </p:nvSpPr>
        <p:spPr>
          <a:xfrm>
            <a:off x="12241531" y="8744540"/>
            <a:ext cx="1263015" cy="559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84"/>
          </a:p>
        </p:txBody>
      </p:sp>
      <p:sp>
        <p:nvSpPr>
          <p:cNvPr id="7" name="Rectangle 6"/>
          <p:cNvSpPr/>
          <p:nvPr/>
        </p:nvSpPr>
        <p:spPr>
          <a:xfrm>
            <a:off x="13601702" y="9269281"/>
            <a:ext cx="1638298" cy="712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934764"/>
      </p:ext>
    </p:extLst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57400" y="609600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2"/>
                </a:solidFill>
              </a:rPr>
              <a:t>SERVICE LIFE – MPA STANDARD CONCRETE MIX DESIGN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360-3DF0-4D86-B296-3369D02C66CC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5253" y="1371600"/>
            <a:ext cx="15074897" cy="903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 smtClean="0"/>
              <a:t>MPA Standard Concrete Mix Design</a:t>
            </a:r>
            <a:endParaRPr lang="en-US" sz="4080" dirty="0"/>
          </a:p>
          <a:p>
            <a:pPr marL="571474" indent="-571474">
              <a:buFont typeface="Arial" panose="020B0604020202020204" pitchFamily="34" charset="0"/>
              <a:buChar char="•"/>
            </a:pPr>
            <a:endParaRPr lang="en-US" sz="4080" dirty="0"/>
          </a:p>
          <a:p>
            <a:pPr marL="1185977" lvl="1" indent="-571500">
              <a:buFont typeface="Wingdings" panose="05000000000000000000" pitchFamily="2" charset="2"/>
              <a:buChar char="§"/>
            </a:pPr>
            <a:r>
              <a:rPr lang="en-US" sz="4080" dirty="0" smtClean="0"/>
              <a:t>75% Type II Cement + 25% Pozzolan (Slag or Flyash)</a:t>
            </a:r>
            <a:endParaRPr lang="en-US" sz="4080" dirty="0"/>
          </a:p>
          <a:p>
            <a:endParaRPr lang="en-US" sz="4080" dirty="0"/>
          </a:p>
          <a:p>
            <a:pPr marL="1185977" lvl="1" indent="-571500">
              <a:buFont typeface="Wingdings" panose="05000000000000000000" pitchFamily="2" charset="2"/>
              <a:buChar char="§"/>
            </a:pPr>
            <a:r>
              <a:rPr lang="en-US" sz="4080" dirty="0" smtClean="0"/>
              <a:t>W/C = 0.40</a:t>
            </a:r>
          </a:p>
          <a:p>
            <a:pPr lvl="1"/>
            <a:endParaRPr lang="en-US" sz="4080" dirty="0" smtClean="0"/>
          </a:p>
          <a:p>
            <a:pPr marL="1185977" lvl="1" indent="-571500">
              <a:buFont typeface="Wingdings" panose="05000000000000000000" pitchFamily="2" charset="2"/>
              <a:buChar char="§"/>
            </a:pPr>
            <a:r>
              <a:rPr lang="en-US" sz="4080" dirty="0" smtClean="0"/>
              <a:t>Aggregate testing to vet out ASR/ACR reactivity and/or Soundness.</a:t>
            </a:r>
          </a:p>
          <a:p>
            <a:pPr lvl="1"/>
            <a:endParaRPr lang="en-US" sz="4080" dirty="0" smtClean="0"/>
          </a:p>
          <a:p>
            <a:pPr marL="1185977" lvl="1" indent="-571500">
              <a:buFont typeface="Wingdings" panose="05000000000000000000" pitchFamily="2" charset="2"/>
              <a:buChar char="§"/>
            </a:pPr>
            <a:r>
              <a:rPr lang="en-US" sz="4080" dirty="0" smtClean="0"/>
              <a:t>Calcium Nitrite Corrosion Inhibitor ~ 3-4 GA/CY (Passivate Ferrous Ions)</a:t>
            </a:r>
          </a:p>
          <a:p>
            <a:pPr lvl="1"/>
            <a:endParaRPr lang="en-US" sz="4080" dirty="0" smtClean="0"/>
          </a:p>
          <a:p>
            <a:pPr marL="1185977" lvl="1" indent="-571500">
              <a:buFont typeface="Wingdings" panose="05000000000000000000" pitchFamily="2" charset="2"/>
              <a:buChar char="§"/>
            </a:pPr>
            <a:r>
              <a:rPr lang="en-US" sz="4080" dirty="0" smtClean="0"/>
              <a:t>3-Inch Cover + Corrosion Inhibitor:  75 Year Design Life</a:t>
            </a:r>
            <a:endParaRPr lang="en-US" sz="4080" dirty="0"/>
          </a:p>
          <a:p>
            <a:endParaRPr lang="en-US" sz="5100" dirty="0"/>
          </a:p>
        </p:txBody>
      </p:sp>
      <p:sp>
        <p:nvSpPr>
          <p:cNvPr id="5" name="Rectangle 4"/>
          <p:cNvSpPr/>
          <p:nvPr/>
        </p:nvSpPr>
        <p:spPr>
          <a:xfrm>
            <a:off x="13716000" y="8709801"/>
            <a:ext cx="1263015" cy="559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84"/>
          </a:p>
        </p:txBody>
      </p:sp>
      <p:sp>
        <p:nvSpPr>
          <p:cNvPr id="7" name="Rectangle 6"/>
          <p:cNvSpPr/>
          <p:nvPr/>
        </p:nvSpPr>
        <p:spPr>
          <a:xfrm>
            <a:off x="13601702" y="9269281"/>
            <a:ext cx="1638298" cy="712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800888"/>
      </p:ext>
    </p:extLst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57400" y="609600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2"/>
                </a:solidFill>
              </a:rPr>
              <a:t>SERVICE LIFE – MPA STANDARD CONCRETE MIX DESIGN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360-3DF0-4D86-B296-3369D02C66CC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1371600"/>
            <a:ext cx="14681200" cy="933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400" b="1" dirty="0"/>
              <a:t>STADIUM</a:t>
            </a:r>
            <a:r>
              <a:rPr lang="en-US" sz="4080" dirty="0" smtClean="0"/>
              <a:t> Service Life Evaluation</a:t>
            </a:r>
            <a:endParaRPr lang="en-US" sz="4080" dirty="0"/>
          </a:p>
          <a:p>
            <a:endParaRPr lang="en-US" sz="4080" dirty="0"/>
          </a:p>
          <a:p>
            <a:pPr marL="1185977" lvl="1" indent="-571500" algn="just">
              <a:buFont typeface="Wingdings" panose="05000000000000000000" pitchFamily="2" charset="2"/>
              <a:buChar char="§"/>
            </a:pPr>
            <a:r>
              <a:rPr lang="en-US" sz="4400" dirty="0" smtClean="0"/>
              <a:t>(Software </a:t>
            </a:r>
            <a:r>
              <a:rPr lang="en-US" sz="4400" dirty="0"/>
              <a:t>for Transport and Degradation In Unsaturated Materials) is a concrete service life prediction method which uses </a:t>
            </a:r>
            <a:r>
              <a:rPr lang="en-US" sz="4400" u="sng" dirty="0">
                <a:hlinkClick r:id="rId2" tooltip="Finite element"/>
              </a:rPr>
              <a:t>finite element</a:t>
            </a:r>
            <a:r>
              <a:rPr lang="en-US" sz="4400" u="sng" dirty="0"/>
              <a:t> </a:t>
            </a:r>
            <a:r>
              <a:rPr lang="en-US" sz="4400" dirty="0"/>
              <a:t>software in conjunction with certified lab testing to determine the service life of exposed </a:t>
            </a:r>
            <a:r>
              <a:rPr lang="en-US" sz="4400" dirty="0">
                <a:hlinkClick r:id="rId3" tooltip="Reinforced concrete"/>
              </a:rPr>
              <a:t>reinforced concrete</a:t>
            </a:r>
            <a:r>
              <a:rPr lang="en-US" sz="4400" dirty="0"/>
              <a:t>.</a:t>
            </a:r>
            <a:endParaRPr lang="en-US" sz="4080" dirty="0"/>
          </a:p>
          <a:p>
            <a:pPr lvl="1"/>
            <a:endParaRPr lang="en-US" sz="4080" dirty="0" smtClean="0"/>
          </a:p>
          <a:p>
            <a:pPr marL="1185977" lvl="1" indent="-571500">
              <a:buFont typeface="Wingdings" panose="05000000000000000000" pitchFamily="2" charset="2"/>
              <a:buChar char="§"/>
            </a:pPr>
            <a:r>
              <a:rPr lang="en-US" sz="4080" dirty="0" smtClean="0"/>
              <a:t>Independent Review performed by Material Scientists.</a:t>
            </a:r>
          </a:p>
          <a:p>
            <a:pPr lvl="1"/>
            <a:endParaRPr lang="en-US" sz="4080" dirty="0" smtClean="0"/>
          </a:p>
          <a:p>
            <a:pPr marL="1185977" lvl="1" indent="-571500">
              <a:buFont typeface="Wingdings" panose="05000000000000000000" pitchFamily="2" charset="2"/>
              <a:buChar char="§"/>
            </a:pPr>
            <a:r>
              <a:rPr lang="en-US" sz="4080" dirty="0" smtClean="0"/>
              <a:t>Time-step FEM program to model progression of chloride ions to bare (black carbon) reinforcing steel.</a:t>
            </a:r>
          </a:p>
          <a:p>
            <a:pPr lvl="1"/>
            <a:endParaRPr lang="en-US" sz="4080" dirty="0" smtClean="0"/>
          </a:p>
          <a:p>
            <a:endParaRPr lang="en-US" sz="5100" dirty="0"/>
          </a:p>
        </p:txBody>
      </p:sp>
      <p:sp>
        <p:nvSpPr>
          <p:cNvPr id="5" name="Rectangle 4"/>
          <p:cNvSpPr/>
          <p:nvPr/>
        </p:nvSpPr>
        <p:spPr>
          <a:xfrm>
            <a:off x="12241531" y="8744540"/>
            <a:ext cx="1263015" cy="559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84"/>
          </a:p>
        </p:txBody>
      </p:sp>
      <p:sp>
        <p:nvSpPr>
          <p:cNvPr id="7" name="Rectangle 6"/>
          <p:cNvSpPr/>
          <p:nvPr/>
        </p:nvSpPr>
        <p:spPr>
          <a:xfrm>
            <a:off x="13601702" y="9269281"/>
            <a:ext cx="1638298" cy="712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557173"/>
      </p:ext>
    </p:extLst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57400" y="609600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2"/>
                </a:solidFill>
              </a:rPr>
              <a:t>SERVICE LIFE – PASSIVE CATHODIC PROTECTION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360-3DF0-4D86-B296-3369D02C66CC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97000" y="1255931"/>
            <a:ext cx="12979400" cy="825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 smtClean="0"/>
              <a:t>Passive (Sacrificial) Cathodic Protection System</a:t>
            </a:r>
            <a:endParaRPr lang="en-US" sz="4080" dirty="0"/>
          </a:p>
          <a:p>
            <a:pPr marL="571474" indent="-571474">
              <a:buFont typeface="Arial" panose="020B0604020202020204" pitchFamily="34" charset="0"/>
              <a:buChar char="•"/>
            </a:pPr>
            <a:endParaRPr lang="en-US" sz="4080" dirty="0"/>
          </a:p>
          <a:p>
            <a:pPr marL="1185977" lvl="1" indent="-571500">
              <a:buFont typeface="Wingdings" panose="05000000000000000000" pitchFamily="2" charset="2"/>
              <a:buChar char="§"/>
            </a:pPr>
            <a:r>
              <a:rPr lang="en-US" sz="4080" dirty="0" smtClean="0"/>
              <a:t>Sacrificial element referred to as “Anode”.</a:t>
            </a:r>
            <a:endParaRPr lang="en-US" sz="4080" dirty="0"/>
          </a:p>
          <a:p>
            <a:endParaRPr lang="en-US" sz="4080" dirty="0"/>
          </a:p>
          <a:p>
            <a:pPr marL="1185977" lvl="1" indent="-571500">
              <a:buFont typeface="Wingdings" panose="05000000000000000000" pitchFamily="2" charset="2"/>
              <a:buChar char="§"/>
            </a:pPr>
            <a:r>
              <a:rPr lang="en-US" sz="4080" dirty="0" smtClean="0"/>
              <a:t>Anode designed to corrode in preference to the more stable (inert) carbon steel matrix.</a:t>
            </a:r>
          </a:p>
          <a:p>
            <a:pPr lvl="1"/>
            <a:endParaRPr lang="en-US" sz="4080" dirty="0" smtClean="0"/>
          </a:p>
          <a:p>
            <a:pPr marL="1185977" lvl="1" indent="-571500">
              <a:buFont typeface="Wingdings" panose="05000000000000000000" pitchFamily="2" charset="2"/>
              <a:buChar char="§"/>
            </a:pPr>
            <a:r>
              <a:rPr lang="en-US" sz="4080" dirty="0" smtClean="0"/>
              <a:t>Anode is consumed over time, requires monitoring and eventual replacement.</a:t>
            </a:r>
          </a:p>
          <a:p>
            <a:pPr lvl="1"/>
            <a:endParaRPr lang="en-US" sz="4080" dirty="0" smtClean="0"/>
          </a:p>
          <a:p>
            <a:pPr marL="1185977" lvl="1" indent="-571500">
              <a:buFont typeface="Wingdings" panose="05000000000000000000" pitchFamily="2" charset="2"/>
              <a:buChar char="§"/>
            </a:pPr>
            <a:r>
              <a:rPr lang="en-US" sz="4080" dirty="0" smtClean="0"/>
              <a:t>Zinc or Aluminum typically selected as Anode material.</a:t>
            </a:r>
          </a:p>
          <a:p>
            <a:pPr lvl="1"/>
            <a:endParaRPr lang="en-US" sz="4080" dirty="0" smtClean="0"/>
          </a:p>
          <a:p>
            <a:pPr marL="1185977" lvl="1" indent="-571500">
              <a:buFont typeface="Wingdings" panose="05000000000000000000" pitchFamily="2" charset="2"/>
              <a:buChar char="§"/>
            </a:pPr>
            <a:r>
              <a:rPr lang="en-US" sz="4080" dirty="0" smtClean="0"/>
              <a:t>Designed by a Corrosion Specialist PE &amp; NACE..</a:t>
            </a:r>
            <a:endParaRPr lang="en-US" sz="5100" dirty="0"/>
          </a:p>
        </p:txBody>
      </p:sp>
      <p:sp>
        <p:nvSpPr>
          <p:cNvPr id="5" name="Rectangle 4"/>
          <p:cNvSpPr/>
          <p:nvPr/>
        </p:nvSpPr>
        <p:spPr>
          <a:xfrm>
            <a:off x="12338687" y="8735201"/>
            <a:ext cx="1263015" cy="559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84"/>
          </a:p>
        </p:txBody>
      </p:sp>
      <p:sp>
        <p:nvSpPr>
          <p:cNvPr id="7" name="Rectangle 6"/>
          <p:cNvSpPr/>
          <p:nvPr/>
        </p:nvSpPr>
        <p:spPr>
          <a:xfrm>
            <a:off x="13601702" y="9269281"/>
            <a:ext cx="1638298" cy="712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741528"/>
      </p:ext>
    </p:extLst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57400" y="609600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2"/>
                </a:solidFill>
              </a:rPr>
              <a:t>SERVICE LIFE – PASSIVE CATHODIC PROTECTION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360-3DF0-4D86-B296-3369D02C66C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0243" y="1646867"/>
            <a:ext cx="6890385" cy="7783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 smtClean="0"/>
              <a:t>13 - Removable 325# Anode.</a:t>
            </a:r>
            <a:endParaRPr lang="en-US" sz="4080" dirty="0"/>
          </a:p>
          <a:p>
            <a:pPr marL="571474" indent="-571474">
              <a:buFont typeface="Arial" panose="020B0604020202020204" pitchFamily="34" charset="0"/>
              <a:buChar char="•"/>
            </a:pPr>
            <a:endParaRPr lang="en-US" sz="4080" dirty="0"/>
          </a:p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 smtClean="0"/>
              <a:t>4,225 total design poundage.</a:t>
            </a:r>
            <a:endParaRPr lang="en-US" sz="4080" dirty="0"/>
          </a:p>
          <a:p>
            <a:endParaRPr lang="en-US" sz="4080" dirty="0"/>
          </a:p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 smtClean="0"/>
              <a:t>Weld (electrically fuse) anode to SSP.</a:t>
            </a:r>
          </a:p>
          <a:p>
            <a:endParaRPr lang="en-US" sz="4080" dirty="0" smtClean="0"/>
          </a:p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 smtClean="0"/>
              <a:t>Formation of “circuit” in aqueous ion solution.</a:t>
            </a:r>
            <a:endParaRPr lang="en-US" sz="4080" dirty="0"/>
          </a:p>
          <a:p>
            <a:endParaRPr lang="en-US" sz="4080" dirty="0"/>
          </a:p>
          <a:p>
            <a:pPr marL="571474" indent="-571474">
              <a:buFont typeface="Arial" panose="020B0604020202020204" pitchFamily="34" charset="0"/>
              <a:buChar char="•"/>
            </a:pPr>
            <a:endParaRPr lang="en-US" sz="4080" dirty="0"/>
          </a:p>
          <a:p>
            <a:endParaRPr lang="en-US" sz="5100" dirty="0"/>
          </a:p>
        </p:txBody>
      </p:sp>
      <p:sp>
        <p:nvSpPr>
          <p:cNvPr id="5" name="Rectangle 4"/>
          <p:cNvSpPr/>
          <p:nvPr/>
        </p:nvSpPr>
        <p:spPr>
          <a:xfrm>
            <a:off x="12241531" y="8744540"/>
            <a:ext cx="1263015" cy="559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84"/>
          </a:p>
        </p:txBody>
      </p:sp>
      <p:sp>
        <p:nvSpPr>
          <p:cNvPr id="7" name="Rectangle 6"/>
          <p:cNvSpPr/>
          <p:nvPr/>
        </p:nvSpPr>
        <p:spPr>
          <a:xfrm>
            <a:off x="13601702" y="9269281"/>
            <a:ext cx="1638298" cy="712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1609975"/>
            <a:ext cx="6503918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590987"/>
      </p:ext>
    </p:extLst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43100" y="545388"/>
            <a:ext cx="11658600" cy="1117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</a:rPr>
              <a:t>PROJECT LOCATION</a:t>
            </a:r>
          </a:p>
          <a:p>
            <a:pPr algn="ctr"/>
            <a:endParaRPr lang="en-US" sz="3060" b="1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360-3DF0-4D86-B296-3369D02C66C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26031" y="2114552"/>
            <a:ext cx="10978515" cy="370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8631" indent="-728631">
              <a:buFont typeface="Arial" panose="020B0604020202020204" pitchFamily="34" charset="0"/>
              <a:buChar char="•"/>
            </a:pPr>
            <a:r>
              <a:rPr lang="en-US" sz="4080" dirty="0"/>
              <a:t>Dundalk Marine Terminal</a:t>
            </a:r>
          </a:p>
          <a:p>
            <a:endParaRPr lang="en-US" sz="4080" dirty="0"/>
          </a:p>
          <a:p>
            <a:endParaRPr lang="en-US" sz="5100" dirty="0"/>
          </a:p>
          <a:p>
            <a:pPr marL="728631" indent="-728631">
              <a:buFont typeface="Arial" panose="020B0604020202020204" pitchFamily="34" charset="0"/>
              <a:buChar char="•"/>
            </a:pPr>
            <a:endParaRPr lang="en-US" sz="5100" dirty="0"/>
          </a:p>
          <a:p>
            <a:pPr marL="728631" indent="-728631">
              <a:buFont typeface="Arial" panose="020B0604020202020204" pitchFamily="34" charset="0"/>
              <a:buChar char="•"/>
            </a:pPr>
            <a:endParaRPr lang="en-US" sz="5100" dirty="0"/>
          </a:p>
        </p:txBody>
      </p:sp>
      <p:sp>
        <p:nvSpPr>
          <p:cNvPr id="5" name="Rectangle 4"/>
          <p:cNvSpPr/>
          <p:nvPr/>
        </p:nvSpPr>
        <p:spPr>
          <a:xfrm>
            <a:off x="12241531" y="8744540"/>
            <a:ext cx="1263015" cy="559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84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3781" y="3335058"/>
            <a:ext cx="8297245" cy="3963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0" y="9180391"/>
            <a:ext cx="1639966" cy="80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6305"/>
      </p:ext>
    </p:extLst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57400" y="609600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2"/>
                </a:solidFill>
              </a:rPr>
              <a:t>SERVICE LIFE – PASSIVE CATHODIC PROTECTION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360-3DF0-4D86-B296-3369D02C66CC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0243" y="1646867"/>
            <a:ext cx="7433557" cy="762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/>
              <a:t>306 - Removable 50# Anode.</a:t>
            </a:r>
          </a:p>
          <a:p>
            <a:endParaRPr lang="en-US" sz="4080" dirty="0"/>
          </a:p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/>
              <a:t>15,300 total design poundage.</a:t>
            </a:r>
          </a:p>
          <a:p>
            <a:endParaRPr lang="en-US" sz="4080" dirty="0"/>
          </a:p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 smtClean="0"/>
              <a:t>Wires spliced within perimeter pile reinforcing steel.</a:t>
            </a:r>
          </a:p>
          <a:p>
            <a:endParaRPr lang="en-US" sz="4080" dirty="0" smtClean="0"/>
          </a:p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 smtClean="0"/>
              <a:t>Formation of “circuit” in aqueous ion solution.</a:t>
            </a:r>
          </a:p>
          <a:p>
            <a:endParaRPr lang="en-US" sz="4080" dirty="0" smtClean="0"/>
          </a:p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 smtClean="0"/>
              <a:t>Anode performance monitored in test stations.</a:t>
            </a:r>
            <a:endParaRPr lang="en-US" sz="5100" dirty="0"/>
          </a:p>
        </p:txBody>
      </p:sp>
      <p:sp>
        <p:nvSpPr>
          <p:cNvPr id="5" name="Rectangle 4"/>
          <p:cNvSpPr/>
          <p:nvPr/>
        </p:nvSpPr>
        <p:spPr>
          <a:xfrm>
            <a:off x="12241531" y="8744540"/>
            <a:ext cx="1263015" cy="559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84"/>
          </a:p>
        </p:txBody>
      </p:sp>
      <p:sp>
        <p:nvSpPr>
          <p:cNvPr id="7" name="Rectangle 6"/>
          <p:cNvSpPr/>
          <p:nvPr/>
        </p:nvSpPr>
        <p:spPr>
          <a:xfrm>
            <a:off x="13601702" y="9269281"/>
            <a:ext cx="1638298" cy="712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3363" b="24528"/>
          <a:stretch/>
        </p:blipFill>
        <p:spPr>
          <a:xfrm>
            <a:off x="9220200" y="1285033"/>
            <a:ext cx="4724398" cy="3657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" r="2098" b="11485"/>
          <a:stretch/>
        </p:blipFill>
        <p:spPr>
          <a:xfrm>
            <a:off x="8991600" y="5272268"/>
            <a:ext cx="5562600" cy="453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237812"/>
      </p:ext>
    </p:extLst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57400" y="609600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2"/>
                </a:solidFill>
              </a:rPr>
              <a:t>CONSTRUCTION – GENERAL SCOPE-OF-WORK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360-3DF0-4D86-B296-3369D02C66CC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8021" y="1600200"/>
            <a:ext cx="14977357" cy="7155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 smtClean="0"/>
              <a:t>Construct PT Anchored Bulkhead to Stabilize Shed 4 Backlands</a:t>
            </a:r>
          </a:p>
          <a:p>
            <a:endParaRPr lang="en-US" sz="4080" dirty="0" smtClean="0"/>
          </a:p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 smtClean="0"/>
              <a:t>Demolition of Existing Outboard Wharf</a:t>
            </a:r>
          </a:p>
          <a:p>
            <a:endParaRPr lang="en-US" sz="4080" dirty="0" smtClean="0"/>
          </a:p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 smtClean="0"/>
              <a:t>Dredge to EL -50 (NAVD 88)</a:t>
            </a:r>
          </a:p>
          <a:p>
            <a:endParaRPr lang="en-US" sz="4080" dirty="0" smtClean="0"/>
          </a:p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 smtClean="0"/>
              <a:t>Drive Outboard Wharf Piles</a:t>
            </a:r>
          </a:p>
          <a:p>
            <a:endParaRPr lang="en-US" sz="4080" dirty="0" smtClean="0"/>
          </a:p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 smtClean="0"/>
              <a:t>Construct Outboard Subframe</a:t>
            </a:r>
          </a:p>
          <a:p>
            <a:endParaRPr lang="en-US" sz="4080" dirty="0" smtClean="0"/>
          </a:p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 smtClean="0"/>
              <a:t>Closure Pours, Ballast Fill, Surface Paving &amp; Rail Works</a:t>
            </a:r>
            <a:endParaRPr lang="en-US" sz="5100" dirty="0"/>
          </a:p>
        </p:txBody>
      </p:sp>
      <p:sp>
        <p:nvSpPr>
          <p:cNvPr id="5" name="Rectangle 4"/>
          <p:cNvSpPr/>
          <p:nvPr/>
        </p:nvSpPr>
        <p:spPr>
          <a:xfrm>
            <a:off x="12241531" y="8744540"/>
            <a:ext cx="1263015" cy="559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84"/>
          </a:p>
        </p:txBody>
      </p:sp>
      <p:sp>
        <p:nvSpPr>
          <p:cNvPr id="7" name="Rectangle 6"/>
          <p:cNvSpPr/>
          <p:nvPr/>
        </p:nvSpPr>
        <p:spPr>
          <a:xfrm>
            <a:off x="13601702" y="9269281"/>
            <a:ext cx="1638298" cy="712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070755"/>
      </p:ext>
    </p:extLst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57400" y="609600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2"/>
                </a:solidFill>
              </a:rPr>
              <a:t>CONSTRUCTION – GENERAL SCOPE-OF-WORK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360-3DF0-4D86-B296-3369D02C66CC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8021" y="1600200"/>
            <a:ext cx="14977357" cy="7155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 smtClean="0"/>
              <a:t>Construct PT Anchored Bulkhead to Stabilize Shed 4 Backlands</a:t>
            </a:r>
          </a:p>
          <a:p>
            <a:endParaRPr lang="en-US" sz="4080" dirty="0" smtClean="0"/>
          </a:p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 smtClean="0"/>
              <a:t>Demolition of Existing Outboard Wharf</a:t>
            </a:r>
          </a:p>
          <a:p>
            <a:endParaRPr lang="en-US" sz="4080" dirty="0" smtClean="0"/>
          </a:p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 smtClean="0"/>
              <a:t>Dredge to EL -50 (NAVD 88)</a:t>
            </a:r>
          </a:p>
          <a:p>
            <a:endParaRPr lang="en-US" sz="4080" dirty="0" smtClean="0"/>
          </a:p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 smtClean="0"/>
              <a:t>Drive Outboard Wharf Piles</a:t>
            </a:r>
          </a:p>
          <a:p>
            <a:endParaRPr lang="en-US" sz="4080" dirty="0" smtClean="0"/>
          </a:p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 smtClean="0"/>
              <a:t>Construct Outboard Subframe</a:t>
            </a:r>
          </a:p>
          <a:p>
            <a:endParaRPr lang="en-US" sz="4080" dirty="0" smtClean="0"/>
          </a:p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 smtClean="0"/>
              <a:t>Closure Pours, Ballast Fill, Surface Paving &amp; Rail Works</a:t>
            </a:r>
            <a:endParaRPr lang="en-US" sz="5100" dirty="0"/>
          </a:p>
        </p:txBody>
      </p:sp>
      <p:sp>
        <p:nvSpPr>
          <p:cNvPr id="5" name="Rectangle 4"/>
          <p:cNvSpPr/>
          <p:nvPr/>
        </p:nvSpPr>
        <p:spPr>
          <a:xfrm>
            <a:off x="12241531" y="8744540"/>
            <a:ext cx="1263015" cy="559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84"/>
          </a:p>
        </p:txBody>
      </p:sp>
      <p:sp>
        <p:nvSpPr>
          <p:cNvPr id="7" name="Rectangle 6"/>
          <p:cNvSpPr/>
          <p:nvPr/>
        </p:nvSpPr>
        <p:spPr>
          <a:xfrm>
            <a:off x="13601702" y="9269281"/>
            <a:ext cx="1638298" cy="712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333712"/>
      </p:ext>
    </p:extLst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57400" y="609600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2"/>
                </a:solidFill>
              </a:rPr>
              <a:t>CONSTRUCTION – PT BULKHEAD WALL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360-3DF0-4D86-B296-3369D02C66CC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8077200"/>
            <a:ext cx="14977357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 smtClean="0"/>
              <a:t>Construct PT Anchored Bulkhead to Stabilize Shed 4 Backlands</a:t>
            </a:r>
          </a:p>
        </p:txBody>
      </p:sp>
      <p:sp>
        <p:nvSpPr>
          <p:cNvPr id="5" name="Rectangle 4"/>
          <p:cNvSpPr/>
          <p:nvPr/>
        </p:nvSpPr>
        <p:spPr>
          <a:xfrm>
            <a:off x="12241531" y="8744540"/>
            <a:ext cx="1263015" cy="559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84"/>
          </a:p>
        </p:txBody>
      </p:sp>
      <p:sp>
        <p:nvSpPr>
          <p:cNvPr id="7" name="Rectangle 6"/>
          <p:cNvSpPr/>
          <p:nvPr/>
        </p:nvSpPr>
        <p:spPr>
          <a:xfrm>
            <a:off x="13601702" y="9269281"/>
            <a:ext cx="1638298" cy="712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1" y="1654156"/>
            <a:ext cx="6949440" cy="52120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1626977"/>
            <a:ext cx="44577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405316"/>
      </p:ext>
    </p:extLst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57400" y="609600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2"/>
                </a:solidFill>
              </a:rPr>
              <a:t>CONSTRUCTION – PT BULKHEAD WALL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360-3DF0-4D86-B296-3369D02C66CC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8077200"/>
            <a:ext cx="14977357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 smtClean="0"/>
              <a:t>Construct PT Anchored Bulkhead to Stabilize Shed 4 Backlands</a:t>
            </a:r>
          </a:p>
        </p:txBody>
      </p:sp>
      <p:sp>
        <p:nvSpPr>
          <p:cNvPr id="5" name="Rectangle 4"/>
          <p:cNvSpPr/>
          <p:nvPr/>
        </p:nvSpPr>
        <p:spPr>
          <a:xfrm>
            <a:off x="12241531" y="8744540"/>
            <a:ext cx="1263015" cy="559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84"/>
          </a:p>
        </p:txBody>
      </p:sp>
      <p:sp>
        <p:nvSpPr>
          <p:cNvPr id="7" name="Rectangle 6"/>
          <p:cNvSpPr/>
          <p:nvPr/>
        </p:nvSpPr>
        <p:spPr>
          <a:xfrm>
            <a:off x="13601702" y="9269281"/>
            <a:ext cx="1638298" cy="712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905000"/>
            <a:ext cx="6705600" cy="5029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978" y="1905000"/>
            <a:ext cx="6705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161138"/>
      </p:ext>
    </p:extLst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57400" y="609600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2"/>
                </a:solidFill>
              </a:rPr>
              <a:t>CONSTRUCTION – PT BULKHEAD WALL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360-3DF0-4D86-B296-3369D02C66CC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8077200"/>
            <a:ext cx="14977357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 smtClean="0"/>
              <a:t>Construct Bulkhead Cap</a:t>
            </a:r>
          </a:p>
        </p:txBody>
      </p:sp>
      <p:sp>
        <p:nvSpPr>
          <p:cNvPr id="5" name="Rectangle 4"/>
          <p:cNvSpPr/>
          <p:nvPr/>
        </p:nvSpPr>
        <p:spPr>
          <a:xfrm>
            <a:off x="12241531" y="8744540"/>
            <a:ext cx="1263015" cy="559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84"/>
          </a:p>
        </p:txBody>
      </p:sp>
      <p:sp>
        <p:nvSpPr>
          <p:cNvPr id="7" name="Rectangle 6"/>
          <p:cNvSpPr/>
          <p:nvPr/>
        </p:nvSpPr>
        <p:spPr>
          <a:xfrm>
            <a:off x="13601702" y="9269281"/>
            <a:ext cx="1638298" cy="712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00" b="21209"/>
          <a:stretch/>
        </p:blipFill>
        <p:spPr>
          <a:xfrm>
            <a:off x="8500112" y="5947437"/>
            <a:ext cx="6187440" cy="36023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33" b="952"/>
          <a:stretch/>
        </p:blipFill>
        <p:spPr>
          <a:xfrm>
            <a:off x="8500113" y="1407124"/>
            <a:ext cx="6054088" cy="43891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82038"/>
            <a:ext cx="585216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10517"/>
      </p:ext>
    </p:extLst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57400" y="609600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2"/>
                </a:solidFill>
              </a:rPr>
              <a:t>CONSTRUCTION – PT BULKHEAD WALL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360-3DF0-4D86-B296-3369D02C66CC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8077200"/>
            <a:ext cx="14977357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 smtClean="0"/>
              <a:t>Install, Tension, Lock-off Anchors</a:t>
            </a:r>
          </a:p>
        </p:txBody>
      </p:sp>
      <p:sp>
        <p:nvSpPr>
          <p:cNvPr id="5" name="Rectangle 4"/>
          <p:cNvSpPr/>
          <p:nvPr/>
        </p:nvSpPr>
        <p:spPr>
          <a:xfrm>
            <a:off x="12241531" y="8744540"/>
            <a:ext cx="1263015" cy="559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84"/>
          </a:p>
        </p:txBody>
      </p:sp>
      <p:sp>
        <p:nvSpPr>
          <p:cNvPr id="7" name="Rectangle 6"/>
          <p:cNvSpPr/>
          <p:nvPr/>
        </p:nvSpPr>
        <p:spPr>
          <a:xfrm>
            <a:off x="13601702" y="9269281"/>
            <a:ext cx="1638298" cy="712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852831"/>
            <a:ext cx="3600450" cy="4800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1865531"/>
            <a:ext cx="6400800" cy="4800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200" y="1923271"/>
            <a:ext cx="3566160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092724"/>
      </p:ext>
    </p:extLst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57400" y="609600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2"/>
                </a:solidFill>
              </a:rPr>
              <a:t>CONSTRUCTION – DEMOLISH EXISTING WHARF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360-3DF0-4D86-B296-3369D02C66CC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8229815"/>
            <a:ext cx="17754600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 smtClean="0"/>
              <a:t>Structures Now “De-Coupled”, Demolish Existing Wharf</a:t>
            </a:r>
          </a:p>
        </p:txBody>
      </p:sp>
      <p:sp>
        <p:nvSpPr>
          <p:cNvPr id="5" name="Rectangle 4"/>
          <p:cNvSpPr/>
          <p:nvPr/>
        </p:nvSpPr>
        <p:spPr>
          <a:xfrm>
            <a:off x="12241531" y="8744540"/>
            <a:ext cx="1263015" cy="559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84"/>
          </a:p>
        </p:txBody>
      </p:sp>
      <p:sp>
        <p:nvSpPr>
          <p:cNvPr id="7" name="Rectangle 6"/>
          <p:cNvSpPr/>
          <p:nvPr/>
        </p:nvSpPr>
        <p:spPr>
          <a:xfrm>
            <a:off x="13601702" y="9269281"/>
            <a:ext cx="1638298" cy="712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5" b="15261"/>
          <a:stretch/>
        </p:blipFill>
        <p:spPr>
          <a:xfrm>
            <a:off x="457200" y="1405313"/>
            <a:ext cx="5835024" cy="66751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392613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5601"/>
      </p:ext>
    </p:extLst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57400" y="609600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2"/>
                </a:solidFill>
              </a:rPr>
              <a:t>CONSTRUCTION – DRIVE NEW WHARF PILES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360-3DF0-4D86-B296-3369D02C66CC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6849284"/>
            <a:ext cx="6324600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 smtClean="0"/>
              <a:t>Drive &amp; Brace 24” Prestressed Concrete Piles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2241531" y="8744540"/>
            <a:ext cx="1263015" cy="559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84"/>
          </a:p>
        </p:txBody>
      </p:sp>
      <p:sp>
        <p:nvSpPr>
          <p:cNvPr id="7" name="Rectangle 6"/>
          <p:cNvSpPr/>
          <p:nvPr/>
        </p:nvSpPr>
        <p:spPr>
          <a:xfrm>
            <a:off x="13601702" y="9269281"/>
            <a:ext cx="1638298" cy="712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433947"/>
            <a:ext cx="7747686" cy="4343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33947"/>
            <a:ext cx="5791200" cy="4343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6" r="2500" b="23334"/>
          <a:stretch/>
        </p:blipFill>
        <p:spPr>
          <a:xfrm>
            <a:off x="6858001" y="5955363"/>
            <a:ext cx="7747686" cy="348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33400"/>
      </p:ext>
    </p:extLst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57400" y="609600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2"/>
                </a:solidFill>
              </a:rPr>
              <a:t>CONSTRUCTION – SUBFRAME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360-3DF0-4D86-B296-3369D02C66CC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6762787"/>
            <a:ext cx="14935200" cy="2603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 smtClean="0"/>
              <a:t>Place Precast/Prestressed Pile Caps and CIP Closures.</a:t>
            </a:r>
          </a:p>
          <a:p>
            <a:endParaRPr lang="en-US" sz="4080" dirty="0" smtClean="0"/>
          </a:p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 smtClean="0"/>
              <a:t>Practical Design Implementation:  Use of Self-Consolidating Concrete (SCC)</a:t>
            </a:r>
          </a:p>
        </p:txBody>
      </p:sp>
      <p:sp>
        <p:nvSpPr>
          <p:cNvPr id="5" name="Rectangle 4"/>
          <p:cNvSpPr/>
          <p:nvPr/>
        </p:nvSpPr>
        <p:spPr>
          <a:xfrm>
            <a:off x="12241531" y="8744540"/>
            <a:ext cx="1263015" cy="559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84"/>
          </a:p>
        </p:txBody>
      </p:sp>
      <p:sp>
        <p:nvSpPr>
          <p:cNvPr id="7" name="Rectangle 6"/>
          <p:cNvSpPr/>
          <p:nvPr/>
        </p:nvSpPr>
        <p:spPr>
          <a:xfrm>
            <a:off x="13601702" y="9269281"/>
            <a:ext cx="1638298" cy="712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00" y="1403319"/>
            <a:ext cx="6949440" cy="52120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85539"/>
            <a:ext cx="5791200" cy="524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782387"/>
      </p:ext>
    </p:extLst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57400" y="586038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</a:rPr>
              <a:t>TERMINAL DESCRIPTION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360-3DF0-4D86-B296-3369D02C66C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61988" y="1924193"/>
            <a:ext cx="14349412" cy="15945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8631" indent="-728631">
              <a:buFont typeface="Arial" panose="020B0604020202020204" pitchFamily="34" charset="0"/>
              <a:buChar char="•"/>
            </a:pPr>
            <a:r>
              <a:rPr lang="en-US" sz="4080" dirty="0"/>
              <a:t>570 Acre General Cargo Facility</a:t>
            </a:r>
          </a:p>
          <a:p>
            <a:endParaRPr lang="en-US" sz="4080" dirty="0"/>
          </a:p>
          <a:p>
            <a:pPr marL="728631" indent="-728631">
              <a:buFont typeface="Arial" panose="020B0604020202020204" pitchFamily="34" charset="0"/>
              <a:buChar char="•"/>
            </a:pPr>
            <a:r>
              <a:rPr lang="en-US" sz="4080" dirty="0"/>
              <a:t>13 Berths</a:t>
            </a:r>
          </a:p>
          <a:p>
            <a:endParaRPr lang="en-US" sz="4080" dirty="0"/>
          </a:p>
          <a:p>
            <a:pPr marL="728631" indent="-728631">
              <a:buFont typeface="Arial" panose="020B0604020202020204" pitchFamily="34" charset="0"/>
              <a:buChar char="•"/>
            </a:pPr>
            <a:r>
              <a:rPr lang="en-US" sz="4080" dirty="0"/>
              <a:t>9 Container Cranes</a:t>
            </a:r>
          </a:p>
          <a:p>
            <a:endParaRPr lang="en-US" sz="4080" dirty="0"/>
          </a:p>
          <a:p>
            <a:pPr marL="728631" indent="-728631">
              <a:buFont typeface="Arial" panose="020B0604020202020204" pitchFamily="34" charset="0"/>
              <a:buChar char="•"/>
            </a:pPr>
            <a:r>
              <a:rPr lang="en-US" sz="4080" dirty="0"/>
              <a:t>Proximity to Midwest US (Competitive edge for </a:t>
            </a:r>
            <a:r>
              <a:rPr lang="en-US" sz="4080" dirty="0" smtClean="0"/>
              <a:t>transport of farm equipment)</a:t>
            </a:r>
            <a:endParaRPr lang="en-US" sz="4080" dirty="0"/>
          </a:p>
          <a:p>
            <a:endParaRPr lang="en-US" sz="4080" dirty="0"/>
          </a:p>
          <a:p>
            <a:pPr marL="728631" indent="-728631">
              <a:buFont typeface="Arial" panose="020B0604020202020204" pitchFamily="34" charset="0"/>
              <a:buChar char="•"/>
            </a:pPr>
            <a:r>
              <a:rPr lang="en-US" sz="4080" dirty="0"/>
              <a:t>Direct Rail Access (Dozens of farm equipment units delivered to DMT in one trip)</a:t>
            </a:r>
          </a:p>
          <a:p>
            <a:endParaRPr lang="en-US" sz="4080" dirty="0"/>
          </a:p>
          <a:p>
            <a:endParaRPr lang="en-US" sz="4080" dirty="0"/>
          </a:p>
          <a:p>
            <a:pPr marL="728631" indent="-728631">
              <a:buFont typeface="Arial" panose="020B0604020202020204" pitchFamily="34" charset="0"/>
              <a:buChar char="•"/>
            </a:pPr>
            <a:endParaRPr lang="en-US" sz="4080" dirty="0"/>
          </a:p>
          <a:p>
            <a:endParaRPr lang="en-US" sz="4080" dirty="0"/>
          </a:p>
          <a:p>
            <a:pPr marL="728631" indent="-728631">
              <a:buFont typeface="Arial" panose="020B0604020202020204" pitchFamily="34" charset="0"/>
              <a:buChar char="•"/>
            </a:pPr>
            <a:endParaRPr lang="en-US" sz="4080" dirty="0"/>
          </a:p>
          <a:p>
            <a:endParaRPr lang="en-US" sz="4080" dirty="0"/>
          </a:p>
          <a:p>
            <a:endParaRPr lang="en-US" sz="5100" dirty="0"/>
          </a:p>
          <a:p>
            <a:endParaRPr lang="en-US" sz="4080" dirty="0"/>
          </a:p>
          <a:p>
            <a:endParaRPr lang="en-US" sz="4080" dirty="0"/>
          </a:p>
          <a:p>
            <a:endParaRPr lang="en-US" sz="5100" dirty="0"/>
          </a:p>
          <a:p>
            <a:pPr marL="728631" indent="-728631">
              <a:buFont typeface="Arial" panose="020B0604020202020204" pitchFamily="34" charset="0"/>
              <a:buChar char="•"/>
            </a:pPr>
            <a:endParaRPr lang="en-US" sz="5100" dirty="0"/>
          </a:p>
          <a:p>
            <a:pPr marL="728631" indent="-728631">
              <a:buFont typeface="Arial" panose="020B0604020202020204" pitchFamily="34" charset="0"/>
              <a:buChar char="•"/>
            </a:pPr>
            <a:endParaRPr lang="en-US" sz="5100" dirty="0"/>
          </a:p>
          <a:p>
            <a:pPr marL="728631" indent="-728631">
              <a:buFont typeface="Arial" panose="020B0604020202020204" pitchFamily="34" charset="0"/>
              <a:buChar char="•"/>
            </a:pPr>
            <a:endParaRPr lang="en-US" sz="5100" dirty="0"/>
          </a:p>
        </p:txBody>
      </p:sp>
      <p:sp>
        <p:nvSpPr>
          <p:cNvPr id="5" name="Rectangle 4"/>
          <p:cNvSpPr/>
          <p:nvPr/>
        </p:nvSpPr>
        <p:spPr>
          <a:xfrm>
            <a:off x="12241531" y="8744540"/>
            <a:ext cx="1263015" cy="559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84"/>
          </a:p>
        </p:txBody>
      </p:sp>
      <p:sp>
        <p:nvSpPr>
          <p:cNvPr id="6" name="Rectangle 5"/>
          <p:cNvSpPr/>
          <p:nvPr/>
        </p:nvSpPr>
        <p:spPr>
          <a:xfrm>
            <a:off x="13601702" y="9269281"/>
            <a:ext cx="1638298" cy="712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824322"/>
      </p:ext>
    </p:extLst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57400" y="609600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2"/>
                </a:solidFill>
              </a:rPr>
              <a:t>CONSTRUCTION – COMPOSITE SLAB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360-3DF0-4D86-B296-3369D02C66CC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6762787"/>
            <a:ext cx="14935200" cy="197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 smtClean="0"/>
              <a:t>Place Precast/Prestressed Deck Planks &amp; CIP Topping.</a:t>
            </a:r>
          </a:p>
          <a:p>
            <a:endParaRPr lang="en-US" sz="4080" dirty="0" smtClean="0"/>
          </a:p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 smtClean="0"/>
              <a:t>Standard Wet-Burlap Cure for CIP Slab</a:t>
            </a:r>
          </a:p>
        </p:txBody>
      </p:sp>
      <p:sp>
        <p:nvSpPr>
          <p:cNvPr id="5" name="Rectangle 4"/>
          <p:cNvSpPr/>
          <p:nvPr/>
        </p:nvSpPr>
        <p:spPr>
          <a:xfrm>
            <a:off x="12241531" y="8744540"/>
            <a:ext cx="1263015" cy="559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84"/>
          </a:p>
        </p:txBody>
      </p:sp>
      <p:sp>
        <p:nvSpPr>
          <p:cNvPr id="7" name="Rectangle 6"/>
          <p:cNvSpPr/>
          <p:nvPr/>
        </p:nvSpPr>
        <p:spPr>
          <a:xfrm>
            <a:off x="13601702" y="9269281"/>
            <a:ext cx="1638298" cy="712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368136"/>
            <a:ext cx="7010400" cy="5257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1" y="1380459"/>
            <a:ext cx="70104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546649"/>
      </p:ext>
    </p:extLst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57400" y="609600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2"/>
                </a:solidFill>
              </a:rPr>
              <a:t>CONSTRUCTION – CIP SUPERSTRUCTURE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360-3DF0-4D86-B296-3369D02C66CC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6762787"/>
            <a:ext cx="14935200" cy="197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 smtClean="0"/>
              <a:t>CIP Superstructure Elements – Mooring Bollard Framing</a:t>
            </a:r>
          </a:p>
          <a:p>
            <a:endParaRPr lang="en-US" sz="4080" dirty="0" smtClean="0"/>
          </a:p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 smtClean="0"/>
              <a:t>Fender Support Framing – Strut-work to Reinforce Fascia</a:t>
            </a:r>
          </a:p>
        </p:txBody>
      </p:sp>
      <p:sp>
        <p:nvSpPr>
          <p:cNvPr id="5" name="Rectangle 4"/>
          <p:cNvSpPr/>
          <p:nvPr/>
        </p:nvSpPr>
        <p:spPr>
          <a:xfrm>
            <a:off x="12241531" y="8744540"/>
            <a:ext cx="1263015" cy="559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84"/>
          </a:p>
        </p:txBody>
      </p:sp>
      <p:sp>
        <p:nvSpPr>
          <p:cNvPr id="7" name="Rectangle 6"/>
          <p:cNvSpPr/>
          <p:nvPr/>
        </p:nvSpPr>
        <p:spPr>
          <a:xfrm>
            <a:off x="13601702" y="9269281"/>
            <a:ext cx="1638298" cy="712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600200"/>
            <a:ext cx="6705600" cy="5029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00200"/>
            <a:ext cx="6705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59258"/>
      </p:ext>
    </p:extLst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57400" y="609600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2"/>
                </a:solidFill>
              </a:rPr>
              <a:t>CONSTRUCTION – BALLAST &amp; SURFACE TOPPING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360-3DF0-4D86-B296-3369D02C66CC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7048354"/>
            <a:ext cx="14935200" cy="197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 smtClean="0"/>
              <a:t>Fill-in partial “concrete tub” with compacted ballast.</a:t>
            </a:r>
          </a:p>
          <a:p>
            <a:endParaRPr lang="en-US" sz="4080" dirty="0" smtClean="0"/>
          </a:p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 smtClean="0"/>
              <a:t>Construct surface paving and rail-works.</a:t>
            </a:r>
          </a:p>
        </p:txBody>
      </p:sp>
      <p:sp>
        <p:nvSpPr>
          <p:cNvPr id="5" name="Rectangle 4"/>
          <p:cNvSpPr/>
          <p:nvPr/>
        </p:nvSpPr>
        <p:spPr>
          <a:xfrm>
            <a:off x="12241531" y="8744540"/>
            <a:ext cx="1263015" cy="559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84"/>
          </a:p>
        </p:txBody>
      </p:sp>
      <p:sp>
        <p:nvSpPr>
          <p:cNvPr id="7" name="Rectangle 6"/>
          <p:cNvSpPr/>
          <p:nvPr/>
        </p:nvSpPr>
        <p:spPr>
          <a:xfrm>
            <a:off x="13601702" y="9269281"/>
            <a:ext cx="1638298" cy="712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1" y="1500932"/>
            <a:ext cx="7010400" cy="5257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00933"/>
            <a:ext cx="70104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431418"/>
      </p:ext>
    </p:extLst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57400" y="609600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2"/>
                </a:solidFill>
              </a:rPr>
              <a:t>CONSTRUCTION – COMPLETE &amp; READY FOR SERVICE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360-3DF0-4D86-B296-3369D02C66CC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8744540"/>
            <a:ext cx="14935200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 smtClean="0"/>
              <a:t>Completed Longitudinal View, Looking Northward.</a:t>
            </a:r>
          </a:p>
        </p:txBody>
      </p:sp>
      <p:sp>
        <p:nvSpPr>
          <p:cNvPr id="5" name="Rectangle 4"/>
          <p:cNvSpPr/>
          <p:nvPr/>
        </p:nvSpPr>
        <p:spPr>
          <a:xfrm>
            <a:off x="12241531" y="8744540"/>
            <a:ext cx="1263015" cy="559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84"/>
          </a:p>
        </p:txBody>
      </p:sp>
      <p:sp>
        <p:nvSpPr>
          <p:cNvPr id="7" name="Rectangle 6"/>
          <p:cNvSpPr/>
          <p:nvPr/>
        </p:nvSpPr>
        <p:spPr>
          <a:xfrm>
            <a:off x="13601702" y="9269281"/>
            <a:ext cx="1638298" cy="712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350318"/>
            <a:ext cx="9631680" cy="722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16241"/>
      </p:ext>
    </p:extLst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57400" y="609600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2"/>
                </a:solidFill>
              </a:rPr>
              <a:t>PRIMARY OUTCOMES &amp; LOOK AHEAD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360-3DF0-4D86-B296-3369D02C66CC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00050" y="1600200"/>
            <a:ext cx="14992349" cy="762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 smtClean="0"/>
              <a:t>Approximate Construction Cost:  $21,500,000</a:t>
            </a:r>
          </a:p>
          <a:p>
            <a:endParaRPr lang="en-US" sz="4080" dirty="0" smtClean="0"/>
          </a:p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 smtClean="0"/>
              <a:t>Approximate Concrete Volume:  10,000 CY</a:t>
            </a:r>
          </a:p>
          <a:p>
            <a:endParaRPr lang="en-US" sz="4080" dirty="0" smtClean="0"/>
          </a:p>
          <a:p>
            <a:pPr marL="571474" indent="-571474">
              <a:buFont typeface="Arial" panose="020B0604020202020204" pitchFamily="34" charset="0"/>
              <a:buChar char="•"/>
            </a:pPr>
            <a:r>
              <a:rPr lang="en-US" sz="4080" dirty="0" smtClean="0"/>
              <a:t>Successful Practical Design Implementation</a:t>
            </a:r>
          </a:p>
          <a:p>
            <a:endParaRPr lang="en-US" sz="4080" dirty="0" smtClean="0"/>
          </a:p>
          <a:p>
            <a:pPr marL="1185977" lvl="1" indent="-571500">
              <a:buFont typeface="Wingdings" panose="05000000000000000000" pitchFamily="2" charset="2"/>
              <a:buChar char="§"/>
            </a:pPr>
            <a:r>
              <a:rPr lang="en-US" sz="4080" dirty="0" smtClean="0"/>
              <a:t>SCC increased productivity and infill coverage.</a:t>
            </a:r>
          </a:p>
          <a:p>
            <a:pPr marL="1185977" lvl="1" indent="-571500">
              <a:buFont typeface="Wingdings" panose="05000000000000000000" pitchFamily="2" charset="2"/>
              <a:buChar char="§"/>
            </a:pPr>
            <a:endParaRPr lang="en-US" sz="4080" dirty="0" smtClean="0"/>
          </a:p>
          <a:p>
            <a:pPr marL="1185977" lvl="1" indent="-571500">
              <a:buFont typeface="Wingdings" panose="05000000000000000000" pitchFamily="2" charset="2"/>
              <a:buChar char="§"/>
            </a:pPr>
            <a:r>
              <a:rPr lang="en-US" sz="4080" dirty="0" smtClean="0"/>
              <a:t>Investigate synergy with other system preservation measures.</a:t>
            </a:r>
          </a:p>
          <a:p>
            <a:pPr marL="1185977" lvl="1" indent="-571500">
              <a:buFont typeface="Wingdings" panose="05000000000000000000" pitchFamily="2" charset="2"/>
              <a:buChar char="§"/>
            </a:pPr>
            <a:endParaRPr lang="en-US" sz="4080" dirty="0" smtClean="0"/>
          </a:p>
          <a:p>
            <a:pPr marL="1185977" lvl="1" indent="-571500">
              <a:buFont typeface="Wingdings" panose="05000000000000000000" pitchFamily="2" charset="2"/>
              <a:buChar char="§"/>
            </a:pPr>
            <a:r>
              <a:rPr lang="en-US" sz="4080" dirty="0" smtClean="0"/>
              <a:t>Precast/Prestressed Caps a Front-End Option for Bidders.</a:t>
            </a:r>
          </a:p>
          <a:p>
            <a:pPr marL="1185951" lvl="1" indent="-571474">
              <a:buFont typeface="Arial" panose="020B0604020202020204" pitchFamily="34" charset="0"/>
              <a:buChar char="•"/>
            </a:pPr>
            <a:endParaRPr lang="en-US" sz="4080" dirty="0" smtClean="0"/>
          </a:p>
        </p:txBody>
      </p:sp>
      <p:sp>
        <p:nvSpPr>
          <p:cNvPr id="5" name="Rectangle 4"/>
          <p:cNvSpPr/>
          <p:nvPr/>
        </p:nvSpPr>
        <p:spPr>
          <a:xfrm>
            <a:off x="12241531" y="8744540"/>
            <a:ext cx="1263015" cy="559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84"/>
          </a:p>
        </p:txBody>
      </p:sp>
      <p:sp>
        <p:nvSpPr>
          <p:cNvPr id="7" name="Rectangle 6"/>
          <p:cNvSpPr/>
          <p:nvPr/>
        </p:nvSpPr>
        <p:spPr>
          <a:xfrm>
            <a:off x="13601702" y="9269281"/>
            <a:ext cx="1638298" cy="712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290835"/>
      </p:ext>
    </p:extLst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43100" y="533400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</a:rPr>
              <a:t>DMT BERTH 4 USAGE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360-3DF0-4D86-B296-3369D02C66C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0" y="1910337"/>
            <a:ext cx="13323569" cy="762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8631" indent="-728631">
              <a:buFont typeface="Arial" panose="020B0604020202020204" pitchFamily="34" charset="0"/>
              <a:buChar char="•"/>
            </a:pPr>
            <a:r>
              <a:rPr lang="en-US" sz="4080" dirty="0"/>
              <a:t>Cargo Handling</a:t>
            </a:r>
          </a:p>
          <a:p>
            <a:endParaRPr lang="en-US" sz="4080" dirty="0"/>
          </a:p>
          <a:p>
            <a:pPr marL="1311535" lvl="1" indent="-728631">
              <a:buFont typeface="Wingdings" panose="05000000000000000000" pitchFamily="2" charset="2"/>
              <a:buChar char="§"/>
            </a:pPr>
            <a:r>
              <a:rPr lang="en-US" sz="4080" dirty="0"/>
              <a:t>Primarily Auto-Carrier Vessels, Roll-on/Roll-off (RoRo)</a:t>
            </a:r>
          </a:p>
          <a:p>
            <a:endParaRPr lang="en-US" sz="4080" dirty="0"/>
          </a:p>
          <a:p>
            <a:pPr marL="1311535" lvl="1" indent="-728631">
              <a:buFont typeface="Wingdings" panose="05000000000000000000" pitchFamily="2" charset="2"/>
              <a:buChar char="§"/>
            </a:pPr>
            <a:r>
              <a:rPr lang="en-US" sz="4080" dirty="0"/>
              <a:t>Farm &amp; Construction Equipment</a:t>
            </a:r>
          </a:p>
          <a:p>
            <a:endParaRPr lang="en-US" sz="4080" dirty="0"/>
          </a:p>
          <a:p>
            <a:pPr marL="1311535" lvl="1" indent="-728631">
              <a:buFont typeface="Wingdings" panose="05000000000000000000" pitchFamily="2" charset="2"/>
              <a:buChar char="§"/>
            </a:pPr>
            <a:r>
              <a:rPr lang="en-US" sz="4080" dirty="0"/>
              <a:t>Dry Bulk</a:t>
            </a:r>
          </a:p>
          <a:p>
            <a:endParaRPr lang="en-US" sz="5100" dirty="0"/>
          </a:p>
          <a:p>
            <a:pPr marL="728631" indent="-728631">
              <a:buFont typeface="Arial" panose="020B0604020202020204" pitchFamily="34" charset="0"/>
              <a:buChar char="•"/>
            </a:pPr>
            <a:endParaRPr lang="en-US" sz="5100" dirty="0"/>
          </a:p>
          <a:p>
            <a:pPr marL="728631" indent="-728631">
              <a:buFont typeface="Arial" panose="020B0604020202020204" pitchFamily="34" charset="0"/>
              <a:buChar char="•"/>
            </a:pPr>
            <a:endParaRPr lang="en-US" sz="5100" dirty="0"/>
          </a:p>
          <a:p>
            <a:pPr marL="728631" indent="-728631">
              <a:buFont typeface="Arial" panose="020B0604020202020204" pitchFamily="34" charset="0"/>
              <a:buChar char="•"/>
            </a:pPr>
            <a:endParaRPr lang="en-US" sz="5100" dirty="0"/>
          </a:p>
        </p:txBody>
      </p:sp>
      <p:sp>
        <p:nvSpPr>
          <p:cNvPr id="5" name="Rectangle 4"/>
          <p:cNvSpPr/>
          <p:nvPr/>
        </p:nvSpPr>
        <p:spPr>
          <a:xfrm>
            <a:off x="12241531" y="8744540"/>
            <a:ext cx="1263015" cy="559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84"/>
          </a:p>
        </p:txBody>
      </p:sp>
      <p:sp>
        <p:nvSpPr>
          <p:cNvPr id="6" name="Rectangle 5"/>
          <p:cNvSpPr/>
          <p:nvPr/>
        </p:nvSpPr>
        <p:spPr>
          <a:xfrm>
            <a:off x="13601702" y="9269281"/>
            <a:ext cx="1638298" cy="712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869229"/>
      </p:ext>
    </p:extLst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43100" y="533400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</a:rPr>
              <a:t>DMT BERTH 4 DESIGN CRITERIA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360-3DF0-4D86-B296-3369D02C66C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3142" y="1828800"/>
            <a:ext cx="13414058" cy="903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8631" indent="-728631">
              <a:buFont typeface="Arial" panose="020B0604020202020204" pitchFamily="34" charset="0"/>
              <a:buChar char="•"/>
            </a:pPr>
            <a:r>
              <a:rPr lang="en-US" sz="4080" dirty="0"/>
              <a:t>Primary RoRo Design Vessel</a:t>
            </a:r>
          </a:p>
          <a:p>
            <a:endParaRPr lang="en-US" sz="4080" dirty="0"/>
          </a:p>
          <a:p>
            <a:pPr marL="1311535" lvl="1" indent="-728631">
              <a:buFont typeface="Wingdings" panose="05000000000000000000" pitchFamily="2" charset="2"/>
              <a:buChar char="§"/>
            </a:pPr>
            <a:r>
              <a:rPr lang="en-US" sz="4080" dirty="0"/>
              <a:t>Approximately 860’ Long x </a:t>
            </a:r>
            <a:r>
              <a:rPr lang="en-US" sz="4080" dirty="0" smtClean="0"/>
              <a:t>150’ </a:t>
            </a:r>
            <a:r>
              <a:rPr lang="en-US" sz="4080" dirty="0"/>
              <a:t>Wide</a:t>
            </a:r>
          </a:p>
          <a:p>
            <a:endParaRPr lang="en-US" sz="5100" dirty="0"/>
          </a:p>
          <a:p>
            <a:pPr marL="1311535" lvl="1" indent="-728631">
              <a:buFont typeface="Wingdings" panose="05000000000000000000" pitchFamily="2" charset="2"/>
              <a:buChar char="§"/>
            </a:pPr>
            <a:r>
              <a:rPr lang="en-US" sz="4080" dirty="0"/>
              <a:t>Approximate 40’ Draft</a:t>
            </a:r>
          </a:p>
          <a:p>
            <a:endParaRPr lang="en-US" sz="4080" dirty="0"/>
          </a:p>
          <a:p>
            <a:pPr marL="1311535" lvl="1" indent="-728631">
              <a:buFont typeface="Wingdings" panose="05000000000000000000" pitchFamily="2" charset="2"/>
              <a:buChar char="§"/>
            </a:pPr>
            <a:r>
              <a:rPr lang="en-US" sz="4080" dirty="0"/>
              <a:t>Displacement (Fully Loaded</a:t>
            </a:r>
            <a:r>
              <a:rPr lang="en-US" sz="4080" dirty="0" smtClean="0"/>
              <a:t>):  81,253 Long Tons</a:t>
            </a:r>
            <a:endParaRPr lang="en-US" sz="4080" dirty="0"/>
          </a:p>
          <a:p>
            <a:endParaRPr lang="en-US" sz="4080" dirty="0"/>
          </a:p>
          <a:p>
            <a:pPr lvl="1"/>
            <a:endParaRPr lang="en-US" sz="4080" dirty="0"/>
          </a:p>
          <a:p>
            <a:endParaRPr lang="en-US" sz="5100" dirty="0"/>
          </a:p>
          <a:p>
            <a:pPr marL="728631" indent="-728631">
              <a:buFont typeface="Arial" panose="020B0604020202020204" pitchFamily="34" charset="0"/>
              <a:buChar char="•"/>
            </a:pPr>
            <a:endParaRPr lang="en-US" sz="5100" dirty="0"/>
          </a:p>
          <a:p>
            <a:pPr marL="728631" indent="-728631">
              <a:buFont typeface="Arial" panose="020B0604020202020204" pitchFamily="34" charset="0"/>
              <a:buChar char="•"/>
            </a:pPr>
            <a:endParaRPr lang="en-US" sz="5100" dirty="0"/>
          </a:p>
          <a:p>
            <a:pPr marL="728631" indent="-728631">
              <a:buFont typeface="Arial" panose="020B0604020202020204" pitchFamily="34" charset="0"/>
              <a:buChar char="•"/>
            </a:pPr>
            <a:endParaRPr lang="en-US" sz="5100" dirty="0"/>
          </a:p>
        </p:txBody>
      </p:sp>
      <p:sp>
        <p:nvSpPr>
          <p:cNvPr id="5" name="Rectangle 4"/>
          <p:cNvSpPr/>
          <p:nvPr/>
        </p:nvSpPr>
        <p:spPr>
          <a:xfrm>
            <a:off x="12241531" y="8744540"/>
            <a:ext cx="1263015" cy="559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84"/>
          </a:p>
        </p:txBody>
      </p:sp>
      <p:sp>
        <p:nvSpPr>
          <p:cNvPr id="6" name="Rectangle 5"/>
          <p:cNvSpPr/>
          <p:nvPr/>
        </p:nvSpPr>
        <p:spPr>
          <a:xfrm>
            <a:off x="13601702" y="9269281"/>
            <a:ext cx="1638298" cy="712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805438"/>
      </p:ext>
    </p:extLst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43100" y="533400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2"/>
                </a:solidFill>
              </a:rPr>
              <a:t>Typical RoRo Vessel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360-3DF0-4D86-B296-3369D02C66C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241531" y="8744540"/>
            <a:ext cx="1263015" cy="559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84"/>
          </a:p>
        </p:txBody>
      </p:sp>
      <p:sp>
        <p:nvSpPr>
          <p:cNvPr id="6" name="Rectangle 5"/>
          <p:cNvSpPr/>
          <p:nvPr/>
        </p:nvSpPr>
        <p:spPr>
          <a:xfrm>
            <a:off x="13601702" y="9269281"/>
            <a:ext cx="1638298" cy="712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18749" b="7827"/>
          <a:stretch/>
        </p:blipFill>
        <p:spPr>
          <a:xfrm>
            <a:off x="2743200" y="1752600"/>
            <a:ext cx="9852246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55799"/>
      </p:ext>
    </p:extLst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43100" y="533400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2"/>
                </a:solidFill>
              </a:rPr>
              <a:t>RoRo Ramp &amp; Cargo Loading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360-3DF0-4D86-B296-3369D02C66C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241531" y="8744540"/>
            <a:ext cx="1263015" cy="559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84"/>
          </a:p>
        </p:txBody>
      </p:sp>
      <p:sp>
        <p:nvSpPr>
          <p:cNvPr id="6" name="Rectangle 5"/>
          <p:cNvSpPr/>
          <p:nvPr/>
        </p:nvSpPr>
        <p:spPr>
          <a:xfrm>
            <a:off x="13601702" y="9269281"/>
            <a:ext cx="1638298" cy="712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878" y="1990335"/>
            <a:ext cx="966504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167310"/>
      </p:ext>
    </p:extLst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43100" y="609600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</a:rPr>
              <a:t>DMT 1-6 RECONSTRUCTION PROGRAM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360-3DF0-4D86-B296-3369D02C66C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1752600"/>
            <a:ext cx="14706600" cy="888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8631" indent="-728631">
              <a:buFont typeface="Arial" panose="020B0604020202020204" pitchFamily="34" charset="0"/>
              <a:buChar char="•"/>
            </a:pPr>
            <a:r>
              <a:rPr lang="en-US" sz="4080" dirty="0"/>
              <a:t>The Phased Reconstruction of DMT Berths 1-6</a:t>
            </a:r>
          </a:p>
          <a:p>
            <a:endParaRPr lang="en-US" sz="4080" dirty="0"/>
          </a:p>
          <a:p>
            <a:pPr marL="728631" indent="-728631">
              <a:buFont typeface="Arial" panose="020B0604020202020204" pitchFamily="34" charset="0"/>
              <a:buChar char="•"/>
            </a:pPr>
            <a:r>
              <a:rPr lang="en-US" sz="4080" dirty="0"/>
              <a:t>Approximate Total Length of 3,800 Linear Feet</a:t>
            </a:r>
          </a:p>
          <a:p>
            <a:endParaRPr lang="en-US" sz="4080" dirty="0"/>
          </a:p>
          <a:p>
            <a:pPr marL="728631" indent="-728631">
              <a:buFont typeface="Arial" panose="020B0604020202020204" pitchFamily="34" charset="0"/>
              <a:buChar char="•"/>
            </a:pPr>
            <a:r>
              <a:rPr lang="en-US" sz="4080" dirty="0" smtClean="0"/>
              <a:t>2004 - Phase </a:t>
            </a:r>
            <a:r>
              <a:rPr lang="en-US" sz="4080" dirty="0"/>
              <a:t>1 </a:t>
            </a:r>
            <a:r>
              <a:rPr lang="en-US" sz="4080" dirty="0" smtClean="0"/>
              <a:t>- 1,126 </a:t>
            </a:r>
            <a:r>
              <a:rPr lang="en-US" sz="4080" dirty="0"/>
              <a:t>Linear Feet:  DMT Berths </a:t>
            </a:r>
            <a:r>
              <a:rPr lang="en-US" sz="4080" dirty="0" smtClean="0"/>
              <a:t>5 &amp; 6</a:t>
            </a:r>
          </a:p>
          <a:p>
            <a:endParaRPr lang="en-US" sz="4080" dirty="0"/>
          </a:p>
          <a:p>
            <a:pPr marL="728631" indent="-728631">
              <a:buFont typeface="Arial" panose="020B0604020202020204" pitchFamily="34" charset="0"/>
              <a:buChar char="•"/>
            </a:pPr>
            <a:r>
              <a:rPr lang="en-US" sz="4080" dirty="0" smtClean="0"/>
              <a:t>2016 - Phase </a:t>
            </a:r>
            <a:r>
              <a:rPr lang="en-US" sz="4080" dirty="0"/>
              <a:t>2 </a:t>
            </a:r>
            <a:r>
              <a:rPr lang="en-US" sz="4080" dirty="0" smtClean="0"/>
              <a:t>– </a:t>
            </a:r>
            <a:r>
              <a:rPr lang="en-US" sz="4080" dirty="0"/>
              <a:t>706</a:t>
            </a:r>
            <a:r>
              <a:rPr lang="en-US" sz="4080" dirty="0" smtClean="0"/>
              <a:t> Linear Feet:  </a:t>
            </a:r>
            <a:r>
              <a:rPr lang="en-US" sz="4080" dirty="0"/>
              <a:t>DMT Berth 4</a:t>
            </a:r>
          </a:p>
          <a:p>
            <a:endParaRPr lang="en-US" sz="4080" dirty="0"/>
          </a:p>
          <a:p>
            <a:pPr marL="728631" indent="-728631">
              <a:buFont typeface="Arial" panose="020B0604020202020204" pitchFamily="34" charset="0"/>
              <a:buChar char="•"/>
            </a:pPr>
            <a:r>
              <a:rPr lang="en-US" sz="4080" i="1" dirty="0" smtClean="0"/>
              <a:t>In Design </a:t>
            </a:r>
            <a:r>
              <a:rPr lang="en-US" sz="4080" dirty="0" smtClean="0"/>
              <a:t>– Phases 3&amp;4 – 1,965 Linear Feet: DMT Berth 1-3</a:t>
            </a:r>
            <a:endParaRPr lang="en-US" sz="4080" dirty="0"/>
          </a:p>
          <a:p>
            <a:endParaRPr lang="en-US" sz="5100" dirty="0"/>
          </a:p>
          <a:p>
            <a:endParaRPr lang="en-US" sz="5100" dirty="0"/>
          </a:p>
          <a:p>
            <a:pPr marL="728631" indent="-728631">
              <a:buFont typeface="Arial" panose="020B0604020202020204" pitchFamily="34" charset="0"/>
              <a:buChar char="•"/>
            </a:pPr>
            <a:endParaRPr lang="en-US" sz="5100" dirty="0"/>
          </a:p>
          <a:p>
            <a:pPr marL="728631" indent="-728631">
              <a:buFont typeface="Arial" panose="020B0604020202020204" pitchFamily="34" charset="0"/>
              <a:buChar char="•"/>
            </a:pPr>
            <a:endParaRPr lang="en-US" sz="5100" dirty="0"/>
          </a:p>
        </p:txBody>
      </p:sp>
      <p:sp>
        <p:nvSpPr>
          <p:cNvPr id="5" name="Rectangle 4"/>
          <p:cNvSpPr/>
          <p:nvPr/>
        </p:nvSpPr>
        <p:spPr>
          <a:xfrm>
            <a:off x="12241531" y="8744540"/>
            <a:ext cx="1263015" cy="559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84"/>
          </a:p>
        </p:txBody>
      </p:sp>
      <p:sp>
        <p:nvSpPr>
          <p:cNvPr id="6" name="Rectangle 5"/>
          <p:cNvSpPr/>
          <p:nvPr/>
        </p:nvSpPr>
        <p:spPr>
          <a:xfrm>
            <a:off x="13601702" y="9269281"/>
            <a:ext cx="1638298" cy="712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750472"/>
      </p:ext>
    </p:extLst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5580</TotalTime>
  <Words>1227</Words>
  <Application>Microsoft Office PowerPoint</Application>
  <PresentationFormat>Custom</PresentationFormat>
  <Paragraphs>351</Paragraphs>
  <Slides>44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Garamond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MPA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jdwyer</dc:creator>
  <cp:lastModifiedBy>Joines, Nicholas</cp:lastModifiedBy>
  <cp:revision>509</cp:revision>
  <cp:lastPrinted>2017-01-31T21:09:08Z</cp:lastPrinted>
  <dcterms:created xsi:type="dcterms:W3CDTF">2014-04-25T13:36:21Z</dcterms:created>
  <dcterms:modified xsi:type="dcterms:W3CDTF">2017-03-21T02:13:27Z</dcterms:modified>
</cp:coreProperties>
</file>