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558" r:id="rId2"/>
    <p:sldId id="336" r:id="rId3"/>
    <p:sldId id="418" r:id="rId4"/>
    <p:sldId id="420" r:id="rId5"/>
    <p:sldId id="432" r:id="rId6"/>
    <p:sldId id="1142" r:id="rId7"/>
    <p:sldId id="757" r:id="rId8"/>
    <p:sldId id="522" r:id="rId9"/>
    <p:sldId id="523" r:id="rId10"/>
    <p:sldId id="542" r:id="rId11"/>
    <p:sldId id="526" r:id="rId12"/>
    <p:sldId id="377" r:id="rId13"/>
    <p:sldId id="378" r:id="rId14"/>
    <p:sldId id="379" r:id="rId15"/>
    <p:sldId id="477" r:id="rId16"/>
    <p:sldId id="387" r:id="rId17"/>
    <p:sldId id="390" r:id="rId18"/>
    <p:sldId id="570" r:id="rId19"/>
    <p:sldId id="391" r:id="rId20"/>
    <p:sldId id="382" r:id="rId21"/>
    <p:sldId id="383" r:id="rId22"/>
    <p:sldId id="384" r:id="rId23"/>
    <p:sldId id="385" r:id="rId24"/>
    <p:sldId id="392" r:id="rId25"/>
    <p:sldId id="480" r:id="rId26"/>
    <p:sldId id="481" r:id="rId27"/>
    <p:sldId id="1143" r:id="rId28"/>
    <p:sldId id="482" r:id="rId29"/>
    <p:sldId id="483" r:id="rId30"/>
    <p:sldId id="471" r:id="rId31"/>
    <p:sldId id="484" r:id="rId32"/>
    <p:sldId id="485" r:id="rId33"/>
    <p:sldId id="487" r:id="rId34"/>
    <p:sldId id="493" r:id="rId35"/>
    <p:sldId id="352" r:id="rId36"/>
    <p:sldId id="353" r:id="rId37"/>
    <p:sldId id="795" r:id="rId38"/>
    <p:sldId id="852" r:id="rId39"/>
    <p:sldId id="360" r:id="rId40"/>
    <p:sldId id="514" r:id="rId41"/>
    <p:sldId id="285" r:id="rId42"/>
    <p:sldId id="512" r:id="rId43"/>
    <p:sldId id="513" r:id="rId44"/>
    <p:sldId id="515" r:id="rId45"/>
    <p:sldId id="520" r:id="rId46"/>
    <p:sldId id="527" r:id="rId47"/>
    <p:sldId id="501" r:id="rId48"/>
    <p:sldId id="536" r:id="rId49"/>
    <p:sldId id="537" r:id="rId50"/>
    <p:sldId id="848" r:id="rId51"/>
    <p:sldId id="500" r:id="rId52"/>
    <p:sldId id="498" r:id="rId53"/>
    <p:sldId id="499" r:id="rId54"/>
    <p:sldId id="504" r:id="rId55"/>
    <p:sldId id="306" r:id="rId56"/>
    <p:sldId id="597" r:id="rId57"/>
    <p:sldId id="283" r:id="rId58"/>
    <p:sldId id="529" r:id="rId59"/>
    <p:sldId id="530" r:id="rId60"/>
    <p:sldId id="289" r:id="rId61"/>
    <p:sldId id="303" r:id="rId62"/>
    <p:sldId id="333"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9900"/>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1114" y="24"/>
      </p:cViewPr>
      <p:guideLst>
        <p:guide orient="horz" pos="2160"/>
        <p:guide pos="2880"/>
      </p:guideLst>
    </p:cSldViewPr>
  </p:slideViewPr>
  <p:notesTextViewPr>
    <p:cViewPr>
      <p:scale>
        <a:sx n="1" d="1"/>
        <a:sy n="1" d="1"/>
      </p:scale>
      <p:origin x="0" y="0"/>
    </p:cViewPr>
  </p:notesTextViewPr>
  <p:sorterViewPr>
    <p:cViewPr varScale="1">
      <p:scale>
        <a:sx n="1" d="1"/>
        <a:sy n="1" d="1"/>
      </p:scale>
      <p:origin x="0" y="-191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70E81B-8CA2-47B8-97E7-F53511CDD4F8}" type="datetimeFigureOut">
              <a:rPr lang="en-US" smtClean="0"/>
              <a:t>3/4/2021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B604A-614B-4DE6-949B-820F0DF3A700}" type="slidenum">
              <a:rPr lang="en-US" smtClean="0"/>
              <a:t>‹#›</a:t>
            </a:fld>
            <a:endParaRPr lang="en-US" dirty="0"/>
          </a:p>
        </p:txBody>
      </p:sp>
    </p:spTree>
    <p:extLst>
      <p:ext uri="{BB962C8B-B14F-4D97-AF65-F5344CB8AC3E}">
        <p14:creationId xmlns:p14="http://schemas.microsoft.com/office/powerpoint/2010/main" val="3210514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48" charset="-128"/>
              </a:defRPr>
            </a:lvl1pPr>
            <a:lvl2pPr marL="742950" indent="-285750">
              <a:defRPr>
                <a:solidFill>
                  <a:schemeClr val="tx1"/>
                </a:solidFill>
                <a:latin typeface="Arial" charset="0"/>
                <a:ea typeface="ＭＳ Ｐゴシック" pitchFamily="-48" charset="-128"/>
              </a:defRPr>
            </a:lvl2pPr>
            <a:lvl3pPr marL="1143000" indent="-228600">
              <a:defRPr>
                <a:solidFill>
                  <a:schemeClr val="tx1"/>
                </a:solidFill>
                <a:latin typeface="Arial" charset="0"/>
                <a:ea typeface="ＭＳ Ｐゴシック" pitchFamily="-48" charset="-128"/>
              </a:defRPr>
            </a:lvl3pPr>
            <a:lvl4pPr marL="1600200" indent="-228600">
              <a:defRPr>
                <a:solidFill>
                  <a:schemeClr val="tx1"/>
                </a:solidFill>
                <a:latin typeface="Arial" charset="0"/>
                <a:ea typeface="ＭＳ Ｐゴシック" pitchFamily="-48" charset="-128"/>
              </a:defRPr>
            </a:lvl4pPr>
            <a:lvl5pPr marL="2057400" indent="-228600">
              <a:defRPr>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8" charset="-128"/>
              </a:defRPr>
            </a:lvl9pPr>
          </a:lstStyle>
          <a:p>
            <a:fld id="{C9E6E55F-F69B-4E01-9963-70090F543284}"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02D64C1E-F98E-4781-8C7F-E3E7F23EF41A}" type="slidenum">
              <a:rPr lang="en-US" altLang="en-US" smtClean="0"/>
              <a:pPr/>
              <a:t>17</a:t>
            </a:fld>
            <a:endParaRPr lang="en-US" altLang="en-US" dirty="0"/>
          </a:p>
        </p:txBody>
      </p:sp>
    </p:spTree>
    <p:extLst>
      <p:ext uri="{BB962C8B-B14F-4D97-AF65-F5344CB8AC3E}">
        <p14:creationId xmlns:p14="http://schemas.microsoft.com/office/powerpoint/2010/main" val="155425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B9194F6E-B409-48AF-AD17-093C3EB4A332}" type="slidenum">
              <a:rPr lang="en-US" altLang="en-US" smtClean="0"/>
              <a:pPr/>
              <a:t>20</a:t>
            </a:fld>
            <a:endParaRPr lang="en-US" altLang="en-US"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extLst>
      <p:ext uri="{BB962C8B-B14F-4D97-AF65-F5344CB8AC3E}">
        <p14:creationId xmlns:p14="http://schemas.microsoft.com/office/powerpoint/2010/main" val="4025818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46AE371D-0548-4E3E-9330-E39234D3767D}" type="slidenum">
              <a:rPr lang="en-US" altLang="en-US" smtClean="0"/>
              <a:pPr/>
              <a:t>21</a:t>
            </a:fld>
            <a:endParaRPr lang="en-US" altLang="en-US" dirty="0"/>
          </a:p>
        </p:txBody>
      </p:sp>
    </p:spTree>
    <p:extLst>
      <p:ext uri="{BB962C8B-B14F-4D97-AF65-F5344CB8AC3E}">
        <p14:creationId xmlns:p14="http://schemas.microsoft.com/office/powerpoint/2010/main" val="2497210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EA98CBE3-5685-446B-9826-224A43653128}" type="slidenum">
              <a:rPr lang="en-US" altLang="en-US" smtClean="0"/>
              <a:pPr/>
              <a:t>22</a:t>
            </a:fld>
            <a:endParaRPr lang="en-US" altLang="en-US" dirty="0"/>
          </a:p>
        </p:txBody>
      </p:sp>
    </p:spTree>
    <p:extLst>
      <p:ext uri="{BB962C8B-B14F-4D97-AF65-F5344CB8AC3E}">
        <p14:creationId xmlns:p14="http://schemas.microsoft.com/office/powerpoint/2010/main" val="2621104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A6F68CAF-AAFD-470D-858E-AE5DDBCEFF4D}" type="slidenum">
              <a:rPr lang="en-US" altLang="en-US" smtClean="0"/>
              <a:pPr/>
              <a:t>23</a:t>
            </a:fld>
            <a:endParaRPr lang="en-US"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Typical Target setup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10D7D06-AE90-44E7-A044-5A766D344BF1}" type="slidenum">
              <a:rPr lang="en-US" altLang="en-US" smtClean="0"/>
              <a:pPr/>
              <a:t>24</a:t>
            </a:fld>
            <a:endParaRPr lang="en-US" altLang="en-US" dirty="0"/>
          </a:p>
        </p:txBody>
      </p:sp>
    </p:spTree>
    <p:extLst>
      <p:ext uri="{BB962C8B-B14F-4D97-AF65-F5344CB8AC3E}">
        <p14:creationId xmlns:p14="http://schemas.microsoft.com/office/powerpoint/2010/main" val="187216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0729E7E-1E8F-4D73-9DA8-2520CB7E41F6}"/>
              </a:ext>
            </a:extLst>
          </p:cNvPr>
          <p:cNvSpPr>
            <a:spLocks noGrp="1" noChangeArrowheads="1"/>
          </p:cNvSpPr>
          <p:nvPr>
            <p:ph type="sldNum" sz="quarter" idx="5"/>
          </p:nvPr>
        </p:nvSpPr>
        <p:spPr>
          <a:ln/>
        </p:spPr>
        <p:txBody>
          <a:bodyPr/>
          <a:lstStyle/>
          <a:p>
            <a:fld id="{DEE28767-09A8-42AB-B8C1-38046483FEF5}" type="slidenum">
              <a:rPr lang="en-US" altLang="en-US"/>
              <a:pPr/>
              <a:t>27</a:t>
            </a:fld>
            <a:endParaRPr lang="en-US" altLang="en-US"/>
          </a:p>
        </p:txBody>
      </p:sp>
      <p:sp>
        <p:nvSpPr>
          <p:cNvPr id="77826" name="Rectangle 2">
            <a:extLst>
              <a:ext uri="{FF2B5EF4-FFF2-40B4-BE49-F238E27FC236}">
                <a16:creationId xmlns:a16="http://schemas.microsoft.com/office/drawing/2014/main" xmlns="" id="{DCBDEAA2-F138-49AA-9954-C5D8CDDF43A2}"/>
              </a:ext>
            </a:extLst>
          </p:cNvPr>
          <p:cNvSpPr>
            <a:spLocks noGrp="1" noRot="1" noChangeAspect="1" noChangeArrowheads="1" noTextEdit="1"/>
          </p:cNvSpPr>
          <p:nvPr>
            <p:ph type="sldImg"/>
          </p:nvPr>
        </p:nvSpPr>
        <p:spPr>
          <a:xfrm>
            <a:off x="1144588" y="685800"/>
            <a:ext cx="4572000" cy="3429000"/>
          </a:xfrm>
          <a:ln/>
        </p:spPr>
      </p:sp>
      <p:sp>
        <p:nvSpPr>
          <p:cNvPr id="77827" name="Rectangle 3">
            <a:extLst>
              <a:ext uri="{FF2B5EF4-FFF2-40B4-BE49-F238E27FC236}">
                <a16:creationId xmlns:a16="http://schemas.microsoft.com/office/drawing/2014/main" xmlns="" id="{14E60176-43F8-4E62-A6F8-8EC81ECF171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05150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68097-C65B-4DC0-8155-65E7BEA697DD}" type="slidenum">
              <a:rPr lang="en-US" smtClean="0"/>
              <a:t>30</a:t>
            </a:fld>
            <a:endParaRPr lang="en-US"/>
          </a:p>
        </p:txBody>
      </p:sp>
    </p:spTree>
    <p:extLst>
      <p:ext uri="{BB962C8B-B14F-4D97-AF65-F5344CB8AC3E}">
        <p14:creationId xmlns:p14="http://schemas.microsoft.com/office/powerpoint/2010/main" val="1465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85AEFB28-8357-4DAE-B934-B9E1E59E5EE7}" type="slidenum">
              <a:rPr lang="en-US" altLang="en-US" smtClean="0"/>
              <a:pPr/>
              <a:t>31</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678D8709-12BB-4DD7-883E-5B954A54D09B}" type="slidenum">
              <a:rPr lang="en-US" altLang="en-US" smtClean="0"/>
              <a:pPr/>
              <a:t>32</a:t>
            </a:fld>
            <a:endParaRPr lang="en-US" altLang="en-US" dirty="0"/>
          </a:p>
        </p:txBody>
      </p:sp>
      <p:sp>
        <p:nvSpPr>
          <p:cNvPr id="146435" name="Rectangle 2"/>
          <p:cNvSpPr>
            <a:spLocks noGrp="1" noRot="1" noChangeAspect="1" noChangeArrowheads="1" noTextEdit="1"/>
          </p:cNvSpPr>
          <p:nvPr>
            <p:ph type="sldImg"/>
          </p:nvPr>
        </p:nvSpPr>
        <p:spPr>
          <a:xfrm>
            <a:off x="1144588" y="685800"/>
            <a:ext cx="4572000" cy="3429000"/>
          </a:xfrm>
          <a:ln/>
        </p:spPr>
      </p:sp>
      <p:sp>
        <p:nvSpPr>
          <p:cNvPr id="1464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33A2C9B5-4282-4760-9169-787406498378}" type="slidenum">
              <a:rPr lang="en-US" altLang="en-US" smtClean="0"/>
              <a:pPr/>
              <a:t>5</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74135167-1A09-4CDE-AADF-2009A5352CF9}" type="slidenum">
              <a:rPr lang="en-US" altLang="en-US" smtClean="0"/>
              <a:pPr/>
              <a:t>33</a:t>
            </a:fld>
            <a:endParaRPr lang="en-US" altLang="en-US" dirty="0"/>
          </a:p>
        </p:txBody>
      </p:sp>
      <p:sp>
        <p:nvSpPr>
          <p:cNvPr id="105475" name="Rectangle 2"/>
          <p:cNvSpPr>
            <a:spLocks noGrp="1" noRot="1" noChangeAspect="1" noChangeArrowheads="1" noTextEdit="1"/>
          </p:cNvSpPr>
          <p:nvPr>
            <p:ph type="sldImg"/>
          </p:nvPr>
        </p:nvSpPr>
        <p:spPr>
          <a:xfrm>
            <a:off x="1144588" y="684213"/>
            <a:ext cx="4572000" cy="3429000"/>
          </a:xfrm>
          <a:ln/>
        </p:spPr>
      </p:sp>
      <p:sp>
        <p:nvSpPr>
          <p:cNvPr id="105476"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Here are a few pics of the Purdue TPAT.  </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upper left shows a picture of the entire unit.  It is essentially 12 foot diameter drum to which they affix curved concrete sections containing various textures.  On top is a beam that rotates around the drum with instrumented tires mounted on each side of the beam.  The TPTA is unique in that it allows testing of multiple surfaces under controlled laboratory conditions.  This allows more efficient and precise testing without the expense of test section construction and attendant traffic control and safety issues.</a:t>
            </a:r>
          </a:p>
          <a:p>
            <a:pPr eaLnBrk="1" hangingPunct="1"/>
            <a:endParaRPr lang="en-US" altLang="en-US" dirty="0">
              <a:ea typeface="ＭＳ Ｐゴシック" pitchFamily="34" charset="-128"/>
            </a:endParaRP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upper right photo is a pic of the DG unit built by IGGA members that allowed Purdue to impart saw cut textures on the curved concrete sections.</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The lower left show a picture of the OBSI noise testing apparatus mounted near the test tire.</a:t>
            </a:r>
          </a:p>
          <a:p>
            <a:pPr eaLnBrk="1" hangingPunct="1"/>
            <a:endParaRPr lang="en-US" altLang="en-US" dirty="0">
              <a:ea typeface="ＭＳ Ｐゴシック" pitchFamily="34" charset="-128"/>
            </a:endParaRPr>
          </a:p>
          <a:p>
            <a:pPr eaLnBrk="1" hangingPunct="1"/>
            <a:r>
              <a:rPr lang="en-US" altLang="en-US" dirty="0">
                <a:ea typeface="ＭＳ Ｐゴシック" pitchFamily="34" charset="-128"/>
              </a:rPr>
              <a:t>And the lower right pic shows the line laser used to measure macro texture.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1B3EBA3B-6FC3-45BB-A25D-ED59021DC62F}" type="slidenum">
              <a:rPr lang="en-US" altLang="en-US" smtClean="0"/>
              <a:pPr/>
              <a:t>34</a:t>
            </a:fld>
            <a:endParaRPr lang="en-US" altLang="en-US" dirty="0"/>
          </a:p>
        </p:txBody>
      </p:sp>
      <p:sp>
        <p:nvSpPr>
          <p:cNvPr id="110595" name="Rectangle 2"/>
          <p:cNvSpPr>
            <a:spLocks noGrp="1" noRot="1" noChangeAspect="1" noChangeArrowheads="1" noTextEdit="1"/>
          </p:cNvSpPr>
          <p:nvPr>
            <p:ph type="sldImg"/>
          </p:nvPr>
        </p:nvSpPr>
        <p:spPr>
          <a:xfrm>
            <a:off x="1144588" y="684213"/>
            <a:ext cx="4572000" cy="3429000"/>
          </a:xfrm>
          <a:ln/>
        </p:spPr>
      </p:sp>
      <p:sp>
        <p:nvSpPr>
          <p:cNvPr id="110596" name="Rectangle 3"/>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Once the NGCS surface had been verified on the Purdue TPTA, it became necessary to verify its performance on a real road when constructed with actual diamond grinding equipment.  Therefore, an agency partner was necessary.</a:t>
            </a:r>
          </a:p>
          <a:p>
            <a:r>
              <a:rPr lang="en-US" altLang="en-US" dirty="0">
                <a:ea typeface="ＭＳ Ｐゴシック" pitchFamily="34" charset="-128"/>
              </a:rPr>
              <a:t> </a:t>
            </a:r>
          </a:p>
          <a:p>
            <a:r>
              <a:rPr lang="en-US" altLang="en-US" dirty="0">
                <a:ea typeface="ＭＳ Ｐゴシック" pitchFamily="34" charset="-128"/>
              </a:rPr>
              <a:t>The Minnesota Department of Transportation (MnDOT) joined the effort and provided a location on their MN ROAD low volume road test track.  In the summer of 2007, the IGGA funded Diamond Surfaces, Inc. to construct the Purdue NGCS surfaces at the MnROAD’s facility.  The single pass and double pass NGCS surfaces were successfully constructed and verified the efficacy of the TPTA to effectively predict the noise levels of field installations</a:t>
            </a:r>
            <a:r>
              <a:rPr lang="en-US" altLang="en-US" baseline="30000" dirty="0">
                <a:ea typeface="ＭＳ Ｐゴシック" pitchFamily="34" charset="-128"/>
              </a:rPr>
              <a:t>1</a:t>
            </a:r>
            <a:r>
              <a:rPr lang="en-US" altLang="en-US" dirty="0">
                <a:ea typeface="ＭＳ Ｐゴシック" pitchFamily="34" charset="-128"/>
              </a:rPr>
              <a:t>.  The Purdue research indicated the NGCS should be approximately 3 dBA lower than the conventional diamond ground textures evaluated and the MN ROAD testing verified this finding.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3">
            <a:extLst>
              <a:ext uri="{FF2B5EF4-FFF2-40B4-BE49-F238E27FC236}">
                <a16:creationId xmlns:a16="http://schemas.microsoft.com/office/drawing/2014/main" xmlns="" id="{CD805973-F7FB-4C46-B274-C20FAE9BB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09EBEDE-B094-47DD-BCE4-55050B48FDBF}" type="slidenum">
              <a:rPr lang="en-US" altLang="en-US">
                <a:latin typeface="Times New Roman" panose="02020603050405020304" pitchFamily="18" charset="0"/>
              </a:rPr>
              <a:pPr/>
              <a:t>37</a:t>
            </a:fld>
            <a:endParaRPr lang="en-US" altLang="en-US">
              <a:latin typeface="Times New Roman" panose="02020603050405020304" pitchFamily="18" charset="0"/>
            </a:endParaRPr>
          </a:p>
        </p:txBody>
      </p:sp>
      <p:sp>
        <p:nvSpPr>
          <p:cNvPr id="80899" name="Rectangle 2">
            <a:extLst>
              <a:ext uri="{FF2B5EF4-FFF2-40B4-BE49-F238E27FC236}">
                <a16:creationId xmlns:a16="http://schemas.microsoft.com/office/drawing/2014/main" xmlns="" id="{2CA72F51-ED23-48A2-B35A-0CDE7F7D87E8}"/>
              </a:ext>
            </a:extLst>
          </p:cNvPr>
          <p:cNvSpPr>
            <a:spLocks noGrp="1" noRot="1" noChangeAspect="1" noChangeArrowheads="1" noTextEdit="1"/>
          </p:cNvSpPr>
          <p:nvPr>
            <p:ph type="sldImg"/>
          </p:nvPr>
        </p:nvSpPr>
        <p:spPr>
          <a:solidFill>
            <a:srgbClr val="FFFFFF"/>
          </a:solidFill>
          <a:ln/>
        </p:spPr>
      </p:sp>
      <p:sp>
        <p:nvSpPr>
          <p:cNvPr id="80900" name="Rectangle 3">
            <a:extLst>
              <a:ext uri="{FF2B5EF4-FFF2-40B4-BE49-F238E27FC236}">
                <a16:creationId xmlns:a16="http://schemas.microsoft.com/office/drawing/2014/main" xmlns="" id="{57C3302E-8865-4EB7-A952-23540042AA11}"/>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Arial" panose="020B0604020202020204" pitchFamily="34" charset="0"/>
                <a:ea typeface="ＭＳ Ｐゴシック" panose="020B0600070205080204" pitchFamily="34" charset="-128"/>
              </a:rPr>
              <a:t>The land area for grinding differs depending on the hardness of aggregate.  Grooves are more widely spaced with diamond grooving.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figure indicates what happens during</a:t>
            </a:r>
            <a:r>
              <a:rPr lang="en-US" baseline="0" dirty="0"/>
              <a:t> </a:t>
            </a:r>
            <a:r>
              <a:rPr lang="en-US" baseline="0" dirty="0" err="1"/>
              <a:t>hydoplaning</a:t>
            </a:r>
            <a:r>
              <a:rPr lang="en-US" baseline="0" dirty="0"/>
              <a:t>.  When water is </a:t>
            </a:r>
            <a:r>
              <a:rPr lang="en-US" baseline="0" dirty="0" err="1"/>
              <a:t>ponding</a:t>
            </a:r>
            <a:r>
              <a:rPr lang="en-US" baseline="0" dirty="0"/>
              <a:t> on the surface, the faster you go the larger the wave in front of the tire.  Eventually with </a:t>
            </a:r>
            <a:r>
              <a:rPr lang="en-US" baseline="0" dirty="0" err="1"/>
              <a:t>sufficent</a:t>
            </a:r>
            <a:r>
              <a:rPr lang="en-US" baseline="0" dirty="0"/>
              <a:t> water depth and speed, the tire literally lifts off the pavement and is skiing on the water.  The operator of the vehicle at this point has no control over the vehicle.</a:t>
            </a:r>
            <a:endParaRPr lang="en-US" dirty="0"/>
          </a:p>
        </p:txBody>
      </p:sp>
      <p:sp>
        <p:nvSpPr>
          <p:cNvPr id="4" name="Slide Number Placeholder 3"/>
          <p:cNvSpPr>
            <a:spLocks noGrp="1"/>
          </p:cNvSpPr>
          <p:nvPr>
            <p:ph type="sldNum" sz="quarter" idx="10"/>
          </p:nvPr>
        </p:nvSpPr>
        <p:spPr/>
        <p:txBody>
          <a:bodyPr/>
          <a:lstStyle/>
          <a:p>
            <a:fld id="{A0DE3A82-1C02-4990-A60E-C77B50D6D0D4}" type="slidenum">
              <a:rPr lang="en-US" smtClean="0"/>
              <a:pPr/>
              <a:t>41</a:t>
            </a:fld>
            <a:endParaRPr lang="en-US"/>
          </a:p>
        </p:txBody>
      </p:sp>
    </p:spTree>
    <p:extLst>
      <p:ext uri="{BB962C8B-B14F-4D97-AF65-F5344CB8AC3E}">
        <p14:creationId xmlns:p14="http://schemas.microsoft.com/office/powerpoint/2010/main" val="328228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fld id="{E8FB29B1-18EF-41DD-968E-60B5FC2C3744}" type="slidenum">
              <a:rPr lang="en-US" altLang="en-US" sz="1200" smtClean="0">
                <a:ea typeface="ＭＳ Ｐゴシック" pitchFamily="34" charset="-128"/>
              </a:rPr>
              <a:pPr/>
              <a:t>42</a:t>
            </a:fld>
            <a:endParaRPr lang="en-US" altLang="en-US" sz="1200">
              <a:ea typeface="ＭＳ Ｐゴシック" pitchFamily="34" charset="-128"/>
            </a:endParaRPr>
          </a:p>
        </p:txBody>
      </p:sp>
      <p:sp>
        <p:nvSpPr>
          <p:cNvPr id="59395" name="Rectangle 2"/>
          <p:cNvSpPr>
            <a:spLocks noGrp="1" noRot="1" noChangeAspect="1" noChangeArrowheads="1" noTextEdit="1"/>
          </p:cNvSpPr>
          <p:nvPr>
            <p:ph type="sldImg"/>
          </p:nvPr>
        </p:nvSpPr>
        <p:spPr>
          <a:xfrm>
            <a:off x="1328738" y="733425"/>
            <a:ext cx="4570412"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One of the benefits of Open Graded Friction Courses, in addition to their noise benefit, is their ability to prevent splash and spray.  The RPA uses a TXDOT video that dramatically indicates the advantage of this type of treatment, when new, compared to an old concrete pavement.  But it should be noted that the Texas ARFC has decidedly better drainage capability than the Arizona ARFC and these two surfaces should not be considered similar in performance.  Under the NCAT Next Generation  Study, the Arizona ARFC was tested and its permeability was stated as XX </a:t>
            </a:r>
            <a:r>
              <a:rPr lang="en-US" altLang="en-US" dirty="0" err="1"/>
              <a:t>ft</a:t>
            </a:r>
            <a:r>
              <a:rPr lang="en-US" altLang="en-US" dirty="0"/>
              <a:t> per day compared to more conventional OGFC surfaces which are in the range of XX to XX feet per day.</a:t>
            </a:r>
          </a:p>
          <a:p>
            <a:r>
              <a:rPr lang="en-US" altLang="en-US" dirty="0"/>
              <a:t>	The photo above was taken on March 11, 2006 around 11:30 AM.  This was the first rain after a record 143 days without rain. Notice the spray that is coming off the passenger vehicles.  Not also the difference in </a:t>
            </a:r>
            <a:r>
              <a:rPr lang="en-US" altLang="en-US" dirty="0" err="1"/>
              <a:t>drainability</a:t>
            </a:r>
            <a:r>
              <a:rPr lang="en-US" altLang="en-US" dirty="0"/>
              <a:t> between the lane being driven in (photo taken from) and the section to the left which is not draining.  Notice also the water in the </a:t>
            </a:r>
            <a:r>
              <a:rPr lang="en-US" altLang="en-US" dirty="0" err="1"/>
              <a:t>wheelpaths</a:t>
            </a:r>
            <a:r>
              <a:rPr lang="en-US" altLang="en-US" dirty="0"/>
              <a:t> of the lane the photo was taken from.</a:t>
            </a:r>
          </a:p>
          <a:p>
            <a:r>
              <a:rPr lang="en-US" altLang="en-US" dirty="0"/>
              <a:t>	One of the marketing issues that needs to be considered is the strategy of comparing a new OGFC to an old concrete pavement.  This is often done, but should be considered an unfair practice and should be noted.  The OGFC and ARFC surfaces will change properties with time and this affects their noise qualities as well as their splash spray characteristics.  This is analogous to comparing a new car to an old car.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We also have a few other surfaces we are developing including NGCS Lite, which is a renewal surface texture that can be applied to existing NGCS sections in the event that friction or noise benefit is diminished over time.</a:t>
            </a: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C871AECF-E82E-40FA-A12A-CA1A2D2D2449}" type="slidenum">
              <a:rPr lang="en-US" altLang="en-US" smtClean="0"/>
              <a:pPr/>
              <a:t>47</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2325A6B4-107C-41BB-A5B0-A69E6ADC8625}" type="slidenum">
              <a:rPr lang="en-US" altLang="en-US" smtClean="0"/>
              <a:pPr/>
              <a:t>51</a:t>
            </a:fld>
            <a:endParaRPr lang="en-US" altLang="en-US" dirty="0"/>
          </a:p>
        </p:txBody>
      </p:sp>
      <p:sp>
        <p:nvSpPr>
          <p:cNvPr id="121859" name="Rectangle 2"/>
          <p:cNvSpPr>
            <a:spLocks noGrp="1" noRot="1" noChangeAspect="1" noChangeArrowheads="1" noTextEdit="1"/>
          </p:cNvSpPr>
          <p:nvPr>
            <p:ph type="sldImg"/>
          </p:nvPr>
        </p:nvSpPr>
        <p:spPr>
          <a:xfrm>
            <a:off x="1144588" y="685800"/>
            <a:ext cx="4572000" cy="3429000"/>
          </a:xfrm>
          <a:ln/>
        </p:spPr>
      </p:sp>
      <p:sp>
        <p:nvSpPr>
          <p:cNvPr id="1218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Drive them to our website.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We also have a few other surfaces we are developing including NGCS Lite, which is a renewal surface texture that can be applied to existing NGCS sections in the event that friction or noise benefit is diminished over time.</a:t>
            </a: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28AABFF5-C52B-4C9E-BBEA-E92850C6FA10}" type="slidenum">
              <a:rPr lang="en-US" altLang="en-US" smtClean="0"/>
              <a:pPr/>
              <a:t>52</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81F0191A-780D-4174-AF3B-858DB57407B9}" type="slidenum">
              <a:rPr lang="en-US" altLang="en-US" smtClean="0"/>
              <a:pPr/>
              <a:t>53</a:t>
            </a:fld>
            <a:endParaRPr lang="en-US" altLang="en-US" dirty="0"/>
          </a:p>
        </p:txBody>
      </p:sp>
      <p:sp>
        <p:nvSpPr>
          <p:cNvPr id="120835" name="Rectangle 2"/>
          <p:cNvSpPr>
            <a:spLocks noGrp="1" noRot="1" noChangeAspect="1" noChangeArrowheads="1" noTextEdit="1"/>
          </p:cNvSpPr>
          <p:nvPr>
            <p:ph type="sldImg"/>
          </p:nvPr>
        </p:nvSpPr>
        <p:spPr>
          <a:xfrm>
            <a:off x="1144588" y="685800"/>
            <a:ext cx="4572000" cy="3429000"/>
          </a:xfrm>
          <a:ln/>
        </p:spPr>
      </p:sp>
      <p:sp>
        <p:nvSpPr>
          <p:cNvPr id="12083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Drive them to our website.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a:p>
        </p:txBody>
      </p:sp>
      <p:sp>
        <p:nvSpPr>
          <p:cNvPr id="62468" name="Slide Number Placeholder 3"/>
          <p:cNvSpPr>
            <a:spLocks noGrp="1"/>
          </p:cNvSpPr>
          <p:nvPr>
            <p:ph type="sldNum" sz="quarter" idx="5"/>
          </p:nvPr>
        </p:nvSpPr>
        <p:spPr>
          <a:noFill/>
        </p:spPr>
        <p:txBody>
          <a:bodyPr/>
          <a:lstStyle/>
          <a:p>
            <a:fld id="{05F9B0FC-D12D-40AF-B3FF-823D9869EC01}" type="slidenum">
              <a:rPr lang="en-US" smtClean="0"/>
              <a:pPr/>
              <a:t>54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84457F7-8ED7-4013-842B-F4943D8350F2}" type="slidenum">
              <a:rPr lang="en-US" altLang="en-US" smtClean="0"/>
              <a:pPr/>
              <a:t>6</a:t>
            </a:fld>
            <a:endParaRPr lang="en-US" altLang="en-US" dirty="0"/>
          </a:p>
        </p:txBody>
      </p:sp>
      <p:sp>
        <p:nvSpPr>
          <p:cNvPr id="136195" name="Rectangle 2"/>
          <p:cNvSpPr>
            <a:spLocks noGrp="1" noRot="1" noChangeAspect="1" noChangeArrowheads="1" noTextEdit="1"/>
          </p:cNvSpPr>
          <p:nvPr>
            <p:ph type="sldImg"/>
          </p:nvPr>
        </p:nvSpPr>
        <p:spPr>
          <a:xfrm>
            <a:off x="1160463" y="706438"/>
            <a:ext cx="4538662" cy="3403600"/>
          </a:xfrm>
          <a:ln/>
        </p:spPr>
      </p:sp>
      <p:sp>
        <p:nvSpPr>
          <p:cNvPr id="136196" name="Rectangle 3"/>
          <p:cNvSpPr>
            <a:spLocks noGrp="1" noChangeArrowheads="1"/>
          </p:cNvSpPr>
          <p:nvPr>
            <p:ph type="body" idx="1"/>
          </p:nvPr>
        </p:nvSpPr>
        <p:spPr>
          <a:xfrm>
            <a:off x="914400" y="4344988"/>
            <a:ext cx="5029200" cy="409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2193499-3060-440A-B5F0-6ADB4ECAC8FD}" type="slidenum">
              <a:rPr lang="en-US" altLang="en-US" smtClean="0"/>
              <a:pPr>
                <a:defRPr/>
              </a:pPr>
              <a:t>57</a:t>
            </a:fld>
            <a:endParaRPr lang="en-US" altLang="en-US"/>
          </a:p>
        </p:txBody>
      </p:sp>
    </p:spTree>
    <p:extLst>
      <p:ext uri="{BB962C8B-B14F-4D97-AF65-F5344CB8AC3E}">
        <p14:creationId xmlns:p14="http://schemas.microsoft.com/office/powerpoint/2010/main" val="2856604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2193499-3060-440A-B5F0-6ADB4ECAC8FD}" type="slidenum">
              <a:rPr lang="en-US" altLang="en-US" smtClean="0"/>
              <a:pPr>
                <a:defRPr/>
              </a:pPr>
              <a:t>60</a:t>
            </a:fld>
            <a:endParaRPr lang="en-US" altLang="en-US"/>
          </a:p>
        </p:txBody>
      </p:sp>
    </p:spTree>
    <p:extLst>
      <p:ext uri="{BB962C8B-B14F-4D97-AF65-F5344CB8AC3E}">
        <p14:creationId xmlns:p14="http://schemas.microsoft.com/office/powerpoint/2010/main" val="2941085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F49EC40E-AD77-4D1B-9DD6-6837E3916634}" type="slidenum">
              <a:rPr lang="en-US" smtClean="0"/>
              <a:pPr/>
              <a:t>62</a:t>
            </a:fld>
            <a:endParaRPr lang="en-US" dirty="0"/>
          </a:p>
        </p:txBody>
      </p:sp>
      <p:sp>
        <p:nvSpPr>
          <p:cNvPr id="132099" name="Rectangle 2"/>
          <p:cNvSpPr>
            <a:spLocks noGrp="1" noRot="1" noChangeAspect="1" noChangeArrowheads="1" noTextEdit="1"/>
          </p:cNvSpPr>
          <p:nvPr>
            <p:ph type="sldImg"/>
          </p:nvPr>
        </p:nvSpPr>
        <p:spPr>
          <a:xfrm>
            <a:off x="1144588" y="685800"/>
            <a:ext cx="4572000" cy="3429000"/>
          </a:xfrm>
          <a:ln/>
        </p:spPr>
      </p:sp>
      <p:sp>
        <p:nvSpPr>
          <p:cNvPr id="1321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D0E793BA-DB69-4B25-8149-FE25F723B816}" type="slidenum">
              <a:rPr lang="en-US" altLang="en-US" smtClean="0"/>
              <a:pPr/>
              <a:t>8</a:t>
            </a:fld>
            <a:endParaRPr lang="en-US" altLang="en-US" dirty="0"/>
          </a:p>
        </p:txBody>
      </p:sp>
      <p:sp>
        <p:nvSpPr>
          <p:cNvPr id="132099" name="Rectangle 2"/>
          <p:cNvSpPr>
            <a:spLocks noGrp="1" noRot="1" noChangeAspect="1" noChangeArrowheads="1" noTextEdit="1"/>
          </p:cNvSpPr>
          <p:nvPr>
            <p:ph type="sldImg"/>
          </p:nvPr>
        </p:nvSpPr>
        <p:spPr>
          <a:xfrm>
            <a:off x="1144588" y="685800"/>
            <a:ext cx="4572000" cy="3429000"/>
          </a:xfrm>
          <a:ln/>
        </p:spPr>
      </p:sp>
      <p:sp>
        <p:nvSpPr>
          <p:cNvPr id="132100" name="Rectangle 3"/>
          <p:cNvSpPr>
            <a:spLocks noGrp="1" noChangeArrowheads="1"/>
          </p:cNvSpPr>
          <p:nvPr>
            <p:ph type="body" idx="1"/>
          </p:nvPr>
        </p:nvSpPr>
        <p:spPr>
          <a:xfrm>
            <a:off x="1295400" y="52578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A7C048C-EE50-4917-A2A2-CF4EA0AEBED4}" type="slidenum">
              <a:rPr lang="en-US" altLang="en-US" smtClean="0">
                <a:cs typeface="Arial" charset="0"/>
              </a:rPr>
              <a:pPr eaLnBrk="1" hangingPunct="1"/>
              <a:t>9</a:t>
            </a:fld>
            <a:endParaRPr lang="en-US" alt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F47EBE0E-FF76-4F1B-9840-CA0E2F538FD9}"/>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xmlns="" id="{5894549A-1F28-4E0D-9AFF-C48B735465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xmlns="" id="{F75E4FA8-8AC6-4985-BEBA-811FDE993D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CFAE8B-C74F-4667-994B-0BD679803C22}" type="slidenum">
              <a:rPr lang="en-US" altLang="en-US" smtClean="0">
                <a:latin typeface="Times New Roman" panose="02020603050405020304" pitchFamily="18" charset="0"/>
              </a:rPr>
              <a:pPr/>
              <a:t>10</a:t>
            </a:fld>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443800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48C94667-417F-4921-863B-67A2F1D20772}" type="slidenum">
              <a:rPr lang="en-US" altLang="en-US" smtClean="0"/>
              <a:pPr/>
              <a:t>11</a:t>
            </a:fld>
            <a:endParaRPr lang="en-US" altLang="en-US" dirty="0"/>
          </a:p>
        </p:txBody>
      </p:sp>
      <p:sp>
        <p:nvSpPr>
          <p:cNvPr id="136195" name="Rectangle 2"/>
          <p:cNvSpPr>
            <a:spLocks noGrp="1" noRot="1" noChangeAspect="1" noChangeArrowheads="1" noTextEdit="1"/>
          </p:cNvSpPr>
          <p:nvPr>
            <p:ph type="sldImg"/>
          </p:nvPr>
        </p:nvSpPr>
        <p:spPr>
          <a:xfrm>
            <a:off x="1160463" y="706438"/>
            <a:ext cx="4538662" cy="3403600"/>
          </a:xfrm>
          <a:ln/>
        </p:spPr>
      </p:sp>
      <p:sp>
        <p:nvSpPr>
          <p:cNvPr id="136196" name="Rectangle 3"/>
          <p:cNvSpPr>
            <a:spLocks noGrp="1" noChangeArrowheads="1"/>
          </p:cNvSpPr>
          <p:nvPr>
            <p:ph type="body" idx="1"/>
          </p:nvPr>
        </p:nvSpPr>
        <p:spPr>
          <a:xfrm>
            <a:off x="914400" y="4344988"/>
            <a:ext cx="5029200" cy="409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itchFamily="34" charset="-128"/>
              </a:rPr>
              <a:t>This is an individual diamond blade.  The part labeled as the segment is welded onto the core.  The segment holds the diamonds into the matrix.  The little black specs that appear to have a trail behind them like a comment are the actual synthetic diamonds.  So diamond grinding is a sawing process just like what you do with lumber.  The milling uses carbide bits and is an impact process that chips away instead of saws away.</a:t>
            </a:r>
          </a:p>
        </p:txBody>
      </p:sp>
      <p:sp>
        <p:nvSpPr>
          <p:cNvPr id="6656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dirty="0"/>
              <a:t>May 10, 2011</a:t>
            </a:r>
          </a:p>
        </p:txBody>
      </p:sp>
      <p:sp>
        <p:nvSpPr>
          <p:cNvPr id="6656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altLang="en-US" dirty="0"/>
              <a:t>Copryright 2011 ACPA Southwest</a:t>
            </a:r>
          </a:p>
        </p:txBody>
      </p:sp>
      <p:sp>
        <p:nvSpPr>
          <p:cNvPr id="6656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E26CC216-FF50-446D-A969-194EC85AF164}" type="slidenum">
              <a:rPr lang="en-US" altLang="en-US" sz="1300" smtClean="0">
                <a:latin typeface="Times New Roman" pitchFamily="18" charset="0"/>
                <a:cs typeface="Arial" charset="0"/>
              </a:rPr>
              <a:pPr/>
              <a:t>14</a:t>
            </a:fld>
            <a:endParaRPr lang="en-US" altLang="en-US" sz="1300" dirty="0">
              <a:latin typeface="Times New Roman" pitchFamily="18" charset="0"/>
              <a:cs typeface="Arial" charset="0"/>
            </a:endParaRPr>
          </a:p>
        </p:txBody>
      </p:sp>
    </p:spTree>
    <p:extLst>
      <p:ext uri="{BB962C8B-B14F-4D97-AF65-F5344CB8AC3E}">
        <p14:creationId xmlns:p14="http://schemas.microsoft.com/office/powerpoint/2010/main" val="774915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itchFamily="34" charset="-128"/>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71FB67EA-2690-4DDF-ABA1-C7098F13002A}" type="slidenum">
              <a:rPr lang="en-US" altLang="en-US" smtClean="0"/>
              <a:pPr/>
              <a:t>16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dirty="0">
                <a:solidFill>
                  <a:srgbClr val="000000"/>
                </a:solidFill>
                <a:ea typeface="ＭＳ Ｐゴシック" pitchFamily="-48" charset="-128"/>
              </a:endParaRPr>
            </a:p>
          </p:txBody>
        </p:sp>
      </p:grpSp>
      <p:sp>
        <p:nvSpPr>
          <p:cNvPr id="74758"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74759" name="Rectangle 7"/>
          <p:cNvSpPr>
            <a:spLocks noGrp="1" noChangeArrowheads="1"/>
          </p:cNvSpPr>
          <p:nvPr>
            <p:ph type="subTitle" idx="1"/>
          </p:nvPr>
        </p:nvSpPr>
        <p:spPr>
          <a:xfrm>
            <a:off x="1371600" y="3733800"/>
            <a:ext cx="6400800" cy="1873250"/>
          </a:xfrm>
        </p:spPr>
        <p:txBody>
          <a:bodyPr/>
          <a:lstStyle>
            <a:lvl1pPr marL="0" indent="0" algn="ctr">
              <a:buFont typeface="Wingdings" pitchFamily="-48"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dirty="0"/>
            </a:lvl1pPr>
          </a:lstStyle>
          <a:p>
            <a:pPr>
              <a:defRPr/>
            </a:pPr>
            <a:endParaRPr lang="en-US" dirty="0">
              <a:solidFill>
                <a:srgbClr val="000000"/>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dirty="0"/>
            </a:lvl1pPr>
          </a:lstStyle>
          <a:p>
            <a:pPr>
              <a:defRPr/>
            </a:pPr>
            <a:r>
              <a:rPr lang="en-US" dirty="0">
                <a:solidFill>
                  <a:srgbClr val="000000"/>
                </a:solidFill>
              </a:rPr>
              <a:t>International Grooving and Grinding Association</a:t>
            </a: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39CA3D59-6310-4DEA-ACE6-F1BE08C49C2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7951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E2D75D5A-8A22-4689-9646-31D7AFFAA8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353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44804F80-3762-43CE-9AA5-3EBE1DBD30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9441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a:t>Click to edit Master title style</a:t>
            </a:r>
          </a:p>
        </p:txBody>
      </p:sp>
      <p:sp>
        <p:nvSpPr>
          <p:cNvPr id="3" name="Text Placeholder 2"/>
          <p:cNvSpPr>
            <a:spLocks noGrp="1"/>
          </p:cNvSpPr>
          <p:nvPr>
            <p:ph type="body" sz="half" idx="1"/>
          </p:nvPr>
        </p:nvSpPr>
        <p:spPr>
          <a:xfrm>
            <a:off x="1370013" y="1827213"/>
            <a:ext cx="357981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02225" y="1827213"/>
            <a:ext cx="3581400" cy="4114800"/>
          </a:xfrm>
        </p:spPr>
        <p:txBody>
          <a:bodyPr/>
          <a:lstStyle/>
          <a:p>
            <a:pPr lvl="0"/>
            <a:endParaRPr lang="en-US" noProof="0" dirty="0"/>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7" name="Rectangle 10"/>
          <p:cNvSpPr>
            <a:spLocks noGrp="1" noChangeArrowheads="1"/>
          </p:cNvSpPr>
          <p:nvPr>
            <p:ph type="sldNum" sz="quarter" idx="12"/>
          </p:nvPr>
        </p:nvSpPr>
        <p:spPr>
          <a:ln/>
        </p:spPr>
        <p:txBody>
          <a:bodyPr/>
          <a:lstStyle>
            <a:lvl1pPr>
              <a:defRPr/>
            </a:lvl1pPr>
          </a:lstStyle>
          <a:p>
            <a:pPr>
              <a:defRPr/>
            </a:pPr>
            <a:fld id="{EFFD2690-F2BB-4F57-84B7-678562C001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459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28650" y="928907"/>
            <a:ext cx="7886700" cy="1325563"/>
          </a:xfrm>
        </p:spPr>
        <p:txBody>
          <a:bodyPr>
            <a:normAutofit/>
          </a:bodyPr>
          <a:lstStyle>
            <a:lvl1pPr algn="ctr">
              <a:defRPr sz="2400">
                <a:solidFill>
                  <a:schemeClr val="bg2">
                    <a:lumMod val="50000"/>
                  </a:schemeClr>
                </a:solidFill>
                <a:latin typeface="Arial" panose="020B0604020202020204" pitchFamily="34" charset="0"/>
                <a:cs typeface="Arial" panose="020B0604020202020204" pitchFamily="34" charset="0"/>
              </a:defRPr>
            </a:lvl1pPr>
          </a:lstStyle>
          <a:p>
            <a:r>
              <a:rPr lang="fr-FR" dirty="0"/>
              <a:t>Contents</a:t>
            </a:r>
          </a:p>
        </p:txBody>
      </p:sp>
      <p:sp>
        <p:nvSpPr>
          <p:cNvPr id="10" name="Espace réservé du contenu 2"/>
          <p:cNvSpPr>
            <a:spLocks noGrp="1"/>
          </p:cNvSpPr>
          <p:nvPr>
            <p:ph idx="1" hasCustomPrompt="1"/>
          </p:nvPr>
        </p:nvSpPr>
        <p:spPr>
          <a:xfrm>
            <a:off x="628650" y="2254469"/>
            <a:ext cx="7886700" cy="3922494"/>
          </a:xfrm>
        </p:spPr>
        <p:txBody>
          <a:bodyPr>
            <a:normAutofit/>
          </a:bodyPr>
          <a:lstStyle>
            <a:lvl1pPr marL="214313" indent="-214313">
              <a:buFont typeface="Arial" panose="020B0604020202020204" pitchFamily="34" charset="0"/>
              <a:buChar char="•"/>
              <a:defRPr sz="1350">
                <a:solidFill>
                  <a:schemeClr val="bg2">
                    <a:lumMod val="50000"/>
                  </a:schemeClr>
                </a:solidFill>
                <a:latin typeface="Arial" panose="020B0604020202020204" pitchFamily="34" charset="0"/>
                <a:cs typeface="Arial" panose="020B0604020202020204" pitchFamily="34" charset="0"/>
              </a:defRPr>
            </a:lvl1pPr>
            <a:lvl2pPr marL="342900" indent="0">
              <a:buFont typeface="+mj-lt"/>
              <a:buNone/>
              <a:defRPr>
                <a:solidFill>
                  <a:schemeClr val="bg2">
                    <a:lumMod val="50000"/>
                  </a:schemeClr>
                </a:solidFill>
                <a:latin typeface="Arial" panose="020B0604020202020204" pitchFamily="34" charset="0"/>
                <a:cs typeface="Arial" panose="020B0604020202020204" pitchFamily="34" charset="0"/>
              </a:defRPr>
            </a:lvl2pPr>
            <a:lvl3pPr marL="685800" indent="0">
              <a:buFont typeface="+mj-lt"/>
              <a:buNone/>
              <a:defRPr>
                <a:solidFill>
                  <a:schemeClr val="bg2">
                    <a:lumMod val="50000"/>
                  </a:schemeClr>
                </a:solidFill>
                <a:latin typeface="Arial" panose="020B0604020202020204" pitchFamily="34" charset="0"/>
                <a:cs typeface="Arial" panose="020B0604020202020204" pitchFamily="34" charset="0"/>
              </a:defRPr>
            </a:lvl3pPr>
            <a:lvl4pPr marL="1028700" indent="0">
              <a:buFont typeface="+mj-lt"/>
              <a:buNone/>
              <a:defRPr>
                <a:solidFill>
                  <a:schemeClr val="bg2">
                    <a:lumMod val="50000"/>
                  </a:schemeClr>
                </a:solidFill>
                <a:latin typeface="Arial" panose="020B0604020202020204" pitchFamily="34" charset="0"/>
                <a:cs typeface="Arial" panose="020B0604020202020204" pitchFamily="34" charset="0"/>
              </a:defRPr>
            </a:lvl4pPr>
            <a:lvl5pPr marL="1371600" indent="0">
              <a:buFont typeface="+mj-lt"/>
              <a:buNone/>
              <a:defRPr>
                <a:solidFill>
                  <a:schemeClr val="bg2">
                    <a:lumMod val="50000"/>
                  </a:schemeClr>
                </a:solidFill>
                <a:latin typeface="Arial" panose="020B0604020202020204" pitchFamily="34" charset="0"/>
                <a:cs typeface="Arial" panose="020B0604020202020204" pitchFamily="34" charset="0"/>
              </a:defRPr>
            </a:lvl5pPr>
          </a:lstStyle>
          <a:p>
            <a:pPr lvl="0"/>
            <a:r>
              <a:rPr lang="fr-FR" dirty="0"/>
              <a:t>Contents </a:t>
            </a:r>
            <a:r>
              <a:rPr lang="fr-FR" dirty="0" err="1"/>
              <a:t>details</a:t>
            </a:r>
            <a:endParaRPr lang="fr-FR" dirty="0"/>
          </a:p>
          <a:p>
            <a:pPr lvl="0"/>
            <a:r>
              <a:rPr lang="fr-FR" dirty="0"/>
              <a:t> </a:t>
            </a:r>
          </a:p>
          <a:p>
            <a:pPr lvl="0"/>
            <a:r>
              <a:rPr lang="fr-FR" dirty="0"/>
              <a:t> </a:t>
            </a:r>
          </a:p>
          <a:p>
            <a:pPr lvl="0"/>
            <a:r>
              <a:rPr lang="fr-FR" dirty="0"/>
              <a:t> </a:t>
            </a:r>
          </a:p>
          <a:p>
            <a:pPr lvl="0"/>
            <a:r>
              <a:rPr lang="fr-FR" dirty="0"/>
              <a:t> </a:t>
            </a:r>
          </a:p>
        </p:txBody>
      </p:sp>
      <p:sp>
        <p:nvSpPr>
          <p:cNvPr id="11" name="Espace réservé du numéro de diapositive 5"/>
          <p:cNvSpPr>
            <a:spLocks noGrp="1"/>
          </p:cNvSpPr>
          <p:nvPr>
            <p:ph type="sldNum" sz="quarter" idx="12"/>
          </p:nvPr>
        </p:nvSpPr>
        <p:spPr>
          <a:xfrm>
            <a:off x="7001861" y="6356351"/>
            <a:ext cx="2057400" cy="365125"/>
          </a:xfrm>
        </p:spPr>
        <p:txBody>
          <a:bodyPr/>
          <a:lstStyle>
            <a:lvl1pPr>
              <a:defRPr>
                <a:solidFill>
                  <a:srgbClr val="0070C0"/>
                </a:solidFill>
                <a:latin typeface="Arial" panose="020B0604020202020204" pitchFamily="34" charset="0"/>
                <a:cs typeface="Arial" panose="020B0604020202020204" pitchFamily="34" charset="0"/>
              </a:defRPr>
            </a:lvl1pPr>
          </a:lstStyle>
          <a:p>
            <a:fld id="{6B6DFCDB-BC00-40E5-8FEE-76B46A95B9A2}" type="slidenum">
              <a:rPr lang="fr-FR" smtClean="0"/>
              <a:pPr/>
              <a:t>‹#›</a:t>
            </a:fld>
            <a:endParaRPr lang="fr-FR" dirty="0"/>
          </a:p>
        </p:txBody>
      </p:sp>
    </p:spTree>
    <p:extLst>
      <p:ext uri="{BB962C8B-B14F-4D97-AF65-F5344CB8AC3E}">
        <p14:creationId xmlns:p14="http://schemas.microsoft.com/office/powerpoint/2010/main" val="417234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DF853133-F2A6-46FE-81EC-B53FE74813B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464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6" name="Rectangle 10"/>
          <p:cNvSpPr>
            <a:spLocks noGrp="1" noChangeArrowheads="1"/>
          </p:cNvSpPr>
          <p:nvPr>
            <p:ph type="sldNum" sz="quarter" idx="12"/>
          </p:nvPr>
        </p:nvSpPr>
        <p:spPr>
          <a:ln/>
        </p:spPr>
        <p:txBody>
          <a:bodyPr/>
          <a:lstStyle>
            <a:lvl1pPr>
              <a:defRPr/>
            </a:lvl1pPr>
          </a:lstStyle>
          <a:p>
            <a:pPr>
              <a:defRPr/>
            </a:pPr>
            <a:fld id="{5C650383-0E8B-4F5F-972C-5F56545541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016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7" name="Rectangle 10"/>
          <p:cNvSpPr>
            <a:spLocks noGrp="1" noChangeArrowheads="1"/>
          </p:cNvSpPr>
          <p:nvPr>
            <p:ph type="sldNum" sz="quarter" idx="12"/>
          </p:nvPr>
        </p:nvSpPr>
        <p:spPr>
          <a:ln/>
        </p:spPr>
        <p:txBody>
          <a:bodyPr/>
          <a:lstStyle>
            <a:lvl1pPr>
              <a:defRPr/>
            </a:lvl1pPr>
          </a:lstStyle>
          <a:p>
            <a:pPr>
              <a:defRPr/>
            </a:pPr>
            <a:fld id="{5766D2D6-F831-47AD-9B17-DFB2BE4763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334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9" name="Rectangle 10"/>
          <p:cNvSpPr>
            <a:spLocks noGrp="1" noChangeArrowheads="1"/>
          </p:cNvSpPr>
          <p:nvPr>
            <p:ph type="sldNum" sz="quarter" idx="12"/>
          </p:nvPr>
        </p:nvSpPr>
        <p:spPr>
          <a:ln/>
        </p:spPr>
        <p:txBody>
          <a:bodyPr/>
          <a:lstStyle>
            <a:lvl1pPr>
              <a:defRPr/>
            </a:lvl1pPr>
          </a:lstStyle>
          <a:p>
            <a:pPr>
              <a:defRPr/>
            </a:pPr>
            <a:fld id="{F59ACD08-81B3-47D0-955C-DCF12846794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6301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5" name="Rectangle 10"/>
          <p:cNvSpPr>
            <a:spLocks noGrp="1" noChangeArrowheads="1"/>
          </p:cNvSpPr>
          <p:nvPr>
            <p:ph type="sldNum" sz="quarter" idx="12"/>
          </p:nvPr>
        </p:nvSpPr>
        <p:spPr>
          <a:ln/>
        </p:spPr>
        <p:txBody>
          <a:bodyPr/>
          <a:lstStyle>
            <a:lvl1pPr>
              <a:defRPr/>
            </a:lvl1pPr>
          </a:lstStyle>
          <a:p>
            <a:pPr>
              <a:defRPr/>
            </a:pPr>
            <a:fld id="{B275943C-4408-47DC-A73E-0FD3D955F8E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4396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4" name="Rectangle 10"/>
          <p:cNvSpPr>
            <a:spLocks noGrp="1" noChangeArrowheads="1"/>
          </p:cNvSpPr>
          <p:nvPr>
            <p:ph type="sldNum" sz="quarter" idx="12"/>
          </p:nvPr>
        </p:nvSpPr>
        <p:spPr>
          <a:ln/>
        </p:spPr>
        <p:txBody>
          <a:bodyPr/>
          <a:lstStyle>
            <a:lvl1pPr>
              <a:defRPr/>
            </a:lvl1pPr>
          </a:lstStyle>
          <a:p>
            <a:pPr>
              <a:defRPr/>
            </a:pPr>
            <a:fld id="{F6DFA8CF-06A1-4EF1-9926-BD158B59698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0399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7" name="Rectangle 10"/>
          <p:cNvSpPr>
            <a:spLocks noGrp="1" noChangeArrowheads="1"/>
          </p:cNvSpPr>
          <p:nvPr>
            <p:ph type="sldNum" sz="quarter" idx="12"/>
          </p:nvPr>
        </p:nvSpPr>
        <p:spPr>
          <a:ln/>
        </p:spPr>
        <p:txBody>
          <a:bodyPr/>
          <a:lstStyle>
            <a:lvl1pPr>
              <a:defRPr/>
            </a:lvl1pPr>
          </a:lstStyle>
          <a:p>
            <a:pPr>
              <a:defRPr/>
            </a:pPr>
            <a:fld id="{20E87643-335C-4496-83D3-E46179CD99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7596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r>
              <a:rPr lang="en-US" dirty="0">
                <a:solidFill>
                  <a:srgbClr val="000000"/>
                </a:solidFill>
              </a:rPr>
              <a:t>International Grooving and Grinding Association</a:t>
            </a:r>
          </a:p>
        </p:txBody>
      </p:sp>
      <p:sp>
        <p:nvSpPr>
          <p:cNvPr id="7" name="Rectangle 10"/>
          <p:cNvSpPr>
            <a:spLocks noGrp="1" noChangeArrowheads="1"/>
          </p:cNvSpPr>
          <p:nvPr>
            <p:ph type="sldNum" sz="quarter" idx="12"/>
          </p:nvPr>
        </p:nvSpPr>
        <p:spPr>
          <a:ln/>
        </p:spPr>
        <p:txBody>
          <a:bodyPr/>
          <a:lstStyle>
            <a:lvl1pPr>
              <a:defRPr/>
            </a:lvl1pPr>
          </a:lstStyle>
          <a:p>
            <a:pPr>
              <a:defRPr/>
            </a:pPr>
            <a:fld id="{26C9E033-C035-478C-B47E-F8342AB45AD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27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fontAlgn="base">
                <a:spcBef>
                  <a:spcPct val="0"/>
                </a:spcBef>
                <a:spcAft>
                  <a:spcPct val="0"/>
                </a:spcAft>
              </a:pPr>
              <a:endParaRPr lang="en-US" sz="2400" dirty="0">
                <a:solidFill>
                  <a:srgbClr val="000000"/>
                </a:solidFill>
                <a:latin typeface="Times New Roman" charset="0"/>
                <a:ea typeface="ＭＳ Ｐゴシック" pitchFamily="-48" charset="-128"/>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dirty="0">
                <a:solidFill>
                  <a:srgbClr val="000000"/>
                </a:solidFill>
                <a:ea typeface="ＭＳ Ｐゴシック" pitchFamily="-48" charset="-128"/>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6"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dirty="0">
                <a:ea typeface="ＭＳ Ｐゴシック" pitchFamily="-48" charset="-128"/>
              </a:defRPr>
            </a:lvl1pPr>
          </a:lstStyle>
          <a:p>
            <a:pPr fontAlgn="base">
              <a:spcBef>
                <a:spcPct val="0"/>
              </a:spcBef>
              <a:spcAft>
                <a:spcPct val="0"/>
              </a:spcAft>
              <a:defRPr/>
            </a:pPr>
            <a:endParaRPr lang="en-US" dirty="0">
              <a:solidFill>
                <a:srgbClr val="000000"/>
              </a:solidFill>
            </a:endParaRPr>
          </a:p>
        </p:txBody>
      </p:sp>
      <p:sp>
        <p:nvSpPr>
          <p:cNvPr id="73737"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dirty="0">
                <a:ea typeface="ＭＳ Ｐゴシック" pitchFamily="-48" charset="-128"/>
              </a:defRPr>
            </a:lvl1pPr>
          </a:lstStyle>
          <a:p>
            <a:pPr fontAlgn="base">
              <a:spcBef>
                <a:spcPct val="0"/>
              </a:spcBef>
              <a:spcAft>
                <a:spcPct val="0"/>
              </a:spcAft>
              <a:defRPr/>
            </a:pPr>
            <a:r>
              <a:rPr lang="en-US" dirty="0">
                <a:solidFill>
                  <a:srgbClr val="000000"/>
                </a:solidFill>
              </a:rPr>
              <a:t>International Grooving and Grinding Association</a:t>
            </a:r>
          </a:p>
        </p:txBody>
      </p:sp>
      <p:sp>
        <p:nvSpPr>
          <p:cNvPr id="73738"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ea typeface="ＭＳ Ｐゴシック" pitchFamily="-48" charset="-128"/>
              </a:defRPr>
            </a:lvl1pPr>
          </a:lstStyle>
          <a:p>
            <a:pPr fontAlgn="base">
              <a:spcBef>
                <a:spcPct val="0"/>
              </a:spcBef>
              <a:spcAft>
                <a:spcPct val="0"/>
              </a:spcAft>
              <a:defRPr/>
            </a:pPr>
            <a:fld id="{9C1C9B11-7CE4-4C71-A31D-ABEFFBC8A223}"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424374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defRPr>
      </a:lvl2pPr>
      <a:lvl3pPr algn="l" rtl="0" eaLnBrk="0" fontAlgn="base" hangingPunct="0">
        <a:lnSpc>
          <a:spcPct val="80000"/>
        </a:lnSpc>
        <a:spcBef>
          <a:spcPct val="0"/>
        </a:spcBef>
        <a:spcAft>
          <a:spcPct val="0"/>
        </a:spcAft>
        <a:defRPr sz="4400">
          <a:solidFill>
            <a:schemeClr val="tx2"/>
          </a:solidFill>
          <a:latin typeface="Times New Roman" charset="0"/>
        </a:defRPr>
      </a:lvl3pPr>
      <a:lvl4pPr algn="l" rtl="0" eaLnBrk="0" fontAlgn="base" hangingPunct="0">
        <a:lnSpc>
          <a:spcPct val="80000"/>
        </a:lnSpc>
        <a:spcBef>
          <a:spcPct val="0"/>
        </a:spcBef>
        <a:spcAft>
          <a:spcPct val="0"/>
        </a:spcAft>
        <a:defRPr sz="4400">
          <a:solidFill>
            <a:schemeClr val="tx2"/>
          </a:solidFill>
          <a:latin typeface="Times New Roman" charset="0"/>
        </a:defRPr>
      </a:lvl4pPr>
      <a:lvl5pPr algn="l" rtl="0" eaLnBrk="0" fontAlgn="base" hangingPunct="0">
        <a:lnSpc>
          <a:spcPct val="80000"/>
        </a:lnSpc>
        <a:spcBef>
          <a:spcPct val="0"/>
        </a:spcBef>
        <a:spcAft>
          <a:spcPct val="0"/>
        </a:spcAft>
        <a:defRPr sz="4400">
          <a:solidFill>
            <a:schemeClr val="tx2"/>
          </a:solidFill>
          <a:latin typeface="Times New Roman"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48"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48"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48"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48"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48"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4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5.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google.com/url?sa=i&amp;rct=j&amp;q=&amp;esrc=s&amp;frm=1&amp;source=images&amp;cd=&amp;cad=rja&amp;docid=-ZqDhZ1btjlQfM&amp;tbnid=jx00_FSqYP6OtM:&amp;ved=0CAUQjRw&amp;url=http://www.nj.gov/dep/enforcement/noise-intro.html&amp;ei=zPEFU-vtKqG2sAS754DADw&amp;bvm=bv.61725948,d.dmQ&amp;psig=AFQjCNFWqmm0UBtOlgvOosLFv5SPbIBx3g&amp;ust=1392984756338112"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2057400"/>
            <a:ext cx="7772400" cy="1524000"/>
          </a:xfrm>
        </p:spPr>
        <p:txBody>
          <a:bodyPr/>
          <a:lstStyle/>
          <a:p>
            <a:r>
              <a:rPr lang="en-US" sz="4800" dirty="0"/>
              <a:t>The Concrete Industry’s Road to Quiet, Sustainable Pavement – </a:t>
            </a:r>
            <a:endParaRPr lang="en-US" altLang="en-US" sz="4800" dirty="0"/>
          </a:p>
        </p:txBody>
      </p:sp>
      <p:sp>
        <p:nvSpPr>
          <p:cNvPr id="2" name="Rectangle 1"/>
          <p:cNvSpPr/>
          <p:nvPr/>
        </p:nvSpPr>
        <p:spPr>
          <a:xfrm>
            <a:off x="914400" y="3733800"/>
            <a:ext cx="7467600" cy="1200329"/>
          </a:xfrm>
          <a:prstGeom prst="rect">
            <a:avLst/>
          </a:prstGeom>
        </p:spPr>
        <p:txBody>
          <a:bodyPr>
            <a:spAutoFit/>
          </a:bodyPr>
          <a:lstStyle/>
          <a:p>
            <a:pPr algn="ctr">
              <a:defRPr/>
            </a:pPr>
            <a:r>
              <a:rPr lang="en-US" sz="3600" i="1" dirty="0">
                <a:solidFill>
                  <a:srgbClr val="FF0000"/>
                </a:solidFill>
              </a:rPr>
              <a:t>The Next Generation of Concrete Surfaces</a:t>
            </a:r>
            <a:endParaRPr lang="en-US" sz="3600" i="1" dirty="0">
              <a:solidFill>
                <a:srgbClr val="FF0000"/>
              </a:solidFill>
              <a:latin typeface="+mj-lt"/>
              <a:ea typeface="MS PGothic" pitchFamily="34"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238916"/>
            <a:ext cx="1752968" cy="599284"/>
          </a:xfrm>
          <a:prstGeom prst="rect">
            <a:avLst/>
          </a:prstGeom>
        </p:spPr>
      </p:pic>
    </p:spTree>
    <p:extLst>
      <p:ext uri="{BB962C8B-B14F-4D97-AF65-F5344CB8AC3E}">
        <p14:creationId xmlns:p14="http://schemas.microsoft.com/office/powerpoint/2010/main" val="2074419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a:extLst>
              <a:ext uri="{FF2B5EF4-FFF2-40B4-BE49-F238E27FC236}">
                <a16:creationId xmlns:a16="http://schemas.microsoft.com/office/drawing/2014/main" xmlns="" id="{11D205D2-D630-4859-9119-411BAE2FFAF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581150" y="1828800"/>
            <a:ext cx="6057900" cy="4038600"/>
          </a:xfrm>
        </p:spPr>
      </p:pic>
      <p:sp>
        <p:nvSpPr>
          <p:cNvPr id="20483" name="Title 1">
            <a:extLst>
              <a:ext uri="{FF2B5EF4-FFF2-40B4-BE49-F238E27FC236}">
                <a16:creationId xmlns:a16="http://schemas.microsoft.com/office/drawing/2014/main" xmlns="" id="{D00EC766-A035-4A8A-B566-612C19C47601}"/>
              </a:ext>
            </a:extLst>
          </p:cNvPr>
          <p:cNvSpPr>
            <a:spLocks noGrp="1"/>
          </p:cNvSpPr>
          <p:nvPr>
            <p:ph type="title"/>
          </p:nvPr>
        </p:nvSpPr>
        <p:spPr/>
        <p:txBody>
          <a:bodyPr/>
          <a:lstStyle/>
          <a:p>
            <a:r>
              <a:rPr lang="en-US" altLang="en-US" dirty="0"/>
              <a:t>Diamond Grinding Equipment</a:t>
            </a:r>
          </a:p>
        </p:txBody>
      </p:sp>
      <p:cxnSp>
        <p:nvCxnSpPr>
          <p:cNvPr id="20484" name="Straight Arrow Connector 6">
            <a:extLst>
              <a:ext uri="{FF2B5EF4-FFF2-40B4-BE49-F238E27FC236}">
                <a16:creationId xmlns:a16="http://schemas.microsoft.com/office/drawing/2014/main" xmlns="" id="{B64F4F6F-8866-48E6-8D23-F1FE37B86F1F}"/>
              </a:ext>
            </a:extLst>
          </p:cNvPr>
          <p:cNvCxnSpPr>
            <a:cxnSpLocks noChangeShapeType="1"/>
          </p:cNvCxnSpPr>
          <p:nvPr/>
        </p:nvCxnSpPr>
        <p:spPr bwMode="auto">
          <a:xfrm flipV="1">
            <a:off x="2971800" y="4648200"/>
            <a:ext cx="1600200" cy="769938"/>
          </a:xfrm>
          <a:prstGeom prst="straightConnector1">
            <a:avLst/>
          </a:prstGeom>
          <a:noFill/>
          <a:ln w="38100" algn="ctr">
            <a:solidFill>
              <a:srgbClr val="FF0000"/>
            </a:solidFill>
            <a:miter lim="800000"/>
            <a:headEnd/>
            <a:tailEnd type="arrow" w="med" len="med"/>
          </a:ln>
          <a:extLst>
            <a:ext uri="{909E8E84-426E-40DD-AFC4-6F175D3DCCD1}">
              <a14:hiddenFill xmlns:a14="http://schemas.microsoft.com/office/drawing/2010/main">
                <a:noFill/>
              </a14:hiddenFill>
            </a:ext>
          </a:extLst>
        </p:spPr>
      </p:cxnSp>
      <p:pic>
        <p:nvPicPr>
          <p:cNvPr id="20485" name="Picture 5">
            <a:extLst>
              <a:ext uri="{FF2B5EF4-FFF2-40B4-BE49-F238E27FC236}">
                <a16:creationId xmlns:a16="http://schemas.microsoft.com/office/drawing/2014/main" xmlns="" id="{42DDD3FA-2225-40AA-AAA2-77BE151097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
            <a:extLst>
              <a:ext uri="{FF2B5EF4-FFF2-40B4-BE49-F238E27FC236}">
                <a16:creationId xmlns:a16="http://schemas.microsoft.com/office/drawing/2014/main" xmlns="" id="{1E215BC7-6392-4BFE-B75E-5B99DF94429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953000"/>
            <a:ext cx="32766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6810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57200"/>
            <a:ext cx="8458200" cy="1143000"/>
          </a:xfrm>
        </p:spPr>
        <p:txBody>
          <a:bodyPr/>
          <a:lstStyle/>
          <a:p>
            <a:r>
              <a:rPr lang="en-US" altLang="en-US" sz="4000" dirty="0"/>
              <a:t>Conventional Diamond Ground Surface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21507" name="Picture 1"/>
          <p:cNvPicPr>
            <a:picLocks noChangeAspect="1"/>
          </p:cNvPicPr>
          <p:nvPr/>
        </p:nvPicPr>
        <p:blipFill rotWithShape="1">
          <a:blip r:embed="rId4">
            <a:extLst>
              <a:ext uri="{28A0092B-C50C-407E-A947-70E740481C1C}">
                <a14:useLocalDpi xmlns:a14="http://schemas.microsoft.com/office/drawing/2010/main" val="0"/>
              </a:ext>
            </a:extLst>
          </a:blip>
          <a:srcRect t="19102" b="26577"/>
          <a:stretch/>
        </p:blipFill>
        <p:spPr bwMode="auto">
          <a:xfrm>
            <a:off x="1143000" y="1783308"/>
            <a:ext cx="6858000" cy="248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4086225"/>
            <a:ext cx="7000875"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52921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09600" y="0"/>
            <a:ext cx="8307388" cy="1595438"/>
          </a:xfrm>
        </p:spPr>
        <p:txBody>
          <a:bodyPr/>
          <a:lstStyle/>
          <a:p>
            <a:r>
              <a:rPr lang="en-US" altLang="en-US" dirty="0">
                <a:cs typeface="Arial" charset="0"/>
              </a:rPr>
              <a:t>Grinding is NOT </a:t>
            </a:r>
            <a:r>
              <a:rPr lang="en-US" altLang="en-US" dirty="0" err="1">
                <a:cs typeface="Arial" charset="0"/>
              </a:rPr>
              <a:t>Roto</a:t>
            </a:r>
            <a:r>
              <a:rPr lang="en-US" altLang="en-US" dirty="0">
                <a:cs typeface="Arial" charset="0"/>
              </a:rPr>
              <a:t> Milling</a:t>
            </a:r>
          </a:p>
        </p:txBody>
      </p:sp>
      <p:pic>
        <p:nvPicPr>
          <p:cNvPr id="235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188" y="1828800"/>
            <a:ext cx="723741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0815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473075"/>
            <a:ext cx="8383588" cy="1143000"/>
          </a:xfrm>
        </p:spPr>
        <p:txBody>
          <a:bodyPr/>
          <a:lstStyle/>
          <a:p>
            <a:r>
              <a:rPr lang="en-US" altLang="en-US" dirty="0"/>
              <a:t>Milling Drums Fracture Aggregates </a:t>
            </a:r>
          </a:p>
        </p:txBody>
      </p:sp>
      <p:pic>
        <p:nvPicPr>
          <p:cNvPr id="24581"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936750"/>
            <a:ext cx="8153400" cy="3822700"/>
          </a:xfrm>
        </p:spPr>
      </p:pic>
      <p:pic>
        <p:nvPicPr>
          <p:cNvPr id="245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0535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228600" y="4763"/>
            <a:ext cx="8612187" cy="1595437"/>
          </a:xfrm>
        </p:spPr>
        <p:txBody>
          <a:bodyPr/>
          <a:lstStyle/>
          <a:p>
            <a:r>
              <a:rPr lang="en-US" altLang="en-US" sz="4200" dirty="0">
                <a:cs typeface="Arial" charset="0"/>
              </a:rPr>
              <a:t>Grinding Utilizes Abrasion Not Impact</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l="4675" t="14497" r="29536" b="15511"/>
          <a:stretch>
            <a:fillRect/>
          </a:stretch>
        </p:blipFill>
        <p:spPr bwMode="auto">
          <a:xfrm>
            <a:off x="457200" y="1905000"/>
            <a:ext cx="69723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2836863" y="2578100"/>
            <a:ext cx="1323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3200" b="1" dirty="0">
                <a:solidFill>
                  <a:schemeClr val="bg1"/>
                </a:solidFill>
              </a:rPr>
              <a:t>Core</a:t>
            </a:r>
          </a:p>
        </p:txBody>
      </p:sp>
      <p:sp>
        <p:nvSpPr>
          <p:cNvPr id="25605" name="TextBox 6"/>
          <p:cNvSpPr txBox="1">
            <a:spLocks noChangeArrowheads="1"/>
          </p:cNvSpPr>
          <p:nvPr/>
        </p:nvSpPr>
        <p:spPr bwMode="auto">
          <a:xfrm>
            <a:off x="5562600" y="5105400"/>
            <a:ext cx="18954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3000" b="1" dirty="0">
                <a:solidFill>
                  <a:schemeClr val="bg1"/>
                </a:solidFill>
              </a:rPr>
              <a:t>Segment</a:t>
            </a:r>
          </a:p>
        </p:txBody>
      </p:sp>
      <p:cxnSp>
        <p:nvCxnSpPr>
          <p:cNvPr id="9" name="Straight Arrow Connector 8"/>
          <p:cNvCxnSpPr>
            <a:stCxn id="25605" idx="1"/>
          </p:cNvCxnSpPr>
          <p:nvPr/>
        </p:nvCxnSpPr>
        <p:spPr>
          <a:xfrm flipH="1" flipV="1">
            <a:off x="4953000" y="4343400"/>
            <a:ext cx="609600" cy="1039813"/>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924300" y="2692400"/>
            <a:ext cx="395288" cy="180975"/>
          </a:xfrm>
          <a:prstGeom prst="straightConnector1">
            <a:avLst/>
          </a:prstGeom>
          <a:ln w="3492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5608" name="Picture 3"/>
          <p:cNvPicPr>
            <a:picLocks noChangeAspect="1" noChangeArrowheads="1"/>
          </p:cNvPicPr>
          <p:nvPr/>
        </p:nvPicPr>
        <p:blipFill>
          <a:blip r:embed="rId4">
            <a:extLst>
              <a:ext uri="{28A0092B-C50C-407E-A947-70E740481C1C}">
                <a14:useLocalDpi xmlns:a14="http://schemas.microsoft.com/office/drawing/2010/main" val="0"/>
              </a:ext>
            </a:extLst>
          </a:blip>
          <a:srcRect l="53847" t="26402" r="38313" b="58937"/>
          <a:stretch>
            <a:fillRect/>
          </a:stretch>
        </p:blipFill>
        <p:spPr bwMode="auto">
          <a:xfrm>
            <a:off x="6732588" y="1828800"/>
            <a:ext cx="19542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p:cNvSpPr/>
          <p:nvPr/>
        </p:nvSpPr>
        <p:spPr>
          <a:xfrm>
            <a:off x="6926263" y="3311525"/>
            <a:ext cx="541337" cy="422275"/>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2561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6982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3400" y="914400"/>
            <a:ext cx="8991600" cy="762000"/>
          </a:xfrm>
        </p:spPr>
        <p:txBody>
          <a:bodyPr/>
          <a:lstStyle/>
          <a:p>
            <a:pPr eaLnBrk="1" hangingPunct="1"/>
            <a:r>
              <a:rPr lang="en-US" altLang="en-US" dirty="0"/>
              <a:t>Advantages of Diamond Grinding</a:t>
            </a:r>
          </a:p>
        </p:txBody>
      </p:sp>
      <p:sp>
        <p:nvSpPr>
          <p:cNvPr id="18435" name="Rectangle 3"/>
          <p:cNvSpPr>
            <a:spLocks noGrp="1" noChangeArrowheads="1"/>
          </p:cNvSpPr>
          <p:nvPr>
            <p:ph type="body" idx="1"/>
          </p:nvPr>
        </p:nvSpPr>
        <p:spPr>
          <a:xfrm>
            <a:off x="917575" y="1905000"/>
            <a:ext cx="7616825" cy="4114800"/>
          </a:xfrm>
        </p:spPr>
        <p:txBody>
          <a:bodyPr>
            <a:normAutofit/>
          </a:bodyPr>
          <a:lstStyle/>
          <a:p>
            <a:pPr eaLnBrk="1" hangingPunct="1">
              <a:lnSpc>
                <a:spcPct val="90000"/>
              </a:lnSpc>
              <a:buFont typeface="Wingdings" pitchFamily="2" charset="2"/>
              <a:buChar char="Ø"/>
              <a:defRPr/>
            </a:pPr>
            <a:r>
              <a:rPr lang="en-US" sz="2600" dirty="0"/>
              <a:t>Costs substantially less than asphalt overlays</a:t>
            </a:r>
          </a:p>
          <a:p>
            <a:pPr eaLnBrk="1" hangingPunct="1">
              <a:lnSpc>
                <a:spcPct val="90000"/>
              </a:lnSpc>
              <a:buFont typeface="Wingdings" pitchFamily="2" charset="2"/>
              <a:buChar char="Ø"/>
              <a:defRPr/>
            </a:pPr>
            <a:r>
              <a:rPr lang="en-US" sz="2600" dirty="0"/>
              <a:t>Enhances surface friction and safety</a:t>
            </a:r>
          </a:p>
          <a:p>
            <a:pPr eaLnBrk="1" hangingPunct="1">
              <a:lnSpc>
                <a:spcPct val="90000"/>
              </a:lnSpc>
              <a:buFont typeface="Wingdings" pitchFamily="2" charset="2"/>
              <a:buChar char="Ø"/>
              <a:defRPr/>
            </a:pPr>
            <a:r>
              <a:rPr lang="en-US" sz="2600" dirty="0"/>
              <a:t>Diamond Grinding can be accomplished during off-peak hours with short lane closures </a:t>
            </a:r>
          </a:p>
          <a:p>
            <a:pPr eaLnBrk="1" hangingPunct="1">
              <a:lnSpc>
                <a:spcPct val="90000"/>
              </a:lnSpc>
              <a:buFont typeface="Wingdings" pitchFamily="2" charset="2"/>
              <a:buChar char="Ø"/>
              <a:defRPr/>
            </a:pPr>
            <a:r>
              <a:rPr lang="en-US" sz="2600" dirty="0"/>
              <a:t>Diamond Grinding of one lane does not require grinding of the adjacent lane</a:t>
            </a:r>
          </a:p>
          <a:p>
            <a:pPr eaLnBrk="1" hangingPunct="1">
              <a:lnSpc>
                <a:spcPct val="90000"/>
              </a:lnSpc>
              <a:buFont typeface="Wingdings" pitchFamily="2" charset="2"/>
              <a:buChar char="Ø"/>
              <a:defRPr/>
            </a:pPr>
            <a:r>
              <a:rPr lang="en-US" sz="2600" dirty="0"/>
              <a:t>Grinding does not affect overhead clearances underneath bridges, signs or tunnels</a:t>
            </a:r>
          </a:p>
          <a:p>
            <a:pPr eaLnBrk="1" hangingPunct="1">
              <a:lnSpc>
                <a:spcPct val="90000"/>
              </a:lnSpc>
              <a:buFont typeface="Wingdings" pitchFamily="2" charset="2"/>
              <a:buChar char="Ø"/>
              <a:defRPr/>
            </a:pPr>
            <a:r>
              <a:rPr lang="en-US" sz="2600" dirty="0">
                <a:solidFill>
                  <a:srgbClr val="FF0000"/>
                </a:solidFill>
              </a:rPr>
              <a:t>Environmentally friendly and Sustainable</a:t>
            </a:r>
          </a:p>
          <a:p>
            <a:pPr eaLnBrk="1" hangingPunct="1">
              <a:lnSpc>
                <a:spcPct val="90000"/>
              </a:lnSpc>
              <a:buFont typeface="Wingdings" pitchFamily="2" charset="2"/>
              <a:buNone/>
              <a:defRPr/>
            </a:pPr>
            <a:endParaRPr lang="en-US" sz="2300" dirty="0">
              <a:latin typeface="Lucida Sans" pitchFamily="34" charset="0"/>
            </a:endParaRPr>
          </a:p>
        </p:txBody>
      </p:sp>
      <p:pic>
        <p:nvPicPr>
          <p:cNvPr id="5" name="Picture 4">
            <a:extLst>
              <a:ext uri="{FF2B5EF4-FFF2-40B4-BE49-F238E27FC236}">
                <a16:creationId xmlns:a16="http://schemas.microsoft.com/office/drawing/2014/main" xmlns="" id="{51B389CF-049A-4373-A26C-2938D3D2FD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72288988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457200"/>
            <a:ext cx="8305800" cy="1143000"/>
          </a:xfrm>
        </p:spPr>
        <p:txBody>
          <a:bodyPr/>
          <a:lstStyle/>
          <a:p>
            <a:r>
              <a:rPr lang="en-US" altLang="en-US" sz="4000"/>
              <a:t>Safety, Surface Texture and Friction</a:t>
            </a:r>
          </a:p>
        </p:txBody>
      </p:sp>
      <p:sp>
        <p:nvSpPr>
          <p:cNvPr id="34819" name="Rectangle 3"/>
          <p:cNvSpPr>
            <a:spLocks noGrp="1" noChangeArrowheads="1"/>
          </p:cNvSpPr>
          <p:nvPr>
            <p:ph type="body" idx="1"/>
          </p:nvPr>
        </p:nvSpPr>
        <p:spPr>
          <a:xfrm>
            <a:off x="457200" y="1930400"/>
            <a:ext cx="8153400" cy="4470400"/>
          </a:xfrm>
        </p:spPr>
        <p:txBody>
          <a:bodyPr/>
          <a:lstStyle/>
          <a:p>
            <a:pPr>
              <a:lnSpc>
                <a:spcPct val="80000"/>
              </a:lnSpc>
              <a:buFont typeface="Wingdings" pitchFamily="2" charset="2"/>
              <a:buChar char="Ø"/>
            </a:pPr>
            <a:r>
              <a:rPr lang="en-US" altLang="en-US" sz="2600"/>
              <a:t>Increased macro-texture of diamond ground pavement surface provides for improved drainage of water at tire-pavement interface</a:t>
            </a:r>
          </a:p>
          <a:p>
            <a:pPr>
              <a:lnSpc>
                <a:spcPct val="80000"/>
              </a:lnSpc>
              <a:buFont typeface="Wingdings" pitchFamily="2" charset="2"/>
              <a:buChar char="Ø"/>
            </a:pPr>
            <a:r>
              <a:rPr lang="en-US" altLang="en-US" sz="2600"/>
              <a:t>Longitudinal texture provides directional stability and reduces hydroplaning (side-force friction). Grooves provide “escape route” for water trapped between tire and pavement surface</a:t>
            </a:r>
          </a:p>
          <a:p>
            <a:pPr>
              <a:lnSpc>
                <a:spcPct val="80000"/>
              </a:lnSpc>
              <a:buFont typeface="Wingdings" pitchFamily="2" charset="2"/>
              <a:buChar char="Ø"/>
            </a:pPr>
            <a:r>
              <a:rPr lang="en-US" altLang="en-US" sz="2600"/>
              <a:t>In Wisconsin, </a:t>
            </a:r>
            <a:r>
              <a:rPr lang="en-US" altLang="en-US" sz="2600">
                <a:solidFill>
                  <a:srgbClr val="FF0000"/>
                </a:solidFill>
              </a:rPr>
              <a:t>overall accident rates for ground surfaces were 40% less than for un-ground surfaces over a 6-year period, 57% in wet  weather conditions</a:t>
            </a:r>
          </a:p>
        </p:txBody>
      </p:sp>
      <p:pic>
        <p:nvPicPr>
          <p:cNvPr id="5" name="Picture 4">
            <a:extLst>
              <a:ext uri="{FF2B5EF4-FFF2-40B4-BE49-F238E27FC236}">
                <a16:creationId xmlns:a16="http://schemas.microsoft.com/office/drawing/2014/main" xmlns="" id="{5093CDEE-E10F-41E7-9B3D-CE204D6A43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0380695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dirty="0"/>
              <a:t>Lower Ambient Temperatures</a:t>
            </a:r>
            <a:br>
              <a:rPr lang="en-US" altLang="en-US" dirty="0"/>
            </a:br>
            <a:r>
              <a:rPr lang="en-US" altLang="en-US" dirty="0"/>
              <a:t>and Energy Costs</a:t>
            </a:r>
          </a:p>
        </p:txBody>
      </p:sp>
      <p:sp>
        <p:nvSpPr>
          <p:cNvPr id="37891" name="Content Placeholder 1"/>
          <p:cNvSpPr>
            <a:spLocks noGrp="1"/>
          </p:cNvSpPr>
          <p:nvPr>
            <p:ph idx="1"/>
          </p:nvPr>
        </p:nvSpPr>
        <p:spPr>
          <a:xfrm>
            <a:off x="533400" y="1828800"/>
            <a:ext cx="8153400" cy="990600"/>
          </a:xfrm>
        </p:spPr>
        <p:txBody>
          <a:bodyPr/>
          <a:lstStyle/>
          <a:p>
            <a:pPr marL="0" indent="0">
              <a:buFont typeface="Wingdings" pitchFamily="2" charset="2"/>
              <a:buNone/>
            </a:pPr>
            <a:r>
              <a:rPr lang="en-US" altLang="en-US" sz="2400" dirty="0"/>
              <a:t>The light reflective color of PCCP means less energy required for overhead lighting and cooling in urban areas.</a:t>
            </a:r>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971800"/>
            <a:ext cx="38957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949575"/>
            <a:ext cx="37338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xmlns="" id="{99A8F1E6-CFB1-4BBE-9D14-5BA6FF71E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0742475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42" y="1752600"/>
            <a:ext cx="721723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533400" y="533400"/>
            <a:ext cx="7470648" cy="1143000"/>
          </a:xfrm>
        </p:spPr>
        <p:txBody>
          <a:bodyPr>
            <a:normAutofit/>
          </a:bodyPr>
          <a:lstStyle/>
          <a:p>
            <a:r>
              <a:rPr lang="en-US" dirty="0"/>
              <a:t>Pavement Surface Temperatures</a:t>
            </a:r>
          </a:p>
        </p:txBody>
      </p:sp>
      <p:sp>
        <p:nvSpPr>
          <p:cNvPr id="2" name="Rectangle 1"/>
          <p:cNvSpPr/>
          <p:nvPr/>
        </p:nvSpPr>
        <p:spPr>
          <a:xfrm>
            <a:off x="6016474" y="6469448"/>
            <a:ext cx="2646878" cy="369332"/>
          </a:xfrm>
          <a:prstGeom prst="rect">
            <a:avLst/>
          </a:prstGeom>
        </p:spPr>
        <p:txBody>
          <a:bodyPr wrap="none">
            <a:spAutoFit/>
          </a:bodyPr>
          <a:lstStyle/>
          <a:p>
            <a:r>
              <a:rPr lang="en-US" dirty="0"/>
              <a:t>Arizona State University</a:t>
            </a:r>
          </a:p>
        </p:txBody>
      </p:sp>
      <p:pic>
        <p:nvPicPr>
          <p:cNvPr id="6" name="Picture 5">
            <a:extLst>
              <a:ext uri="{FF2B5EF4-FFF2-40B4-BE49-F238E27FC236}">
                <a16:creationId xmlns:a16="http://schemas.microsoft.com/office/drawing/2014/main" xmlns="" id="{82E1FDB1-E55E-45CD-B136-0DD758D470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921210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3949" y="1870364"/>
            <a:ext cx="5791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2"/>
          <p:cNvSpPr>
            <a:spLocks noGrp="1"/>
          </p:cNvSpPr>
          <p:nvPr>
            <p:ph type="title"/>
          </p:nvPr>
        </p:nvSpPr>
        <p:spPr>
          <a:xfrm>
            <a:off x="457200" y="533400"/>
            <a:ext cx="7845425" cy="1143000"/>
          </a:xfrm>
        </p:spPr>
        <p:txBody>
          <a:bodyPr/>
          <a:lstStyle/>
          <a:p>
            <a:r>
              <a:rPr lang="en-US" altLang="en-US" dirty="0"/>
              <a:t>Can be used on asphalt too!</a:t>
            </a:r>
          </a:p>
        </p:txBody>
      </p:sp>
      <p:sp>
        <p:nvSpPr>
          <p:cNvPr id="38916" name="TextBox 1"/>
          <p:cNvSpPr txBox="1">
            <a:spLocks noChangeArrowheads="1"/>
          </p:cNvSpPr>
          <p:nvPr/>
        </p:nvSpPr>
        <p:spPr bwMode="auto">
          <a:xfrm>
            <a:off x="2133600" y="5486400"/>
            <a:ext cx="487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lgn="ctr">
              <a:spcBef>
                <a:spcPct val="0"/>
              </a:spcBef>
              <a:buClrTx/>
              <a:buSzTx/>
              <a:buFontTx/>
              <a:buNone/>
            </a:pPr>
            <a:r>
              <a:rPr lang="en-US" altLang="en-US" sz="1800" dirty="0">
                <a:solidFill>
                  <a:srgbClr val="FF0000"/>
                </a:solidFill>
              </a:rPr>
              <a:t> I-70 Missouri</a:t>
            </a:r>
          </a:p>
        </p:txBody>
      </p:sp>
      <p:pic>
        <p:nvPicPr>
          <p:cNvPr id="6" name="Picture 5">
            <a:extLst>
              <a:ext uri="{FF2B5EF4-FFF2-40B4-BE49-F238E27FC236}">
                <a16:creationId xmlns:a16="http://schemas.microsoft.com/office/drawing/2014/main" xmlns="" id="{D1DEE8DF-D455-40DC-A782-117A8C824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6916938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400" dirty="0"/>
              <a:t>Introduction</a:t>
            </a:r>
          </a:p>
        </p:txBody>
      </p:sp>
      <p:sp>
        <p:nvSpPr>
          <p:cNvPr id="4099" name="Rectangle 3"/>
          <p:cNvSpPr>
            <a:spLocks noGrp="1" noChangeArrowheads="1"/>
          </p:cNvSpPr>
          <p:nvPr>
            <p:ph type="body" idx="1"/>
          </p:nvPr>
        </p:nvSpPr>
        <p:spPr/>
        <p:txBody>
          <a:bodyPr/>
          <a:lstStyle/>
          <a:p>
            <a:pPr eaLnBrk="1" hangingPunct="1">
              <a:buClr>
                <a:srgbClr val="FF0000"/>
              </a:buClr>
              <a:buSzPct val="80000"/>
              <a:buFont typeface="Wingdings" pitchFamily="2" charset="2"/>
              <a:buChar char="Ø"/>
            </a:pPr>
            <a:r>
              <a:rPr lang="en-US" sz="2800" dirty="0"/>
              <a:t>John H. Roberts</a:t>
            </a:r>
          </a:p>
          <a:p>
            <a:pPr eaLnBrk="1" hangingPunct="1">
              <a:buClr>
                <a:srgbClr val="FF0000"/>
              </a:buClr>
              <a:buSzPct val="80000"/>
              <a:buFont typeface="Wingdings" pitchFamily="2" charset="2"/>
              <a:buChar char="Ø"/>
            </a:pPr>
            <a:r>
              <a:rPr lang="en-US" sz="2800" dirty="0"/>
              <a:t>Executive Director - International Grooving and Grinding Association</a:t>
            </a:r>
          </a:p>
          <a:p>
            <a:pPr eaLnBrk="1" hangingPunct="1">
              <a:buClr>
                <a:srgbClr val="FF0000"/>
              </a:buClr>
              <a:buSzPct val="80000"/>
              <a:buFont typeface="Wingdings" pitchFamily="2" charset="2"/>
              <a:buChar char="Ø"/>
            </a:pPr>
            <a:r>
              <a:rPr lang="en-US" sz="2800" dirty="0"/>
              <a:t>Vice President – American Concrete Pavement Association’s Concrete Pavement Preservation Partnership</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58555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457200"/>
            <a:ext cx="8305800" cy="1143000"/>
          </a:xfrm>
        </p:spPr>
        <p:txBody>
          <a:bodyPr/>
          <a:lstStyle/>
          <a:p>
            <a:r>
              <a:rPr lang="en-US" altLang="en-US" dirty="0"/>
              <a:t>Pavement Problems Addressed</a:t>
            </a:r>
          </a:p>
        </p:txBody>
      </p:sp>
      <p:sp>
        <p:nvSpPr>
          <p:cNvPr id="29699" name="Rectangle 3"/>
          <p:cNvSpPr>
            <a:spLocks noGrp="1" noChangeArrowheads="1"/>
          </p:cNvSpPr>
          <p:nvPr>
            <p:ph type="body" idx="1"/>
          </p:nvPr>
        </p:nvSpPr>
        <p:spPr>
          <a:xfrm>
            <a:off x="406400" y="1905000"/>
            <a:ext cx="8280400" cy="3740150"/>
          </a:xfrm>
        </p:spPr>
        <p:txBody>
          <a:bodyPr/>
          <a:lstStyle/>
          <a:p>
            <a:pPr>
              <a:lnSpc>
                <a:spcPct val="90000"/>
              </a:lnSpc>
              <a:buFont typeface="Wingdings" pitchFamily="2" charset="2"/>
              <a:buChar char="Ø"/>
            </a:pPr>
            <a:r>
              <a:rPr lang="en-US" altLang="en-US" sz="3200" dirty="0"/>
              <a:t>Faulting/Roughness at joints and cracks</a:t>
            </a:r>
          </a:p>
          <a:p>
            <a:pPr>
              <a:lnSpc>
                <a:spcPct val="90000"/>
              </a:lnSpc>
              <a:buFont typeface="Wingdings" pitchFamily="2" charset="2"/>
              <a:buChar char="Ø"/>
            </a:pPr>
            <a:r>
              <a:rPr lang="en-US" altLang="en-US" sz="3200" dirty="0"/>
              <a:t>Built-in or construction roughness</a:t>
            </a:r>
          </a:p>
          <a:p>
            <a:pPr>
              <a:lnSpc>
                <a:spcPct val="90000"/>
              </a:lnSpc>
              <a:buFont typeface="Wingdings" pitchFamily="2" charset="2"/>
              <a:buChar char="Ø"/>
            </a:pPr>
            <a:r>
              <a:rPr lang="en-US" sz="3200" dirty="0"/>
              <a:t>Blends patching/surface irregularities into a consistent, identical surface</a:t>
            </a:r>
          </a:p>
          <a:p>
            <a:pPr>
              <a:lnSpc>
                <a:spcPct val="90000"/>
              </a:lnSpc>
              <a:buFont typeface="Wingdings" pitchFamily="2" charset="2"/>
              <a:buChar char="Ø"/>
            </a:pPr>
            <a:r>
              <a:rPr lang="en-US" altLang="en-US" sz="3200" dirty="0"/>
              <a:t>Polished concrete - Increases friction</a:t>
            </a:r>
          </a:p>
          <a:p>
            <a:pPr>
              <a:lnSpc>
                <a:spcPct val="90000"/>
              </a:lnSpc>
              <a:buFont typeface="Wingdings" pitchFamily="2" charset="2"/>
              <a:buChar char="Ø"/>
            </a:pPr>
            <a:r>
              <a:rPr lang="en-US" altLang="en-US" sz="3200" dirty="0"/>
              <a:t>Drainage modifications</a:t>
            </a:r>
          </a:p>
          <a:p>
            <a:pPr>
              <a:lnSpc>
                <a:spcPct val="90000"/>
              </a:lnSpc>
              <a:buFont typeface="Wingdings" pitchFamily="2" charset="2"/>
              <a:buChar char="Ø"/>
            </a:pPr>
            <a:r>
              <a:rPr lang="en-US" altLang="en-US" sz="3200" dirty="0"/>
              <a:t>Unacceptable noise level</a:t>
            </a:r>
          </a:p>
        </p:txBody>
      </p:sp>
      <p:pic>
        <p:nvPicPr>
          <p:cNvPr id="5" name="Picture 4">
            <a:extLst>
              <a:ext uri="{FF2B5EF4-FFF2-40B4-BE49-F238E27FC236}">
                <a16:creationId xmlns:a16="http://schemas.microsoft.com/office/drawing/2014/main" xmlns="" id="{8273AFC4-C4E8-480B-9E0E-5055A3CB0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3572863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US 69 Faulted join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828800"/>
            <a:ext cx="62357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Grp="1" noChangeArrowheads="1"/>
          </p:cNvSpPr>
          <p:nvPr>
            <p:ph type="title"/>
          </p:nvPr>
        </p:nvSpPr>
        <p:spPr>
          <a:xfrm>
            <a:off x="533400" y="533400"/>
            <a:ext cx="7772400" cy="1143000"/>
          </a:xfrm>
        </p:spPr>
        <p:txBody>
          <a:bodyPr/>
          <a:lstStyle/>
          <a:p>
            <a:r>
              <a:rPr lang="en-US" altLang="en-US" dirty="0"/>
              <a:t>Joint Faulting and Roughness</a:t>
            </a:r>
          </a:p>
        </p:txBody>
      </p:sp>
      <p:pic>
        <p:nvPicPr>
          <p:cNvPr id="5" name="Picture 4">
            <a:extLst>
              <a:ext uri="{FF2B5EF4-FFF2-40B4-BE49-F238E27FC236}">
                <a16:creationId xmlns:a16="http://schemas.microsoft.com/office/drawing/2014/main" xmlns="" id="{4FE89EDF-0202-4CBD-A8C6-512C0A509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83118080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F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98638"/>
            <a:ext cx="573722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3"/>
          <p:cNvSpPr>
            <a:spLocks noGrp="1"/>
          </p:cNvSpPr>
          <p:nvPr>
            <p:ph type="title"/>
          </p:nvPr>
        </p:nvSpPr>
        <p:spPr>
          <a:xfrm>
            <a:off x="381000" y="457200"/>
            <a:ext cx="8153400" cy="1143000"/>
          </a:xfrm>
        </p:spPr>
        <p:txBody>
          <a:bodyPr/>
          <a:lstStyle/>
          <a:p>
            <a:r>
              <a:rPr lang="en-US" altLang="en-US" sz="4200" dirty="0"/>
              <a:t>Grinding Removes Faults/Roughness</a:t>
            </a:r>
          </a:p>
        </p:txBody>
      </p:sp>
      <p:pic>
        <p:nvPicPr>
          <p:cNvPr id="5" name="Picture 4">
            <a:extLst>
              <a:ext uri="{FF2B5EF4-FFF2-40B4-BE49-F238E27FC236}">
                <a16:creationId xmlns:a16="http://schemas.microsoft.com/office/drawing/2014/main" xmlns="" id="{65EDDE13-F25D-482B-B75F-797B7BDE0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89266239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title"/>
          </p:nvPr>
        </p:nvSpPr>
        <p:spPr>
          <a:xfrm>
            <a:off x="381000" y="457200"/>
            <a:ext cx="8877300" cy="1143000"/>
          </a:xfrm>
        </p:spPr>
        <p:txBody>
          <a:bodyPr/>
          <a:lstStyle/>
          <a:p>
            <a:r>
              <a:rPr lang="en-US" altLang="en-US" sz="3200"/>
              <a:t>Diamond Grinding can provide a 60% to 70% improvement over the pre-grind profile on average</a:t>
            </a:r>
            <a:r>
              <a:rPr lang="en-US" altLang="en-US" sz="2400">
                <a:latin typeface="Lucida Sans" pitchFamily="34" charset="0"/>
              </a:rPr>
              <a:t>!</a:t>
            </a:r>
          </a:p>
        </p:txBody>
      </p:sp>
      <p:graphicFrame>
        <p:nvGraphicFramePr>
          <p:cNvPr id="32771" name="Object 1"/>
          <p:cNvGraphicFramePr>
            <a:graphicFrameLocks noChangeAspect="1"/>
          </p:cNvGraphicFramePr>
          <p:nvPr/>
        </p:nvGraphicFramePr>
        <p:xfrm>
          <a:off x="1905000" y="2057400"/>
          <a:ext cx="5116513" cy="3819525"/>
        </p:xfrm>
        <a:graphic>
          <a:graphicData uri="http://schemas.openxmlformats.org/presentationml/2006/ole">
            <mc:AlternateContent xmlns:mc="http://schemas.openxmlformats.org/markup-compatibility/2006">
              <mc:Choice xmlns:v="urn:schemas-microsoft-com:vml" Requires="v">
                <p:oleObj spid="_x0000_s1026" name="Worksheet" r:id="rId4" imgW="9134856" imgH="6820205" progId="Excel.Sheet.8">
                  <p:embed/>
                </p:oleObj>
              </mc:Choice>
              <mc:Fallback>
                <p:oleObj name="Worksheet" r:id="rId4" imgW="9134856" imgH="6820205" progId="Excel.Sheet.8">
                  <p:embed/>
                  <p:pic>
                    <p:nvPicPr>
                      <p:cNvPr id="3277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057400"/>
                        <a:ext cx="5116513" cy="3819525"/>
                      </a:xfrm>
                      <a:prstGeom prst="rect">
                        <a:avLst/>
                      </a:prstGeom>
                      <a:solidFill>
                        <a:schemeClr val="bg1"/>
                      </a:solidFill>
                      <a:ln w="9525">
                        <a:solidFill>
                          <a:srgbClr val="000000"/>
                        </a:solidFill>
                        <a:miter lim="800000"/>
                        <a:headEnd/>
                        <a:tailEnd/>
                      </a:ln>
                    </p:spPr>
                  </p:pic>
                </p:oleObj>
              </mc:Fallback>
            </mc:AlternateContent>
          </a:graphicData>
        </a:graphic>
      </p:graphicFrame>
      <p:sp>
        <p:nvSpPr>
          <p:cNvPr id="32772" name="TextBox 1"/>
          <p:cNvSpPr txBox="1">
            <a:spLocks noChangeArrowheads="1"/>
          </p:cNvSpPr>
          <p:nvPr/>
        </p:nvSpPr>
        <p:spPr bwMode="auto">
          <a:xfrm>
            <a:off x="7315200" y="19812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800"/>
              <a:t>Before Grinding</a:t>
            </a:r>
          </a:p>
        </p:txBody>
      </p:sp>
      <p:sp>
        <p:nvSpPr>
          <p:cNvPr id="32773" name="TextBox 2"/>
          <p:cNvSpPr txBox="1">
            <a:spLocks noChangeArrowheads="1"/>
          </p:cNvSpPr>
          <p:nvPr/>
        </p:nvSpPr>
        <p:spPr bwMode="auto">
          <a:xfrm>
            <a:off x="457200" y="5449888"/>
            <a:ext cx="121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800"/>
              <a:t>After Grinding</a:t>
            </a:r>
          </a:p>
        </p:txBody>
      </p:sp>
      <p:cxnSp>
        <p:nvCxnSpPr>
          <p:cNvPr id="32774" name="Straight Arrow Connector 4"/>
          <p:cNvCxnSpPr>
            <a:cxnSpLocks noChangeShapeType="1"/>
          </p:cNvCxnSpPr>
          <p:nvPr/>
        </p:nvCxnSpPr>
        <p:spPr bwMode="auto">
          <a:xfrm flipH="1">
            <a:off x="5334000" y="2627313"/>
            <a:ext cx="2286000" cy="954087"/>
          </a:xfrm>
          <a:prstGeom prst="straightConnector1">
            <a:avLst/>
          </a:prstGeom>
          <a:noFill/>
          <a:ln w="19050" algn="ctr">
            <a:solidFill>
              <a:srgbClr val="FFFF00"/>
            </a:solidFill>
            <a:round/>
            <a:headEnd/>
            <a:tailEnd type="stealth" w="lg" len="lg"/>
          </a:ln>
          <a:extLst>
            <a:ext uri="{909E8E84-426E-40DD-AFC4-6F175D3DCCD1}">
              <a14:hiddenFill xmlns:a14="http://schemas.microsoft.com/office/drawing/2010/main">
                <a:noFill/>
              </a14:hiddenFill>
            </a:ext>
          </a:extLst>
        </p:spPr>
      </p:cxnSp>
      <p:cxnSp>
        <p:nvCxnSpPr>
          <p:cNvPr id="32775" name="Straight Arrow Connector 6"/>
          <p:cNvCxnSpPr>
            <a:cxnSpLocks noChangeShapeType="1"/>
          </p:cNvCxnSpPr>
          <p:nvPr/>
        </p:nvCxnSpPr>
        <p:spPr bwMode="auto">
          <a:xfrm flipV="1">
            <a:off x="1447800" y="4953000"/>
            <a:ext cx="1828800" cy="685800"/>
          </a:xfrm>
          <a:prstGeom prst="straightConnector1">
            <a:avLst/>
          </a:prstGeom>
          <a:noFill/>
          <a:ln w="19050" algn="ctr">
            <a:solidFill>
              <a:srgbClr val="FFFF00"/>
            </a:solidFill>
            <a:round/>
            <a:headEnd/>
            <a:tailEnd type="stealth" w="lg" len="lg"/>
          </a:ln>
          <a:extLst>
            <a:ext uri="{909E8E84-426E-40DD-AFC4-6F175D3DCCD1}">
              <a14:hiddenFill xmlns:a14="http://schemas.microsoft.com/office/drawing/2010/main">
                <a:noFill/>
              </a14:hiddenFill>
            </a:ext>
          </a:extLst>
        </p:spPr>
      </p:cxnSp>
      <p:pic>
        <p:nvPicPr>
          <p:cNvPr id="9" name="Picture 8">
            <a:extLst>
              <a:ext uri="{FF2B5EF4-FFF2-40B4-BE49-F238E27FC236}">
                <a16:creationId xmlns:a16="http://schemas.microsoft.com/office/drawing/2014/main" xmlns="" id="{CD0A4758-762D-4B64-8B36-A87ACE4F4C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1077719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8788" y="457200"/>
            <a:ext cx="7313612" cy="1143000"/>
          </a:xfrm>
        </p:spPr>
        <p:txBody>
          <a:bodyPr/>
          <a:lstStyle/>
          <a:p>
            <a:r>
              <a:rPr lang="en-US" altLang="en-US" dirty="0"/>
              <a:t>Unacceptable Noise Level</a:t>
            </a:r>
          </a:p>
        </p:txBody>
      </p:sp>
      <p:pic>
        <p:nvPicPr>
          <p:cNvPr id="39939" name="Picture 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1828800"/>
            <a:ext cx="6019800" cy="4130675"/>
          </a:xfrm>
          <a:noFill/>
        </p:spPr>
      </p:pic>
      <p:pic>
        <p:nvPicPr>
          <p:cNvPr id="5" name="Picture 4">
            <a:extLst>
              <a:ext uri="{FF2B5EF4-FFF2-40B4-BE49-F238E27FC236}">
                <a16:creationId xmlns:a16="http://schemas.microsoft.com/office/drawing/2014/main" xmlns="" id="{DFC96997-404A-4B2B-BEBA-30E0C03277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7552778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457200"/>
            <a:ext cx="7313613" cy="1143000"/>
          </a:xfrm>
        </p:spPr>
        <p:txBody>
          <a:bodyPr/>
          <a:lstStyle/>
          <a:p>
            <a:pPr eaLnBrk="1" hangingPunct="1"/>
            <a:r>
              <a:rPr lang="en-US" altLang="en-US" dirty="0"/>
              <a:t>Noise Performance</a:t>
            </a:r>
          </a:p>
        </p:txBody>
      </p:sp>
      <p:sp>
        <p:nvSpPr>
          <p:cNvPr id="34819" name="Rectangle 4"/>
          <p:cNvSpPr>
            <a:spLocks noGrp="1" noChangeArrowheads="1"/>
          </p:cNvSpPr>
          <p:nvPr>
            <p:ph type="body" idx="1"/>
          </p:nvPr>
        </p:nvSpPr>
        <p:spPr>
          <a:xfrm>
            <a:off x="762000" y="2286000"/>
            <a:ext cx="3811588" cy="4114800"/>
          </a:xfrm>
        </p:spPr>
        <p:txBody>
          <a:bodyPr/>
          <a:lstStyle/>
          <a:p>
            <a:pPr eaLnBrk="1" hangingPunct="1"/>
            <a:r>
              <a:rPr lang="en-US" altLang="en-US" sz="3600" dirty="0">
                <a:latin typeface="Lucida Sans" pitchFamily="34" charset="0"/>
              </a:rPr>
              <a:t>So, what is all this noise about tire/pavement noise?!?</a:t>
            </a:r>
          </a:p>
        </p:txBody>
      </p:sp>
      <p:sp>
        <p:nvSpPr>
          <p:cNvPr id="3482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D29D0A97-F487-4A43-B1BC-B19534BA39A0}" type="slidenum">
              <a:rPr lang="en-US" altLang="en-US" sz="1000" smtClean="0">
                <a:ea typeface="ＭＳ Ｐゴシック" pitchFamily="34" charset="-128"/>
              </a:rPr>
              <a:pPr>
                <a:spcBef>
                  <a:spcPct val="0"/>
                </a:spcBef>
                <a:buClrTx/>
                <a:buSzTx/>
                <a:buFontTx/>
                <a:buNone/>
              </a:pPr>
              <a:t>25</a:t>
            </a:fld>
            <a:endParaRPr lang="en-US" altLang="en-US" sz="1000" dirty="0">
              <a:ea typeface="ＭＳ Ｐゴシック" pitchFamily="34" charset="-128"/>
            </a:endParaRPr>
          </a:p>
        </p:txBody>
      </p:sp>
      <p:sp>
        <p:nvSpPr>
          <p:cNvPr id="2" name="AutoShape 2" descr="data:image/jpeg;base64,/9j/4AAQSkZJRgABAQAAAQABAAD/2wCEAAkGBxQTEhUUExQUFhUXGBoaGBgXGBccHBgXFxcXFxgYGBcYHCggGBolHBcUITEhJSksLi4uFx8zODMsNygtLisBCgoKDg0OFxAQGiwkHCQsLCwsLCwsLCwsLCwsLCwsLCwsLCwsLCwsLCwsLCwsLCwsLCwsLCwsLCwsLCwsLCwsLP/AABEIAPoAyQMBIgACEQEDEQH/xAAcAAABBQEBAQAAAAAAAAAAAAAGAgMEBQcBCAD/xABAEAABAwIEBAQCCAMHBAMAAAABAAIDBBEFEiExBkFRYQcTInGBkRQjMkJSscHRcqHwFiQzNJLh8VNUYoIVQ7L/xAAXAQEBAQEAAAAAAAAAAAAAAAAAAQID/8QAGxEBAQEAAwEBAAAAAAAAAAAAAAERITFBAhL/2gAMAwEAAhEDEQA/ALTEsUqGyyATPADiAAVSYhj1W3aokHe6t8XH10n8R/NUeIwkgqshp/E1e4PIqpbh2gBOyjs4oxAb1Mo9yUW8K8P+szOtZ2zUWYrw/DURGNzGg3BDgNUXll0fElb/AN1Lf+Jc/tLW3/zUv+oq+x3gx0JaIvUDpcq+wngqFjWmUFztLoBKjxevktaeY26Eq3ocTrAbSTSj3utApMOa0ehgaB2/NWMmGskbYtF9fVttyuocgU4jP/1n/NN/T5z/APc8fFM4tXU1M9wlmboTYAgn2Q3XeIEDbthjLu7kMowwXEZ3SEGZ5C5xnXTsy5JXi5aDY9VmP9u6ppJjDG/C6h1/FdXMQ6SW/sLK4Y0mkqanNrNLb3T+JYjO1hPmyfNZN/aKp/6rgkz49UuFjISEXBR/aWpDz/eJP9SgYhxPVE6VEg/9kM/SnblJdVX3Qxau4lq/+5m/1KTHieIOGYTT2/iKoonjM035hbZwmYXQN+yT00QrP4J8RLHFs05PuVBq6rEWMEkktQ1t7auK2Guj+ol8i3mEWaBbQ/uskrsFrhE6eoDzEx4Lg49+QQnKTBDXPc21RNrqPUf3XMbqK2EhpqJb+5/daThkcb44pW2GZgsOmgTWIYQ2Q5ni56qams8r6mrbE21RLd1vvHn8VWTVNa0tBnluf/IrQ6rh9rsoFtDdRanAQXgm2iumhTBK2rZV04fNKQ6QaEm1l6dusQocGDqiF5A9LwQtzsFLwusyxVn10n8R/NQJI85AVlibfrpD1cf1TdMz1eyItKOACwCsmusFX0z1Jc5VNMVup7Kwo4bjr3O3zUTEJY4o/MmcGRjcnn2CyjjLxMlnBhpbxQbX+84e+4UWRpHEfHVJQ+ku82X8DDse9llHEfidW1N2teIYzplYNbX5lBjnuLiXXJPM/uuWVxrHxJcSSSSTuUpjLmy+ulNJVVwx2XLBdIX2VEcIXEoN7JI3RdfJt7E5ZcP9BAkDvdSKaukj+xI5vsmQvnBBbU3EtUDpMRfmbbq0q8MxGWF8j5C+Pc+sWNuyERdSRXyhuXzH5fw3NreyiNf4PyyU0JbmAy2125fsrunis4gm45qi8NsXhmpmwAhskYIynS6KqeE/a2t15qM0h1ILXAKalpmkWIVmw3O+ijvbZ2nzURBpMMAkjIJ0cFpduwQHTgiRt/xBHmZFZzXs+tkHdJpmEHZLxJxE0luqfpmX+WqepUmnb2XcYxCKlhdNMQGgaD8R6BKnnZBG+WU2YwXO2vQBYJxnxZJXTFziRGP8NnIDkqsd4y4tlrpLuJbGPsMvoB366IfsuZe6+b1K02WCupIJ/wCEWcNcD1NYPS0tb+Igj5KaBiNhJsASe2v5Ih4c4TqJ3gNjcO5Gi2Lg3gWKiGZ1pHnqNrowz2FgA32Cfpi1m8vhBC9g+tySfetspFB4SUrB9Y9zncij8SX23+C6X26lQCmFeG9FC8vy578jsk4r4Z0Ezy4MLL/hRUHbe6WHC6DN8a8HYHt/u8hY4fiVLiPgzI2HNHK10g+7rqtkvqV8Trt8UOXlTE8FnpyRNE5v5Ku/r4L1xUQskGWRjXtPJwH5oF4l8K6Sa7oT5L+X4fbRXWtYFdIvqijiXgerpCS9hezk9t7EIZdbmqpynnfG4PY4tcNiDZbJwRxm2ra2KX0zsGh5PH7rFXn+acpp3McHMcWubaxHVRHpiUZXA8+aYk3uNEN8GcXMrImse4NqG6EbZwOfuimSMH7Rt2UZNxtvIz3CN0GNBDmC1gHDVGeb2WdUA1zPrn+6sKOPQk2AA1J0ACi1QvO8c8yGfFd80dE10cmRuaz231d7LTPoK8TuL/pcvkwkiCPTT7xG5+ZQLdPOgdpoTcXtZKgoZHEBsb3E7ABV0nCOb/8ACscHwqaokDIWFzvbQX6ov4W8L6ioIdMPJZvra9vitl4fwKnpGBsDADaznG1yjOhXgnwwjpgJaqz5Drk6f7LQA0NFmizRsG6LgKU8g81A0HdFwuXx02SW2UZNlLY+yQvlWj0T+qU13RR2lKjciHs41SugTcTdF0myBwDVOOcOfRNRO0uUlz7n4IqtrnaHYjuNFl3ilhFDG0PAMc79crfslalibmhptuhzHHU7YRNUZPTtmA17BEjz6Yyb6E+2qQwaIvbisUtdGaeIMYXepvIrVTwlQTDNJA246afkqu4wCCZzHB7XZSNQRuFvvBtRNLQxyTkOeb2IP3b6X7oM8UeEIYmNnpYy1jRaQDUdb3S/CDHT66R5FiCWX3vuQLqG606J93M56hFyDKNxu21tCEZKJARKwmpdr95Zt4qYgaisjpmfZiAzDkXErT5yGzSOOzbu+QKxSjnEtRUVDze5cR/63srCI9NROnrWQxkixAPbqvQeH4ayCNrGMZdoAJIFyVmHgthokklqnC5ubH4fvdatdCnZpT0GyZa7QdbrpcVxA+1qVlX0J0XC5XhcccQmCF17l8zuohK4lOSborqWGKNUPsAeSVLOGkdCCjOl0k2YuAO2ikSnWyrcGP2zzJJUsu1BRS3uIbum4XXXKuQ5rcguNbr2QJqYhlcTqUIYphEdXCWTaMabjWyLqiIuadUJ11EZ2SU5cWh2t2lEZVxFT0tPMz6G8ueHC9zcBbFghL476klgJ91kfE3CTaMB3ntebn031Wl8E1pkpYnEEXFkWruSNkkL4HgEPBaQeRPNYKGvoa4An/Dfy5tJ/ZegXRAuBGhWTeL2FhtXHINBK0AnuNEPlrNBMHBj2/ZdlPzRZ53ZZzwnVf3WEE3LSG/AbLSFm3CQAcYT5IKx3Rh/ndYhSeiklPUC3/totm8SQRRVZtoR+6yGqpz9FNhcDy7279lpY2PwtpBHh0dhYuu753P6osjVTwqGijgDSDZguOasroxe3ZHL5Ie5ciRpLiOiS5NXXxcpg4/Q25rmbqo9RKc1x8lAxLGmQgggufyAVFw5Qn4lE24Lxp3CD5cXqJb5yIm8u6HqqJocTmLtdblAd43xFCI3NDrnlZUdJxOyWdjXnKzLa/wQtJMBsNenZcje0kgtBVMafR4xFHJkzA5tGm+hVy/UXtrvZZJ/8U2QNIJY5uo7KywvHaukkzS/XRbW1uPioDyqn9Tk/DJ6QVSDEopwHxuBJ3bfUXV3G20fLRA1WhzhZqHGgh8gDrOLbC/VEFRMcosh6s9El3bojLeIOFaxjnTT2c0m5dc/kUX+GOJh8TmA/YcN+hQnxriNZLK9rw4Rg6Bu1h1U7wxqWMnfGN3AG3dVrxsET7kW5LP/ABkyGni19bXG4/3R1Tn1jWwNtFkHiljDn1L4PutI15qMwZ8EYgx0ccf3iWm9um61fN/5fyK8zcAYw+Oshbe7S4NI7FeofR+EqWNMD8X8Xn+myUjTaKw9I53uT+SCsLqpYw+XMCGWBa7Y9PldHfizEG4pG87PYb/AoU42oGRmJ8X2ZYxcX0zAm60oo8JMYklrpc7vtMJDQdAewWruKwfwrqMuIRjbMCP5XW2yyfmpWbDhlF0/C9VcjwE/FLrvognXSpHbKDLKkVdXlZe+vJBHxatsQ1urkNzTBpJJJed+ynSDXNcXO5VfNR3dfdBW10pLxa55qqmYb9ibot+gBxBA5JibCC5pFtdwquh6CEuef5fJWdFgthcnmrTCsOOa5FgB81ZupRbTqpqagw0wO2+yf+j/AHbD4qwhpQBpYLoptb80QM4rgeT62E5XjUkbG3KyvcD4hZNAGkhsgNnAnf2U9jAbi1+qCuL8LMJ86M2tqLdeiKOpKizLAXQ5is4keLDbmucL8StqYAHEec0Wc3mbdExjWIRxB3mODAfndAE8acSSskfA2waNCSN9N1WcGNEdQxxcA48uxVjjvFULoyyNjJHO3eRqEP4HDmcH5gHN2BVVvtM65b10WE+IEl6+o/isthwWvuyMm3LZY3x069dObWu79EnaR9wEy9fTDrIF62svLHhdT5sSg0uAbk9F6o+IU+u1rFPF/DHySRSsjc/ISCG6mx7LOsXinkYxvkSNDToXDqt8mcfPcB1VP4h1BGHzEDUFpvYX0RIouDOBBRtbUTkGYi7QDo0Hqis7Eg6nbulR2fBCRs6Ntye4BVPxDjjaOne82zgWY3ueYQcxXHIKchs8gY87DfRIk4np2jWZqw/E8QfPIZJXXc7dMCo+KYY36DHY5B9XI13bmmnV2d1t8u6w2kr3RvzxmxHvb5LSODMR80udmubD5oZg0ZFubDVPR04PJIhOljyVrTs02UiIboOi+jiVoG9l8GBUQYYiR0XXxjaysDFZJyIqCxvZOtiKlNi7J0MFkEJ8XayFPESsDaVwI1vojSQbrJvFyuIkbGNraosBGF406mqGzM3G45ajoo2OYxJUSGSQ6nkNlVvOq+1Kquh3wTrDb90wE/E3W3cIkHXDONZWC5sW9e2yL2ikqXxGSKNz3H1HqB1ss3YwMkZ+G2v9fJF3DNOBMws9TS1532IBRR3h1BTMIfTQxx3da43OvJG/mO6rJvDqqdNG7OfsSuA+a1fyR1CzayHpP8d/uqDjp4dCaflLG93+kK/m0negjxAqcldSgmwMcjBfbM4WCpBBgs7PodNdzWnILgmxsBqsc8Q8WE9Y/I4ujbo0ctN1F4krZvNEchsYRlGU7gm/L5Kie67vdVrCHlcAXXE6p2NvZQcazRGHh1Vhszm9UJP09lacKSltSw91Ru2HMzbq1jbYKrwx9gCBclWQkdzaowkAJQCRBMDyTjlZE0om6SSBzSbJLjZKulZ9dyngopf3snGTDrdZXX0l7rBfEuqz1jxe4bot4nlsxzujSf5LzPxBVGWpkf1cdVqdrEANF02DYp3ywuSBWrjsLcxSmOsSSNFIpW2heeZNgkfRXAB5a7JtmtoT7qC4xDMaSM+m2Y3PPXkiLwoqwKryZCMoY/UnTUXQW2Uuu0GzWkG3cIq4Kw1tS6pefSGx2uNwSBqgIfDSX62pY03aJri2x1W0ZlmHC1JHTMjZELajMTu7VadnWKyHZz/eHDuhrxHwV88cToWh0zXaDtdEc/8AmXf11Sq+obEx0khDQ0Xv06LRHnauoHiJ0sm/mlh9xv8AkqiQHdEWIYqwwzQXzZpzI139fFDbnXVafZSU/C7km49fglkD5oRLrYfSHA322UrhePNVRt5E/ol00bXwuA3abp7gdt62MdLoN6FTHBECe3uVCfjshBe6NjIgNHPNrhN4hEX5bbt2uhDxdieRA03bAGklwuRntsR8SoyNMPxSOYExuFxuGm6uIpLi6xPhNj2zQGmbKbg+fcENOuhbf4rYKE7jkhiwcxMkcydOqlM2UGbL5ojN9s3bTkgbM8ZuCbhOUuQ/ZNvdY/WY1VVFaWskENi7LewbljPP3sFo/DtU6enjmeLOI1y2sbaX+KJ+VpjZIp57C/oP5LzNUAh55ar09iZtTyk/gP5LzJWvu93dx/NWNRwlM5rlKlGiTGFaq4pIg5hB2Yy/T1ch8UacVGJuE0tOLMlAMjged9bIJfLlit+Jwd8tU5ieMSTtLptXEBrbC1mhQVzHDKb2vbQ/BHfDlS2DCqyWInOTGC4jYlw0QDK7YAbIvg9ODZTf62osB1yuCAu4Jc+aGJ7rl1xc/Fa7l7oQ4Vw9sVNC0X0AOvUozyrDIVq32qHnp+qHeKIS6WpZc5Zaa7G92BxNu+yucXmAnk+H6qn4pnLqNtQzV9K4PPeO/rafcArRGacQYPTto4qimDtTlfck67fBB53WicUMayCRsfqiqLTxgfcOhc0jlrdAFlWnzGWPY7d0o76K0qWNfRxuA9cbsp732VY8XA9kVb8NvGdzD94EKXwY3JiDG9XEKiop3NeHN3urbD5HR10LnDKc4Pve6JXoA0wsDzCi1zmubZ7WvHRwuL9U/wDSLj32So6W+pUYVlJTlurvS3k1otZT6CPMb8vZNshLpQ11wOXQp/C8T8x0jDE+PyzYX+93CKswPmmaqO5Btchckr42yNiObM7Y2NviU682Nt1AHV/AVFPL5r2PaSbuDXEA/AIopqdrGNZG0BrRYDsE6Y+YX17JRB4nfloqg9Iz+S8ytN9V6M8QZsmG1J6tt87rzmwaLUahMyWwpEwTkZta60F1j9h0C5ESSCdgmpNSbfFLc+1lkLo6QzStY37T3WHx/ZG9SGurKahjP1VOfV/5Sfaefmh7hjHY6XO50WaTeN2npKncJ1xfW+c62Zxv8dkG8QO0aBytZXmZUNI+4b8FfXWWYAuLIT5szmnUAfHQqo4QxNsxmpX2u9hFve/JEmOQZp5QC3lp80D4hh5gnbO1uVzdSRsQCqK7AKyOKKWGcs+qkcyzvtFh5jpZAeKwsZK9sTszL+k9irbjmRslSZm6B4BNuoQ61+vZVqJVPVlrHN5O3901EQW+yaJF9Nk402PwQfNdfbT91YVlST5T73cLX+BUADXsuuOiK9F4DJ5kEb97tCvIW6IN8NK0S0EVzqy7T80as2WWTFYwaX+YTdI2+rtbbdU5WbIXxTjinppBEHC41dfoiDCOxGtzbsEiVvMbIOpvFCidJkLi1p0zckVx1scgBjeHN3FuaB6MpbgkRlKRYEPFR5GGSd3ALA7LavGmrDaOOPYySXt2A/3WK3Woscey67ewXU3qVpX0Tt19LyXc65JyUqeEi/6Ix4HoQ6ZpPLX4IXoIbnMeSL+DQfNLudtFEbBTyWyj2RPdBdI/RpO5I/NF/nBc6QCcUVvl1cgIsNNUmmrBKchF2237Kx4mpmPnkvvYKvpWCOwstpQdxzwkReSEFzbbDks1kjy3B/4K9GsOhFrg6fNZnxzwY+FxljaXRONzb7vNFjOWAc0tztikyMsbJKB7zAlNksOyjgL7Mrq60zwfxbK+WnJADhmb7rXKOovzXmTDK50MjZWGzm668+q2TBOKY6hgc12WS2re/NRKOa+Q5dFQO4epZiTJC0u5k81Eo+JrvyP07ojbVx2uSLdf6Kgo2cHUB3gb7K4Zh7I2gRNDWjYdAoVdxLTR7vaqSDiKory+OgaMrdC82GX57oDaGW41OvukOrY2mzntHxQTTcAVLnh1TXON92sJA+YRNhWDQxjKWXc377iSXfMoMm8SKiorKh0jIJPJiGUENNu7u6BL6W5r1JW1rIYXvkAyBp9IA102WMYBwUa6R87j5MLnktbzIv05LUpoBaLaKxwnBJ6h2WGNzjz02W34TwXSQj0xBx5udrf5q9oqJkRORrW36CyausRqOA69sYvT/Z6boWqaR8bssjXMd0cCvUMc/c32PcIa414YjrmEABszb5XD7x5AlTU1hlEzOQ3kjDhluWXL2QjPBJTylkgLXtOveyIeHawOqB3CpWl0b7Ac9R/+ka29kC079vcfmjrzAsVIGuIP8y+55BVs9TdL4xltVO15BV9K+5WsL2tIKotHUK3ikbIC14Ba8WI5Kg2FztzU6N9wMhACgzDxD4JNI7zofVC+5v8AhJOyDaSiLyOV16Iga2eN0MtnNdca9eqx6fCXUtS6nfYhpu08iCVqLKpq7CHRsDr+4VWyFajgeDCd2oaWg6goureHqbJkdEwD2Q1jGG8Lyzi7LH4qVHwhXRu9LCCOYKMK7hqWlPm0b7t5s/ZWeB8RyS2EgLXDQhDQWeHcSNvT/PVTML4axKZ/lPeY2cyStOp5C4E3tbunMBmLxITydYa30WdNClF4WxBwM8z5T+EXtdEHCDI4qiopoYw1sYbe3MnqUQxvGcDVB/hxd9RiMjvvTW72BTQckJuPcpMsliQm6J91BA4hpRK0McfTzHUL7DqYMAa0WAGieq9XJ6IWC0HQE1USZbdU6CqfFqrLIG9lEWD3WIdfRRS602l9bEfqm6WcOBGuqbqCQ9muqgofELhtlSwSD0vHMc/dZhTU8lNMxzvs3tdbVjGsLr8gs6GSQGN4uDtfkVqKJqGcENtzIK0WwWK4PK6GYQvJ+0Mt/wAN1smqzeDAlxbE01klyLgDRQoeoVZ4lTSw4i6VrSWlov0UjDq9s7A9hFh9oX1B6LSVeROBbZyYZOIy4b9Ep0mgAF7qqxdj2RF4OgQTKQyueSy2nI/kq/xDoXOp2VBaA9rrH+HT/dP8H4mHAhxF79dVf8VQmWjmBBuGXFu1yCgCOCsbDHljtyi7imVxjzx+q1vgFmOE0Uhg84A5h26I3wHHLtySW1HP8kEnDsTD2i5FwLEdUhsDHkuFr3TGLYVkPmR/ZO/a6iUjzmIvt1QEdTKIoJOZtsofCOIBkLr6Em4+Kq8Uqi5haXX0UOhrAxoBP/CmA+oKq5c7mGOP8lTeGzHNgqHv3dK4/DMUjCK7MycMIzeWSwddNvdR/DiuLqV5fo7O4O+Z0UxRVU1Xpc6+ll3DJ/RflyQzjeI3a5jNQOY/VTcNqwYxr/QVxF0+W7r908ZQqts3ffVIfWjr8kNWomH9BB3GNT5dTGbaOFrq8ZUg2sSh3xEZnp2yNteNw26KmrXBqhtnOJs0bqJh+KfSHF2zQco791UtqL0Ezh96MWT3DrRFA0u0DRc/JTBd41UgQvJ2y7+yzjBKV9RNZurQbk6r7FMZkrZhE27Y76kbGyNcHhZBGS1oBy29zbdXoUPEk7GV0DBbM0NzH4ha35q88V73/TRI8k5pBr2uNFv/AJvdSqp+Lmg1Lg6xbZB7sE8t/mQnLc6tvojLi7/Mu/hH6qmCqHoqxv2tnaackxiVQHwSM5kadykVI9DvZUJefL3O6uAew/F3QyZSLG61GCqc9pu7RzNvgsq4qaLwnnfdaBTn6pn8P6KVVJQYq0NcwbXIUUxjOCCd7/JDdO4+fJ/EVYwOPU7qg8p8RBGW97gaFRqqENJc0Ak8lVYedfh+quXc1BHffctaLaqnqLnn76K3qtj7KlqDp8lYEQVEtM9ssetjseYO4RDQY9Sua8N+okcdb/ZzbXQqXEh1z94fouVEYJaCARbmL8lKCMRmKF7nODy46OabjUqyw1wDB/W+qoML/wACdvIBunL5KzwY/Us/hRFq+fvyTBqdN1CulX0URMZVHTUqPjc+amladspI91CkcepVTxU8+TudlVcjny0EbCdXuDfhumuNMSdHCyFpFzofbSyg1O1KOWYfkVXcTm87b67KriwweLyWBztC4/7InbXF0ZN78kK42fq4/grbCD9Qff8AVFVNe0PcOoe23+oLaPKKxRn+KP4x+YW4rP1TH//Z">
            <a:hlinkClick r:id="rId2"/>
          </p:cNvPr>
          <p:cNvSpPr>
            <a:spLocks noChangeAspect="1" noChangeArrowheads="1"/>
          </p:cNvSpPr>
          <p:nvPr/>
        </p:nvSpPr>
        <p:spPr bwMode="auto">
          <a:xfrm>
            <a:off x="28575" y="-1447800"/>
            <a:ext cx="2438400" cy="3028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52600"/>
            <a:ext cx="3352800" cy="4170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677045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443163" y="1828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800" dirty="0"/>
          </a:p>
        </p:txBody>
      </p:sp>
      <p:pic>
        <p:nvPicPr>
          <p:cNvPr id="35843" name="Picture 3" descr="MVC-005F"/>
          <p:cNvPicPr>
            <a:picLocks noChangeAspect="1" noChangeArrowheads="1"/>
          </p:cNvPicPr>
          <p:nvPr/>
        </p:nvPicPr>
        <p:blipFill>
          <a:blip r:embed="rId2">
            <a:extLst>
              <a:ext uri="{28A0092B-C50C-407E-A947-70E740481C1C}">
                <a14:useLocalDpi xmlns:a14="http://schemas.microsoft.com/office/drawing/2010/main" val="0"/>
              </a:ext>
            </a:extLst>
          </a:blip>
          <a:srcRect t="20833" r="42735"/>
          <a:stretch>
            <a:fillRect/>
          </a:stretch>
        </p:blipFill>
        <p:spPr bwMode="auto">
          <a:xfrm>
            <a:off x="533400" y="2057400"/>
            <a:ext cx="35925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title"/>
          </p:nvPr>
        </p:nvSpPr>
        <p:spPr/>
        <p:txBody>
          <a:bodyPr/>
          <a:lstStyle/>
          <a:p>
            <a:pPr eaLnBrk="1" hangingPunct="1"/>
            <a:r>
              <a:rPr lang="en-US" altLang="en-US" dirty="0"/>
              <a:t>Transverse Tining</a:t>
            </a:r>
          </a:p>
        </p:txBody>
      </p:sp>
      <p:sp>
        <p:nvSpPr>
          <p:cNvPr id="35845" name="Content Placeholder 3"/>
          <p:cNvSpPr>
            <a:spLocks noGrp="1"/>
          </p:cNvSpPr>
          <p:nvPr>
            <p:ph sz="half" idx="2"/>
          </p:nvPr>
        </p:nvSpPr>
        <p:spPr/>
        <p:txBody>
          <a:bodyPr/>
          <a:lstStyle/>
          <a:p>
            <a:pPr>
              <a:buFont typeface="Wingdings" panose="05000000000000000000" pitchFamily="2" charset="2"/>
              <a:buChar char="Ø"/>
            </a:pPr>
            <a:r>
              <a:rPr lang="en-US" altLang="en-US" dirty="0"/>
              <a:t>For many years the use of transverse tining created the perception that all concrete pavement is noisy.</a:t>
            </a:r>
          </a:p>
        </p:txBody>
      </p:sp>
      <p:sp>
        <p:nvSpPr>
          <p:cNvPr id="3584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282401A1-7A2B-42AB-91E1-600427C8BAF3}" type="slidenum">
              <a:rPr lang="en-US" altLang="en-US" sz="1000" smtClean="0">
                <a:ea typeface="ＭＳ Ｐゴシック" pitchFamily="34" charset="-128"/>
              </a:rPr>
              <a:pPr>
                <a:spcBef>
                  <a:spcPct val="0"/>
                </a:spcBef>
                <a:buClrTx/>
                <a:buSzTx/>
                <a:buFontTx/>
                <a:buNone/>
              </a:pPr>
              <a:t>26</a:t>
            </a:fld>
            <a:endParaRPr lang="en-US" altLang="en-US" sz="1000" dirty="0">
              <a:ea typeface="ＭＳ Ｐゴシック" pitchFamily="34" charset="-128"/>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787229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6803" name="Picture 3">
            <a:extLst>
              <a:ext uri="{FF2B5EF4-FFF2-40B4-BE49-F238E27FC236}">
                <a16:creationId xmlns:a16="http://schemas.microsoft.com/office/drawing/2014/main" xmlns="" id="{59E52AD1-C142-42FB-BB34-A5476C4E10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 t="1" r="12997" b="-1"/>
          <a:stretch/>
        </p:blipFill>
        <p:spPr bwMode="auto">
          <a:xfrm>
            <a:off x="-1" y="685800"/>
            <a:ext cx="918270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558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4"/>
          <p:cNvSpPr>
            <a:spLocks noGrp="1"/>
          </p:cNvSpPr>
          <p:nvPr>
            <p:ph type="title"/>
          </p:nvPr>
        </p:nvSpPr>
        <p:spPr>
          <a:xfrm>
            <a:off x="533400" y="533400"/>
            <a:ext cx="7313613" cy="1143000"/>
          </a:xfrm>
        </p:spPr>
        <p:txBody>
          <a:bodyPr/>
          <a:lstStyle/>
          <a:p>
            <a:r>
              <a:rPr lang="en-US" altLang="en-US" dirty="0"/>
              <a:t>NCPTC OBSI Noise Testing</a:t>
            </a:r>
          </a:p>
        </p:txBody>
      </p:sp>
      <p:sp>
        <p:nvSpPr>
          <p:cNvPr id="36867" name="Content Placeholder 5"/>
          <p:cNvSpPr>
            <a:spLocks noGrp="1"/>
          </p:cNvSpPr>
          <p:nvPr>
            <p:ph idx="1"/>
          </p:nvPr>
        </p:nvSpPr>
        <p:spPr>
          <a:xfrm>
            <a:off x="457200" y="1905000"/>
            <a:ext cx="8229600" cy="3733800"/>
          </a:xfrm>
        </p:spPr>
        <p:txBody>
          <a:bodyPr/>
          <a:lstStyle/>
          <a:p>
            <a:pPr>
              <a:buFont typeface="Wingdings" panose="05000000000000000000" pitchFamily="2" charset="2"/>
              <a:buChar char="Ø"/>
            </a:pPr>
            <a:r>
              <a:rPr lang="en-US" altLang="en-US" sz="2600" dirty="0"/>
              <a:t>In 5 years the National Concrete Pavement Technology Center tested over 1500 unique textures</a:t>
            </a:r>
          </a:p>
          <a:p>
            <a:pPr lvl="1">
              <a:buFont typeface="Wingdings" panose="05000000000000000000" pitchFamily="2" charset="2"/>
              <a:buChar char="Ø"/>
            </a:pPr>
            <a:r>
              <a:rPr lang="en-US" altLang="en-US" sz="1800" dirty="0"/>
              <a:t>Transverse Tining</a:t>
            </a:r>
          </a:p>
          <a:p>
            <a:pPr lvl="1">
              <a:buFont typeface="Wingdings" panose="05000000000000000000" pitchFamily="2" charset="2"/>
              <a:buChar char="Ø"/>
            </a:pPr>
            <a:r>
              <a:rPr lang="en-US" altLang="en-US" sz="1800" dirty="0"/>
              <a:t>Longitudinal Tining</a:t>
            </a:r>
          </a:p>
          <a:p>
            <a:pPr lvl="1">
              <a:buFont typeface="Wingdings" panose="05000000000000000000" pitchFamily="2" charset="2"/>
              <a:buChar char="Ø"/>
            </a:pPr>
            <a:r>
              <a:rPr lang="en-US" altLang="en-US" sz="1800" dirty="0"/>
              <a:t>Diamond Ground</a:t>
            </a:r>
          </a:p>
          <a:p>
            <a:pPr lvl="1">
              <a:buFont typeface="Wingdings" panose="05000000000000000000" pitchFamily="2" charset="2"/>
              <a:buChar char="Ø"/>
            </a:pPr>
            <a:r>
              <a:rPr lang="en-US" altLang="en-US" sz="1800" dirty="0"/>
              <a:t>Diamond Grooved (Longitudinal, Transverse)</a:t>
            </a:r>
          </a:p>
          <a:p>
            <a:pPr lvl="1">
              <a:buFont typeface="Wingdings" panose="05000000000000000000" pitchFamily="2" charset="2"/>
              <a:buChar char="Ø"/>
            </a:pPr>
            <a:r>
              <a:rPr lang="en-US" altLang="en-US" sz="1800" dirty="0"/>
              <a:t>Exposed Aggregate</a:t>
            </a:r>
          </a:p>
          <a:p>
            <a:pPr lvl="1">
              <a:buFont typeface="Wingdings" panose="05000000000000000000" pitchFamily="2" charset="2"/>
              <a:buChar char="Ø"/>
            </a:pPr>
            <a:r>
              <a:rPr lang="en-US" altLang="en-US" sz="1800" dirty="0"/>
              <a:t>Pervious Concrete</a:t>
            </a:r>
          </a:p>
          <a:p>
            <a:pPr lvl="1">
              <a:buFont typeface="Wingdings" panose="05000000000000000000" pitchFamily="2" charset="2"/>
              <a:buChar char="Ø"/>
            </a:pPr>
            <a:r>
              <a:rPr lang="en-US" altLang="en-US" sz="1800" dirty="0"/>
              <a:t>HMA and Surface treatments</a:t>
            </a:r>
          </a:p>
          <a:p>
            <a:pPr>
              <a:buFont typeface="Wingdings" panose="05000000000000000000" pitchFamily="2" charset="2"/>
              <a:buChar char="Ø"/>
            </a:pPr>
            <a:r>
              <a:rPr lang="en-US" altLang="en-US" sz="2600" dirty="0"/>
              <a:t>Hundreds of Miles in 20 States and 6 Countries</a:t>
            </a:r>
          </a:p>
        </p:txBody>
      </p:sp>
      <p:sp>
        <p:nvSpPr>
          <p:cNvPr id="368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88BFBFD5-453F-41D6-A69D-C8E4D46F5B0C}" type="slidenum">
              <a:rPr lang="en-US" altLang="en-US" sz="1000" smtClean="0">
                <a:ea typeface="ＭＳ Ｐゴシック" pitchFamily="34" charset="-128"/>
              </a:rPr>
              <a:pPr>
                <a:spcBef>
                  <a:spcPct val="0"/>
                </a:spcBef>
                <a:buClrTx/>
                <a:buSzTx/>
                <a:buFontTx/>
                <a:buNone/>
              </a:pPr>
              <a:t>28</a:t>
            </a:fld>
            <a:endParaRPr lang="en-US" altLang="en-US" sz="1000" dirty="0">
              <a:ea typeface="ＭＳ Ｐゴシック" pitchFamily="34" charset="-128"/>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541298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4"/>
          <p:cNvSpPr>
            <a:spLocks noGrp="1"/>
          </p:cNvSpPr>
          <p:nvPr>
            <p:ph type="title"/>
          </p:nvPr>
        </p:nvSpPr>
        <p:spPr/>
        <p:txBody>
          <a:bodyPr/>
          <a:lstStyle/>
          <a:p>
            <a:r>
              <a:rPr lang="en-US" altLang="en-US" dirty="0"/>
              <a:t>NCPTC OBSI Testing</a:t>
            </a: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47850"/>
            <a:ext cx="64198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5151308B-1391-4D16-A44F-85D04D07BBC9}" type="slidenum">
              <a:rPr lang="en-US" altLang="en-US" sz="1000" smtClean="0">
                <a:ea typeface="ＭＳ Ｐゴシック" pitchFamily="34" charset="-128"/>
              </a:rPr>
              <a:pPr>
                <a:spcBef>
                  <a:spcPct val="0"/>
                </a:spcBef>
                <a:buClrTx/>
                <a:buSzTx/>
                <a:buFontTx/>
                <a:buNone/>
              </a:pPr>
              <a:t>29</a:t>
            </a:fld>
            <a:endParaRPr lang="en-US" altLang="en-US" sz="1000" dirty="0">
              <a:ea typeface="ＭＳ Ｐゴシック" pitchFamily="34"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83848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533400"/>
            <a:ext cx="7313613" cy="1143000"/>
          </a:xfrm>
        </p:spPr>
        <p:txBody>
          <a:bodyPr/>
          <a:lstStyle/>
          <a:p>
            <a:pPr eaLnBrk="1" hangingPunct="1"/>
            <a:r>
              <a:rPr lang="en-US" altLang="en-US" dirty="0"/>
              <a:t>Looking Back In Time</a:t>
            </a:r>
          </a:p>
        </p:txBody>
      </p:sp>
      <p:sp>
        <p:nvSpPr>
          <p:cNvPr id="53251" name="Rectangle 4"/>
          <p:cNvSpPr>
            <a:spLocks noGrp="1" noChangeArrowheads="1"/>
          </p:cNvSpPr>
          <p:nvPr>
            <p:ph type="body" idx="1"/>
          </p:nvPr>
        </p:nvSpPr>
        <p:spPr>
          <a:xfrm>
            <a:off x="457200" y="1827213"/>
            <a:ext cx="3506788" cy="4114800"/>
          </a:xfrm>
        </p:spPr>
        <p:txBody>
          <a:bodyPr/>
          <a:lstStyle/>
          <a:p>
            <a:pPr eaLnBrk="1" hangingPunct="1">
              <a:buClr>
                <a:srgbClr val="FF0000"/>
              </a:buClr>
              <a:buFont typeface="Wingdings" panose="05000000000000000000" pitchFamily="2" charset="2"/>
              <a:buChar char="Ø"/>
            </a:pPr>
            <a:r>
              <a:rPr lang="en-US" altLang="en-US" sz="2800" dirty="0"/>
              <a:t>In the not so distant past noise, ride quality and customer comfort (functional considerations) took a back seat to structural considerations.</a:t>
            </a:r>
          </a:p>
        </p:txBody>
      </p:sp>
      <p:pic>
        <p:nvPicPr>
          <p:cNvPr id="53253" name="Content Placeholder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828800"/>
            <a:ext cx="45466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723162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lvl="1" indent="-276225">
              <a:spcBef>
                <a:spcPts val="900"/>
              </a:spcBef>
            </a:pPr>
            <a:fld id="{126B356D-DBE9-445A-9C43-3D3F41468F04}" type="slidenum">
              <a:rPr lang="en-US" smtClean="0">
                <a:solidFill>
                  <a:prstClr val="white"/>
                </a:solidFill>
              </a:rPr>
              <a:pPr lvl="1" indent="-276225">
                <a:spcBef>
                  <a:spcPts val="900"/>
                </a:spcBef>
              </a:pPr>
              <a:t>30</a:t>
            </a:fld>
            <a:endParaRPr lang="en-US" dirty="0">
              <a:solidFill>
                <a:prstClr val="white"/>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1" y="457201"/>
            <a:ext cx="8033229" cy="601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757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p:txBody>
          <a:bodyPr/>
          <a:lstStyle/>
          <a:p>
            <a:r>
              <a:rPr lang="en-US" altLang="en-US" dirty="0"/>
              <a:t>NCPTC Noise Catalogue</a:t>
            </a:r>
          </a:p>
        </p:txBody>
      </p:sp>
      <p:sp>
        <p:nvSpPr>
          <p:cNvPr id="38915" name="Content Placeholder 1"/>
          <p:cNvSpPr>
            <a:spLocks noGrp="1"/>
          </p:cNvSpPr>
          <p:nvPr>
            <p:ph sz="half" idx="1"/>
          </p:nvPr>
        </p:nvSpPr>
        <p:spPr/>
        <p:txBody>
          <a:bodyPr/>
          <a:lstStyle/>
          <a:p>
            <a:pPr>
              <a:buFont typeface="Wingdings" pitchFamily="2" charset="2"/>
              <a:buChar char="Ø"/>
            </a:pPr>
            <a:r>
              <a:rPr lang="en-US" altLang="en-US" dirty="0"/>
              <a:t>Research conducted by the National Concrete Pavement Technology Center shows diamond grinding as the most quiet PCCP surface texture commonly used.</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812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471119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idx="4294967295"/>
          </p:nvPr>
        </p:nvSpPr>
        <p:spPr>
          <a:xfrm>
            <a:off x="533400" y="625475"/>
            <a:ext cx="8686800" cy="1431925"/>
          </a:xfrm>
        </p:spPr>
        <p:txBody>
          <a:bodyPr anchor="ctr"/>
          <a:lstStyle/>
          <a:p>
            <a:pPr eaLnBrk="1" hangingPunct="1">
              <a:defRPr/>
            </a:pPr>
            <a:r>
              <a:rPr lang="en-US" dirty="0">
                <a:solidFill>
                  <a:schemeClr val="tx1"/>
                </a:solidFill>
              </a:rPr>
              <a:t>Caltrans &amp; ADOT Testing</a:t>
            </a:r>
            <a:r>
              <a:rPr lang="en-US" dirty="0">
                <a:solidFill>
                  <a:srgbClr val="FFFF99"/>
                </a:solidFill>
                <a:effectLst>
                  <a:outerShdw blurRad="38100" dist="38100" dir="2700000" algn="tl">
                    <a:srgbClr val="FFFFFF"/>
                  </a:outerShdw>
                </a:effectLst>
              </a:rPr>
              <a:t> </a:t>
            </a:r>
          </a:p>
        </p:txBody>
      </p:sp>
      <p:pic>
        <p:nvPicPr>
          <p:cNvPr id="39939"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95400" y="1808163"/>
            <a:ext cx="6489700" cy="4135437"/>
          </a:xfrm>
        </p:spPr>
      </p:pic>
      <p:sp>
        <p:nvSpPr>
          <p:cNvPr id="39940" name="Slide Number Placeholder 1"/>
          <p:cNvSpPr>
            <a:spLocks noGrp="1"/>
          </p:cNvSpPr>
          <p:nvPr>
            <p:ph type="sldNum" sz="quarter" idx="11"/>
          </p:nvPr>
        </p:nvSpPr>
        <p:spPr>
          <a:xfrm>
            <a:off x="6553200" y="6248400"/>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9672E229-B9C3-44EA-9DA8-5209EE76F85D}" type="slidenum">
              <a:rPr lang="en-US" altLang="en-US" sz="1000" smtClean="0">
                <a:ea typeface="ＭＳ Ｐゴシック" pitchFamily="34" charset="-128"/>
              </a:rPr>
              <a:pPr>
                <a:spcBef>
                  <a:spcPct val="0"/>
                </a:spcBef>
                <a:buClrTx/>
                <a:buSzTx/>
                <a:buFontTx/>
                <a:buNone/>
              </a:pPr>
              <a:t>32</a:t>
            </a:fld>
            <a:endParaRPr lang="en-US" altLang="en-US" sz="1000" dirty="0">
              <a:ea typeface="ＭＳ Ｐゴシック" pitchFamily="34" charset="-12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968729672"/>
      </p:ext>
    </p:extLst>
  </p:cSld>
  <p:clrMapOvr>
    <a:masterClrMapping/>
  </p:clrMapOvr>
  <p:transition>
    <p:wheel spokes="2"/>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VC-002F"/>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343400" y="1828800"/>
            <a:ext cx="2514600" cy="2543175"/>
          </a:xfrm>
        </p:spPr>
      </p:pic>
      <p:sp>
        <p:nvSpPr>
          <p:cNvPr id="96259" name="Rectangle 3"/>
          <p:cNvSpPr>
            <a:spLocks noGrp="1" noRot="1" noChangeArrowheads="1"/>
          </p:cNvSpPr>
          <p:nvPr>
            <p:ph type="title" sz="quarter" idx="4294967295"/>
          </p:nvPr>
        </p:nvSpPr>
        <p:spPr>
          <a:xfrm>
            <a:off x="457200" y="762000"/>
            <a:ext cx="8467725" cy="1066800"/>
          </a:xfrm>
        </p:spPr>
        <p:txBody>
          <a:bodyPr anchor="ctr"/>
          <a:lstStyle/>
          <a:p>
            <a:pPr eaLnBrk="1" hangingPunct="1">
              <a:defRPr/>
            </a:pPr>
            <a:r>
              <a:rPr lang="en-US" sz="3800" dirty="0">
                <a:solidFill>
                  <a:schemeClr val="tx1"/>
                </a:solidFill>
              </a:rPr>
              <a:t>Purdue-Tire Pavement Testing Apparatus</a:t>
            </a:r>
            <a:r>
              <a:rPr lang="en-US" sz="4000" b="1" dirty="0">
                <a:solidFill>
                  <a:srgbClr val="FFFF99"/>
                </a:solidFill>
                <a:effectLst>
                  <a:outerShdw blurRad="38100" dist="38100" dir="2700000" algn="tl">
                    <a:srgbClr val="FFFFFF"/>
                  </a:outerShdw>
                </a:effectLst>
              </a:rPr>
              <a:t> </a:t>
            </a:r>
          </a:p>
        </p:txBody>
      </p:sp>
      <p:pic>
        <p:nvPicPr>
          <p:cNvPr id="41988" name="Picture 4" descr="laser 00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248400" y="4114800"/>
            <a:ext cx="2590800" cy="1943100"/>
          </a:xfrm>
        </p:spPr>
      </p:pic>
      <p:pic>
        <p:nvPicPr>
          <p:cNvPr id="41989" name="Picture 5"/>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t="36568" r="23141"/>
          <a:stretch>
            <a:fillRect/>
          </a:stretch>
        </p:blipFill>
        <p:spPr>
          <a:xfrm>
            <a:off x="457200" y="1828800"/>
            <a:ext cx="3200400" cy="2400300"/>
          </a:xfrm>
        </p:spPr>
      </p:pic>
      <p:pic>
        <p:nvPicPr>
          <p:cNvPr id="41990" name="Picture 6" descr="joints 002 [640x480]"/>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1600200" y="4219575"/>
            <a:ext cx="3048000" cy="1724025"/>
          </a:xfrm>
        </p:spPr>
      </p:pic>
      <p:sp>
        <p:nvSpPr>
          <p:cNvPr id="41991" name="Slide Number Placehold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86DFA91E-6A29-4F3C-B335-8D2919A0DA47}" type="slidenum">
              <a:rPr lang="en-US" altLang="en-US" sz="1000" smtClean="0">
                <a:ea typeface="ＭＳ Ｐゴシック" pitchFamily="34" charset="-128"/>
              </a:rPr>
              <a:pPr>
                <a:spcBef>
                  <a:spcPct val="0"/>
                </a:spcBef>
                <a:buClrTx/>
                <a:buSzTx/>
                <a:buFontTx/>
                <a:buNone/>
              </a:pPr>
              <a:t>33</a:t>
            </a:fld>
            <a:endParaRPr lang="en-US" altLang="en-US" sz="1000" dirty="0">
              <a:ea typeface="ＭＳ Ｐゴシック" pitchFamily="34" charset="-128"/>
            </a:endParaRPr>
          </a:p>
        </p:txBody>
      </p:sp>
      <p:sp>
        <p:nvSpPr>
          <p:cNvPr id="41992" name="Footer Placeholder 1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pic>
        <p:nvPicPr>
          <p:cNvPr id="10" name="Picture 9">
            <a:extLst>
              <a:ext uri="{FF2B5EF4-FFF2-40B4-BE49-F238E27FC236}">
                <a16:creationId xmlns:a16="http://schemas.microsoft.com/office/drawing/2014/main" xmlns="" id="{EFAA7DAB-D19A-45AF-B76C-139B1AAB0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51576668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idx="4294967295"/>
          </p:nvPr>
        </p:nvSpPr>
        <p:spPr>
          <a:xfrm>
            <a:off x="457200" y="762000"/>
            <a:ext cx="8305800" cy="1143000"/>
          </a:xfrm>
        </p:spPr>
        <p:txBody>
          <a:bodyPr anchor="ctr"/>
          <a:lstStyle/>
          <a:p>
            <a:pPr eaLnBrk="1" hangingPunct="1"/>
            <a:r>
              <a:rPr lang="en-US" altLang="en-US" sz="4200" dirty="0">
                <a:solidFill>
                  <a:schemeClr val="tx1"/>
                </a:solidFill>
              </a:rPr>
              <a:t>MNROAD Field Validation of TPTA</a:t>
            </a:r>
          </a:p>
        </p:txBody>
      </p:sp>
      <p:pic>
        <p:nvPicPr>
          <p:cNvPr id="4915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219200" y="1927225"/>
            <a:ext cx="6613525" cy="3963988"/>
          </a:xfrm>
        </p:spPr>
      </p:pic>
      <p:sp>
        <p:nvSpPr>
          <p:cNvPr id="49156"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2362B3F4-9479-4164-B279-4DA4D2CF5DB7}" type="slidenum">
              <a:rPr lang="en-US" altLang="en-US" sz="1000" smtClean="0">
                <a:ea typeface="ＭＳ Ｐゴシック" pitchFamily="34" charset="-128"/>
              </a:rPr>
              <a:pPr>
                <a:spcBef>
                  <a:spcPct val="0"/>
                </a:spcBef>
                <a:buClrTx/>
                <a:buSzTx/>
                <a:buFontTx/>
                <a:buNone/>
              </a:pPr>
              <a:t>34</a:t>
            </a:fld>
            <a:endParaRPr lang="en-US" altLang="en-US" sz="1000" dirty="0">
              <a:ea typeface="ＭＳ Ｐゴシック" pitchFamily="34" charset="-128"/>
            </a:endParaRPr>
          </a:p>
        </p:txBody>
      </p:sp>
      <p:sp>
        <p:nvSpPr>
          <p:cNvPr id="49157"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pic>
        <p:nvPicPr>
          <p:cNvPr id="7" name="Picture 6">
            <a:extLst>
              <a:ext uri="{FF2B5EF4-FFF2-40B4-BE49-F238E27FC236}">
                <a16:creationId xmlns:a16="http://schemas.microsoft.com/office/drawing/2014/main" xmlns="" id="{0324860D-1048-4A7E-ABFA-459608BFA1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772852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457200" y="974927"/>
            <a:ext cx="8305800" cy="609398"/>
          </a:xfrm>
        </p:spPr>
        <p:txBody>
          <a:bodyPr wrap="square">
            <a:spAutoFit/>
          </a:bodyPr>
          <a:lstStyle/>
          <a:p>
            <a:pPr eaLnBrk="1" hangingPunct="1"/>
            <a:r>
              <a:rPr lang="en-US" altLang="en-US" sz="4200" dirty="0">
                <a:solidFill>
                  <a:schemeClr val="tx1"/>
                </a:solidFill>
              </a:rPr>
              <a:t>NGCS–Proof of Concept MNROAD</a:t>
            </a:r>
          </a:p>
        </p:txBody>
      </p:sp>
      <p:pic>
        <p:nvPicPr>
          <p:cNvPr id="24580" name="Picture 6" descr="DuluthNGCS009"/>
          <p:cNvPicPr>
            <a:picLocks noChangeAspect="1" noChangeArrowheads="1"/>
          </p:cNvPicPr>
          <p:nvPr/>
        </p:nvPicPr>
        <p:blipFill rotWithShape="1">
          <a:blip r:embed="rId2">
            <a:extLst>
              <a:ext uri="{28A0092B-C50C-407E-A947-70E740481C1C}">
                <a14:useLocalDpi xmlns:a14="http://schemas.microsoft.com/office/drawing/2010/main" val="0"/>
              </a:ext>
            </a:extLst>
          </a:blip>
          <a:srcRect r="35025" b="7778"/>
          <a:stretch/>
        </p:blipFill>
        <p:spPr bwMode="auto">
          <a:xfrm>
            <a:off x="4953000" y="1914525"/>
            <a:ext cx="3713328"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5" name="Picture 2"/>
          <p:cNvPicPr>
            <a:picLocks noChangeAspect="1" noChangeArrowheads="1"/>
          </p:cNvPicPr>
          <p:nvPr/>
        </p:nvPicPr>
        <p:blipFill rotWithShape="1">
          <a:blip r:embed="rId4" cstate="screen"/>
          <a:srcRect l="29661" t="1401" r="5233" b="7557"/>
          <a:stretch/>
        </p:blipFill>
        <p:spPr bwMode="auto">
          <a:xfrm>
            <a:off x="457200" y="1926140"/>
            <a:ext cx="4303016" cy="3941260"/>
          </a:xfrm>
          <a:prstGeom prst="rect">
            <a:avLst/>
          </a:prstGeom>
          <a:noFill/>
          <a:ln w="9525">
            <a:noFill/>
            <a:miter lim="800000"/>
            <a:headEnd/>
            <a:tailEnd/>
          </a:ln>
        </p:spPr>
      </p:pic>
    </p:spTree>
    <p:extLst>
      <p:ext uri="{BB962C8B-B14F-4D97-AF65-F5344CB8AC3E}">
        <p14:creationId xmlns:p14="http://schemas.microsoft.com/office/powerpoint/2010/main" val="515823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C:\Documents and Settings\lscofield.acpa\Local Settings\Temporary Internet Files\Content.Word\AZ I-10 NGCS Very close up of 105 cutting head w-ruler 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654550"/>
            <a:ext cx="27717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24000" y="4124980"/>
            <a:ext cx="1143000" cy="523220"/>
          </a:xfrm>
          <a:prstGeom prst="rect">
            <a:avLst/>
          </a:prstGeom>
          <a:noFill/>
        </p:spPr>
        <p:txBody>
          <a:bodyPr>
            <a:spAutoFit/>
          </a:bodyPr>
          <a:lstStyle/>
          <a:p>
            <a:pPr>
              <a:defRPr/>
            </a:pPr>
            <a:r>
              <a:rPr lang="en-US" sz="2800" dirty="0">
                <a:ln w="12700">
                  <a:solidFill>
                    <a:schemeClr val="tx1"/>
                  </a:solidFill>
                  <a:prstDash val="solid"/>
                </a:ln>
              </a:rPr>
              <a:t>CDG</a:t>
            </a:r>
          </a:p>
        </p:txBody>
      </p:sp>
      <p:pic>
        <p:nvPicPr>
          <p:cNvPr id="47109" name="Picture 5" descr="H:\DCIM\101MSDCF\Arizona\Arizona I-10 NGCS-CDG Test Sections\NGCS Section\Close Up of AZ NGCS Single Pass Head.JPG"/>
          <p:cNvPicPr>
            <a:picLocks noChangeAspect="1" noChangeArrowheads="1"/>
          </p:cNvPicPr>
          <p:nvPr/>
        </p:nvPicPr>
        <p:blipFill rotWithShape="1">
          <a:blip r:embed="rId3">
            <a:extLst>
              <a:ext uri="{28A0092B-C50C-407E-A947-70E740481C1C}">
                <a14:useLocalDpi xmlns:a14="http://schemas.microsoft.com/office/drawing/2010/main" val="0"/>
              </a:ext>
            </a:extLst>
          </a:blip>
          <a:srcRect t="9921"/>
          <a:stretch/>
        </p:blipFill>
        <p:spPr bwMode="auto">
          <a:xfrm>
            <a:off x="5181600" y="4654550"/>
            <a:ext cx="35052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324600" y="4124980"/>
            <a:ext cx="1295400" cy="523220"/>
          </a:xfrm>
          <a:prstGeom prst="rect">
            <a:avLst/>
          </a:prstGeom>
          <a:noFill/>
        </p:spPr>
        <p:txBody>
          <a:bodyPr>
            <a:spAutoFit/>
          </a:bodyPr>
          <a:lstStyle/>
          <a:p>
            <a:pPr>
              <a:defRPr/>
            </a:pPr>
            <a:r>
              <a:rPr lang="en-US" sz="2800" dirty="0">
                <a:ln w="12700">
                  <a:solidFill>
                    <a:schemeClr val="tx1"/>
                  </a:solidFill>
                  <a:prstDash val="solid"/>
                </a:ln>
              </a:rPr>
              <a:t>NGCS</a:t>
            </a:r>
          </a:p>
        </p:txBody>
      </p:sp>
      <p:sp>
        <p:nvSpPr>
          <p:cNvPr id="47111" name="Title 7"/>
          <p:cNvSpPr>
            <a:spLocks noGrp="1"/>
          </p:cNvSpPr>
          <p:nvPr>
            <p:ph type="title"/>
          </p:nvPr>
        </p:nvSpPr>
        <p:spPr>
          <a:xfrm>
            <a:off x="533400" y="473075"/>
            <a:ext cx="8229600" cy="1143000"/>
          </a:xfrm>
        </p:spPr>
        <p:txBody>
          <a:bodyPr/>
          <a:lstStyle/>
          <a:p>
            <a:r>
              <a:rPr lang="en-US" altLang="en-US" sz="4000" dirty="0"/>
              <a:t>NGCS is Built Using DG Technologies</a:t>
            </a:r>
          </a:p>
        </p:txBody>
      </p:sp>
      <p:pic>
        <p:nvPicPr>
          <p:cNvPr id="6" name="Picture 5" descr="A truck that is driving down the road&#10;&#10;Description automatically generated">
            <a:extLst>
              <a:ext uri="{FF2B5EF4-FFF2-40B4-BE49-F238E27FC236}">
                <a16:creationId xmlns:a16="http://schemas.microsoft.com/office/drawing/2014/main" xmlns="" id="{48EE550F-BA8D-43E1-8EFF-CE0B1C0E8A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11" b="23333"/>
          <a:stretch/>
        </p:blipFill>
        <p:spPr>
          <a:xfrm>
            <a:off x="1709305" y="1811559"/>
            <a:ext cx="5552209" cy="2313421"/>
          </a:xfrm>
          <a:prstGeom prst="rect">
            <a:avLst/>
          </a:prstGeom>
        </p:spPr>
      </p:pic>
      <p:pic>
        <p:nvPicPr>
          <p:cNvPr id="9" name="Picture 8">
            <a:extLst>
              <a:ext uri="{FF2B5EF4-FFF2-40B4-BE49-F238E27FC236}">
                <a16:creationId xmlns:a16="http://schemas.microsoft.com/office/drawing/2014/main" xmlns="" id="{84D37C82-0368-4CAD-B61B-1682D45B3F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9171999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xmlns="" id="{A4968466-717E-48F1-9712-B44E88465915}"/>
              </a:ext>
            </a:extLst>
          </p:cNvPr>
          <p:cNvGrpSpPr>
            <a:grpSpLocks/>
          </p:cNvGrpSpPr>
          <p:nvPr/>
        </p:nvGrpSpPr>
        <p:grpSpPr bwMode="auto">
          <a:xfrm>
            <a:off x="1219200" y="646113"/>
            <a:ext cx="6778625" cy="2365375"/>
            <a:chOff x="768" y="297"/>
            <a:chExt cx="4270" cy="1490"/>
          </a:xfrm>
        </p:grpSpPr>
        <p:sp>
          <p:nvSpPr>
            <p:cNvPr id="79993" name="Freeform 3">
              <a:extLst>
                <a:ext uri="{FF2B5EF4-FFF2-40B4-BE49-F238E27FC236}">
                  <a16:creationId xmlns:a16="http://schemas.microsoft.com/office/drawing/2014/main" xmlns="" id="{9670290B-474E-46AF-97AA-61D310946291}"/>
                </a:ext>
              </a:extLst>
            </p:cNvPr>
            <p:cNvSpPr>
              <a:spLocks/>
            </p:cNvSpPr>
            <p:nvPr/>
          </p:nvSpPr>
          <p:spPr bwMode="auto">
            <a:xfrm>
              <a:off x="768" y="1039"/>
              <a:ext cx="849" cy="272"/>
            </a:xfrm>
            <a:custGeom>
              <a:avLst/>
              <a:gdLst>
                <a:gd name="T0" fmla="*/ 0 w 875"/>
                <a:gd name="T1" fmla="*/ 14 h 331"/>
                <a:gd name="T2" fmla="*/ 203 w 875"/>
                <a:gd name="T3" fmla="*/ 14 h 331"/>
                <a:gd name="T4" fmla="*/ 204 w 875"/>
                <a:gd name="T5" fmla="*/ 2 h 331"/>
                <a:gd name="T6" fmla="*/ 216 w 875"/>
                <a:gd name="T7" fmla="*/ 5 h 331"/>
                <a:gd name="T8" fmla="*/ 227 w 875"/>
                <a:gd name="T9" fmla="*/ 0 h 331"/>
                <a:gd name="T10" fmla="*/ 239 w 875"/>
                <a:gd name="T11" fmla="*/ 4 h 331"/>
                <a:gd name="T12" fmla="*/ 257 w 875"/>
                <a:gd name="T13" fmla="*/ 0 h 331"/>
                <a:gd name="T14" fmla="*/ 271 w 875"/>
                <a:gd name="T15" fmla="*/ 4 h 331"/>
                <a:gd name="T16" fmla="*/ 283 w 875"/>
                <a:gd name="T17" fmla="*/ 2 h 331"/>
                <a:gd name="T18" fmla="*/ 298 w 875"/>
                <a:gd name="T19" fmla="*/ 4 h 331"/>
                <a:gd name="T20" fmla="*/ 311 w 875"/>
                <a:gd name="T21" fmla="*/ 2 h 331"/>
                <a:gd name="T22" fmla="*/ 326 w 875"/>
                <a:gd name="T23" fmla="*/ 4 h 331"/>
                <a:gd name="T24" fmla="*/ 343 w 875"/>
                <a:gd name="T25" fmla="*/ 2 h 331"/>
                <a:gd name="T26" fmla="*/ 354 w 875"/>
                <a:gd name="T27" fmla="*/ 4 h 331"/>
                <a:gd name="T28" fmla="*/ 373 w 875"/>
                <a:gd name="T29" fmla="*/ 2 h 331"/>
                <a:gd name="T30" fmla="*/ 373 w 875"/>
                <a:gd name="T31" fmla="*/ 14 h 331"/>
                <a:gd name="T32" fmla="*/ 540 w 875"/>
                <a:gd name="T33" fmla="*/ 14 h 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5"/>
                <a:gd name="T52" fmla="*/ 0 h 331"/>
                <a:gd name="T53" fmla="*/ 875 w 875"/>
                <a:gd name="T54" fmla="*/ 331 h 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5" h="331">
                  <a:moveTo>
                    <a:pt x="0" y="325"/>
                  </a:moveTo>
                  <a:lnTo>
                    <a:pt x="328" y="329"/>
                  </a:lnTo>
                  <a:lnTo>
                    <a:pt x="330" y="27"/>
                  </a:lnTo>
                  <a:lnTo>
                    <a:pt x="349" y="100"/>
                  </a:lnTo>
                  <a:lnTo>
                    <a:pt x="368" y="0"/>
                  </a:lnTo>
                  <a:lnTo>
                    <a:pt x="389" y="84"/>
                  </a:lnTo>
                  <a:lnTo>
                    <a:pt x="416" y="0"/>
                  </a:lnTo>
                  <a:lnTo>
                    <a:pt x="440" y="88"/>
                  </a:lnTo>
                  <a:lnTo>
                    <a:pt x="459" y="7"/>
                  </a:lnTo>
                  <a:lnTo>
                    <a:pt x="482" y="85"/>
                  </a:lnTo>
                  <a:lnTo>
                    <a:pt x="505" y="7"/>
                  </a:lnTo>
                  <a:lnTo>
                    <a:pt x="529" y="85"/>
                  </a:lnTo>
                  <a:lnTo>
                    <a:pt x="555" y="2"/>
                  </a:lnTo>
                  <a:lnTo>
                    <a:pt x="575" y="80"/>
                  </a:lnTo>
                  <a:lnTo>
                    <a:pt x="603" y="23"/>
                  </a:lnTo>
                  <a:lnTo>
                    <a:pt x="603" y="331"/>
                  </a:lnTo>
                  <a:lnTo>
                    <a:pt x="875" y="331"/>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94" name="Freeform 4">
              <a:extLst>
                <a:ext uri="{FF2B5EF4-FFF2-40B4-BE49-F238E27FC236}">
                  <a16:creationId xmlns:a16="http://schemas.microsoft.com/office/drawing/2014/main" xmlns="" id="{DA1475DC-5DEF-4C4F-9CC5-DD7103761FEB}"/>
                </a:ext>
              </a:extLst>
            </p:cNvPr>
            <p:cNvSpPr>
              <a:spLocks/>
            </p:cNvSpPr>
            <p:nvPr/>
          </p:nvSpPr>
          <p:spPr bwMode="auto">
            <a:xfrm>
              <a:off x="1616" y="1036"/>
              <a:ext cx="527" cy="271"/>
            </a:xfrm>
            <a:custGeom>
              <a:avLst/>
              <a:gdLst>
                <a:gd name="T0" fmla="*/ 0 w 578"/>
                <a:gd name="T1" fmla="*/ 56 h 301"/>
                <a:gd name="T2" fmla="*/ 1 w 578"/>
                <a:gd name="T3" fmla="*/ 5 h 301"/>
                <a:gd name="T4" fmla="*/ 5 w 578"/>
                <a:gd name="T5" fmla="*/ 17 h 301"/>
                <a:gd name="T6" fmla="*/ 10 w 578"/>
                <a:gd name="T7" fmla="*/ 0 h 301"/>
                <a:gd name="T8" fmla="*/ 15 w 578"/>
                <a:gd name="T9" fmla="*/ 14 h 301"/>
                <a:gd name="T10" fmla="*/ 21 w 578"/>
                <a:gd name="T11" fmla="*/ 0 h 301"/>
                <a:gd name="T12" fmla="*/ 27 w 578"/>
                <a:gd name="T13" fmla="*/ 15 h 301"/>
                <a:gd name="T14" fmla="*/ 33 w 578"/>
                <a:gd name="T15" fmla="*/ 4 h 301"/>
                <a:gd name="T16" fmla="*/ 36 w 578"/>
                <a:gd name="T17" fmla="*/ 14 h 301"/>
                <a:gd name="T18" fmla="*/ 43 w 578"/>
                <a:gd name="T19" fmla="*/ 4 h 301"/>
                <a:gd name="T20" fmla="*/ 47 w 578"/>
                <a:gd name="T21" fmla="*/ 14 h 301"/>
                <a:gd name="T22" fmla="*/ 55 w 578"/>
                <a:gd name="T23" fmla="*/ 1 h 301"/>
                <a:gd name="T24" fmla="*/ 60 w 578"/>
                <a:gd name="T25" fmla="*/ 14 h 301"/>
                <a:gd name="T26" fmla="*/ 67 w 578"/>
                <a:gd name="T27" fmla="*/ 5 h 301"/>
                <a:gd name="T28" fmla="*/ 67 w 578"/>
                <a:gd name="T29" fmla="*/ 56 h 301"/>
                <a:gd name="T30" fmla="*/ 132 w 578"/>
                <a:gd name="T31" fmla="*/ 56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8"/>
                <a:gd name="T49" fmla="*/ 0 h 301"/>
                <a:gd name="T50" fmla="*/ 578 w 578"/>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8" h="301">
                  <a:moveTo>
                    <a:pt x="0" y="298"/>
                  </a:moveTo>
                  <a:lnTo>
                    <a:pt x="1" y="25"/>
                  </a:lnTo>
                  <a:lnTo>
                    <a:pt x="22" y="89"/>
                  </a:lnTo>
                  <a:lnTo>
                    <a:pt x="41" y="0"/>
                  </a:lnTo>
                  <a:lnTo>
                    <a:pt x="63" y="75"/>
                  </a:lnTo>
                  <a:lnTo>
                    <a:pt x="92" y="0"/>
                  </a:lnTo>
                  <a:lnTo>
                    <a:pt x="119" y="80"/>
                  </a:lnTo>
                  <a:lnTo>
                    <a:pt x="138" y="4"/>
                  </a:lnTo>
                  <a:lnTo>
                    <a:pt x="162" y="76"/>
                  </a:lnTo>
                  <a:lnTo>
                    <a:pt x="186" y="4"/>
                  </a:lnTo>
                  <a:lnTo>
                    <a:pt x="211" y="76"/>
                  </a:lnTo>
                  <a:lnTo>
                    <a:pt x="237" y="1"/>
                  </a:lnTo>
                  <a:lnTo>
                    <a:pt x="261" y="72"/>
                  </a:lnTo>
                  <a:lnTo>
                    <a:pt x="289" y="20"/>
                  </a:lnTo>
                  <a:lnTo>
                    <a:pt x="289" y="300"/>
                  </a:lnTo>
                  <a:lnTo>
                    <a:pt x="577" y="30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95" name="Freeform 5">
              <a:extLst>
                <a:ext uri="{FF2B5EF4-FFF2-40B4-BE49-F238E27FC236}">
                  <a16:creationId xmlns:a16="http://schemas.microsoft.com/office/drawing/2014/main" xmlns="" id="{DC1A02C4-D624-4FE2-9F9E-A2FEDC80C715}"/>
                </a:ext>
              </a:extLst>
            </p:cNvPr>
            <p:cNvSpPr>
              <a:spLocks/>
            </p:cNvSpPr>
            <p:nvPr/>
          </p:nvSpPr>
          <p:spPr bwMode="auto">
            <a:xfrm>
              <a:off x="2141" y="1031"/>
              <a:ext cx="528" cy="271"/>
            </a:xfrm>
            <a:custGeom>
              <a:avLst/>
              <a:gdLst>
                <a:gd name="T0" fmla="*/ 0 w 579"/>
                <a:gd name="T1" fmla="*/ 58 h 300"/>
                <a:gd name="T2" fmla="*/ 1 w 579"/>
                <a:gd name="T3" fmla="*/ 5 h 300"/>
                <a:gd name="T4" fmla="*/ 5 w 579"/>
                <a:gd name="T5" fmla="*/ 17 h 300"/>
                <a:gd name="T6" fmla="*/ 10 w 579"/>
                <a:gd name="T7" fmla="*/ 0 h 300"/>
                <a:gd name="T8" fmla="*/ 15 w 579"/>
                <a:gd name="T9" fmla="*/ 14 h 300"/>
                <a:gd name="T10" fmla="*/ 21 w 579"/>
                <a:gd name="T11" fmla="*/ 0 h 300"/>
                <a:gd name="T12" fmla="*/ 27 w 579"/>
                <a:gd name="T13" fmla="*/ 15 h 300"/>
                <a:gd name="T14" fmla="*/ 33 w 579"/>
                <a:gd name="T15" fmla="*/ 4 h 300"/>
                <a:gd name="T16" fmla="*/ 37 w 579"/>
                <a:gd name="T17" fmla="*/ 15 h 300"/>
                <a:gd name="T18" fmla="*/ 43 w 579"/>
                <a:gd name="T19" fmla="*/ 4 h 300"/>
                <a:gd name="T20" fmla="*/ 47 w 579"/>
                <a:gd name="T21" fmla="*/ 15 h 300"/>
                <a:gd name="T22" fmla="*/ 55 w 579"/>
                <a:gd name="T23" fmla="*/ 1 h 300"/>
                <a:gd name="T24" fmla="*/ 60 w 579"/>
                <a:gd name="T25" fmla="*/ 14 h 300"/>
                <a:gd name="T26" fmla="*/ 67 w 579"/>
                <a:gd name="T27" fmla="*/ 5 h 300"/>
                <a:gd name="T28" fmla="*/ 67 w 579"/>
                <a:gd name="T29" fmla="*/ 59 h 300"/>
                <a:gd name="T30" fmla="*/ 133 w 579"/>
                <a:gd name="T31" fmla="*/ 59 h 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9"/>
                <a:gd name="T49" fmla="*/ 0 h 300"/>
                <a:gd name="T50" fmla="*/ 579 w 579"/>
                <a:gd name="T51" fmla="*/ 300 h 3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9" h="300">
                  <a:moveTo>
                    <a:pt x="0" y="297"/>
                  </a:moveTo>
                  <a:lnTo>
                    <a:pt x="1" y="25"/>
                  </a:lnTo>
                  <a:lnTo>
                    <a:pt x="23" y="89"/>
                  </a:lnTo>
                  <a:lnTo>
                    <a:pt x="41" y="0"/>
                  </a:lnTo>
                  <a:lnTo>
                    <a:pt x="64" y="75"/>
                  </a:lnTo>
                  <a:lnTo>
                    <a:pt x="92" y="0"/>
                  </a:lnTo>
                  <a:lnTo>
                    <a:pt x="118" y="79"/>
                  </a:lnTo>
                  <a:lnTo>
                    <a:pt x="140" y="4"/>
                  </a:lnTo>
                  <a:lnTo>
                    <a:pt x="163" y="76"/>
                  </a:lnTo>
                  <a:lnTo>
                    <a:pt x="187" y="4"/>
                  </a:lnTo>
                  <a:lnTo>
                    <a:pt x="211" y="76"/>
                  </a:lnTo>
                  <a:lnTo>
                    <a:pt x="239" y="1"/>
                  </a:lnTo>
                  <a:lnTo>
                    <a:pt x="262" y="72"/>
                  </a:lnTo>
                  <a:lnTo>
                    <a:pt x="290" y="20"/>
                  </a:lnTo>
                  <a:lnTo>
                    <a:pt x="290" y="299"/>
                  </a:lnTo>
                  <a:lnTo>
                    <a:pt x="578" y="299"/>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96" name="Freeform 6">
              <a:extLst>
                <a:ext uri="{FF2B5EF4-FFF2-40B4-BE49-F238E27FC236}">
                  <a16:creationId xmlns:a16="http://schemas.microsoft.com/office/drawing/2014/main" xmlns="" id="{42CF6144-BDD8-400C-92E5-3F982B1F7F70}"/>
                </a:ext>
              </a:extLst>
            </p:cNvPr>
            <p:cNvSpPr>
              <a:spLocks/>
            </p:cNvSpPr>
            <p:nvPr/>
          </p:nvSpPr>
          <p:spPr bwMode="auto">
            <a:xfrm>
              <a:off x="2664" y="1028"/>
              <a:ext cx="527" cy="275"/>
            </a:xfrm>
            <a:custGeom>
              <a:avLst/>
              <a:gdLst>
                <a:gd name="T0" fmla="*/ 0 w 578"/>
                <a:gd name="T1" fmla="*/ 63 h 303"/>
                <a:gd name="T2" fmla="*/ 1 w 578"/>
                <a:gd name="T3" fmla="*/ 5 h 303"/>
                <a:gd name="T4" fmla="*/ 5 w 578"/>
                <a:gd name="T5" fmla="*/ 19 h 303"/>
                <a:gd name="T6" fmla="*/ 10 w 578"/>
                <a:gd name="T7" fmla="*/ 0 h 303"/>
                <a:gd name="T8" fmla="*/ 15 w 578"/>
                <a:gd name="T9" fmla="*/ 16 h 303"/>
                <a:gd name="T10" fmla="*/ 21 w 578"/>
                <a:gd name="T11" fmla="*/ 0 h 303"/>
                <a:gd name="T12" fmla="*/ 27 w 578"/>
                <a:gd name="T13" fmla="*/ 17 h 303"/>
                <a:gd name="T14" fmla="*/ 33 w 578"/>
                <a:gd name="T15" fmla="*/ 5 h 303"/>
                <a:gd name="T16" fmla="*/ 37 w 578"/>
                <a:gd name="T17" fmla="*/ 16 h 303"/>
                <a:gd name="T18" fmla="*/ 43 w 578"/>
                <a:gd name="T19" fmla="*/ 5 h 303"/>
                <a:gd name="T20" fmla="*/ 47 w 578"/>
                <a:gd name="T21" fmla="*/ 16 h 303"/>
                <a:gd name="T22" fmla="*/ 55 w 578"/>
                <a:gd name="T23" fmla="*/ 2 h 303"/>
                <a:gd name="T24" fmla="*/ 60 w 578"/>
                <a:gd name="T25" fmla="*/ 15 h 303"/>
                <a:gd name="T26" fmla="*/ 67 w 578"/>
                <a:gd name="T27" fmla="*/ 5 h 303"/>
                <a:gd name="T28" fmla="*/ 67 w 578"/>
                <a:gd name="T29" fmla="*/ 63 h 303"/>
                <a:gd name="T30" fmla="*/ 132 w 578"/>
                <a:gd name="T31" fmla="*/ 63 h 3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8"/>
                <a:gd name="T49" fmla="*/ 0 h 303"/>
                <a:gd name="T50" fmla="*/ 578 w 578"/>
                <a:gd name="T51" fmla="*/ 303 h 3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8" h="303">
                  <a:moveTo>
                    <a:pt x="0" y="299"/>
                  </a:moveTo>
                  <a:lnTo>
                    <a:pt x="1" y="25"/>
                  </a:lnTo>
                  <a:lnTo>
                    <a:pt x="22" y="91"/>
                  </a:lnTo>
                  <a:lnTo>
                    <a:pt x="41" y="0"/>
                  </a:lnTo>
                  <a:lnTo>
                    <a:pt x="64" y="76"/>
                  </a:lnTo>
                  <a:lnTo>
                    <a:pt x="93" y="0"/>
                  </a:lnTo>
                  <a:lnTo>
                    <a:pt x="119" y="81"/>
                  </a:lnTo>
                  <a:lnTo>
                    <a:pt x="139" y="6"/>
                  </a:lnTo>
                  <a:lnTo>
                    <a:pt x="163" y="76"/>
                  </a:lnTo>
                  <a:lnTo>
                    <a:pt x="187" y="6"/>
                  </a:lnTo>
                  <a:lnTo>
                    <a:pt x="211" y="76"/>
                  </a:lnTo>
                  <a:lnTo>
                    <a:pt x="238" y="2"/>
                  </a:lnTo>
                  <a:lnTo>
                    <a:pt x="261" y="73"/>
                  </a:lnTo>
                  <a:lnTo>
                    <a:pt x="290" y="21"/>
                  </a:lnTo>
                  <a:lnTo>
                    <a:pt x="290" y="302"/>
                  </a:lnTo>
                  <a:lnTo>
                    <a:pt x="577" y="302"/>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97" name="Freeform 7">
              <a:extLst>
                <a:ext uri="{FF2B5EF4-FFF2-40B4-BE49-F238E27FC236}">
                  <a16:creationId xmlns:a16="http://schemas.microsoft.com/office/drawing/2014/main" xmlns="" id="{EDF0C145-5D54-4037-98EB-D51F5056C72F}"/>
                </a:ext>
              </a:extLst>
            </p:cNvPr>
            <p:cNvSpPr>
              <a:spLocks/>
            </p:cNvSpPr>
            <p:nvPr/>
          </p:nvSpPr>
          <p:spPr bwMode="auto">
            <a:xfrm>
              <a:off x="3194" y="1032"/>
              <a:ext cx="529" cy="272"/>
            </a:xfrm>
            <a:custGeom>
              <a:avLst/>
              <a:gdLst>
                <a:gd name="T0" fmla="*/ 0 w 580"/>
                <a:gd name="T1" fmla="*/ 59 h 301"/>
                <a:gd name="T2" fmla="*/ 1 w 580"/>
                <a:gd name="T3" fmla="*/ 5 h 301"/>
                <a:gd name="T4" fmla="*/ 5 w 580"/>
                <a:gd name="T5" fmla="*/ 17 h 301"/>
                <a:gd name="T6" fmla="*/ 10 w 580"/>
                <a:gd name="T7" fmla="*/ 0 h 301"/>
                <a:gd name="T8" fmla="*/ 15 w 580"/>
                <a:gd name="T9" fmla="*/ 14 h 301"/>
                <a:gd name="T10" fmla="*/ 21 w 580"/>
                <a:gd name="T11" fmla="*/ 0 h 301"/>
                <a:gd name="T12" fmla="*/ 27 w 580"/>
                <a:gd name="T13" fmla="*/ 15 h 301"/>
                <a:gd name="T14" fmla="*/ 33 w 580"/>
                <a:gd name="T15" fmla="*/ 4 h 301"/>
                <a:gd name="T16" fmla="*/ 37 w 580"/>
                <a:gd name="T17" fmla="*/ 15 h 301"/>
                <a:gd name="T18" fmla="*/ 43 w 580"/>
                <a:gd name="T19" fmla="*/ 4 h 301"/>
                <a:gd name="T20" fmla="*/ 47 w 580"/>
                <a:gd name="T21" fmla="*/ 15 h 301"/>
                <a:gd name="T22" fmla="*/ 56 w 580"/>
                <a:gd name="T23" fmla="*/ 1 h 301"/>
                <a:gd name="T24" fmla="*/ 60 w 580"/>
                <a:gd name="T25" fmla="*/ 14 h 301"/>
                <a:gd name="T26" fmla="*/ 67 w 580"/>
                <a:gd name="T27" fmla="*/ 5 h 301"/>
                <a:gd name="T28" fmla="*/ 67 w 580"/>
                <a:gd name="T29" fmla="*/ 59 h 301"/>
                <a:gd name="T30" fmla="*/ 134 w 580"/>
                <a:gd name="T31" fmla="*/ 59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0"/>
                <a:gd name="T49" fmla="*/ 0 h 301"/>
                <a:gd name="T50" fmla="*/ 580 w 580"/>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0" h="301">
                  <a:moveTo>
                    <a:pt x="0" y="298"/>
                  </a:moveTo>
                  <a:lnTo>
                    <a:pt x="1" y="25"/>
                  </a:lnTo>
                  <a:lnTo>
                    <a:pt x="21" y="89"/>
                  </a:lnTo>
                  <a:lnTo>
                    <a:pt x="40" y="0"/>
                  </a:lnTo>
                  <a:lnTo>
                    <a:pt x="64" y="75"/>
                  </a:lnTo>
                  <a:lnTo>
                    <a:pt x="92" y="0"/>
                  </a:lnTo>
                  <a:lnTo>
                    <a:pt x="118" y="80"/>
                  </a:lnTo>
                  <a:lnTo>
                    <a:pt x="139" y="4"/>
                  </a:lnTo>
                  <a:lnTo>
                    <a:pt x="162" y="76"/>
                  </a:lnTo>
                  <a:lnTo>
                    <a:pt x="186" y="4"/>
                  </a:lnTo>
                  <a:lnTo>
                    <a:pt x="211" y="76"/>
                  </a:lnTo>
                  <a:lnTo>
                    <a:pt x="239" y="1"/>
                  </a:lnTo>
                  <a:lnTo>
                    <a:pt x="261" y="72"/>
                  </a:lnTo>
                  <a:lnTo>
                    <a:pt x="291" y="20"/>
                  </a:lnTo>
                  <a:lnTo>
                    <a:pt x="291" y="300"/>
                  </a:lnTo>
                  <a:lnTo>
                    <a:pt x="579" y="30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98" name="Freeform 8">
              <a:extLst>
                <a:ext uri="{FF2B5EF4-FFF2-40B4-BE49-F238E27FC236}">
                  <a16:creationId xmlns:a16="http://schemas.microsoft.com/office/drawing/2014/main" xmlns="" id="{C2270C5A-E77D-4A47-9ECF-A26C70672E28}"/>
                </a:ext>
              </a:extLst>
            </p:cNvPr>
            <p:cNvSpPr>
              <a:spLocks/>
            </p:cNvSpPr>
            <p:nvPr/>
          </p:nvSpPr>
          <p:spPr bwMode="auto">
            <a:xfrm>
              <a:off x="3721" y="1031"/>
              <a:ext cx="529" cy="271"/>
            </a:xfrm>
            <a:custGeom>
              <a:avLst/>
              <a:gdLst>
                <a:gd name="T0" fmla="*/ 0 w 579"/>
                <a:gd name="T1" fmla="*/ 58 h 300"/>
                <a:gd name="T2" fmla="*/ 2 w 579"/>
                <a:gd name="T3" fmla="*/ 5 h 300"/>
                <a:gd name="T4" fmla="*/ 5 w 579"/>
                <a:gd name="T5" fmla="*/ 17 h 300"/>
                <a:gd name="T6" fmla="*/ 10 w 579"/>
                <a:gd name="T7" fmla="*/ 0 h 300"/>
                <a:gd name="T8" fmla="*/ 15 w 579"/>
                <a:gd name="T9" fmla="*/ 14 h 300"/>
                <a:gd name="T10" fmla="*/ 22 w 579"/>
                <a:gd name="T11" fmla="*/ 0 h 300"/>
                <a:gd name="T12" fmla="*/ 28 w 579"/>
                <a:gd name="T13" fmla="*/ 15 h 300"/>
                <a:gd name="T14" fmla="*/ 34 w 579"/>
                <a:gd name="T15" fmla="*/ 4 h 300"/>
                <a:gd name="T16" fmla="*/ 38 w 579"/>
                <a:gd name="T17" fmla="*/ 15 h 300"/>
                <a:gd name="T18" fmla="*/ 44 w 579"/>
                <a:gd name="T19" fmla="*/ 4 h 300"/>
                <a:gd name="T20" fmla="*/ 49 w 579"/>
                <a:gd name="T21" fmla="*/ 15 h 300"/>
                <a:gd name="T22" fmla="*/ 57 w 579"/>
                <a:gd name="T23" fmla="*/ 1 h 300"/>
                <a:gd name="T24" fmla="*/ 62 w 579"/>
                <a:gd name="T25" fmla="*/ 14 h 300"/>
                <a:gd name="T26" fmla="*/ 69 w 579"/>
                <a:gd name="T27" fmla="*/ 5 h 300"/>
                <a:gd name="T28" fmla="*/ 69 w 579"/>
                <a:gd name="T29" fmla="*/ 59 h 300"/>
                <a:gd name="T30" fmla="*/ 137 w 579"/>
                <a:gd name="T31" fmla="*/ 59 h 3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9"/>
                <a:gd name="T49" fmla="*/ 0 h 300"/>
                <a:gd name="T50" fmla="*/ 579 w 579"/>
                <a:gd name="T51" fmla="*/ 300 h 30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9" h="300">
                  <a:moveTo>
                    <a:pt x="0" y="297"/>
                  </a:moveTo>
                  <a:lnTo>
                    <a:pt x="2" y="25"/>
                  </a:lnTo>
                  <a:lnTo>
                    <a:pt x="22" y="89"/>
                  </a:lnTo>
                  <a:lnTo>
                    <a:pt x="42" y="0"/>
                  </a:lnTo>
                  <a:lnTo>
                    <a:pt x="65" y="75"/>
                  </a:lnTo>
                  <a:lnTo>
                    <a:pt x="92" y="0"/>
                  </a:lnTo>
                  <a:lnTo>
                    <a:pt x="119" y="79"/>
                  </a:lnTo>
                  <a:lnTo>
                    <a:pt x="140" y="4"/>
                  </a:lnTo>
                  <a:lnTo>
                    <a:pt x="163" y="76"/>
                  </a:lnTo>
                  <a:lnTo>
                    <a:pt x="188" y="4"/>
                  </a:lnTo>
                  <a:lnTo>
                    <a:pt x="212" y="76"/>
                  </a:lnTo>
                  <a:lnTo>
                    <a:pt x="239" y="1"/>
                  </a:lnTo>
                  <a:lnTo>
                    <a:pt x="262" y="72"/>
                  </a:lnTo>
                  <a:lnTo>
                    <a:pt x="291" y="20"/>
                  </a:lnTo>
                  <a:lnTo>
                    <a:pt x="291" y="299"/>
                  </a:lnTo>
                  <a:lnTo>
                    <a:pt x="578" y="299"/>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99" name="Freeform 9">
              <a:extLst>
                <a:ext uri="{FF2B5EF4-FFF2-40B4-BE49-F238E27FC236}">
                  <a16:creationId xmlns:a16="http://schemas.microsoft.com/office/drawing/2014/main" xmlns="" id="{7B9BCA71-16CF-4EB1-8034-F173437EE246}"/>
                </a:ext>
              </a:extLst>
            </p:cNvPr>
            <p:cNvSpPr>
              <a:spLocks/>
            </p:cNvSpPr>
            <p:nvPr/>
          </p:nvSpPr>
          <p:spPr bwMode="auto">
            <a:xfrm>
              <a:off x="4251" y="1030"/>
              <a:ext cx="524" cy="272"/>
            </a:xfrm>
            <a:custGeom>
              <a:avLst/>
              <a:gdLst>
                <a:gd name="T0" fmla="*/ 0 w 577"/>
                <a:gd name="T1" fmla="*/ 59 h 301"/>
                <a:gd name="T2" fmla="*/ 0 w 577"/>
                <a:gd name="T3" fmla="*/ 5 h 301"/>
                <a:gd name="T4" fmla="*/ 5 w 577"/>
                <a:gd name="T5" fmla="*/ 18 h 301"/>
                <a:gd name="T6" fmla="*/ 9 w 577"/>
                <a:gd name="T7" fmla="*/ 0 h 301"/>
                <a:gd name="T8" fmla="*/ 14 w 577"/>
                <a:gd name="T9" fmla="*/ 14 h 301"/>
                <a:gd name="T10" fmla="*/ 20 w 577"/>
                <a:gd name="T11" fmla="*/ 0 h 301"/>
                <a:gd name="T12" fmla="*/ 25 w 577"/>
                <a:gd name="T13" fmla="*/ 15 h 301"/>
                <a:gd name="T14" fmla="*/ 30 w 577"/>
                <a:gd name="T15" fmla="*/ 5 h 301"/>
                <a:gd name="T16" fmla="*/ 35 w 577"/>
                <a:gd name="T17" fmla="*/ 15 h 301"/>
                <a:gd name="T18" fmla="*/ 40 w 577"/>
                <a:gd name="T19" fmla="*/ 5 h 301"/>
                <a:gd name="T20" fmla="*/ 44 w 577"/>
                <a:gd name="T21" fmla="*/ 15 h 301"/>
                <a:gd name="T22" fmla="*/ 51 w 577"/>
                <a:gd name="T23" fmla="*/ 1 h 301"/>
                <a:gd name="T24" fmla="*/ 55 w 577"/>
                <a:gd name="T25" fmla="*/ 14 h 301"/>
                <a:gd name="T26" fmla="*/ 62 w 577"/>
                <a:gd name="T27" fmla="*/ 5 h 301"/>
                <a:gd name="T28" fmla="*/ 62 w 577"/>
                <a:gd name="T29" fmla="*/ 59 h 301"/>
                <a:gd name="T30" fmla="*/ 123 w 577"/>
                <a:gd name="T31" fmla="*/ 59 h 3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7"/>
                <a:gd name="T49" fmla="*/ 0 h 301"/>
                <a:gd name="T50" fmla="*/ 577 w 577"/>
                <a:gd name="T51" fmla="*/ 301 h 30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7" h="301">
                  <a:moveTo>
                    <a:pt x="0" y="298"/>
                  </a:moveTo>
                  <a:lnTo>
                    <a:pt x="0" y="25"/>
                  </a:lnTo>
                  <a:lnTo>
                    <a:pt x="20" y="90"/>
                  </a:lnTo>
                  <a:lnTo>
                    <a:pt x="40" y="0"/>
                  </a:lnTo>
                  <a:lnTo>
                    <a:pt x="64" y="75"/>
                  </a:lnTo>
                  <a:lnTo>
                    <a:pt x="91" y="0"/>
                  </a:lnTo>
                  <a:lnTo>
                    <a:pt x="117" y="80"/>
                  </a:lnTo>
                  <a:lnTo>
                    <a:pt x="138" y="5"/>
                  </a:lnTo>
                  <a:lnTo>
                    <a:pt x="161" y="76"/>
                  </a:lnTo>
                  <a:lnTo>
                    <a:pt x="186" y="5"/>
                  </a:lnTo>
                  <a:lnTo>
                    <a:pt x="211" y="76"/>
                  </a:lnTo>
                  <a:lnTo>
                    <a:pt x="238" y="1"/>
                  </a:lnTo>
                  <a:lnTo>
                    <a:pt x="260" y="73"/>
                  </a:lnTo>
                  <a:lnTo>
                    <a:pt x="289" y="20"/>
                  </a:lnTo>
                  <a:lnTo>
                    <a:pt x="289" y="300"/>
                  </a:lnTo>
                  <a:lnTo>
                    <a:pt x="576" y="30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000" name="Rectangle 10">
              <a:extLst>
                <a:ext uri="{FF2B5EF4-FFF2-40B4-BE49-F238E27FC236}">
                  <a16:creationId xmlns:a16="http://schemas.microsoft.com/office/drawing/2014/main" xmlns="" id="{EF13BA53-D654-4386-A513-33F161E9CC83}"/>
                </a:ext>
              </a:extLst>
            </p:cNvPr>
            <p:cNvSpPr>
              <a:spLocks noChangeArrowheads="1"/>
            </p:cNvSpPr>
            <p:nvPr/>
          </p:nvSpPr>
          <p:spPr bwMode="auto">
            <a:xfrm>
              <a:off x="2406" y="1381"/>
              <a:ext cx="2632"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tabLst>
                  <a:tab pos="1139825" algn="l"/>
                </a:tabLst>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tabLst>
                  <a:tab pos="1139825" algn="l"/>
                </a:tabLst>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tabLst>
                  <a:tab pos="1139825" algn="l"/>
                </a:tabLst>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tabLst>
                  <a:tab pos="1139825" algn="l"/>
                </a:tabLst>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tabLst>
                  <a:tab pos="1139825" algn="l"/>
                </a:tabLst>
                <a:defRPr sz="2000">
                  <a:solidFill>
                    <a:schemeClr val="tx1"/>
                  </a:solidFill>
                  <a:latin typeface="Arial" panose="020B0604020202020204" pitchFamily="34" charset="0"/>
                </a:defRPr>
              </a:lvl9pPr>
            </a:lstStyle>
            <a:p>
              <a:pPr>
                <a:spcBef>
                  <a:spcPct val="0"/>
                </a:spcBef>
                <a:buClrTx/>
                <a:buSzTx/>
                <a:buFontTx/>
                <a:buNone/>
              </a:pPr>
              <a:r>
                <a:rPr lang="en-US" altLang="en-US" sz="1800" b="1">
                  <a:latin typeface="Arial Narrow" panose="020B0606020202030204" pitchFamily="34" charset="0"/>
                </a:rPr>
                <a:t>Land area-       .08 inches for hard aggregate</a:t>
              </a:r>
            </a:p>
            <a:p>
              <a:pPr>
                <a:spcBef>
                  <a:spcPct val="0"/>
                </a:spcBef>
                <a:buClrTx/>
                <a:buSzTx/>
                <a:buFontTx/>
                <a:buNone/>
              </a:pPr>
              <a:r>
                <a:rPr lang="en-US" altLang="en-US" sz="1800" b="1">
                  <a:latin typeface="Arial Narrow" panose="020B0606020202030204" pitchFamily="34" charset="0"/>
                </a:rPr>
                <a:t>	- .110  inches for soft aggregate</a:t>
              </a:r>
            </a:p>
          </p:txBody>
        </p:sp>
        <p:sp>
          <p:nvSpPr>
            <p:cNvPr id="80001" name="Line 11">
              <a:extLst>
                <a:ext uri="{FF2B5EF4-FFF2-40B4-BE49-F238E27FC236}">
                  <a16:creationId xmlns:a16="http://schemas.microsoft.com/office/drawing/2014/main" xmlns="" id="{E62EC88B-0E2A-45EE-A620-79DE0DB2413C}"/>
                </a:ext>
              </a:extLst>
            </p:cNvPr>
            <p:cNvSpPr>
              <a:spLocks noChangeShapeType="1"/>
            </p:cNvSpPr>
            <p:nvPr/>
          </p:nvSpPr>
          <p:spPr bwMode="auto">
            <a:xfrm>
              <a:off x="1619" y="1371"/>
              <a:ext cx="0" cy="2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002" name="Line 12">
              <a:extLst>
                <a:ext uri="{FF2B5EF4-FFF2-40B4-BE49-F238E27FC236}">
                  <a16:creationId xmlns:a16="http://schemas.microsoft.com/office/drawing/2014/main" xmlns="" id="{EF21068F-286B-4627-B15E-B5F21434176A}"/>
                </a:ext>
              </a:extLst>
            </p:cNvPr>
            <p:cNvSpPr>
              <a:spLocks noChangeShapeType="1"/>
            </p:cNvSpPr>
            <p:nvPr/>
          </p:nvSpPr>
          <p:spPr bwMode="auto">
            <a:xfrm>
              <a:off x="1877" y="1370"/>
              <a:ext cx="1" cy="2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003" name="Line 13">
              <a:extLst>
                <a:ext uri="{FF2B5EF4-FFF2-40B4-BE49-F238E27FC236}">
                  <a16:creationId xmlns:a16="http://schemas.microsoft.com/office/drawing/2014/main" xmlns="" id="{57DAAC98-7288-489D-99B5-1B0EF9251688}"/>
                </a:ext>
              </a:extLst>
            </p:cNvPr>
            <p:cNvSpPr>
              <a:spLocks noChangeShapeType="1"/>
            </p:cNvSpPr>
            <p:nvPr/>
          </p:nvSpPr>
          <p:spPr bwMode="auto">
            <a:xfrm>
              <a:off x="1883" y="717"/>
              <a:ext cx="0" cy="2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004" name="Line 14">
              <a:extLst>
                <a:ext uri="{FF2B5EF4-FFF2-40B4-BE49-F238E27FC236}">
                  <a16:creationId xmlns:a16="http://schemas.microsoft.com/office/drawing/2014/main" xmlns="" id="{32A1A89E-CED8-4217-BF89-F7BBE9ABEC55}"/>
                </a:ext>
              </a:extLst>
            </p:cNvPr>
            <p:cNvSpPr>
              <a:spLocks noChangeShapeType="1"/>
            </p:cNvSpPr>
            <p:nvPr/>
          </p:nvSpPr>
          <p:spPr bwMode="auto">
            <a:xfrm>
              <a:off x="2139" y="715"/>
              <a:ext cx="0" cy="2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005" name="Rectangle 15">
              <a:extLst>
                <a:ext uri="{FF2B5EF4-FFF2-40B4-BE49-F238E27FC236}">
                  <a16:creationId xmlns:a16="http://schemas.microsoft.com/office/drawing/2014/main" xmlns="" id="{10EC4CFC-9530-44D6-8026-A6B42BD5A177}"/>
                </a:ext>
              </a:extLst>
            </p:cNvPr>
            <p:cNvSpPr>
              <a:spLocks noChangeArrowheads="1"/>
            </p:cNvSpPr>
            <p:nvPr/>
          </p:nvSpPr>
          <p:spPr bwMode="auto">
            <a:xfrm>
              <a:off x="2639" y="628"/>
              <a:ext cx="1826"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a:t>Width of diamond blades</a:t>
              </a:r>
            </a:p>
            <a:p>
              <a:pPr>
                <a:spcBef>
                  <a:spcPct val="0"/>
                </a:spcBef>
                <a:buClrTx/>
                <a:buSzTx/>
                <a:buFontTx/>
                <a:buNone/>
              </a:pPr>
              <a:r>
                <a:rPr lang="en-US" altLang="en-US" sz="1800" b="1"/>
                <a:t>(.125 inches)</a:t>
              </a:r>
            </a:p>
          </p:txBody>
        </p:sp>
        <p:sp>
          <p:nvSpPr>
            <p:cNvPr id="80006" name="Line 16">
              <a:extLst>
                <a:ext uri="{FF2B5EF4-FFF2-40B4-BE49-F238E27FC236}">
                  <a16:creationId xmlns:a16="http://schemas.microsoft.com/office/drawing/2014/main" xmlns="" id="{1CC93271-1B92-4F50-B7A0-8558B51BF228}"/>
                </a:ext>
              </a:extLst>
            </p:cNvPr>
            <p:cNvSpPr>
              <a:spLocks noChangeShapeType="1"/>
            </p:cNvSpPr>
            <p:nvPr/>
          </p:nvSpPr>
          <p:spPr bwMode="auto">
            <a:xfrm flipH="1">
              <a:off x="1160" y="1503"/>
              <a:ext cx="458"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0007" name="Line 17">
              <a:extLst>
                <a:ext uri="{FF2B5EF4-FFF2-40B4-BE49-F238E27FC236}">
                  <a16:creationId xmlns:a16="http://schemas.microsoft.com/office/drawing/2014/main" xmlns="" id="{76A12093-91DA-4B79-B61C-55703BFBE6AE}"/>
                </a:ext>
              </a:extLst>
            </p:cNvPr>
            <p:cNvSpPr>
              <a:spLocks noChangeShapeType="1"/>
            </p:cNvSpPr>
            <p:nvPr/>
          </p:nvSpPr>
          <p:spPr bwMode="auto">
            <a:xfrm flipH="1">
              <a:off x="1412" y="853"/>
              <a:ext cx="459"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0008" name="Line 18">
              <a:extLst>
                <a:ext uri="{FF2B5EF4-FFF2-40B4-BE49-F238E27FC236}">
                  <a16:creationId xmlns:a16="http://schemas.microsoft.com/office/drawing/2014/main" xmlns="" id="{F53D8801-D822-44CA-B111-3418719A1DC8}"/>
                </a:ext>
              </a:extLst>
            </p:cNvPr>
            <p:cNvSpPr>
              <a:spLocks noChangeShapeType="1"/>
            </p:cNvSpPr>
            <p:nvPr/>
          </p:nvSpPr>
          <p:spPr bwMode="auto">
            <a:xfrm>
              <a:off x="2150" y="853"/>
              <a:ext cx="458"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80009" name="Line 19">
              <a:extLst>
                <a:ext uri="{FF2B5EF4-FFF2-40B4-BE49-F238E27FC236}">
                  <a16:creationId xmlns:a16="http://schemas.microsoft.com/office/drawing/2014/main" xmlns="" id="{FCA728C8-0F73-4D13-9DA6-021C1BEFC778}"/>
                </a:ext>
              </a:extLst>
            </p:cNvPr>
            <p:cNvSpPr>
              <a:spLocks noChangeShapeType="1"/>
            </p:cNvSpPr>
            <p:nvPr/>
          </p:nvSpPr>
          <p:spPr bwMode="auto">
            <a:xfrm>
              <a:off x="1890" y="1503"/>
              <a:ext cx="458" cy="0"/>
            </a:xfrm>
            <a:prstGeom prst="line">
              <a:avLst/>
            </a:prstGeom>
            <a:noFill/>
            <a:ln w="19050">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381" name="Text Box 20">
              <a:extLst>
                <a:ext uri="{FF2B5EF4-FFF2-40B4-BE49-F238E27FC236}">
                  <a16:creationId xmlns:a16="http://schemas.microsoft.com/office/drawing/2014/main" xmlns="" id="{12D68D21-D33C-4EBE-B268-71E432DA83CD}"/>
                </a:ext>
              </a:extLst>
            </p:cNvPr>
            <p:cNvSpPr txBox="1">
              <a:spLocks noChangeArrowheads="1"/>
            </p:cNvSpPr>
            <p:nvPr/>
          </p:nvSpPr>
          <p:spPr bwMode="auto">
            <a:xfrm>
              <a:off x="1919" y="297"/>
              <a:ext cx="2314" cy="330"/>
            </a:xfrm>
            <a:prstGeom prst="rect">
              <a:avLst/>
            </a:prstGeom>
            <a:noFill/>
            <a:ln>
              <a:noFill/>
            </a:ln>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defRPr/>
              </a:pPr>
              <a:r>
                <a:rPr lang="en-US" sz="2800" b="1" dirty="0">
                  <a:latin typeface="+mn-lt"/>
                </a:rPr>
                <a:t>Diamond Grinding</a:t>
              </a:r>
            </a:p>
          </p:txBody>
        </p:sp>
      </p:grpSp>
      <p:grpSp>
        <p:nvGrpSpPr>
          <p:cNvPr id="79875" name="Group 21">
            <a:extLst>
              <a:ext uri="{FF2B5EF4-FFF2-40B4-BE49-F238E27FC236}">
                <a16:creationId xmlns:a16="http://schemas.microsoft.com/office/drawing/2014/main" xmlns="" id="{03F075ED-6DC5-4A53-B7E5-FC23B6E40AA1}"/>
              </a:ext>
            </a:extLst>
          </p:cNvPr>
          <p:cNvGrpSpPr>
            <a:grpSpLocks/>
          </p:cNvGrpSpPr>
          <p:nvPr/>
        </p:nvGrpSpPr>
        <p:grpSpPr bwMode="auto">
          <a:xfrm>
            <a:off x="1219200" y="3230563"/>
            <a:ext cx="6705600" cy="2820987"/>
            <a:chOff x="768" y="1925"/>
            <a:chExt cx="4224" cy="1777"/>
          </a:xfrm>
        </p:grpSpPr>
        <p:sp>
          <p:nvSpPr>
            <p:cNvPr id="79876" name="Freeform 22">
              <a:extLst>
                <a:ext uri="{FF2B5EF4-FFF2-40B4-BE49-F238E27FC236}">
                  <a16:creationId xmlns:a16="http://schemas.microsoft.com/office/drawing/2014/main" xmlns="" id="{8A9D6683-8A9A-4EBE-882C-B3093D123B57}"/>
                </a:ext>
              </a:extLst>
            </p:cNvPr>
            <p:cNvSpPr>
              <a:spLocks/>
            </p:cNvSpPr>
            <p:nvPr/>
          </p:nvSpPr>
          <p:spPr bwMode="auto">
            <a:xfrm>
              <a:off x="768" y="2882"/>
              <a:ext cx="4224" cy="237"/>
            </a:xfrm>
            <a:custGeom>
              <a:avLst/>
              <a:gdLst>
                <a:gd name="T0" fmla="*/ 0 w 5053"/>
                <a:gd name="T1" fmla="*/ 0 h 269"/>
                <a:gd name="T2" fmla="*/ 0 w 5053"/>
                <a:gd name="T3" fmla="*/ 34 h 269"/>
                <a:gd name="T4" fmla="*/ 23 w 5053"/>
                <a:gd name="T5" fmla="*/ 34 h 269"/>
                <a:gd name="T6" fmla="*/ 23 w 5053"/>
                <a:gd name="T7" fmla="*/ 0 h 269"/>
                <a:gd name="T8" fmla="*/ 68 w 5053"/>
                <a:gd name="T9" fmla="*/ 0 h 269"/>
                <a:gd name="T10" fmla="*/ 68 w 5053"/>
                <a:gd name="T11" fmla="*/ 34 h 269"/>
                <a:gd name="T12" fmla="*/ 91 w 5053"/>
                <a:gd name="T13" fmla="*/ 34 h 269"/>
                <a:gd name="T14" fmla="*/ 91 w 5053"/>
                <a:gd name="T15" fmla="*/ 0 h 269"/>
                <a:gd name="T16" fmla="*/ 135 w 5053"/>
                <a:gd name="T17" fmla="*/ 0 h 269"/>
                <a:gd name="T18" fmla="*/ 135 w 5053"/>
                <a:gd name="T19" fmla="*/ 34 h 269"/>
                <a:gd name="T20" fmla="*/ 159 w 5053"/>
                <a:gd name="T21" fmla="*/ 34 h 269"/>
                <a:gd name="T22" fmla="*/ 159 w 5053"/>
                <a:gd name="T23" fmla="*/ 0 h 269"/>
                <a:gd name="T24" fmla="*/ 204 w 5053"/>
                <a:gd name="T25" fmla="*/ 0 h 269"/>
                <a:gd name="T26" fmla="*/ 204 w 5053"/>
                <a:gd name="T27" fmla="*/ 34 h 269"/>
                <a:gd name="T28" fmla="*/ 227 w 5053"/>
                <a:gd name="T29" fmla="*/ 35 h 269"/>
                <a:gd name="T30" fmla="*/ 227 w 5053"/>
                <a:gd name="T31" fmla="*/ 2 h 269"/>
                <a:gd name="T32" fmla="*/ 273 w 5053"/>
                <a:gd name="T33" fmla="*/ 2 h 269"/>
                <a:gd name="T34" fmla="*/ 273 w 5053"/>
                <a:gd name="T35" fmla="*/ 35 h 269"/>
                <a:gd name="T36" fmla="*/ 288 w 5053"/>
                <a:gd name="T37" fmla="*/ 35 h 2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53"/>
                <a:gd name="T58" fmla="*/ 0 h 269"/>
                <a:gd name="T59" fmla="*/ 5053 w 5053"/>
                <a:gd name="T60" fmla="*/ 269 h 2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53" h="269">
                  <a:moveTo>
                    <a:pt x="0" y="0"/>
                  </a:moveTo>
                  <a:lnTo>
                    <a:pt x="0" y="264"/>
                  </a:lnTo>
                  <a:lnTo>
                    <a:pt x="394" y="266"/>
                  </a:lnTo>
                  <a:lnTo>
                    <a:pt x="394" y="0"/>
                  </a:lnTo>
                  <a:lnTo>
                    <a:pt x="1192" y="0"/>
                  </a:lnTo>
                  <a:lnTo>
                    <a:pt x="1192" y="266"/>
                  </a:lnTo>
                  <a:lnTo>
                    <a:pt x="1591" y="266"/>
                  </a:lnTo>
                  <a:lnTo>
                    <a:pt x="1591" y="0"/>
                  </a:lnTo>
                  <a:lnTo>
                    <a:pt x="2389" y="0"/>
                  </a:lnTo>
                  <a:lnTo>
                    <a:pt x="2389" y="266"/>
                  </a:lnTo>
                  <a:lnTo>
                    <a:pt x="2788" y="266"/>
                  </a:lnTo>
                  <a:lnTo>
                    <a:pt x="2788" y="0"/>
                  </a:lnTo>
                  <a:lnTo>
                    <a:pt x="3586" y="0"/>
                  </a:lnTo>
                  <a:lnTo>
                    <a:pt x="3586" y="266"/>
                  </a:lnTo>
                  <a:lnTo>
                    <a:pt x="3988" y="268"/>
                  </a:lnTo>
                  <a:lnTo>
                    <a:pt x="3988" y="2"/>
                  </a:lnTo>
                  <a:lnTo>
                    <a:pt x="4786" y="2"/>
                  </a:lnTo>
                  <a:lnTo>
                    <a:pt x="4786" y="268"/>
                  </a:lnTo>
                  <a:lnTo>
                    <a:pt x="5052" y="268"/>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77" name="Oval 23">
              <a:extLst>
                <a:ext uri="{FF2B5EF4-FFF2-40B4-BE49-F238E27FC236}">
                  <a16:creationId xmlns:a16="http://schemas.microsoft.com/office/drawing/2014/main" xmlns="" id="{3704A0E4-AF31-47A7-B5AE-C4FBCA1A278E}"/>
                </a:ext>
              </a:extLst>
            </p:cNvPr>
            <p:cNvSpPr>
              <a:spLocks noChangeArrowheads="1"/>
            </p:cNvSpPr>
            <p:nvPr/>
          </p:nvSpPr>
          <p:spPr bwMode="auto">
            <a:xfrm>
              <a:off x="2359" y="3022"/>
              <a:ext cx="13"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878" name="Freeform 24">
              <a:extLst>
                <a:ext uri="{FF2B5EF4-FFF2-40B4-BE49-F238E27FC236}">
                  <a16:creationId xmlns:a16="http://schemas.microsoft.com/office/drawing/2014/main" xmlns="" id="{833C29F2-FA25-443B-8427-06E20BA10343}"/>
                </a:ext>
              </a:extLst>
            </p:cNvPr>
            <p:cNvSpPr>
              <a:spLocks/>
            </p:cNvSpPr>
            <p:nvPr/>
          </p:nvSpPr>
          <p:spPr bwMode="auto">
            <a:xfrm>
              <a:off x="2006" y="3316"/>
              <a:ext cx="50" cy="84"/>
            </a:xfrm>
            <a:custGeom>
              <a:avLst/>
              <a:gdLst>
                <a:gd name="T0" fmla="*/ 0 w 61"/>
                <a:gd name="T1" fmla="*/ 0 h 95"/>
                <a:gd name="T2" fmla="*/ 2 w 61"/>
                <a:gd name="T3" fmla="*/ 13 h 95"/>
                <a:gd name="T4" fmla="*/ 2 w 61"/>
                <a:gd name="T5" fmla="*/ 6 h 95"/>
                <a:gd name="T6" fmla="*/ 0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0" y="0"/>
                  </a:moveTo>
                  <a:lnTo>
                    <a:pt x="13" y="94"/>
                  </a:lnTo>
                  <a:lnTo>
                    <a:pt x="60"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79" name="Freeform 25">
              <a:extLst>
                <a:ext uri="{FF2B5EF4-FFF2-40B4-BE49-F238E27FC236}">
                  <a16:creationId xmlns:a16="http://schemas.microsoft.com/office/drawing/2014/main" xmlns="" id="{DFF1646C-D007-437C-ABE1-766FC1365570}"/>
                </a:ext>
              </a:extLst>
            </p:cNvPr>
            <p:cNvSpPr>
              <a:spLocks/>
            </p:cNvSpPr>
            <p:nvPr/>
          </p:nvSpPr>
          <p:spPr bwMode="auto">
            <a:xfrm>
              <a:off x="2948" y="3255"/>
              <a:ext cx="44" cy="84"/>
            </a:xfrm>
            <a:custGeom>
              <a:avLst/>
              <a:gdLst>
                <a:gd name="T0" fmla="*/ 2 w 53"/>
                <a:gd name="T1" fmla="*/ 0 h 96"/>
                <a:gd name="T2" fmla="*/ 0 w 53"/>
                <a:gd name="T3" fmla="*/ 8 h 96"/>
                <a:gd name="T4" fmla="*/ 2 w 53"/>
                <a:gd name="T5" fmla="*/ 11 h 96"/>
                <a:gd name="T6" fmla="*/ 2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1"/>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0" name="Freeform 26">
              <a:extLst>
                <a:ext uri="{FF2B5EF4-FFF2-40B4-BE49-F238E27FC236}">
                  <a16:creationId xmlns:a16="http://schemas.microsoft.com/office/drawing/2014/main" xmlns="" id="{AE26C974-2C6D-4A48-B827-4EA8F7CB6827}"/>
                </a:ext>
              </a:extLst>
            </p:cNvPr>
            <p:cNvSpPr>
              <a:spLocks/>
            </p:cNvSpPr>
            <p:nvPr/>
          </p:nvSpPr>
          <p:spPr bwMode="auto">
            <a:xfrm>
              <a:off x="2261" y="2924"/>
              <a:ext cx="51" cy="78"/>
            </a:xfrm>
            <a:custGeom>
              <a:avLst/>
              <a:gdLst>
                <a:gd name="T0" fmla="*/ 3 w 61"/>
                <a:gd name="T1" fmla="*/ 0 h 88"/>
                <a:gd name="T2" fmla="*/ 0 w 61"/>
                <a:gd name="T3" fmla="*/ 12 h 88"/>
                <a:gd name="T4" fmla="*/ 3 w 61"/>
                <a:gd name="T5" fmla="*/ 12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1" y="0"/>
                  </a:moveTo>
                  <a:lnTo>
                    <a:pt x="0" y="87"/>
                  </a:lnTo>
                  <a:lnTo>
                    <a:pt x="60" y="87"/>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1" name="Oval 27">
              <a:extLst>
                <a:ext uri="{FF2B5EF4-FFF2-40B4-BE49-F238E27FC236}">
                  <a16:creationId xmlns:a16="http://schemas.microsoft.com/office/drawing/2014/main" xmlns="" id="{AFFA87C7-395D-450E-A7CE-6C773FABEF3D}"/>
                </a:ext>
              </a:extLst>
            </p:cNvPr>
            <p:cNvSpPr>
              <a:spLocks noChangeArrowheads="1"/>
            </p:cNvSpPr>
            <p:nvPr/>
          </p:nvSpPr>
          <p:spPr bwMode="auto">
            <a:xfrm>
              <a:off x="2759" y="3332"/>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882" name="Oval 28">
              <a:extLst>
                <a:ext uri="{FF2B5EF4-FFF2-40B4-BE49-F238E27FC236}">
                  <a16:creationId xmlns:a16="http://schemas.microsoft.com/office/drawing/2014/main" xmlns="" id="{3B9EAB18-F950-476E-9825-E7C71C2A7E2F}"/>
                </a:ext>
              </a:extLst>
            </p:cNvPr>
            <p:cNvSpPr>
              <a:spLocks noChangeArrowheads="1"/>
            </p:cNvSpPr>
            <p:nvPr/>
          </p:nvSpPr>
          <p:spPr bwMode="auto">
            <a:xfrm>
              <a:off x="2154" y="3224"/>
              <a:ext cx="13"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883" name="Freeform 29">
              <a:extLst>
                <a:ext uri="{FF2B5EF4-FFF2-40B4-BE49-F238E27FC236}">
                  <a16:creationId xmlns:a16="http://schemas.microsoft.com/office/drawing/2014/main" xmlns="" id="{18ABA92C-2FEC-452A-9F2E-0165F8921240}"/>
                </a:ext>
              </a:extLst>
            </p:cNvPr>
            <p:cNvSpPr>
              <a:spLocks/>
            </p:cNvSpPr>
            <p:nvPr/>
          </p:nvSpPr>
          <p:spPr bwMode="auto">
            <a:xfrm>
              <a:off x="2162" y="2900"/>
              <a:ext cx="50" cy="83"/>
            </a:xfrm>
            <a:custGeom>
              <a:avLst/>
              <a:gdLst>
                <a:gd name="T0" fmla="*/ 0 w 60"/>
                <a:gd name="T1" fmla="*/ 0 h 95"/>
                <a:gd name="T2" fmla="*/ 3 w 60"/>
                <a:gd name="T3" fmla="*/ 10 h 95"/>
                <a:gd name="T4" fmla="*/ 3 w 60"/>
                <a:gd name="T5" fmla="*/ 5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4" name="Freeform 30">
              <a:extLst>
                <a:ext uri="{FF2B5EF4-FFF2-40B4-BE49-F238E27FC236}">
                  <a16:creationId xmlns:a16="http://schemas.microsoft.com/office/drawing/2014/main" xmlns="" id="{BEDB43FB-DA45-4BA5-8A5E-78921B860531}"/>
                </a:ext>
              </a:extLst>
            </p:cNvPr>
            <p:cNvSpPr>
              <a:spLocks/>
            </p:cNvSpPr>
            <p:nvPr/>
          </p:nvSpPr>
          <p:spPr bwMode="auto">
            <a:xfrm>
              <a:off x="2187" y="3307"/>
              <a:ext cx="53" cy="83"/>
            </a:xfrm>
            <a:custGeom>
              <a:avLst/>
              <a:gdLst>
                <a:gd name="T0" fmla="*/ 5 w 62"/>
                <a:gd name="T1" fmla="*/ 0 h 95"/>
                <a:gd name="T2" fmla="*/ 4 w 62"/>
                <a:gd name="T3" fmla="*/ 10 h 95"/>
                <a:gd name="T4" fmla="*/ 0 w 62"/>
                <a:gd name="T5" fmla="*/ 5 h 95"/>
                <a:gd name="T6" fmla="*/ 5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7"/>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5" name="Freeform 31">
              <a:extLst>
                <a:ext uri="{FF2B5EF4-FFF2-40B4-BE49-F238E27FC236}">
                  <a16:creationId xmlns:a16="http://schemas.microsoft.com/office/drawing/2014/main" xmlns="" id="{B9F67478-5CDB-44B6-90B0-09A17C1BA21A}"/>
                </a:ext>
              </a:extLst>
            </p:cNvPr>
            <p:cNvSpPr>
              <a:spLocks/>
            </p:cNvSpPr>
            <p:nvPr/>
          </p:nvSpPr>
          <p:spPr bwMode="auto">
            <a:xfrm>
              <a:off x="2613" y="3292"/>
              <a:ext cx="52" cy="76"/>
            </a:xfrm>
            <a:custGeom>
              <a:avLst/>
              <a:gdLst>
                <a:gd name="T0" fmla="*/ 3 w 62"/>
                <a:gd name="T1" fmla="*/ 0 h 87"/>
                <a:gd name="T2" fmla="*/ 0 w 62"/>
                <a:gd name="T3" fmla="*/ 10 h 87"/>
                <a:gd name="T4" fmla="*/ 4 w 62"/>
                <a:gd name="T5" fmla="*/ 10 h 87"/>
                <a:gd name="T6" fmla="*/ 3 w 62"/>
                <a:gd name="T7" fmla="*/ 0 h 87"/>
                <a:gd name="T8" fmla="*/ 0 60000 65536"/>
                <a:gd name="T9" fmla="*/ 0 60000 65536"/>
                <a:gd name="T10" fmla="*/ 0 60000 65536"/>
                <a:gd name="T11" fmla="*/ 0 60000 65536"/>
                <a:gd name="T12" fmla="*/ 0 w 62"/>
                <a:gd name="T13" fmla="*/ 0 h 87"/>
                <a:gd name="T14" fmla="*/ 62 w 62"/>
                <a:gd name="T15" fmla="*/ 87 h 87"/>
              </a:gdLst>
              <a:ahLst/>
              <a:cxnLst>
                <a:cxn ang="T8">
                  <a:pos x="T0" y="T1"/>
                </a:cxn>
                <a:cxn ang="T9">
                  <a:pos x="T2" y="T3"/>
                </a:cxn>
                <a:cxn ang="T10">
                  <a:pos x="T4" y="T5"/>
                </a:cxn>
                <a:cxn ang="T11">
                  <a:pos x="T6" y="T7"/>
                </a:cxn>
              </a:cxnLst>
              <a:rect l="T12" t="T13" r="T14" b="T15"/>
              <a:pathLst>
                <a:path w="62" h="87">
                  <a:moveTo>
                    <a:pt x="31" y="0"/>
                  </a:moveTo>
                  <a:lnTo>
                    <a:pt x="0" y="86"/>
                  </a:lnTo>
                  <a:lnTo>
                    <a:pt x="61" y="86"/>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6" name="Freeform 32">
              <a:extLst>
                <a:ext uri="{FF2B5EF4-FFF2-40B4-BE49-F238E27FC236}">
                  <a16:creationId xmlns:a16="http://schemas.microsoft.com/office/drawing/2014/main" xmlns="" id="{0C01307C-65E8-4F4C-A9E0-DED638A4EA25}"/>
                </a:ext>
              </a:extLst>
            </p:cNvPr>
            <p:cNvSpPr>
              <a:spLocks/>
            </p:cNvSpPr>
            <p:nvPr/>
          </p:nvSpPr>
          <p:spPr bwMode="auto">
            <a:xfrm>
              <a:off x="1687" y="3082"/>
              <a:ext cx="52" cy="77"/>
            </a:xfrm>
            <a:custGeom>
              <a:avLst/>
              <a:gdLst>
                <a:gd name="T0" fmla="*/ 3 w 61"/>
                <a:gd name="T1" fmla="*/ 0 h 87"/>
                <a:gd name="T2" fmla="*/ 0 w 61"/>
                <a:gd name="T3" fmla="*/ 12 h 87"/>
                <a:gd name="T4" fmla="*/ 5 w 61"/>
                <a:gd name="T5" fmla="*/ 12 h 87"/>
                <a:gd name="T6" fmla="*/ 3 w 61"/>
                <a:gd name="T7" fmla="*/ 0 h 87"/>
                <a:gd name="T8" fmla="*/ 0 60000 65536"/>
                <a:gd name="T9" fmla="*/ 0 60000 65536"/>
                <a:gd name="T10" fmla="*/ 0 60000 65536"/>
                <a:gd name="T11" fmla="*/ 0 60000 65536"/>
                <a:gd name="T12" fmla="*/ 0 w 61"/>
                <a:gd name="T13" fmla="*/ 0 h 87"/>
                <a:gd name="T14" fmla="*/ 61 w 61"/>
                <a:gd name="T15" fmla="*/ 87 h 87"/>
              </a:gdLst>
              <a:ahLst/>
              <a:cxnLst>
                <a:cxn ang="T8">
                  <a:pos x="T0" y="T1"/>
                </a:cxn>
                <a:cxn ang="T9">
                  <a:pos x="T2" y="T3"/>
                </a:cxn>
                <a:cxn ang="T10">
                  <a:pos x="T4" y="T5"/>
                </a:cxn>
                <a:cxn ang="T11">
                  <a:pos x="T6" y="T7"/>
                </a:cxn>
              </a:cxnLst>
              <a:rect l="T12" t="T13" r="T14" b="T15"/>
              <a:pathLst>
                <a:path w="61" h="87">
                  <a:moveTo>
                    <a:pt x="30" y="0"/>
                  </a:moveTo>
                  <a:lnTo>
                    <a:pt x="0" y="86"/>
                  </a:lnTo>
                  <a:lnTo>
                    <a:pt x="60" y="86"/>
                  </a:lnTo>
                  <a:lnTo>
                    <a:pt x="3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7" name="Oval 33">
              <a:extLst>
                <a:ext uri="{FF2B5EF4-FFF2-40B4-BE49-F238E27FC236}">
                  <a16:creationId xmlns:a16="http://schemas.microsoft.com/office/drawing/2014/main" xmlns="" id="{69C3270F-7AEC-4678-9A1C-E80B9B465A9F}"/>
                </a:ext>
              </a:extLst>
            </p:cNvPr>
            <p:cNvSpPr>
              <a:spLocks noChangeArrowheads="1"/>
            </p:cNvSpPr>
            <p:nvPr/>
          </p:nvSpPr>
          <p:spPr bwMode="auto">
            <a:xfrm>
              <a:off x="1129" y="3075"/>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888" name="Freeform 34">
              <a:extLst>
                <a:ext uri="{FF2B5EF4-FFF2-40B4-BE49-F238E27FC236}">
                  <a16:creationId xmlns:a16="http://schemas.microsoft.com/office/drawing/2014/main" xmlns="" id="{2A7E0B5A-2C12-4FAE-A412-360F0C1D86D7}"/>
                </a:ext>
              </a:extLst>
            </p:cNvPr>
            <p:cNvSpPr>
              <a:spLocks/>
            </p:cNvSpPr>
            <p:nvPr/>
          </p:nvSpPr>
          <p:spPr bwMode="auto">
            <a:xfrm>
              <a:off x="1272" y="2914"/>
              <a:ext cx="50" cy="77"/>
            </a:xfrm>
            <a:custGeom>
              <a:avLst/>
              <a:gdLst>
                <a:gd name="T0" fmla="*/ 3 w 60"/>
                <a:gd name="T1" fmla="*/ 0 h 88"/>
                <a:gd name="T2" fmla="*/ 0 w 60"/>
                <a:gd name="T3" fmla="*/ 11 h 88"/>
                <a:gd name="T4" fmla="*/ 3 w 60"/>
                <a:gd name="T5" fmla="*/ 11 h 88"/>
                <a:gd name="T6" fmla="*/ 3 w 60"/>
                <a:gd name="T7" fmla="*/ 0 h 88"/>
                <a:gd name="T8" fmla="*/ 0 60000 65536"/>
                <a:gd name="T9" fmla="*/ 0 60000 65536"/>
                <a:gd name="T10" fmla="*/ 0 60000 65536"/>
                <a:gd name="T11" fmla="*/ 0 60000 65536"/>
                <a:gd name="T12" fmla="*/ 0 w 60"/>
                <a:gd name="T13" fmla="*/ 0 h 88"/>
                <a:gd name="T14" fmla="*/ 60 w 60"/>
                <a:gd name="T15" fmla="*/ 88 h 88"/>
              </a:gdLst>
              <a:ahLst/>
              <a:cxnLst>
                <a:cxn ang="T8">
                  <a:pos x="T0" y="T1"/>
                </a:cxn>
                <a:cxn ang="T9">
                  <a:pos x="T2" y="T3"/>
                </a:cxn>
                <a:cxn ang="T10">
                  <a:pos x="T4" y="T5"/>
                </a:cxn>
                <a:cxn ang="T11">
                  <a:pos x="T6" y="T7"/>
                </a:cxn>
              </a:cxnLst>
              <a:rect l="T12" t="T13" r="T14" b="T15"/>
              <a:pathLst>
                <a:path w="60" h="88">
                  <a:moveTo>
                    <a:pt x="28" y="0"/>
                  </a:moveTo>
                  <a:lnTo>
                    <a:pt x="0" y="87"/>
                  </a:lnTo>
                  <a:lnTo>
                    <a:pt x="59" y="87"/>
                  </a:lnTo>
                  <a:lnTo>
                    <a:pt x="28"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89" name="Freeform 35">
              <a:extLst>
                <a:ext uri="{FF2B5EF4-FFF2-40B4-BE49-F238E27FC236}">
                  <a16:creationId xmlns:a16="http://schemas.microsoft.com/office/drawing/2014/main" xmlns="" id="{2056469A-D477-4628-A985-84A1CCFAF0AC}"/>
                </a:ext>
              </a:extLst>
            </p:cNvPr>
            <p:cNvSpPr>
              <a:spLocks/>
            </p:cNvSpPr>
            <p:nvPr/>
          </p:nvSpPr>
          <p:spPr bwMode="auto">
            <a:xfrm>
              <a:off x="1268" y="3093"/>
              <a:ext cx="51" cy="84"/>
            </a:xfrm>
            <a:custGeom>
              <a:avLst/>
              <a:gdLst>
                <a:gd name="T0" fmla="*/ 0 w 62"/>
                <a:gd name="T1" fmla="*/ 0 h 95"/>
                <a:gd name="T2" fmla="*/ 2 w 62"/>
                <a:gd name="T3" fmla="*/ 13 h 95"/>
                <a:gd name="T4" fmla="*/ 2 w 62"/>
                <a:gd name="T5" fmla="*/ 6 h 95"/>
                <a:gd name="T6" fmla="*/ 0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0" y="0"/>
                  </a:moveTo>
                  <a:lnTo>
                    <a:pt x="14" y="94"/>
                  </a:lnTo>
                  <a:lnTo>
                    <a:pt x="61"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0" name="Freeform 36">
              <a:extLst>
                <a:ext uri="{FF2B5EF4-FFF2-40B4-BE49-F238E27FC236}">
                  <a16:creationId xmlns:a16="http://schemas.microsoft.com/office/drawing/2014/main" xmlns="" id="{CA518DAA-6605-401E-97EB-81A1DF8DF224}"/>
                </a:ext>
              </a:extLst>
            </p:cNvPr>
            <p:cNvSpPr>
              <a:spLocks/>
            </p:cNvSpPr>
            <p:nvPr/>
          </p:nvSpPr>
          <p:spPr bwMode="auto">
            <a:xfrm>
              <a:off x="1564" y="3134"/>
              <a:ext cx="45" cy="85"/>
            </a:xfrm>
            <a:custGeom>
              <a:avLst/>
              <a:gdLst>
                <a:gd name="T0" fmla="*/ 3 w 54"/>
                <a:gd name="T1" fmla="*/ 0 h 96"/>
                <a:gd name="T2" fmla="*/ 0 w 54"/>
                <a:gd name="T3" fmla="*/ 9 h 96"/>
                <a:gd name="T4" fmla="*/ 3 w 54"/>
                <a:gd name="T5" fmla="*/ 13 h 96"/>
                <a:gd name="T6" fmla="*/ 3 w 54"/>
                <a:gd name="T7" fmla="*/ 0 h 96"/>
                <a:gd name="T8" fmla="*/ 0 60000 65536"/>
                <a:gd name="T9" fmla="*/ 0 60000 65536"/>
                <a:gd name="T10" fmla="*/ 0 60000 65536"/>
                <a:gd name="T11" fmla="*/ 0 60000 65536"/>
                <a:gd name="T12" fmla="*/ 0 w 54"/>
                <a:gd name="T13" fmla="*/ 0 h 96"/>
                <a:gd name="T14" fmla="*/ 54 w 54"/>
                <a:gd name="T15" fmla="*/ 96 h 96"/>
              </a:gdLst>
              <a:ahLst/>
              <a:cxnLst>
                <a:cxn ang="T8">
                  <a:pos x="T0" y="T1"/>
                </a:cxn>
                <a:cxn ang="T9">
                  <a:pos x="T2" y="T3"/>
                </a:cxn>
                <a:cxn ang="T10">
                  <a:pos x="T4" y="T5"/>
                </a:cxn>
                <a:cxn ang="T11">
                  <a:pos x="T6" y="T7"/>
                </a:cxn>
              </a:cxnLst>
              <a:rect l="T12" t="T13" r="T14" b="T15"/>
              <a:pathLst>
                <a:path w="54" h="96">
                  <a:moveTo>
                    <a:pt x="53" y="0"/>
                  </a:moveTo>
                  <a:lnTo>
                    <a:pt x="0" y="60"/>
                  </a:lnTo>
                  <a:lnTo>
                    <a:pt x="53" y="95"/>
                  </a:lnTo>
                  <a:lnTo>
                    <a:pt x="53"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1" name="Freeform 37">
              <a:extLst>
                <a:ext uri="{FF2B5EF4-FFF2-40B4-BE49-F238E27FC236}">
                  <a16:creationId xmlns:a16="http://schemas.microsoft.com/office/drawing/2014/main" xmlns="" id="{A7EC54AB-151D-4B0C-AB41-BB261431380E}"/>
                </a:ext>
              </a:extLst>
            </p:cNvPr>
            <p:cNvSpPr>
              <a:spLocks/>
            </p:cNvSpPr>
            <p:nvPr/>
          </p:nvSpPr>
          <p:spPr bwMode="auto">
            <a:xfrm>
              <a:off x="1440" y="3236"/>
              <a:ext cx="52" cy="78"/>
            </a:xfrm>
            <a:custGeom>
              <a:avLst/>
              <a:gdLst>
                <a:gd name="T0" fmla="*/ 3 w 62"/>
                <a:gd name="T1" fmla="*/ 0 h 88"/>
                <a:gd name="T2" fmla="*/ 0 w 62"/>
                <a:gd name="T3" fmla="*/ 12 h 88"/>
                <a:gd name="T4" fmla="*/ 4 w 62"/>
                <a:gd name="T5" fmla="*/ 12 h 88"/>
                <a:gd name="T6" fmla="*/ 3 w 62"/>
                <a:gd name="T7" fmla="*/ 0 h 88"/>
                <a:gd name="T8" fmla="*/ 0 60000 65536"/>
                <a:gd name="T9" fmla="*/ 0 60000 65536"/>
                <a:gd name="T10" fmla="*/ 0 60000 65536"/>
                <a:gd name="T11" fmla="*/ 0 60000 65536"/>
                <a:gd name="T12" fmla="*/ 0 w 62"/>
                <a:gd name="T13" fmla="*/ 0 h 88"/>
                <a:gd name="T14" fmla="*/ 62 w 62"/>
                <a:gd name="T15" fmla="*/ 88 h 88"/>
              </a:gdLst>
              <a:ahLst/>
              <a:cxnLst>
                <a:cxn ang="T8">
                  <a:pos x="T0" y="T1"/>
                </a:cxn>
                <a:cxn ang="T9">
                  <a:pos x="T2" y="T3"/>
                </a:cxn>
                <a:cxn ang="T10">
                  <a:pos x="T4" y="T5"/>
                </a:cxn>
                <a:cxn ang="T11">
                  <a:pos x="T6" y="T7"/>
                </a:cxn>
              </a:cxnLst>
              <a:rect l="T12" t="T13" r="T14" b="T15"/>
              <a:pathLst>
                <a:path w="62" h="88">
                  <a:moveTo>
                    <a:pt x="32" y="0"/>
                  </a:moveTo>
                  <a:lnTo>
                    <a:pt x="0" y="87"/>
                  </a:lnTo>
                  <a:lnTo>
                    <a:pt x="61" y="87"/>
                  </a:lnTo>
                  <a:lnTo>
                    <a:pt x="3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2" name="Oval 38">
              <a:extLst>
                <a:ext uri="{FF2B5EF4-FFF2-40B4-BE49-F238E27FC236}">
                  <a16:creationId xmlns:a16="http://schemas.microsoft.com/office/drawing/2014/main" xmlns="" id="{01E656A8-FC0B-4644-9886-BBA470EB6B85}"/>
                </a:ext>
              </a:extLst>
            </p:cNvPr>
            <p:cNvSpPr>
              <a:spLocks noChangeArrowheads="1"/>
            </p:cNvSpPr>
            <p:nvPr/>
          </p:nvSpPr>
          <p:spPr bwMode="auto">
            <a:xfrm>
              <a:off x="1373" y="2980"/>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893" name="Oval 39">
              <a:extLst>
                <a:ext uri="{FF2B5EF4-FFF2-40B4-BE49-F238E27FC236}">
                  <a16:creationId xmlns:a16="http://schemas.microsoft.com/office/drawing/2014/main" xmlns="" id="{1437A941-905C-45B7-9E5A-A38254C6E4B1}"/>
                </a:ext>
              </a:extLst>
            </p:cNvPr>
            <p:cNvSpPr>
              <a:spLocks noChangeArrowheads="1"/>
            </p:cNvSpPr>
            <p:nvPr/>
          </p:nvSpPr>
          <p:spPr bwMode="auto">
            <a:xfrm>
              <a:off x="1649" y="2931"/>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894" name="Freeform 40">
              <a:extLst>
                <a:ext uri="{FF2B5EF4-FFF2-40B4-BE49-F238E27FC236}">
                  <a16:creationId xmlns:a16="http://schemas.microsoft.com/office/drawing/2014/main" xmlns="" id="{B9C3F07E-BC54-4D02-A233-D6CC37D7C20F}"/>
                </a:ext>
              </a:extLst>
            </p:cNvPr>
            <p:cNvSpPr>
              <a:spLocks/>
            </p:cNvSpPr>
            <p:nvPr/>
          </p:nvSpPr>
          <p:spPr bwMode="auto">
            <a:xfrm>
              <a:off x="1393" y="3131"/>
              <a:ext cx="51" cy="83"/>
            </a:xfrm>
            <a:custGeom>
              <a:avLst/>
              <a:gdLst>
                <a:gd name="T0" fmla="*/ 0 w 61"/>
                <a:gd name="T1" fmla="*/ 0 h 94"/>
                <a:gd name="T2" fmla="*/ 3 w 61"/>
                <a:gd name="T3" fmla="*/ 12 h 94"/>
                <a:gd name="T4" fmla="*/ 3 w 61"/>
                <a:gd name="T5" fmla="*/ 6 h 94"/>
                <a:gd name="T6" fmla="*/ 0 w 61"/>
                <a:gd name="T7" fmla="*/ 0 h 94"/>
                <a:gd name="T8" fmla="*/ 0 60000 65536"/>
                <a:gd name="T9" fmla="*/ 0 60000 65536"/>
                <a:gd name="T10" fmla="*/ 0 60000 65536"/>
                <a:gd name="T11" fmla="*/ 0 60000 65536"/>
                <a:gd name="T12" fmla="*/ 0 w 61"/>
                <a:gd name="T13" fmla="*/ 0 h 94"/>
                <a:gd name="T14" fmla="*/ 61 w 61"/>
                <a:gd name="T15" fmla="*/ 94 h 94"/>
              </a:gdLst>
              <a:ahLst/>
              <a:cxnLst>
                <a:cxn ang="T8">
                  <a:pos x="T0" y="T1"/>
                </a:cxn>
                <a:cxn ang="T9">
                  <a:pos x="T2" y="T3"/>
                </a:cxn>
                <a:cxn ang="T10">
                  <a:pos x="T4" y="T5"/>
                </a:cxn>
                <a:cxn ang="T11">
                  <a:pos x="T6" y="T7"/>
                </a:cxn>
              </a:cxnLst>
              <a:rect l="T12" t="T13" r="T14" b="T15"/>
              <a:pathLst>
                <a:path w="61" h="94">
                  <a:moveTo>
                    <a:pt x="0" y="0"/>
                  </a:moveTo>
                  <a:lnTo>
                    <a:pt x="13" y="93"/>
                  </a:lnTo>
                  <a:lnTo>
                    <a:pt x="60"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5" name="Freeform 41">
              <a:extLst>
                <a:ext uri="{FF2B5EF4-FFF2-40B4-BE49-F238E27FC236}">
                  <a16:creationId xmlns:a16="http://schemas.microsoft.com/office/drawing/2014/main" xmlns="" id="{8D3BC40C-6AF1-4DE1-9B21-DA607ACB5C5B}"/>
                </a:ext>
              </a:extLst>
            </p:cNvPr>
            <p:cNvSpPr>
              <a:spLocks/>
            </p:cNvSpPr>
            <p:nvPr/>
          </p:nvSpPr>
          <p:spPr bwMode="auto">
            <a:xfrm>
              <a:off x="1567" y="2979"/>
              <a:ext cx="51" cy="84"/>
            </a:xfrm>
            <a:custGeom>
              <a:avLst/>
              <a:gdLst>
                <a:gd name="T0" fmla="*/ 3 w 61"/>
                <a:gd name="T1" fmla="*/ 0 h 95"/>
                <a:gd name="T2" fmla="*/ 3 w 61"/>
                <a:gd name="T3" fmla="*/ 13 h 95"/>
                <a:gd name="T4" fmla="*/ 0 w 61"/>
                <a:gd name="T5" fmla="*/ 6 h 95"/>
                <a:gd name="T6" fmla="*/ 3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6" name="Freeform 42">
              <a:extLst>
                <a:ext uri="{FF2B5EF4-FFF2-40B4-BE49-F238E27FC236}">
                  <a16:creationId xmlns:a16="http://schemas.microsoft.com/office/drawing/2014/main" xmlns="" id="{D76DB4FB-C37C-482B-8BB8-905E70BF3EF6}"/>
                </a:ext>
              </a:extLst>
            </p:cNvPr>
            <p:cNvSpPr>
              <a:spLocks/>
            </p:cNvSpPr>
            <p:nvPr/>
          </p:nvSpPr>
          <p:spPr bwMode="auto">
            <a:xfrm>
              <a:off x="1128" y="2916"/>
              <a:ext cx="51" cy="82"/>
            </a:xfrm>
            <a:custGeom>
              <a:avLst/>
              <a:gdLst>
                <a:gd name="T0" fmla="*/ 3 w 61"/>
                <a:gd name="T1" fmla="*/ 0 h 93"/>
                <a:gd name="T2" fmla="*/ 0 w 61"/>
                <a:gd name="T3" fmla="*/ 10 h 93"/>
                <a:gd name="T4" fmla="*/ 3 w 61"/>
                <a:gd name="T5" fmla="*/ 12 h 93"/>
                <a:gd name="T6" fmla="*/ 3 w 61"/>
                <a:gd name="T7" fmla="*/ 0 h 93"/>
                <a:gd name="T8" fmla="*/ 0 60000 65536"/>
                <a:gd name="T9" fmla="*/ 0 60000 65536"/>
                <a:gd name="T10" fmla="*/ 0 60000 65536"/>
                <a:gd name="T11" fmla="*/ 0 60000 65536"/>
                <a:gd name="T12" fmla="*/ 0 w 61"/>
                <a:gd name="T13" fmla="*/ 0 h 93"/>
                <a:gd name="T14" fmla="*/ 61 w 61"/>
                <a:gd name="T15" fmla="*/ 93 h 93"/>
              </a:gdLst>
              <a:ahLst/>
              <a:cxnLst>
                <a:cxn ang="T8">
                  <a:pos x="T0" y="T1"/>
                </a:cxn>
                <a:cxn ang="T9">
                  <a:pos x="T2" y="T3"/>
                </a:cxn>
                <a:cxn ang="T10">
                  <a:pos x="T4" y="T5"/>
                </a:cxn>
                <a:cxn ang="T11">
                  <a:pos x="T6" y="T7"/>
                </a:cxn>
              </a:cxnLst>
              <a:rect l="T12" t="T13" r="T14" b="T15"/>
              <a:pathLst>
                <a:path w="61" h="93">
                  <a:moveTo>
                    <a:pt x="60" y="0"/>
                  </a:moveTo>
                  <a:lnTo>
                    <a:pt x="0" y="69"/>
                  </a:lnTo>
                  <a:lnTo>
                    <a:pt x="56" y="92"/>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7" name="Freeform 43">
              <a:extLst>
                <a:ext uri="{FF2B5EF4-FFF2-40B4-BE49-F238E27FC236}">
                  <a16:creationId xmlns:a16="http://schemas.microsoft.com/office/drawing/2014/main" xmlns="" id="{33491487-8E69-49CE-9114-E99D6B3633CA}"/>
                </a:ext>
              </a:extLst>
            </p:cNvPr>
            <p:cNvSpPr>
              <a:spLocks/>
            </p:cNvSpPr>
            <p:nvPr/>
          </p:nvSpPr>
          <p:spPr bwMode="auto">
            <a:xfrm>
              <a:off x="2302" y="3078"/>
              <a:ext cx="75" cy="52"/>
            </a:xfrm>
            <a:custGeom>
              <a:avLst/>
              <a:gdLst>
                <a:gd name="T0" fmla="*/ 0 w 89"/>
                <a:gd name="T1" fmla="*/ 4 h 59"/>
                <a:gd name="T2" fmla="*/ 6 w 89"/>
                <a:gd name="T3" fmla="*/ 8 h 59"/>
                <a:gd name="T4" fmla="*/ 6 w 89"/>
                <a:gd name="T5" fmla="*/ 0 h 59"/>
                <a:gd name="T6" fmla="*/ 0 w 89"/>
                <a:gd name="T7" fmla="*/ 4 h 59"/>
                <a:gd name="T8" fmla="*/ 0 60000 65536"/>
                <a:gd name="T9" fmla="*/ 0 60000 65536"/>
                <a:gd name="T10" fmla="*/ 0 60000 65536"/>
                <a:gd name="T11" fmla="*/ 0 60000 65536"/>
                <a:gd name="T12" fmla="*/ 0 w 89"/>
                <a:gd name="T13" fmla="*/ 0 h 59"/>
                <a:gd name="T14" fmla="*/ 89 w 89"/>
                <a:gd name="T15" fmla="*/ 59 h 59"/>
              </a:gdLst>
              <a:ahLst/>
              <a:cxnLst>
                <a:cxn ang="T8">
                  <a:pos x="T0" y="T1"/>
                </a:cxn>
                <a:cxn ang="T9">
                  <a:pos x="T2" y="T3"/>
                </a:cxn>
                <a:cxn ang="T10">
                  <a:pos x="T4" y="T5"/>
                </a:cxn>
                <a:cxn ang="T11">
                  <a:pos x="T6" y="T7"/>
                </a:cxn>
              </a:cxnLst>
              <a:rect l="T12" t="T13" r="T14" b="T15"/>
              <a:pathLst>
                <a:path w="89" h="59">
                  <a:moveTo>
                    <a:pt x="0" y="33"/>
                  </a:moveTo>
                  <a:lnTo>
                    <a:pt x="88" y="58"/>
                  </a:lnTo>
                  <a:lnTo>
                    <a:pt x="85"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8" name="Freeform 44">
              <a:extLst>
                <a:ext uri="{FF2B5EF4-FFF2-40B4-BE49-F238E27FC236}">
                  <a16:creationId xmlns:a16="http://schemas.microsoft.com/office/drawing/2014/main" xmlns="" id="{8727854D-3679-43E2-83E8-17FAB7A89EA8}"/>
                </a:ext>
              </a:extLst>
            </p:cNvPr>
            <p:cNvSpPr>
              <a:spLocks/>
            </p:cNvSpPr>
            <p:nvPr/>
          </p:nvSpPr>
          <p:spPr bwMode="auto">
            <a:xfrm>
              <a:off x="2169" y="3124"/>
              <a:ext cx="52" cy="84"/>
            </a:xfrm>
            <a:custGeom>
              <a:avLst/>
              <a:gdLst>
                <a:gd name="T0" fmla="*/ 5 w 61"/>
                <a:gd name="T1" fmla="*/ 0 h 95"/>
                <a:gd name="T2" fmla="*/ 4 w 61"/>
                <a:gd name="T3" fmla="*/ 13 h 95"/>
                <a:gd name="T4" fmla="*/ 0 w 61"/>
                <a:gd name="T5" fmla="*/ 6 h 95"/>
                <a:gd name="T6" fmla="*/ 5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9" name="Oval 45">
              <a:extLst>
                <a:ext uri="{FF2B5EF4-FFF2-40B4-BE49-F238E27FC236}">
                  <a16:creationId xmlns:a16="http://schemas.microsoft.com/office/drawing/2014/main" xmlns="" id="{0F950255-97E6-48C5-B458-628F2952A004}"/>
                </a:ext>
              </a:extLst>
            </p:cNvPr>
            <p:cNvSpPr>
              <a:spLocks noChangeArrowheads="1"/>
            </p:cNvSpPr>
            <p:nvPr/>
          </p:nvSpPr>
          <p:spPr bwMode="auto">
            <a:xfrm>
              <a:off x="2126" y="2928"/>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00" name="Oval 46">
              <a:extLst>
                <a:ext uri="{FF2B5EF4-FFF2-40B4-BE49-F238E27FC236}">
                  <a16:creationId xmlns:a16="http://schemas.microsoft.com/office/drawing/2014/main" xmlns="" id="{98E8FF0B-5284-4253-A92B-FF30793D5130}"/>
                </a:ext>
              </a:extLst>
            </p:cNvPr>
            <p:cNvSpPr>
              <a:spLocks noChangeArrowheads="1"/>
            </p:cNvSpPr>
            <p:nvPr/>
          </p:nvSpPr>
          <p:spPr bwMode="auto">
            <a:xfrm>
              <a:off x="2022" y="3290"/>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01" name="Freeform 47">
              <a:extLst>
                <a:ext uri="{FF2B5EF4-FFF2-40B4-BE49-F238E27FC236}">
                  <a16:creationId xmlns:a16="http://schemas.microsoft.com/office/drawing/2014/main" xmlns="" id="{0A0F6F11-E1F9-4F6E-B632-277024C3872B}"/>
                </a:ext>
              </a:extLst>
            </p:cNvPr>
            <p:cNvSpPr>
              <a:spLocks/>
            </p:cNvSpPr>
            <p:nvPr/>
          </p:nvSpPr>
          <p:spPr bwMode="auto">
            <a:xfrm>
              <a:off x="2686" y="2924"/>
              <a:ext cx="51" cy="77"/>
            </a:xfrm>
            <a:custGeom>
              <a:avLst/>
              <a:gdLst>
                <a:gd name="T0" fmla="*/ 3 w 60"/>
                <a:gd name="T1" fmla="*/ 0 h 88"/>
                <a:gd name="T2" fmla="*/ 0 w 60"/>
                <a:gd name="T3" fmla="*/ 11 h 88"/>
                <a:gd name="T4" fmla="*/ 5 w 60"/>
                <a:gd name="T5" fmla="*/ 11 h 88"/>
                <a:gd name="T6" fmla="*/ 3 w 60"/>
                <a:gd name="T7" fmla="*/ 0 h 88"/>
                <a:gd name="T8" fmla="*/ 0 60000 65536"/>
                <a:gd name="T9" fmla="*/ 0 60000 65536"/>
                <a:gd name="T10" fmla="*/ 0 60000 65536"/>
                <a:gd name="T11" fmla="*/ 0 60000 65536"/>
                <a:gd name="T12" fmla="*/ 0 w 60"/>
                <a:gd name="T13" fmla="*/ 0 h 88"/>
                <a:gd name="T14" fmla="*/ 60 w 60"/>
                <a:gd name="T15" fmla="*/ 88 h 88"/>
              </a:gdLst>
              <a:ahLst/>
              <a:cxnLst>
                <a:cxn ang="T8">
                  <a:pos x="T0" y="T1"/>
                </a:cxn>
                <a:cxn ang="T9">
                  <a:pos x="T2" y="T3"/>
                </a:cxn>
                <a:cxn ang="T10">
                  <a:pos x="T4" y="T5"/>
                </a:cxn>
                <a:cxn ang="T11">
                  <a:pos x="T6" y="T7"/>
                </a:cxn>
              </a:cxnLst>
              <a:rect l="T12" t="T13" r="T14" b="T15"/>
              <a:pathLst>
                <a:path w="60" h="88">
                  <a:moveTo>
                    <a:pt x="30" y="0"/>
                  </a:moveTo>
                  <a:lnTo>
                    <a:pt x="0" y="87"/>
                  </a:lnTo>
                  <a:lnTo>
                    <a:pt x="59" y="87"/>
                  </a:lnTo>
                  <a:lnTo>
                    <a:pt x="3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02" name="Freeform 48">
              <a:extLst>
                <a:ext uri="{FF2B5EF4-FFF2-40B4-BE49-F238E27FC236}">
                  <a16:creationId xmlns:a16="http://schemas.microsoft.com/office/drawing/2014/main" xmlns="" id="{59FC22E7-1C83-4BF5-91B9-3BF5C6C28112}"/>
                </a:ext>
              </a:extLst>
            </p:cNvPr>
            <p:cNvSpPr>
              <a:spLocks/>
            </p:cNvSpPr>
            <p:nvPr/>
          </p:nvSpPr>
          <p:spPr bwMode="auto">
            <a:xfrm>
              <a:off x="2368" y="3211"/>
              <a:ext cx="50" cy="77"/>
            </a:xfrm>
            <a:custGeom>
              <a:avLst/>
              <a:gdLst>
                <a:gd name="T0" fmla="*/ 3 w 59"/>
                <a:gd name="T1" fmla="*/ 0 h 88"/>
                <a:gd name="T2" fmla="*/ 0 w 59"/>
                <a:gd name="T3" fmla="*/ 11 h 88"/>
                <a:gd name="T4" fmla="*/ 4 w 59"/>
                <a:gd name="T5" fmla="*/ 11 h 88"/>
                <a:gd name="T6" fmla="*/ 3 w 59"/>
                <a:gd name="T7" fmla="*/ 0 h 88"/>
                <a:gd name="T8" fmla="*/ 0 60000 65536"/>
                <a:gd name="T9" fmla="*/ 0 60000 65536"/>
                <a:gd name="T10" fmla="*/ 0 60000 65536"/>
                <a:gd name="T11" fmla="*/ 0 60000 65536"/>
                <a:gd name="T12" fmla="*/ 0 w 59"/>
                <a:gd name="T13" fmla="*/ 0 h 88"/>
                <a:gd name="T14" fmla="*/ 59 w 59"/>
                <a:gd name="T15" fmla="*/ 88 h 88"/>
              </a:gdLst>
              <a:ahLst/>
              <a:cxnLst>
                <a:cxn ang="T8">
                  <a:pos x="T0" y="T1"/>
                </a:cxn>
                <a:cxn ang="T9">
                  <a:pos x="T2" y="T3"/>
                </a:cxn>
                <a:cxn ang="T10">
                  <a:pos x="T4" y="T5"/>
                </a:cxn>
                <a:cxn ang="T11">
                  <a:pos x="T6" y="T7"/>
                </a:cxn>
              </a:cxnLst>
              <a:rect l="T12" t="T13" r="T14" b="T15"/>
              <a:pathLst>
                <a:path w="59" h="88">
                  <a:moveTo>
                    <a:pt x="29" y="0"/>
                  </a:moveTo>
                  <a:lnTo>
                    <a:pt x="0" y="87"/>
                  </a:lnTo>
                  <a:lnTo>
                    <a:pt x="58" y="87"/>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03" name="Freeform 49">
              <a:extLst>
                <a:ext uri="{FF2B5EF4-FFF2-40B4-BE49-F238E27FC236}">
                  <a16:creationId xmlns:a16="http://schemas.microsoft.com/office/drawing/2014/main" xmlns="" id="{2486E88C-A9E1-48C3-BB8D-D19CED71B07B}"/>
                </a:ext>
              </a:extLst>
            </p:cNvPr>
            <p:cNvSpPr>
              <a:spLocks/>
            </p:cNvSpPr>
            <p:nvPr/>
          </p:nvSpPr>
          <p:spPr bwMode="auto">
            <a:xfrm>
              <a:off x="1146" y="3130"/>
              <a:ext cx="52" cy="83"/>
            </a:xfrm>
            <a:custGeom>
              <a:avLst/>
              <a:gdLst>
                <a:gd name="T0" fmla="*/ 5 w 61"/>
                <a:gd name="T1" fmla="*/ 0 h 95"/>
                <a:gd name="T2" fmla="*/ 4 w 61"/>
                <a:gd name="T3" fmla="*/ 10 h 95"/>
                <a:gd name="T4" fmla="*/ 0 w 61"/>
                <a:gd name="T5" fmla="*/ 5 h 95"/>
                <a:gd name="T6" fmla="*/ 5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04" name="Freeform 50">
              <a:extLst>
                <a:ext uri="{FF2B5EF4-FFF2-40B4-BE49-F238E27FC236}">
                  <a16:creationId xmlns:a16="http://schemas.microsoft.com/office/drawing/2014/main" xmlns="" id="{0841CEC1-5B66-480C-ABCF-D4924378B95F}"/>
                </a:ext>
              </a:extLst>
            </p:cNvPr>
            <p:cNvSpPr>
              <a:spLocks/>
            </p:cNvSpPr>
            <p:nvPr/>
          </p:nvSpPr>
          <p:spPr bwMode="auto">
            <a:xfrm>
              <a:off x="1453" y="2959"/>
              <a:ext cx="51" cy="83"/>
            </a:xfrm>
            <a:custGeom>
              <a:avLst/>
              <a:gdLst>
                <a:gd name="T0" fmla="*/ 0 w 60"/>
                <a:gd name="T1" fmla="*/ 0 h 95"/>
                <a:gd name="T2" fmla="*/ 3 w 60"/>
                <a:gd name="T3" fmla="*/ 10 h 95"/>
                <a:gd name="T4" fmla="*/ 5 w 60"/>
                <a:gd name="T5" fmla="*/ 5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05" name="Oval 51">
              <a:extLst>
                <a:ext uri="{FF2B5EF4-FFF2-40B4-BE49-F238E27FC236}">
                  <a16:creationId xmlns:a16="http://schemas.microsoft.com/office/drawing/2014/main" xmlns="" id="{F09F2607-50E7-4CE9-ABD2-AF2AB5A18451}"/>
                </a:ext>
              </a:extLst>
            </p:cNvPr>
            <p:cNvSpPr>
              <a:spLocks noChangeArrowheads="1"/>
            </p:cNvSpPr>
            <p:nvPr/>
          </p:nvSpPr>
          <p:spPr bwMode="auto">
            <a:xfrm>
              <a:off x="1520" y="3062"/>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06" name="Oval 52">
              <a:extLst>
                <a:ext uri="{FF2B5EF4-FFF2-40B4-BE49-F238E27FC236}">
                  <a16:creationId xmlns:a16="http://schemas.microsoft.com/office/drawing/2014/main" xmlns="" id="{306F34C3-3170-411C-91FC-CDB97AE9B71D}"/>
                </a:ext>
              </a:extLst>
            </p:cNvPr>
            <p:cNvSpPr>
              <a:spLocks noChangeArrowheads="1"/>
            </p:cNvSpPr>
            <p:nvPr/>
          </p:nvSpPr>
          <p:spPr bwMode="auto">
            <a:xfrm>
              <a:off x="1655" y="3343"/>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07" name="Oval 53">
              <a:extLst>
                <a:ext uri="{FF2B5EF4-FFF2-40B4-BE49-F238E27FC236}">
                  <a16:creationId xmlns:a16="http://schemas.microsoft.com/office/drawing/2014/main" xmlns="" id="{35859D04-349D-4CA1-B660-B943149DBA1D}"/>
                </a:ext>
              </a:extLst>
            </p:cNvPr>
            <p:cNvSpPr>
              <a:spLocks noChangeArrowheads="1"/>
            </p:cNvSpPr>
            <p:nvPr/>
          </p:nvSpPr>
          <p:spPr bwMode="auto">
            <a:xfrm>
              <a:off x="1225" y="3152"/>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08" name="Oval 54">
              <a:extLst>
                <a:ext uri="{FF2B5EF4-FFF2-40B4-BE49-F238E27FC236}">
                  <a16:creationId xmlns:a16="http://schemas.microsoft.com/office/drawing/2014/main" xmlns="" id="{48F43951-46AF-4E90-8E89-E606F19FD436}"/>
                </a:ext>
              </a:extLst>
            </p:cNvPr>
            <p:cNvSpPr>
              <a:spLocks noChangeArrowheads="1"/>
            </p:cNvSpPr>
            <p:nvPr/>
          </p:nvSpPr>
          <p:spPr bwMode="auto">
            <a:xfrm>
              <a:off x="1351" y="3293"/>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09" name="Oval 55">
              <a:extLst>
                <a:ext uri="{FF2B5EF4-FFF2-40B4-BE49-F238E27FC236}">
                  <a16:creationId xmlns:a16="http://schemas.microsoft.com/office/drawing/2014/main" xmlns="" id="{E827D507-FEF4-4608-BDB4-105471766256}"/>
                </a:ext>
              </a:extLst>
            </p:cNvPr>
            <p:cNvSpPr>
              <a:spLocks noChangeArrowheads="1"/>
            </p:cNvSpPr>
            <p:nvPr/>
          </p:nvSpPr>
          <p:spPr bwMode="auto">
            <a:xfrm>
              <a:off x="1071" y="3206"/>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10" name="Oval 56">
              <a:extLst>
                <a:ext uri="{FF2B5EF4-FFF2-40B4-BE49-F238E27FC236}">
                  <a16:creationId xmlns:a16="http://schemas.microsoft.com/office/drawing/2014/main" xmlns="" id="{03E272DF-C05C-4FE2-AF31-7C7093EF1603}"/>
                </a:ext>
              </a:extLst>
            </p:cNvPr>
            <p:cNvSpPr>
              <a:spLocks noChangeArrowheads="1"/>
            </p:cNvSpPr>
            <p:nvPr/>
          </p:nvSpPr>
          <p:spPr bwMode="auto">
            <a:xfrm>
              <a:off x="1908" y="3182"/>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11" name="Freeform 57">
              <a:extLst>
                <a:ext uri="{FF2B5EF4-FFF2-40B4-BE49-F238E27FC236}">
                  <a16:creationId xmlns:a16="http://schemas.microsoft.com/office/drawing/2014/main" xmlns="" id="{D7B51313-94CB-4E78-9C8C-C30773FFB660}"/>
                </a:ext>
              </a:extLst>
            </p:cNvPr>
            <p:cNvSpPr>
              <a:spLocks/>
            </p:cNvSpPr>
            <p:nvPr/>
          </p:nvSpPr>
          <p:spPr bwMode="auto">
            <a:xfrm>
              <a:off x="2233" y="3189"/>
              <a:ext cx="45" cy="85"/>
            </a:xfrm>
            <a:custGeom>
              <a:avLst/>
              <a:gdLst>
                <a:gd name="T0" fmla="*/ 3 w 53"/>
                <a:gd name="T1" fmla="*/ 0 h 96"/>
                <a:gd name="T2" fmla="*/ 0 w 53"/>
                <a:gd name="T3" fmla="*/ 9 h 96"/>
                <a:gd name="T4" fmla="*/ 3 w 53"/>
                <a:gd name="T5" fmla="*/ 13 h 96"/>
                <a:gd name="T6" fmla="*/ 3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12" name="Oval 58">
              <a:extLst>
                <a:ext uri="{FF2B5EF4-FFF2-40B4-BE49-F238E27FC236}">
                  <a16:creationId xmlns:a16="http://schemas.microsoft.com/office/drawing/2014/main" xmlns="" id="{48F8C6DB-5500-40B8-A7E2-672973A2622C}"/>
                </a:ext>
              </a:extLst>
            </p:cNvPr>
            <p:cNvSpPr>
              <a:spLocks noChangeArrowheads="1"/>
            </p:cNvSpPr>
            <p:nvPr/>
          </p:nvSpPr>
          <p:spPr bwMode="auto">
            <a:xfrm>
              <a:off x="2380" y="2928"/>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13" name="Freeform 59">
              <a:extLst>
                <a:ext uri="{FF2B5EF4-FFF2-40B4-BE49-F238E27FC236}">
                  <a16:creationId xmlns:a16="http://schemas.microsoft.com/office/drawing/2014/main" xmlns="" id="{16064D8E-0766-417B-8558-04D5770BA81A}"/>
                </a:ext>
              </a:extLst>
            </p:cNvPr>
            <p:cNvSpPr>
              <a:spLocks/>
            </p:cNvSpPr>
            <p:nvPr/>
          </p:nvSpPr>
          <p:spPr bwMode="auto">
            <a:xfrm>
              <a:off x="2194" y="2982"/>
              <a:ext cx="51" cy="83"/>
            </a:xfrm>
            <a:custGeom>
              <a:avLst/>
              <a:gdLst>
                <a:gd name="T0" fmla="*/ 3 w 61"/>
                <a:gd name="T1" fmla="*/ 0 h 95"/>
                <a:gd name="T2" fmla="*/ 3 w 61"/>
                <a:gd name="T3" fmla="*/ 10 h 95"/>
                <a:gd name="T4" fmla="*/ 0 w 61"/>
                <a:gd name="T5" fmla="*/ 5 h 95"/>
                <a:gd name="T6" fmla="*/ 3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6"/>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14" name="Oval 60">
              <a:extLst>
                <a:ext uri="{FF2B5EF4-FFF2-40B4-BE49-F238E27FC236}">
                  <a16:creationId xmlns:a16="http://schemas.microsoft.com/office/drawing/2014/main" xmlns="" id="{F1151257-5FD8-4969-8D65-11096F4D4E99}"/>
                </a:ext>
              </a:extLst>
            </p:cNvPr>
            <p:cNvSpPr>
              <a:spLocks noChangeArrowheads="1"/>
            </p:cNvSpPr>
            <p:nvPr/>
          </p:nvSpPr>
          <p:spPr bwMode="auto">
            <a:xfrm>
              <a:off x="2146" y="3064"/>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15" name="Freeform 61">
              <a:extLst>
                <a:ext uri="{FF2B5EF4-FFF2-40B4-BE49-F238E27FC236}">
                  <a16:creationId xmlns:a16="http://schemas.microsoft.com/office/drawing/2014/main" xmlns="" id="{867E5283-FB0C-4EC8-A02B-C47F392D9134}"/>
                </a:ext>
              </a:extLst>
            </p:cNvPr>
            <p:cNvSpPr>
              <a:spLocks/>
            </p:cNvSpPr>
            <p:nvPr/>
          </p:nvSpPr>
          <p:spPr bwMode="auto">
            <a:xfrm>
              <a:off x="2748" y="3172"/>
              <a:ext cx="51" cy="84"/>
            </a:xfrm>
            <a:custGeom>
              <a:avLst/>
              <a:gdLst>
                <a:gd name="T0" fmla="*/ 5 w 60"/>
                <a:gd name="T1" fmla="*/ 13 h 95"/>
                <a:gd name="T2" fmla="*/ 3 w 60"/>
                <a:gd name="T3" fmla="*/ 0 h 95"/>
                <a:gd name="T4" fmla="*/ 0 w 60"/>
                <a:gd name="T5" fmla="*/ 7 h 95"/>
                <a:gd name="T6" fmla="*/ 5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59" y="94"/>
                  </a:moveTo>
                  <a:lnTo>
                    <a:pt x="47" y="0"/>
                  </a:lnTo>
                  <a:lnTo>
                    <a:pt x="0" y="47"/>
                  </a:lnTo>
                  <a:lnTo>
                    <a:pt x="59"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16" name="Freeform 62">
              <a:extLst>
                <a:ext uri="{FF2B5EF4-FFF2-40B4-BE49-F238E27FC236}">
                  <a16:creationId xmlns:a16="http://schemas.microsoft.com/office/drawing/2014/main" xmlns="" id="{9DB0662B-E2F1-4CA8-86DE-D62CA299ADC1}"/>
                </a:ext>
              </a:extLst>
            </p:cNvPr>
            <p:cNvSpPr>
              <a:spLocks/>
            </p:cNvSpPr>
            <p:nvPr/>
          </p:nvSpPr>
          <p:spPr bwMode="auto">
            <a:xfrm>
              <a:off x="1943" y="3150"/>
              <a:ext cx="50" cy="83"/>
            </a:xfrm>
            <a:custGeom>
              <a:avLst/>
              <a:gdLst>
                <a:gd name="T0" fmla="*/ 0 w 60"/>
                <a:gd name="T1" fmla="*/ 0 h 94"/>
                <a:gd name="T2" fmla="*/ 3 w 60"/>
                <a:gd name="T3" fmla="*/ 12 h 94"/>
                <a:gd name="T4" fmla="*/ 3 w 60"/>
                <a:gd name="T5" fmla="*/ 6 h 94"/>
                <a:gd name="T6" fmla="*/ 0 w 60"/>
                <a:gd name="T7" fmla="*/ 0 h 94"/>
                <a:gd name="T8" fmla="*/ 0 60000 65536"/>
                <a:gd name="T9" fmla="*/ 0 60000 65536"/>
                <a:gd name="T10" fmla="*/ 0 60000 65536"/>
                <a:gd name="T11" fmla="*/ 0 60000 65536"/>
                <a:gd name="T12" fmla="*/ 0 w 60"/>
                <a:gd name="T13" fmla="*/ 0 h 94"/>
                <a:gd name="T14" fmla="*/ 60 w 60"/>
                <a:gd name="T15" fmla="*/ 94 h 94"/>
              </a:gdLst>
              <a:ahLst/>
              <a:cxnLst>
                <a:cxn ang="T8">
                  <a:pos x="T0" y="T1"/>
                </a:cxn>
                <a:cxn ang="T9">
                  <a:pos x="T2" y="T3"/>
                </a:cxn>
                <a:cxn ang="T10">
                  <a:pos x="T4" y="T5"/>
                </a:cxn>
                <a:cxn ang="T11">
                  <a:pos x="T6" y="T7"/>
                </a:cxn>
              </a:cxnLst>
              <a:rect l="T12" t="T13" r="T14" b="T15"/>
              <a:pathLst>
                <a:path w="60" h="94">
                  <a:moveTo>
                    <a:pt x="0" y="0"/>
                  </a:moveTo>
                  <a:lnTo>
                    <a:pt x="12" y="93"/>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17" name="Freeform 63">
              <a:extLst>
                <a:ext uri="{FF2B5EF4-FFF2-40B4-BE49-F238E27FC236}">
                  <a16:creationId xmlns:a16="http://schemas.microsoft.com/office/drawing/2014/main" xmlns="" id="{B494725A-C26A-4ACB-9496-8EEAA610B65A}"/>
                </a:ext>
              </a:extLst>
            </p:cNvPr>
            <p:cNvSpPr>
              <a:spLocks/>
            </p:cNvSpPr>
            <p:nvPr/>
          </p:nvSpPr>
          <p:spPr bwMode="auto">
            <a:xfrm>
              <a:off x="1831" y="3234"/>
              <a:ext cx="52" cy="83"/>
            </a:xfrm>
            <a:custGeom>
              <a:avLst/>
              <a:gdLst>
                <a:gd name="T0" fmla="*/ 4 w 62"/>
                <a:gd name="T1" fmla="*/ 0 h 95"/>
                <a:gd name="T2" fmla="*/ 3 w 62"/>
                <a:gd name="T3" fmla="*/ 10 h 95"/>
                <a:gd name="T4" fmla="*/ 0 w 62"/>
                <a:gd name="T5" fmla="*/ 5 h 95"/>
                <a:gd name="T6" fmla="*/ 4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7"/>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18" name="Freeform 64">
              <a:extLst>
                <a:ext uri="{FF2B5EF4-FFF2-40B4-BE49-F238E27FC236}">
                  <a16:creationId xmlns:a16="http://schemas.microsoft.com/office/drawing/2014/main" xmlns="" id="{719BA80B-1FED-4416-9F9B-F1D5FA44EF03}"/>
                </a:ext>
              </a:extLst>
            </p:cNvPr>
            <p:cNvSpPr>
              <a:spLocks/>
            </p:cNvSpPr>
            <p:nvPr/>
          </p:nvSpPr>
          <p:spPr bwMode="auto">
            <a:xfrm>
              <a:off x="1694" y="3237"/>
              <a:ext cx="76" cy="52"/>
            </a:xfrm>
            <a:custGeom>
              <a:avLst/>
              <a:gdLst>
                <a:gd name="T0" fmla="*/ 0 w 90"/>
                <a:gd name="T1" fmla="*/ 4 h 59"/>
                <a:gd name="T2" fmla="*/ 6 w 90"/>
                <a:gd name="T3" fmla="*/ 8 h 59"/>
                <a:gd name="T4" fmla="*/ 6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3"/>
                  </a:moveTo>
                  <a:lnTo>
                    <a:pt x="89" y="58"/>
                  </a:lnTo>
                  <a:lnTo>
                    <a:pt x="86"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19" name="Freeform 65">
              <a:extLst>
                <a:ext uri="{FF2B5EF4-FFF2-40B4-BE49-F238E27FC236}">
                  <a16:creationId xmlns:a16="http://schemas.microsoft.com/office/drawing/2014/main" xmlns="" id="{6AEE3755-7B95-4ADD-8836-09CC04D8C821}"/>
                </a:ext>
              </a:extLst>
            </p:cNvPr>
            <p:cNvSpPr>
              <a:spLocks/>
            </p:cNvSpPr>
            <p:nvPr/>
          </p:nvSpPr>
          <p:spPr bwMode="auto">
            <a:xfrm>
              <a:off x="1844" y="3353"/>
              <a:ext cx="75" cy="53"/>
            </a:xfrm>
            <a:custGeom>
              <a:avLst/>
              <a:gdLst>
                <a:gd name="T0" fmla="*/ 0 w 90"/>
                <a:gd name="T1" fmla="*/ 4 h 60"/>
                <a:gd name="T2" fmla="*/ 6 w 90"/>
                <a:gd name="T3" fmla="*/ 8 h 60"/>
                <a:gd name="T4" fmla="*/ 5 w 90"/>
                <a:gd name="T5" fmla="*/ 0 h 60"/>
                <a:gd name="T6" fmla="*/ 0 w 90"/>
                <a:gd name="T7" fmla="*/ 4 h 60"/>
                <a:gd name="T8" fmla="*/ 0 60000 65536"/>
                <a:gd name="T9" fmla="*/ 0 60000 65536"/>
                <a:gd name="T10" fmla="*/ 0 60000 65536"/>
                <a:gd name="T11" fmla="*/ 0 60000 65536"/>
                <a:gd name="T12" fmla="*/ 0 w 90"/>
                <a:gd name="T13" fmla="*/ 0 h 60"/>
                <a:gd name="T14" fmla="*/ 90 w 90"/>
                <a:gd name="T15" fmla="*/ 60 h 60"/>
              </a:gdLst>
              <a:ahLst/>
              <a:cxnLst>
                <a:cxn ang="T8">
                  <a:pos x="T0" y="T1"/>
                </a:cxn>
                <a:cxn ang="T9">
                  <a:pos x="T2" y="T3"/>
                </a:cxn>
                <a:cxn ang="T10">
                  <a:pos x="T4" y="T5"/>
                </a:cxn>
                <a:cxn ang="T11">
                  <a:pos x="T6" y="T7"/>
                </a:cxn>
              </a:cxnLst>
              <a:rect l="T12" t="T13" r="T14" b="T15"/>
              <a:pathLst>
                <a:path w="90" h="60">
                  <a:moveTo>
                    <a:pt x="0" y="34"/>
                  </a:moveTo>
                  <a:lnTo>
                    <a:pt x="89" y="59"/>
                  </a:lnTo>
                  <a:lnTo>
                    <a:pt x="86" y="0"/>
                  </a:lnTo>
                  <a:lnTo>
                    <a:pt x="0" y="3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20" name="Oval 66">
              <a:extLst>
                <a:ext uri="{FF2B5EF4-FFF2-40B4-BE49-F238E27FC236}">
                  <a16:creationId xmlns:a16="http://schemas.microsoft.com/office/drawing/2014/main" xmlns="" id="{3150A008-F5B8-4123-B91A-620D32A04E9E}"/>
                </a:ext>
              </a:extLst>
            </p:cNvPr>
            <p:cNvSpPr>
              <a:spLocks noChangeArrowheads="1"/>
            </p:cNvSpPr>
            <p:nvPr/>
          </p:nvSpPr>
          <p:spPr bwMode="auto">
            <a:xfrm>
              <a:off x="2711" y="3164"/>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21" name="Oval 67">
              <a:extLst>
                <a:ext uri="{FF2B5EF4-FFF2-40B4-BE49-F238E27FC236}">
                  <a16:creationId xmlns:a16="http://schemas.microsoft.com/office/drawing/2014/main" xmlns="" id="{A3F53BC9-FBEF-4B55-9CC9-A56BA2D3D9E4}"/>
                </a:ext>
              </a:extLst>
            </p:cNvPr>
            <p:cNvSpPr>
              <a:spLocks noChangeArrowheads="1"/>
            </p:cNvSpPr>
            <p:nvPr/>
          </p:nvSpPr>
          <p:spPr bwMode="auto">
            <a:xfrm>
              <a:off x="1193" y="3019"/>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22" name="Oval 68">
              <a:extLst>
                <a:ext uri="{FF2B5EF4-FFF2-40B4-BE49-F238E27FC236}">
                  <a16:creationId xmlns:a16="http://schemas.microsoft.com/office/drawing/2014/main" xmlns="" id="{11F649FD-AE51-484D-B797-CD02110A4C40}"/>
                </a:ext>
              </a:extLst>
            </p:cNvPr>
            <p:cNvSpPr>
              <a:spLocks noChangeArrowheads="1"/>
            </p:cNvSpPr>
            <p:nvPr/>
          </p:nvSpPr>
          <p:spPr bwMode="auto">
            <a:xfrm>
              <a:off x="1659" y="2998"/>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23" name="Oval 69">
              <a:extLst>
                <a:ext uri="{FF2B5EF4-FFF2-40B4-BE49-F238E27FC236}">
                  <a16:creationId xmlns:a16="http://schemas.microsoft.com/office/drawing/2014/main" xmlns="" id="{836EDB9F-6F11-4932-B353-C64E8F448E3F}"/>
                </a:ext>
              </a:extLst>
            </p:cNvPr>
            <p:cNvSpPr>
              <a:spLocks noChangeArrowheads="1"/>
            </p:cNvSpPr>
            <p:nvPr/>
          </p:nvSpPr>
          <p:spPr bwMode="auto">
            <a:xfrm>
              <a:off x="2315" y="3350"/>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24" name="Oval 70">
              <a:extLst>
                <a:ext uri="{FF2B5EF4-FFF2-40B4-BE49-F238E27FC236}">
                  <a16:creationId xmlns:a16="http://schemas.microsoft.com/office/drawing/2014/main" xmlns="" id="{F82147B5-61D7-4FC0-B133-D22797E364E0}"/>
                </a:ext>
              </a:extLst>
            </p:cNvPr>
            <p:cNvSpPr>
              <a:spLocks noChangeArrowheads="1"/>
            </p:cNvSpPr>
            <p:nvPr/>
          </p:nvSpPr>
          <p:spPr bwMode="auto">
            <a:xfrm>
              <a:off x="1771" y="3214"/>
              <a:ext cx="11" cy="19"/>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25" name="Freeform 71">
              <a:extLst>
                <a:ext uri="{FF2B5EF4-FFF2-40B4-BE49-F238E27FC236}">
                  <a16:creationId xmlns:a16="http://schemas.microsoft.com/office/drawing/2014/main" xmlns="" id="{9E061678-6AF2-4F37-8856-B72918440A49}"/>
                </a:ext>
              </a:extLst>
            </p:cNvPr>
            <p:cNvSpPr>
              <a:spLocks/>
            </p:cNvSpPr>
            <p:nvPr/>
          </p:nvSpPr>
          <p:spPr bwMode="auto">
            <a:xfrm>
              <a:off x="4505" y="2881"/>
              <a:ext cx="51" cy="77"/>
            </a:xfrm>
            <a:custGeom>
              <a:avLst/>
              <a:gdLst>
                <a:gd name="T0" fmla="*/ 3 w 60"/>
                <a:gd name="T1" fmla="*/ 0 h 87"/>
                <a:gd name="T2" fmla="*/ 0 w 60"/>
                <a:gd name="T3" fmla="*/ 12 h 87"/>
                <a:gd name="T4" fmla="*/ 5 w 60"/>
                <a:gd name="T5" fmla="*/ 12 h 87"/>
                <a:gd name="T6" fmla="*/ 3 w 60"/>
                <a:gd name="T7" fmla="*/ 0 h 87"/>
                <a:gd name="T8" fmla="*/ 0 60000 65536"/>
                <a:gd name="T9" fmla="*/ 0 60000 65536"/>
                <a:gd name="T10" fmla="*/ 0 60000 65536"/>
                <a:gd name="T11" fmla="*/ 0 60000 65536"/>
                <a:gd name="T12" fmla="*/ 0 w 60"/>
                <a:gd name="T13" fmla="*/ 0 h 87"/>
                <a:gd name="T14" fmla="*/ 60 w 60"/>
                <a:gd name="T15" fmla="*/ 87 h 87"/>
              </a:gdLst>
              <a:ahLst/>
              <a:cxnLst>
                <a:cxn ang="T8">
                  <a:pos x="T0" y="T1"/>
                </a:cxn>
                <a:cxn ang="T9">
                  <a:pos x="T2" y="T3"/>
                </a:cxn>
                <a:cxn ang="T10">
                  <a:pos x="T4" y="T5"/>
                </a:cxn>
                <a:cxn ang="T11">
                  <a:pos x="T6" y="T7"/>
                </a:cxn>
              </a:cxnLst>
              <a:rect l="T12" t="T13" r="T14" b="T15"/>
              <a:pathLst>
                <a:path w="60" h="87">
                  <a:moveTo>
                    <a:pt x="29" y="0"/>
                  </a:moveTo>
                  <a:lnTo>
                    <a:pt x="0" y="86"/>
                  </a:lnTo>
                  <a:lnTo>
                    <a:pt x="59" y="86"/>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26" name="Oval 72">
              <a:extLst>
                <a:ext uri="{FF2B5EF4-FFF2-40B4-BE49-F238E27FC236}">
                  <a16:creationId xmlns:a16="http://schemas.microsoft.com/office/drawing/2014/main" xmlns="" id="{683248AC-C84D-4C52-BE7A-97FCCEECE660}"/>
                </a:ext>
              </a:extLst>
            </p:cNvPr>
            <p:cNvSpPr>
              <a:spLocks noChangeArrowheads="1"/>
            </p:cNvSpPr>
            <p:nvPr/>
          </p:nvSpPr>
          <p:spPr bwMode="auto">
            <a:xfrm>
              <a:off x="4397" y="3004"/>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27" name="Freeform 73">
              <a:extLst>
                <a:ext uri="{FF2B5EF4-FFF2-40B4-BE49-F238E27FC236}">
                  <a16:creationId xmlns:a16="http://schemas.microsoft.com/office/drawing/2014/main" xmlns="" id="{64D6A051-8043-4100-8BF0-966D9A8BBE0B}"/>
                </a:ext>
              </a:extLst>
            </p:cNvPr>
            <p:cNvSpPr>
              <a:spLocks/>
            </p:cNvSpPr>
            <p:nvPr/>
          </p:nvSpPr>
          <p:spPr bwMode="auto">
            <a:xfrm>
              <a:off x="4804" y="3281"/>
              <a:ext cx="44" cy="85"/>
            </a:xfrm>
            <a:custGeom>
              <a:avLst/>
              <a:gdLst>
                <a:gd name="T0" fmla="*/ 2 w 53"/>
                <a:gd name="T1" fmla="*/ 0 h 96"/>
                <a:gd name="T2" fmla="*/ 0 w 53"/>
                <a:gd name="T3" fmla="*/ 9 h 96"/>
                <a:gd name="T4" fmla="*/ 2 w 53"/>
                <a:gd name="T5" fmla="*/ 13 h 96"/>
                <a:gd name="T6" fmla="*/ 2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28" name="Oval 74">
              <a:extLst>
                <a:ext uri="{FF2B5EF4-FFF2-40B4-BE49-F238E27FC236}">
                  <a16:creationId xmlns:a16="http://schemas.microsoft.com/office/drawing/2014/main" xmlns="" id="{26496DF2-EED6-49D7-BC32-1276CAB51860}"/>
                </a:ext>
              </a:extLst>
            </p:cNvPr>
            <p:cNvSpPr>
              <a:spLocks noChangeArrowheads="1"/>
            </p:cNvSpPr>
            <p:nvPr/>
          </p:nvSpPr>
          <p:spPr bwMode="auto">
            <a:xfrm>
              <a:off x="4767" y="3099"/>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29" name="Oval 75">
              <a:extLst>
                <a:ext uri="{FF2B5EF4-FFF2-40B4-BE49-F238E27FC236}">
                  <a16:creationId xmlns:a16="http://schemas.microsoft.com/office/drawing/2014/main" xmlns="" id="{FBD191AE-1AE6-467F-B790-D790204BB61A}"/>
                </a:ext>
              </a:extLst>
            </p:cNvPr>
            <p:cNvSpPr>
              <a:spLocks noChangeArrowheads="1"/>
            </p:cNvSpPr>
            <p:nvPr/>
          </p:nvSpPr>
          <p:spPr bwMode="auto">
            <a:xfrm>
              <a:off x="4192" y="3206"/>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30" name="Freeform 76">
              <a:extLst>
                <a:ext uri="{FF2B5EF4-FFF2-40B4-BE49-F238E27FC236}">
                  <a16:creationId xmlns:a16="http://schemas.microsoft.com/office/drawing/2014/main" xmlns="" id="{BC56B6C7-FEF7-4D2C-8E78-79484421A58D}"/>
                </a:ext>
              </a:extLst>
            </p:cNvPr>
            <p:cNvSpPr>
              <a:spLocks/>
            </p:cNvSpPr>
            <p:nvPr/>
          </p:nvSpPr>
          <p:spPr bwMode="auto">
            <a:xfrm>
              <a:off x="4198" y="2882"/>
              <a:ext cx="50" cy="83"/>
            </a:xfrm>
            <a:custGeom>
              <a:avLst/>
              <a:gdLst>
                <a:gd name="T0" fmla="*/ 0 w 60"/>
                <a:gd name="T1" fmla="*/ 0 h 94"/>
                <a:gd name="T2" fmla="*/ 3 w 60"/>
                <a:gd name="T3" fmla="*/ 12 h 94"/>
                <a:gd name="T4" fmla="*/ 3 w 60"/>
                <a:gd name="T5" fmla="*/ 6 h 94"/>
                <a:gd name="T6" fmla="*/ 0 w 60"/>
                <a:gd name="T7" fmla="*/ 0 h 94"/>
                <a:gd name="T8" fmla="*/ 0 60000 65536"/>
                <a:gd name="T9" fmla="*/ 0 60000 65536"/>
                <a:gd name="T10" fmla="*/ 0 60000 65536"/>
                <a:gd name="T11" fmla="*/ 0 60000 65536"/>
                <a:gd name="T12" fmla="*/ 0 w 60"/>
                <a:gd name="T13" fmla="*/ 0 h 94"/>
                <a:gd name="T14" fmla="*/ 60 w 60"/>
                <a:gd name="T15" fmla="*/ 94 h 94"/>
              </a:gdLst>
              <a:ahLst/>
              <a:cxnLst>
                <a:cxn ang="T8">
                  <a:pos x="T0" y="T1"/>
                </a:cxn>
                <a:cxn ang="T9">
                  <a:pos x="T2" y="T3"/>
                </a:cxn>
                <a:cxn ang="T10">
                  <a:pos x="T4" y="T5"/>
                </a:cxn>
                <a:cxn ang="T11">
                  <a:pos x="T6" y="T7"/>
                </a:cxn>
              </a:cxnLst>
              <a:rect l="T12" t="T13" r="T14" b="T15"/>
              <a:pathLst>
                <a:path w="60" h="94">
                  <a:moveTo>
                    <a:pt x="0" y="0"/>
                  </a:moveTo>
                  <a:lnTo>
                    <a:pt x="12" y="93"/>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1" name="Freeform 77">
              <a:extLst>
                <a:ext uri="{FF2B5EF4-FFF2-40B4-BE49-F238E27FC236}">
                  <a16:creationId xmlns:a16="http://schemas.microsoft.com/office/drawing/2014/main" xmlns="" id="{2F86959B-2128-4B45-9CFD-B236520EA092}"/>
                </a:ext>
              </a:extLst>
            </p:cNvPr>
            <p:cNvSpPr>
              <a:spLocks/>
            </p:cNvSpPr>
            <p:nvPr/>
          </p:nvSpPr>
          <p:spPr bwMode="auto">
            <a:xfrm>
              <a:off x="4224" y="3288"/>
              <a:ext cx="52" cy="84"/>
            </a:xfrm>
            <a:custGeom>
              <a:avLst/>
              <a:gdLst>
                <a:gd name="T0" fmla="*/ 5 w 61"/>
                <a:gd name="T1" fmla="*/ 0 h 95"/>
                <a:gd name="T2" fmla="*/ 4 w 61"/>
                <a:gd name="T3" fmla="*/ 13 h 95"/>
                <a:gd name="T4" fmla="*/ 0 w 61"/>
                <a:gd name="T5" fmla="*/ 7 h 95"/>
                <a:gd name="T6" fmla="*/ 5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0"/>
                  </a:moveTo>
                  <a:lnTo>
                    <a:pt x="49" y="94"/>
                  </a:lnTo>
                  <a:lnTo>
                    <a:pt x="0" y="47"/>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2" name="Freeform 78">
              <a:extLst>
                <a:ext uri="{FF2B5EF4-FFF2-40B4-BE49-F238E27FC236}">
                  <a16:creationId xmlns:a16="http://schemas.microsoft.com/office/drawing/2014/main" xmlns="" id="{5635E516-76DD-49B2-92D7-933505FCB666}"/>
                </a:ext>
              </a:extLst>
            </p:cNvPr>
            <p:cNvSpPr>
              <a:spLocks/>
            </p:cNvSpPr>
            <p:nvPr/>
          </p:nvSpPr>
          <p:spPr bwMode="auto">
            <a:xfrm>
              <a:off x="4699" y="3230"/>
              <a:ext cx="51" cy="77"/>
            </a:xfrm>
            <a:custGeom>
              <a:avLst/>
              <a:gdLst>
                <a:gd name="T0" fmla="*/ 3 w 61"/>
                <a:gd name="T1" fmla="*/ 0 h 88"/>
                <a:gd name="T2" fmla="*/ 0 w 61"/>
                <a:gd name="T3" fmla="*/ 11 h 88"/>
                <a:gd name="T4" fmla="*/ 3 w 61"/>
                <a:gd name="T5" fmla="*/ 11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0" y="0"/>
                  </a:moveTo>
                  <a:lnTo>
                    <a:pt x="0" y="87"/>
                  </a:lnTo>
                  <a:lnTo>
                    <a:pt x="60" y="87"/>
                  </a:lnTo>
                  <a:lnTo>
                    <a:pt x="3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3" name="Freeform 79">
              <a:extLst>
                <a:ext uri="{FF2B5EF4-FFF2-40B4-BE49-F238E27FC236}">
                  <a16:creationId xmlns:a16="http://schemas.microsoft.com/office/drawing/2014/main" xmlns="" id="{2B85CEFA-CCEC-4C5A-9384-06EE01F24573}"/>
                </a:ext>
              </a:extLst>
            </p:cNvPr>
            <p:cNvSpPr>
              <a:spLocks/>
            </p:cNvSpPr>
            <p:nvPr/>
          </p:nvSpPr>
          <p:spPr bwMode="auto">
            <a:xfrm>
              <a:off x="3724" y="3064"/>
              <a:ext cx="51" cy="76"/>
            </a:xfrm>
            <a:custGeom>
              <a:avLst/>
              <a:gdLst>
                <a:gd name="T0" fmla="*/ 3 w 60"/>
                <a:gd name="T1" fmla="*/ 0 h 87"/>
                <a:gd name="T2" fmla="*/ 0 w 60"/>
                <a:gd name="T3" fmla="*/ 10 h 87"/>
                <a:gd name="T4" fmla="*/ 5 w 60"/>
                <a:gd name="T5" fmla="*/ 10 h 87"/>
                <a:gd name="T6" fmla="*/ 3 w 60"/>
                <a:gd name="T7" fmla="*/ 0 h 87"/>
                <a:gd name="T8" fmla="*/ 0 60000 65536"/>
                <a:gd name="T9" fmla="*/ 0 60000 65536"/>
                <a:gd name="T10" fmla="*/ 0 60000 65536"/>
                <a:gd name="T11" fmla="*/ 0 60000 65536"/>
                <a:gd name="T12" fmla="*/ 0 w 60"/>
                <a:gd name="T13" fmla="*/ 0 h 87"/>
                <a:gd name="T14" fmla="*/ 60 w 60"/>
                <a:gd name="T15" fmla="*/ 87 h 87"/>
              </a:gdLst>
              <a:ahLst/>
              <a:cxnLst>
                <a:cxn ang="T8">
                  <a:pos x="T0" y="T1"/>
                </a:cxn>
                <a:cxn ang="T9">
                  <a:pos x="T2" y="T3"/>
                </a:cxn>
                <a:cxn ang="T10">
                  <a:pos x="T4" y="T5"/>
                </a:cxn>
                <a:cxn ang="T11">
                  <a:pos x="T6" y="T7"/>
                </a:cxn>
              </a:cxnLst>
              <a:rect l="T12" t="T13" r="T14" b="T15"/>
              <a:pathLst>
                <a:path w="60" h="87">
                  <a:moveTo>
                    <a:pt x="29" y="0"/>
                  </a:moveTo>
                  <a:lnTo>
                    <a:pt x="0" y="86"/>
                  </a:lnTo>
                  <a:lnTo>
                    <a:pt x="59" y="86"/>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4" name="Oval 80">
              <a:extLst>
                <a:ext uri="{FF2B5EF4-FFF2-40B4-BE49-F238E27FC236}">
                  <a16:creationId xmlns:a16="http://schemas.microsoft.com/office/drawing/2014/main" xmlns="" id="{3D3C3796-582A-4C18-86E1-FD812DD466D2}"/>
                </a:ext>
              </a:extLst>
            </p:cNvPr>
            <p:cNvSpPr>
              <a:spLocks noChangeArrowheads="1"/>
            </p:cNvSpPr>
            <p:nvPr/>
          </p:nvSpPr>
          <p:spPr bwMode="auto">
            <a:xfrm>
              <a:off x="3166" y="3057"/>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35" name="Freeform 81">
              <a:extLst>
                <a:ext uri="{FF2B5EF4-FFF2-40B4-BE49-F238E27FC236}">
                  <a16:creationId xmlns:a16="http://schemas.microsoft.com/office/drawing/2014/main" xmlns="" id="{B55BF8ED-AD1A-43ED-8EC9-2237A8BF08AF}"/>
                </a:ext>
              </a:extLst>
            </p:cNvPr>
            <p:cNvSpPr>
              <a:spLocks/>
            </p:cNvSpPr>
            <p:nvPr/>
          </p:nvSpPr>
          <p:spPr bwMode="auto">
            <a:xfrm>
              <a:off x="3309" y="2896"/>
              <a:ext cx="50" cy="77"/>
            </a:xfrm>
            <a:custGeom>
              <a:avLst/>
              <a:gdLst>
                <a:gd name="T0" fmla="*/ 2 w 61"/>
                <a:gd name="T1" fmla="*/ 0 h 87"/>
                <a:gd name="T2" fmla="*/ 0 w 61"/>
                <a:gd name="T3" fmla="*/ 12 h 87"/>
                <a:gd name="T4" fmla="*/ 2 w 61"/>
                <a:gd name="T5" fmla="*/ 12 h 87"/>
                <a:gd name="T6" fmla="*/ 2 w 61"/>
                <a:gd name="T7" fmla="*/ 0 h 87"/>
                <a:gd name="T8" fmla="*/ 0 60000 65536"/>
                <a:gd name="T9" fmla="*/ 0 60000 65536"/>
                <a:gd name="T10" fmla="*/ 0 60000 65536"/>
                <a:gd name="T11" fmla="*/ 0 60000 65536"/>
                <a:gd name="T12" fmla="*/ 0 w 61"/>
                <a:gd name="T13" fmla="*/ 0 h 87"/>
                <a:gd name="T14" fmla="*/ 61 w 61"/>
                <a:gd name="T15" fmla="*/ 87 h 87"/>
              </a:gdLst>
              <a:ahLst/>
              <a:cxnLst>
                <a:cxn ang="T8">
                  <a:pos x="T0" y="T1"/>
                </a:cxn>
                <a:cxn ang="T9">
                  <a:pos x="T2" y="T3"/>
                </a:cxn>
                <a:cxn ang="T10">
                  <a:pos x="T4" y="T5"/>
                </a:cxn>
                <a:cxn ang="T11">
                  <a:pos x="T6" y="T7"/>
                </a:cxn>
              </a:cxnLst>
              <a:rect l="T12" t="T13" r="T14" b="T15"/>
              <a:pathLst>
                <a:path w="61" h="87">
                  <a:moveTo>
                    <a:pt x="29" y="0"/>
                  </a:moveTo>
                  <a:lnTo>
                    <a:pt x="0" y="86"/>
                  </a:lnTo>
                  <a:lnTo>
                    <a:pt x="60" y="86"/>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6" name="Freeform 82">
              <a:extLst>
                <a:ext uri="{FF2B5EF4-FFF2-40B4-BE49-F238E27FC236}">
                  <a16:creationId xmlns:a16="http://schemas.microsoft.com/office/drawing/2014/main" xmlns="" id="{54E174D5-8809-45BB-9821-48A71753EE4B}"/>
                </a:ext>
              </a:extLst>
            </p:cNvPr>
            <p:cNvSpPr>
              <a:spLocks/>
            </p:cNvSpPr>
            <p:nvPr/>
          </p:nvSpPr>
          <p:spPr bwMode="auto">
            <a:xfrm>
              <a:off x="3305" y="3075"/>
              <a:ext cx="52" cy="84"/>
            </a:xfrm>
            <a:custGeom>
              <a:avLst/>
              <a:gdLst>
                <a:gd name="T0" fmla="*/ 0 w 61"/>
                <a:gd name="T1" fmla="*/ 0 h 95"/>
                <a:gd name="T2" fmla="*/ 3 w 61"/>
                <a:gd name="T3" fmla="*/ 13 h 95"/>
                <a:gd name="T4" fmla="*/ 5 w 61"/>
                <a:gd name="T5" fmla="*/ 6 h 95"/>
                <a:gd name="T6" fmla="*/ 0 w 61"/>
                <a:gd name="T7" fmla="*/ 0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0" y="0"/>
                  </a:moveTo>
                  <a:lnTo>
                    <a:pt x="13" y="94"/>
                  </a:lnTo>
                  <a:lnTo>
                    <a:pt x="60"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7" name="Freeform 83">
              <a:extLst>
                <a:ext uri="{FF2B5EF4-FFF2-40B4-BE49-F238E27FC236}">
                  <a16:creationId xmlns:a16="http://schemas.microsoft.com/office/drawing/2014/main" xmlns="" id="{40DF7606-1D12-4BB8-808F-36BA80E93B43}"/>
                </a:ext>
              </a:extLst>
            </p:cNvPr>
            <p:cNvSpPr>
              <a:spLocks/>
            </p:cNvSpPr>
            <p:nvPr/>
          </p:nvSpPr>
          <p:spPr bwMode="auto">
            <a:xfrm>
              <a:off x="3601" y="3116"/>
              <a:ext cx="44" cy="84"/>
            </a:xfrm>
            <a:custGeom>
              <a:avLst/>
              <a:gdLst>
                <a:gd name="T0" fmla="*/ 2 w 53"/>
                <a:gd name="T1" fmla="*/ 0 h 96"/>
                <a:gd name="T2" fmla="*/ 0 w 53"/>
                <a:gd name="T3" fmla="*/ 8 h 96"/>
                <a:gd name="T4" fmla="*/ 2 w 53"/>
                <a:gd name="T5" fmla="*/ 11 h 96"/>
                <a:gd name="T6" fmla="*/ 2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8" name="Freeform 84">
              <a:extLst>
                <a:ext uri="{FF2B5EF4-FFF2-40B4-BE49-F238E27FC236}">
                  <a16:creationId xmlns:a16="http://schemas.microsoft.com/office/drawing/2014/main" xmlns="" id="{955485B5-322A-431C-8FAE-664AED74358A}"/>
                </a:ext>
              </a:extLst>
            </p:cNvPr>
            <p:cNvSpPr>
              <a:spLocks/>
            </p:cNvSpPr>
            <p:nvPr/>
          </p:nvSpPr>
          <p:spPr bwMode="auto">
            <a:xfrm>
              <a:off x="3477" y="3218"/>
              <a:ext cx="51" cy="77"/>
            </a:xfrm>
            <a:custGeom>
              <a:avLst/>
              <a:gdLst>
                <a:gd name="T0" fmla="*/ 3 w 61"/>
                <a:gd name="T1" fmla="*/ 0 h 88"/>
                <a:gd name="T2" fmla="*/ 0 w 61"/>
                <a:gd name="T3" fmla="*/ 11 h 88"/>
                <a:gd name="T4" fmla="*/ 3 w 61"/>
                <a:gd name="T5" fmla="*/ 11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1" y="0"/>
                  </a:moveTo>
                  <a:lnTo>
                    <a:pt x="0" y="87"/>
                  </a:lnTo>
                  <a:lnTo>
                    <a:pt x="60" y="87"/>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9" name="Oval 85">
              <a:extLst>
                <a:ext uri="{FF2B5EF4-FFF2-40B4-BE49-F238E27FC236}">
                  <a16:creationId xmlns:a16="http://schemas.microsoft.com/office/drawing/2014/main" xmlns="" id="{E154B56A-F42D-4C2C-8E9E-1FECB2B483C0}"/>
                </a:ext>
              </a:extLst>
            </p:cNvPr>
            <p:cNvSpPr>
              <a:spLocks noChangeArrowheads="1"/>
            </p:cNvSpPr>
            <p:nvPr/>
          </p:nvSpPr>
          <p:spPr bwMode="auto">
            <a:xfrm>
              <a:off x="3409" y="2961"/>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40" name="Oval 86">
              <a:extLst>
                <a:ext uri="{FF2B5EF4-FFF2-40B4-BE49-F238E27FC236}">
                  <a16:creationId xmlns:a16="http://schemas.microsoft.com/office/drawing/2014/main" xmlns="" id="{718C598A-6A6D-4F9B-B615-A1CDBB277330}"/>
                </a:ext>
              </a:extLst>
            </p:cNvPr>
            <p:cNvSpPr>
              <a:spLocks noChangeArrowheads="1"/>
            </p:cNvSpPr>
            <p:nvPr/>
          </p:nvSpPr>
          <p:spPr bwMode="auto">
            <a:xfrm>
              <a:off x="3686" y="2913"/>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41" name="Freeform 87">
              <a:extLst>
                <a:ext uri="{FF2B5EF4-FFF2-40B4-BE49-F238E27FC236}">
                  <a16:creationId xmlns:a16="http://schemas.microsoft.com/office/drawing/2014/main" xmlns="" id="{9350BC4F-F738-4787-AAA1-3E2F65AC57C1}"/>
                </a:ext>
              </a:extLst>
            </p:cNvPr>
            <p:cNvSpPr>
              <a:spLocks/>
            </p:cNvSpPr>
            <p:nvPr/>
          </p:nvSpPr>
          <p:spPr bwMode="auto">
            <a:xfrm>
              <a:off x="4528" y="3123"/>
              <a:ext cx="53" cy="85"/>
            </a:xfrm>
            <a:custGeom>
              <a:avLst/>
              <a:gdLst>
                <a:gd name="T0" fmla="*/ 0 w 63"/>
                <a:gd name="T1" fmla="*/ 0 h 96"/>
                <a:gd name="T2" fmla="*/ 3 w 63"/>
                <a:gd name="T3" fmla="*/ 13 h 96"/>
                <a:gd name="T4" fmla="*/ 4 w 63"/>
                <a:gd name="T5" fmla="*/ 7 h 96"/>
                <a:gd name="T6" fmla="*/ 0 w 63"/>
                <a:gd name="T7" fmla="*/ 0 h 96"/>
                <a:gd name="T8" fmla="*/ 0 60000 65536"/>
                <a:gd name="T9" fmla="*/ 0 60000 65536"/>
                <a:gd name="T10" fmla="*/ 0 60000 65536"/>
                <a:gd name="T11" fmla="*/ 0 60000 65536"/>
                <a:gd name="T12" fmla="*/ 0 w 63"/>
                <a:gd name="T13" fmla="*/ 0 h 96"/>
                <a:gd name="T14" fmla="*/ 63 w 63"/>
                <a:gd name="T15" fmla="*/ 96 h 96"/>
              </a:gdLst>
              <a:ahLst/>
              <a:cxnLst>
                <a:cxn ang="T8">
                  <a:pos x="T0" y="T1"/>
                </a:cxn>
                <a:cxn ang="T9">
                  <a:pos x="T2" y="T3"/>
                </a:cxn>
                <a:cxn ang="T10">
                  <a:pos x="T4" y="T5"/>
                </a:cxn>
                <a:cxn ang="T11">
                  <a:pos x="T6" y="T7"/>
                </a:cxn>
              </a:cxnLst>
              <a:rect l="T12" t="T13" r="T14" b="T15"/>
              <a:pathLst>
                <a:path w="63" h="96">
                  <a:moveTo>
                    <a:pt x="0" y="0"/>
                  </a:moveTo>
                  <a:lnTo>
                    <a:pt x="13" y="95"/>
                  </a:lnTo>
                  <a:lnTo>
                    <a:pt x="62" y="47"/>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42" name="Freeform 88">
              <a:extLst>
                <a:ext uri="{FF2B5EF4-FFF2-40B4-BE49-F238E27FC236}">
                  <a16:creationId xmlns:a16="http://schemas.microsoft.com/office/drawing/2014/main" xmlns="" id="{79FB60AC-E9CA-4D00-AB9A-7D7F834EF369}"/>
                </a:ext>
              </a:extLst>
            </p:cNvPr>
            <p:cNvSpPr>
              <a:spLocks/>
            </p:cNvSpPr>
            <p:nvPr/>
          </p:nvSpPr>
          <p:spPr bwMode="auto">
            <a:xfrm>
              <a:off x="3430" y="3113"/>
              <a:ext cx="51" cy="84"/>
            </a:xfrm>
            <a:custGeom>
              <a:avLst/>
              <a:gdLst>
                <a:gd name="T0" fmla="*/ 0 w 60"/>
                <a:gd name="T1" fmla="*/ 0 h 95"/>
                <a:gd name="T2" fmla="*/ 3 w 60"/>
                <a:gd name="T3" fmla="*/ 13 h 95"/>
                <a:gd name="T4" fmla="*/ 5 w 60"/>
                <a:gd name="T5" fmla="*/ 6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43" name="Freeform 89">
              <a:extLst>
                <a:ext uri="{FF2B5EF4-FFF2-40B4-BE49-F238E27FC236}">
                  <a16:creationId xmlns:a16="http://schemas.microsoft.com/office/drawing/2014/main" xmlns="" id="{AFE4BE8B-9E58-45A9-B00F-CA42FC0656AB}"/>
                </a:ext>
              </a:extLst>
            </p:cNvPr>
            <p:cNvSpPr>
              <a:spLocks/>
            </p:cNvSpPr>
            <p:nvPr/>
          </p:nvSpPr>
          <p:spPr bwMode="auto">
            <a:xfrm>
              <a:off x="3604" y="2961"/>
              <a:ext cx="51" cy="83"/>
            </a:xfrm>
            <a:custGeom>
              <a:avLst/>
              <a:gdLst>
                <a:gd name="T0" fmla="*/ 2 w 62"/>
                <a:gd name="T1" fmla="*/ 0 h 95"/>
                <a:gd name="T2" fmla="*/ 2 w 62"/>
                <a:gd name="T3" fmla="*/ 10 h 95"/>
                <a:gd name="T4" fmla="*/ 0 w 62"/>
                <a:gd name="T5" fmla="*/ 5 h 95"/>
                <a:gd name="T6" fmla="*/ 2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6"/>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44" name="Freeform 90">
              <a:extLst>
                <a:ext uri="{FF2B5EF4-FFF2-40B4-BE49-F238E27FC236}">
                  <a16:creationId xmlns:a16="http://schemas.microsoft.com/office/drawing/2014/main" xmlns="" id="{9C0A528B-AB10-4E39-BBA8-26CECEE7F387}"/>
                </a:ext>
              </a:extLst>
            </p:cNvPr>
            <p:cNvSpPr>
              <a:spLocks/>
            </p:cNvSpPr>
            <p:nvPr/>
          </p:nvSpPr>
          <p:spPr bwMode="auto">
            <a:xfrm>
              <a:off x="3165" y="2897"/>
              <a:ext cx="51" cy="82"/>
            </a:xfrm>
            <a:custGeom>
              <a:avLst/>
              <a:gdLst>
                <a:gd name="T0" fmla="*/ 2 w 62"/>
                <a:gd name="T1" fmla="*/ 0 h 93"/>
                <a:gd name="T2" fmla="*/ 0 w 62"/>
                <a:gd name="T3" fmla="*/ 10 h 93"/>
                <a:gd name="T4" fmla="*/ 2 w 62"/>
                <a:gd name="T5" fmla="*/ 12 h 93"/>
                <a:gd name="T6" fmla="*/ 2 w 62"/>
                <a:gd name="T7" fmla="*/ 0 h 93"/>
                <a:gd name="T8" fmla="*/ 0 60000 65536"/>
                <a:gd name="T9" fmla="*/ 0 60000 65536"/>
                <a:gd name="T10" fmla="*/ 0 60000 65536"/>
                <a:gd name="T11" fmla="*/ 0 60000 65536"/>
                <a:gd name="T12" fmla="*/ 0 w 62"/>
                <a:gd name="T13" fmla="*/ 0 h 93"/>
                <a:gd name="T14" fmla="*/ 62 w 62"/>
                <a:gd name="T15" fmla="*/ 93 h 93"/>
              </a:gdLst>
              <a:ahLst/>
              <a:cxnLst>
                <a:cxn ang="T8">
                  <a:pos x="T0" y="T1"/>
                </a:cxn>
                <a:cxn ang="T9">
                  <a:pos x="T2" y="T3"/>
                </a:cxn>
                <a:cxn ang="T10">
                  <a:pos x="T4" y="T5"/>
                </a:cxn>
                <a:cxn ang="T11">
                  <a:pos x="T6" y="T7"/>
                </a:cxn>
              </a:cxnLst>
              <a:rect l="T12" t="T13" r="T14" b="T15"/>
              <a:pathLst>
                <a:path w="62" h="93">
                  <a:moveTo>
                    <a:pt x="61" y="0"/>
                  </a:moveTo>
                  <a:lnTo>
                    <a:pt x="0" y="69"/>
                  </a:lnTo>
                  <a:lnTo>
                    <a:pt x="56" y="92"/>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45" name="Freeform 91">
              <a:extLst>
                <a:ext uri="{FF2B5EF4-FFF2-40B4-BE49-F238E27FC236}">
                  <a16:creationId xmlns:a16="http://schemas.microsoft.com/office/drawing/2014/main" xmlns="" id="{5D037C98-7985-41C2-A4CF-FD27673FE265}"/>
                </a:ext>
              </a:extLst>
            </p:cNvPr>
            <p:cNvSpPr>
              <a:spLocks/>
            </p:cNvSpPr>
            <p:nvPr/>
          </p:nvSpPr>
          <p:spPr bwMode="auto">
            <a:xfrm>
              <a:off x="4339" y="3059"/>
              <a:ext cx="75" cy="52"/>
            </a:xfrm>
            <a:custGeom>
              <a:avLst/>
              <a:gdLst>
                <a:gd name="T0" fmla="*/ 0 w 90"/>
                <a:gd name="T1" fmla="*/ 4 h 59"/>
                <a:gd name="T2" fmla="*/ 6 w 90"/>
                <a:gd name="T3" fmla="*/ 8 h 59"/>
                <a:gd name="T4" fmla="*/ 5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3"/>
                  </a:moveTo>
                  <a:lnTo>
                    <a:pt x="89" y="58"/>
                  </a:lnTo>
                  <a:lnTo>
                    <a:pt x="86"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46" name="Freeform 92">
              <a:extLst>
                <a:ext uri="{FF2B5EF4-FFF2-40B4-BE49-F238E27FC236}">
                  <a16:creationId xmlns:a16="http://schemas.microsoft.com/office/drawing/2014/main" xmlns="" id="{B89BD6C1-C078-4508-AFAA-553CC94016DF}"/>
                </a:ext>
              </a:extLst>
            </p:cNvPr>
            <p:cNvSpPr>
              <a:spLocks/>
            </p:cNvSpPr>
            <p:nvPr/>
          </p:nvSpPr>
          <p:spPr bwMode="auto">
            <a:xfrm>
              <a:off x="3303" y="3275"/>
              <a:ext cx="53" cy="84"/>
            </a:xfrm>
            <a:custGeom>
              <a:avLst/>
              <a:gdLst>
                <a:gd name="T0" fmla="*/ 5 w 62"/>
                <a:gd name="T1" fmla="*/ 0 h 95"/>
                <a:gd name="T2" fmla="*/ 4 w 62"/>
                <a:gd name="T3" fmla="*/ 13 h 95"/>
                <a:gd name="T4" fmla="*/ 0 w 62"/>
                <a:gd name="T5" fmla="*/ 6 h 95"/>
                <a:gd name="T6" fmla="*/ 5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6"/>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47" name="Oval 93">
              <a:extLst>
                <a:ext uri="{FF2B5EF4-FFF2-40B4-BE49-F238E27FC236}">
                  <a16:creationId xmlns:a16="http://schemas.microsoft.com/office/drawing/2014/main" xmlns="" id="{38B09EBA-16A9-4A58-BF64-6EFBEDA23A0A}"/>
                </a:ext>
              </a:extLst>
            </p:cNvPr>
            <p:cNvSpPr>
              <a:spLocks noChangeArrowheads="1"/>
            </p:cNvSpPr>
            <p:nvPr/>
          </p:nvSpPr>
          <p:spPr bwMode="auto">
            <a:xfrm>
              <a:off x="4163" y="2909"/>
              <a:ext cx="11" cy="19"/>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48" name="Oval 94">
              <a:extLst>
                <a:ext uri="{FF2B5EF4-FFF2-40B4-BE49-F238E27FC236}">
                  <a16:creationId xmlns:a16="http://schemas.microsoft.com/office/drawing/2014/main" xmlns="" id="{7E70A8AF-510D-494B-BC41-80E3D091802D}"/>
                </a:ext>
              </a:extLst>
            </p:cNvPr>
            <p:cNvSpPr>
              <a:spLocks noChangeArrowheads="1"/>
            </p:cNvSpPr>
            <p:nvPr/>
          </p:nvSpPr>
          <p:spPr bwMode="auto">
            <a:xfrm>
              <a:off x="4623" y="3013"/>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49" name="Oval 95">
              <a:extLst>
                <a:ext uri="{FF2B5EF4-FFF2-40B4-BE49-F238E27FC236}">
                  <a16:creationId xmlns:a16="http://schemas.microsoft.com/office/drawing/2014/main" xmlns="" id="{55C0FCBC-8A2D-41E1-A588-9911D97D6D44}"/>
                </a:ext>
              </a:extLst>
            </p:cNvPr>
            <p:cNvSpPr>
              <a:spLocks noChangeArrowheads="1"/>
            </p:cNvSpPr>
            <p:nvPr/>
          </p:nvSpPr>
          <p:spPr bwMode="auto">
            <a:xfrm>
              <a:off x="4059" y="3271"/>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50" name="Freeform 96">
              <a:extLst>
                <a:ext uri="{FF2B5EF4-FFF2-40B4-BE49-F238E27FC236}">
                  <a16:creationId xmlns:a16="http://schemas.microsoft.com/office/drawing/2014/main" xmlns="" id="{08CD8A3A-D567-471A-BB31-E5929386AA9C}"/>
                </a:ext>
              </a:extLst>
            </p:cNvPr>
            <p:cNvSpPr>
              <a:spLocks/>
            </p:cNvSpPr>
            <p:nvPr/>
          </p:nvSpPr>
          <p:spPr bwMode="auto">
            <a:xfrm>
              <a:off x="4700" y="2917"/>
              <a:ext cx="51" cy="78"/>
            </a:xfrm>
            <a:custGeom>
              <a:avLst/>
              <a:gdLst>
                <a:gd name="T0" fmla="*/ 3 w 61"/>
                <a:gd name="T1" fmla="*/ 0 h 88"/>
                <a:gd name="T2" fmla="*/ 0 w 61"/>
                <a:gd name="T3" fmla="*/ 12 h 88"/>
                <a:gd name="T4" fmla="*/ 3 w 61"/>
                <a:gd name="T5" fmla="*/ 12 h 88"/>
                <a:gd name="T6" fmla="*/ 3 w 61"/>
                <a:gd name="T7" fmla="*/ 0 h 88"/>
                <a:gd name="T8" fmla="*/ 0 60000 65536"/>
                <a:gd name="T9" fmla="*/ 0 60000 65536"/>
                <a:gd name="T10" fmla="*/ 0 60000 65536"/>
                <a:gd name="T11" fmla="*/ 0 60000 65536"/>
                <a:gd name="T12" fmla="*/ 0 w 61"/>
                <a:gd name="T13" fmla="*/ 0 h 88"/>
                <a:gd name="T14" fmla="*/ 61 w 61"/>
                <a:gd name="T15" fmla="*/ 88 h 88"/>
              </a:gdLst>
              <a:ahLst/>
              <a:cxnLst>
                <a:cxn ang="T8">
                  <a:pos x="T0" y="T1"/>
                </a:cxn>
                <a:cxn ang="T9">
                  <a:pos x="T2" y="T3"/>
                </a:cxn>
                <a:cxn ang="T10">
                  <a:pos x="T4" y="T5"/>
                </a:cxn>
                <a:cxn ang="T11">
                  <a:pos x="T6" y="T7"/>
                </a:cxn>
              </a:cxnLst>
              <a:rect l="T12" t="T13" r="T14" b="T15"/>
              <a:pathLst>
                <a:path w="61" h="88">
                  <a:moveTo>
                    <a:pt x="31" y="0"/>
                  </a:moveTo>
                  <a:lnTo>
                    <a:pt x="0" y="87"/>
                  </a:lnTo>
                  <a:lnTo>
                    <a:pt x="60" y="87"/>
                  </a:lnTo>
                  <a:lnTo>
                    <a:pt x="3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51" name="Freeform 97">
              <a:extLst>
                <a:ext uri="{FF2B5EF4-FFF2-40B4-BE49-F238E27FC236}">
                  <a16:creationId xmlns:a16="http://schemas.microsoft.com/office/drawing/2014/main" xmlns="" id="{1F0076BC-2640-420E-9503-E7FAA103627F}"/>
                </a:ext>
              </a:extLst>
            </p:cNvPr>
            <p:cNvSpPr>
              <a:spLocks/>
            </p:cNvSpPr>
            <p:nvPr/>
          </p:nvSpPr>
          <p:spPr bwMode="auto">
            <a:xfrm>
              <a:off x="4404" y="3192"/>
              <a:ext cx="50" cy="78"/>
            </a:xfrm>
            <a:custGeom>
              <a:avLst/>
              <a:gdLst>
                <a:gd name="T0" fmla="*/ 3 w 59"/>
                <a:gd name="T1" fmla="*/ 0 h 88"/>
                <a:gd name="T2" fmla="*/ 0 w 59"/>
                <a:gd name="T3" fmla="*/ 12 h 88"/>
                <a:gd name="T4" fmla="*/ 4 w 59"/>
                <a:gd name="T5" fmla="*/ 12 h 88"/>
                <a:gd name="T6" fmla="*/ 3 w 59"/>
                <a:gd name="T7" fmla="*/ 0 h 88"/>
                <a:gd name="T8" fmla="*/ 0 60000 65536"/>
                <a:gd name="T9" fmla="*/ 0 60000 65536"/>
                <a:gd name="T10" fmla="*/ 0 60000 65536"/>
                <a:gd name="T11" fmla="*/ 0 60000 65536"/>
                <a:gd name="T12" fmla="*/ 0 w 59"/>
                <a:gd name="T13" fmla="*/ 0 h 88"/>
                <a:gd name="T14" fmla="*/ 59 w 59"/>
                <a:gd name="T15" fmla="*/ 88 h 88"/>
              </a:gdLst>
              <a:ahLst/>
              <a:cxnLst>
                <a:cxn ang="T8">
                  <a:pos x="T0" y="T1"/>
                </a:cxn>
                <a:cxn ang="T9">
                  <a:pos x="T2" y="T3"/>
                </a:cxn>
                <a:cxn ang="T10">
                  <a:pos x="T4" y="T5"/>
                </a:cxn>
                <a:cxn ang="T11">
                  <a:pos x="T6" y="T7"/>
                </a:cxn>
              </a:cxnLst>
              <a:rect l="T12" t="T13" r="T14" b="T15"/>
              <a:pathLst>
                <a:path w="59" h="88">
                  <a:moveTo>
                    <a:pt x="29" y="0"/>
                  </a:moveTo>
                  <a:lnTo>
                    <a:pt x="0" y="87"/>
                  </a:lnTo>
                  <a:lnTo>
                    <a:pt x="58" y="87"/>
                  </a:lnTo>
                  <a:lnTo>
                    <a:pt x="29"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52" name="Freeform 98">
              <a:extLst>
                <a:ext uri="{FF2B5EF4-FFF2-40B4-BE49-F238E27FC236}">
                  <a16:creationId xmlns:a16="http://schemas.microsoft.com/office/drawing/2014/main" xmlns="" id="{3026AFF5-7B8B-431B-9824-3602573AED6F}"/>
                </a:ext>
              </a:extLst>
            </p:cNvPr>
            <p:cNvSpPr>
              <a:spLocks/>
            </p:cNvSpPr>
            <p:nvPr/>
          </p:nvSpPr>
          <p:spPr bwMode="auto">
            <a:xfrm>
              <a:off x="4612" y="3235"/>
              <a:ext cx="50" cy="84"/>
            </a:xfrm>
            <a:custGeom>
              <a:avLst/>
              <a:gdLst>
                <a:gd name="T0" fmla="*/ 0 w 60"/>
                <a:gd name="T1" fmla="*/ 13 h 95"/>
                <a:gd name="T2" fmla="*/ 3 w 60"/>
                <a:gd name="T3" fmla="*/ 0 h 95"/>
                <a:gd name="T4" fmla="*/ 3 w 60"/>
                <a:gd name="T5" fmla="*/ 7 h 95"/>
                <a:gd name="T6" fmla="*/ 0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94"/>
                  </a:moveTo>
                  <a:lnTo>
                    <a:pt x="12" y="0"/>
                  </a:lnTo>
                  <a:lnTo>
                    <a:pt x="59" y="48"/>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53" name="Freeform 99">
              <a:extLst>
                <a:ext uri="{FF2B5EF4-FFF2-40B4-BE49-F238E27FC236}">
                  <a16:creationId xmlns:a16="http://schemas.microsoft.com/office/drawing/2014/main" xmlns="" id="{78065CDB-B272-4CE9-8F13-2E2CA73CA8DF}"/>
                </a:ext>
              </a:extLst>
            </p:cNvPr>
            <p:cNvSpPr>
              <a:spLocks/>
            </p:cNvSpPr>
            <p:nvPr/>
          </p:nvSpPr>
          <p:spPr bwMode="auto">
            <a:xfrm>
              <a:off x="4465" y="2970"/>
              <a:ext cx="51" cy="84"/>
            </a:xfrm>
            <a:custGeom>
              <a:avLst/>
              <a:gdLst>
                <a:gd name="T0" fmla="*/ 0 w 62"/>
                <a:gd name="T1" fmla="*/ 0 h 95"/>
                <a:gd name="T2" fmla="*/ 2 w 62"/>
                <a:gd name="T3" fmla="*/ 13 h 95"/>
                <a:gd name="T4" fmla="*/ 2 w 62"/>
                <a:gd name="T5" fmla="*/ 6 h 95"/>
                <a:gd name="T6" fmla="*/ 0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0" y="0"/>
                  </a:moveTo>
                  <a:lnTo>
                    <a:pt x="13" y="94"/>
                  </a:lnTo>
                  <a:lnTo>
                    <a:pt x="61"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54" name="Freeform 100">
              <a:extLst>
                <a:ext uri="{FF2B5EF4-FFF2-40B4-BE49-F238E27FC236}">
                  <a16:creationId xmlns:a16="http://schemas.microsoft.com/office/drawing/2014/main" xmlns="" id="{8955C33C-61A5-4F9E-9983-379EA884920D}"/>
                </a:ext>
              </a:extLst>
            </p:cNvPr>
            <p:cNvSpPr>
              <a:spLocks/>
            </p:cNvSpPr>
            <p:nvPr/>
          </p:nvSpPr>
          <p:spPr bwMode="auto">
            <a:xfrm>
              <a:off x="3184" y="3111"/>
              <a:ext cx="51" cy="85"/>
            </a:xfrm>
            <a:custGeom>
              <a:avLst/>
              <a:gdLst>
                <a:gd name="T0" fmla="*/ 3 w 61"/>
                <a:gd name="T1" fmla="*/ 0 h 96"/>
                <a:gd name="T2" fmla="*/ 3 w 61"/>
                <a:gd name="T3" fmla="*/ 13 h 96"/>
                <a:gd name="T4" fmla="*/ 0 w 61"/>
                <a:gd name="T5" fmla="*/ 7 h 96"/>
                <a:gd name="T6" fmla="*/ 3 w 61"/>
                <a:gd name="T7" fmla="*/ 0 h 96"/>
                <a:gd name="T8" fmla="*/ 0 60000 65536"/>
                <a:gd name="T9" fmla="*/ 0 60000 65536"/>
                <a:gd name="T10" fmla="*/ 0 60000 65536"/>
                <a:gd name="T11" fmla="*/ 0 60000 65536"/>
                <a:gd name="T12" fmla="*/ 0 w 61"/>
                <a:gd name="T13" fmla="*/ 0 h 96"/>
                <a:gd name="T14" fmla="*/ 61 w 61"/>
                <a:gd name="T15" fmla="*/ 96 h 96"/>
              </a:gdLst>
              <a:ahLst/>
              <a:cxnLst>
                <a:cxn ang="T8">
                  <a:pos x="T0" y="T1"/>
                </a:cxn>
                <a:cxn ang="T9">
                  <a:pos x="T2" y="T3"/>
                </a:cxn>
                <a:cxn ang="T10">
                  <a:pos x="T4" y="T5"/>
                </a:cxn>
                <a:cxn ang="T11">
                  <a:pos x="T6" y="T7"/>
                </a:cxn>
              </a:cxnLst>
              <a:rect l="T12" t="T13" r="T14" b="T15"/>
              <a:pathLst>
                <a:path w="61" h="96">
                  <a:moveTo>
                    <a:pt x="60" y="0"/>
                  </a:moveTo>
                  <a:lnTo>
                    <a:pt x="49" y="95"/>
                  </a:lnTo>
                  <a:lnTo>
                    <a:pt x="0" y="47"/>
                  </a:lnTo>
                  <a:lnTo>
                    <a:pt x="6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55" name="Freeform 101">
              <a:extLst>
                <a:ext uri="{FF2B5EF4-FFF2-40B4-BE49-F238E27FC236}">
                  <a16:creationId xmlns:a16="http://schemas.microsoft.com/office/drawing/2014/main" xmlns="" id="{59C607F0-8A2E-4564-8DF8-678723445AF2}"/>
                </a:ext>
              </a:extLst>
            </p:cNvPr>
            <p:cNvSpPr>
              <a:spLocks/>
            </p:cNvSpPr>
            <p:nvPr/>
          </p:nvSpPr>
          <p:spPr bwMode="auto">
            <a:xfrm>
              <a:off x="3490" y="2940"/>
              <a:ext cx="51" cy="84"/>
            </a:xfrm>
            <a:custGeom>
              <a:avLst/>
              <a:gdLst>
                <a:gd name="T0" fmla="*/ 0 w 60"/>
                <a:gd name="T1" fmla="*/ 0 h 95"/>
                <a:gd name="T2" fmla="*/ 3 w 60"/>
                <a:gd name="T3" fmla="*/ 13 h 95"/>
                <a:gd name="T4" fmla="*/ 5 w 60"/>
                <a:gd name="T5" fmla="*/ 6 h 95"/>
                <a:gd name="T6" fmla="*/ 0 w 60"/>
                <a:gd name="T7" fmla="*/ 0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0"/>
                  </a:moveTo>
                  <a:lnTo>
                    <a:pt x="12" y="94"/>
                  </a:lnTo>
                  <a:lnTo>
                    <a:pt x="59" y="46"/>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56" name="Oval 102">
              <a:extLst>
                <a:ext uri="{FF2B5EF4-FFF2-40B4-BE49-F238E27FC236}">
                  <a16:creationId xmlns:a16="http://schemas.microsoft.com/office/drawing/2014/main" xmlns="" id="{A0B41855-AF1E-4FC8-BC6B-0CDE596049D1}"/>
                </a:ext>
              </a:extLst>
            </p:cNvPr>
            <p:cNvSpPr>
              <a:spLocks noChangeArrowheads="1"/>
            </p:cNvSpPr>
            <p:nvPr/>
          </p:nvSpPr>
          <p:spPr bwMode="auto">
            <a:xfrm>
              <a:off x="3556" y="3043"/>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57" name="Oval 103">
              <a:extLst>
                <a:ext uri="{FF2B5EF4-FFF2-40B4-BE49-F238E27FC236}">
                  <a16:creationId xmlns:a16="http://schemas.microsoft.com/office/drawing/2014/main" xmlns="" id="{6340D3F9-E1A2-4E8E-A4EF-00BD74A5F4B1}"/>
                </a:ext>
              </a:extLst>
            </p:cNvPr>
            <p:cNvSpPr>
              <a:spLocks noChangeArrowheads="1"/>
            </p:cNvSpPr>
            <p:nvPr/>
          </p:nvSpPr>
          <p:spPr bwMode="auto">
            <a:xfrm>
              <a:off x="3692" y="3324"/>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58" name="Oval 104">
              <a:extLst>
                <a:ext uri="{FF2B5EF4-FFF2-40B4-BE49-F238E27FC236}">
                  <a16:creationId xmlns:a16="http://schemas.microsoft.com/office/drawing/2014/main" xmlns="" id="{0E32CB43-984A-4150-ACD4-8775BE55B08A}"/>
                </a:ext>
              </a:extLst>
            </p:cNvPr>
            <p:cNvSpPr>
              <a:spLocks noChangeArrowheads="1"/>
            </p:cNvSpPr>
            <p:nvPr/>
          </p:nvSpPr>
          <p:spPr bwMode="auto">
            <a:xfrm>
              <a:off x="3261" y="3134"/>
              <a:ext cx="11"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59" name="Oval 105">
              <a:extLst>
                <a:ext uri="{FF2B5EF4-FFF2-40B4-BE49-F238E27FC236}">
                  <a16:creationId xmlns:a16="http://schemas.microsoft.com/office/drawing/2014/main" xmlns="" id="{8B2827A3-2699-41F9-8B4E-A583EDD833FF}"/>
                </a:ext>
              </a:extLst>
            </p:cNvPr>
            <p:cNvSpPr>
              <a:spLocks noChangeArrowheads="1"/>
            </p:cNvSpPr>
            <p:nvPr/>
          </p:nvSpPr>
          <p:spPr bwMode="auto">
            <a:xfrm>
              <a:off x="3014" y="3191"/>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60" name="Oval 106">
              <a:extLst>
                <a:ext uri="{FF2B5EF4-FFF2-40B4-BE49-F238E27FC236}">
                  <a16:creationId xmlns:a16="http://schemas.microsoft.com/office/drawing/2014/main" xmlns="" id="{418606AC-654A-452D-A627-0658236A6451}"/>
                </a:ext>
              </a:extLst>
            </p:cNvPr>
            <p:cNvSpPr>
              <a:spLocks noChangeArrowheads="1"/>
            </p:cNvSpPr>
            <p:nvPr/>
          </p:nvSpPr>
          <p:spPr bwMode="auto">
            <a:xfrm>
              <a:off x="3107" y="3188"/>
              <a:ext cx="13"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61" name="Oval 107">
              <a:extLst>
                <a:ext uri="{FF2B5EF4-FFF2-40B4-BE49-F238E27FC236}">
                  <a16:creationId xmlns:a16="http://schemas.microsoft.com/office/drawing/2014/main" xmlns="" id="{80879B59-4098-4726-B154-150498841A61}"/>
                </a:ext>
              </a:extLst>
            </p:cNvPr>
            <p:cNvSpPr>
              <a:spLocks noChangeArrowheads="1"/>
            </p:cNvSpPr>
            <p:nvPr/>
          </p:nvSpPr>
          <p:spPr bwMode="auto">
            <a:xfrm>
              <a:off x="4014" y="3173"/>
              <a:ext cx="12" cy="17"/>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62" name="Freeform 108">
              <a:extLst>
                <a:ext uri="{FF2B5EF4-FFF2-40B4-BE49-F238E27FC236}">
                  <a16:creationId xmlns:a16="http://schemas.microsoft.com/office/drawing/2014/main" xmlns="" id="{7D05F7E8-A8AE-4DF3-B593-4E38E8D48C58}"/>
                </a:ext>
              </a:extLst>
            </p:cNvPr>
            <p:cNvSpPr>
              <a:spLocks/>
            </p:cNvSpPr>
            <p:nvPr/>
          </p:nvSpPr>
          <p:spPr bwMode="auto">
            <a:xfrm>
              <a:off x="4270" y="3171"/>
              <a:ext cx="45" cy="85"/>
            </a:xfrm>
            <a:custGeom>
              <a:avLst/>
              <a:gdLst>
                <a:gd name="T0" fmla="*/ 3 w 53"/>
                <a:gd name="T1" fmla="*/ 0 h 96"/>
                <a:gd name="T2" fmla="*/ 0 w 53"/>
                <a:gd name="T3" fmla="*/ 9 h 96"/>
                <a:gd name="T4" fmla="*/ 3 w 53"/>
                <a:gd name="T5" fmla="*/ 13 h 96"/>
                <a:gd name="T6" fmla="*/ 3 w 53"/>
                <a:gd name="T7" fmla="*/ 0 h 96"/>
                <a:gd name="T8" fmla="*/ 0 60000 65536"/>
                <a:gd name="T9" fmla="*/ 0 60000 65536"/>
                <a:gd name="T10" fmla="*/ 0 60000 65536"/>
                <a:gd name="T11" fmla="*/ 0 60000 65536"/>
                <a:gd name="T12" fmla="*/ 0 w 53"/>
                <a:gd name="T13" fmla="*/ 0 h 96"/>
                <a:gd name="T14" fmla="*/ 53 w 53"/>
                <a:gd name="T15" fmla="*/ 96 h 96"/>
              </a:gdLst>
              <a:ahLst/>
              <a:cxnLst>
                <a:cxn ang="T8">
                  <a:pos x="T0" y="T1"/>
                </a:cxn>
                <a:cxn ang="T9">
                  <a:pos x="T2" y="T3"/>
                </a:cxn>
                <a:cxn ang="T10">
                  <a:pos x="T4" y="T5"/>
                </a:cxn>
                <a:cxn ang="T11">
                  <a:pos x="T6" y="T7"/>
                </a:cxn>
              </a:cxnLst>
              <a:rect l="T12" t="T13" r="T14" b="T15"/>
              <a:pathLst>
                <a:path w="53" h="96">
                  <a:moveTo>
                    <a:pt x="52" y="0"/>
                  </a:moveTo>
                  <a:lnTo>
                    <a:pt x="0" y="60"/>
                  </a:lnTo>
                  <a:lnTo>
                    <a:pt x="52" y="95"/>
                  </a:lnTo>
                  <a:lnTo>
                    <a:pt x="52"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63" name="Oval 109">
              <a:extLst>
                <a:ext uri="{FF2B5EF4-FFF2-40B4-BE49-F238E27FC236}">
                  <a16:creationId xmlns:a16="http://schemas.microsoft.com/office/drawing/2014/main" xmlns="" id="{AFBA26E6-0838-40B0-8956-EE6E513B3AEA}"/>
                </a:ext>
              </a:extLst>
            </p:cNvPr>
            <p:cNvSpPr>
              <a:spLocks noChangeArrowheads="1"/>
            </p:cNvSpPr>
            <p:nvPr/>
          </p:nvSpPr>
          <p:spPr bwMode="auto">
            <a:xfrm>
              <a:off x="4416" y="2909"/>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64" name="Freeform 110">
              <a:extLst>
                <a:ext uri="{FF2B5EF4-FFF2-40B4-BE49-F238E27FC236}">
                  <a16:creationId xmlns:a16="http://schemas.microsoft.com/office/drawing/2014/main" xmlns="" id="{78B54795-6F1D-4C27-84A4-1CBB4C206079}"/>
                </a:ext>
              </a:extLst>
            </p:cNvPr>
            <p:cNvSpPr>
              <a:spLocks/>
            </p:cNvSpPr>
            <p:nvPr/>
          </p:nvSpPr>
          <p:spPr bwMode="auto">
            <a:xfrm>
              <a:off x="4231" y="2963"/>
              <a:ext cx="51" cy="84"/>
            </a:xfrm>
            <a:custGeom>
              <a:avLst/>
              <a:gdLst>
                <a:gd name="T0" fmla="*/ 2 w 62"/>
                <a:gd name="T1" fmla="*/ 0 h 95"/>
                <a:gd name="T2" fmla="*/ 2 w 62"/>
                <a:gd name="T3" fmla="*/ 13 h 95"/>
                <a:gd name="T4" fmla="*/ 0 w 62"/>
                <a:gd name="T5" fmla="*/ 6 h 95"/>
                <a:gd name="T6" fmla="*/ 2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6"/>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65" name="Oval 111">
              <a:extLst>
                <a:ext uri="{FF2B5EF4-FFF2-40B4-BE49-F238E27FC236}">
                  <a16:creationId xmlns:a16="http://schemas.microsoft.com/office/drawing/2014/main" xmlns="" id="{FA0066C4-8C44-41E4-9950-D6A77878E3CC}"/>
                </a:ext>
              </a:extLst>
            </p:cNvPr>
            <p:cNvSpPr>
              <a:spLocks noChangeArrowheads="1"/>
            </p:cNvSpPr>
            <p:nvPr/>
          </p:nvSpPr>
          <p:spPr bwMode="auto">
            <a:xfrm>
              <a:off x="4183" y="3046"/>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66" name="Oval 112">
              <a:extLst>
                <a:ext uri="{FF2B5EF4-FFF2-40B4-BE49-F238E27FC236}">
                  <a16:creationId xmlns:a16="http://schemas.microsoft.com/office/drawing/2014/main" xmlns="" id="{722BDD1B-67C7-40A9-B3E4-D9A3A69084D0}"/>
                </a:ext>
              </a:extLst>
            </p:cNvPr>
            <p:cNvSpPr>
              <a:spLocks noChangeArrowheads="1"/>
            </p:cNvSpPr>
            <p:nvPr/>
          </p:nvSpPr>
          <p:spPr bwMode="auto">
            <a:xfrm>
              <a:off x="4564" y="3267"/>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67" name="Freeform 113">
              <a:extLst>
                <a:ext uri="{FF2B5EF4-FFF2-40B4-BE49-F238E27FC236}">
                  <a16:creationId xmlns:a16="http://schemas.microsoft.com/office/drawing/2014/main" xmlns="" id="{4C63672E-CFBE-484E-BF0A-570A5AC669F6}"/>
                </a:ext>
              </a:extLst>
            </p:cNvPr>
            <p:cNvSpPr>
              <a:spLocks/>
            </p:cNvSpPr>
            <p:nvPr/>
          </p:nvSpPr>
          <p:spPr bwMode="auto">
            <a:xfrm>
              <a:off x="4785" y="3153"/>
              <a:ext cx="51" cy="84"/>
            </a:xfrm>
            <a:custGeom>
              <a:avLst/>
              <a:gdLst>
                <a:gd name="T0" fmla="*/ 3 w 61"/>
                <a:gd name="T1" fmla="*/ 13 h 95"/>
                <a:gd name="T2" fmla="*/ 3 w 61"/>
                <a:gd name="T3" fmla="*/ 0 h 95"/>
                <a:gd name="T4" fmla="*/ 0 w 61"/>
                <a:gd name="T5" fmla="*/ 7 h 95"/>
                <a:gd name="T6" fmla="*/ 3 w 61"/>
                <a:gd name="T7" fmla="*/ 13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60" y="94"/>
                  </a:moveTo>
                  <a:lnTo>
                    <a:pt x="48" y="0"/>
                  </a:lnTo>
                  <a:lnTo>
                    <a:pt x="0" y="48"/>
                  </a:lnTo>
                  <a:lnTo>
                    <a:pt x="6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68" name="Freeform 114">
              <a:extLst>
                <a:ext uri="{FF2B5EF4-FFF2-40B4-BE49-F238E27FC236}">
                  <a16:creationId xmlns:a16="http://schemas.microsoft.com/office/drawing/2014/main" xmlns="" id="{003C33B6-52CB-4A77-8A0F-38BCA3F0BBE8}"/>
                </a:ext>
              </a:extLst>
            </p:cNvPr>
            <p:cNvSpPr>
              <a:spLocks/>
            </p:cNvSpPr>
            <p:nvPr/>
          </p:nvSpPr>
          <p:spPr bwMode="auto">
            <a:xfrm>
              <a:off x="4645" y="3093"/>
              <a:ext cx="51" cy="84"/>
            </a:xfrm>
            <a:custGeom>
              <a:avLst/>
              <a:gdLst>
                <a:gd name="T0" fmla="*/ 0 w 61"/>
                <a:gd name="T1" fmla="*/ 13 h 95"/>
                <a:gd name="T2" fmla="*/ 3 w 61"/>
                <a:gd name="T3" fmla="*/ 0 h 95"/>
                <a:gd name="T4" fmla="*/ 3 w 61"/>
                <a:gd name="T5" fmla="*/ 7 h 95"/>
                <a:gd name="T6" fmla="*/ 0 w 61"/>
                <a:gd name="T7" fmla="*/ 13 h 95"/>
                <a:gd name="T8" fmla="*/ 0 60000 65536"/>
                <a:gd name="T9" fmla="*/ 0 60000 65536"/>
                <a:gd name="T10" fmla="*/ 0 60000 65536"/>
                <a:gd name="T11" fmla="*/ 0 60000 65536"/>
                <a:gd name="T12" fmla="*/ 0 w 61"/>
                <a:gd name="T13" fmla="*/ 0 h 95"/>
                <a:gd name="T14" fmla="*/ 61 w 61"/>
                <a:gd name="T15" fmla="*/ 95 h 95"/>
              </a:gdLst>
              <a:ahLst/>
              <a:cxnLst>
                <a:cxn ang="T8">
                  <a:pos x="T0" y="T1"/>
                </a:cxn>
                <a:cxn ang="T9">
                  <a:pos x="T2" y="T3"/>
                </a:cxn>
                <a:cxn ang="T10">
                  <a:pos x="T4" y="T5"/>
                </a:cxn>
                <a:cxn ang="T11">
                  <a:pos x="T6" y="T7"/>
                </a:cxn>
              </a:cxnLst>
              <a:rect l="T12" t="T13" r="T14" b="T15"/>
              <a:pathLst>
                <a:path w="61" h="95">
                  <a:moveTo>
                    <a:pt x="0" y="94"/>
                  </a:moveTo>
                  <a:lnTo>
                    <a:pt x="13" y="0"/>
                  </a:lnTo>
                  <a:lnTo>
                    <a:pt x="60" y="48"/>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69" name="Freeform 115">
              <a:extLst>
                <a:ext uri="{FF2B5EF4-FFF2-40B4-BE49-F238E27FC236}">
                  <a16:creationId xmlns:a16="http://schemas.microsoft.com/office/drawing/2014/main" xmlns="" id="{AE2F43AE-0968-4250-8712-D27CE2CB9938}"/>
                </a:ext>
              </a:extLst>
            </p:cNvPr>
            <p:cNvSpPr>
              <a:spLocks/>
            </p:cNvSpPr>
            <p:nvPr/>
          </p:nvSpPr>
          <p:spPr bwMode="auto">
            <a:xfrm>
              <a:off x="3979" y="3232"/>
              <a:ext cx="50" cy="83"/>
            </a:xfrm>
            <a:custGeom>
              <a:avLst/>
              <a:gdLst>
                <a:gd name="T0" fmla="*/ 0 w 60"/>
                <a:gd name="T1" fmla="*/ 0 h 94"/>
                <a:gd name="T2" fmla="*/ 3 w 60"/>
                <a:gd name="T3" fmla="*/ 12 h 94"/>
                <a:gd name="T4" fmla="*/ 3 w 60"/>
                <a:gd name="T5" fmla="*/ 6 h 94"/>
                <a:gd name="T6" fmla="*/ 0 w 60"/>
                <a:gd name="T7" fmla="*/ 0 h 94"/>
                <a:gd name="T8" fmla="*/ 0 60000 65536"/>
                <a:gd name="T9" fmla="*/ 0 60000 65536"/>
                <a:gd name="T10" fmla="*/ 0 60000 65536"/>
                <a:gd name="T11" fmla="*/ 0 60000 65536"/>
                <a:gd name="T12" fmla="*/ 0 w 60"/>
                <a:gd name="T13" fmla="*/ 0 h 94"/>
                <a:gd name="T14" fmla="*/ 60 w 60"/>
                <a:gd name="T15" fmla="*/ 94 h 94"/>
              </a:gdLst>
              <a:ahLst/>
              <a:cxnLst>
                <a:cxn ang="T8">
                  <a:pos x="T0" y="T1"/>
                </a:cxn>
                <a:cxn ang="T9">
                  <a:pos x="T2" y="T3"/>
                </a:cxn>
                <a:cxn ang="T10">
                  <a:pos x="T4" y="T5"/>
                </a:cxn>
                <a:cxn ang="T11">
                  <a:pos x="T6" y="T7"/>
                </a:cxn>
              </a:cxnLst>
              <a:rect l="T12" t="T13" r="T14" b="T15"/>
              <a:pathLst>
                <a:path w="60" h="94">
                  <a:moveTo>
                    <a:pt x="0" y="0"/>
                  </a:moveTo>
                  <a:lnTo>
                    <a:pt x="12" y="93"/>
                  </a:lnTo>
                  <a:lnTo>
                    <a:pt x="59" y="45"/>
                  </a:lnTo>
                  <a:lnTo>
                    <a:pt x="0"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70" name="Freeform 116">
              <a:extLst>
                <a:ext uri="{FF2B5EF4-FFF2-40B4-BE49-F238E27FC236}">
                  <a16:creationId xmlns:a16="http://schemas.microsoft.com/office/drawing/2014/main" xmlns="" id="{1EE4EC1D-4E5F-4086-BABB-29D6ADF5E36C}"/>
                </a:ext>
              </a:extLst>
            </p:cNvPr>
            <p:cNvSpPr>
              <a:spLocks/>
            </p:cNvSpPr>
            <p:nvPr/>
          </p:nvSpPr>
          <p:spPr bwMode="auto">
            <a:xfrm>
              <a:off x="3808" y="3261"/>
              <a:ext cx="51" cy="83"/>
            </a:xfrm>
            <a:custGeom>
              <a:avLst/>
              <a:gdLst>
                <a:gd name="T0" fmla="*/ 2 w 62"/>
                <a:gd name="T1" fmla="*/ 0 h 95"/>
                <a:gd name="T2" fmla="*/ 2 w 62"/>
                <a:gd name="T3" fmla="*/ 10 h 95"/>
                <a:gd name="T4" fmla="*/ 0 w 62"/>
                <a:gd name="T5" fmla="*/ 5 h 95"/>
                <a:gd name="T6" fmla="*/ 2 w 62"/>
                <a:gd name="T7" fmla="*/ 0 h 95"/>
                <a:gd name="T8" fmla="*/ 0 60000 65536"/>
                <a:gd name="T9" fmla="*/ 0 60000 65536"/>
                <a:gd name="T10" fmla="*/ 0 60000 65536"/>
                <a:gd name="T11" fmla="*/ 0 60000 65536"/>
                <a:gd name="T12" fmla="*/ 0 w 62"/>
                <a:gd name="T13" fmla="*/ 0 h 95"/>
                <a:gd name="T14" fmla="*/ 62 w 62"/>
                <a:gd name="T15" fmla="*/ 95 h 95"/>
              </a:gdLst>
              <a:ahLst/>
              <a:cxnLst>
                <a:cxn ang="T8">
                  <a:pos x="T0" y="T1"/>
                </a:cxn>
                <a:cxn ang="T9">
                  <a:pos x="T2" y="T3"/>
                </a:cxn>
                <a:cxn ang="T10">
                  <a:pos x="T4" y="T5"/>
                </a:cxn>
                <a:cxn ang="T11">
                  <a:pos x="T6" y="T7"/>
                </a:cxn>
              </a:cxnLst>
              <a:rect l="T12" t="T13" r="T14" b="T15"/>
              <a:pathLst>
                <a:path w="62" h="95">
                  <a:moveTo>
                    <a:pt x="61" y="0"/>
                  </a:moveTo>
                  <a:lnTo>
                    <a:pt x="49" y="94"/>
                  </a:lnTo>
                  <a:lnTo>
                    <a:pt x="0" y="47"/>
                  </a:lnTo>
                  <a:lnTo>
                    <a:pt x="61" y="0"/>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71" name="Freeform 117">
              <a:extLst>
                <a:ext uri="{FF2B5EF4-FFF2-40B4-BE49-F238E27FC236}">
                  <a16:creationId xmlns:a16="http://schemas.microsoft.com/office/drawing/2014/main" xmlns="" id="{EA80BED9-2E10-4814-98D4-64B718F7BD22}"/>
                </a:ext>
              </a:extLst>
            </p:cNvPr>
            <p:cNvSpPr>
              <a:spLocks/>
            </p:cNvSpPr>
            <p:nvPr/>
          </p:nvSpPr>
          <p:spPr bwMode="auto">
            <a:xfrm>
              <a:off x="3731" y="3219"/>
              <a:ext cx="75" cy="52"/>
            </a:xfrm>
            <a:custGeom>
              <a:avLst/>
              <a:gdLst>
                <a:gd name="T0" fmla="*/ 0 w 90"/>
                <a:gd name="T1" fmla="*/ 4 h 59"/>
                <a:gd name="T2" fmla="*/ 6 w 90"/>
                <a:gd name="T3" fmla="*/ 8 h 59"/>
                <a:gd name="T4" fmla="*/ 5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3"/>
                  </a:moveTo>
                  <a:lnTo>
                    <a:pt x="89" y="58"/>
                  </a:lnTo>
                  <a:lnTo>
                    <a:pt x="86" y="0"/>
                  </a:lnTo>
                  <a:lnTo>
                    <a:pt x="0" y="33"/>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72" name="Freeform 118">
              <a:extLst>
                <a:ext uri="{FF2B5EF4-FFF2-40B4-BE49-F238E27FC236}">
                  <a16:creationId xmlns:a16="http://schemas.microsoft.com/office/drawing/2014/main" xmlns="" id="{48A48C93-8EBB-4481-A561-D60FD49BAB66}"/>
                </a:ext>
              </a:extLst>
            </p:cNvPr>
            <p:cNvSpPr>
              <a:spLocks/>
            </p:cNvSpPr>
            <p:nvPr/>
          </p:nvSpPr>
          <p:spPr bwMode="auto">
            <a:xfrm>
              <a:off x="4064" y="3160"/>
              <a:ext cx="75" cy="52"/>
            </a:xfrm>
            <a:custGeom>
              <a:avLst/>
              <a:gdLst>
                <a:gd name="T0" fmla="*/ 0 w 90"/>
                <a:gd name="T1" fmla="*/ 4 h 59"/>
                <a:gd name="T2" fmla="*/ 6 w 90"/>
                <a:gd name="T3" fmla="*/ 8 h 59"/>
                <a:gd name="T4" fmla="*/ 5 w 90"/>
                <a:gd name="T5" fmla="*/ 0 h 59"/>
                <a:gd name="T6" fmla="*/ 0 w 90"/>
                <a:gd name="T7" fmla="*/ 4 h 59"/>
                <a:gd name="T8" fmla="*/ 0 60000 65536"/>
                <a:gd name="T9" fmla="*/ 0 60000 65536"/>
                <a:gd name="T10" fmla="*/ 0 60000 65536"/>
                <a:gd name="T11" fmla="*/ 0 60000 65536"/>
                <a:gd name="T12" fmla="*/ 0 w 90"/>
                <a:gd name="T13" fmla="*/ 0 h 59"/>
                <a:gd name="T14" fmla="*/ 90 w 90"/>
                <a:gd name="T15" fmla="*/ 59 h 59"/>
              </a:gdLst>
              <a:ahLst/>
              <a:cxnLst>
                <a:cxn ang="T8">
                  <a:pos x="T0" y="T1"/>
                </a:cxn>
                <a:cxn ang="T9">
                  <a:pos x="T2" y="T3"/>
                </a:cxn>
                <a:cxn ang="T10">
                  <a:pos x="T4" y="T5"/>
                </a:cxn>
                <a:cxn ang="T11">
                  <a:pos x="T6" y="T7"/>
                </a:cxn>
              </a:cxnLst>
              <a:rect l="T12" t="T13" r="T14" b="T15"/>
              <a:pathLst>
                <a:path w="90" h="59">
                  <a:moveTo>
                    <a:pt x="0" y="34"/>
                  </a:moveTo>
                  <a:lnTo>
                    <a:pt x="89" y="58"/>
                  </a:lnTo>
                  <a:lnTo>
                    <a:pt x="86" y="0"/>
                  </a:lnTo>
                  <a:lnTo>
                    <a:pt x="0" y="3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73" name="Oval 119">
              <a:extLst>
                <a:ext uri="{FF2B5EF4-FFF2-40B4-BE49-F238E27FC236}">
                  <a16:creationId xmlns:a16="http://schemas.microsoft.com/office/drawing/2014/main" xmlns="" id="{3577BFD0-8F04-4033-AF67-637947FC799C}"/>
                </a:ext>
              </a:extLst>
            </p:cNvPr>
            <p:cNvSpPr>
              <a:spLocks noChangeArrowheads="1"/>
            </p:cNvSpPr>
            <p:nvPr/>
          </p:nvSpPr>
          <p:spPr bwMode="auto">
            <a:xfrm>
              <a:off x="4733" y="3179"/>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74" name="Oval 120">
              <a:extLst>
                <a:ext uri="{FF2B5EF4-FFF2-40B4-BE49-F238E27FC236}">
                  <a16:creationId xmlns:a16="http://schemas.microsoft.com/office/drawing/2014/main" xmlns="" id="{CDE8E3BB-65A3-44FA-9DCD-59035E772D53}"/>
                </a:ext>
              </a:extLst>
            </p:cNvPr>
            <p:cNvSpPr>
              <a:spLocks noChangeArrowheads="1"/>
            </p:cNvSpPr>
            <p:nvPr/>
          </p:nvSpPr>
          <p:spPr bwMode="auto">
            <a:xfrm>
              <a:off x="3229" y="3000"/>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75" name="Oval 121">
              <a:extLst>
                <a:ext uri="{FF2B5EF4-FFF2-40B4-BE49-F238E27FC236}">
                  <a16:creationId xmlns:a16="http://schemas.microsoft.com/office/drawing/2014/main" xmlns="" id="{47082890-3ED1-463A-9A1C-294B60622C0B}"/>
                </a:ext>
              </a:extLst>
            </p:cNvPr>
            <p:cNvSpPr>
              <a:spLocks noChangeArrowheads="1"/>
            </p:cNvSpPr>
            <p:nvPr/>
          </p:nvSpPr>
          <p:spPr bwMode="auto">
            <a:xfrm>
              <a:off x="3695" y="2980"/>
              <a:ext cx="13"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76" name="Oval 122">
              <a:extLst>
                <a:ext uri="{FF2B5EF4-FFF2-40B4-BE49-F238E27FC236}">
                  <a16:creationId xmlns:a16="http://schemas.microsoft.com/office/drawing/2014/main" xmlns="" id="{D0F0D9A9-A87A-4AA2-B3C6-8CE349EB5A35}"/>
                </a:ext>
              </a:extLst>
            </p:cNvPr>
            <p:cNvSpPr>
              <a:spLocks noChangeArrowheads="1"/>
            </p:cNvSpPr>
            <p:nvPr/>
          </p:nvSpPr>
          <p:spPr bwMode="auto">
            <a:xfrm>
              <a:off x="4351" y="3331"/>
              <a:ext cx="12"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77" name="Oval 123">
              <a:extLst>
                <a:ext uri="{FF2B5EF4-FFF2-40B4-BE49-F238E27FC236}">
                  <a16:creationId xmlns:a16="http://schemas.microsoft.com/office/drawing/2014/main" xmlns="" id="{E0C49B62-28E6-4A00-B7B0-15AE72820707}"/>
                </a:ext>
              </a:extLst>
            </p:cNvPr>
            <p:cNvSpPr>
              <a:spLocks noChangeArrowheads="1"/>
            </p:cNvSpPr>
            <p:nvPr/>
          </p:nvSpPr>
          <p:spPr bwMode="auto">
            <a:xfrm>
              <a:off x="3807" y="3196"/>
              <a:ext cx="11" cy="18"/>
            </a:xfrm>
            <a:prstGeom prst="ellipse">
              <a:avLst/>
            </a:prstGeom>
            <a:solidFill>
              <a:srgbClr val="FFFFFF"/>
            </a:solidFill>
            <a:ln w="19050">
              <a:solidFill>
                <a:schemeClr val="tx1"/>
              </a:solidFill>
              <a:round/>
              <a:headEnd/>
              <a:tailEnd/>
            </a:ln>
          </p:spPr>
          <p:txBody>
            <a:bodyPr wrap="none" anchor="ct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79978" name="Freeform 124">
              <a:extLst>
                <a:ext uri="{FF2B5EF4-FFF2-40B4-BE49-F238E27FC236}">
                  <a16:creationId xmlns:a16="http://schemas.microsoft.com/office/drawing/2014/main" xmlns="" id="{8EE99F4B-A336-4E50-88EE-30CE86A564D7}"/>
                </a:ext>
              </a:extLst>
            </p:cNvPr>
            <p:cNvSpPr>
              <a:spLocks/>
            </p:cNvSpPr>
            <p:nvPr/>
          </p:nvSpPr>
          <p:spPr bwMode="auto">
            <a:xfrm>
              <a:off x="2841" y="3226"/>
              <a:ext cx="49" cy="84"/>
            </a:xfrm>
            <a:custGeom>
              <a:avLst/>
              <a:gdLst>
                <a:gd name="T0" fmla="*/ 0 w 60"/>
                <a:gd name="T1" fmla="*/ 13 h 95"/>
                <a:gd name="T2" fmla="*/ 2 w 60"/>
                <a:gd name="T3" fmla="*/ 0 h 95"/>
                <a:gd name="T4" fmla="*/ 2 w 60"/>
                <a:gd name="T5" fmla="*/ 7 h 95"/>
                <a:gd name="T6" fmla="*/ 0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94"/>
                  </a:moveTo>
                  <a:lnTo>
                    <a:pt x="12" y="0"/>
                  </a:lnTo>
                  <a:lnTo>
                    <a:pt x="59" y="47"/>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79" name="Freeform 125">
              <a:extLst>
                <a:ext uri="{FF2B5EF4-FFF2-40B4-BE49-F238E27FC236}">
                  <a16:creationId xmlns:a16="http://schemas.microsoft.com/office/drawing/2014/main" xmlns="" id="{0634B257-DCA0-466A-BC73-FF4091832A83}"/>
                </a:ext>
              </a:extLst>
            </p:cNvPr>
            <p:cNvSpPr>
              <a:spLocks/>
            </p:cNvSpPr>
            <p:nvPr/>
          </p:nvSpPr>
          <p:spPr bwMode="auto">
            <a:xfrm>
              <a:off x="3112" y="3286"/>
              <a:ext cx="50" cy="84"/>
            </a:xfrm>
            <a:custGeom>
              <a:avLst/>
              <a:gdLst>
                <a:gd name="T0" fmla="*/ 0 w 60"/>
                <a:gd name="T1" fmla="*/ 13 h 95"/>
                <a:gd name="T2" fmla="*/ 3 w 60"/>
                <a:gd name="T3" fmla="*/ 0 h 95"/>
                <a:gd name="T4" fmla="*/ 3 w 60"/>
                <a:gd name="T5" fmla="*/ 7 h 95"/>
                <a:gd name="T6" fmla="*/ 0 w 60"/>
                <a:gd name="T7" fmla="*/ 13 h 95"/>
                <a:gd name="T8" fmla="*/ 0 60000 65536"/>
                <a:gd name="T9" fmla="*/ 0 60000 65536"/>
                <a:gd name="T10" fmla="*/ 0 60000 65536"/>
                <a:gd name="T11" fmla="*/ 0 60000 65536"/>
                <a:gd name="T12" fmla="*/ 0 w 60"/>
                <a:gd name="T13" fmla="*/ 0 h 95"/>
                <a:gd name="T14" fmla="*/ 60 w 60"/>
                <a:gd name="T15" fmla="*/ 95 h 95"/>
              </a:gdLst>
              <a:ahLst/>
              <a:cxnLst>
                <a:cxn ang="T8">
                  <a:pos x="T0" y="T1"/>
                </a:cxn>
                <a:cxn ang="T9">
                  <a:pos x="T2" y="T3"/>
                </a:cxn>
                <a:cxn ang="T10">
                  <a:pos x="T4" y="T5"/>
                </a:cxn>
                <a:cxn ang="T11">
                  <a:pos x="T6" y="T7"/>
                </a:cxn>
              </a:cxnLst>
              <a:rect l="T12" t="T13" r="T14" b="T15"/>
              <a:pathLst>
                <a:path w="60" h="95">
                  <a:moveTo>
                    <a:pt x="0" y="94"/>
                  </a:moveTo>
                  <a:lnTo>
                    <a:pt x="12" y="0"/>
                  </a:lnTo>
                  <a:lnTo>
                    <a:pt x="59" y="48"/>
                  </a:lnTo>
                  <a:lnTo>
                    <a:pt x="0" y="94"/>
                  </a:lnTo>
                </a:path>
              </a:pathLst>
            </a:custGeom>
            <a:noFill/>
            <a:ln w="19050" cap="flat"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80" name="Line 126">
              <a:extLst>
                <a:ext uri="{FF2B5EF4-FFF2-40B4-BE49-F238E27FC236}">
                  <a16:creationId xmlns:a16="http://schemas.microsoft.com/office/drawing/2014/main" xmlns="" id="{34F13110-8EA5-4D6F-94A5-DBE1DC60BEF4}"/>
                </a:ext>
              </a:extLst>
            </p:cNvPr>
            <p:cNvSpPr>
              <a:spLocks noChangeShapeType="1"/>
            </p:cNvSpPr>
            <p:nvPr/>
          </p:nvSpPr>
          <p:spPr bwMode="auto">
            <a:xfrm flipH="1" flipV="1">
              <a:off x="2947" y="2437"/>
              <a:ext cx="6" cy="4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81" name="Line 127">
              <a:extLst>
                <a:ext uri="{FF2B5EF4-FFF2-40B4-BE49-F238E27FC236}">
                  <a16:creationId xmlns:a16="http://schemas.microsoft.com/office/drawing/2014/main" xmlns="" id="{2302B246-DDC2-4D9F-AFCB-CE32BD52A137}"/>
                </a:ext>
              </a:extLst>
            </p:cNvPr>
            <p:cNvSpPr>
              <a:spLocks noChangeShapeType="1"/>
            </p:cNvSpPr>
            <p:nvPr/>
          </p:nvSpPr>
          <p:spPr bwMode="auto">
            <a:xfrm>
              <a:off x="2968" y="2680"/>
              <a:ext cx="943" cy="0"/>
            </a:xfrm>
            <a:prstGeom prst="line">
              <a:avLst/>
            </a:prstGeom>
            <a:noFill/>
            <a:ln w="19050">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9982" name="Line 128">
              <a:extLst>
                <a:ext uri="{FF2B5EF4-FFF2-40B4-BE49-F238E27FC236}">
                  <a16:creationId xmlns:a16="http://schemas.microsoft.com/office/drawing/2014/main" xmlns="" id="{2B035079-A615-4DA7-8178-9CED63E0726A}"/>
                </a:ext>
              </a:extLst>
            </p:cNvPr>
            <p:cNvSpPr>
              <a:spLocks noChangeShapeType="1"/>
            </p:cNvSpPr>
            <p:nvPr/>
          </p:nvSpPr>
          <p:spPr bwMode="auto">
            <a:xfrm>
              <a:off x="2447" y="3118"/>
              <a:ext cx="20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83" name="Line 129">
              <a:extLst>
                <a:ext uri="{FF2B5EF4-FFF2-40B4-BE49-F238E27FC236}">
                  <a16:creationId xmlns:a16="http://schemas.microsoft.com/office/drawing/2014/main" xmlns="" id="{231D3908-489D-4416-AE17-4E05A14C3B48}"/>
                </a:ext>
              </a:extLst>
            </p:cNvPr>
            <p:cNvSpPr>
              <a:spLocks noChangeShapeType="1"/>
            </p:cNvSpPr>
            <p:nvPr/>
          </p:nvSpPr>
          <p:spPr bwMode="auto">
            <a:xfrm>
              <a:off x="2565" y="3133"/>
              <a:ext cx="0" cy="337"/>
            </a:xfrm>
            <a:prstGeom prst="line">
              <a:avLst/>
            </a:prstGeom>
            <a:noFill/>
            <a:ln w="19050">
              <a:solidFill>
                <a:schemeClr val="tx1"/>
              </a:solidFill>
              <a:round/>
              <a:headEnd type="triangle" w="med" len="lg"/>
              <a:tailEnd/>
            </a:ln>
            <a:extLst>
              <a:ext uri="{909E8E84-426E-40DD-AFC4-6F175D3DCCD1}">
                <a14:hiddenFill xmlns:a14="http://schemas.microsoft.com/office/drawing/2010/main">
                  <a:noFill/>
                </a14:hiddenFill>
              </a:ext>
            </a:extLst>
          </p:spPr>
          <p:txBody>
            <a:bodyPr wrap="none" anchor="ctr"/>
            <a:lstStyle/>
            <a:p>
              <a:endParaRPr lang="en-US"/>
            </a:p>
          </p:txBody>
        </p:sp>
        <p:sp>
          <p:nvSpPr>
            <p:cNvPr id="79984" name="Line 130">
              <a:extLst>
                <a:ext uri="{FF2B5EF4-FFF2-40B4-BE49-F238E27FC236}">
                  <a16:creationId xmlns:a16="http://schemas.microsoft.com/office/drawing/2014/main" xmlns="" id="{17DFD0E7-A582-4371-BFF8-8A28280C76E1}"/>
                </a:ext>
              </a:extLst>
            </p:cNvPr>
            <p:cNvSpPr>
              <a:spLocks noChangeShapeType="1"/>
            </p:cNvSpPr>
            <p:nvPr/>
          </p:nvSpPr>
          <p:spPr bwMode="auto">
            <a:xfrm flipV="1">
              <a:off x="2565" y="2499"/>
              <a:ext cx="0" cy="366"/>
            </a:xfrm>
            <a:prstGeom prst="line">
              <a:avLst/>
            </a:prstGeom>
            <a:noFill/>
            <a:ln w="19050">
              <a:solidFill>
                <a:schemeClr val="tx1"/>
              </a:solidFill>
              <a:round/>
              <a:headEnd type="triangle" w="med" len="lg"/>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9985" name="Rectangle 131">
              <a:extLst>
                <a:ext uri="{FF2B5EF4-FFF2-40B4-BE49-F238E27FC236}">
                  <a16:creationId xmlns:a16="http://schemas.microsoft.com/office/drawing/2014/main" xmlns="" id="{31B71F8A-0566-4DC8-A1C5-7EC3D5A84F0E}"/>
                </a:ext>
              </a:extLst>
            </p:cNvPr>
            <p:cNvSpPr>
              <a:spLocks noChangeArrowheads="1"/>
            </p:cNvSpPr>
            <p:nvPr/>
          </p:nvSpPr>
          <p:spPr bwMode="auto">
            <a:xfrm>
              <a:off x="3107" y="2457"/>
              <a:ext cx="8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a:t>.75 inches</a:t>
              </a:r>
            </a:p>
          </p:txBody>
        </p:sp>
        <p:sp>
          <p:nvSpPr>
            <p:cNvPr id="79986" name="Rectangle 132">
              <a:extLst>
                <a:ext uri="{FF2B5EF4-FFF2-40B4-BE49-F238E27FC236}">
                  <a16:creationId xmlns:a16="http://schemas.microsoft.com/office/drawing/2014/main" xmlns="" id="{81668D2A-7D91-4ED4-B49C-F88DB661178A}"/>
                </a:ext>
              </a:extLst>
            </p:cNvPr>
            <p:cNvSpPr>
              <a:spLocks noChangeArrowheads="1"/>
            </p:cNvSpPr>
            <p:nvPr/>
          </p:nvSpPr>
          <p:spPr bwMode="auto">
            <a:xfrm>
              <a:off x="2093" y="3471"/>
              <a:ext cx="8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a:t>.125 inches</a:t>
              </a:r>
            </a:p>
          </p:txBody>
        </p:sp>
        <p:sp>
          <p:nvSpPr>
            <p:cNvPr id="79987" name="Rectangle 133">
              <a:extLst>
                <a:ext uri="{FF2B5EF4-FFF2-40B4-BE49-F238E27FC236}">
                  <a16:creationId xmlns:a16="http://schemas.microsoft.com/office/drawing/2014/main" xmlns="" id="{CE45294C-6F84-4A1C-9DCB-D3B09F860A7D}"/>
                </a:ext>
              </a:extLst>
            </p:cNvPr>
            <p:cNvSpPr>
              <a:spLocks noChangeArrowheads="1"/>
            </p:cNvSpPr>
            <p:nvPr/>
          </p:nvSpPr>
          <p:spPr bwMode="auto">
            <a:xfrm>
              <a:off x="1164" y="2223"/>
              <a:ext cx="1537"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488" tIns="44450" rIns="90488" bIns="44450">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b="1"/>
                <a:t>Saw blade thickness</a:t>
              </a:r>
            </a:p>
            <a:p>
              <a:pPr>
                <a:spcBef>
                  <a:spcPct val="0"/>
                </a:spcBef>
                <a:buClrTx/>
                <a:buSzTx/>
                <a:buFontTx/>
                <a:buNone/>
              </a:pPr>
              <a:r>
                <a:rPr lang="en-US" altLang="en-US" sz="1800" b="1"/>
                <a:t>(.125 inches)</a:t>
              </a:r>
            </a:p>
          </p:txBody>
        </p:sp>
        <p:sp>
          <p:nvSpPr>
            <p:cNvPr id="79988" name="Line 134">
              <a:extLst>
                <a:ext uri="{FF2B5EF4-FFF2-40B4-BE49-F238E27FC236}">
                  <a16:creationId xmlns:a16="http://schemas.microsoft.com/office/drawing/2014/main" xmlns="" id="{79A2ECF6-29E6-46C5-AF3D-B042A91E238B}"/>
                </a:ext>
              </a:extLst>
            </p:cNvPr>
            <p:cNvSpPr>
              <a:spLocks noChangeShapeType="1"/>
            </p:cNvSpPr>
            <p:nvPr/>
          </p:nvSpPr>
          <p:spPr bwMode="auto">
            <a:xfrm flipV="1">
              <a:off x="1764" y="2593"/>
              <a:ext cx="0" cy="2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89" name="Line 135">
              <a:extLst>
                <a:ext uri="{FF2B5EF4-FFF2-40B4-BE49-F238E27FC236}">
                  <a16:creationId xmlns:a16="http://schemas.microsoft.com/office/drawing/2014/main" xmlns="" id="{9DFAF436-D26D-4F5A-8AB0-5E09A36D6DDF}"/>
                </a:ext>
              </a:extLst>
            </p:cNvPr>
            <p:cNvSpPr>
              <a:spLocks noChangeShapeType="1"/>
            </p:cNvSpPr>
            <p:nvPr/>
          </p:nvSpPr>
          <p:spPr bwMode="auto">
            <a:xfrm flipV="1">
              <a:off x="2092" y="2593"/>
              <a:ext cx="0" cy="25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90" name="Line 136">
              <a:extLst>
                <a:ext uri="{FF2B5EF4-FFF2-40B4-BE49-F238E27FC236}">
                  <a16:creationId xmlns:a16="http://schemas.microsoft.com/office/drawing/2014/main" xmlns="" id="{E3465B7E-27FD-495C-8331-12B2C6EB4667}"/>
                </a:ext>
              </a:extLst>
            </p:cNvPr>
            <p:cNvSpPr>
              <a:spLocks noChangeShapeType="1"/>
            </p:cNvSpPr>
            <p:nvPr/>
          </p:nvSpPr>
          <p:spPr bwMode="auto">
            <a:xfrm>
              <a:off x="1769" y="2707"/>
              <a:ext cx="317" cy="0"/>
            </a:xfrm>
            <a:prstGeom prst="line">
              <a:avLst/>
            </a:prstGeom>
            <a:noFill/>
            <a:ln w="19050">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9991" name="Line 137">
              <a:extLst>
                <a:ext uri="{FF2B5EF4-FFF2-40B4-BE49-F238E27FC236}">
                  <a16:creationId xmlns:a16="http://schemas.microsoft.com/office/drawing/2014/main" xmlns="" id="{B70C81E1-319B-4BD3-B0A5-D860E3A883AC}"/>
                </a:ext>
              </a:extLst>
            </p:cNvPr>
            <p:cNvSpPr>
              <a:spLocks noChangeShapeType="1"/>
            </p:cNvSpPr>
            <p:nvPr/>
          </p:nvSpPr>
          <p:spPr bwMode="auto">
            <a:xfrm flipH="1" flipV="1">
              <a:off x="3929" y="2438"/>
              <a:ext cx="5" cy="4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63" name="Text Box 138">
              <a:extLst>
                <a:ext uri="{FF2B5EF4-FFF2-40B4-BE49-F238E27FC236}">
                  <a16:creationId xmlns:a16="http://schemas.microsoft.com/office/drawing/2014/main" xmlns="" id="{E2FE02D0-2CAB-445D-AC0A-04F95391E2D9}"/>
                </a:ext>
              </a:extLst>
            </p:cNvPr>
            <p:cNvSpPr txBox="1">
              <a:spLocks noChangeArrowheads="1"/>
            </p:cNvSpPr>
            <p:nvPr/>
          </p:nvSpPr>
          <p:spPr bwMode="auto">
            <a:xfrm>
              <a:off x="1919" y="1925"/>
              <a:ext cx="2372" cy="330"/>
            </a:xfrm>
            <a:prstGeom prst="rect">
              <a:avLst/>
            </a:prstGeom>
            <a:noFill/>
            <a:ln>
              <a:noFill/>
            </a:ln>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a:defRPr/>
              </a:pPr>
              <a:r>
                <a:rPr lang="en-US" sz="2800" b="1" dirty="0">
                  <a:latin typeface="+mn-lt"/>
                </a:rPr>
                <a:t>Diamond Grooving</a:t>
              </a:r>
            </a:p>
          </p:txBody>
        </p:sp>
      </p:grpSp>
      <p:pic>
        <p:nvPicPr>
          <p:cNvPr id="139" name="Picture 138">
            <a:extLst>
              <a:ext uri="{FF2B5EF4-FFF2-40B4-BE49-F238E27FC236}">
                <a16:creationId xmlns:a16="http://schemas.microsoft.com/office/drawing/2014/main" xmlns="" id="{7A88B625-7699-4E4B-B0D3-EC031B659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C49A74-EAD8-4C85-83C4-A0A4A7FF0BA7}"/>
              </a:ext>
            </a:extLst>
          </p:cNvPr>
          <p:cNvSpPr>
            <a:spLocks noGrp="1"/>
          </p:cNvSpPr>
          <p:nvPr>
            <p:ph type="title"/>
          </p:nvPr>
        </p:nvSpPr>
        <p:spPr/>
        <p:txBody>
          <a:bodyPr/>
          <a:lstStyle/>
          <a:p>
            <a:r>
              <a:rPr lang="en-US" dirty="0"/>
              <a:t>NGCS Cross Section</a:t>
            </a:r>
          </a:p>
        </p:txBody>
      </p:sp>
      <p:pic>
        <p:nvPicPr>
          <p:cNvPr id="6" name="Content Placeholder 5">
            <a:extLst>
              <a:ext uri="{FF2B5EF4-FFF2-40B4-BE49-F238E27FC236}">
                <a16:creationId xmlns:a16="http://schemas.microsoft.com/office/drawing/2014/main" xmlns="" id="{3BF1A822-7E05-426E-AC43-B0ACF1D2748A}"/>
              </a:ext>
            </a:extLst>
          </p:cNvPr>
          <p:cNvPicPr>
            <a:picLocks noGrp="1" noChangeAspect="1"/>
          </p:cNvPicPr>
          <p:nvPr>
            <p:ph idx="1"/>
          </p:nvPr>
        </p:nvPicPr>
        <p:blipFill>
          <a:blip r:embed="rId2"/>
          <a:stretch>
            <a:fillRect/>
          </a:stretch>
        </p:blipFill>
        <p:spPr>
          <a:xfrm>
            <a:off x="647356" y="2698904"/>
            <a:ext cx="7925487" cy="2298391"/>
          </a:xfrm>
          <a:prstGeom prst="rect">
            <a:avLst/>
          </a:prstGeom>
        </p:spPr>
      </p:pic>
      <p:sp>
        <p:nvSpPr>
          <p:cNvPr id="4" name="Footer Placeholder 3">
            <a:extLst>
              <a:ext uri="{FF2B5EF4-FFF2-40B4-BE49-F238E27FC236}">
                <a16:creationId xmlns:a16="http://schemas.microsoft.com/office/drawing/2014/main" xmlns="" id="{15E60184-5E27-4560-989B-3BC34660C26B}"/>
              </a:ext>
            </a:extLst>
          </p:cNvPr>
          <p:cNvSpPr>
            <a:spLocks noGrp="1"/>
          </p:cNvSpPr>
          <p:nvPr>
            <p:ph type="ftr" sz="quarter" idx="11"/>
          </p:nvPr>
        </p:nvSpPr>
        <p:spPr/>
        <p:txBody>
          <a:bodyPr/>
          <a:lstStyle/>
          <a:p>
            <a:pPr>
              <a:defRPr/>
            </a:pPr>
            <a:r>
              <a:rPr lang="en-US">
                <a:solidFill>
                  <a:srgbClr val="000000"/>
                </a:solidFill>
              </a:rPr>
              <a:t>International Grooving and Grinding Association</a:t>
            </a:r>
            <a:endParaRPr lang="en-US" dirty="0">
              <a:solidFill>
                <a:srgbClr val="000000"/>
              </a:solidFill>
            </a:endParaRPr>
          </a:p>
        </p:txBody>
      </p:sp>
      <p:sp>
        <p:nvSpPr>
          <p:cNvPr id="5" name="Slide Number Placeholder 4">
            <a:extLst>
              <a:ext uri="{FF2B5EF4-FFF2-40B4-BE49-F238E27FC236}">
                <a16:creationId xmlns:a16="http://schemas.microsoft.com/office/drawing/2014/main" xmlns="" id="{86EBF3C9-8310-48B3-A7E3-7FFEFF3244B6}"/>
              </a:ext>
            </a:extLst>
          </p:cNvPr>
          <p:cNvSpPr>
            <a:spLocks noGrp="1"/>
          </p:cNvSpPr>
          <p:nvPr>
            <p:ph type="sldNum" sz="quarter" idx="12"/>
          </p:nvPr>
        </p:nvSpPr>
        <p:spPr/>
        <p:txBody>
          <a:bodyPr/>
          <a:lstStyle/>
          <a:p>
            <a:pPr>
              <a:defRPr/>
            </a:pPr>
            <a:fld id="{678B82BA-BE9C-4137-95D6-DD07614521DC}" type="slidenum">
              <a:rPr lang="en-US" smtClean="0">
                <a:solidFill>
                  <a:srgbClr val="000000"/>
                </a:solidFill>
              </a:rPr>
              <a:pPr>
                <a:defRPr/>
              </a:pPr>
              <a:t>38</a:t>
            </a:fld>
            <a:endParaRPr lang="en-US" dirty="0">
              <a:solidFill>
                <a:srgbClr val="000000"/>
              </a:solidFill>
            </a:endParaRPr>
          </a:p>
        </p:txBody>
      </p:sp>
      <p:sp>
        <p:nvSpPr>
          <p:cNvPr id="7" name="TextBox 6">
            <a:extLst>
              <a:ext uri="{FF2B5EF4-FFF2-40B4-BE49-F238E27FC236}">
                <a16:creationId xmlns:a16="http://schemas.microsoft.com/office/drawing/2014/main" xmlns="" id="{F05D35B6-C548-42AD-B8A0-539451A172A3}"/>
              </a:ext>
            </a:extLst>
          </p:cNvPr>
          <p:cNvSpPr txBox="1"/>
          <p:nvPr/>
        </p:nvSpPr>
        <p:spPr>
          <a:xfrm>
            <a:off x="1447800" y="2743200"/>
            <a:ext cx="1371600" cy="369332"/>
          </a:xfrm>
          <a:prstGeom prst="rect">
            <a:avLst/>
          </a:prstGeom>
          <a:solidFill>
            <a:schemeClr val="bg1"/>
          </a:solidFill>
        </p:spPr>
        <p:txBody>
          <a:bodyPr wrap="square" rtlCol="0">
            <a:spAutoFit/>
          </a:bodyPr>
          <a:lstStyle/>
          <a:p>
            <a:r>
              <a:rPr lang="en-US" dirty="0"/>
              <a:t>.5 in .625 in</a:t>
            </a:r>
          </a:p>
        </p:txBody>
      </p:sp>
      <p:sp>
        <p:nvSpPr>
          <p:cNvPr id="8" name="TextBox 7">
            <a:extLst>
              <a:ext uri="{FF2B5EF4-FFF2-40B4-BE49-F238E27FC236}">
                <a16:creationId xmlns:a16="http://schemas.microsoft.com/office/drawing/2014/main" xmlns="" id="{EEFE9012-EACF-4A15-A02D-17C57C61D63F}"/>
              </a:ext>
            </a:extLst>
          </p:cNvPr>
          <p:cNvSpPr txBox="1"/>
          <p:nvPr/>
        </p:nvSpPr>
        <p:spPr>
          <a:xfrm>
            <a:off x="3352800" y="2590800"/>
            <a:ext cx="4876800" cy="369332"/>
          </a:xfrm>
          <a:prstGeom prst="rect">
            <a:avLst/>
          </a:prstGeom>
          <a:solidFill>
            <a:schemeClr val="bg1"/>
          </a:solidFill>
        </p:spPr>
        <p:txBody>
          <a:bodyPr wrap="square" rtlCol="0">
            <a:spAutoFit/>
          </a:bodyPr>
          <a:lstStyle/>
          <a:p>
            <a:r>
              <a:rPr lang="en-US" dirty="0"/>
              <a:t>First Pass .125 in blades with .035 in spacers</a:t>
            </a:r>
          </a:p>
        </p:txBody>
      </p:sp>
      <p:sp>
        <p:nvSpPr>
          <p:cNvPr id="10" name="TextBox 9">
            <a:extLst>
              <a:ext uri="{FF2B5EF4-FFF2-40B4-BE49-F238E27FC236}">
                <a16:creationId xmlns:a16="http://schemas.microsoft.com/office/drawing/2014/main" xmlns="" id="{79BDD772-ECC5-4526-B157-BFF52D38079B}"/>
              </a:ext>
            </a:extLst>
          </p:cNvPr>
          <p:cNvSpPr txBox="1"/>
          <p:nvPr/>
        </p:nvSpPr>
        <p:spPr>
          <a:xfrm>
            <a:off x="3619844" y="2960132"/>
            <a:ext cx="5066956" cy="369332"/>
          </a:xfrm>
          <a:prstGeom prst="rect">
            <a:avLst/>
          </a:prstGeom>
          <a:solidFill>
            <a:schemeClr val="bg1"/>
          </a:solidFill>
        </p:spPr>
        <p:txBody>
          <a:bodyPr wrap="square" rtlCol="0">
            <a:spAutoFit/>
          </a:bodyPr>
          <a:lstStyle/>
          <a:p>
            <a:r>
              <a:rPr lang="en-US" dirty="0"/>
              <a:t>Second Pass .095 in blades spaced .125 -.19 in</a:t>
            </a:r>
          </a:p>
        </p:txBody>
      </p:sp>
      <p:pic>
        <p:nvPicPr>
          <p:cNvPr id="9" name="Picture 8">
            <a:extLst>
              <a:ext uri="{FF2B5EF4-FFF2-40B4-BE49-F238E27FC236}">
                <a16:creationId xmlns:a16="http://schemas.microsoft.com/office/drawing/2014/main" xmlns="" id="{85443C6E-CFEA-4D48-BB4D-3E23201A4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307904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F8451E0-6C8E-42D6-A77E-8B2408AEE254}" type="datetime1">
              <a:rPr lang="en-US"/>
              <a:pPr>
                <a:defRPr/>
              </a:pPr>
              <a:t>3/4/2021</a:t>
            </a:fld>
            <a:endParaRPr lang="en-US" dirty="0"/>
          </a:p>
        </p:txBody>
      </p:sp>
      <p:sp>
        <p:nvSpPr>
          <p:cNvPr id="5" name="Footer Placeholder 4"/>
          <p:cNvSpPr>
            <a:spLocks noGrp="1"/>
          </p:cNvSpPr>
          <p:nvPr>
            <p:ph type="ftr" sz="quarter" idx="11"/>
          </p:nvPr>
        </p:nvSpPr>
        <p:spPr/>
        <p:txBody>
          <a:bodyPr/>
          <a:lstStyle/>
          <a:p>
            <a:pPr>
              <a:defRPr/>
            </a:pPr>
            <a:r>
              <a:rPr lang="en-US" dirty="0"/>
              <a:t>International Grooving and Grinding Association</a:t>
            </a:r>
          </a:p>
        </p:txBody>
      </p:sp>
      <p:sp>
        <p:nvSpPr>
          <p:cNvPr id="6" name="Slide Number Placeholder 5"/>
          <p:cNvSpPr>
            <a:spLocks noGrp="1"/>
          </p:cNvSpPr>
          <p:nvPr>
            <p:ph type="sldNum" sz="quarter" idx="12"/>
          </p:nvPr>
        </p:nvSpPr>
        <p:spPr/>
        <p:txBody>
          <a:bodyPr/>
          <a:lstStyle/>
          <a:p>
            <a:pPr>
              <a:defRPr/>
            </a:pPr>
            <a:fld id="{405E7532-17BA-499E-AEC8-A665D35C3500}" type="slidenum">
              <a:rPr lang="en-US"/>
              <a:pPr>
                <a:defRPr/>
              </a:pPr>
              <a:t>39</a:t>
            </a:fld>
            <a:endParaRPr lang="en-US" dirty="0"/>
          </a:p>
        </p:txBody>
      </p:sp>
      <p:sp>
        <p:nvSpPr>
          <p:cNvPr id="25605" name="Rectangle 1026"/>
          <p:cNvSpPr>
            <a:spLocks noGrp="1" noChangeArrowheads="1"/>
          </p:cNvSpPr>
          <p:nvPr>
            <p:ph type="title"/>
          </p:nvPr>
        </p:nvSpPr>
        <p:spPr>
          <a:xfrm>
            <a:off x="457200" y="152400"/>
            <a:ext cx="8610600" cy="1447800"/>
          </a:xfrm>
        </p:spPr>
        <p:txBody>
          <a:bodyPr/>
          <a:lstStyle/>
          <a:p>
            <a:pPr eaLnBrk="1" hangingPunct="1"/>
            <a:r>
              <a:rPr lang="en-US" altLang="en-US" dirty="0"/>
              <a:t>Why Does NGCS Utilize Grooving?</a:t>
            </a:r>
          </a:p>
        </p:txBody>
      </p:sp>
      <p:sp>
        <p:nvSpPr>
          <p:cNvPr id="25606" name="Rectangle 1027"/>
          <p:cNvSpPr>
            <a:spLocks noGrp="1" noChangeArrowheads="1"/>
          </p:cNvSpPr>
          <p:nvPr>
            <p:ph type="body" idx="1"/>
          </p:nvPr>
        </p:nvSpPr>
        <p:spPr>
          <a:xfrm>
            <a:off x="533400" y="2057400"/>
            <a:ext cx="7848600" cy="4114800"/>
          </a:xfrm>
        </p:spPr>
        <p:txBody>
          <a:bodyPr/>
          <a:lstStyle/>
          <a:p>
            <a:pPr eaLnBrk="1" hangingPunct="1">
              <a:buFont typeface="Wingdings" panose="05000000000000000000" pitchFamily="2" charset="2"/>
              <a:buChar char="Ø"/>
            </a:pPr>
            <a:r>
              <a:rPr lang="en-US" altLang="en-US" dirty="0"/>
              <a:t>Reduce the number of wet pavement accidents</a:t>
            </a:r>
          </a:p>
          <a:p>
            <a:pPr eaLnBrk="1" hangingPunct="1">
              <a:buFont typeface="Wingdings" panose="05000000000000000000" pitchFamily="2" charset="2"/>
              <a:buChar char="Ø"/>
            </a:pPr>
            <a:r>
              <a:rPr lang="en-US" altLang="en-US" dirty="0"/>
              <a:t>The wet pavement accident occurs when the vehicle pavement friction demand exceeds the ability of the pavement-tire contact to produce the required amount of friction</a:t>
            </a:r>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874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Authorities React</a:t>
            </a:r>
          </a:p>
        </p:txBody>
      </p:sp>
      <p:sp>
        <p:nvSpPr>
          <p:cNvPr id="4" name="Content Placeholder 3"/>
          <p:cNvSpPr>
            <a:spLocks noGrp="1"/>
          </p:cNvSpPr>
          <p:nvPr>
            <p:ph idx="1"/>
          </p:nvPr>
        </p:nvSpPr>
        <p:spPr>
          <a:xfrm>
            <a:off x="533400" y="1752600"/>
            <a:ext cx="8153400" cy="4038600"/>
          </a:xfrm>
        </p:spPr>
        <p:txBody>
          <a:bodyPr/>
          <a:lstStyle/>
          <a:p>
            <a:pPr>
              <a:buClr>
                <a:srgbClr val="FF0000"/>
              </a:buClr>
              <a:buFont typeface="Wingdings" panose="05000000000000000000" pitchFamily="2" charset="2"/>
              <a:buChar char="Ø"/>
            </a:pPr>
            <a:r>
              <a:rPr lang="en-US" dirty="0"/>
              <a:t>Transportation Authorities now place greater emphasis on tire/pavement noise, smoothness and construction delays.</a:t>
            </a:r>
          </a:p>
          <a:p>
            <a:pPr lvl="1">
              <a:buClr>
                <a:srgbClr val="FF0000"/>
              </a:buClr>
              <a:buFont typeface="Wingdings" panose="05000000000000000000" pitchFamily="2" charset="2"/>
              <a:buChar char="Ø"/>
            </a:pPr>
            <a:r>
              <a:rPr lang="en-US" dirty="0"/>
              <a:t>Development of tighter smoothness and new noise specifications.</a:t>
            </a:r>
          </a:p>
          <a:p>
            <a:pPr lvl="1">
              <a:buClr>
                <a:srgbClr val="FF0000"/>
              </a:buClr>
              <a:buFont typeface="Wingdings" panose="05000000000000000000" pitchFamily="2" charset="2"/>
              <a:buChar char="Ø"/>
            </a:pPr>
            <a:r>
              <a:rPr lang="en-US" dirty="0"/>
              <a:t>Development of low noise surface treatments.</a:t>
            </a:r>
          </a:p>
          <a:p>
            <a:pPr lvl="1">
              <a:buClr>
                <a:srgbClr val="FF0000"/>
              </a:buClr>
              <a:buFont typeface="Wingdings" panose="05000000000000000000" pitchFamily="2" charset="2"/>
              <a:buChar char="Ø"/>
            </a:pPr>
            <a:r>
              <a:rPr lang="en-US" dirty="0"/>
              <a:t>Increased use of sound walls.</a:t>
            </a:r>
          </a:p>
          <a:p>
            <a:pPr lvl="1">
              <a:buClr>
                <a:srgbClr val="FF0000"/>
              </a:buClr>
              <a:buFont typeface="Wingdings" panose="05000000000000000000" pitchFamily="2" charset="2"/>
              <a:buChar char="Ø"/>
            </a:pPr>
            <a:r>
              <a:rPr lang="en-US" dirty="0"/>
              <a:t>Night work becomes the standard.</a:t>
            </a:r>
          </a:p>
          <a:p>
            <a:pPr lvl="1">
              <a:buClr>
                <a:srgbClr val="FF0000"/>
              </a:buClr>
              <a:buFont typeface="Wingdings" panose="05000000000000000000" pitchFamily="2" charset="2"/>
              <a:buChar char="Ø"/>
            </a:pPr>
            <a:r>
              <a:rPr lang="en-US" dirty="0"/>
              <a:t>Safety concerns are still a priority!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94850594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B6E2FDF3-5A35-4B70-9790-BB106E1224DE}" type="datetime1">
              <a:rPr lang="en-US"/>
              <a:pPr>
                <a:defRPr/>
              </a:pPr>
              <a:t>3/4/2021</a:t>
            </a:fld>
            <a:endParaRPr lang="en-US"/>
          </a:p>
        </p:txBody>
      </p:sp>
      <p:sp>
        <p:nvSpPr>
          <p:cNvPr id="5" name="Footer Placeholder 4"/>
          <p:cNvSpPr>
            <a:spLocks noGrp="1"/>
          </p:cNvSpPr>
          <p:nvPr>
            <p:ph type="ftr" sz="quarter" idx="11"/>
          </p:nvPr>
        </p:nvSpPr>
        <p:spPr/>
        <p:txBody>
          <a:bodyPr/>
          <a:lstStyle/>
          <a:p>
            <a:pPr>
              <a:defRPr/>
            </a:pPr>
            <a:r>
              <a:rPr lang="en-US"/>
              <a:t>International Grooving and Grinding Association</a:t>
            </a:r>
          </a:p>
        </p:txBody>
      </p:sp>
      <p:sp>
        <p:nvSpPr>
          <p:cNvPr id="6" name="Slide Number Placeholder 5"/>
          <p:cNvSpPr>
            <a:spLocks noGrp="1"/>
          </p:cNvSpPr>
          <p:nvPr>
            <p:ph type="sldNum" sz="quarter" idx="12"/>
          </p:nvPr>
        </p:nvSpPr>
        <p:spPr/>
        <p:txBody>
          <a:bodyPr/>
          <a:lstStyle/>
          <a:p>
            <a:pPr>
              <a:defRPr/>
            </a:pPr>
            <a:fld id="{D16CC5B1-26B3-4408-8CC9-0E1E80E1E273}" type="slidenum">
              <a:rPr lang="en-US"/>
              <a:pPr>
                <a:defRPr/>
              </a:pPr>
              <a:t>40</a:t>
            </a:fld>
            <a:endParaRPr lang="en-US"/>
          </a:p>
        </p:txBody>
      </p:sp>
      <p:sp>
        <p:nvSpPr>
          <p:cNvPr id="29701" name="Rectangle 2"/>
          <p:cNvSpPr>
            <a:spLocks noGrp="1" noChangeArrowheads="1"/>
          </p:cNvSpPr>
          <p:nvPr>
            <p:ph type="title"/>
          </p:nvPr>
        </p:nvSpPr>
        <p:spPr>
          <a:xfrm>
            <a:off x="609600" y="457200"/>
            <a:ext cx="7924800" cy="1143000"/>
          </a:xfrm>
        </p:spPr>
        <p:txBody>
          <a:bodyPr/>
          <a:lstStyle/>
          <a:p>
            <a:pPr eaLnBrk="1" hangingPunct="1"/>
            <a:r>
              <a:rPr lang="en-US" altLang="en-US" dirty="0"/>
              <a:t>Improved Internal Water Drainage</a:t>
            </a:r>
          </a:p>
        </p:txBody>
      </p:sp>
      <p:sp>
        <p:nvSpPr>
          <p:cNvPr id="29702" name="Rectangle 3"/>
          <p:cNvSpPr>
            <a:spLocks noGrp="1" noChangeArrowheads="1"/>
          </p:cNvSpPr>
          <p:nvPr>
            <p:ph type="body" idx="1"/>
          </p:nvPr>
        </p:nvSpPr>
        <p:spPr>
          <a:xfrm>
            <a:off x="685800" y="1981200"/>
            <a:ext cx="7924800" cy="3352800"/>
          </a:xfrm>
        </p:spPr>
        <p:txBody>
          <a:bodyPr/>
          <a:lstStyle/>
          <a:p>
            <a:pPr eaLnBrk="1" hangingPunct="1">
              <a:buFont typeface="Wingdings" panose="05000000000000000000" pitchFamily="2" charset="2"/>
              <a:buChar char="Ø"/>
            </a:pPr>
            <a:r>
              <a:rPr lang="en-US" altLang="en-US" dirty="0"/>
              <a:t>Grooves provide “escape route” for water trapped between tire and pavement surface</a:t>
            </a:r>
          </a:p>
          <a:p>
            <a:pPr eaLnBrk="1" hangingPunct="1">
              <a:buFont typeface="Wingdings" panose="05000000000000000000" pitchFamily="2" charset="2"/>
              <a:buChar char="Ø"/>
            </a:pPr>
            <a:r>
              <a:rPr lang="en-US" altLang="en-US" dirty="0"/>
              <a:t>Increases macro-texture of pavement surface. </a:t>
            </a:r>
          </a:p>
          <a:p>
            <a:pPr eaLnBrk="1" hangingPunct="1">
              <a:buFont typeface="Wingdings" panose="05000000000000000000" pitchFamily="2" charset="2"/>
              <a:buChar char="Ø"/>
            </a:pPr>
            <a:r>
              <a:rPr lang="en-US" altLang="en-US" b="1" u="sng" dirty="0"/>
              <a:t>Reduces the potential for hydroplaning</a:t>
            </a:r>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719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Hydroplaning</a:t>
            </a:r>
          </a:p>
        </p:txBody>
      </p:sp>
      <p:pic>
        <p:nvPicPr>
          <p:cNvPr id="4" name="Content Placeholder 3" descr="http://upload.wikimedia.org/wikipedia/commons/a/a7/Hydroplaning.jpg"/>
          <p:cNvPicPr>
            <a:picLocks noGrp="1" noChangeAspect="1"/>
          </p:cNvPicPr>
          <p:nvPr>
            <p:ph idx="4294967295"/>
          </p:nvPr>
        </p:nvPicPr>
        <p:blipFill>
          <a:blip r:embed="rId3" cstate="print"/>
          <a:srcRect/>
          <a:stretch>
            <a:fillRect/>
          </a:stretch>
        </p:blipFill>
        <p:spPr bwMode="auto">
          <a:xfrm>
            <a:off x="2327176" y="1864410"/>
            <a:ext cx="4870648" cy="4114800"/>
          </a:xfrm>
          <a:prstGeom prst="rect">
            <a:avLst/>
          </a:prstGeom>
          <a:noFill/>
          <a:ln w="9525">
            <a:noFill/>
            <a:miter lim="800000"/>
            <a:headEnd/>
            <a:tailEnd/>
          </a:ln>
        </p:spPr>
      </p:pic>
      <p:sp>
        <p:nvSpPr>
          <p:cNvPr id="5" name="TextBox 4"/>
          <p:cNvSpPr txBox="1"/>
          <p:nvPr/>
        </p:nvSpPr>
        <p:spPr>
          <a:xfrm>
            <a:off x="758543" y="6227545"/>
            <a:ext cx="6712514" cy="369332"/>
          </a:xfrm>
          <a:prstGeom prst="rect">
            <a:avLst/>
          </a:prstGeom>
          <a:noFill/>
        </p:spPr>
        <p:txBody>
          <a:bodyPr wrap="square" rtlCol="0">
            <a:spAutoFit/>
          </a:bodyPr>
          <a:lstStyle/>
          <a:p>
            <a:r>
              <a:rPr lang="en-US" dirty="0"/>
              <a:t>Hydroplaning is When Tire is Not Contacting Pavement</a:t>
            </a:r>
          </a:p>
        </p:txBody>
      </p:sp>
      <p:cxnSp>
        <p:nvCxnSpPr>
          <p:cNvPr id="7" name="Straight Arrow Connector 6"/>
          <p:cNvCxnSpPr>
            <a:cxnSpLocks/>
          </p:cNvCxnSpPr>
          <p:nvPr/>
        </p:nvCxnSpPr>
        <p:spPr bwMode="auto">
          <a:xfrm flipH="1" flipV="1">
            <a:off x="4114800" y="5570695"/>
            <a:ext cx="1295400" cy="656850"/>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
        <p:nvSpPr>
          <p:cNvPr id="6" name="Slide Number Placeholder 5">
            <a:extLst>
              <a:ext uri="{FF2B5EF4-FFF2-40B4-BE49-F238E27FC236}">
                <a16:creationId xmlns:a16="http://schemas.microsoft.com/office/drawing/2014/main" xmlns="" id="{F191F213-6D1B-4A78-9FBD-4672F63EBBED}"/>
              </a:ext>
            </a:extLst>
          </p:cNvPr>
          <p:cNvSpPr>
            <a:spLocks noGrp="1"/>
          </p:cNvSpPr>
          <p:nvPr>
            <p:ph type="sldNum" sz="quarter" idx="12"/>
          </p:nvPr>
        </p:nvSpPr>
        <p:spPr/>
        <p:txBody>
          <a:bodyPr/>
          <a:lstStyle/>
          <a:p>
            <a:pPr>
              <a:defRPr/>
            </a:pPr>
            <a:fld id="{9D28089A-98D3-48A7-B50E-03B72C68C23B}" type="slidenum">
              <a:rPr lang="en-US" smtClean="0">
                <a:solidFill>
                  <a:srgbClr val="000000"/>
                </a:solidFill>
              </a:rPr>
              <a:pPr>
                <a:defRPr/>
              </a:pPr>
              <a:t>41</a:t>
            </a:fld>
            <a:endParaRPr lang="en-US" dirty="0">
              <a:solidFill>
                <a:srgbClr val="000000"/>
              </a:solidFill>
            </a:endParaRPr>
          </a:p>
        </p:txBody>
      </p:sp>
      <p:sp>
        <p:nvSpPr>
          <p:cNvPr id="3" name="Footer Placeholder 2">
            <a:extLst>
              <a:ext uri="{FF2B5EF4-FFF2-40B4-BE49-F238E27FC236}">
                <a16:creationId xmlns:a16="http://schemas.microsoft.com/office/drawing/2014/main" xmlns="" id="{99C6B156-C725-45C7-BB29-E71109422165}"/>
              </a:ext>
            </a:extLst>
          </p:cNvPr>
          <p:cNvSpPr>
            <a:spLocks noGrp="1"/>
          </p:cNvSpPr>
          <p:nvPr>
            <p:ph type="ftr" sz="quarter" idx="11"/>
          </p:nvPr>
        </p:nvSpPr>
        <p:spPr/>
        <p:txBody>
          <a:bodyPr/>
          <a:lstStyle/>
          <a:p>
            <a:pPr>
              <a:defRPr/>
            </a:pPr>
            <a:r>
              <a:rPr lang="en-US">
                <a:solidFill>
                  <a:srgbClr val="000000"/>
                </a:solidFill>
              </a:rPr>
              <a:t>International Grooving and Grinding Association</a:t>
            </a:r>
            <a:endParaRPr lang="en-US" dirty="0">
              <a:solidFill>
                <a:srgbClr val="000000"/>
              </a:solidFill>
            </a:endParaRPr>
          </a:p>
        </p:txBody>
      </p:sp>
      <p:pic>
        <p:nvPicPr>
          <p:cNvPr id="8" name="Picture 7">
            <a:extLst>
              <a:ext uri="{FF2B5EF4-FFF2-40B4-BE49-F238E27FC236}">
                <a16:creationId xmlns:a16="http://schemas.microsoft.com/office/drawing/2014/main" xmlns="" id="{5B1A510A-8FB7-48B4-9A15-1B9C496DA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710167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a:t>Reduced Splash and Spray</a:t>
            </a:r>
          </a:p>
        </p:txBody>
      </p:sp>
      <p:pic>
        <p:nvPicPr>
          <p:cNvPr id="27651" name="Picture 3" descr="US60 EB ARFC Spray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3400" y="2392363"/>
            <a:ext cx="3983037" cy="29876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6" descr="US 60 EB PCPP Lon Grooved Spray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24400" y="2390775"/>
            <a:ext cx="3984625" cy="29892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52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1"/>
          <p:cNvSpPr>
            <a:spLocks noGrp="1"/>
          </p:cNvSpPr>
          <p:nvPr>
            <p:ph type="dt" sz="quarter" idx="10"/>
          </p:nvPr>
        </p:nvSpPr>
        <p:spPr/>
        <p:txBody>
          <a:bodyPr/>
          <a:lstStyle/>
          <a:p>
            <a:pPr>
              <a:defRPr/>
            </a:pPr>
            <a:fld id="{1C7EB0DC-D0AC-42EF-9483-BD3E8241F897}" type="datetime1">
              <a:rPr lang="en-US"/>
              <a:pPr>
                <a:defRPr/>
              </a:pPr>
              <a:t>3/4/2021</a:t>
            </a:fld>
            <a:endParaRPr lang="en-US"/>
          </a:p>
        </p:txBody>
      </p:sp>
      <p:sp>
        <p:nvSpPr>
          <p:cNvPr id="4" name="Footer Placeholder 2"/>
          <p:cNvSpPr>
            <a:spLocks noGrp="1"/>
          </p:cNvSpPr>
          <p:nvPr>
            <p:ph type="ftr" sz="quarter" idx="11"/>
          </p:nvPr>
        </p:nvSpPr>
        <p:spPr/>
        <p:txBody>
          <a:bodyPr/>
          <a:lstStyle/>
          <a:p>
            <a:pPr>
              <a:defRPr/>
            </a:pPr>
            <a:r>
              <a:rPr lang="en-US"/>
              <a:t>International Grooving and Grinding Association</a:t>
            </a:r>
          </a:p>
        </p:txBody>
      </p:sp>
      <p:sp>
        <p:nvSpPr>
          <p:cNvPr id="5" name="Slide Number Placeholder 3"/>
          <p:cNvSpPr>
            <a:spLocks noGrp="1"/>
          </p:cNvSpPr>
          <p:nvPr>
            <p:ph type="sldNum" sz="quarter" idx="12"/>
          </p:nvPr>
        </p:nvSpPr>
        <p:spPr/>
        <p:txBody>
          <a:bodyPr/>
          <a:lstStyle/>
          <a:p>
            <a:pPr>
              <a:defRPr/>
            </a:pPr>
            <a:fld id="{8BBDAB6A-DF80-4E4C-80DE-88A48475DDA7}" type="slidenum">
              <a:rPr lang="en-US"/>
              <a:pPr>
                <a:defRPr/>
              </a:pPr>
              <a:t>43</a:t>
            </a:fld>
            <a:endParaRPr lang="en-US"/>
          </a:p>
        </p:txBody>
      </p:sp>
      <p:pic>
        <p:nvPicPr>
          <p:cNvPr id="28677" name="Picture 4" descr="D:\Promotional\Grooving Promotional Tools\Grooving Intnl Airport-Safety G&amp;G\Sca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843838"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377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86CFBA5-E13D-42DE-A9DB-BA5E1C352F58}" type="datetime1">
              <a:rPr lang="en-US"/>
              <a:pPr>
                <a:defRPr/>
              </a:pPr>
              <a:t>3/4/2021</a:t>
            </a:fld>
            <a:endParaRPr lang="en-US"/>
          </a:p>
        </p:txBody>
      </p:sp>
      <p:sp>
        <p:nvSpPr>
          <p:cNvPr id="5" name="Footer Placeholder 4"/>
          <p:cNvSpPr>
            <a:spLocks noGrp="1"/>
          </p:cNvSpPr>
          <p:nvPr>
            <p:ph type="ftr" sz="quarter" idx="11"/>
          </p:nvPr>
        </p:nvSpPr>
        <p:spPr/>
        <p:txBody>
          <a:bodyPr/>
          <a:lstStyle/>
          <a:p>
            <a:pPr>
              <a:defRPr/>
            </a:pPr>
            <a:r>
              <a:rPr lang="en-US"/>
              <a:t>International Grooving and Grinding Association</a:t>
            </a:r>
          </a:p>
        </p:txBody>
      </p:sp>
      <p:sp>
        <p:nvSpPr>
          <p:cNvPr id="6" name="Slide Number Placeholder 5"/>
          <p:cNvSpPr>
            <a:spLocks noGrp="1"/>
          </p:cNvSpPr>
          <p:nvPr>
            <p:ph type="sldNum" sz="quarter" idx="12"/>
          </p:nvPr>
        </p:nvSpPr>
        <p:spPr/>
        <p:txBody>
          <a:bodyPr/>
          <a:lstStyle/>
          <a:p>
            <a:pPr>
              <a:defRPr/>
            </a:pPr>
            <a:fld id="{15628E89-09AD-4784-B73F-46817CA1A3C1}" type="slidenum">
              <a:rPr lang="en-US"/>
              <a:pPr>
                <a:defRPr/>
              </a:pPr>
              <a:t>44</a:t>
            </a:fld>
            <a:endParaRPr lang="en-US" dirty="0"/>
          </a:p>
        </p:txBody>
      </p:sp>
      <p:sp>
        <p:nvSpPr>
          <p:cNvPr id="50181" name="Rectangle 2"/>
          <p:cNvSpPr>
            <a:spLocks noGrp="1" noChangeArrowheads="1"/>
          </p:cNvSpPr>
          <p:nvPr>
            <p:ph type="title"/>
          </p:nvPr>
        </p:nvSpPr>
        <p:spPr>
          <a:xfrm>
            <a:off x="533400" y="473075"/>
            <a:ext cx="8383588" cy="1143000"/>
          </a:xfrm>
        </p:spPr>
        <p:txBody>
          <a:bodyPr/>
          <a:lstStyle/>
          <a:p>
            <a:pPr eaLnBrk="1" hangingPunct="1"/>
            <a:r>
              <a:rPr lang="en-US" altLang="en-US" sz="4000" dirty="0"/>
              <a:t>CALTANS Grooved Pavement Study</a:t>
            </a:r>
          </a:p>
        </p:txBody>
      </p:sp>
      <p:sp>
        <p:nvSpPr>
          <p:cNvPr id="50182" name="Rectangle 3"/>
          <p:cNvSpPr>
            <a:spLocks noGrp="1" noChangeArrowheads="1"/>
          </p:cNvSpPr>
          <p:nvPr>
            <p:ph type="body" idx="1"/>
          </p:nvPr>
        </p:nvSpPr>
        <p:spPr>
          <a:xfrm>
            <a:off x="609600" y="1905000"/>
            <a:ext cx="7772400" cy="3657600"/>
          </a:xfrm>
        </p:spPr>
        <p:txBody>
          <a:bodyPr/>
          <a:lstStyle/>
          <a:p>
            <a:pPr eaLnBrk="1" hangingPunct="1">
              <a:lnSpc>
                <a:spcPct val="90000"/>
              </a:lnSpc>
              <a:buFont typeface="Wingdings" panose="05000000000000000000" pitchFamily="2" charset="2"/>
              <a:buChar char="Ø"/>
            </a:pPr>
            <a:r>
              <a:rPr lang="en-US" altLang="en-US" dirty="0"/>
              <a:t>Study conducted over a four-year period</a:t>
            </a:r>
          </a:p>
          <a:p>
            <a:pPr eaLnBrk="1" hangingPunct="1">
              <a:lnSpc>
                <a:spcPct val="90000"/>
              </a:lnSpc>
              <a:buFont typeface="Wingdings" panose="05000000000000000000" pitchFamily="2" charset="2"/>
              <a:buChar char="Ø"/>
            </a:pPr>
            <a:r>
              <a:rPr lang="en-US" altLang="en-US" dirty="0"/>
              <a:t>All grooved and un-grooved control sections located on freeways in urban Los Angeles County</a:t>
            </a:r>
          </a:p>
          <a:p>
            <a:pPr eaLnBrk="1" hangingPunct="1">
              <a:lnSpc>
                <a:spcPct val="90000"/>
              </a:lnSpc>
              <a:buFont typeface="Wingdings" panose="05000000000000000000" pitchFamily="2" charset="2"/>
              <a:buChar char="Ø"/>
            </a:pPr>
            <a:r>
              <a:rPr lang="en-US" altLang="en-US" dirty="0"/>
              <a:t>Study includes 322 lane-miles of grooved pavement</a:t>
            </a:r>
          </a:p>
          <a:p>
            <a:pPr eaLnBrk="1" hangingPunct="1">
              <a:lnSpc>
                <a:spcPct val="90000"/>
              </a:lnSpc>
              <a:buFont typeface="Wingdings" panose="05000000000000000000" pitchFamily="2" charset="2"/>
              <a:buChar char="Ø"/>
            </a:pPr>
            <a:r>
              <a:rPr lang="en-US" altLang="en-US" dirty="0"/>
              <a:t>Study includes 750 lane-miles of un-grooved control sections</a:t>
            </a:r>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779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62600" y="1386110"/>
            <a:ext cx="3354388" cy="1738090"/>
          </a:xfrm>
        </p:spPr>
        <p:txBody>
          <a:bodyPr>
            <a:normAutofit/>
          </a:bodyPr>
          <a:lstStyle/>
          <a:p>
            <a:r>
              <a:rPr lang="en-US" dirty="0"/>
              <a:t>CALTRANS Grooving Research</a:t>
            </a:r>
          </a:p>
        </p:txBody>
      </p:sp>
      <p:pic>
        <p:nvPicPr>
          <p:cNvPr id="3" name="Picture 2"/>
          <p:cNvPicPr>
            <a:picLocks noChangeAspect="1"/>
          </p:cNvPicPr>
          <p:nvPr/>
        </p:nvPicPr>
        <p:blipFill rotWithShape="1">
          <a:blip r:embed="rId2"/>
          <a:srcRect l="30378" t="15148" r="42597" b="17755"/>
          <a:stretch/>
        </p:blipFill>
        <p:spPr>
          <a:xfrm>
            <a:off x="204978" y="533400"/>
            <a:ext cx="4748022" cy="6126480"/>
          </a:xfrm>
          <a:prstGeom prst="rect">
            <a:avLst/>
          </a:prstGeom>
        </p:spPr>
      </p:pic>
      <p:pic>
        <p:nvPicPr>
          <p:cNvPr id="4" name="Picture 3"/>
          <p:cNvPicPr>
            <a:picLocks noChangeAspect="1"/>
          </p:cNvPicPr>
          <p:nvPr/>
        </p:nvPicPr>
        <p:blipFill rotWithShape="1">
          <a:blip r:embed="rId2"/>
          <a:srcRect l="31263" t="54954" r="51192" b="38493"/>
          <a:stretch/>
        </p:blipFill>
        <p:spPr>
          <a:xfrm>
            <a:off x="1871493" y="5029200"/>
            <a:ext cx="7078901" cy="1374162"/>
          </a:xfrm>
          <a:prstGeom prst="rect">
            <a:avLst/>
          </a:prstGeom>
          <a:ln w="34925">
            <a:solidFill>
              <a:schemeClr val="accent1"/>
            </a:solidFill>
          </a:ln>
        </p:spPr>
      </p:pic>
      <p:cxnSp>
        <p:nvCxnSpPr>
          <p:cNvPr id="6" name="Straight Arrow Connector 5"/>
          <p:cNvCxnSpPr/>
          <p:nvPr/>
        </p:nvCxnSpPr>
        <p:spPr>
          <a:xfrm flipH="1" flipV="1">
            <a:off x="1940888" y="4695886"/>
            <a:ext cx="885897" cy="5187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3688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solidFill>
                  <a:srgbClr val="000000"/>
                </a:solidFill>
              </a:rPr>
              <a:t>International Grooving and Grinding Association</a:t>
            </a:r>
            <a:endParaRPr lang="en-US" dirty="0">
              <a:solidFill>
                <a:srgbClr val="000000"/>
              </a:solidFill>
            </a:endParaRPr>
          </a:p>
        </p:txBody>
      </p:sp>
      <p:sp>
        <p:nvSpPr>
          <p:cNvPr id="5" name="Slide Number Placeholder 4"/>
          <p:cNvSpPr>
            <a:spLocks noGrp="1"/>
          </p:cNvSpPr>
          <p:nvPr>
            <p:ph type="sldNum" sz="quarter" idx="12"/>
          </p:nvPr>
        </p:nvSpPr>
        <p:spPr/>
        <p:txBody>
          <a:bodyPr/>
          <a:lstStyle/>
          <a:p>
            <a:pPr>
              <a:defRPr/>
            </a:pPr>
            <a:fld id="{DF853133-F2A6-46FE-81EC-B53FE74813BD}" type="slidenum">
              <a:rPr lang="en-US" smtClean="0">
                <a:solidFill>
                  <a:srgbClr val="000000"/>
                </a:solidFill>
              </a:rPr>
              <a:pPr>
                <a:defRPr/>
              </a:pPr>
              <a:t>46</a:t>
            </a:fld>
            <a:endParaRPr lang="en-US" dirty="0">
              <a:solidFill>
                <a:srgbClr val="000000"/>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326" y="0"/>
            <a:ext cx="94555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023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381000" y="998538"/>
            <a:ext cx="8305800" cy="609600"/>
          </a:xfrm>
        </p:spPr>
        <p:txBody>
          <a:bodyPr>
            <a:spAutoFit/>
          </a:bodyPr>
          <a:lstStyle/>
          <a:p>
            <a:pPr eaLnBrk="1" hangingPunct="1"/>
            <a:r>
              <a:rPr lang="en-US" altLang="en-US" sz="4200" dirty="0"/>
              <a:t>Mean Texture Depths – KDOT1-70</a:t>
            </a:r>
          </a:p>
        </p:txBody>
      </p:sp>
      <p:sp>
        <p:nvSpPr>
          <p:cNvPr id="61443" name="Picture 2"/>
          <p:cNvSpPr>
            <a:spLocks noChangeAspect="1"/>
          </p:cNvSpPr>
          <p:nvPr/>
        </p:nvSpPr>
        <p:spPr bwMode="auto">
          <a:xfrm>
            <a:off x="1382713" y="1981200"/>
            <a:ext cx="6389687"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800" dirty="0"/>
          </a:p>
        </p:txBody>
      </p:sp>
      <p:sp>
        <p:nvSpPr>
          <p:cNvPr id="61444"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57362CDE-38DC-40A7-9DC4-A7920DFFBD9F}" type="slidenum">
              <a:rPr lang="en-US" altLang="en-US" sz="1000" smtClean="0">
                <a:ea typeface="ＭＳ Ｐゴシック" pitchFamily="34" charset="-128"/>
              </a:rPr>
              <a:pPr>
                <a:spcBef>
                  <a:spcPct val="0"/>
                </a:spcBef>
                <a:buClrTx/>
                <a:buSzTx/>
                <a:buFontTx/>
                <a:buNone/>
              </a:pPr>
              <a:t>47</a:t>
            </a:fld>
            <a:endParaRPr lang="en-US" altLang="en-US" sz="1000" dirty="0">
              <a:ea typeface="ＭＳ Ｐゴシック" pitchFamily="34" charset="-128"/>
            </a:endParaRPr>
          </a:p>
        </p:txBody>
      </p:sp>
      <p:sp>
        <p:nvSpPr>
          <p:cNvPr id="61445"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l="1074" t="12770" r="5681" b="3682"/>
          <a:stretch>
            <a:fillRect/>
          </a:stretch>
        </p:blipFill>
        <p:spPr bwMode="auto">
          <a:xfrm>
            <a:off x="1447800" y="1828800"/>
            <a:ext cx="606742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0E0009E4-12D3-4195-9980-BCC59348C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576801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xmlns="" id="{665AFDCC-C38C-4F10-A880-5ECA70DFE8EB}"/>
              </a:ext>
            </a:extLst>
          </p:cNvPr>
          <p:cNvSpPr>
            <a:spLocks noGrp="1" noChangeArrowheads="1"/>
          </p:cNvSpPr>
          <p:nvPr>
            <p:ph type="title"/>
          </p:nvPr>
        </p:nvSpPr>
        <p:spPr/>
        <p:txBody>
          <a:bodyPr>
            <a:noAutofit/>
          </a:bodyPr>
          <a:lstStyle/>
          <a:p>
            <a:r>
              <a:rPr lang="en-US" altLang="en-US" sz="4000" cap="none" dirty="0"/>
              <a:t>ASTM Locked </a:t>
            </a:r>
            <a:r>
              <a:rPr lang="en-US" altLang="en-US" sz="4000" dirty="0"/>
              <a:t>W</a:t>
            </a:r>
            <a:r>
              <a:rPr lang="en-US" altLang="en-US" sz="4000" cap="none" dirty="0"/>
              <a:t>heel </a:t>
            </a:r>
            <a:r>
              <a:rPr lang="en-US" altLang="en-US" sz="4000" dirty="0"/>
              <a:t>F</a:t>
            </a:r>
            <a:r>
              <a:rPr lang="en-US" altLang="en-US" sz="4000" cap="none" dirty="0"/>
              <a:t>riction </a:t>
            </a:r>
            <a:r>
              <a:rPr lang="en-US" altLang="en-US" sz="4000" dirty="0"/>
              <a:t>T</a:t>
            </a:r>
            <a:r>
              <a:rPr lang="en-US" altLang="en-US" sz="4000" cap="none" dirty="0"/>
              <a:t>ester</a:t>
            </a:r>
          </a:p>
        </p:txBody>
      </p:sp>
      <p:pic>
        <p:nvPicPr>
          <p:cNvPr id="34821" name="Picture 4">
            <a:extLst>
              <a:ext uri="{FF2B5EF4-FFF2-40B4-BE49-F238E27FC236}">
                <a16:creationId xmlns:a16="http://schemas.microsoft.com/office/drawing/2014/main" xmlns="" id="{FCBE8B7C-3432-46F3-82A7-78AAAD682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8800"/>
            <a:ext cx="73977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17D38CB9-D865-41AC-BAEA-2C1B56E6F9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xmlns="" id="{97598E07-D67E-480A-8F9F-0737C5B5A20F}"/>
              </a:ext>
            </a:extLst>
          </p:cNvPr>
          <p:cNvSpPr txBox="1">
            <a:spLocks noGrp="1"/>
          </p:cNvSpPr>
          <p:nvPr>
            <p:ph type="title"/>
          </p:nvPr>
        </p:nvSpPr>
        <p:spPr>
          <a:xfrm>
            <a:off x="581192" y="770692"/>
            <a:ext cx="7989752" cy="677108"/>
          </a:xfrm>
        </p:spPr>
        <p:txBody>
          <a:bodyPr lIns="0" tIns="0" rIns="0" bIns="0" rtlCol="0">
            <a:spAutoFit/>
          </a:bodyPr>
          <a:lstStyle/>
          <a:p>
            <a:pPr marL="12689">
              <a:lnSpc>
                <a:spcPct val="100000"/>
              </a:lnSpc>
              <a:defRPr/>
            </a:pPr>
            <a:r>
              <a:rPr lang="en-US" cap="none" spc="-5" dirty="0"/>
              <a:t>Tests Conducted </a:t>
            </a:r>
            <a:r>
              <a:rPr lang="en-US" spc="-5" dirty="0"/>
              <a:t>W</a:t>
            </a:r>
            <a:r>
              <a:rPr lang="en-US" cap="none" spc="-5" dirty="0"/>
              <a:t>ith 2 Tire</a:t>
            </a:r>
            <a:r>
              <a:rPr lang="en-US" cap="none" spc="-70" dirty="0"/>
              <a:t> </a:t>
            </a:r>
            <a:r>
              <a:rPr lang="en-US" spc="-5" dirty="0"/>
              <a:t>T</a:t>
            </a:r>
            <a:r>
              <a:rPr lang="en-US" cap="none" spc="-5" dirty="0"/>
              <a:t>ypes</a:t>
            </a:r>
          </a:p>
        </p:txBody>
      </p:sp>
      <p:sp>
        <p:nvSpPr>
          <p:cNvPr id="3" name="Content Placeholder 2">
            <a:extLst>
              <a:ext uri="{FF2B5EF4-FFF2-40B4-BE49-F238E27FC236}">
                <a16:creationId xmlns:a16="http://schemas.microsoft.com/office/drawing/2014/main" xmlns="" id="{E3858778-03A4-49FC-8735-6A96EC338DCA}"/>
              </a:ext>
            </a:extLst>
          </p:cNvPr>
          <p:cNvSpPr>
            <a:spLocks noGrp="1"/>
          </p:cNvSpPr>
          <p:nvPr>
            <p:ph idx="1"/>
          </p:nvPr>
        </p:nvSpPr>
        <p:spPr/>
        <p:txBody>
          <a:bodyPr/>
          <a:lstStyle/>
          <a:p>
            <a:endParaRPr lang="en-US" dirty="0"/>
          </a:p>
        </p:txBody>
      </p:sp>
      <p:sp>
        <p:nvSpPr>
          <p:cNvPr id="35843" name="object 3">
            <a:extLst>
              <a:ext uri="{FF2B5EF4-FFF2-40B4-BE49-F238E27FC236}">
                <a16:creationId xmlns:a16="http://schemas.microsoft.com/office/drawing/2014/main" xmlns="" id="{702909AA-914E-4C1D-AD41-EE6D793EDD47}"/>
              </a:ext>
            </a:extLst>
          </p:cNvPr>
          <p:cNvSpPr>
            <a:spLocks noChangeArrowheads="1"/>
          </p:cNvSpPr>
          <p:nvPr/>
        </p:nvSpPr>
        <p:spPr bwMode="auto">
          <a:xfrm>
            <a:off x="431800" y="1712913"/>
            <a:ext cx="4037013" cy="35591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35844" name="object 4">
            <a:extLst>
              <a:ext uri="{FF2B5EF4-FFF2-40B4-BE49-F238E27FC236}">
                <a16:creationId xmlns:a16="http://schemas.microsoft.com/office/drawing/2014/main" xmlns="" id="{C32C713D-B3FD-44BF-9198-2568A9D7295A}"/>
              </a:ext>
            </a:extLst>
          </p:cNvPr>
          <p:cNvSpPr>
            <a:spLocks noChangeArrowheads="1"/>
          </p:cNvSpPr>
          <p:nvPr/>
        </p:nvSpPr>
        <p:spPr bwMode="auto">
          <a:xfrm>
            <a:off x="4687888" y="1671638"/>
            <a:ext cx="4100512" cy="356393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dirty="0"/>
          </a:p>
        </p:txBody>
      </p:sp>
      <p:sp>
        <p:nvSpPr>
          <p:cNvPr id="35845" name="TextBox 5">
            <a:extLst>
              <a:ext uri="{FF2B5EF4-FFF2-40B4-BE49-F238E27FC236}">
                <a16:creationId xmlns:a16="http://schemas.microsoft.com/office/drawing/2014/main" xmlns="" id="{0C90B4B4-601F-4306-A43B-89A6AB4F17A5}"/>
              </a:ext>
            </a:extLst>
          </p:cNvPr>
          <p:cNvSpPr txBox="1">
            <a:spLocks noChangeArrowheads="1"/>
          </p:cNvSpPr>
          <p:nvPr/>
        </p:nvSpPr>
        <p:spPr bwMode="auto">
          <a:xfrm>
            <a:off x="4876800" y="5421313"/>
            <a:ext cx="3859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dirty="0"/>
              <a:t>Simulates Wet Weather Conditions</a:t>
            </a:r>
          </a:p>
        </p:txBody>
      </p:sp>
      <p:sp>
        <p:nvSpPr>
          <p:cNvPr id="35846" name="TextBox 6">
            <a:extLst>
              <a:ext uri="{FF2B5EF4-FFF2-40B4-BE49-F238E27FC236}">
                <a16:creationId xmlns:a16="http://schemas.microsoft.com/office/drawing/2014/main" xmlns="" id="{6A62FC83-074D-4391-81B9-E1DC5F06FF75}"/>
              </a:ext>
            </a:extLst>
          </p:cNvPr>
          <p:cNvSpPr txBox="1">
            <a:spLocks noChangeArrowheads="1"/>
          </p:cNvSpPr>
          <p:nvPr/>
        </p:nvSpPr>
        <p:spPr bwMode="auto">
          <a:xfrm>
            <a:off x="536575" y="5421313"/>
            <a:ext cx="4035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dirty="0"/>
              <a:t>Simulates dry weather conditions</a:t>
            </a:r>
          </a:p>
        </p:txBody>
      </p:sp>
      <p:pic>
        <p:nvPicPr>
          <p:cNvPr id="8" name="Picture 7">
            <a:extLst>
              <a:ext uri="{FF2B5EF4-FFF2-40B4-BE49-F238E27FC236}">
                <a16:creationId xmlns:a16="http://schemas.microsoft.com/office/drawing/2014/main" xmlns="" id="{BCB3C93C-AB37-496A-9094-90AB8D2719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533400" y="762000"/>
            <a:ext cx="7713663" cy="914400"/>
          </a:xfrm>
        </p:spPr>
        <p:txBody>
          <a:bodyPr/>
          <a:lstStyle/>
          <a:p>
            <a:r>
              <a:rPr lang="en-US" altLang="en-US" dirty="0"/>
              <a:t>History Serves as Our Guide</a:t>
            </a:r>
          </a:p>
        </p:txBody>
      </p:sp>
      <p:sp>
        <p:nvSpPr>
          <p:cNvPr id="10243" name="Rectangle 1027"/>
          <p:cNvSpPr>
            <a:spLocks noGrp="1" noChangeArrowheads="1"/>
          </p:cNvSpPr>
          <p:nvPr>
            <p:ph type="body" sz="half" idx="1"/>
          </p:nvPr>
        </p:nvSpPr>
        <p:spPr>
          <a:xfrm>
            <a:off x="304800" y="1981200"/>
            <a:ext cx="4953000" cy="3797300"/>
          </a:xfrm>
        </p:spPr>
        <p:txBody>
          <a:bodyPr/>
          <a:lstStyle/>
          <a:p>
            <a:pPr>
              <a:lnSpc>
                <a:spcPct val="90000"/>
              </a:lnSpc>
              <a:buFont typeface="Wingdings" pitchFamily="2" charset="2"/>
              <a:buChar char="Ø"/>
            </a:pPr>
            <a:r>
              <a:rPr lang="en-US" altLang="en-US" sz="2600" dirty="0"/>
              <a:t>The first concrete pavement  constructed in US was located in Ohio, 1891 </a:t>
            </a:r>
          </a:p>
          <a:p>
            <a:pPr>
              <a:lnSpc>
                <a:spcPct val="90000"/>
              </a:lnSpc>
              <a:buFont typeface="Wingdings" pitchFamily="2" charset="2"/>
              <a:buChar char="Ø"/>
            </a:pPr>
            <a:r>
              <a:rPr lang="en-US" altLang="en-US" sz="2600" dirty="0"/>
              <a:t>Used two lift construction </a:t>
            </a:r>
          </a:p>
          <a:p>
            <a:pPr marL="908050" lvl="1" indent="-342900">
              <a:lnSpc>
                <a:spcPct val="90000"/>
              </a:lnSpc>
              <a:buFont typeface="Wingdings" pitchFamily="2" charset="2"/>
              <a:buChar char="Ø"/>
            </a:pPr>
            <a:r>
              <a:rPr lang="en-US" altLang="en-US" dirty="0"/>
              <a:t>Hard aggregate on surface so horseshoes wouldn’t wear pavement.</a:t>
            </a:r>
          </a:p>
          <a:p>
            <a:pPr marL="908050" lvl="1" indent="-342900">
              <a:lnSpc>
                <a:spcPct val="90000"/>
              </a:lnSpc>
              <a:buFont typeface="Wingdings" pitchFamily="2" charset="2"/>
              <a:buChar char="Ø"/>
            </a:pPr>
            <a:r>
              <a:rPr lang="en-US" altLang="en-US" dirty="0"/>
              <a:t>Surface Texture was grooved in 4” squares so horses would not slip</a:t>
            </a:r>
          </a:p>
        </p:txBody>
      </p:sp>
      <p:pic>
        <p:nvPicPr>
          <p:cNvPr id="10244" name="Picture 1028" descr="C:\WINDOWS\Desktop\My Briefcase\History\Belfontain-1961.jpg"/>
          <p:cNvPicPr>
            <a:picLocks noChangeAspect="1" noChangeArrowheads="1"/>
          </p:cNvPicPr>
          <p:nvPr/>
        </p:nvPicPr>
        <p:blipFill rotWithShape="1">
          <a:blip r:embed="rId3">
            <a:extLst>
              <a:ext uri="{28A0092B-C50C-407E-A947-70E740481C1C}">
                <a14:useLocalDpi xmlns:a14="http://schemas.microsoft.com/office/drawing/2010/main" val="0"/>
              </a:ext>
            </a:extLst>
          </a:blip>
          <a:srcRect b="23886"/>
          <a:stretch/>
        </p:blipFill>
        <p:spPr bwMode="auto">
          <a:xfrm>
            <a:off x="5588000" y="1933135"/>
            <a:ext cx="3098800" cy="39342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677451749"/>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8">
            <a:extLst>
              <a:ext uri="{FF2B5EF4-FFF2-40B4-BE49-F238E27FC236}">
                <a16:creationId xmlns:a16="http://schemas.microsoft.com/office/drawing/2014/main" xmlns="" id="{1F459E4D-0E0E-4C59-A05A-F5C31E6E5B77}"/>
              </a:ext>
            </a:extLst>
          </p:cNvPr>
          <p:cNvSpPr>
            <a:spLocks noGrp="1" noChangeArrowheads="1"/>
          </p:cNvSpPr>
          <p:nvPr>
            <p:ph type="title"/>
          </p:nvPr>
        </p:nvSpPr>
        <p:spPr/>
        <p:txBody>
          <a:bodyPr/>
          <a:lstStyle/>
          <a:p>
            <a:r>
              <a:rPr lang="en-US" altLang="en-US" dirty="0"/>
              <a:t>Kansas I-70 Test Section</a:t>
            </a:r>
          </a:p>
        </p:txBody>
      </p:sp>
      <p:sp>
        <p:nvSpPr>
          <p:cNvPr id="83971" name="Slide Number Placeholder 4">
            <a:extLst>
              <a:ext uri="{FF2B5EF4-FFF2-40B4-BE49-F238E27FC236}">
                <a16:creationId xmlns:a16="http://schemas.microsoft.com/office/drawing/2014/main" xmlns="" id="{4065687F-B786-42C9-8FFD-A81D4966D29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fld id="{C4BA9B67-8652-48A6-AFC6-73C7A75177E2}" type="slidenum">
              <a:rPr lang="en-US" altLang="en-US" sz="1000"/>
              <a:pPr>
                <a:spcBef>
                  <a:spcPct val="0"/>
                </a:spcBef>
                <a:buClrTx/>
                <a:buSzTx/>
                <a:buFontTx/>
                <a:buNone/>
              </a:pPr>
              <a:t>50</a:t>
            </a:fld>
            <a:endParaRPr lang="en-US" altLang="en-US" sz="1000"/>
          </a:p>
        </p:txBody>
      </p:sp>
      <p:pic>
        <p:nvPicPr>
          <p:cNvPr id="83972" name="Picture 2">
            <a:extLst>
              <a:ext uri="{FF2B5EF4-FFF2-40B4-BE49-F238E27FC236}">
                <a16:creationId xmlns:a16="http://schemas.microsoft.com/office/drawing/2014/main" xmlns="" id="{2C2460E9-B39F-4DD8-9ED5-ADE92DCCB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5049838"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xmlns="" id="{C5A63AFE-0987-4024-A66A-7DBA06F48F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304800" y="838200"/>
            <a:ext cx="8153400" cy="1143000"/>
          </a:xfrm>
        </p:spPr>
        <p:txBody>
          <a:bodyPr anchor="ctr"/>
          <a:lstStyle/>
          <a:p>
            <a:pPr eaLnBrk="1" hangingPunct="1"/>
            <a:r>
              <a:rPr lang="en-US" altLang="en-US" dirty="0"/>
              <a:t> KDOT I-70 Noise vs. Friction</a:t>
            </a:r>
            <a:endParaRPr lang="en-US" altLang="en-US" dirty="0">
              <a:solidFill>
                <a:schemeClr val="tx1"/>
              </a:solidFill>
            </a:endParaRPr>
          </a:p>
        </p:txBody>
      </p:sp>
      <p:sp>
        <p:nvSpPr>
          <p:cNvPr id="134147" name="Rectangle 3"/>
          <p:cNvSpPr>
            <a:spLocks noGrp="1" noChangeArrowheads="1"/>
          </p:cNvSpPr>
          <p:nvPr>
            <p:ph idx="1"/>
          </p:nvPr>
        </p:nvSpPr>
        <p:spPr>
          <a:xfrm>
            <a:off x="533400" y="2362200"/>
            <a:ext cx="7924800" cy="2971800"/>
          </a:xfrm>
        </p:spPr>
        <p:txBody>
          <a:bodyPr/>
          <a:lstStyle/>
          <a:p>
            <a:pPr eaLnBrk="1" hangingPunct="1">
              <a:buFont typeface="Wingdings" pitchFamily="-48" charset="2"/>
              <a:buNone/>
              <a:defRPr/>
            </a:pPr>
            <a:r>
              <a:rPr lang="en-US" sz="3300" dirty="0">
                <a:effectLst>
                  <a:outerShdw blurRad="38100" dist="38100" dir="2700000" algn="tl">
                    <a:srgbClr val="666633"/>
                  </a:outerShdw>
                </a:effectLst>
              </a:rPr>
              <a:t>	</a:t>
            </a:r>
          </a:p>
        </p:txBody>
      </p:sp>
      <p:sp>
        <p:nvSpPr>
          <p:cNvPr id="60420"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sp>
        <p:nvSpPr>
          <p:cNvPr id="6042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FD907A7D-FE2A-4054-93CA-ECA0BBCF1902}" type="slidenum">
              <a:rPr lang="en-US" altLang="en-US" sz="1000" smtClean="0">
                <a:ea typeface="ＭＳ Ｐゴシック" pitchFamily="34" charset="-128"/>
              </a:rPr>
              <a:pPr>
                <a:spcBef>
                  <a:spcPct val="0"/>
                </a:spcBef>
                <a:buClrTx/>
                <a:buSzTx/>
                <a:buFontTx/>
                <a:buNone/>
              </a:pPr>
              <a:t>51</a:t>
            </a:fld>
            <a:endParaRPr lang="en-US" altLang="en-US" sz="1000" dirty="0">
              <a:ea typeface="ＭＳ Ｐゴシック" pitchFamily="34" charset="-128"/>
            </a:endParaRPr>
          </a:p>
        </p:txBody>
      </p:sp>
      <p:pic>
        <p:nvPicPr>
          <p:cNvPr id="604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175" r="-3175" b="9454"/>
          <a:stretch>
            <a:fillRect/>
          </a:stretch>
        </p:blipFill>
        <p:spPr bwMode="auto">
          <a:xfrm>
            <a:off x="1383300" y="1752600"/>
            <a:ext cx="6389100" cy="3917994"/>
          </a:xfrm>
          <a:prstGeom prst="rect">
            <a:avLst/>
          </a:prstGeom>
          <a:noFill/>
          <a:ln>
            <a:noFill/>
          </a:ln>
        </p:spPr>
      </p:pic>
      <p:sp>
        <p:nvSpPr>
          <p:cNvPr id="2" name="TextBox 1"/>
          <p:cNvSpPr txBox="1"/>
          <p:nvPr/>
        </p:nvSpPr>
        <p:spPr>
          <a:xfrm>
            <a:off x="3276600" y="5715000"/>
            <a:ext cx="2667000" cy="369332"/>
          </a:xfrm>
          <a:prstGeom prst="rect">
            <a:avLst/>
          </a:prstGeom>
          <a:noFill/>
        </p:spPr>
        <p:txBody>
          <a:bodyPr wrap="square" rtlCol="0">
            <a:spAutoFit/>
          </a:bodyPr>
          <a:lstStyle/>
          <a:p>
            <a:r>
              <a:rPr lang="en-US" dirty="0" err="1"/>
              <a:t>Fn</a:t>
            </a:r>
            <a:r>
              <a:rPr lang="en-US" dirty="0"/>
              <a:t> Friction Number</a:t>
            </a:r>
          </a:p>
        </p:txBody>
      </p:sp>
      <p:pic>
        <p:nvPicPr>
          <p:cNvPr id="9" name="Picture 8">
            <a:extLst>
              <a:ext uri="{FF2B5EF4-FFF2-40B4-BE49-F238E27FC236}">
                <a16:creationId xmlns:a16="http://schemas.microsoft.com/office/drawing/2014/main" xmlns="" id="{F0DFB200-9CC3-49A4-8E7B-14770DBAC8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86129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idx="4294967295"/>
          </p:nvPr>
        </p:nvSpPr>
        <p:spPr>
          <a:xfrm>
            <a:off x="533400" y="974725"/>
            <a:ext cx="7878763" cy="633413"/>
          </a:xfrm>
        </p:spPr>
        <p:txBody>
          <a:bodyPr>
            <a:spAutoFit/>
          </a:bodyPr>
          <a:lstStyle/>
          <a:p>
            <a:pPr eaLnBrk="1" hangingPunct="1"/>
            <a:r>
              <a:rPr lang="en-US" altLang="en-US" dirty="0"/>
              <a:t>Kansas I-70 Results</a:t>
            </a:r>
          </a:p>
        </p:txBody>
      </p:sp>
      <p:sp>
        <p:nvSpPr>
          <p:cNvPr id="58371" name="Picture 2"/>
          <p:cNvSpPr>
            <a:spLocks noChangeAspect="1"/>
          </p:cNvSpPr>
          <p:nvPr/>
        </p:nvSpPr>
        <p:spPr bwMode="auto">
          <a:xfrm>
            <a:off x="1382713" y="1981200"/>
            <a:ext cx="6389687"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800" dirty="0"/>
          </a:p>
        </p:txBody>
      </p:sp>
      <p:sp>
        <p:nvSpPr>
          <p:cNvPr id="58372"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691AB65C-DE45-41E0-805F-7F889A2B87B4}" type="slidenum">
              <a:rPr lang="en-US" altLang="en-US" sz="1000" smtClean="0">
                <a:ea typeface="ＭＳ Ｐゴシック" pitchFamily="34" charset="-128"/>
              </a:rPr>
              <a:pPr>
                <a:spcBef>
                  <a:spcPct val="0"/>
                </a:spcBef>
                <a:buClrTx/>
                <a:buSzTx/>
                <a:buFontTx/>
                <a:buNone/>
              </a:pPr>
              <a:t>52</a:t>
            </a:fld>
            <a:endParaRPr lang="en-US" altLang="en-US" sz="1000" dirty="0">
              <a:ea typeface="ＭＳ Ｐゴシック" pitchFamily="34" charset="-128"/>
            </a:endParaRPr>
          </a:p>
        </p:txBody>
      </p:sp>
      <p:sp>
        <p:nvSpPr>
          <p:cNvPr id="58373"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sp>
        <p:nvSpPr>
          <p:cNvPr id="58374"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endParaRPr lang="en-US" altLang="en-US" sz="1800" dirty="0"/>
          </a:p>
        </p:txBody>
      </p:sp>
      <p:pic>
        <p:nvPicPr>
          <p:cNvPr id="58375" name="Picture 4"/>
          <p:cNvPicPr>
            <a:picLocks noChangeAspect="1" noChangeArrowheads="1"/>
          </p:cNvPicPr>
          <p:nvPr/>
        </p:nvPicPr>
        <p:blipFill>
          <a:blip r:embed="rId3">
            <a:extLst>
              <a:ext uri="{28A0092B-C50C-407E-A947-70E740481C1C}">
                <a14:useLocalDpi xmlns:a14="http://schemas.microsoft.com/office/drawing/2010/main" val="0"/>
              </a:ext>
            </a:extLst>
          </a:blip>
          <a:srcRect l="1282" t="31805" r="5641" b="3258"/>
          <a:stretch>
            <a:fillRect/>
          </a:stretch>
        </p:blipFill>
        <p:spPr bwMode="auto">
          <a:xfrm>
            <a:off x="990600" y="1981200"/>
            <a:ext cx="7162800"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A589CD59-A5EA-4EF6-BD10-52FD79D29C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893171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idx="4294967295"/>
          </p:nvPr>
        </p:nvSpPr>
        <p:spPr>
          <a:xfrm>
            <a:off x="381000" y="914400"/>
            <a:ext cx="8001000" cy="762000"/>
          </a:xfrm>
        </p:spPr>
        <p:txBody>
          <a:bodyPr anchor="ctr"/>
          <a:lstStyle/>
          <a:p>
            <a:pPr eaLnBrk="1" hangingPunct="1"/>
            <a:r>
              <a:rPr lang="en-US" altLang="en-US" dirty="0"/>
              <a:t> NCHRP Project 10-67</a:t>
            </a:r>
            <a:endParaRPr lang="en-US" altLang="en-US" dirty="0">
              <a:solidFill>
                <a:schemeClr val="tx1"/>
              </a:solidFill>
            </a:endParaRPr>
          </a:p>
        </p:txBody>
      </p:sp>
      <p:sp>
        <p:nvSpPr>
          <p:cNvPr id="59395"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fld id="{8BD15AFF-3B2B-4B48-847B-A70535ED84B8}" type="slidenum">
              <a:rPr lang="en-US" altLang="en-US" sz="1000" smtClean="0">
                <a:ea typeface="ＭＳ Ｐゴシック" pitchFamily="34" charset="-128"/>
              </a:rPr>
              <a:pPr>
                <a:spcBef>
                  <a:spcPct val="0"/>
                </a:spcBef>
                <a:buClrTx/>
                <a:buSzTx/>
                <a:buFontTx/>
                <a:buNone/>
              </a:pPr>
              <a:t>53</a:t>
            </a:fld>
            <a:endParaRPr lang="en-US" altLang="en-US" sz="1000" dirty="0">
              <a:ea typeface="ＭＳ Ｐゴシック" pitchFamily="34" charset="-128"/>
            </a:endParaRPr>
          </a:p>
        </p:txBody>
      </p:sp>
      <p:sp>
        <p:nvSpPr>
          <p:cNvPr id="59396" name="Footer Placeholder 1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000" dirty="0">
                <a:ea typeface="ＭＳ Ｐゴシック" pitchFamily="34" charset="-128"/>
              </a:rPr>
              <a:t>International Grooving and Grinding Association</a:t>
            </a:r>
          </a:p>
        </p:txBody>
      </p:sp>
      <p:pic>
        <p:nvPicPr>
          <p:cNvPr id="59397" name="Picture 6"/>
          <p:cNvPicPr>
            <a:picLocks noChangeAspect="1"/>
          </p:cNvPicPr>
          <p:nvPr/>
        </p:nvPicPr>
        <p:blipFill>
          <a:blip r:embed="rId3">
            <a:extLst>
              <a:ext uri="{28A0092B-C50C-407E-A947-70E740481C1C}">
                <a14:useLocalDpi xmlns:a14="http://schemas.microsoft.com/office/drawing/2010/main" val="0"/>
              </a:ext>
            </a:extLst>
          </a:blip>
          <a:srcRect l="1538" t="22801" r="6026" b="4559"/>
          <a:stretch>
            <a:fillRect/>
          </a:stretch>
        </p:blipFill>
        <p:spPr bwMode="auto">
          <a:xfrm>
            <a:off x="914400" y="1752600"/>
            <a:ext cx="6869113"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CBD97DCB-2FD0-4D43-9B0F-C66348D92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559673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28600"/>
            <a:ext cx="8162925" cy="1371600"/>
          </a:xfrm>
        </p:spPr>
        <p:txBody>
          <a:bodyPr>
            <a:normAutofit/>
          </a:bodyPr>
          <a:lstStyle/>
          <a:p>
            <a:r>
              <a:rPr lang="en-US" sz="4200" dirty="0"/>
              <a:t/>
            </a:r>
            <a:br>
              <a:rPr lang="en-US" sz="4200" dirty="0"/>
            </a:br>
            <a:r>
              <a:rPr lang="en-US" sz="4200" dirty="0"/>
              <a:t>NGCS Site Locations in The USA</a:t>
            </a:r>
          </a:p>
        </p:txBody>
      </p:sp>
      <p:sp>
        <p:nvSpPr>
          <p:cNvPr id="23555" name="Freeform 4"/>
          <p:cNvSpPr>
            <a:spLocks/>
          </p:cNvSpPr>
          <p:nvPr/>
        </p:nvSpPr>
        <p:spPr bwMode="auto">
          <a:xfrm>
            <a:off x="862013" y="1658938"/>
            <a:ext cx="7327900" cy="4229100"/>
          </a:xfrm>
          <a:custGeom>
            <a:avLst/>
            <a:gdLst>
              <a:gd name="T0" fmla="*/ 73083010 w 11404"/>
              <a:gd name="T1" fmla="*/ 1147691108 h 6582"/>
              <a:gd name="T2" fmla="*/ 312152192 w 11404"/>
              <a:gd name="T3" fmla="*/ 1622454347 h 6582"/>
              <a:gd name="T4" fmla="*/ 1429458567 w 11404"/>
              <a:gd name="T5" fmla="*/ 2093503470 h 6582"/>
              <a:gd name="T6" fmla="*/ 1876216136 w 11404"/>
              <a:gd name="T7" fmla="*/ 2147483647 h 6582"/>
              <a:gd name="T8" fmla="*/ 2147483647 w 11404"/>
              <a:gd name="T9" fmla="*/ 2147483647 h 6582"/>
              <a:gd name="T10" fmla="*/ 2147483647 w 11404"/>
              <a:gd name="T11" fmla="*/ 2147483647 h 6582"/>
              <a:gd name="T12" fmla="*/ 2147483647 w 11404"/>
              <a:gd name="T13" fmla="*/ 2147483647 h 6582"/>
              <a:gd name="T14" fmla="*/ 2147483647 w 11404"/>
              <a:gd name="T15" fmla="*/ 2147483647 h 6582"/>
              <a:gd name="T16" fmla="*/ 2147483647 w 11404"/>
              <a:gd name="T17" fmla="*/ 2147483647 h 6582"/>
              <a:gd name="T18" fmla="*/ 2147483647 w 11404"/>
              <a:gd name="T19" fmla="*/ 2147483647 h 6582"/>
              <a:gd name="T20" fmla="*/ 2147483647 w 11404"/>
              <a:gd name="T21" fmla="*/ 2147483647 h 6582"/>
              <a:gd name="T22" fmla="*/ 2147483647 w 11404"/>
              <a:gd name="T23" fmla="*/ 2147483647 h 6582"/>
              <a:gd name="T24" fmla="*/ 2147483647 w 11404"/>
              <a:gd name="T25" fmla="*/ 2147483647 h 6582"/>
              <a:gd name="T26" fmla="*/ 2147483647 w 11404"/>
              <a:gd name="T27" fmla="*/ 2147483647 h 6582"/>
              <a:gd name="T28" fmla="*/ 2147483647 w 11404"/>
              <a:gd name="T29" fmla="*/ 2147483647 h 6582"/>
              <a:gd name="T30" fmla="*/ 2147483647 w 11404"/>
              <a:gd name="T31" fmla="*/ 2147483647 h 6582"/>
              <a:gd name="T32" fmla="*/ 2147483647 w 11404"/>
              <a:gd name="T33" fmla="*/ 2147483647 h 6582"/>
              <a:gd name="T34" fmla="*/ 2147483647 w 11404"/>
              <a:gd name="T35" fmla="*/ 2147483647 h 6582"/>
              <a:gd name="T36" fmla="*/ 2147483647 w 11404"/>
              <a:gd name="T37" fmla="*/ 2002266223 h 6582"/>
              <a:gd name="T38" fmla="*/ 2147483647 w 11404"/>
              <a:gd name="T39" fmla="*/ 1737637211 h 6582"/>
              <a:gd name="T40" fmla="*/ 2147483647 w 11404"/>
              <a:gd name="T41" fmla="*/ 1626170711 h 6582"/>
              <a:gd name="T42" fmla="*/ 2147483647 w 11404"/>
              <a:gd name="T43" fmla="*/ 1568785529 h 6582"/>
              <a:gd name="T44" fmla="*/ 2147483647 w 11404"/>
              <a:gd name="T45" fmla="*/ 1510162844 h 6582"/>
              <a:gd name="T46" fmla="*/ 2147483647 w 11404"/>
              <a:gd name="T47" fmla="*/ 1417686808 h 6582"/>
              <a:gd name="T48" fmla="*/ 2147483647 w 11404"/>
              <a:gd name="T49" fmla="*/ 1374752011 h 6582"/>
              <a:gd name="T50" fmla="*/ 2147483647 w 11404"/>
              <a:gd name="T51" fmla="*/ 1286817663 h 6582"/>
              <a:gd name="T52" fmla="*/ 2147483647 w 11404"/>
              <a:gd name="T53" fmla="*/ 1265349621 h 6582"/>
              <a:gd name="T54" fmla="*/ 2147483647 w 11404"/>
              <a:gd name="T55" fmla="*/ 1160488919 h 6582"/>
              <a:gd name="T56" fmla="*/ 2147483647 w 11404"/>
              <a:gd name="T57" fmla="*/ 1276909286 h 6582"/>
              <a:gd name="T58" fmla="*/ 2147483647 w 11404"/>
              <a:gd name="T59" fmla="*/ 1201773070 h 6582"/>
              <a:gd name="T60" fmla="*/ 2147483647 w 11404"/>
              <a:gd name="T61" fmla="*/ 1157186341 h 6582"/>
              <a:gd name="T62" fmla="*/ 2147483647 w 11404"/>
              <a:gd name="T63" fmla="*/ 988748444 h 6582"/>
              <a:gd name="T64" fmla="*/ 2147483647 w 11404"/>
              <a:gd name="T65" fmla="*/ 867373567 h 6582"/>
              <a:gd name="T66" fmla="*/ 2147483647 w 11404"/>
              <a:gd name="T67" fmla="*/ 807098951 h 6582"/>
              <a:gd name="T68" fmla="*/ 2147483647 w 11404"/>
              <a:gd name="T69" fmla="*/ 778200752 h 6582"/>
              <a:gd name="T70" fmla="*/ 2147483647 w 11404"/>
              <a:gd name="T71" fmla="*/ 649394914 h 6582"/>
              <a:gd name="T72" fmla="*/ 2147483647 w 11404"/>
              <a:gd name="T73" fmla="*/ 469810496 h 6582"/>
              <a:gd name="T74" fmla="*/ 2147483647 w 11404"/>
              <a:gd name="T75" fmla="*/ 387242194 h 6582"/>
              <a:gd name="T76" fmla="*/ 2147483647 w 11404"/>
              <a:gd name="T77" fmla="*/ 279491334 h 6582"/>
              <a:gd name="T78" fmla="*/ 2147483647 w 11404"/>
              <a:gd name="T79" fmla="*/ 645679193 h 6582"/>
              <a:gd name="T80" fmla="*/ 2147483647 w 11404"/>
              <a:gd name="T81" fmla="*/ 780677686 h 6582"/>
              <a:gd name="T82" fmla="*/ 2147483647 w 11404"/>
              <a:gd name="T83" fmla="*/ 1006087621 h 6582"/>
              <a:gd name="T84" fmla="*/ 2147483647 w 11404"/>
              <a:gd name="T85" fmla="*/ 872740578 h 6582"/>
              <a:gd name="T86" fmla="*/ 2147483647 w 11404"/>
              <a:gd name="T87" fmla="*/ 704715182 h 6582"/>
              <a:gd name="T88" fmla="*/ 2147483647 w 11404"/>
              <a:gd name="T89" fmla="*/ 667559735 h 6582"/>
              <a:gd name="T90" fmla="*/ 2147483647 w 11404"/>
              <a:gd name="T91" fmla="*/ 1005674477 h 6582"/>
              <a:gd name="T92" fmla="*/ 2147483647 w 11404"/>
              <a:gd name="T93" fmla="*/ 699348172 h 6582"/>
              <a:gd name="T94" fmla="*/ 2147483647 w 11404"/>
              <a:gd name="T95" fmla="*/ 593661664 h 6582"/>
              <a:gd name="T96" fmla="*/ 2147483647 w 11404"/>
              <a:gd name="T97" fmla="*/ 492929184 h 6582"/>
              <a:gd name="T98" fmla="*/ 2147483647 w 11404"/>
              <a:gd name="T99" fmla="*/ 472699930 h 6582"/>
              <a:gd name="T100" fmla="*/ 2147483647 w 11404"/>
              <a:gd name="T101" fmla="*/ 483020808 h 6582"/>
              <a:gd name="T102" fmla="*/ 2147483647 w 11404"/>
              <a:gd name="T103" fmla="*/ 511507148 h 6582"/>
              <a:gd name="T104" fmla="*/ 2147483647 w 11404"/>
              <a:gd name="T105" fmla="*/ 347197474 h 6582"/>
              <a:gd name="T106" fmla="*/ 1185848064 w 11404"/>
              <a:gd name="T107" fmla="*/ 168851121 h 6582"/>
              <a:gd name="T108" fmla="*/ 399274188 w 11404"/>
              <a:gd name="T109" fmla="*/ 59448992 h 6582"/>
              <a:gd name="T110" fmla="*/ 374912977 w 11404"/>
              <a:gd name="T111" fmla="*/ 174218131 h 6582"/>
              <a:gd name="T112" fmla="*/ 343119772 w 11404"/>
              <a:gd name="T113" fmla="*/ 167199791 h 6582"/>
              <a:gd name="T114" fmla="*/ 392667899 w 11404"/>
              <a:gd name="T115" fmla="*/ 114769119 h 6582"/>
              <a:gd name="T116" fmla="*/ 386887317 w 11404"/>
              <a:gd name="T117" fmla="*/ 100732520 h 6582"/>
              <a:gd name="T118" fmla="*/ 248565782 w 11404"/>
              <a:gd name="T119" fmla="*/ 88347211 h 6582"/>
              <a:gd name="T120" fmla="*/ 238243496 w 11404"/>
              <a:gd name="T121" fmla="*/ 217152928 h 65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404"/>
              <a:gd name="T184" fmla="*/ 0 h 6582"/>
              <a:gd name="T185" fmla="*/ 11404 w 11404"/>
              <a:gd name="T186" fmla="*/ 6582 h 65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404" h="6582">
                <a:moveTo>
                  <a:pt x="0" y="2006"/>
                </a:moveTo>
                <a:lnTo>
                  <a:pt x="39" y="2138"/>
                </a:lnTo>
                <a:lnTo>
                  <a:pt x="60" y="2200"/>
                </a:lnTo>
                <a:lnTo>
                  <a:pt x="9" y="2414"/>
                </a:lnTo>
                <a:lnTo>
                  <a:pt x="41" y="2478"/>
                </a:lnTo>
                <a:lnTo>
                  <a:pt x="179" y="2766"/>
                </a:lnTo>
                <a:lnTo>
                  <a:pt x="194" y="2758"/>
                </a:lnTo>
                <a:lnTo>
                  <a:pt x="201" y="2694"/>
                </a:lnTo>
                <a:lnTo>
                  <a:pt x="222" y="2686"/>
                </a:lnTo>
                <a:lnTo>
                  <a:pt x="245" y="2701"/>
                </a:lnTo>
                <a:lnTo>
                  <a:pt x="206" y="2739"/>
                </a:lnTo>
                <a:lnTo>
                  <a:pt x="222" y="2760"/>
                </a:lnTo>
                <a:lnTo>
                  <a:pt x="255" y="2883"/>
                </a:lnTo>
                <a:lnTo>
                  <a:pt x="232" y="2876"/>
                </a:lnTo>
                <a:lnTo>
                  <a:pt x="187" y="2829"/>
                </a:lnTo>
                <a:lnTo>
                  <a:pt x="201" y="2779"/>
                </a:lnTo>
                <a:lnTo>
                  <a:pt x="177" y="2780"/>
                </a:lnTo>
                <a:lnTo>
                  <a:pt x="149" y="2835"/>
                </a:lnTo>
                <a:lnTo>
                  <a:pt x="157" y="2949"/>
                </a:lnTo>
                <a:lnTo>
                  <a:pt x="189" y="2996"/>
                </a:lnTo>
                <a:lnTo>
                  <a:pt x="250" y="3042"/>
                </a:lnTo>
                <a:lnTo>
                  <a:pt x="227" y="3097"/>
                </a:lnTo>
                <a:lnTo>
                  <a:pt x="194" y="3106"/>
                </a:lnTo>
                <a:lnTo>
                  <a:pt x="189" y="3177"/>
                </a:lnTo>
                <a:lnTo>
                  <a:pt x="272" y="3341"/>
                </a:lnTo>
                <a:lnTo>
                  <a:pt x="340" y="3445"/>
                </a:lnTo>
                <a:lnTo>
                  <a:pt x="329" y="3506"/>
                </a:lnTo>
                <a:lnTo>
                  <a:pt x="371" y="3542"/>
                </a:lnTo>
                <a:lnTo>
                  <a:pt x="353" y="3586"/>
                </a:lnTo>
                <a:lnTo>
                  <a:pt x="328" y="3679"/>
                </a:lnTo>
                <a:lnTo>
                  <a:pt x="360" y="3717"/>
                </a:lnTo>
                <a:lnTo>
                  <a:pt x="570" y="3787"/>
                </a:lnTo>
                <a:lnTo>
                  <a:pt x="657" y="3894"/>
                </a:lnTo>
                <a:lnTo>
                  <a:pt x="756" y="3930"/>
                </a:lnTo>
                <a:lnTo>
                  <a:pt x="758" y="3997"/>
                </a:lnTo>
                <a:lnTo>
                  <a:pt x="822" y="4011"/>
                </a:lnTo>
                <a:lnTo>
                  <a:pt x="914" y="4125"/>
                </a:lnTo>
                <a:lnTo>
                  <a:pt x="959" y="4221"/>
                </a:lnTo>
                <a:lnTo>
                  <a:pt x="962" y="4369"/>
                </a:lnTo>
                <a:lnTo>
                  <a:pt x="1579" y="4405"/>
                </a:lnTo>
                <a:lnTo>
                  <a:pt x="1482" y="4483"/>
                </a:lnTo>
                <a:lnTo>
                  <a:pt x="1792" y="4662"/>
                </a:lnTo>
                <a:lnTo>
                  <a:pt x="2213" y="4893"/>
                </a:lnTo>
                <a:lnTo>
                  <a:pt x="2420" y="4944"/>
                </a:lnTo>
                <a:lnTo>
                  <a:pt x="2750" y="4993"/>
                </a:lnTo>
                <a:lnTo>
                  <a:pt x="2939" y="5017"/>
                </a:lnTo>
                <a:lnTo>
                  <a:pt x="2960" y="4908"/>
                </a:lnTo>
                <a:lnTo>
                  <a:pt x="3345" y="4953"/>
                </a:lnTo>
                <a:lnTo>
                  <a:pt x="3383" y="4966"/>
                </a:lnTo>
                <a:lnTo>
                  <a:pt x="3414" y="5045"/>
                </a:lnTo>
                <a:lnTo>
                  <a:pt x="3462" y="5071"/>
                </a:lnTo>
                <a:lnTo>
                  <a:pt x="3587" y="5216"/>
                </a:lnTo>
                <a:lnTo>
                  <a:pt x="3680" y="5289"/>
                </a:lnTo>
                <a:lnTo>
                  <a:pt x="3731" y="5397"/>
                </a:lnTo>
                <a:lnTo>
                  <a:pt x="3730" y="5478"/>
                </a:lnTo>
                <a:lnTo>
                  <a:pt x="3764" y="5553"/>
                </a:lnTo>
                <a:lnTo>
                  <a:pt x="3876" y="5645"/>
                </a:lnTo>
                <a:lnTo>
                  <a:pt x="3926" y="5659"/>
                </a:lnTo>
                <a:lnTo>
                  <a:pt x="4040" y="5741"/>
                </a:lnTo>
                <a:lnTo>
                  <a:pt x="4079" y="5746"/>
                </a:lnTo>
                <a:lnTo>
                  <a:pt x="4142" y="5690"/>
                </a:lnTo>
                <a:lnTo>
                  <a:pt x="4201" y="5557"/>
                </a:lnTo>
                <a:lnTo>
                  <a:pt x="4270" y="5557"/>
                </a:lnTo>
                <a:lnTo>
                  <a:pt x="4290" y="5531"/>
                </a:lnTo>
                <a:lnTo>
                  <a:pt x="4355" y="5557"/>
                </a:lnTo>
                <a:lnTo>
                  <a:pt x="4423" y="5564"/>
                </a:lnTo>
                <a:lnTo>
                  <a:pt x="4512" y="5576"/>
                </a:lnTo>
                <a:lnTo>
                  <a:pt x="4544" y="5637"/>
                </a:lnTo>
                <a:lnTo>
                  <a:pt x="4643" y="5712"/>
                </a:lnTo>
                <a:lnTo>
                  <a:pt x="4774" y="5988"/>
                </a:lnTo>
                <a:lnTo>
                  <a:pt x="4855" y="6093"/>
                </a:lnTo>
                <a:lnTo>
                  <a:pt x="4926" y="6150"/>
                </a:lnTo>
                <a:lnTo>
                  <a:pt x="4925" y="6219"/>
                </a:lnTo>
                <a:lnTo>
                  <a:pt x="4947" y="6237"/>
                </a:lnTo>
                <a:lnTo>
                  <a:pt x="4943" y="6292"/>
                </a:lnTo>
                <a:lnTo>
                  <a:pt x="4984" y="6341"/>
                </a:lnTo>
                <a:lnTo>
                  <a:pt x="5010" y="6405"/>
                </a:lnTo>
                <a:lnTo>
                  <a:pt x="5024" y="6449"/>
                </a:lnTo>
                <a:lnTo>
                  <a:pt x="5147" y="6493"/>
                </a:lnTo>
                <a:lnTo>
                  <a:pt x="5255" y="6550"/>
                </a:lnTo>
                <a:lnTo>
                  <a:pt x="5328" y="6549"/>
                </a:lnTo>
                <a:lnTo>
                  <a:pt x="5413" y="6582"/>
                </a:lnTo>
                <a:lnTo>
                  <a:pt x="5499" y="6576"/>
                </a:lnTo>
                <a:lnTo>
                  <a:pt x="5433" y="6458"/>
                </a:lnTo>
                <a:lnTo>
                  <a:pt x="5409" y="6320"/>
                </a:lnTo>
                <a:lnTo>
                  <a:pt x="5436" y="6248"/>
                </a:lnTo>
                <a:lnTo>
                  <a:pt x="5362" y="6240"/>
                </a:lnTo>
                <a:lnTo>
                  <a:pt x="5355" y="6191"/>
                </a:lnTo>
                <a:lnTo>
                  <a:pt x="5393" y="6233"/>
                </a:lnTo>
                <a:lnTo>
                  <a:pt x="5422" y="6206"/>
                </a:lnTo>
                <a:lnTo>
                  <a:pt x="5422" y="6237"/>
                </a:lnTo>
                <a:lnTo>
                  <a:pt x="5467" y="6170"/>
                </a:lnTo>
                <a:lnTo>
                  <a:pt x="5480" y="6137"/>
                </a:lnTo>
                <a:lnTo>
                  <a:pt x="5456" y="6150"/>
                </a:lnTo>
                <a:lnTo>
                  <a:pt x="5453" y="6100"/>
                </a:lnTo>
                <a:lnTo>
                  <a:pt x="5419" y="6093"/>
                </a:lnTo>
                <a:lnTo>
                  <a:pt x="5518" y="6088"/>
                </a:lnTo>
                <a:lnTo>
                  <a:pt x="5492" y="6037"/>
                </a:lnTo>
                <a:lnTo>
                  <a:pt x="5500" y="6011"/>
                </a:lnTo>
                <a:lnTo>
                  <a:pt x="5557" y="5996"/>
                </a:lnTo>
                <a:lnTo>
                  <a:pt x="5582" y="6036"/>
                </a:lnTo>
                <a:lnTo>
                  <a:pt x="5603" y="5934"/>
                </a:lnTo>
                <a:lnTo>
                  <a:pt x="5630" y="5975"/>
                </a:lnTo>
                <a:lnTo>
                  <a:pt x="5693" y="5943"/>
                </a:lnTo>
                <a:lnTo>
                  <a:pt x="5638" y="5910"/>
                </a:lnTo>
                <a:lnTo>
                  <a:pt x="5635" y="5875"/>
                </a:lnTo>
                <a:lnTo>
                  <a:pt x="5679" y="5911"/>
                </a:lnTo>
                <a:lnTo>
                  <a:pt x="5693" y="5875"/>
                </a:lnTo>
                <a:lnTo>
                  <a:pt x="5720" y="5892"/>
                </a:lnTo>
                <a:lnTo>
                  <a:pt x="5748" y="5867"/>
                </a:lnTo>
                <a:lnTo>
                  <a:pt x="5742" y="5911"/>
                </a:lnTo>
                <a:lnTo>
                  <a:pt x="5842" y="5863"/>
                </a:lnTo>
                <a:lnTo>
                  <a:pt x="5712" y="5942"/>
                </a:lnTo>
                <a:lnTo>
                  <a:pt x="5709" y="5958"/>
                </a:lnTo>
                <a:lnTo>
                  <a:pt x="5993" y="5795"/>
                </a:lnTo>
                <a:lnTo>
                  <a:pt x="5999" y="5749"/>
                </a:lnTo>
                <a:lnTo>
                  <a:pt x="6024" y="5750"/>
                </a:lnTo>
                <a:lnTo>
                  <a:pt x="6058" y="5716"/>
                </a:lnTo>
                <a:lnTo>
                  <a:pt x="6056" y="5673"/>
                </a:lnTo>
                <a:lnTo>
                  <a:pt x="6035" y="5665"/>
                </a:lnTo>
                <a:lnTo>
                  <a:pt x="6034" y="5616"/>
                </a:lnTo>
                <a:lnTo>
                  <a:pt x="6057" y="5630"/>
                </a:lnTo>
                <a:lnTo>
                  <a:pt x="6108" y="5591"/>
                </a:lnTo>
                <a:lnTo>
                  <a:pt x="6091" y="5661"/>
                </a:lnTo>
                <a:lnTo>
                  <a:pt x="6155" y="5662"/>
                </a:lnTo>
                <a:lnTo>
                  <a:pt x="6095" y="5703"/>
                </a:lnTo>
                <a:lnTo>
                  <a:pt x="6194" y="5654"/>
                </a:lnTo>
                <a:lnTo>
                  <a:pt x="6314" y="5614"/>
                </a:lnTo>
                <a:lnTo>
                  <a:pt x="6480" y="5596"/>
                </a:lnTo>
                <a:lnTo>
                  <a:pt x="6613" y="5645"/>
                </a:lnTo>
                <a:lnTo>
                  <a:pt x="6741" y="5637"/>
                </a:lnTo>
                <a:lnTo>
                  <a:pt x="6725" y="5605"/>
                </a:lnTo>
                <a:lnTo>
                  <a:pt x="6767" y="5574"/>
                </a:lnTo>
                <a:lnTo>
                  <a:pt x="6852" y="5594"/>
                </a:lnTo>
                <a:lnTo>
                  <a:pt x="6868" y="5654"/>
                </a:lnTo>
                <a:lnTo>
                  <a:pt x="6894" y="5644"/>
                </a:lnTo>
                <a:lnTo>
                  <a:pt x="6932" y="5658"/>
                </a:lnTo>
                <a:lnTo>
                  <a:pt x="6969" y="5693"/>
                </a:lnTo>
                <a:lnTo>
                  <a:pt x="6975" y="5727"/>
                </a:lnTo>
                <a:lnTo>
                  <a:pt x="7016" y="5730"/>
                </a:lnTo>
                <a:lnTo>
                  <a:pt x="7048" y="5754"/>
                </a:lnTo>
                <a:lnTo>
                  <a:pt x="7078" y="5743"/>
                </a:lnTo>
                <a:lnTo>
                  <a:pt x="7106" y="5716"/>
                </a:lnTo>
                <a:lnTo>
                  <a:pt x="7104" y="5693"/>
                </a:lnTo>
                <a:lnTo>
                  <a:pt x="7140" y="5725"/>
                </a:lnTo>
                <a:lnTo>
                  <a:pt x="7159" y="5695"/>
                </a:lnTo>
                <a:lnTo>
                  <a:pt x="7187" y="5750"/>
                </a:lnTo>
                <a:lnTo>
                  <a:pt x="7225" y="5725"/>
                </a:lnTo>
                <a:lnTo>
                  <a:pt x="7238" y="5707"/>
                </a:lnTo>
                <a:lnTo>
                  <a:pt x="7225" y="5693"/>
                </a:lnTo>
                <a:lnTo>
                  <a:pt x="7227" y="5648"/>
                </a:lnTo>
                <a:lnTo>
                  <a:pt x="7239" y="5648"/>
                </a:lnTo>
                <a:lnTo>
                  <a:pt x="7274" y="5654"/>
                </a:lnTo>
                <a:lnTo>
                  <a:pt x="7284" y="5683"/>
                </a:lnTo>
                <a:lnTo>
                  <a:pt x="7324" y="5680"/>
                </a:lnTo>
                <a:lnTo>
                  <a:pt x="7357" y="5702"/>
                </a:lnTo>
                <a:lnTo>
                  <a:pt x="7364" y="5695"/>
                </a:lnTo>
                <a:lnTo>
                  <a:pt x="7380" y="5719"/>
                </a:lnTo>
                <a:lnTo>
                  <a:pt x="7404" y="5733"/>
                </a:lnTo>
                <a:lnTo>
                  <a:pt x="7392" y="5768"/>
                </a:lnTo>
                <a:lnTo>
                  <a:pt x="7427" y="5735"/>
                </a:lnTo>
                <a:lnTo>
                  <a:pt x="7449" y="5757"/>
                </a:lnTo>
                <a:lnTo>
                  <a:pt x="7448" y="5730"/>
                </a:lnTo>
                <a:lnTo>
                  <a:pt x="7477" y="5725"/>
                </a:lnTo>
                <a:lnTo>
                  <a:pt x="7477" y="5705"/>
                </a:lnTo>
                <a:lnTo>
                  <a:pt x="7447" y="5701"/>
                </a:lnTo>
                <a:lnTo>
                  <a:pt x="7429" y="5683"/>
                </a:lnTo>
                <a:lnTo>
                  <a:pt x="7403" y="5687"/>
                </a:lnTo>
                <a:lnTo>
                  <a:pt x="7389" y="5662"/>
                </a:lnTo>
                <a:lnTo>
                  <a:pt x="7357" y="5662"/>
                </a:lnTo>
                <a:lnTo>
                  <a:pt x="7327" y="5611"/>
                </a:lnTo>
                <a:lnTo>
                  <a:pt x="7347" y="5597"/>
                </a:lnTo>
                <a:lnTo>
                  <a:pt x="7372" y="5586"/>
                </a:lnTo>
                <a:lnTo>
                  <a:pt x="7377" y="5557"/>
                </a:lnTo>
                <a:lnTo>
                  <a:pt x="7398" y="5555"/>
                </a:lnTo>
                <a:lnTo>
                  <a:pt x="7429" y="5526"/>
                </a:lnTo>
                <a:lnTo>
                  <a:pt x="7419" y="5518"/>
                </a:lnTo>
                <a:lnTo>
                  <a:pt x="7421" y="5464"/>
                </a:lnTo>
                <a:lnTo>
                  <a:pt x="7384" y="5490"/>
                </a:lnTo>
                <a:lnTo>
                  <a:pt x="7350" y="5495"/>
                </a:lnTo>
                <a:lnTo>
                  <a:pt x="7318" y="5541"/>
                </a:lnTo>
                <a:lnTo>
                  <a:pt x="7263" y="5518"/>
                </a:lnTo>
                <a:lnTo>
                  <a:pt x="7274" y="5498"/>
                </a:lnTo>
                <a:lnTo>
                  <a:pt x="7296" y="5490"/>
                </a:lnTo>
                <a:lnTo>
                  <a:pt x="7298" y="5499"/>
                </a:lnTo>
                <a:lnTo>
                  <a:pt x="7314" y="5473"/>
                </a:lnTo>
                <a:lnTo>
                  <a:pt x="7293" y="5480"/>
                </a:lnTo>
                <a:lnTo>
                  <a:pt x="7284" y="5467"/>
                </a:lnTo>
                <a:lnTo>
                  <a:pt x="7280" y="5482"/>
                </a:lnTo>
                <a:lnTo>
                  <a:pt x="7253" y="5471"/>
                </a:lnTo>
                <a:lnTo>
                  <a:pt x="7235" y="5498"/>
                </a:lnTo>
                <a:lnTo>
                  <a:pt x="7198" y="5505"/>
                </a:lnTo>
                <a:lnTo>
                  <a:pt x="7131" y="5490"/>
                </a:lnTo>
                <a:lnTo>
                  <a:pt x="7125" y="5475"/>
                </a:lnTo>
                <a:lnTo>
                  <a:pt x="7165" y="5418"/>
                </a:lnTo>
                <a:lnTo>
                  <a:pt x="7205" y="5418"/>
                </a:lnTo>
                <a:lnTo>
                  <a:pt x="7231" y="5444"/>
                </a:lnTo>
                <a:lnTo>
                  <a:pt x="7336" y="5463"/>
                </a:lnTo>
                <a:lnTo>
                  <a:pt x="7360" y="5454"/>
                </a:lnTo>
                <a:lnTo>
                  <a:pt x="7384" y="5410"/>
                </a:lnTo>
                <a:lnTo>
                  <a:pt x="7401" y="5420"/>
                </a:lnTo>
                <a:lnTo>
                  <a:pt x="7449" y="5398"/>
                </a:lnTo>
                <a:lnTo>
                  <a:pt x="7486" y="5396"/>
                </a:lnTo>
                <a:lnTo>
                  <a:pt x="7488" y="5384"/>
                </a:lnTo>
                <a:lnTo>
                  <a:pt x="7519" y="5402"/>
                </a:lnTo>
                <a:lnTo>
                  <a:pt x="7558" y="5387"/>
                </a:lnTo>
                <a:lnTo>
                  <a:pt x="7585" y="5402"/>
                </a:lnTo>
                <a:lnTo>
                  <a:pt x="7607" y="5387"/>
                </a:lnTo>
                <a:lnTo>
                  <a:pt x="7666" y="5398"/>
                </a:lnTo>
                <a:lnTo>
                  <a:pt x="7689" y="5283"/>
                </a:lnTo>
                <a:lnTo>
                  <a:pt x="7711" y="5313"/>
                </a:lnTo>
                <a:lnTo>
                  <a:pt x="7715" y="5371"/>
                </a:lnTo>
                <a:lnTo>
                  <a:pt x="7748" y="5397"/>
                </a:lnTo>
                <a:lnTo>
                  <a:pt x="7699" y="5423"/>
                </a:lnTo>
                <a:lnTo>
                  <a:pt x="7816" y="5396"/>
                </a:lnTo>
                <a:lnTo>
                  <a:pt x="7861" y="5377"/>
                </a:lnTo>
                <a:lnTo>
                  <a:pt x="7885" y="5352"/>
                </a:lnTo>
                <a:lnTo>
                  <a:pt x="7883" y="5325"/>
                </a:lnTo>
                <a:lnTo>
                  <a:pt x="7904" y="5343"/>
                </a:lnTo>
                <a:lnTo>
                  <a:pt x="7921" y="5318"/>
                </a:lnTo>
                <a:lnTo>
                  <a:pt x="7939" y="5339"/>
                </a:lnTo>
                <a:lnTo>
                  <a:pt x="7894" y="5372"/>
                </a:lnTo>
                <a:lnTo>
                  <a:pt x="8022" y="5346"/>
                </a:lnTo>
                <a:lnTo>
                  <a:pt x="8047" y="5321"/>
                </a:lnTo>
                <a:lnTo>
                  <a:pt x="8066" y="5329"/>
                </a:lnTo>
                <a:lnTo>
                  <a:pt x="8115" y="5319"/>
                </a:lnTo>
                <a:lnTo>
                  <a:pt x="8136" y="5335"/>
                </a:lnTo>
                <a:lnTo>
                  <a:pt x="8049" y="5343"/>
                </a:lnTo>
                <a:lnTo>
                  <a:pt x="8076" y="5349"/>
                </a:lnTo>
                <a:lnTo>
                  <a:pt x="8173" y="5372"/>
                </a:lnTo>
                <a:lnTo>
                  <a:pt x="8236" y="5401"/>
                </a:lnTo>
                <a:lnTo>
                  <a:pt x="8220" y="5357"/>
                </a:lnTo>
                <a:lnTo>
                  <a:pt x="8249" y="5394"/>
                </a:lnTo>
                <a:lnTo>
                  <a:pt x="8290" y="5397"/>
                </a:lnTo>
                <a:lnTo>
                  <a:pt x="8255" y="5406"/>
                </a:lnTo>
                <a:lnTo>
                  <a:pt x="8322" y="5441"/>
                </a:lnTo>
                <a:lnTo>
                  <a:pt x="8350" y="5470"/>
                </a:lnTo>
                <a:lnTo>
                  <a:pt x="8348" y="5500"/>
                </a:lnTo>
                <a:lnTo>
                  <a:pt x="8319" y="5463"/>
                </a:lnTo>
                <a:lnTo>
                  <a:pt x="8335" y="5511"/>
                </a:lnTo>
                <a:lnTo>
                  <a:pt x="8385" y="5491"/>
                </a:lnTo>
                <a:lnTo>
                  <a:pt x="8423" y="5490"/>
                </a:lnTo>
                <a:lnTo>
                  <a:pt x="8445" y="5467"/>
                </a:lnTo>
                <a:lnTo>
                  <a:pt x="8454" y="5482"/>
                </a:lnTo>
                <a:lnTo>
                  <a:pt x="8527" y="5430"/>
                </a:lnTo>
                <a:lnTo>
                  <a:pt x="8575" y="5430"/>
                </a:lnTo>
                <a:lnTo>
                  <a:pt x="8555" y="5414"/>
                </a:lnTo>
                <a:lnTo>
                  <a:pt x="8587" y="5373"/>
                </a:lnTo>
                <a:lnTo>
                  <a:pt x="8656" y="5371"/>
                </a:lnTo>
                <a:lnTo>
                  <a:pt x="8733" y="5402"/>
                </a:lnTo>
                <a:lnTo>
                  <a:pt x="8772" y="5454"/>
                </a:lnTo>
                <a:lnTo>
                  <a:pt x="8810" y="5464"/>
                </a:lnTo>
                <a:lnTo>
                  <a:pt x="8818" y="5500"/>
                </a:lnTo>
                <a:lnTo>
                  <a:pt x="8863" y="5522"/>
                </a:lnTo>
                <a:lnTo>
                  <a:pt x="8882" y="5551"/>
                </a:lnTo>
                <a:lnTo>
                  <a:pt x="8907" y="5572"/>
                </a:lnTo>
                <a:lnTo>
                  <a:pt x="8970" y="5574"/>
                </a:lnTo>
                <a:lnTo>
                  <a:pt x="8992" y="5613"/>
                </a:lnTo>
                <a:lnTo>
                  <a:pt x="9025" y="5689"/>
                </a:lnTo>
                <a:lnTo>
                  <a:pt x="9009" y="5825"/>
                </a:lnTo>
                <a:lnTo>
                  <a:pt x="9013" y="5910"/>
                </a:lnTo>
                <a:lnTo>
                  <a:pt x="9054" y="5938"/>
                </a:lnTo>
                <a:lnTo>
                  <a:pt x="9063" y="5896"/>
                </a:lnTo>
                <a:lnTo>
                  <a:pt x="9036" y="5884"/>
                </a:lnTo>
                <a:lnTo>
                  <a:pt x="9038" y="5855"/>
                </a:lnTo>
                <a:lnTo>
                  <a:pt x="9052" y="5863"/>
                </a:lnTo>
                <a:lnTo>
                  <a:pt x="9078" y="5871"/>
                </a:lnTo>
                <a:lnTo>
                  <a:pt x="9088" y="5899"/>
                </a:lnTo>
                <a:lnTo>
                  <a:pt x="9102" y="5868"/>
                </a:lnTo>
                <a:lnTo>
                  <a:pt x="9120" y="5896"/>
                </a:lnTo>
                <a:lnTo>
                  <a:pt x="9065" y="5984"/>
                </a:lnTo>
                <a:lnTo>
                  <a:pt x="9064" y="5999"/>
                </a:lnTo>
                <a:lnTo>
                  <a:pt x="9096" y="6016"/>
                </a:lnTo>
                <a:lnTo>
                  <a:pt x="9125" y="6088"/>
                </a:lnTo>
                <a:lnTo>
                  <a:pt x="9164" y="6123"/>
                </a:lnTo>
                <a:lnTo>
                  <a:pt x="9185" y="6147"/>
                </a:lnTo>
                <a:lnTo>
                  <a:pt x="9215" y="6147"/>
                </a:lnTo>
                <a:lnTo>
                  <a:pt x="9184" y="6103"/>
                </a:lnTo>
                <a:lnTo>
                  <a:pt x="9206" y="6114"/>
                </a:lnTo>
                <a:lnTo>
                  <a:pt x="9238" y="6103"/>
                </a:lnTo>
                <a:lnTo>
                  <a:pt x="9224" y="6123"/>
                </a:lnTo>
                <a:lnTo>
                  <a:pt x="9235" y="6161"/>
                </a:lnTo>
                <a:lnTo>
                  <a:pt x="9250" y="6210"/>
                </a:lnTo>
                <a:lnTo>
                  <a:pt x="9297" y="6230"/>
                </a:lnTo>
                <a:lnTo>
                  <a:pt x="9310" y="6260"/>
                </a:lnTo>
                <a:lnTo>
                  <a:pt x="9348" y="6356"/>
                </a:lnTo>
                <a:lnTo>
                  <a:pt x="9402" y="6356"/>
                </a:lnTo>
                <a:lnTo>
                  <a:pt x="9447" y="6376"/>
                </a:lnTo>
                <a:lnTo>
                  <a:pt x="9520" y="6469"/>
                </a:lnTo>
                <a:lnTo>
                  <a:pt x="9580" y="6481"/>
                </a:lnTo>
                <a:lnTo>
                  <a:pt x="9581" y="6498"/>
                </a:lnTo>
                <a:lnTo>
                  <a:pt x="9566" y="6506"/>
                </a:lnTo>
                <a:lnTo>
                  <a:pt x="9520" y="6491"/>
                </a:lnTo>
                <a:lnTo>
                  <a:pt x="9533" y="6527"/>
                </a:lnTo>
                <a:lnTo>
                  <a:pt x="9592" y="6516"/>
                </a:lnTo>
                <a:lnTo>
                  <a:pt x="9638" y="6514"/>
                </a:lnTo>
                <a:lnTo>
                  <a:pt x="9665" y="6491"/>
                </a:lnTo>
                <a:lnTo>
                  <a:pt x="9703" y="6489"/>
                </a:lnTo>
                <a:lnTo>
                  <a:pt x="9724" y="6447"/>
                </a:lnTo>
                <a:lnTo>
                  <a:pt x="9716" y="6389"/>
                </a:lnTo>
                <a:lnTo>
                  <a:pt x="9738" y="6328"/>
                </a:lnTo>
                <a:lnTo>
                  <a:pt x="9757" y="6333"/>
                </a:lnTo>
                <a:lnTo>
                  <a:pt x="9739" y="6107"/>
                </a:lnTo>
                <a:lnTo>
                  <a:pt x="9716" y="6038"/>
                </a:lnTo>
                <a:lnTo>
                  <a:pt x="9503" y="5715"/>
                </a:lnTo>
                <a:lnTo>
                  <a:pt x="9455" y="5611"/>
                </a:lnTo>
                <a:lnTo>
                  <a:pt x="9476" y="5611"/>
                </a:lnTo>
                <a:lnTo>
                  <a:pt x="9332" y="5401"/>
                </a:lnTo>
                <a:lnTo>
                  <a:pt x="9238" y="5185"/>
                </a:lnTo>
                <a:lnTo>
                  <a:pt x="9232" y="5147"/>
                </a:lnTo>
                <a:lnTo>
                  <a:pt x="9203" y="5140"/>
                </a:lnTo>
                <a:lnTo>
                  <a:pt x="9223" y="5077"/>
                </a:lnTo>
                <a:lnTo>
                  <a:pt x="9203" y="5072"/>
                </a:lnTo>
                <a:lnTo>
                  <a:pt x="9227" y="5054"/>
                </a:lnTo>
                <a:lnTo>
                  <a:pt x="9192" y="5037"/>
                </a:lnTo>
                <a:lnTo>
                  <a:pt x="9214" y="5015"/>
                </a:lnTo>
                <a:lnTo>
                  <a:pt x="9207" y="4982"/>
                </a:lnTo>
                <a:lnTo>
                  <a:pt x="9250" y="4958"/>
                </a:lnTo>
                <a:lnTo>
                  <a:pt x="9235" y="4924"/>
                </a:lnTo>
                <a:lnTo>
                  <a:pt x="9256" y="4913"/>
                </a:lnTo>
                <a:lnTo>
                  <a:pt x="9267" y="4884"/>
                </a:lnTo>
                <a:lnTo>
                  <a:pt x="9248" y="4873"/>
                </a:lnTo>
                <a:lnTo>
                  <a:pt x="9281" y="4850"/>
                </a:lnTo>
                <a:lnTo>
                  <a:pt x="9267" y="4828"/>
                </a:lnTo>
                <a:lnTo>
                  <a:pt x="9290" y="4828"/>
                </a:lnTo>
                <a:lnTo>
                  <a:pt x="9315" y="4793"/>
                </a:lnTo>
                <a:lnTo>
                  <a:pt x="9304" y="4781"/>
                </a:lnTo>
                <a:lnTo>
                  <a:pt x="9347" y="4732"/>
                </a:lnTo>
                <a:lnTo>
                  <a:pt x="9302" y="4677"/>
                </a:lnTo>
                <a:lnTo>
                  <a:pt x="9353" y="4708"/>
                </a:lnTo>
                <a:lnTo>
                  <a:pt x="9369" y="4653"/>
                </a:lnTo>
                <a:lnTo>
                  <a:pt x="9407" y="4645"/>
                </a:lnTo>
                <a:lnTo>
                  <a:pt x="9491" y="4598"/>
                </a:lnTo>
                <a:lnTo>
                  <a:pt x="9548" y="4511"/>
                </a:lnTo>
                <a:lnTo>
                  <a:pt x="9626" y="4453"/>
                </a:lnTo>
                <a:lnTo>
                  <a:pt x="9621" y="4390"/>
                </a:lnTo>
                <a:lnTo>
                  <a:pt x="9667" y="4330"/>
                </a:lnTo>
                <a:lnTo>
                  <a:pt x="9750" y="4237"/>
                </a:lnTo>
                <a:lnTo>
                  <a:pt x="9789" y="4213"/>
                </a:lnTo>
                <a:lnTo>
                  <a:pt x="9864" y="4209"/>
                </a:lnTo>
                <a:lnTo>
                  <a:pt x="9880" y="4157"/>
                </a:lnTo>
                <a:lnTo>
                  <a:pt x="9894" y="4189"/>
                </a:lnTo>
                <a:lnTo>
                  <a:pt x="9910" y="4096"/>
                </a:lnTo>
                <a:lnTo>
                  <a:pt x="9950" y="4047"/>
                </a:lnTo>
                <a:lnTo>
                  <a:pt x="9990" y="4023"/>
                </a:lnTo>
                <a:lnTo>
                  <a:pt x="9968" y="4011"/>
                </a:lnTo>
                <a:lnTo>
                  <a:pt x="9975" y="3992"/>
                </a:lnTo>
                <a:lnTo>
                  <a:pt x="9959" y="3968"/>
                </a:lnTo>
                <a:lnTo>
                  <a:pt x="9988" y="3995"/>
                </a:lnTo>
                <a:lnTo>
                  <a:pt x="9978" y="4002"/>
                </a:lnTo>
                <a:lnTo>
                  <a:pt x="9998" y="4011"/>
                </a:lnTo>
                <a:lnTo>
                  <a:pt x="10017" y="3991"/>
                </a:lnTo>
                <a:lnTo>
                  <a:pt x="10027" y="3988"/>
                </a:lnTo>
                <a:lnTo>
                  <a:pt x="10020" y="3952"/>
                </a:lnTo>
                <a:lnTo>
                  <a:pt x="10027" y="3951"/>
                </a:lnTo>
                <a:lnTo>
                  <a:pt x="10041" y="3973"/>
                </a:lnTo>
                <a:lnTo>
                  <a:pt x="10109" y="3939"/>
                </a:lnTo>
                <a:lnTo>
                  <a:pt x="10161" y="3937"/>
                </a:lnTo>
                <a:lnTo>
                  <a:pt x="10201" y="3872"/>
                </a:lnTo>
                <a:lnTo>
                  <a:pt x="10188" y="3859"/>
                </a:lnTo>
                <a:lnTo>
                  <a:pt x="10167" y="3880"/>
                </a:lnTo>
                <a:lnTo>
                  <a:pt x="10158" y="3850"/>
                </a:lnTo>
                <a:lnTo>
                  <a:pt x="10134" y="3868"/>
                </a:lnTo>
                <a:lnTo>
                  <a:pt x="10145" y="3888"/>
                </a:lnTo>
                <a:lnTo>
                  <a:pt x="10122" y="3878"/>
                </a:lnTo>
                <a:lnTo>
                  <a:pt x="10118" y="3897"/>
                </a:lnTo>
                <a:lnTo>
                  <a:pt x="10058" y="3896"/>
                </a:lnTo>
                <a:lnTo>
                  <a:pt x="10014" y="3868"/>
                </a:lnTo>
                <a:lnTo>
                  <a:pt x="10017" y="3853"/>
                </a:lnTo>
                <a:lnTo>
                  <a:pt x="10083" y="3885"/>
                </a:lnTo>
                <a:lnTo>
                  <a:pt x="10134" y="3834"/>
                </a:lnTo>
                <a:lnTo>
                  <a:pt x="10109" y="3829"/>
                </a:lnTo>
                <a:lnTo>
                  <a:pt x="10136" y="3792"/>
                </a:lnTo>
                <a:lnTo>
                  <a:pt x="10105" y="3800"/>
                </a:lnTo>
                <a:lnTo>
                  <a:pt x="10007" y="3766"/>
                </a:lnTo>
                <a:lnTo>
                  <a:pt x="10057" y="3757"/>
                </a:lnTo>
                <a:lnTo>
                  <a:pt x="10102" y="3775"/>
                </a:lnTo>
                <a:lnTo>
                  <a:pt x="10105" y="3765"/>
                </a:lnTo>
                <a:lnTo>
                  <a:pt x="10083" y="3739"/>
                </a:lnTo>
                <a:lnTo>
                  <a:pt x="10102" y="3739"/>
                </a:lnTo>
                <a:lnTo>
                  <a:pt x="10128" y="3727"/>
                </a:lnTo>
                <a:lnTo>
                  <a:pt x="10113" y="3746"/>
                </a:lnTo>
                <a:lnTo>
                  <a:pt x="10125" y="3773"/>
                </a:lnTo>
                <a:lnTo>
                  <a:pt x="10147" y="3750"/>
                </a:lnTo>
                <a:lnTo>
                  <a:pt x="10160" y="3775"/>
                </a:lnTo>
                <a:lnTo>
                  <a:pt x="10182" y="3773"/>
                </a:lnTo>
                <a:lnTo>
                  <a:pt x="10210" y="3771"/>
                </a:lnTo>
                <a:lnTo>
                  <a:pt x="10234" y="3739"/>
                </a:lnTo>
                <a:lnTo>
                  <a:pt x="10251" y="3691"/>
                </a:lnTo>
                <a:lnTo>
                  <a:pt x="10280" y="3683"/>
                </a:lnTo>
                <a:lnTo>
                  <a:pt x="10280" y="3658"/>
                </a:lnTo>
                <a:lnTo>
                  <a:pt x="10261" y="3613"/>
                </a:lnTo>
                <a:lnTo>
                  <a:pt x="10233" y="3613"/>
                </a:lnTo>
                <a:lnTo>
                  <a:pt x="10204" y="3683"/>
                </a:lnTo>
                <a:lnTo>
                  <a:pt x="10194" y="3649"/>
                </a:lnTo>
                <a:lnTo>
                  <a:pt x="10188" y="3603"/>
                </a:lnTo>
                <a:lnTo>
                  <a:pt x="10126" y="3631"/>
                </a:lnTo>
                <a:lnTo>
                  <a:pt x="10049" y="3646"/>
                </a:lnTo>
                <a:lnTo>
                  <a:pt x="10058" y="3611"/>
                </a:lnTo>
                <a:lnTo>
                  <a:pt x="10099" y="3591"/>
                </a:lnTo>
                <a:lnTo>
                  <a:pt x="10179" y="3564"/>
                </a:lnTo>
                <a:lnTo>
                  <a:pt x="10151" y="3524"/>
                </a:lnTo>
                <a:lnTo>
                  <a:pt x="10206" y="3550"/>
                </a:lnTo>
                <a:lnTo>
                  <a:pt x="10191" y="3517"/>
                </a:lnTo>
                <a:lnTo>
                  <a:pt x="10240" y="3564"/>
                </a:lnTo>
                <a:lnTo>
                  <a:pt x="10202" y="3489"/>
                </a:lnTo>
                <a:lnTo>
                  <a:pt x="10163" y="3458"/>
                </a:lnTo>
                <a:lnTo>
                  <a:pt x="10170" y="3434"/>
                </a:lnTo>
                <a:lnTo>
                  <a:pt x="10203" y="3449"/>
                </a:lnTo>
                <a:lnTo>
                  <a:pt x="10153" y="3366"/>
                </a:lnTo>
                <a:lnTo>
                  <a:pt x="10111" y="3370"/>
                </a:lnTo>
                <a:lnTo>
                  <a:pt x="10087" y="3363"/>
                </a:lnTo>
                <a:lnTo>
                  <a:pt x="10083" y="3385"/>
                </a:lnTo>
                <a:lnTo>
                  <a:pt x="10065" y="3385"/>
                </a:lnTo>
                <a:lnTo>
                  <a:pt x="10000" y="3357"/>
                </a:lnTo>
                <a:lnTo>
                  <a:pt x="9997" y="3337"/>
                </a:lnTo>
                <a:lnTo>
                  <a:pt x="9921" y="3319"/>
                </a:lnTo>
                <a:lnTo>
                  <a:pt x="9940" y="3302"/>
                </a:lnTo>
                <a:lnTo>
                  <a:pt x="9949" y="3314"/>
                </a:lnTo>
                <a:lnTo>
                  <a:pt x="10006" y="3322"/>
                </a:lnTo>
                <a:lnTo>
                  <a:pt x="10015" y="3341"/>
                </a:lnTo>
                <a:lnTo>
                  <a:pt x="10062" y="3361"/>
                </a:lnTo>
                <a:lnTo>
                  <a:pt x="10086" y="3341"/>
                </a:lnTo>
                <a:lnTo>
                  <a:pt x="10081" y="3330"/>
                </a:lnTo>
                <a:lnTo>
                  <a:pt x="10066" y="3330"/>
                </a:lnTo>
                <a:lnTo>
                  <a:pt x="10069" y="3314"/>
                </a:lnTo>
                <a:lnTo>
                  <a:pt x="10042" y="3306"/>
                </a:lnTo>
                <a:lnTo>
                  <a:pt x="10020" y="3303"/>
                </a:lnTo>
                <a:lnTo>
                  <a:pt x="9964" y="3266"/>
                </a:lnTo>
                <a:lnTo>
                  <a:pt x="9948" y="3241"/>
                </a:lnTo>
                <a:lnTo>
                  <a:pt x="9970" y="3257"/>
                </a:lnTo>
                <a:lnTo>
                  <a:pt x="10029" y="3298"/>
                </a:lnTo>
                <a:lnTo>
                  <a:pt x="10054" y="3286"/>
                </a:lnTo>
                <a:lnTo>
                  <a:pt x="10035" y="3271"/>
                </a:lnTo>
                <a:lnTo>
                  <a:pt x="10029" y="3255"/>
                </a:lnTo>
                <a:lnTo>
                  <a:pt x="10054" y="3255"/>
                </a:lnTo>
                <a:lnTo>
                  <a:pt x="10070" y="3270"/>
                </a:lnTo>
                <a:lnTo>
                  <a:pt x="10072" y="3251"/>
                </a:lnTo>
                <a:lnTo>
                  <a:pt x="10017" y="3228"/>
                </a:lnTo>
                <a:lnTo>
                  <a:pt x="10049" y="3212"/>
                </a:lnTo>
                <a:lnTo>
                  <a:pt x="9994" y="3209"/>
                </a:lnTo>
                <a:lnTo>
                  <a:pt x="9891" y="3117"/>
                </a:lnTo>
                <a:lnTo>
                  <a:pt x="9965" y="3167"/>
                </a:lnTo>
                <a:lnTo>
                  <a:pt x="10010" y="3189"/>
                </a:lnTo>
                <a:lnTo>
                  <a:pt x="10037" y="3197"/>
                </a:lnTo>
                <a:lnTo>
                  <a:pt x="10032" y="3180"/>
                </a:lnTo>
                <a:lnTo>
                  <a:pt x="10025" y="3141"/>
                </a:lnTo>
                <a:lnTo>
                  <a:pt x="10042" y="3121"/>
                </a:lnTo>
                <a:lnTo>
                  <a:pt x="9972" y="3104"/>
                </a:lnTo>
                <a:lnTo>
                  <a:pt x="9949" y="3080"/>
                </a:lnTo>
                <a:lnTo>
                  <a:pt x="9878" y="3075"/>
                </a:lnTo>
                <a:lnTo>
                  <a:pt x="9861" y="3059"/>
                </a:lnTo>
                <a:lnTo>
                  <a:pt x="9841" y="3033"/>
                </a:lnTo>
                <a:lnTo>
                  <a:pt x="9845" y="3017"/>
                </a:lnTo>
                <a:lnTo>
                  <a:pt x="9880" y="3054"/>
                </a:lnTo>
                <a:lnTo>
                  <a:pt x="9886" y="3035"/>
                </a:lnTo>
                <a:lnTo>
                  <a:pt x="9909" y="3064"/>
                </a:lnTo>
                <a:lnTo>
                  <a:pt x="9921" y="3048"/>
                </a:lnTo>
                <a:lnTo>
                  <a:pt x="9961" y="3065"/>
                </a:lnTo>
                <a:lnTo>
                  <a:pt x="9982" y="3055"/>
                </a:lnTo>
                <a:lnTo>
                  <a:pt x="10014" y="3091"/>
                </a:lnTo>
                <a:lnTo>
                  <a:pt x="9990" y="3040"/>
                </a:lnTo>
                <a:lnTo>
                  <a:pt x="9920" y="2992"/>
                </a:lnTo>
                <a:lnTo>
                  <a:pt x="9988" y="3022"/>
                </a:lnTo>
                <a:lnTo>
                  <a:pt x="9945" y="2973"/>
                </a:lnTo>
                <a:lnTo>
                  <a:pt x="9934" y="2927"/>
                </a:lnTo>
                <a:lnTo>
                  <a:pt x="9938" y="2828"/>
                </a:lnTo>
                <a:lnTo>
                  <a:pt x="9900" y="2803"/>
                </a:lnTo>
                <a:lnTo>
                  <a:pt x="9982" y="2738"/>
                </a:lnTo>
                <a:lnTo>
                  <a:pt x="9986" y="2698"/>
                </a:lnTo>
                <a:lnTo>
                  <a:pt x="10029" y="2699"/>
                </a:lnTo>
                <a:lnTo>
                  <a:pt x="10020" y="2737"/>
                </a:lnTo>
                <a:lnTo>
                  <a:pt x="9990" y="2750"/>
                </a:lnTo>
                <a:lnTo>
                  <a:pt x="9970" y="2789"/>
                </a:lnTo>
                <a:lnTo>
                  <a:pt x="9982" y="2826"/>
                </a:lnTo>
                <a:lnTo>
                  <a:pt x="10000" y="2811"/>
                </a:lnTo>
                <a:lnTo>
                  <a:pt x="9992" y="2853"/>
                </a:lnTo>
                <a:lnTo>
                  <a:pt x="10000" y="2874"/>
                </a:lnTo>
                <a:lnTo>
                  <a:pt x="10006" y="2897"/>
                </a:lnTo>
                <a:lnTo>
                  <a:pt x="9988" y="2885"/>
                </a:lnTo>
                <a:lnTo>
                  <a:pt x="9977" y="2914"/>
                </a:lnTo>
                <a:lnTo>
                  <a:pt x="10023" y="2907"/>
                </a:lnTo>
                <a:lnTo>
                  <a:pt x="10021" y="2927"/>
                </a:lnTo>
                <a:lnTo>
                  <a:pt x="10042" y="2946"/>
                </a:lnTo>
                <a:lnTo>
                  <a:pt x="9999" y="2943"/>
                </a:lnTo>
                <a:lnTo>
                  <a:pt x="10013" y="3007"/>
                </a:lnTo>
                <a:lnTo>
                  <a:pt x="10065" y="3031"/>
                </a:lnTo>
                <a:lnTo>
                  <a:pt x="10089" y="3000"/>
                </a:lnTo>
                <a:lnTo>
                  <a:pt x="10091" y="3052"/>
                </a:lnTo>
                <a:lnTo>
                  <a:pt x="10127" y="3042"/>
                </a:lnTo>
                <a:lnTo>
                  <a:pt x="10110" y="3065"/>
                </a:lnTo>
                <a:lnTo>
                  <a:pt x="10134" y="3065"/>
                </a:lnTo>
                <a:lnTo>
                  <a:pt x="10114" y="3093"/>
                </a:lnTo>
                <a:lnTo>
                  <a:pt x="10123" y="3103"/>
                </a:lnTo>
                <a:lnTo>
                  <a:pt x="10168" y="3083"/>
                </a:lnTo>
                <a:lnTo>
                  <a:pt x="10127" y="3197"/>
                </a:lnTo>
                <a:lnTo>
                  <a:pt x="10127" y="3276"/>
                </a:lnTo>
                <a:lnTo>
                  <a:pt x="10148" y="3306"/>
                </a:lnTo>
                <a:lnTo>
                  <a:pt x="10166" y="3214"/>
                </a:lnTo>
                <a:lnTo>
                  <a:pt x="10196" y="3176"/>
                </a:lnTo>
                <a:lnTo>
                  <a:pt x="10222" y="3054"/>
                </a:lnTo>
                <a:lnTo>
                  <a:pt x="10240" y="2994"/>
                </a:lnTo>
                <a:lnTo>
                  <a:pt x="10247" y="3031"/>
                </a:lnTo>
                <a:lnTo>
                  <a:pt x="10240" y="3046"/>
                </a:lnTo>
                <a:lnTo>
                  <a:pt x="10226" y="3077"/>
                </a:lnTo>
                <a:lnTo>
                  <a:pt x="10228" y="3098"/>
                </a:lnTo>
                <a:lnTo>
                  <a:pt x="10255" y="3046"/>
                </a:lnTo>
                <a:lnTo>
                  <a:pt x="10261" y="2936"/>
                </a:lnTo>
                <a:lnTo>
                  <a:pt x="10255" y="2906"/>
                </a:lnTo>
                <a:lnTo>
                  <a:pt x="10222" y="2911"/>
                </a:lnTo>
                <a:lnTo>
                  <a:pt x="10251" y="2883"/>
                </a:lnTo>
                <a:lnTo>
                  <a:pt x="10234" y="2853"/>
                </a:lnTo>
                <a:lnTo>
                  <a:pt x="10201" y="2841"/>
                </a:lnTo>
                <a:lnTo>
                  <a:pt x="10178" y="2822"/>
                </a:lnTo>
                <a:lnTo>
                  <a:pt x="10155" y="2792"/>
                </a:lnTo>
                <a:lnTo>
                  <a:pt x="10145" y="2752"/>
                </a:lnTo>
                <a:lnTo>
                  <a:pt x="10111" y="2723"/>
                </a:lnTo>
                <a:lnTo>
                  <a:pt x="10088" y="2695"/>
                </a:lnTo>
                <a:lnTo>
                  <a:pt x="10080" y="2656"/>
                </a:lnTo>
                <a:lnTo>
                  <a:pt x="10090" y="2642"/>
                </a:lnTo>
                <a:lnTo>
                  <a:pt x="10105" y="2693"/>
                </a:lnTo>
                <a:lnTo>
                  <a:pt x="10127" y="2710"/>
                </a:lnTo>
                <a:lnTo>
                  <a:pt x="10201" y="2752"/>
                </a:lnTo>
                <a:lnTo>
                  <a:pt x="10248" y="2746"/>
                </a:lnTo>
                <a:lnTo>
                  <a:pt x="10259" y="2767"/>
                </a:lnTo>
                <a:lnTo>
                  <a:pt x="10255" y="2804"/>
                </a:lnTo>
                <a:lnTo>
                  <a:pt x="10268" y="2803"/>
                </a:lnTo>
                <a:lnTo>
                  <a:pt x="10312" y="2703"/>
                </a:lnTo>
                <a:lnTo>
                  <a:pt x="10340" y="2660"/>
                </a:lnTo>
                <a:lnTo>
                  <a:pt x="10332" y="2631"/>
                </a:lnTo>
                <a:lnTo>
                  <a:pt x="10349" y="2630"/>
                </a:lnTo>
                <a:lnTo>
                  <a:pt x="10365" y="2594"/>
                </a:lnTo>
                <a:lnTo>
                  <a:pt x="10362" y="2558"/>
                </a:lnTo>
                <a:lnTo>
                  <a:pt x="10369" y="2541"/>
                </a:lnTo>
                <a:lnTo>
                  <a:pt x="10362" y="2509"/>
                </a:lnTo>
                <a:lnTo>
                  <a:pt x="10365" y="2493"/>
                </a:lnTo>
                <a:lnTo>
                  <a:pt x="10379" y="2524"/>
                </a:lnTo>
                <a:lnTo>
                  <a:pt x="10382" y="2558"/>
                </a:lnTo>
                <a:lnTo>
                  <a:pt x="10380" y="2427"/>
                </a:lnTo>
                <a:lnTo>
                  <a:pt x="10363" y="2387"/>
                </a:lnTo>
                <a:lnTo>
                  <a:pt x="10355" y="2379"/>
                </a:lnTo>
                <a:lnTo>
                  <a:pt x="10357" y="2394"/>
                </a:lnTo>
                <a:lnTo>
                  <a:pt x="10340" y="2392"/>
                </a:lnTo>
                <a:lnTo>
                  <a:pt x="10317" y="2395"/>
                </a:lnTo>
                <a:lnTo>
                  <a:pt x="10299" y="2387"/>
                </a:lnTo>
                <a:lnTo>
                  <a:pt x="10315" y="2376"/>
                </a:lnTo>
                <a:lnTo>
                  <a:pt x="10336" y="2345"/>
                </a:lnTo>
                <a:lnTo>
                  <a:pt x="10324" y="2335"/>
                </a:lnTo>
                <a:lnTo>
                  <a:pt x="10346" y="2265"/>
                </a:lnTo>
                <a:lnTo>
                  <a:pt x="10356" y="2290"/>
                </a:lnTo>
                <a:lnTo>
                  <a:pt x="10370" y="2275"/>
                </a:lnTo>
                <a:lnTo>
                  <a:pt x="10390" y="2225"/>
                </a:lnTo>
                <a:lnTo>
                  <a:pt x="10419" y="2216"/>
                </a:lnTo>
                <a:lnTo>
                  <a:pt x="10436" y="2192"/>
                </a:lnTo>
                <a:lnTo>
                  <a:pt x="10490" y="2171"/>
                </a:lnTo>
                <a:lnTo>
                  <a:pt x="10514" y="2124"/>
                </a:lnTo>
                <a:lnTo>
                  <a:pt x="10527" y="2135"/>
                </a:lnTo>
                <a:lnTo>
                  <a:pt x="10573" y="2118"/>
                </a:lnTo>
                <a:lnTo>
                  <a:pt x="10627" y="2108"/>
                </a:lnTo>
                <a:lnTo>
                  <a:pt x="10632" y="2090"/>
                </a:lnTo>
                <a:lnTo>
                  <a:pt x="10646" y="2101"/>
                </a:lnTo>
                <a:lnTo>
                  <a:pt x="10665" y="2083"/>
                </a:lnTo>
                <a:lnTo>
                  <a:pt x="10695" y="2078"/>
                </a:lnTo>
                <a:lnTo>
                  <a:pt x="10733" y="2060"/>
                </a:lnTo>
                <a:lnTo>
                  <a:pt x="10739" y="2071"/>
                </a:lnTo>
                <a:lnTo>
                  <a:pt x="10806" y="2036"/>
                </a:lnTo>
                <a:lnTo>
                  <a:pt x="10797" y="1986"/>
                </a:lnTo>
                <a:lnTo>
                  <a:pt x="10808" y="1961"/>
                </a:lnTo>
                <a:lnTo>
                  <a:pt x="10824" y="1979"/>
                </a:lnTo>
                <a:lnTo>
                  <a:pt x="10829" y="2014"/>
                </a:lnTo>
                <a:lnTo>
                  <a:pt x="10841" y="2013"/>
                </a:lnTo>
                <a:lnTo>
                  <a:pt x="10864" y="1979"/>
                </a:lnTo>
                <a:lnTo>
                  <a:pt x="10890" y="1982"/>
                </a:lnTo>
                <a:lnTo>
                  <a:pt x="10901" y="1952"/>
                </a:lnTo>
                <a:lnTo>
                  <a:pt x="10917" y="1942"/>
                </a:lnTo>
                <a:lnTo>
                  <a:pt x="10926" y="1907"/>
                </a:lnTo>
                <a:lnTo>
                  <a:pt x="10937" y="1907"/>
                </a:lnTo>
                <a:lnTo>
                  <a:pt x="10952" y="1955"/>
                </a:lnTo>
                <a:lnTo>
                  <a:pt x="10987" y="1943"/>
                </a:lnTo>
                <a:lnTo>
                  <a:pt x="10994" y="1921"/>
                </a:lnTo>
                <a:lnTo>
                  <a:pt x="11038" y="1902"/>
                </a:lnTo>
                <a:lnTo>
                  <a:pt x="11064" y="1896"/>
                </a:lnTo>
                <a:lnTo>
                  <a:pt x="11085" y="1909"/>
                </a:lnTo>
                <a:lnTo>
                  <a:pt x="11079" y="1863"/>
                </a:lnTo>
                <a:lnTo>
                  <a:pt x="11041" y="1805"/>
                </a:lnTo>
                <a:lnTo>
                  <a:pt x="11022" y="1796"/>
                </a:lnTo>
                <a:lnTo>
                  <a:pt x="11001" y="1797"/>
                </a:lnTo>
                <a:lnTo>
                  <a:pt x="11003" y="1811"/>
                </a:lnTo>
                <a:lnTo>
                  <a:pt x="11017" y="1811"/>
                </a:lnTo>
                <a:lnTo>
                  <a:pt x="11034" y="1812"/>
                </a:lnTo>
                <a:lnTo>
                  <a:pt x="11053" y="1830"/>
                </a:lnTo>
                <a:lnTo>
                  <a:pt x="11059" y="1852"/>
                </a:lnTo>
                <a:lnTo>
                  <a:pt x="11046" y="1872"/>
                </a:lnTo>
                <a:lnTo>
                  <a:pt x="10991" y="1898"/>
                </a:lnTo>
                <a:lnTo>
                  <a:pt x="10960" y="1885"/>
                </a:lnTo>
                <a:lnTo>
                  <a:pt x="10943" y="1852"/>
                </a:lnTo>
                <a:lnTo>
                  <a:pt x="10917" y="1848"/>
                </a:lnTo>
                <a:lnTo>
                  <a:pt x="10925" y="1829"/>
                </a:lnTo>
                <a:lnTo>
                  <a:pt x="10894" y="1792"/>
                </a:lnTo>
                <a:lnTo>
                  <a:pt x="10853" y="1778"/>
                </a:lnTo>
                <a:lnTo>
                  <a:pt x="10850" y="1796"/>
                </a:lnTo>
                <a:lnTo>
                  <a:pt x="10828" y="1788"/>
                </a:lnTo>
                <a:lnTo>
                  <a:pt x="10821" y="1769"/>
                </a:lnTo>
                <a:lnTo>
                  <a:pt x="10825" y="1749"/>
                </a:lnTo>
                <a:lnTo>
                  <a:pt x="10848" y="1730"/>
                </a:lnTo>
                <a:lnTo>
                  <a:pt x="10838" y="1716"/>
                </a:lnTo>
                <a:lnTo>
                  <a:pt x="10872" y="1694"/>
                </a:lnTo>
                <a:lnTo>
                  <a:pt x="10837" y="1670"/>
                </a:lnTo>
                <a:lnTo>
                  <a:pt x="10825" y="1635"/>
                </a:lnTo>
                <a:lnTo>
                  <a:pt x="10834" y="1593"/>
                </a:lnTo>
                <a:lnTo>
                  <a:pt x="10829" y="1573"/>
                </a:lnTo>
                <a:lnTo>
                  <a:pt x="10841" y="1573"/>
                </a:lnTo>
                <a:lnTo>
                  <a:pt x="10850" y="1502"/>
                </a:lnTo>
                <a:lnTo>
                  <a:pt x="10873" y="1476"/>
                </a:lnTo>
                <a:lnTo>
                  <a:pt x="10869" y="1439"/>
                </a:lnTo>
                <a:lnTo>
                  <a:pt x="10893" y="1428"/>
                </a:lnTo>
                <a:lnTo>
                  <a:pt x="10874" y="1409"/>
                </a:lnTo>
                <a:lnTo>
                  <a:pt x="10881" y="1378"/>
                </a:lnTo>
                <a:lnTo>
                  <a:pt x="10936" y="1341"/>
                </a:lnTo>
                <a:lnTo>
                  <a:pt x="10958" y="1375"/>
                </a:lnTo>
                <a:lnTo>
                  <a:pt x="10952" y="1327"/>
                </a:lnTo>
                <a:lnTo>
                  <a:pt x="10990" y="1329"/>
                </a:lnTo>
                <a:lnTo>
                  <a:pt x="11016" y="1275"/>
                </a:lnTo>
                <a:lnTo>
                  <a:pt x="11032" y="1280"/>
                </a:lnTo>
                <a:lnTo>
                  <a:pt x="11057" y="1276"/>
                </a:lnTo>
                <a:lnTo>
                  <a:pt x="11072" y="1250"/>
                </a:lnTo>
                <a:lnTo>
                  <a:pt x="11064" y="1157"/>
                </a:lnTo>
                <a:lnTo>
                  <a:pt x="11090" y="1111"/>
                </a:lnTo>
                <a:lnTo>
                  <a:pt x="11116" y="1138"/>
                </a:lnTo>
                <a:lnTo>
                  <a:pt x="11103" y="1170"/>
                </a:lnTo>
                <a:lnTo>
                  <a:pt x="11135" y="1177"/>
                </a:lnTo>
                <a:lnTo>
                  <a:pt x="11141" y="1144"/>
                </a:lnTo>
                <a:lnTo>
                  <a:pt x="11174" y="1128"/>
                </a:lnTo>
                <a:lnTo>
                  <a:pt x="11204" y="1090"/>
                </a:lnTo>
                <a:lnTo>
                  <a:pt x="11240" y="1130"/>
                </a:lnTo>
                <a:lnTo>
                  <a:pt x="11248" y="1086"/>
                </a:lnTo>
                <a:lnTo>
                  <a:pt x="11268" y="1098"/>
                </a:lnTo>
                <a:lnTo>
                  <a:pt x="11268" y="1061"/>
                </a:lnTo>
                <a:lnTo>
                  <a:pt x="11294" y="1069"/>
                </a:lnTo>
                <a:lnTo>
                  <a:pt x="11318" y="1052"/>
                </a:lnTo>
                <a:lnTo>
                  <a:pt x="11317" y="1028"/>
                </a:lnTo>
                <a:lnTo>
                  <a:pt x="11346" y="1004"/>
                </a:lnTo>
                <a:lnTo>
                  <a:pt x="11379" y="1011"/>
                </a:lnTo>
                <a:lnTo>
                  <a:pt x="11404" y="947"/>
                </a:lnTo>
                <a:lnTo>
                  <a:pt x="11370" y="947"/>
                </a:lnTo>
                <a:lnTo>
                  <a:pt x="11364" y="938"/>
                </a:lnTo>
                <a:lnTo>
                  <a:pt x="11384" y="926"/>
                </a:lnTo>
                <a:lnTo>
                  <a:pt x="11329" y="876"/>
                </a:lnTo>
                <a:lnTo>
                  <a:pt x="11317" y="892"/>
                </a:lnTo>
                <a:lnTo>
                  <a:pt x="11263" y="815"/>
                </a:lnTo>
                <a:lnTo>
                  <a:pt x="11275" y="804"/>
                </a:lnTo>
                <a:lnTo>
                  <a:pt x="11262" y="783"/>
                </a:lnTo>
                <a:lnTo>
                  <a:pt x="11192" y="783"/>
                </a:lnTo>
                <a:lnTo>
                  <a:pt x="11090" y="458"/>
                </a:lnTo>
                <a:lnTo>
                  <a:pt x="11042" y="421"/>
                </a:lnTo>
                <a:lnTo>
                  <a:pt x="10986" y="393"/>
                </a:lnTo>
                <a:lnTo>
                  <a:pt x="10952" y="402"/>
                </a:lnTo>
                <a:lnTo>
                  <a:pt x="10951" y="416"/>
                </a:lnTo>
                <a:lnTo>
                  <a:pt x="10836" y="460"/>
                </a:lnTo>
                <a:lnTo>
                  <a:pt x="10825" y="412"/>
                </a:lnTo>
                <a:lnTo>
                  <a:pt x="10802" y="412"/>
                </a:lnTo>
                <a:lnTo>
                  <a:pt x="10710" y="640"/>
                </a:lnTo>
                <a:lnTo>
                  <a:pt x="10711" y="677"/>
                </a:lnTo>
                <a:lnTo>
                  <a:pt x="10688" y="778"/>
                </a:lnTo>
                <a:lnTo>
                  <a:pt x="10713" y="856"/>
                </a:lnTo>
                <a:lnTo>
                  <a:pt x="10657" y="960"/>
                </a:lnTo>
                <a:lnTo>
                  <a:pt x="10652" y="1036"/>
                </a:lnTo>
                <a:lnTo>
                  <a:pt x="10610" y="1033"/>
                </a:lnTo>
                <a:lnTo>
                  <a:pt x="10546" y="1069"/>
                </a:lnTo>
                <a:lnTo>
                  <a:pt x="10546" y="1128"/>
                </a:lnTo>
                <a:lnTo>
                  <a:pt x="10199" y="1209"/>
                </a:lnTo>
                <a:lnTo>
                  <a:pt x="9937" y="1272"/>
                </a:lnTo>
                <a:lnTo>
                  <a:pt x="9920" y="1270"/>
                </a:lnTo>
                <a:lnTo>
                  <a:pt x="9838" y="1327"/>
                </a:lnTo>
                <a:lnTo>
                  <a:pt x="9767" y="1422"/>
                </a:lnTo>
                <a:lnTo>
                  <a:pt x="9762" y="1466"/>
                </a:lnTo>
                <a:lnTo>
                  <a:pt x="9730" y="1508"/>
                </a:lnTo>
                <a:lnTo>
                  <a:pt x="9673" y="1557"/>
                </a:lnTo>
                <a:lnTo>
                  <a:pt x="9699" y="1590"/>
                </a:lnTo>
                <a:lnTo>
                  <a:pt x="9703" y="1564"/>
                </a:lnTo>
                <a:lnTo>
                  <a:pt x="9719" y="1572"/>
                </a:lnTo>
                <a:lnTo>
                  <a:pt x="9710" y="1585"/>
                </a:lnTo>
                <a:lnTo>
                  <a:pt x="9722" y="1590"/>
                </a:lnTo>
                <a:lnTo>
                  <a:pt x="9713" y="1613"/>
                </a:lnTo>
                <a:lnTo>
                  <a:pt x="9703" y="1612"/>
                </a:lnTo>
                <a:lnTo>
                  <a:pt x="9701" y="1625"/>
                </a:lnTo>
                <a:lnTo>
                  <a:pt x="9727" y="1658"/>
                </a:lnTo>
                <a:lnTo>
                  <a:pt x="9732" y="1690"/>
                </a:lnTo>
                <a:lnTo>
                  <a:pt x="9691" y="1707"/>
                </a:lnTo>
                <a:lnTo>
                  <a:pt x="9649" y="1765"/>
                </a:lnTo>
                <a:lnTo>
                  <a:pt x="9602" y="1795"/>
                </a:lnTo>
                <a:lnTo>
                  <a:pt x="9522" y="1800"/>
                </a:lnTo>
                <a:lnTo>
                  <a:pt x="9496" y="1822"/>
                </a:lnTo>
                <a:lnTo>
                  <a:pt x="9445" y="1800"/>
                </a:lnTo>
                <a:lnTo>
                  <a:pt x="9302" y="1817"/>
                </a:lnTo>
                <a:lnTo>
                  <a:pt x="9199" y="1856"/>
                </a:lnTo>
                <a:lnTo>
                  <a:pt x="9202" y="1891"/>
                </a:lnTo>
                <a:lnTo>
                  <a:pt x="9199" y="1907"/>
                </a:lnTo>
                <a:lnTo>
                  <a:pt x="9203" y="1907"/>
                </a:lnTo>
                <a:lnTo>
                  <a:pt x="9224" y="1942"/>
                </a:lnTo>
                <a:lnTo>
                  <a:pt x="9238" y="1942"/>
                </a:lnTo>
                <a:lnTo>
                  <a:pt x="9253" y="1972"/>
                </a:lnTo>
                <a:lnTo>
                  <a:pt x="9253" y="1983"/>
                </a:lnTo>
                <a:lnTo>
                  <a:pt x="9225" y="2000"/>
                </a:lnTo>
                <a:lnTo>
                  <a:pt x="9213" y="2037"/>
                </a:lnTo>
                <a:lnTo>
                  <a:pt x="9099" y="2138"/>
                </a:lnTo>
                <a:lnTo>
                  <a:pt x="8957" y="2239"/>
                </a:lnTo>
                <a:lnTo>
                  <a:pt x="8866" y="2278"/>
                </a:lnTo>
                <a:lnTo>
                  <a:pt x="8805" y="2313"/>
                </a:lnTo>
                <a:lnTo>
                  <a:pt x="8779" y="2349"/>
                </a:lnTo>
                <a:lnTo>
                  <a:pt x="8725" y="2394"/>
                </a:lnTo>
                <a:lnTo>
                  <a:pt x="8669" y="2399"/>
                </a:lnTo>
                <a:lnTo>
                  <a:pt x="8609" y="2425"/>
                </a:lnTo>
                <a:lnTo>
                  <a:pt x="8580" y="2437"/>
                </a:lnTo>
                <a:lnTo>
                  <a:pt x="8544" y="2419"/>
                </a:lnTo>
                <a:lnTo>
                  <a:pt x="8490" y="2438"/>
                </a:lnTo>
                <a:lnTo>
                  <a:pt x="8483" y="2433"/>
                </a:lnTo>
                <a:lnTo>
                  <a:pt x="8532" y="2406"/>
                </a:lnTo>
                <a:lnTo>
                  <a:pt x="8531" y="2405"/>
                </a:lnTo>
                <a:lnTo>
                  <a:pt x="8506" y="2398"/>
                </a:lnTo>
                <a:lnTo>
                  <a:pt x="8487" y="2413"/>
                </a:lnTo>
                <a:lnTo>
                  <a:pt x="8401" y="2379"/>
                </a:lnTo>
                <a:lnTo>
                  <a:pt x="8367" y="2394"/>
                </a:lnTo>
                <a:lnTo>
                  <a:pt x="8375" y="2371"/>
                </a:lnTo>
                <a:lnTo>
                  <a:pt x="8397" y="2319"/>
                </a:lnTo>
                <a:lnTo>
                  <a:pt x="8423" y="2289"/>
                </a:lnTo>
                <a:lnTo>
                  <a:pt x="8424" y="2220"/>
                </a:lnTo>
                <a:lnTo>
                  <a:pt x="8461" y="2199"/>
                </a:lnTo>
                <a:lnTo>
                  <a:pt x="8469" y="2176"/>
                </a:lnTo>
                <a:lnTo>
                  <a:pt x="8473" y="2127"/>
                </a:lnTo>
                <a:lnTo>
                  <a:pt x="8490" y="2114"/>
                </a:lnTo>
                <a:lnTo>
                  <a:pt x="8512" y="2144"/>
                </a:lnTo>
                <a:lnTo>
                  <a:pt x="8529" y="2114"/>
                </a:lnTo>
                <a:lnTo>
                  <a:pt x="8522" y="2060"/>
                </a:lnTo>
                <a:lnTo>
                  <a:pt x="8532" y="2025"/>
                </a:lnTo>
                <a:lnTo>
                  <a:pt x="8515" y="1983"/>
                </a:lnTo>
                <a:lnTo>
                  <a:pt x="8477" y="1854"/>
                </a:lnTo>
                <a:lnTo>
                  <a:pt x="8446" y="1788"/>
                </a:lnTo>
                <a:lnTo>
                  <a:pt x="8399" y="1766"/>
                </a:lnTo>
                <a:lnTo>
                  <a:pt x="8332" y="1804"/>
                </a:lnTo>
                <a:lnTo>
                  <a:pt x="8303" y="1863"/>
                </a:lnTo>
                <a:lnTo>
                  <a:pt x="8264" y="1907"/>
                </a:lnTo>
                <a:lnTo>
                  <a:pt x="8216" y="1885"/>
                </a:lnTo>
                <a:lnTo>
                  <a:pt x="8208" y="1829"/>
                </a:lnTo>
                <a:lnTo>
                  <a:pt x="8220" y="1807"/>
                </a:lnTo>
                <a:lnTo>
                  <a:pt x="8265" y="1784"/>
                </a:lnTo>
                <a:lnTo>
                  <a:pt x="8269" y="1758"/>
                </a:lnTo>
                <a:lnTo>
                  <a:pt x="8305" y="1707"/>
                </a:lnTo>
                <a:lnTo>
                  <a:pt x="8305" y="1659"/>
                </a:lnTo>
                <a:lnTo>
                  <a:pt x="8298" y="1588"/>
                </a:lnTo>
                <a:lnTo>
                  <a:pt x="8262" y="1547"/>
                </a:lnTo>
                <a:lnTo>
                  <a:pt x="8265" y="1522"/>
                </a:lnTo>
                <a:lnTo>
                  <a:pt x="8297" y="1524"/>
                </a:lnTo>
                <a:lnTo>
                  <a:pt x="8264" y="1487"/>
                </a:lnTo>
                <a:lnTo>
                  <a:pt x="8240" y="1451"/>
                </a:lnTo>
                <a:lnTo>
                  <a:pt x="8126" y="1428"/>
                </a:lnTo>
                <a:lnTo>
                  <a:pt x="8087" y="1395"/>
                </a:lnTo>
                <a:lnTo>
                  <a:pt x="7987" y="1365"/>
                </a:lnTo>
                <a:lnTo>
                  <a:pt x="7945" y="1380"/>
                </a:lnTo>
                <a:lnTo>
                  <a:pt x="7926" y="1426"/>
                </a:lnTo>
                <a:lnTo>
                  <a:pt x="7937" y="1456"/>
                </a:lnTo>
                <a:lnTo>
                  <a:pt x="7965" y="1475"/>
                </a:lnTo>
                <a:lnTo>
                  <a:pt x="7932" y="1478"/>
                </a:lnTo>
                <a:lnTo>
                  <a:pt x="7883" y="1528"/>
                </a:lnTo>
                <a:lnTo>
                  <a:pt x="7883" y="1617"/>
                </a:lnTo>
                <a:lnTo>
                  <a:pt x="7849" y="1637"/>
                </a:lnTo>
                <a:lnTo>
                  <a:pt x="7856" y="1529"/>
                </a:lnTo>
                <a:lnTo>
                  <a:pt x="7811" y="1597"/>
                </a:lnTo>
                <a:lnTo>
                  <a:pt x="7761" y="1622"/>
                </a:lnTo>
                <a:lnTo>
                  <a:pt x="7764" y="1648"/>
                </a:lnTo>
                <a:lnTo>
                  <a:pt x="7735" y="1677"/>
                </a:lnTo>
                <a:lnTo>
                  <a:pt x="7740" y="1718"/>
                </a:lnTo>
                <a:lnTo>
                  <a:pt x="7718" y="1812"/>
                </a:lnTo>
                <a:lnTo>
                  <a:pt x="7694" y="1849"/>
                </a:lnTo>
                <a:lnTo>
                  <a:pt x="7718" y="1906"/>
                </a:lnTo>
                <a:lnTo>
                  <a:pt x="7704" y="1946"/>
                </a:lnTo>
                <a:lnTo>
                  <a:pt x="7722" y="1997"/>
                </a:lnTo>
                <a:lnTo>
                  <a:pt x="7771" y="2079"/>
                </a:lnTo>
                <a:lnTo>
                  <a:pt x="7792" y="2170"/>
                </a:lnTo>
                <a:lnTo>
                  <a:pt x="7787" y="2260"/>
                </a:lnTo>
                <a:lnTo>
                  <a:pt x="7770" y="2309"/>
                </a:lnTo>
                <a:lnTo>
                  <a:pt x="7690" y="2436"/>
                </a:lnTo>
                <a:lnTo>
                  <a:pt x="7614" y="2478"/>
                </a:lnTo>
                <a:lnTo>
                  <a:pt x="7549" y="2457"/>
                </a:lnTo>
                <a:lnTo>
                  <a:pt x="7488" y="2355"/>
                </a:lnTo>
                <a:lnTo>
                  <a:pt x="7474" y="2264"/>
                </a:lnTo>
                <a:lnTo>
                  <a:pt x="7441" y="2088"/>
                </a:lnTo>
                <a:lnTo>
                  <a:pt x="7461" y="1907"/>
                </a:lnTo>
                <a:lnTo>
                  <a:pt x="7493" y="1827"/>
                </a:lnTo>
                <a:lnTo>
                  <a:pt x="7490" y="1753"/>
                </a:lnTo>
                <a:lnTo>
                  <a:pt x="7563" y="1588"/>
                </a:lnTo>
                <a:lnTo>
                  <a:pt x="7577" y="1546"/>
                </a:lnTo>
                <a:lnTo>
                  <a:pt x="7556" y="1541"/>
                </a:lnTo>
                <a:lnTo>
                  <a:pt x="7526" y="1570"/>
                </a:lnTo>
                <a:lnTo>
                  <a:pt x="7503" y="1656"/>
                </a:lnTo>
                <a:lnTo>
                  <a:pt x="7454" y="1666"/>
                </a:lnTo>
                <a:lnTo>
                  <a:pt x="7435" y="1714"/>
                </a:lnTo>
                <a:lnTo>
                  <a:pt x="7385" y="1750"/>
                </a:lnTo>
                <a:lnTo>
                  <a:pt x="7390" y="1694"/>
                </a:lnTo>
                <a:lnTo>
                  <a:pt x="7422" y="1636"/>
                </a:lnTo>
                <a:lnTo>
                  <a:pt x="7453" y="1622"/>
                </a:lnTo>
                <a:lnTo>
                  <a:pt x="7454" y="1597"/>
                </a:lnTo>
                <a:lnTo>
                  <a:pt x="7512" y="1476"/>
                </a:lnTo>
                <a:lnTo>
                  <a:pt x="7524" y="1445"/>
                </a:lnTo>
                <a:lnTo>
                  <a:pt x="7541" y="1428"/>
                </a:lnTo>
                <a:lnTo>
                  <a:pt x="7540" y="1409"/>
                </a:lnTo>
                <a:lnTo>
                  <a:pt x="7560" y="1375"/>
                </a:lnTo>
                <a:lnTo>
                  <a:pt x="7565" y="1378"/>
                </a:lnTo>
                <a:lnTo>
                  <a:pt x="7559" y="1399"/>
                </a:lnTo>
                <a:lnTo>
                  <a:pt x="7562" y="1432"/>
                </a:lnTo>
                <a:lnTo>
                  <a:pt x="7584" y="1420"/>
                </a:lnTo>
                <a:lnTo>
                  <a:pt x="7594" y="1386"/>
                </a:lnTo>
                <a:lnTo>
                  <a:pt x="7621" y="1388"/>
                </a:lnTo>
                <a:lnTo>
                  <a:pt x="7639" y="1373"/>
                </a:lnTo>
                <a:lnTo>
                  <a:pt x="7643" y="1382"/>
                </a:lnTo>
                <a:lnTo>
                  <a:pt x="7614" y="1438"/>
                </a:lnTo>
                <a:lnTo>
                  <a:pt x="7631" y="1445"/>
                </a:lnTo>
                <a:lnTo>
                  <a:pt x="7653" y="1412"/>
                </a:lnTo>
                <a:lnTo>
                  <a:pt x="7678" y="1399"/>
                </a:lnTo>
                <a:lnTo>
                  <a:pt x="7692" y="1357"/>
                </a:lnTo>
                <a:lnTo>
                  <a:pt x="7765" y="1345"/>
                </a:lnTo>
                <a:lnTo>
                  <a:pt x="7800" y="1342"/>
                </a:lnTo>
                <a:lnTo>
                  <a:pt x="7856" y="1305"/>
                </a:lnTo>
                <a:lnTo>
                  <a:pt x="7934" y="1316"/>
                </a:lnTo>
                <a:lnTo>
                  <a:pt x="7987" y="1352"/>
                </a:lnTo>
                <a:lnTo>
                  <a:pt x="7993" y="1307"/>
                </a:lnTo>
                <a:lnTo>
                  <a:pt x="8020" y="1305"/>
                </a:lnTo>
                <a:lnTo>
                  <a:pt x="8087" y="1311"/>
                </a:lnTo>
                <a:lnTo>
                  <a:pt x="8138" y="1297"/>
                </a:lnTo>
                <a:lnTo>
                  <a:pt x="8069" y="1258"/>
                </a:lnTo>
                <a:lnTo>
                  <a:pt x="8055" y="1194"/>
                </a:lnTo>
                <a:lnTo>
                  <a:pt x="7998" y="1206"/>
                </a:lnTo>
                <a:lnTo>
                  <a:pt x="7981" y="1194"/>
                </a:lnTo>
                <a:lnTo>
                  <a:pt x="7962" y="1206"/>
                </a:lnTo>
                <a:lnTo>
                  <a:pt x="7928" y="1200"/>
                </a:lnTo>
                <a:lnTo>
                  <a:pt x="7910" y="1199"/>
                </a:lnTo>
                <a:lnTo>
                  <a:pt x="7907" y="1160"/>
                </a:lnTo>
                <a:lnTo>
                  <a:pt x="7918" y="1124"/>
                </a:lnTo>
                <a:lnTo>
                  <a:pt x="7864" y="1134"/>
                </a:lnTo>
                <a:lnTo>
                  <a:pt x="7815" y="1159"/>
                </a:lnTo>
                <a:lnTo>
                  <a:pt x="7687" y="1174"/>
                </a:lnTo>
                <a:lnTo>
                  <a:pt x="7606" y="1244"/>
                </a:lnTo>
                <a:lnTo>
                  <a:pt x="7589" y="1232"/>
                </a:lnTo>
                <a:lnTo>
                  <a:pt x="7565" y="1240"/>
                </a:lnTo>
                <a:lnTo>
                  <a:pt x="7533" y="1219"/>
                </a:lnTo>
                <a:lnTo>
                  <a:pt x="7513" y="1225"/>
                </a:lnTo>
                <a:lnTo>
                  <a:pt x="7465" y="1234"/>
                </a:lnTo>
                <a:lnTo>
                  <a:pt x="7405" y="1154"/>
                </a:lnTo>
                <a:lnTo>
                  <a:pt x="7330" y="1138"/>
                </a:lnTo>
                <a:lnTo>
                  <a:pt x="7308" y="1145"/>
                </a:lnTo>
                <a:lnTo>
                  <a:pt x="7293" y="1160"/>
                </a:lnTo>
                <a:lnTo>
                  <a:pt x="7306" y="1128"/>
                </a:lnTo>
                <a:lnTo>
                  <a:pt x="7270" y="1156"/>
                </a:lnTo>
                <a:lnTo>
                  <a:pt x="7253" y="1185"/>
                </a:lnTo>
                <a:lnTo>
                  <a:pt x="7258" y="1136"/>
                </a:lnTo>
                <a:lnTo>
                  <a:pt x="7293" y="1069"/>
                </a:lnTo>
                <a:lnTo>
                  <a:pt x="7338" y="1017"/>
                </a:lnTo>
                <a:lnTo>
                  <a:pt x="7382" y="1006"/>
                </a:lnTo>
                <a:lnTo>
                  <a:pt x="7376" y="996"/>
                </a:lnTo>
                <a:lnTo>
                  <a:pt x="7299" y="1000"/>
                </a:lnTo>
                <a:lnTo>
                  <a:pt x="7253" y="1022"/>
                </a:lnTo>
                <a:lnTo>
                  <a:pt x="7238" y="1048"/>
                </a:lnTo>
                <a:lnTo>
                  <a:pt x="7185" y="1089"/>
                </a:lnTo>
                <a:lnTo>
                  <a:pt x="7159" y="1125"/>
                </a:lnTo>
                <a:lnTo>
                  <a:pt x="7120" y="1136"/>
                </a:lnTo>
                <a:lnTo>
                  <a:pt x="7105" y="1159"/>
                </a:lnTo>
                <a:lnTo>
                  <a:pt x="7076" y="1170"/>
                </a:lnTo>
                <a:lnTo>
                  <a:pt x="7003" y="1181"/>
                </a:lnTo>
                <a:lnTo>
                  <a:pt x="6983" y="1200"/>
                </a:lnTo>
                <a:lnTo>
                  <a:pt x="6951" y="1228"/>
                </a:lnTo>
                <a:lnTo>
                  <a:pt x="6887" y="1258"/>
                </a:lnTo>
                <a:lnTo>
                  <a:pt x="6834" y="1234"/>
                </a:lnTo>
                <a:lnTo>
                  <a:pt x="6800" y="1257"/>
                </a:lnTo>
                <a:lnTo>
                  <a:pt x="6789" y="1249"/>
                </a:lnTo>
                <a:lnTo>
                  <a:pt x="6808" y="1234"/>
                </a:lnTo>
                <a:lnTo>
                  <a:pt x="6808" y="1204"/>
                </a:lnTo>
                <a:lnTo>
                  <a:pt x="6817" y="1196"/>
                </a:lnTo>
                <a:lnTo>
                  <a:pt x="6818" y="1171"/>
                </a:lnTo>
                <a:lnTo>
                  <a:pt x="6805" y="1163"/>
                </a:lnTo>
                <a:lnTo>
                  <a:pt x="6669" y="1220"/>
                </a:lnTo>
                <a:lnTo>
                  <a:pt x="6619" y="1239"/>
                </a:lnTo>
                <a:lnTo>
                  <a:pt x="6599" y="1240"/>
                </a:lnTo>
                <a:lnTo>
                  <a:pt x="6563" y="1223"/>
                </a:lnTo>
                <a:lnTo>
                  <a:pt x="6558" y="1239"/>
                </a:lnTo>
                <a:lnTo>
                  <a:pt x="6552" y="1221"/>
                </a:lnTo>
                <a:lnTo>
                  <a:pt x="6693" y="1116"/>
                </a:lnTo>
                <a:lnTo>
                  <a:pt x="6767" y="1033"/>
                </a:lnTo>
                <a:lnTo>
                  <a:pt x="6855" y="966"/>
                </a:lnTo>
                <a:lnTo>
                  <a:pt x="7041" y="881"/>
                </a:lnTo>
                <a:lnTo>
                  <a:pt x="6972" y="884"/>
                </a:lnTo>
                <a:lnTo>
                  <a:pt x="6908" y="856"/>
                </a:lnTo>
                <a:lnTo>
                  <a:pt x="6808" y="867"/>
                </a:lnTo>
                <a:lnTo>
                  <a:pt x="6784" y="827"/>
                </a:lnTo>
                <a:lnTo>
                  <a:pt x="6750" y="843"/>
                </a:lnTo>
                <a:lnTo>
                  <a:pt x="6681" y="882"/>
                </a:lnTo>
                <a:lnTo>
                  <a:pt x="6633" y="870"/>
                </a:lnTo>
                <a:lnTo>
                  <a:pt x="6612" y="849"/>
                </a:lnTo>
                <a:lnTo>
                  <a:pt x="6573" y="840"/>
                </a:lnTo>
                <a:lnTo>
                  <a:pt x="6556" y="810"/>
                </a:lnTo>
                <a:lnTo>
                  <a:pt x="6518" y="812"/>
                </a:lnTo>
                <a:lnTo>
                  <a:pt x="6516" y="841"/>
                </a:lnTo>
                <a:lnTo>
                  <a:pt x="6502" y="844"/>
                </a:lnTo>
                <a:lnTo>
                  <a:pt x="6474" y="790"/>
                </a:lnTo>
                <a:lnTo>
                  <a:pt x="6438" y="789"/>
                </a:lnTo>
                <a:lnTo>
                  <a:pt x="6452" y="763"/>
                </a:lnTo>
                <a:lnTo>
                  <a:pt x="6366" y="747"/>
                </a:lnTo>
                <a:lnTo>
                  <a:pt x="6335" y="743"/>
                </a:lnTo>
                <a:lnTo>
                  <a:pt x="6238" y="780"/>
                </a:lnTo>
                <a:lnTo>
                  <a:pt x="6225" y="747"/>
                </a:lnTo>
                <a:lnTo>
                  <a:pt x="6072" y="720"/>
                </a:lnTo>
                <a:lnTo>
                  <a:pt x="6046" y="573"/>
                </a:lnTo>
                <a:lnTo>
                  <a:pt x="5982" y="561"/>
                </a:lnTo>
                <a:lnTo>
                  <a:pt x="5981" y="656"/>
                </a:lnTo>
                <a:lnTo>
                  <a:pt x="5603" y="655"/>
                </a:lnTo>
                <a:lnTo>
                  <a:pt x="5062" y="641"/>
                </a:lnTo>
                <a:lnTo>
                  <a:pt x="4355" y="593"/>
                </a:lnTo>
                <a:lnTo>
                  <a:pt x="3366" y="483"/>
                </a:lnTo>
                <a:lnTo>
                  <a:pt x="2872" y="409"/>
                </a:lnTo>
                <a:lnTo>
                  <a:pt x="2179" y="282"/>
                </a:lnTo>
                <a:lnTo>
                  <a:pt x="2005" y="246"/>
                </a:lnTo>
                <a:lnTo>
                  <a:pt x="995" y="0"/>
                </a:lnTo>
                <a:lnTo>
                  <a:pt x="985" y="2"/>
                </a:lnTo>
                <a:lnTo>
                  <a:pt x="989" y="18"/>
                </a:lnTo>
                <a:lnTo>
                  <a:pt x="981" y="26"/>
                </a:lnTo>
                <a:lnTo>
                  <a:pt x="989" y="39"/>
                </a:lnTo>
                <a:lnTo>
                  <a:pt x="986" y="51"/>
                </a:lnTo>
                <a:lnTo>
                  <a:pt x="989" y="68"/>
                </a:lnTo>
                <a:lnTo>
                  <a:pt x="1007" y="63"/>
                </a:lnTo>
                <a:lnTo>
                  <a:pt x="1023" y="70"/>
                </a:lnTo>
                <a:lnTo>
                  <a:pt x="1015" y="99"/>
                </a:lnTo>
                <a:lnTo>
                  <a:pt x="1021" y="112"/>
                </a:lnTo>
                <a:lnTo>
                  <a:pt x="1000" y="146"/>
                </a:lnTo>
                <a:lnTo>
                  <a:pt x="977" y="123"/>
                </a:lnTo>
                <a:lnTo>
                  <a:pt x="967" y="127"/>
                </a:lnTo>
                <a:lnTo>
                  <a:pt x="967" y="144"/>
                </a:lnTo>
                <a:lnTo>
                  <a:pt x="986" y="146"/>
                </a:lnTo>
                <a:lnTo>
                  <a:pt x="1008" y="188"/>
                </a:lnTo>
                <a:lnTo>
                  <a:pt x="997" y="240"/>
                </a:lnTo>
                <a:lnTo>
                  <a:pt x="1007" y="255"/>
                </a:lnTo>
                <a:lnTo>
                  <a:pt x="1019" y="260"/>
                </a:lnTo>
                <a:lnTo>
                  <a:pt x="1011" y="271"/>
                </a:lnTo>
                <a:lnTo>
                  <a:pt x="997" y="274"/>
                </a:lnTo>
                <a:lnTo>
                  <a:pt x="967" y="308"/>
                </a:lnTo>
                <a:lnTo>
                  <a:pt x="967" y="318"/>
                </a:lnTo>
                <a:lnTo>
                  <a:pt x="959" y="337"/>
                </a:lnTo>
                <a:lnTo>
                  <a:pt x="952" y="338"/>
                </a:lnTo>
                <a:lnTo>
                  <a:pt x="959" y="356"/>
                </a:lnTo>
                <a:lnTo>
                  <a:pt x="946" y="359"/>
                </a:lnTo>
                <a:lnTo>
                  <a:pt x="946" y="416"/>
                </a:lnTo>
                <a:lnTo>
                  <a:pt x="924" y="425"/>
                </a:lnTo>
                <a:lnTo>
                  <a:pt x="924" y="441"/>
                </a:lnTo>
                <a:lnTo>
                  <a:pt x="908" y="422"/>
                </a:lnTo>
                <a:lnTo>
                  <a:pt x="904" y="432"/>
                </a:lnTo>
                <a:lnTo>
                  <a:pt x="863" y="467"/>
                </a:lnTo>
                <a:lnTo>
                  <a:pt x="847" y="464"/>
                </a:lnTo>
                <a:lnTo>
                  <a:pt x="841" y="445"/>
                </a:lnTo>
                <a:lnTo>
                  <a:pt x="835" y="457"/>
                </a:lnTo>
                <a:lnTo>
                  <a:pt x="825" y="448"/>
                </a:lnTo>
                <a:lnTo>
                  <a:pt x="821" y="474"/>
                </a:lnTo>
                <a:lnTo>
                  <a:pt x="815" y="471"/>
                </a:lnTo>
                <a:lnTo>
                  <a:pt x="820" y="454"/>
                </a:lnTo>
                <a:lnTo>
                  <a:pt x="803" y="456"/>
                </a:lnTo>
                <a:lnTo>
                  <a:pt x="821" y="440"/>
                </a:lnTo>
                <a:lnTo>
                  <a:pt x="798" y="439"/>
                </a:lnTo>
                <a:lnTo>
                  <a:pt x="815" y="429"/>
                </a:lnTo>
                <a:lnTo>
                  <a:pt x="796" y="424"/>
                </a:lnTo>
                <a:lnTo>
                  <a:pt x="806" y="412"/>
                </a:lnTo>
                <a:lnTo>
                  <a:pt x="821" y="424"/>
                </a:lnTo>
                <a:lnTo>
                  <a:pt x="831" y="405"/>
                </a:lnTo>
                <a:lnTo>
                  <a:pt x="863" y="392"/>
                </a:lnTo>
                <a:lnTo>
                  <a:pt x="846" y="427"/>
                </a:lnTo>
                <a:lnTo>
                  <a:pt x="854" y="445"/>
                </a:lnTo>
                <a:lnTo>
                  <a:pt x="865" y="410"/>
                </a:lnTo>
                <a:lnTo>
                  <a:pt x="894" y="397"/>
                </a:lnTo>
                <a:lnTo>
                  <a:pt x="881" y="417"/>
                </a:lnTo>
                <a:lnTo>
                  <a:pt x="895" y="431"/>
                </a:lnTo>
                <a:lnTo>
                  <a:pt x="895" y="412"/>
                </a:lnTo>
                <a:lnTo>
                  <a:pt x="912" y="398"/>
                </a:lnTo>
                <a:lnTo>
                  <a:pt x="926" y="376"/>
                </a:lnTo>
                <a:lnTo>
                  <a:pt x="924" y="357"/>
                </a:lnTo>
                <a:lnTo>
                  <a:pt x="895" y="357"/>
                </a:lnTo>
                <a:lnTo>
                  <a:pt x="900" y="336"/>
                </a:lnTo>
                <a:lnTo>
                  <a:pt x="914" y="348"/>
                </a:lnTo>
                <a:lnTo>
                  <a:pt x="917" y="312"/>
                </a:lnTo>
                <a:lnTo>
                  <a:pt x="946" y="316"/>
                </a:lnTo>
                <a:lnTo>
                  <a:pt x="951" y="278"/>
                </a:lnTo>
                <a:lnTo>
                  <a:pt x="940" y="263"/>
                </a:lnTo>
                <a:lnTo>
                  <a:pt x="937" y="294"/>
                </a:lnTo>
                <a:lnTo>
                  <a:pt x="929" y="285"/>
                </a:lnTo>
                <a:lnTo>
                  <a:pt x="908" y="303"/>
                </a:lnTo>
                <a:lnTo>
                  <a:pt x="890" y="322"/>
                </a:lnTo>
                <a:lnTo>
                  <a:pt x="873" y="324"/>
                </a:lnTo>
                <a:lnTo>
                  <a:pt x="835" y="345"/>
                </a:lnTo>
                <a:lnTo>
                  <a:pt x="811" y="376"/>
                </a:lnTo>
                <a:lnTo>
                  <a:pt x="859" y="377"/>
                </a:lnTo>
                <a:lnTo>
                  <a:pt x="817" y="386"/>
                </a:lnTo>
                <a:lnTo>
                  <a:pt x="796" y="378"/>
                </a:lnTo>
                <a:lnTo>
                  <a:pt x="835" y="324"/>
                </a:lnTo>
                <a:lnTo>
                  <a:pt x="865" y="312"/>
                </a:lnTo>
                <a:lnTo>
                  <a:pt x="896" y="277"/>
                </a:lnTo>
                <a:lnTo>
                  <a:pt x="904" y="297"/>
                </a:lnTo>
                <a:lnTo>
                  <a:pt x="921" y="278"/>
                </a:lnTo>
                <a:lnTo>
                  <a:pt x="937" y="244"/>
                </a:lnTo>
                <a:lnTo>
                  <a:pt x="934" y="215"/>
                </a:lnTo>
                <a:lnTo>
                  <a:pt x="927" y="239"/>
                </a:lnTo>
                <a:lnTo>
                  <a:pt x="918" y="236"/>
                </a:lnTo>
                <a:lnTo>
                  <a:pt x="926" y="207"/>
                </a:lnTo>
                <a:lnTo>
                  <a:pt x="913" y="207"/>
                </a:lnTo>
                <a:lnTo>
                  <a:pt x="912" y="232"/>
                </a:lnTo>
                <a:lnTo>
                  <a:pt x="897" y="240"/>
                </a:lnTo>
                <a:lnTo>
                  <a:pt x="896" y="211"/>
                </a:lnTo>
                <a:lnTo>
                  <a:pt x="886" y="207"/>
                </a:lnTo>
                <a:lnTo>
                  <a:pt x="879" y="216"/>
                </a:lnTo>
                <a:lnTo>
                  <a:pt x="860" y="185"/>
                </a:lnTo>
                <a:lnTo>
                  <a:pt x="824" y="184"/>
                </a:lnTo>
                <a:lnTo>
                  <a:pt x="699" y="123"/>
                </a:lnTo>
                <a:lnTo>
                  <a:pt x="607" y="47"/>
                </a:lnTo>
                <a:lnTo>
                  <a:pt x="579" y="103"/>
                </a:lnTo>
                <a:lnTo>
                  <a:pt x="579" y="170"/>
                </a:lnTo>
                <a:lnTo>
                  <a:pt x="602" y="214"/>
                </a:lnTo>
                <a:lnTo>
                  <a:pt x="598" y="273"/>
                </a:lnTo>
                <a:lnTo>
                  <a:pt x="591" y="324"/>
                </a:lnTo>
                <a:lnTo>
                  <a:pt x="601" y="346"/>
                </a:lnTo>
                <a:lnTo>
                  <a:pt x="589" y="423"/>
                </a:lnTo>
                <a:lnTo>
                  <a:pt x="614" y="405"/>
                </a:lnTo>
                <a:lnTo>
                  <a:pt x="647" y="438"/>
                </a:lnTo>
                <a:lnTo>
                  <a:pt x="609" y="441"/>
                </a:lnTo>
                <a:lnTo>
                  <a:pt x="587" y="439"/>
                </a:lnTo>
                <a:lnTo>
                  <a:pt x="580" y="470"/>
                </a:lnTo>
                <a:lnTo>
                  <a:pt x="579" y="488"/>
                </a:lnTo>
                <a:lnTo>
                  <a:pt x="617" y="488"/>
                </a:lnTo>
                <a:lnTo>
                  <a:pt x="620" y="503"/>
                </a:lnTo>
                <a:lnTo>
                  <a:pt x="591" y="514"/>
                </a:lnTo>
                <a:lnTo>
                  <a:pt x="598" y="543"/>
                </a:lnTo>
                <a:lnTo>
                  <a:pt x="577" y="577"/>
                </a:lnTo>
                <a:lnTo>
                  <a:pt x="565" y="576"/>
                </a:lnTo>
                <a:lnTo>
                  <a:pt x="577" y="526"/>
                </a:lnTo>
                <a:lnTo>
                  <a:pt x="571" y="512"/>
                </a:lnTo>
                <a:lnTo>
                  <a:pt x="548" y="584"/>
                </a:lnTo>
                <a:lnTo>
                  <a:pt x="587" y="609"/>
                </a:lnTo>
                <a:lnTo>
                  <a:pt x="650" y="640"/>
                </a:lnTo>
                <a:lnTo>
                  <a:pt x="544" y="606"/>
                </a:lnTo>
                <a:lnTo>
                  <a:pt x="328" y="1187"/>
                </a:lnTo>
                <a:lnTo>
                  <a:pt x="194" y="1386"/>
                </a:lnTo>
                <a:lnTo>
                  <a:pt x="166" y="1636"/>
                </a:lnTo>
                <a:lnTo>
                  <a:pt x="142" y="1682"/>
                </a:lnTo>
                <a:lnTo>
                  <a:pt x="149" y="1776"/>
                </a:lnTo>
                <a:lnTo>
                  <a:pt x="0" y="2006"/>
                </a:lnTo>
                <a:close/>
              </a:path>
            </a:pathLst>
          </a:custGeom>
          <a:solidFill>
            <a:srgbClr val="808080"/>
          </a:solidFill>
          <a:ln w="1588">
            <a:solidFill>
              <a:srgbClr val="808080"/>
            </a:solidFill>
            <a:round/>
            <a:headEnd/>
            <a:tailEnd/>
          </a:ln>
        </p:spPr>
        <p:txBody>
          <a:bodyPr/>
          <a:lstStyle/>
          <a:p>
            <a:endParaRPr lang="en-US" dirty="0"/>
          </a:p>
        </p:txBody>
      </p:sp>
      <p:sp>
        <p:nvSpPr>
          <p:cNvPr id="23556" name="Freeform 5"/>
          <p:cNvSpPr>
            <a:spLocks/>
          </p:cNvSpPr>
          <p:nvPr/>
        </p:nvSpPr>
        <p:spPr bwMode="auto">
          <a:xfrm>
            <a:off x="1444625" y="1706563"/>
            <a:ext cx="41275" cy="47625"/>
          </a:xfrm>
          <a:custGeom>
            <a:avLst/>
            <a:gdLst>
              <a:gd name="T0" fmla="*/ 0 w 67"/>
              <a:gd name="T1" fmla="*/ 13620097 h 73"/>
              <a:gd name="T2" fmla="*/ 20872829 w 67"/>
              <a:gd name="T3" fmla="*/ 0 h 73"/>
              <a:gd name="T4" fmla="*/ 25427246 w 67"/>
              <a:gd name="T5" fmla="*/ 12768719 h 73"/>
              <a:gd name="T6" fmla="*/ 20872829 w 67"/>
              <a:gd name="T7" fmla="*/ 31070417 h 73"/>
              <a:gd name="T8" fmla="*/ 0 w 67"/>
              <a:gd name="T9" fmla="*/ 13620097 h 73"/>
              <a:gd name="T10" fmla="*/ 0 60000 65536"/>
              <a:gd name="T11" fmla="*/ 0 60000 65536"/>
              <a:gd name="T12" fmla="*/ 0 60000 65536"/>
              <a:gd name="T13" fmla="*/ 0 60000 65536"/>
              <a:gd name="T14" fmla="*/ 0 60000 65536"/>
              <a:gd name="T15" fmla="*/ 0 w 67"/>
              <a:gd name="T16" fmla="*/ 0 h 73"/>
              <a:gd name="T17" fmla="*/ 67 w 67"/>
              <a:gd name="T18" fmla="*/ 73 h 73"/>
            </a:gdLst>
            <a:ahLst/>
            <a:cxnLst>
              <a:cxn ang="T10">
                <a:pos x="T0" y="T1"/>
              </a:cxn>
              <a:cxn ang="T11">
                <a:pos x="T2" y="T3"/>
              </a:cxn>
              <a:cxn ang="T12">
                <a:pos x="T4" y="T5"/>
              </a:cxn>
              <a:cxn ang="T13">
                <a:pos x="T6" y="T7"/>
              </a:cxn>
              <a:cxn ang="T14">
                <a:pos x="T8" y="T9"/>
              </a:cxn>
            </a:cxnLst>
            <a:rect l="T15" t="T16" r="T17" b="T18"/>
            <a:pathLst>
              <a:path w="67" h="73">
                <a:moveTo>
                  <a:pt x="0" y="32"/>
                </a:moveTo>
                <a:lnTo>
                  <a:pt x="55" y="0"/>
                </a:lnTo>
                <a:lnTo>
                  <a:pt x="67" y="30"/>
                </a:lnTo>
                <a:lnTo>
                  <a:pt x="55" y="73"/>
                </a:lnTo>
                <a:lnTo>
                  <a:pt x="0" y="32"/>
                </a:lnTo>
                <a:close/>
              </a:path>
            </a:pathLst>
          </a:custGeom>
          <a:solidFill>
            <a:srgbClr val="FFFFFF"/>
          </a:solidFill>
          <a:ln w="1588">
            <a:solidFill>
              <a:srgbClr val="C0C0C0"/>
            </a:solidFill>
            <a:round/>
            <a:headEnd/>
            <a:tailEnd/>
          </a:ln>
        </p:spPr>
        <p:txBody>
          <a:bodyPr/>
          <a:lstStyle/>
          <a:p>
            <a:endParaRPr lang="en-US" dirty="0"/>
          </a:p>
        </p:txBody>
      </p:sp>
      <p:sp>
        <p:nvSpPr>
          <p:cNvPr id="23557" name="Freeform 6"/>
          <p:cNvSpPr>
            <a:spLocks/>
          </p:cNvSpPr>
          <p:nvPr/>
        </p:nvSpPr>
        <p:spPr bwMode="auto">
          <a:xfrm>
            <a:off x="1474788" y="1766888"/>
            <a:ext cx="30162" cy="69850"/>
          </a:xfrm>
          <a:custGeom>
            <a:avLst/>
            <a:gdLst>
              <a:gd name="T0" fmla="*/ 0 w 48"/>
              <a:gd name="T1" fmla="*/ 12158514 h 106"/>
              <a:gd name="T2" fmla="*/ 10266390 w 48"/>
              <a:gd name="T3" fmla="*/ 0 h 106"/>
              <a:gd name="T4" fmla="*/ 18953046 w 48"/>
              <a:gd name="T5" fmla="*/ 6947440 h 106"/>
              <a:gd name="T6" fmla="*/ 13425233 w 48"/>
              <a:gd name="T7" fmla="*/ 46028521 h 106"/>
              <a:gd name="T8" fmla="*/ 0 w 48"/>
              <a:gd name="T9" fmla="*/ 12158514 h 106"/>
              <a:gd name="T10" fmla="*/ 0 60000 65536"/>
              <a:gd name="T11" fmla="*/ 0 60000 65536"/>
              <a:gd name="T12" fmla="*/ 0 60000 65536"/>
              <a:gd name="T13" fmla="*/ 0 60000 65536"/>
              <a:gd name="T14" fmla="*/ 0 60000 65536"/>
              <a:gd name="T15" fmla="*/ 0 w 48"/>
              <a:gd name="T16" fmla="*/ 0 h 106"/>
              <a:gd name="T17" fmla="*/ 48 w 48"/>
              <a:gd name="T18" fmla="*/ 106 h 106"/>
            </a:gdLst>
            <a:ahLst/>
            <a:cxnLst>
              <a:cxn ang="T10">
                <a:pos x="T0" y="T1"/>
              </a:cxn>
              <a:cxn ang="T11">
                <a:pos x="T2" y="T3"/>
              </a:cxn>
              <a:cxn ang="T12">
                <a:pos x="T4" y="T5"/>
              </a:cxn>
              <a:cxn ang="T13">
                <a:pos x="T6" y="T7"/>
              </a:cxn>
              <a:cxn ang="T14">
                <a:pos x="T8" y="T9"/>
              </a:cxn>
            </a:cxnLst>
            <a:rect l="T15" t="T16" r="T17" b="T18"/>
            <a:pathLst>
              <a:path w="48" h="106">
                <a:moveTo>
                  <a:pt x="0" y="28"/>
                </a:moveTo>
                <a:lnTo>
                  <a:pt x="26" y="0"/>
                </a:lnTo>
                <a:lnTo>
                  <a:pt x="48" y="16"/>
                </a:lnTo>
                <a:lnTo>
                  <a:pt x="34" y="106"/>
                </a:lnTo>
                <a:lnTo>
                  <a:pt x="0" y="28"/>
                </a:lnTo>
                <a:close/>
              </a:path>
            </a:pathLst>
          </a:custGeom>
          <a:solidFill>
            <a:srgbClr val="FFFFFF"/>
          </a:solidFill>
          <a:ln w="1588">
            <a:solidFill>
              <a:srgbClr val="C0C0C0"/>
            </a:solidFill>
            <a:round/>
            <a:headEnd/>
            <a:tailEnd/>
          </a:ln>
        </p:spPr>
        <p:txBody>
          <a:bodyPr/>
          <a:lstStyle/>
          <a:p>
            <a:endParaRPr lang="en-US" dirty="0"/>
          </a:p>
        </p:txBody>
      </p:sp>
      <p:sp>
        <p:nvSpPr>
          <p:cNvPr id="23558" name="Freeform 7"/>
          <p:cNvSpPr>
            <a:spLocks/>
          </p:cNvSpPr>
          <p:nvPr/>
        </p:nvSpPr>
        <p:spPr bwMode="auto">
          <a:xfrm>
            <a:off x="6921500" y="5902325"/>
            <a:ext cx="65088" cy="42863"/>
          </a:xfrm>
          <a:custGeom>
            <a:avLst/>
            <a:gdLst>
              <a:gd name="T0" fmla="*/ 0 w 101"/>
              <a:gd name="T1" fmla="*/ 28265178 h 65"/>
              <a:gd name="T2" fmla="*/ 2907050 w 101"/>
              <a:gd name="T3" fmla="*/ 11741164 h 65"/>
              <a:gd name="T4" fmla="*/ 17857956 w 101"/>
              <a:gd name="T5" fmla="*/ 10001584 h 65"/>
              <a:gd name="T6" fmla="*/ 18688633 w 101"/>
              <a:gd name="T7" fmla="*/ 0 h 65"/>
              <a:gd name="T8" fmla="*/ 41945025 w 101"/>
              <a:gd name="T9" fmla="*/ 10871376 h 65"/>
              <a:gd name="T10" fmla="*/ 19518666 w 101"/>
              <a:gd name="T11" fmla="*/ 18698815 h 65"/>
              <a:gd name="T12" fmla="*/ 7890470 w 101"/>
              <a:gd name="T13" fmla="*/ 15219660 h 65"/>
              <a:gd name="T14" fmla="*/ 12874536 w 101"/>
              <a:gd name="T15" fmla="*/ 23047105 h 65"/>
              <a:gd name="T16" fmla="*/ 0 w 101"/>
              <a:gd name="T17" fmla="*/ 28265178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65"/>
              <a:gd name="T29" fmla="*/ 101 w 101"/>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65">
                <a:moveTo>
                  <a:pt x="0" y="65"/>
                </a:moveTo>
                <a:lnTo>
                  <a:pt x="7" y="27"/>
                </a:lnTo>
                <a:lnTo>
                  <a:pt x="43" y="23"/>
                </a:lnTo>
                <a:lnTo>
                  <a:pt x="45" y="0"/>
                </a:lnTo>
                <a:lnTo>
                  <a:pt x="101" y="25"/>
                </a:lnTo>
                <a:lnTo>
                  <a:pt x="47" y="43"/>
                </a:lnTo>
                <a:lnTo>
                  <a:pt x="19" y="35"/>
                </a:lnTo>
                <a:lnTo>
                  <a:pt x="31" y="53"/>
                </a:lnTo>
                <a:lnTo>
                  <a:pt x="0" y="65"/>
                </a:lnTo>
                <a:close/>
              </a:path>
            </a:pathLst>
          </a:custGeom>
          <a:solidFill>
            <a:srgbClr val="808080"/>
          </a:solidFill>
          <a:ln w="1588">
            <a:solidFill>
              <a:srgbClr val="808080"/>
            </a:solidFill>
            <a:round/>
            <a:headEnd/>
            <a:tailEnd/>
          </a:ln>
        </p:spPr>
        <p:txBody>
          <a:bodyPr/>
          <a:lstStyle/>
          <a:p>
            <a:endParaRPr lang="en-US" dirty="0"/>
          </a:p>
        </p:txBody>
      </p:sp>
      <p:sp>
        <p:nvSpPr>
          <p:cNvPr id="23559" name="Freeform 8"/>
          <p:cNvSpPr>
            <a:spLocks/>
          </p:cNvSpPr>
          <p:nvPr/>
        </p:nvSpPr>
        <p:spPr bwMode="auto">
          <a:xfrm>
            <a:off x="7011988" y="5880100"/>
            <a:ext cx="52387" cy="28575"/>
          </a:xfrm>
          <a:custGeom>
            <a:avLst/>
            <a:gdLst>
              <a:gd name="T0" fmla="*/ 0 w 81"/>
              <a:gd name="T1" fmla="*/ 16264038 h 47"/>
              <a:gd name="T2" fmla="*/ 5019450 w 81"/>
              <a:gd name="T3" fmla="*/ 17372991 h 47"/>
              <a:gd name="T4" fmla="*/ 33881451 w 81"/>
              <a:gd name="T5" fmla="*/ 0 h 47"/>
              <a:gd name="T6" fmla="*/ 9202649 w 81"/>
              <a:gd name="T7" fmla="*/ 12567529 h 47"/>
              <a:gd name="T8" fmla="*/ 0 w 81"/>
              <a:gd name="T9" fmla="*/ 16264038 h 47"/>
              <a:gd name="T10" fmla="*/ 0 60000 65536"/>
              <a:gd name="T11" fmla="*/ 0 60000 65536"/>
              <a:gd name="T12" fmla="*/ 0 60000 65536"/>
              <a:gd name="T13" fmla="*/ 0 60000 65536"/>
              <a:gd name="T14" fmla="*/ 0 60000 65536"/>
              <a:gd name="T15" fmla="*/ 0 w 81"/>
              <a:gd name="T16" fmla="*/ 0 h 47"/>
              <a:gd name="T17" fmla="*/ 81 w 81"/>
              <a:gd name="T18" fmla="*/ 47 h 47"/>
            </a:gdLst>
            <a:ahLst/>
            <a:cxnLst>
              <a:cxn ang="T10">
                <a:pos x="T0" y="T1"/>
              </a:cxn>
              <a:cxn ang="T11">
                <a:pos x="T2" y="T3"/>
              </a:cxn>
              <a:cxn ang="T12">
                <a:pos x="T4" y="T5"/>
              </a:cxn>
              <a:cxn ang="T13">
                <a:pos x="T6" y="T7"/>
              </a:cxn>
              <a:cxn ang="T14">
                <a:pos x="T8" y="T9"/>
              </a:cxn>
            </a:cxnLst>
            <a:rect l="T15" t="T16" r="T17" b="T18"/>
            <a:pathLst>
              <a:path w="81" h="47">
                <a:moveTo>
                  <a:pt x="0" y="44"/>
                </a:moveTo>
                <a:lnTo>
                  <a:pt x="12" y="47"/>
                </a:lnTo>
                <a:lnTo>
                  <a:pt x="81" y="0"/>
                </a:lnTo>
                <a:lnTo>
                  <a:pt x="22" y="34"/>
                </a:lnTo>
                <a:lnTo>
                  <a:pt x="0" y="44"/>
                </a:lnTo>
                <a:close/>
              </a:path>
            </a:pathLst>
          </a:custGeom>
          <a:solidFill>
            <a:srgbClr val="808080"/>
          </a:solidFill>
          <a:ln w="1588">
            <a:solidFill>
              <a:srgbClr val="808080"/>
            </a:solidFill>
            <a:round/>
            <a:headEnd/>
            <a:tailEnd/>
          </a:ln>
        </p:spPr>
        <p:txBody>
          <a:bodyPr/>
          <a:lstStyle/>
          <a:p>
            <a:endParaRPr lang="en-US" dirty="0"/>
          </a:p>
        </p:txBody>
      </p:sp>
      <p:sp>
        <p:nvSpPr>
          <p:cNvPr id="23560" name="Freeform 9"/>
          <p:cNvSpPr>
            <a:spLocks/>
          </p:cNvSpPr>
          <p:nvPr/>
        </p:nvSpPr>
        <p:spPr bwMode="auto">
          <a:xfrm>
            <a:off x="7100888" y="5784850"/>
            <a:ext cx="34925" cy="63500"/>
          </a:xfrm>
          <a:custGeom>
            <a:avLst/>
            <a:gdLst>
              <a:gd name="T0" fmla="*/ 0 w 52"/>
              <a:gd name="T1" fmla="*/ 40322498 h 100"/>
              <a:gd name="T2" fmla="*/ 10826078 w 52"/>
              <a:gd name="T3" fmla="*/ 27419302 h 100"/>
              <a:gd name="T4" fmla="*/ 23456843 w 52"/>
              <a:gd name="T5" fmla="*/ 0 h 100"/>
              <a:gd name="T6" fmla="*/ 15788116 w 52"/>
              <a:gd name="T7" fmla="*/ 13306426 h 100"/>
              <a:gd name="T8" fmla="*/ 0 w 52"/>
              <a:gd name="T9" fmla="*/ 40322498 h 100"/>
              <a:gd name="T10" fmla="*/ 0 60000 65536"/>
              <a:gd name="T11" fmla="*/ 0 60000 65536"/>
              <a:gd name="T12" fmla="*/ 0 60000 65536"/>
              <a:gd name="T13" fmla="*/ 0 60000 65536"/>
              <a:gd name="T14" fmla="*/ 0 60000 65536"/>
              <a:gd name="T15" fmla="*/ 0 w 52"/>
              <a:gd name="T16" fmla="*/ 0 h 100"/>
              <a:gd name="T17" fmla="*/ 52 w 52"/>
              <a:gd name="T18" fmla="*/ 100 h 100"/>
            </a:gdLst>
            <a:ahLst/>
            <a:cxnLst>
              <a:cxn ang="T10">
                <a:pos x="T0" y="T1"/>
              </a:cxn>
              <a:cxn ang="T11">
                <a:pos x="T2" y="T3"/>
              </a:cxn>
              <a:cxn ang="T12">
                <a:pos x="T4" y="T5"/>
              </a:cxn>
              <a:cxn ang="T13">
                <a:pos x="T6" y="T7"/>
              </a:cxn>
              <a:cxn ang="T14">
                <a:pos x="T8" y="T9"/>
              </a:cxn>
            </a:cxnLst>
            <a:rect l="T15" t="T16" r="T17" b="T18"/>
            <a:pathLst>
              <a:path w="52" h="100">
                <a:moveTo>
                  <a:pt x="0" y="100"/>
                </a:moveTo>
                <a:lnTo>
                  <a:pt x="24" y="68"/>
                </a:lnTo>
                <a:lnTo>
                  <a:pt x="52" y="0"/>
                </a:lnTo>
                <a:lnTo>
                  <a:pt x="35" y="33"/>
                </a:lnTo>
                <a:lnTo>
                  <a:pt x="0" y="100"/>
                </a:lnTo>
                <a:close/>
              </a:path>
            </a:pathLst>
          </a:custGeom>
          <a:solidFill>
            <a:srgbClr val="808080"/>
          </a:solidFill>
          <a:ln w="1588">
            <a:solidFill>
              <a:srgbClr val="808080"/>
            </a:solidFill>
            <a:round/>
            <a:headEnd/>
            <a:tailEnd/>
          </a:ln>
        </p:spPr>
        <p:txBody>
          <a:bodyPr/>
          <a:lstStyle/>
          <a:p>
            <a:endParaRPr lang="en-US" dirty="0"/>
          </a:p>
        </p:txBody>
      </p:sp>
      <p:sp>
        <p:nvSpPr>
          <p:cNvPr id="23561" name="Freeform 10"/>
          <p:cNvSpPr>
            <a:spLocks/>
          </p:cNvSpPr>
          <p:nvPr/>
        </p:nvSpPr>
        <p:spPr bwMode="auto">
          <a:xfrm>
            <a:off x="7518400" y="3017838"/>
            <a:ext cx="260350" cy="146050"/>
          </a:xfrm>
          <a:custGeom>
            <a:avLst/>
            <a:gdLst>
              <a:gd name="T0" fmla="*/ 0 w 405"/>
              <a:gd name="T1" fmla="*/ 85111466 h 225"/>
              <a:gd name="T2" fmla="*/ 3306124 w 405"/>
              <a:gd name="T3" fmla="*/ 93538874 h 225"/>
              <a:gd name="T4" fmla="*/ 7024951 w 405"/>
              <a:gd name="T5" fmla="*/ 93960147 h 225"/>
              <a:gd name="T6" fmla="*/ 13637198 w 405"/>
              <a:gd name="T7" fmla="*/ 85533388 h 225"/>
              <a:gd name="T8" fmla="*/ 19835455 w 405"/>
              <a:gd name="T9" fmla="*/ 83847627 h 225"/>
              <a:gd name="T10" fmla="*/ 21901545 w 405"/>
              <a:gd name="T11" fmla="*/ 85533388 h 225"/>
              <a:gd name="T12" fmla="*/ 11983815 w 405"/>
              <a:gd name="T13" fmla="*/ 94802693 h 225"/>
              <a:gd name="T14" fmla="*/ 27273754 w 405"/>
              <a:gd name="T15" fmla="*/ 88482299 h 225"/>
              <a:gd name="T16" fmla="*/ 30166530 w 405"/>
              <a:gd name="T17" fmla="*/ 85111466 h 225"/>
              <a:gd name="T18" fmla="*/ 50828682 w 405"/>
              <a:gd name="T19" fmla="*/ 75420869 h 225"/>
              <a:gd name="T20" fmla="*/ 70664774 w 405"/>
              <a:gd name="T21" fmla="*/ 61094991 h 225"/>
              <a:gd name="T22" fmla="*/ 91739638 w 405"/>
              <a:gd name="T23" fmla="*/ 53089505 h 225"/>
              <a:gd name="T24" fmla="*/ 109922348 w 405"/>
              <a:gd name="T25" fmla="*/ 43820201 h 225"/>
              <a:gd name="T26" fmla="*/ 109096300 w 405"/>
              <a:gd name="T27" fmla="*/ 45926566 h 225"/>
              <a:gd name="T28" fmla="*/ 73556908 w 405"/>
              <a:gd name="T29" fmla="*/ 70364944 h 225"/>
              <a:gd name="T30" fmla="*/ 68598046 w 405"/>
              <a:gd name="T31" fmla="*/ 72892582 h 225"/>
              <a:gd name="T32" fmla="*/ 72730860 w 405"/>
              <a:gd name="T33" fmla="*/ 74157050 h 225"/>
              <a:gd name="T34" fmla="*/ 81408548 w 405"/>
              <a:gd name="T35" fmla="*/ 68257930 h 225"/>
              <a:gd name="T36" fmla="*/ 134303958 w 405"/>
              <a:gd name="T37" fmla="*/ 32021951 h 225"/>
              <a:gd name="T38" fmla="*/ 140915560 w 405"/>
              <a:gd name="T39" fmla="*/ 24437739 h 225"/>
              <a:gd name="T40" fmla="*/ 165297170 w 405"/>
              <a:gd name="T41" fmla="*/ 5899123 h 225"/>
              <a:gd name="T42" fmla="*/ 167363255 w 405"/>
              <a:gd name="T43" fmla="*/ 842546 h 225"/>
              <a:gd name="T44" fmla="*/ 162817738 w 405"/>
              <a:gd name="T45" fmla="*/ 842546 h 225"/>
              <a:gd name="T46" fmla="*/ 150420582 w 405"/>
              <a:gd name="T47" fmla="*/ 11797596 h 225"/>
              <a:gd name="T48" fmla="*/ 144221683 w 405"/>
              <a:gd name="T49" fmla="*/ 9691229 h 225"/>
              <a:gd name="T50" fmla="*/ 133477266 w 405"/>
              <a:gd name="T51" fmla="*/ 16853521 h 225"/>
              <a:gd name="T52" fmla="*/ 130584490 w 405"/>
              <a:gd name="T53" fmla="*/ 15168429 h 225"/>
              <a:gd name="T54" fmla="*/ 121906802 w 405"/>
              <a:gd name="T55" fmla="*/ 35814057 h 225"/>
              <a:gd name="T56" fmla="*/ 117360642 w 405"/>
              <a:gd name="T57" fmla="*/ 32021951 h 225"/>
              <a:gd name="T58" fmla="*/ 109096300 w 405"/>
              <a:gd name="T59" fmla="*/ 32021951 h 225"/>
              <a:gd name="T60" fmla="*/ 123559542 w 405"/>
              <a:gd name="T61" fmla="*/ 15589702 h 225"/>
              <a:gd name="T62" fmla="*/ 122320147 w 405"/>
              <a:gd name="T63" fmla="*/ 11376323 h 225"/>
              <a:gd name="T64" fmla="*/ 133477266 w 405"/>
              <a:gd name="T65" fmla="*/ 0 h 225"/>
              <a:gd name="T66" fmla="*/ 128518404 w 405"/>
              <a:gd name="T67" fmla="*/ 421273 h 225"/>
              <a:gd name="T68" fmla="*/ 107029571 w 405"/>
              <a:gd name="T69" fmla="*/ 24016466 h 225"/>
              <a:gd name="T70" fmla="*/ 79755808 w 405"/>
              <a:gd name="T71" fmla="*/ 33707692 h 225"/>
              <a:gd name="T72" fmla="*/ 65705269 w 405"/>
              <a:gd name="T73" fmla="*/ 35814057 h 225"/>
              <a:gd name="T74" fmla="*/ 63225838 w 405"/>
              <a:gd name="T75" fmla="*/ 41291904 h 225"/>
              <a:gd name="T76" fmla="*/ 45869819 w 405"/>
              <a:gd name="T77" fmla="*/ 46347839 h 225"/>
              <a:gd name="T78" fmla="*/ 39671553 w 405"/>
              <a:gd name="T79" fmla="*/ 45926566 h 225"/>
              <a:gd name="T80" fmla="*/ 39671553 w 405"/>
              <a:gd name="T81" fmla="*/ 50982491 h 225"/>
              <a:gd name="T82" fmla="*/ 32232616 w 405"/>
              <a:gd name="T83" fmla="*/ 50982491 h 225"/>
              <a:gd name="T84" fmla="*/ 27273754 w 405"/>
              <a:gd name="T85" fmla="*/ 54353324 h 225"/>
              <a:gd name="T86" fmla="*/ 25621014 w 405"/>
              <a:gd name="T87" fmla="*/ 61094991 h 225"/>
              <a:gd name="T88" fmla="*/ 22314891 w 405"/>
              <a:gd name="T89" fmla="*/ 59831172 h 225"/>
              <a:gd name="T90" fmla="*/ 18596061 w 405"/>
              <a:gd name="T91" fmla="*/ 67836657 h 225"/>
              <a:gd name="T92" fmla="*/ 6198902 w 405"/>
              <a:gd name="T93" fmla="*/ 71207490 h 225"/>
              <a:gd name="T94" fmla="*/ 4958864 w 405"/>
              <a:gd name="T95" fmla="*/ 77105961 h 225"/>
              <a:gd name="T96" fmla="*/ 0 w 405"/>
              <a:gd name="T97" fmla="*/ 85111466 h 2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5"/>
              <a:gd name="T148" fmla="*/ 0 h 225"/>
              <a:gd name="T149" fmla="*/ 405 w 405"/>
              <a:gd name="T150" fmla="*/ 225 h 2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5" h="225">
                <a:moveTo>
                  <a:pt x="0" y="202"/>
                </a:moveTo>
                <a:lnTo>
                  <a:pt x="8" y="222"/>
                </a:lnTo>
                <a:lnTo>
                  <a:pt x="17" y="223"/>
                </a:lnTo>
                <a:lnTo>
                  <a:pt x="33" y="203"/>
                </a:lnTo>
                <a:lnTo>
                  <a:pt x="48" y="199"/>
                </a:lnTo>
                <a:lnTo>
                  <a:pt x="53" y="203"/>
                </a:lnTo>
                <a:lnTo>
                  <a:pt x="29" y="225"/>
                </a:lnTo>
                <a:lnTo>
                  <a:pt x="66" y="210"/>
                </a:lnTo>
                <a:lnTo>
                  <a:pt x="73" y="202"/>
                </a:lnTo>
                <a:lnTo>
                  <a:pt x="123" y="179"/>
                </a:lnTo>
                <a:lnTo>
                  <a:pt x="171" y="145"/>
                </a:lnTo>
                <a:lnTo>
                  <a:pt x="222" y="126"/>
                </a:lnTo>
                <a:lnTo>
                  <a:pt x="266" y="104"/>
                </a:lnTo>
                <a:lnTo>
                  <a:pt x="264" y="109"/>
                </a:lnTo>
                <a:lnTo>
                  <a:pt x="178" y="167"/>
                </a:lnTo>
                <a:lnTo>
                  <a:pt x="166" y="173"/>
                </a:lnTo>
                <a:lnTo>
                  <a:pt x="176" y="176"/>
                </a:lnTo>
                <a:lnTo>
                  <a:pt x="197" y="162"/>
                </a:lnTo>
                <a:lnTo>
                  <a:pt x="325" y="76"/>
                </a:lnTo>
                <a:lnTo>
                  <a:pt x="341" y="58"/>
                </a:lnTo>
                <a:lnTo>
                  <a:pt x="400" y="14"/>
                </a:lnTo>
                <a:lnTo>
                  <a:pt x="405" y="2"/>
                </a:lnTo>
                <a:lnTo>
                  <a:pt x="394" y="2"/>
                </a:lnTo>
                <a:lnTo>
                  <a:pt x="364" y="28"/>
                </a:lnTo>
                <a:lnTo>
                  <a:pt x="349" y="23"/>
                </a:lnTo>
                <a:lnTo>
                  <a:pt x="323" y="40"/>
                </a:lnTo>
                <a:lnTo>
                  <a:pt x="316" y="36"/>
                </a:lnTo>
                <a:lnTo>
                  <a:pt x="295" y="85"/>
                </a:lnTo>
                <a:lnTo>
                  <a:pt x="284" y="76"/>
                </a:lnTo>
                <a:lnTo>
                  <a:pt x="264" y="76"/>
                </a:lnTo>
                <a:lnTo>
                  <a:pt x="299" y="37"/>
                </a:lnTo>
                <a:lnTo>
                  <a:pt x="296" y="27"/>
                </a:lnTo>
                <a:lnTo>
                  <a:pt x="323" y="0"/>
                </a:lnTo>
                <a:lnTo>
                  <a:pt x="311" y="1"/>
                </a:lnTo>
                <a:lnTo>
                  <a:pt x="259" y="57"/>
                </a:lnTo>
                <a:lnTo>
                  <a:pt x="193" y="80"/>
                </a:lnTo>
                <a:lnTo>
                  <a:pt x="159" y="85"/>
                </a:lnTo>
                <a:lnTo>
                  <a:pt x="153" y="98"/>
                </a:lnTo>
                <a:lnTo>
                  <a:pt x="111" y="110"/>
                </a:lnTo>
                <a:lnTo>
                  <a:pt x="96" y="109"/>
                </a:lnTo>
                <a:lnTo>
                  <a:pt x="96" y="121"/>
                </a:lnTo>
                <a:lnTo>
                  <a:pt x="78" y="121"/>
                </a:lnTo>
                <a:lnTo>
                  <a:pt x="66" y="129"/>
                </a:lnTo>
                <a:lnTo>
                  <a:pt x="62" y="145"/>
                </a:lnTo>
                <a:lnTo>
                  <a:pt x="54" y="142"/>
                </a:lnTo>
                <a:lnTo>
                  <a:pt x="45" y="161"/>
                </a:lnTo>
                <a:lnTo>
                  <a:pt x="15" y="169"/>
                </a:lnTo>
                <a:lnTo>
                  <a:pt x="12" y="183"/>
                </a:lnTo>
                <a:lnTo>
                  <a:pt x="0" y="202"/>
                </a:lnTo>
                <a:close/>
              </a:path>
            </a:pathLst>
          </a:custGeom>
          <a:solidFill>
            <a:srgbClr val="808080"/>
          </a:solidFill>
          <a:ln w="1588">
            <a:solidFill>
              <a:srgbClr val="808080"/>
            </a:solidFill>
            <a:round/>
            <a:headEnd/>
            <a:tailEnd/>
          </a:ln>
        </p:spPr>
        <p:txBody>
          <a:bodyPr/>
          <a:lstStyle/>
          <a:p>
            <a:endParaRPr lang="en-US" dirty="0"/>
          </a:p>
        </p:txBody>
      </p:sp>
      <p:sp>
        <p:nvSpPr>
          <p:cNvPr id="23562" name="Freeform 11"/>
          <p:cNvSpPr>
            <a:spLocks/>
          </p:cNvSpPr>
          <p:nvPr/>
        </p:nvSpPr>
        <p:spPr bwMode="auto">
          <a:xfrm>
            <a:off x="7902575" y="2935288"/>
            <a:ext cx="42863" cy="33337"/>
          </a:xfrm>
          <a:custGeom>
            <a:avLst/>
            <a:gdLst>
              <a:gd name="T0" fmla="*/ 0 w 68"/>
              <a:gd name="T1" fmla="*/ 21791289 h 51"/>
              <a:gd name="T2" fmla="*/ 11522583 w 68"/>
              <a:gd name="T3" fmla="*/ 0 h 51"/>
              <a:gd name="T4" fmla="*/ 27018186 w 68"/>
              <a:gd name="T5" fmla="*/ 9827224 h 51"/>
              <a:gd name="T6" fmla="*/ 0 w 68"/>
              <a:gd name="T7" fmla="*/ 21791289 h 51"/>
              <a:gd name="T8" fmla="*/ 0 60000 65536"/>
              <a:gd name="T9" fmla="*/ 0 60000 65536"/>
              <a:gd name="T10" fmla="*/ 0 60000 65536"/>
              <a:gd name="T11" fmla="*/ 0 60000 65536"/>
              <a:gd name="T12" fmla="*/ 0 w 68"/>
              <a:gd name="T13" fmla="*/ 0 h 51"/>
              <a:gd name="T14" fmla="*/ 68 w 68"/>
              <a:gd name="T15" fmla="*/ 51 h 51"/>
            </a:gdLst>
            <a:ahLst/>
            <a:cxnLst>
              <a:cxn ang="T8">
                <a:pos x="T0" y="T1"/>
              </a:cxn>
              <a:cxn ang="T9">
                <a:pos x="T2" y="T3"/>
              </a:cxn>
              <a:cxn ang="T10">
                <a:pos x="T4" y="T5"/>
              </a:cxn>
              <a:cxn ang="T11">
                <a:pos x="T6" y="T7"/>
              </a:cxn>
            </a:cxnLst>
            <a:rect l="T12" t="T13" r="T14" b="T15"/>
            <a:pathLst>
              <a:path w="68" h="51">
                <a:moveTo>
                  <a:pt x="0" y="51"/>
                </a:moveTo>
                <a:lnTo>
                  <a:pt x="29" y="0"/>
                </a:lnTo>
                <a:lnTo>
                  <a:pt x="68" y="23"/>
                </a:lnTo>
                <a:lnTo>
                  <a:pt x="0" y="51"/>
                </a:lnTo>
                <a:close/>
              </a:path>
            </a:pathLst>
          </a:custGeom>
          <a:solidFill>
            <a:srgbClr val="808080"/>
          </a:solidFill>
          <a:ln w="1588">
            <a:solidFill>
              <a:srgbClr val="808080"/>
            </a:solidFill>
            <a:round/>
            <a:headEnd/>
            <a:tailEnd/>
          </a:ln>
        </p:spPr>
        <p:txBody>
          <a:bodyPr/>
          <a:lstStyle/>
          <a:p>
            <a:endParaRPr lang="en-US" dirty="0"/>
          </a:p>
        </p:txBody>
      </p:sp>
      <p:sp>
        <p:nvSpPr>
          <p:cNvPr id="23563" name="Freeform 12"/>
          <p:cNvSpPr>
            <a:spLocks/>
          </p:cNvSpPr>
          <p:nvPr/>
        </p:nvSpPr>
        <p:spPr bwMode="auto">
          <a:xfrm>
            <a:off x="7981950" y="2930525"/>
            <a:ext cx="34925" cy="23813"/>
          </a:xfrm>
          <a:custGeom>
            <a:avLst/>
            <a:gdLst>
              <a:gd name="T0" fmla="*/ 0 w 53"/>
              <a:gd name="T1" fmla="*/ 15325917 h 37"/>
              <a:gd name="T2" fmla="*/ 12158514 w 53"/>
              <a:gd name="T3" fmla="*/ 0 h 37"/>
              <a:gd name="T4" fmla="*/ 23014261 w 53"/>
              <a:gd name="T5" fmla="*/ 11598218 h 37"/>
              <a:gd name="T6" fmla="*/ 0 w 53"/>
              <a:gd name="T7" fmla="*/ 15325917 h 37"/>
              <a:gd name="T8" fmla="*/ 0 60000 65536"/>
              <a:gd name="T9" fmla="*/ 0 60000 65536"/>
              <a:gd name="T10" fmla="*/ 0 60000 65536"/>
              <a:gd name="T11" fmla="*/ 0 60000 65536"/>
              <a:gd name="T12" fmla="*/ 0 w 53"/>
              <a:gd name="T13" fmla="*/ 0 h 37"/>
              <a:gd name="T14" fmla="*/ 53 w 53"/>
              <a:gd name="T15" fmla="*/ 37 h 37"/>
            </a:gdLst>
            <a:ahLst/>
            <a:cxnLst>
              <a:cxn ang="T8">
                <a:pos x="T0" y="T1"/>
              </a:cxn>
              <a:cxn ang="T9">
                <a:pos x="T2" y="T3"/>
              </a:cxn>
              <a:cxn ang="T10">
                <a:pos x="T4" y="T5"/>
              </a:cxn>
              <a:cxn ang="T11">
                <a:pos x="T6" y="T7"/>
              </a:cxn>
            </a:cxnLst>
            <a:rect l="T12" t="T13" r="T14" b="T15"/>
            <a:pathLst>
              <a:path w="53" h="37">
                <a:moveTo>
                  <a:pt x="0" y="37"/>
                </a:moveTo>
                <a:lnTo>
                  <a:pt x="28" y="0"/>
                </a:lnTo>
                <a:lnTo>
                  <a:pt x="53" y="28"/>
                </a:lnTo>
                <a:lnTo>
                  <a:pt x="0" y="37"/>
                </a:lnTo>
                <a:close/>
              </a:path>
            </a:pathLst>
          </a:custGeom>
          <a:solidFill>
            <a:srgbClr val="808080"/>
          </a:solidFill>
          <a:ln w="1588">
            <a:solidFill>
              <a:srgbClr val="808080"/>
            </a:solidFill>
            <a:round/>
            <a:headEnd/>
            <a:tailEnd/>
          </a:ln>
        </p:spPr>
        <p:txBody>
          <a:bodyPr/>
          <a:lstStyle/>
          <a:p>
            <a:endParaRPr lang="en-US" dirty="0"/>
          </a:p>
        </p:txBody>
      </p:sp>
      <p:sp>
        <p:nvSpPr>
          <p:cNvPr id="23564" name="Freeform 13"/>
          <p:cNvSpPr>
            <a:spLocks/>
          </p:cNvSpPr>
          <p:nvPr/>
        </p:nvSpPr>
        <p:spPr bwMode="auto">
          <a:xfrm>
            <a:off x="5662613" y="4240213"/>
            <a:ext cx="536575" cy="812800"/>
          </a:xfrm>
          <a:custGeom>
            <a:avLst/>
            <a:gdLst>
              <a:gd name="T0" fmla="*/ 0 w 833"/>
              <a:gd name="T1" fmla="*/ 19434534 h 1264"/>
              <a:gd name="T2" fmla="*/ 9128216 w 833"/>
              <a:gd name="T3" fmla="*/ 28945067 h 1264"/>
              <a:gd name="T4" fmla="*/ 0 w 833"/>
              <a:gd name="T5" fmla="*/ 351059534 h 1264"/>
              <a:gd name="T6" fmla="*/ 22406036 w 833"/>
              <a:gd name="T7" fmla="*/ 508602491 h 1264"/>
              <a:gd name="T8" fmla="*/ 46056564 w 833"/>
              <a:gd name="T9" fmla="*/ 513564170 h 1264"/>
              <a:gd name="T10" fmla="*/ 55185422 w 833"/>
              <a:gd name="T11" fmla="*/ 464771753 h 1264"/>
              <a:gd name="T12" fmla="*/ 64728467 w 833"/>
              <a:gd name="T13" fmla="*/ 477176594 h 1264"/>
              <a:gd name="T14" fmla="*/ 66803266 w 833"/>
              <a:gd name="T15" fmla="*/ 500332383 h 1264"/>
              <a:gd name="T16" fmla="*/ 81325571 w 833"/>
              <a:gd name="T17" fmla="*/ 512323750 h 1264"/>
              <a:gd name="T18" fmla="*/ 60579513 w 833"/>
              <a:gd name="T19" fmla="*/ 522661225 h 1264"/>
              <a:gd name="T20" fmla="*/ 109540538 w 833"/>
              <a:gd name="T21" fmla="*/ 511496804 h 1264"/>
              <a:gd name="T22" fmla="*/ 118668752 w 833"/>
              <a:gd name="T23" fmla="*/ 496197650 h 1264"/>
              <a:gd name="T24" fmla="*/ 110785031 w 833"/>
              <a:gd name="T25" fmla="*/ 487514069 h 1264"/>
              <a:gd name="T26" fmla="*/ 116594597 w 833"/>
              <a:gd name="T27" fmla="*/ 475109228 h 1264"/>
              <a:gd name="T28" fmla="*/ 91283467 w 833"/>
              <a:gd name="T29" fmla="*/ 454020806 h 1264"/>
              <a:gd name="T30" fmla="*/ 93358266 w 833"/>
              <a:gd name="T31" fmla="*/ 438307536 h 1264"/>
              <a:gd name="T32" fmla="*/ 345633590 w 833"/>
              <a:gd name="T33" fmla="*/ 416805640 h 1264"/>
              <a:gd name="T34" fmla="*/ 324057146 w 833"/>
              <a:gd name="T35" fmla="*/ 334519880 h 1264"/>
              <a:gd name="T36" fmla="*/ 327791913 w 833"/>
              <a:gd name="T37" fmla="*/ 304747877 h 1264"/>
              <a:gd name="T38" fmla="*/ 337749869 w 833"/>
              <a:gd name="T39" fmla="*/ 286553767 h 1264"/>
              <a:gd name="T40" fmla="*/ 329451237 w 833"/>
              <a:gd name="T41" fmla="*/ 257609353 h 1264"/>
              <a:gd name="T42" fmla="*/ 304971056 w 833"/>
              <a:gd name="T43" fmla="*/ 221221134 h 1264"/>
              <a:gd name="T44" fmla="*/ 240657440 w 833"/>
              <a:gd name="T45" fmla="*/ 0 h 1264"/>
              <a:gd name="T46" fmla="*/ 0 w 833"/>
              <a:gd name="T47" fmla="*/ 19434534 h 12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3"/>
              <a:gd name="T73" fmla="*/ 0 h 1264"/>
              <a:gd name="T74" fmla="*/ 833 w 833"/>
              <a:gd name="T75" fmla="*/ 1264 h 126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3" h="1264">
                <a:moveTo>
                  <a:pt x="0" y="47"/>
                </a:moveTo>
                <a:lnTo>
                  <a:pt x="22" y="70"/>
                </a:lnTo>
                <a:lnTo>
                  <a:pt x="0" y="849"/>
                </a:lnTo>
                <a:lnTo>
                  <a:pt x="54" y="1230"/>
                </a:lnTo>
                <a:lnTo>
                  <a:pt x="111" y="1242"/>
                </a:lnTo>
                <a:lnTo>
                  <a:pt x="133" y="1124"/>
                </a:lnTo>
                <a:lnTo>
                  <a:pt x="156" y="1154"/>
                </a:lnTo>
                <a:lnTo>
                  <a:pt x="161" y="1210"/>
                </a:lnTo>
                <a:lnTo>
                  <a:pt x="196" y="1239"/>
                </a:lnTo>
                <a:lnTo>
                  <a:pt x="146" y="1264"/>
                </a:lnTo>
                <a:lnTo>
                  <a:pt x="264" y="1237"/>
                </a:lnTo>
                <a:lnTo>
                  <a:pt x="286" y="1200"/>
                </a:lnTo>
                <a:lnTo>
                  <a:pt x="267" y="1179"/>
                </a:lnTo>
                <a:lnTo>
                  <a:pt x="281" y="1149"/>
                </a:lnTo>
                <a:lnTo>
                  <a:pt x="220" y="1098"/>
                </a:lnTo>
                <a:lnTo>
                  <a:pt x="225" y="1060"/>
                </a:lnTo>
                <a:lnTo>
                  <a:pt x="833" y="1008"/>
                </a:lnTo>
                <a:lnTo>
                  <a:pt x="781" y="809"/>
                </a:lnTo>
                <a:lnTo>
                  <a:pt x="790" y="737"/>
                </a:lnTo>
                <a:lnTo>
                  <a:pt x="814" y="693"/>
                </a:lnTo>
                <a:lnTo>
                  <a:pt x="794" y="623"/>
                </a:lnTo>
                <a:lnTo>
                  <a:pt x="735" y="535"/>
                </a:lnTo>
                <a:lnTo>
                  <a:pt x="580" y="0"/>
                </a:lnTo>
                <a:lnTo>
                  <a:pt x="0" y="47"/>
                </a:lnTo>
                <a:close/>
              </a:path>
            </a:pathLst>
          </a:custGeom>
          <a:solidFill>
            <a:schemeClr val="accent1"/>
          </a:solidFill>
          <a:ln w="1588">
            <a:solidFill>
              <a:srgbClr val="000000"/>
            </a:solidFill>
            <a:round/>
            <a:headEnd/>
            <a:tailEnd/>
          </a:ln>
        </p:spPr>
        <p:txBody>
          <a:bodyPr/>
          <a:lstStyle/>
          <a:p>
            <a:endParaRPr lang="en-US" dirty="0"/>
          </a:p>
        </p:txBody>
      </p:sp>
      <p:sp>
        <p:nvSpPr>
          <p:cNvPr id="273422" name="Freeform 14"/>
          <p:cNvSpPr>
            <a:spLocks/>
          </p:cNvSpPr>
          <p:nvPr/>
        </p:nvSpPr>
        <p:spPr bwMode="auto">
          <a:xfrm>
            <a:off x="1760538" y="3740150"/>
            <a:ext cx="957262" cy="1036638"/>
          </a:xfrm>
          <a:custGeom>
            <a:avLst/>
            <a:gdLst/>
            <a:ahLst/>
            <a:cxnLst>
              <a:cxn ang="0">
                <a:pos x="0" y="1102"/>
              </a:cxn>
              <a:cxn ang="0">
                <a:pos x="96" y="1024"/>
              </a:cxn>
              <a:cxn ang="0">
                <a:pos x="57" y="963"/>
              </a:cxn>
              <a:cxn ang="0">
                <a:pos x="77" y="876"/>
              </a:cxn>
              <a:cxn ang="0">
                <a:pos x="176" y="721"/>
              </a:cxn>
              <a:cxn ang="0">
                <a:pos x="248" y="677"/>
              </a:cxn>
              <a:cxn ang="0">
                <a:pos x="206" y="626"/>
              </a:cxn>
              <a:cxn ang="0">
                <a:pos x="178" y="477"/>
              </a:cxn>
              <a:cxn ang="0">
                <a:pos x="209" y="207"/>
              </a:cxn>
              <a:cxn ang="0">
                <a:pos x="257" y="194"/>
              </a:cxn>
              <a:cxn ang="0">
                <a:pos x="345" y="236"/>
              </a:cxn>
              <a:cxn ang="0">
                <a:pos x="416" y="0"/>
              </a:cxn>
              <a:cxn ang="0">
                <a:pos x="1492" y="170"/>
              </a:cxn>
              <a:cxn ang="0">
                <a:pos x="1267" y="1612"/>
              </a:cxn>
              <a:cxn ang="0">
                <a:pos x="936" y="1564"/>
              </a:cxn>
              <a:cxn ang="0">
                <a:pos x="729" y="1510"/>
              </a:cxn>
              <a:cxn ang="0">
                <a:pos x="307" y="1277"/>
              </a:cxn>
              <a:cxn ang="0">
                <a:pos x="0" y="1102"/>
              </a:cxn>
            </a:cxnLst>
            <a:rect l="0" t="0" r="r" b="b"/>
            <a:pathLst>
              <a:path w="1492" h="1612">
                <a:moveTo>
                  <a:pt x="0" y="1102"/>
                </a:moveTo>
                <a:lnTo>
                  <a:pt x="96" y="1024"/>
                </a:lnTo>
                <a:lnTo>
                  <a:pt x="57" y="963"/>
                </a:lnTo>
                <a:lnTo>
                  <a:pt x="77" y="876"/>
                </a:lnTo>
                <a:lnTo>
                  <a:pt x="176" y="721"/>
                </a:lnTo>
                <a:lnTo>
                  <a:pt x="248" y="677"/>
                </a:lnTo>
                <a:lnTo>
                  <a:pt x="206" y="626"/>
                </a:lnTo>
                <a:lnTo>
                  <a:pt x="178" y="477"/>
                </a:lnTo>
                <a:lnTo>
                  <a:pt x="209" y="207"/>
                </a:lnTo>
                <a:lnTo>
                  <a:pt x="257" y="194"/>
                </a:lnTo>
                <a:lnTo>
                  <a:pt x="345" y="236"/>
                </a:lnTo>
                <a:lnTo>
                  <a:pt x="416" y="0"/>
                </a:lnTo>
                <a:lnTo>
                  <a:pt x="1492" y="170"/>
                </a:lnTo>
                <a:lnTo>
                  <a:pt x="1267" y="1612"/>
                </a:lnTo>
                <a:lnTo>
                  <a:pt x="936" y="1564"/>
                </a:lnTo>
                <a:lnTo>
                  <a:pt x="729" y="1510"/>
                </a:lnTo>
                <a:lnTo>
                  <a:pt x="307" y="1277"/>
                </a:lnTo>
                <a:lnTo>
                  <a:pt x="0" y="1102"/>
                </a:lnTo>
                <a:close/>
              </a:path>
            </a:pathLst>
          </a:custGeom>
          <a:solidFill>
            <a:srgbClr val="33CC33"/>
          </a:solidFill>
          <a:ln w="1651">
            <a:solidFill>
              <a:schemeClr val="bg1"/>
            </a:solidFill>
            <a:round/>
            <a:headEnd/>
            <a:tailEnd/>
          </a:ln>
        </p:spPr>
        <p:txBody>
          <a:bodyPr/>
          <a:lstStyle/>
          <a:p>
            <a:pPr>
              <a:defRPr/>
            </a:pPr>
            <a:r>
              <a:rPr lang="en-US" dirty="0"/>
              <a:t>     </a:t>
            </a:r>
          </a:p>
          <a:p>
            <a:pPr>
              <a:defRPr/>
            </a:pPr>
            <a:r>
              <a:rPr lang="en-US" dirty="0"/>
              <a:t>     </a:t>
            </a:r>
          </a:p>
        </p:txBody>
      </p:sp>
      <p:sp>
        <p:nvSpPr>
          <p:cNvPr id="23566" name="Freeform 15"/>
          <p:cNvSpPr>
            <a:spLocks/>
          </p:cNvSpPr>
          <p:nvPr/>
        </p:nvSpPr>
        <p:spPr bwMode="auto">
          <a:xfrm>
            <a:off x="4737100" y="4037013"/>
            <a:ext cx="706438" cy="595312"/>
          </a:xfrm>
          <a:custGeom>
            <a:avLst/>
            <a:gdLst>
              <a:gd name="T0" fmla="*/ 0 w 1101"/>
              <a:gd name="T1" fmla="*/ 12784760 h 927"/>
              <a:gd name="T2" fmla="*/ 18114582 w 1101"/>
              <a:gd name="T3" fmla="*/ 130321958 h 927"/>
              <a:gd name="T4" fmla="*/ 13997866 w 1101"/>
              <a:gd name="T5" fmla="*/ 314669591 h 927"/>
              <a:gd name="T6" fmla="*/ 23878374 w 1101"/>
              <a:gd name="T7" fmla="*/ 325392268 h 927"/>
              <a:gd name="T8" fmla="*/ 55990179 w 1101"/>
              <a:gd name="T9" fmla="*/ 324567051 h 927"/>
              <a:gd name="T10" fmla="*/ 58048537 w 1101"/>
              <a:gd name="T11" fmla="*/ 382304674 h 927"/>
              <a:gd name="T12" fmla="*/ 327295676 w 1101"/>
              <a:gd name="T13" fmla="*/ 378180518 h 927"/>
              <a:gd name="T14" fmla="*/ 321120602 w 1101"/>
              <a:gd name="T15" fmla="*/ 320030608 h 927"/>
              <a:gd name="T16" fmla="*/ 344175190 w 1101"/>
              <a:gd name="T17" fmla="*/ 257344335 h 927"/>
              <a:gd name="T18" fmla="*/ 377522128 w 1101"/>
              <a:gd name="T19" fmla="*/ 211979261 h 927"/>
              <a:gd name="T20" fmla="*/ 376698914 w 1101"/>
              <a:gd name="T21" fmla="*/ 200844296 h 927"/>
              <a:gd name="T22" fmla="*/ 402635635 w 1101"/>
              <a:gd name="T23" fmla="*/ 162489990 h 927"/>
              <a:gd name="T24" fmla="*/ 413751282 w 1101"/>
              <a:gd name="T25" fmla="*/ 117537203 h 927"/>
              <a:gd name="T26" fmla="*/ 409634566 w 1101"/>
              <a:gd name="T27" fmla="*/ 114649909 h 927"/>
              <a:gd name="T28" fmla="*/ 431865858 w 1101"/>
              <a:gd name="T29" fmla="*/ 98566214 h 927"/>
              <a:gd name="T30" fmla="*/ 453273936 w 1101"/>
              <a:gd name="T31" fmla="*/ 58974424 h 927"/>
              <a:gd name="T32" fmla="*/ 446686934 w 1101"/>
              <a:gd name="T33" fmla="*/ 51551328 h 927"/>
              <a:gd name="T34" fmla="*/ 385344274 w 1101"/>
              <a:gd name="T35" fmla="*/ 54850910 h 927"/>
              <a:gd name="T36" fmla="*/ 403047564 w 1101"/>
              <a:gd name="T37" fmla="*/ 33405546 h 927"/>
              <a:gd name="T38" fmla="*/ 396048633 w 1101"/>
              <a:gd name="T39" fmla="*/ 0 h 927"/>
              <a:gd name="T40" fmla="*/ 0 w 1101"/>
              <a:gd name="T41" fmla="*/ 12784760 h 9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1"/>
              <a:gd name="T64" fmla="*/ 0 h 927"/>
              <a:gd name="T65" fmla="*/ 1101 w 1101"/>
              <a:gd name="T66" fmla="*/ 927 h 9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1" h="927">
                <a:moveTo>
                  <a:pt x="0" y="31"/>
                </a:moveTo>
                <a:lnTo>
                  <a:pt x="44" y="316"/>
                </a:lnTo>
                <a:lnTo>
                  <a:pt x="34" y="763"/>
                </a:lnTo>
                <a:lnTo>
                  <a:pt x="58" y="789"/>
                </a:lnTo>
                <a:lnTo>
                  <a:pt x="136" y="787"/>
                </a:lnTo>
                <a:lnTo>
                  <a:pt x="141" y="927"/>
                </a:lnTo>
                <a:lnTo>
                  <a:pt x="795" y="917"/>
                </a:lnTo>
                <a:lnTo>
                  <a:pt x="780" y="776"/>
                </a:lnTo>
                <a:lnTo>
                  <a:pt x="836" y="624"/>
                </a:lnTo>
                <a:lnTo>
                  <a:pt x="917" y="514"/>
                </a:lnTo>
                <a:lnTo>
                  <a:pt x="915" y="487"/>
                </a:lnTo>
                <a:lnTo>
                  <a:pt x="978" y="394"/>
                </a:lnTo>
                <a:lnTo>
                  <a:pt x="1005" y="285"/>
                </a:lnTo>
                <a:lnTo>
                  <a:pt x="995" y="278"/>
                </a:lnTo>
                <a:lnTo>
                  <a:pt x="1049" y="239"/>
                </a:lnTo>
                <a:lnTo>
                  <a:pt x="1101" y="143"/>
                </a:lnTo>
                <a:lnTo>
                  <a:pt x="1085" y="125"/>
                </a:lnTo>
                <a:lnTo>
                  <a:pt x="936" y="133"/>
                </a:lnTo>
                <a:lnTo>
                  <a:pt x="979" y="81"/>
                </a:lnTo>
                <a:lnTo>
                  <a:pt x="962" y="0"/>
                </a:lnTo>
                <a:lnTo>
                  <a:pt x="0" y="31"/>
                </a:lnTo>
                <a:close/>
              </a:path>
            </a:pathLst>
          </a:custGeom>
          <a:solidFill>
            <a:schemeClr val="accent1"/>
          </a:solidFill>
          <a:ln w="1588">
            <a:solidFill>
              <a:srgbClr val="000000"/>
            </a:solidFill>
            <a:round/>
            <a:headEnd/>
            <a:tailEnd/>
          </a:ln>
        </p:spPr>
        <p:txBody>
          <a:bodyPr/>
          <a:lstStyle/>
          <a:p>
            <a:endParaRPr lang="en-US" dirty="0"/>
          </a:p>
        </p:txBody>
      </p:sp>
      <p:sp>
        <p:nvSpPr>
          <p:cNvPr id="273424" name="Freeform 16"/>
          <p:cNvSpPr>
            <a:spLocks/>
          </p:cNvSpPr>
          <p:nvPr/>
        </p:nvSpPr>
        <p:spPr bwMode="auto">
          <a:xfrm>
            <a:off x="806450" y="2617788"/>
            <a:ext cx="1111250" cy="1781175"/>
          </a:xfrm>
          <a:custGeom>
            <a:avLst/>
            <a:gdLst/>
            <a:ahLst/>
            <a:cxnLst>
              <a:cxn ang="0">
                <a:pos x="37" y="504"/>
              </a:cxn>
              <a:cxn ang="0">
                <a:pos x="59" y="562"/>
              </a:cxn>
              <a:cxn ang="0">
                <a:pos x="9" y="778"/>
              </a:cxn>
              <a:cxn ang="0">
                <a:pos x="42" y="843"/>
              </a:cxn>
              <a:cxn ang="0">
                <a:pos x="178" y="1127"/>
              </a:cxn>
              <a:cxn ang="0">
                <a:pos x="191" y="1122"/>
              </a:cxn>
              <a:cxn ang="0">
                <a:pos x="199" y="1059"/>
              </a:cxn>
              <a:cxn ang="0">
                <a:pos x="221" y="1049"/>
              </a:cxn>
              <a:cxn ang="0">
                <a:pos x="245" y="1065"/>
              </a:cxn>
              <a:cxn ang="0">
                <a:pos x="203" y="1101"/>
              </a:cxn>
              <a:cxn ang="0">
                <a:pos x="220" y="1126"/>
              </a:cxn>
              <a:cxn ang="0">
                <a:pos x="255" y="1248"/>
              </a:cxn>
              <a:cxn ang="0">
                <a:pos x="234" y="1240"/>
              </a:cxn>
              <a:cxn ang="0">
                <a:pos x="188" y="1194"/>
              </a:cxn>
              <a:cxn ang="0">
                <a:pos x="199" y="1144"/>
              </a:cxn>
              <a:cxn ang="0">
                <a:pos x="176" y="1147"/>
              </a:cxn>
              <a:cxn ang="0">
                <a:pos x="147" y="1197"/>
              </a:cxn>
              <a:cxn ang="0">
                <a:pos x="156" y="1309"/>
              </a:cxn>
              <a:cxn ang="0">
                <a:pos x="188" y="1359"/>
              </a:cxn>
              <a:cxn ang="0">
                <a:pos x="247" y="1404"/>
              </a:cxn>
              <a:cxn ang="0">
                <a:pos x="226" y="1460"/>
              </a:cxn>
              <a:cxn ang="0">
                <a:pos x="191" y="1471"/>
              </a:cxn>
              <a:cxn ang="0">
                <a:pos x="188" y="1541"/>
              </a:cxn>
              <a:cxn ang="0">
                <a:pos x="270" y="1707"/>
              </a:cxn>
              <a:cxn ang="0">
                <a:pos x="337" y="1807"/>
              </a:cxn>
              <a:cxn ang="0">
                <a:pos x="328" y="1870"/>
              </a:cxn>
              <a:cxn ang="0">
                <a:pos x="370" y="1908"/>
              </a:cxn>
              <a:cxn ang="0">
                <a:pos x="352" y="1949"/>
              </a:cxn>
              <a:cxn ang="0">
                <a:pos x="326" y="2043"/>
              </a:cxn>
              <a:cxn ang="0">
                <a:pos x="357" y="2081"/>
              </a:cxn>
              <a:cxn ang="0">
                <a:pos x="568" y="2148"/>
              </a:cxn>
              <a:cxn ang="0">
                <a:pos x="655" y="2257"/>
              </a:cxn>
              <a:cxn ang="0">
                <a:pos x="755" y="2295"/>
              </a:cxn>
              <a:cxn ang="0">
                <a:pos x="756" y="2358"/>
              </a:cxn>
              <a:cxn ang="0">
                <a:pos x="824" y="2376"/>
              </a:cxn>
              <a:cxn ang="0">
                <a:pos x="914" y="2489"/>
              </a:cxn>
              <a:cxn ang="0">
                <a:pos x="961" y="2585"/>
              </a:cxn>
              <a:cxn ang="0">
                <a:pos x="964" y="2733"/>
              </a:cxn>
              <a:cxn ang="0">
                <a:pos x="1578" y="2770"/>
              </a:cxn>
              <a:cxn ang="0">
                <a:pos x="1539" y="2709"/>
              </a:cxn>
              <a:cxn ang="0">
                <a:pos x="1559" y="2622"/>
              </a:cxn>
              <a:cxn ang="0">
                <a:pos x="1658" y="2467"/>
              </a:cxn>
              <a:cxn ang="0">
                <a:pos x="1730" y="2423"/>
              </a:cxn>
              <a:cxn ang="0">
                <a:pos x="1688" y="2372"/>
              </a:cxn>
              <a:cxn ang="0">
                <a:pos x="1660" y="2223"/>
              </a:cxn>
              <a:cxn ang="0">
                <a:pos x="837" y="1069"/>
              </a:cxn>
              <a:cxn ang="0">
                <a:pos x="779" y="953"/>
              </a:cxn>
              <a:cxn ang="0">
                <a:pos x="983" y="216"/>
              </a:cxn>
              <a:cxn ang="0">
                <a:pos x="164" y="0"/>
              </a:cxn>
              <a:cxn ang="0">
                <a:pos x="142" y="44"/>
              </a:cxn>
              <a:cxn ang="0">
                <a:pos x="147" y="140"/>
              </a:cxn>
              <a:cxn ang="0">
                <a:pos x="0" y="370"/>
              </a:cxn>
              <a:cxn ang="0">
                <a:pos x="37" y="504"/>
              </a:cxn>
            </a:cxnLst>
            <a:rect l="0" t="0" r="r" b="b"/>
            <a:pathLst>
              <a:path w="1730" h="2770">
                <a:moveTo>
                  <a:pt x="37" y="504"/>
                </a:moveTo>
                <a:lnTo>
                  <a:pt x="59" y="562"/>
                </a:lnTo>
                <a:lnTo>
                  <a:pt x="9" y="778"/>
                </a:lnTo>
                <a:lnTo>
                  <a:pt x="42" y="843"/>
                </a:lnTo>
                <a:lnTo>
                  <a:pt x="178" y="1127"/>
                </a:lnTo>
                <a:lnTo>
                  <a:pt x="191" y="1122"/>
                </a:lnTo>
                <a:lnTo>
                  <a:pt x="199" y="1059"/>
                </a:lnTo>
                <a:lnTo>
                  <a:pt x="221" y="1049"/>
                </a:lnTo>
                <a:lnTo>
                  <a:pt x="245" y="1065"/>
                </a:lnTo>
                <a:lnTo>
                  <a:pt x="203" y="1101"/>
                </a:lnTo>
                <a:lnTo>
                  <a:pt x="220" y="1126"/>
                </a:lnTo>
                <a:lnTo>
                  <a:pt x="255" y="1248"/>
                </a:lnTo>
                <a:lnTo>
                  <a:pt x="234" y="1240"/>
                </a:lnTo>
                <a:lnTo>
                  <a:pt x="188" y="1194"/>
                </a:lnTo>
                <a:lnTo>
                  <a:pt x="199" y="1144"/>
                </a:lnTo>
                <a:lnTo>
                  <a:pt x="176" y="1147"/>
                </a:lnTo>
                <a:lnTo>
                  <a:pt x="147" y="1197"/>
                </a:lnTo>
                <a:lnTo>
                  <a:pt x="156" y="1309"/>
                </a:lnTo>
                <a:lnTo>
                  <a:pt x="188" y="1359"/>
                </a:lnTo>
                <a:lnTo>
                  <a:pt x="247" y="1404"/>
                </a:lnTo>
                <a:lnTo>
                  <a:pt x="226" y="1460"/>
                </a:lnTo>
                <a:lnTo>
                  <a:pt x="191" y="1471"/>
                </a:lnTo>
                <a:lnTo>
                  <a:pt x="188" y="1541"/>
                </a:lnTo>
                <a:lnTo>
                  <a:pt x="270" y="1707"/>
                </a:lnTo>
                <a:lnTo>
                  <a:pt x="337" y="1807"/>
                </a:lnTo>
                <a:lnTo>
                  <a:pt x="328" y="1870"/>
                </a:lnTo>
                <a:lnTo>
                  <a:pt x="370" y="1908"/>
                </a:lnTo>
                <a:lnTo>
                  <a:pt x="352" y="1949"/>
                </a:lnTo>
                <a:lnTo>
                  <a:pt x="326" y="2043"/>
                </a:lnTo>
                <a:lnTo>
                  <a:pt x="357" y="2081"/>
                </a:lnTo>
                <a:lnTo>
                  <a:pt x="568" y="2148"/>
                </a:lnTo>
                <a:lnTo>
                  <a:pt x="655" y="2257"/>
                </a:lnTo>
                <a:lnTo>
                  <a:pt x="755" y="2295"/>
                </a:lnTo>
                <a:lnTo>
                  <a:pt x="756" y="2358"/>
                </a:lnTo>
                <a:lnTo>
                  <a:pt x="824" y="2376"/>
                </a:lnTo>
                <a:lnTo>
                  <a:pt x="914" y="2489"/>
                </a:lnTo>
                <a:lnTo>
                  <a:pt x="961" y="2585"/>
                </a:lnTo>
                <a:lnTo>
                  <a:pt x="964" y="2733"/>
                </a:lnTo>
                <a:lnTo>
                  <a:pt x="1578" y="2770"/>
                </a:lnTo>
                <a:lnTo>
                  <a:pt x="1539" y="2709"/>
                </a:lnTo>
                <a:lnTo>
                  <a:pt x="1559" y="2622"/>
                </a:lnTo>
                <a:lnTo>
                  <a:pt x="1658" y="2467"/>
                </a:lnTo>
                <a:lnTo>
                  <a:pt x="1730" y="2423"/>
                </a:lnTo>
                <a:lnTo>
                  <a:pt x="1688" y="2372"/>
                </a:lnTo>
                <a:lnTo>
                  <a:pt x="1660" y="2223"/>
                </a:lnTo>
                <a:lnTo>
                  <a:pt x="837" y="1069"/>
                </a:lnTo>
                <a:lnTo>
                  <a:pt x="779" y="953"/>
                </a:lnTo>
                <a:lnTo>
                  <a:pt x="983" y="216"/>
                </a:lnTo>
                <a:lnTo>
                  <a:pt x="164" y="0"/>
                </a:lnTo>
                <a:lnTo>
                  <a:pt x="142" y="44"/>
                </a:lnTo>
                <a:lnTo>
                  <a:pt x="147" y="140"/>
                </a:lnTo>
                <a:lnTo>
                  <a:pt x="0" y="370"/>
                </a:lnTo>
                <a:lnTo>
                  <a:pt x="37" y="504"/>
                </a:lnTo>
                <a:close/>
              </a:path>
            </a:pathLst>
          </a:custGeom>
          <a:solidFill>
            <a:srgbClr val="33CC33"/>
          </a:solidFill>
          <a:ln w="1651">
            <a:solidFill>
              <a:srgbClr val="000000"/>
            </a:solidFill>
            <a:prstDash val="solid"/>
            <a:round/>
            <a:headEnd/>
            <a:tailEnd/>
          </a:ln>
        </p:spPr>
        <p:txBody>
          <a:bodyPr/>
          <a:lstStyle/>
          <a:p>
            <a:pPr>
              <a:defRPr/>
            </a:pPr>
            <a:endParaRPr lang="en-US" dirty="0"/>
          </a:p>
        </p:txBody>
      </p:sp>
      <p:sp>
        <p:nvSpPr>
          <p:cNvPr id="23568" name="Freeform 17"/>
          <p:cNvSpPr>
            <a:spLocks/>
          </p:cNvSpPr>
          <p:nvPr/>
        </p:nvSpPr>
        <p:spPr bwMode="auto">
          <a:xfrm>
            <a:off x="2717800" y="3190875"/>
            <a:ext cx="1022350" cy="754063"/>
          </a:xfrm>
          <a:custGeom>
            <a:avLst/>
            <a:gdLst>
              <a:gd name="T0" fmla="*/ 0 w 1590"/>
              <a:gd name="T1" fmla="*/ 424000674 h 1173"/>
              <a:gd name="T2" fmla="*/ 64495497 w 1590"/>
              <a:gd name="T3" fmla="*/ 0 h 1173"/>
              <a:gd name="T4" fmla="*/ 487437201 w 1590"/>
              <a:gd name="T5" fmla="*/ 45045141 h 1173"/>
              <a:gd name="T6" fmla="*/ 657358149 w 1590"/>
              <a:gd name="T7" fmla="*/ 58682554 h 1173"/>
              <a:gd name="T8" fmla="*/ 650743097 w 1590"/>
              <a:gd name="T9" fmla="*/ 164889057 h 1173"/>
              <a:gd name="T10" fmla="*/ 627591056 w 1590"/>
              <a:gd name="T11" fmla="*/ 484749326 h 1173"/>
              <a:gd name="T12" fmla="*/ 542010742 w 1590"/>
              <a:gd name="T13" fmla="*/ 479377031 h 1173"/>
              <a:gd name="T14" fmla="*/ 270798651 w 1590"/>
              <a:gd name="T15" fmla="*/ 456234443 h 1173"/>
              <a:gd name="T16" fmla="*/ 0 w 1590"/>
              <a:gd name="T17" fmla="*/ 424000674 h 1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90"/>
              <a:gd name="T28" fmla="*/ 0 h 1173"/>
              <a:gd name="T29" fmla="*/ 1590 w 1590"/>
              <a:gd name="T30" fmla="*/ 1173 h 1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90" h="1173">
                <a:moveTo>
                  <a:pt x="0" y="1026"/>
                </a:moveTo>
                <a:lnTo>
                  <a:pt x="156" y="0"/>
                </a:lnTo>
                <a:lnTo>
                  <a:pt x="1179" y="109"/>
                </a:lnTo>
                <a:lnTo>
                  <a:pt x="1590" y="142"/>
                </a:lnTo>
                <a:lnTo>
                  <a:pt x="1574" y="399"/>
                </a:lnTo>
                <a:lnTo>
                  <a:pt x="1518" y="1173"/>
                </a:lnTo>
                <a:lnTo>
                  <a:pt x="1311" y="1160"/>
                </a:lnTo>
                <a:lnTo>
                  <a:pt x="655" y="1104"/>
                </a:lnTo>
                <a:lnTo>
                  <a:pt x="0" y="1026"/>
                </a:lnTo>
                <a:close/>
              </a:path>
            </a:pathLst>
          </a:custGeom>
          <a:solidFill>
            <a:schemeClr val="accent1"/>
          </a:solidFill>
          <a:ln w="1651">
            <a:solidFill>
              <a:srgbClr val="000000"/>
            </a:solidFill>
            <a:round/>
            <a:headEnd/>
            <a:tailEnd/>
          </a:ln>
        </p:spPr>
        <p:txBody>
          <a:bodyPr/>
          <a:lstStyle/>
          <a:p>
            <a:endParaRPr lang="en-US" dirty="0"/>
          </a:p>
        </p:txBody>
      </p:sp>
      <p:sp>
        <p:nvSpPr>
          <p:cNvPr id="23569" name="Freeform 18"/>
          <p:cNvSpPr>
            <a:spLocks/>
          </p:cNvSpPr>
          <p:nvPr/>
        </p:nvSpPr>
        <p:spPr bwMode="auto">
          <a:xfrm>
            <a:off x="7466013" y="2784475"/>
            <a:ext cx="239712" cy="211138"/>
          </a:xfrm>
          <a:custGeom>
            <a:avLst/>
            <a:gdLst>
              <a:gd name="T0" fmla="*/ 0 w 375"/>
              <a:gd name="T1" fmla="*/ 26854712 h 331"/>
              <a:gd name="T2" fmla="*/ 12667022 w 375"/>
              <a:gd name="T3" fmla="*/ 98060528 h 331"/>
              <a:gd name="T4" fmla="*/ 12258553 w 375"/>
              <a:gd name="T5" fmla="*/ 134680519 h 331"/>
              <a:gd name="T6" fmla="*/ 23699529 w 375"/>
              <a:gd name="T7" fmla="*/ 131832390 h 331"/>
              <a:gd name="T8" fmla="*/ 31463638 w 375"/>
              <a:gd name="T9" fmla="*/ 122067101 h 331"/>
              <a:gd name="T10" fmla="*/ 53528651 w 375"/>
              <a:gd name="T11" fmla="*/ 112301813 h 331"/>
              <a:gd name="T12" fmla="*/ 63335745 w 375"/>
              <a:gd name="T13" fmla="*/ 94805432 h 331"/>
              <a:gd name="T14" fmla="*/ 69056230 w 375"/>
              <a:gd name="T15" fmla="*/ 98060528 h 331"/>
              <a:gd name="T16" fmla="*/ 86626815 w 375"/>
              <a:gd name="T17" fmla="*/ 91550336 h 331"/>
              <a:gd name="T18" fmla="*/ 109509395 w 375"/>
              <a:gd name="T19" fmla="*/ 87074340 h 331"/>
              <a:gd name="T20" fmla="*/ 110326973 w 375"/>
              <a:gd name="T21" fmla="*/ 80157161 h 331"/>
              <a:gd name="T22" fmla="*/ 117681974 w 375"/>
              <a:gd name="T23" fmla="*/ 84633177 h 331"/>
              <a:gd name="T24" fmla="*/ 125853913 w 375"/>
              <a:gd name="T25" fmla="*/ 78122965 h 331"/>
              <a:gd name="T26" fmla="*/ 137703992 w 375"/>
              <a:gd name="T27" fmla="*/ 75681802 h 331"/>
              <a:gd name="T28" fmla="*/ 153231571 w 375"/>
              <a:gd name="T29" fmla="*/ 69170972 h 331"/>
              <a:gd name="T30" fmla="*/ 138930038 w 375"/>
              <a:gd name="T31" fmla="*/ 0 h 331"/>
              <a:gd name="T32" fmla="*/ 0 w 375"/>
              <a:gd name="T33" fmla="*/ 26854712 h 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5"/>
              <a:gd name="T52" fmla="*/ 0 h 331"/>
              <a:gd name="T53" fmla="*/ 375 w 375"/>
              <a:gd name="T54" fmla="*/ 331 h 3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5" h="331">
                <a:moveTo>
                  <a:pt x="0" y="66"/>
                </a:moveTo>
                <a:lnTo>
                  <a:pt x="31" y="241"/>
                </a:lnTo>
                <a:lnTo>
                  <a:pt x="30" y="331"/>
                </a:lnTo>
                <a:lnTo>
                  <a:pt x="58" y="324"/>
                </a:lnTo>
                <a:lnTo>
                  <a:pt x="77" y="300"/>
                </a:lnTo>
                <a:lnTo>
                  <a:pt x="131" y="276"/>
                </a:lnTo>
                <a:lnTo>
                  <a:pt x="155" y="233"/>
                </a:lnTo>
                <a:lnTo>
                  <a:pt x="169" y="241"/>
                </a:lnTo>
                <a:lnTo>
                  <a:pt x="212" y="225"/>
                </a:lnTo>
                <a:lnTo>
                  <a:pt x="268" y="214"/>
                </a:lnTo>
                <a:lnTo>
                  <a:pt x="270" y="197"/>
                </a:lnTo>
                <a:lnTo>
                  <a:pt x="288" y="208"/>
                </a:lnTo>
                <a:lnTo>
                  <a:pt x="308" y="192"/>
                </a:lnTo>
                <a:lnTo>
                  <a:pt x="337" y="186"/>
                </a:lnTo>
                <a:lnTo>
                  <a:pt x="375" y="170"/>
                </a:lnTo>
                <a:lnTo>
                  <a:pt x="340" y="0"/>
                </a:lnTo>
                <a:lnTo>
                  <a:pt x="0" y="66"/>
                </a:lnTo>
                <a:close/>
              </a:path>
            </a:pathLst>
          </a:custGeom>
          <a:solidFill>
            <a:schemeClr val="accent1"/>
          </a:solidFill>
          <a:ln w="1651">
            <a:solidFill>
              <a:srgbClr val="000000"/>
            </a:solidFill>
            <a:round/>
            <a:headEnd/>
            <a:tailEnd/>
          </a:ln>
        </p:spPr>
        <p:txBody>
          <a:bodyPr/>
          <a:lstStyle/>
          <a:p>
            <a:endParaRPr lang="en-US" dirty="0"/>
          </a:p>
        </p:txBody>
      </p:sp>
      <p:sp>
        <p:nvSpPr>
          <p:cNvPr id="23570" name="Freeform 19"/>
          <p:cNvSpPr>
            <a:spLocks/>
          </p:cNvSpPr>
          <p:nvPr/>
        </p:nvSpPr>
        <p:spPr bwMode="auto">
          <a:xfrm>
            <a:off x="7256463" y="3241675"/>
            <a:ext cx="146050" cy="225425"/>
          </a:xfrm>
          <a:custGeom>
            <a:avLst/>
            <a:gdLst>
              <a:gd name="T0" fmla="*/ 0 w 228"/>
              <a:gd name="T1" fmla="*/ 14273298 h 353"/>
              <a:gd name="T2" fmla="*/ 12720444 w 228"/>
              <a:gd name="T3" fmla="*/ 0 h 353"/>
              <a:gd name="T4" fmla="*/ 30364309 w 228"/>
              <a:gd name="T5" fmla="*/ 0 h 353"/>
              <a:gd name="T6" fmla="*/ 24209713 w 228"/>
              <a:gd name="T7" fmla="*/ 15088787 h 353"/>
              <a:gd name="T8" fmla="*/ 20106216 w 228"/>
              <a:gd name="T9" fmla="*/ 19982360 h 353"/>
              <a:gd name="T10" fmla="*/ 23389143 w 228"/>
              <a:gd name="T11" fmla="*/ 37518252 h 353"/>
              <a:gd name="T12" fmla="*/ 32826660 w 228"/>
              <a:gd name="T13" fmla="*/ 47713472 h 353"/>
              <a:gd name="T14" fmla="*/ 45136504 w 228"/>
              <a:gd name="T15" fmla="*/ 59132234 h 353"/>
              <a:gd name="T16" fmla="*/ 50881136 w 228"/>
              <a:gd name="T17" fmla="*/ 75036505 h 353"/>
              <a:gd name="T18" fmla="*/ 59498084 w 228"/>
              <a:gd name="T19" fmla="*/ 88494329 h 353"/>
              <a:gd name="T20" fmla="*/ 68935602 w 228"/>
              <a:gd name="T21" fmla="*/ 96650496 h 353"/>
              <a:gd name="T22" fmla="*/ 83297181 w 228"/>
              <a:gd name="T23" fmla="*/ 100728580 h 353"/>
              <a:gd name="T24" fmla="*/ 90272368 w 228"/>
              <a:gd name="T25" fmla="*/ 114185745 h 353"/>
              <a:gd name="T26" fmla="*/ 77552549 w 228"/>
              <a:gd name="T27" fmla="*/ 125197082 h 353"/>
              <a:gd name="T28" fmla="*/ 90272368 w 228"/>
              <a:gd name="T29" fmla="*/ 121934488 h 353"/>
              <a:gd name="T30" fmla="*/ 93555289 w 228"/>
              <a:gd name="T31" fmla="*/ 133760675 h 353"/>
              <a:gd name="T32" fmla="*/ 69345566 w 228"/>
              <a:gd name="T33" fmla="*/ 138654248 h 353"/>
              <a:gd name="T34" fmla="*/ 36929511 w 228"/>
              <a:gd name="T35" fmla="*/ 143955884 h 353"/>
              <a:gd name="T36" fmla="*/ 35698976 w 228"/>
              <a:gd name="T37" fmla="*/ 134168739 h 353"/>
              <a:gd name="T38" fmla="*/ 0 w 228"/>
              <a:gd name="T39" fmla="*/ 14273298 h 3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8"/>
              <a:gd name="T61" fmla="*/ 0 h 353"/>
              <a:gd name="T62" fmla="*/ 228 w 228"/>
              <a:gd name="T63" fmla="*/ 353 h 3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8" h="353">
                <a:moveTo>
                  <a:pt x="0" y="35"/>
                </a:moveTo>
                <a:lnTo>
                  <a:pt x="31" y="0"/>
                </a:lnTo>
                <a:lnTo>
                  <a:pt x="74" y="0"/>
                </a:lnTo>
                <a:lnTo>
                  <a:pt x="59" y="37"/>
                </a:lnTo>
                <a:lnTo>
                  <a:pt x="49" y="49"/>
                </a:lnTo>
                <a:lnTo>
                  <a:pt x="57" y="92"/>
                </a:lnTo>
                <a:lnTo>
                  <a:pt x="80" y="117"/>
                </a:lnTo>
                <a:lnTo>
                  <a:pt x="110" y="145"/>
                </a:lnTo>
                <a:lnTo>
                  <a:pt x="124" y="184"/>
                </a:lnTo>
                <a:lnTo>
                  <a:pt x="145" y="217"/>
                </a:lnTo>
                <a:lnTo>
                  <a:pt x="168" y="237"/>
                </a:lnTo>
                <a:lnTo>
                  <a:pt x="203" y="247"/>
                </a:lnTo>
                <a:lnTo>
                  <a:pt x="220" y="280"/>
                </a:lnTo>
                <a:lnTo>
                  <a:pt x="189" y="307"/>
                </a:lnTo>
                <a:lnTo>
                  <a:pt x="220" y="299"/>
                </a:lnTo>
                <a:lnTo>
                  <a:pt x="228" y="328"/>
                </a:lnTo>
                <a:lnTo>
                  <a:pt x="169" y="340"/>
                </a:lnTo>
                <a:lnTo>
                  <a:pt x="90" y="353"/>
                </a:lnTo>
                <a:lnTo>
                  <a:pt x="87" y="329"/>
                </a:lnTo>
                <a:lnTo>
                  <a:pt x="0" y="35"/>
                </a:lnTo>
                <a:close/>
              </a:path>
            </a:pathLst>
          </a:custGeom>
          <a:solidFill>
            <a:schemeClr val="accent1"/>
          </a:solidFill>
          <a:ln w="1588">
            <a:solidFill>
              <a:srgbClr val="000000"/>
            </a:solidFill>
            <a:round/>
            <a:headEnd/>
            <a:tailEnd/>
          </a:ln>
        </p:spPr>
        <p:txBody>
          <a:bodyPr/>
          <a:lstStyle/>
          <a:p>
            <a:endParaRPr lang="en-US" dirty="0"/>
          </a:p>
        </p:txBody>
      </p:sp>
      <p:sp>
        <p:nvSpPr>
          <p:cNvPr id="23571" name="Freeform 20"/>
          <p:cNvSpPr>
            <a:spLocks/>
          </p:cNvSpPr>
          <p:nvPr/>
        </p:nvSpPr>
        <p:spPr bwMode="auto">
          <a:xfrm>
            <a:off x="7107238" y="3419475"/>
            <a:ext cx="22225" cy="28575"/>
          </a:xfrm>
          <a:custGeom>
            <a:avLst/>
            <a:gdLst>
              <a:gd name="T0" fmla="*/ 0 w 34"/>
              <a:gd name="T1" fmla="*/ 5061022 h 44"/>
              <a:gd name="T2" fmla="*/ 9400520 w 34"/>
              <a:gd name="T3" fmla="*/ 0 h 44"/>
              <a:gd name="T4" fmla="*/ 14527958 w 34"/>
              <a:gd name="T5" fmla="*/ 9700562 h 44"/>
              <a:gd name="T6" fmla="*/ 9828024 w 34"/>
              <a:gd name="T7" fmla="*/ 18557513 h 44"/>
              <a:gd name="T8" fmla="*/ 0 w 34"/>
              <a:gd name="T9" fmla="*/ 5061022 h 44"/>
              <a:gd name="T10" fmla="*/ 0 60000 65536"/>
              <a:gd name="T11" fmla="*/ 0 60000 65536"/>
              <a:gd name="T12" fmla="*/ 0 60000 65536"/>
              <a:gd name="T13" fmla="*/ 0 60000 65536"/>
              <a:gd name="T14" fmla="*/ 0 60000 65536"/>
              <a:gd name="T15" fmla="*/ 0 w 34"/>
              <a:gd name="T16" fmla="*/ 0 h 44"/>
              <a:gd name="T17" fmla="*/ 34 w 34"/>
              <a:gd name="T18" fmla="*/ 44 h 44"/>
            </a:gdLst>
            <a:ahLst/>
            <a:cxnLst>
              <a:cxn ang="T10">
                <a:pos x="T0" y="T1"/>
              </a:cxn>
              <a:cxn ang="T11">
                <a:pos x="T2" y="T3"/>
              </a:cxn>
              <a:cxn ang="T12">
                <a:pos x="T4" y="T5"/>
              </a:cxn>
              <a:cxn ang="T13">
                <a:pos x="T6" y="T7"/>
              </a:cxn>
              <a:cxn ang="T14">
                <a:pos x="T8" y="T9"/>
              </a:cxn>
            </a:cxnLst>
            <a:rect l="T15" t="T16" r="T17" b="T18"/>
            <a:pathLst>
              <a:path w="34" h="44">
                <a:moveTo>
                  <a:pt x="0" y="12"/>
                </a:moveTo>
                <a:lnTo>
                  <a:pt x="22" y="0"/>
                </a:lnTo>
                <a:lnTo>
                  <a:pt x="34" y="23"/>
                </a:lnTo>
                <a:lnTo>
                  <a:pt x="23" y="44"/>
                </a:lnTo>
                <a:lnTo>
                  <a:pt x="0" y="12"/>
                </a:lnTo>
                <a:close/>
              </a:path>
            </a:pathLst>
          </a:custGeom>
          <a:solidFill>
            <a:srgbClr val="FFFFFF"/>
          </a:solidFill>
          <a:ln w="1588">
            <a:solidFill>
              <a:srgbClr val="000000"/>
            </a:solidFill>
            <a:round/>
            <a:headEnd/>
            <a:tailEnd/>
          </a:ln>
        </p:spPr>
        <p:txBody>
          <a:bodyPr/>
          <a:lstStyle/>
          <a:p>
            <a:endParaRPr lang="en-US" dirty="0"/>
          </a:p>
        </p:txBody>
      </p:sp>
      <p:sp>
        <p:nvSpPr>
          <p:cNvPr id="23572" name="Freeform 21"/>
          <p:cNvSpPr>
            <a:spLocks/>
          </p:cNvSpPr>
          <p:nvPr/>
        </p:nvSpPr>
        <p:spPr bwMode="auto">
          <a:xfrm>
            <a:off x="5805488" y="4862513"/>
            <a:ext cx="1273175" cy="898525"/>
          </a:xfrm>
          <a:custGeom>
            <a:avLst/>
            <a:gdLst>
              <a:gd name="T0" fmla="*/ 0 w 1983"/>
              <a:gd name="T1" fmla="*/ 53625052 h 1399"/>
              <a:gd name="T2" fmla="*/ 19374347 w 1983"/>
              <a:gd name="T3" fmla="*/ 87037474 h 1399"/>
              <a:gd name="T4" fmla="*/ 18137768 w 1983"/>
              <a:gd name="T5" fmla="*/ 110963022 h 1399"/>
              <a:gd name="T6" fmla="*/ 45756621 w 1983"/>
              <a:gd name="T7" fmla="*/ 92812695 h 1399"/>
              <a:gd name="T8" fmla="*/ 54825503 w 1983"/>
              <a:gd name="T9" fmla="*/ 88687445 h 1399"/>
              <a:gd name="T10" fmla="*/ 68428505 w 1983"/>
              <a:gd name="T11" fmla="*/ 87037474 h 1399"/>
              <a:gd name="T12" fmla="*/ 102230895 w 1983"/>
              <a:gd name="T13" fmla="*/ 89925084 h 1399"/>
              <a:gd name="T14" fmla="*/ 119956466 w 1983"/>
              <a:gd name="T15" fmla="*/ 83325179 h 1399"/>
              <a:gd name="T16" fmla="*/ 150048460 w 1983"/>
              <a:gd name="T17" fmla="*/ 84975170 h 1399"/>
              <a:gd name="T18" fmla="*/ 124079035 w 1983"/>
              <a:gd name="T19" fmla="*/ 91575056 h 1399"/>
              <a:gd name="T20" fmla="*/ 190446596 w 1983"/>
              <a:gd name="T21" fmla="*/ 113849990 h 1399"/>
              <a:gd name="T22" fmla="*/ 196217294 w 1983"/>
              <a:gd name="T23" fmla="*/ 109313051 h 1399"/>
              <a:gd name="T24" fmla="*/ 198278900 w 1983"/>
              <a:gd name="T25" fmla="*/ 115499961 h 1399"/>
              <a:gd name="T26" fmla="*/ 236615390 w 1983"/>
              <a:gd name="T27" fmla="*/ 141487813 h 1399"/>
              <a:gd name="T28" fmla="*/ 225073352 w 1983"/>
              <a:gd name="T29" fmla="*/ 137362564 h 1399"/>
              <a:gd name="T30" fmla="*/ 252692190 w 1983"/>
              <a:gd name="T31" fmla="*/ 149737670 h 1399"/>
              <a:gd name="T32" fmla="*/ 276600652 w 1983"/>
              <a:gd name="T33" fmla="*/ 140250174 h 1399"/>
              <a:gd name="T34" fmla="*/ 310403022 w 1983"/>
              <a:gd name="T35" fmla="*/ 125400432 h 1399"/>
              <a:gd name="T36" fmla="*/ 322357253 w 1983"/>
              <a:gd name="T37" fmla="*/ 117975240 h 1399"/>
              <a:gd name="T38" fmla="*/ 363579815 w 1983"/>
              <a:gd name="T39" fmla="*/ 99824913 h 1399"/>
              <a:gd name="T40" fmla="*/ 412221765 w 1983"/>
              <a:gd name="T41" fmla="*/ 134475595 h 1399"/>
              <a:gd name="T42" fmla="*/ 429947336 w 1983"/>
              <a:gd name="T43" fmla="*/ 153037613 h 1399"/>
              <a:gd name="T44" fmla="*/ 457566174 w 1983"/>
              <a:gd name="T45" fmla="*/ 174487922 h 1399"/>
              <a:gd name="T46" fmla="*/ 493017315 w 1983"/>
              <a:gd name="T47" fmla="*/ 183563086 h 1399"/>
              <a:gd name="T48" fmla="*/ 516925776 w 1983"/>
              <a:gd name="T49" fmla="*/ 231000565 h 1399"/>
              <a:gd name="T50" fmla="*/ 511567271 w 1983"/>
              <a:gd name="T51" fmla="*/ 322575581 h 1399"/>
              <a:gd name="T52" fmla="*/ 531353805 w 1983"/>
              <a:gd name="T53" fmla="*/ 316800360 h 1399"/>
              <a:gd name="T54" fmla="*/ 521872731 w 1983"/>
              <a:gd name="T55" fmla="*/ 299063007 h 1399"/>
              <a:gd name="T56" fmla="*/ 537537338 w 1983"/>
              <a:gd name="T57" fmla="*/ 306488200 h 1399"/>
              <a:gd name="T58" fmla="*/ 547018413 w 1983"/>
              <a:gd name="T59" fmla="*/ 306075867 h 1399"/>
              <a:gd name="T60" fmla="*/ 533002576 w 1983"/>
              <a:gd name="T61" fmla="*/ 353925759 h 1399"/>
              <a:gd name="T62" fmla="*/ 544956807 w 1983"/>
              <a:gd name="T63" fmla="*/ 366300865 h 1399"/>
              <a:gd name="T64" fmla="*/ 572987838 w 1983"/>
              <a:gd name="T65" fmla="*/ 410026069 h 1399"/>
              <a:gd name="T66" fmla="*/ 592775014 w 1983"/>
              <a:gd name="T67" fmla="*/ 421163537 h 1399"/>
              <a:gd name="T68" fmla="*/ 589889023 w 1983"/>
              <a:gd name="T69" fmla="*/ 406726127 h 1399"/>
              <a:gd name="T70" fmla="*/ 597721326 w 1983"/>
              <a:gd name="T71" fmla="*/ 410026069 h 1399"/>
              <a:gd name="T72" fmla="*/ 608851172 w 1983"/>
              <a:gd name="T73" fmla="*/ 445500775 h 1399"/>
              <a:gd name="T74" fmla="*/ 631935890 w 1983"/>
              <a:gd name="T75" fmla="*/ 466951044 h 1399"/>
              <a:gd name="T76" fmla="*/ 671096766 w 1983"/>
              <a:gd name="T77" fmla="*/ 506138667 h 1399"/>
              <a:gd name="T78" fmla="*/ 719738876 w 1983"/>
              <a:gd name="T79" fmla="*/ 553163814 h 1399"/>
              <a:gd name="T80" fmla="*/ 745296751 w 1983"/>
              <a:gd name="T81" fmla="*/ 565951252 h 1399"/>
              <a:gd name="T82" fmla="*/ 719738876 w 1983"/>
              <a:gd name="T83" fmla="*/ 561826003 h 1399"/>
              <a:gd name="T84" fmla="*/ 749831513 w 1983"/>
              <a:gd name="T85" fmla="*/ 572138805 h 1399"/>
              <a:gd name="T86" fmla="*/ 778686929 w 1983"/>
              <a:gd name="T87" fmla="*/ 561826003 h 1399"/>
              <a:gd name="T88" fmla="*/ 805069188 w 1983"/>
              <a:gd name="T89" fmla="*/ 544500982 h 1399"/>
              <a:gd name="T90" fmla="*/ 809603308 w 1983"/>
              <a:gd name="T91" fmla="*/ 494588867 h 1399"/>
              <a:gd name="T92" fmla="*/ 811252079 w 1983"/>
              <a:gd name="T93" fmla="*/ 403425542 h 1399"/>
              <a:gd name="T94" fmla="*/ 713143793 w 1983"/>
              <a:gd name="T95" fmla="*/ 241725700 h 1399"/>
              <a:gd name="T96" fmla="*/ 702013306 w 1983"/>
              <a:gd name="T97" fmla="*/ 198412828 h 1399"/>
              <a:gd name="T98" fmla="*/ 603080474 w 1983"/>
              <a:gd name="T99" fmla="*/ 23924916 h 1399"/>
              <a:gd name="T100" fmla="*/ 589889023 w 1983"/>
              <a:gd name="T101" fmla="*/ 5362249 h 1399"/>
              <a:gd name="T102" fmla="*/ 542071458 w 1983"/>
              <a:gd name="T103" fmla="*/ 10312805 h 1399"/>
              <a:gd name="T104" fmla="*/ 533002576 w 1983"/>
              <a:gd name="T105" fmla="*/ 49087471 h 1399"/>
              <a:gd name="T106" fmla="*/ 270417119 w 1983"/>
              <a:gd name="T107" fmla="*/ 44549889 h 1399"/>
              <a:gd name="T108" fmla="*/ 2060964 w 1983"/>
              <a:gd name="T109" fmla="*/ 37949993 h 139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83"/>
              <a:gd name="T166" fmla="*/ 0 h 1399"/>
              <a:gd name="T167" fmla="*/ 1983 w 1983"/>
              <a:gd name="T168" fmla="*/ 1399 h 139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83" h="1399">
                <a:moveTo>
                  <a:pt x="5" y="92"/>
                </a:moveTo>
                <a:lnTo>
                  <a:pt x="0" y="130"/>
                </a:lnTo>
                <a:lnTo>
                  <a:pt x="61" y="181"/>
                </a:lnTo>
                <a:lnTo>
                  <a:pt x="47" y="211"/>
                </a:lnTo>
                <a:lnTo>
                  <a:pt x="66" y="232"/>
                </a:lnTo>
                <a:lnTo>
                  <a:pt x="44" y="269"/>
                </a:lnTo>
                <a:lnTo>
                  <a:pt x="87" y="250"/>
                </a:lnTo>
                <a:lnTo>
                  <a:pt x="111" y="225"/>
                </a:lnTo>
                <a:lnTo>
                  <a:pt x="110" y="198"/>
                </a:lnTo>
                <a:lnTo>
                  <a:pt x="133" y="215"/>
                </a:lnTo>
                <a:lnTo>
                  <a:pt x="146" y="191"/>
                </a:lnTo>
                <a:lnTo>
                  <a:pt x="166" y="211"/>
                </a:lnTo>
                <a:lnTo>
                  <a:pt x="119" y="244"/>
                </a:lnTo>
                <a:lnTo>
                  <a:pt x="248" y="218"/>
                </a:lnTo>
                <a:lnTo>
                  <a:pt x="274" y="194"/>
                </a:lnTo>
                <a:lnTo>
                  <a:pt x="291" y="202"/>
                </a:lnTo>
                <a:lnTo>
                  <a:pt x="341" y="191"/>
                </a:lnTo>
                <a:lnTo>
                  <a:pt x="364" y="206"/>
                </a:lnTo>
                <a:lnTo>
                  <a:pt x="275" y="215"/>
                </a:lnTo>
                <a:lnTo>
                  <a:pt x="301" y="222"/>
                </a:lnTo>
                <a:lnTo>
                  <a:pt x="401" y="242"/>
                </a:lnTo>
                <a:lnTo>
                  <a:pt x="462" y="276"/>
                </a:lnTo>
                <a:lnTo>
                  <a:pt x="446" y="230"/>
                </a:lnTo>
                <a:lnTo>
                  <a:pt x="476" y="265"/>
                </a:lnTo>
                <a:lnTo>
                  <a:pt x="518" y="270"/>
                </a:lnTo>
                <a:lnTo>
                  <a:pt x="481" y="280"/>
                </a:lnTo>
                <a:lnTo>
                  <a:pt x="548" y="314"/>
                </a:lnTo>
                <a:lnTo>
                  <a:pt x="574" y="343"/>
                </a:lnTo>
                <a:lnTo>
                  <a:pt x="572" y="371"/>
                </a:lnTo>
                <a:lnTo>
                  <a:pt x="546" y="333"/>
                </a:lnTo>
                <a:lnTo>
                  <a:pt x="561" y="383"/>
                </a:lnTo>
                <a:lnTo>
                  <a:pt x="613" y="363"/>
                </a:lnTo>
                <a:lnTo>
                  <a:pt x="647" y="359"/>
                </a:lnTo>
                <a:lnTo>
                  <a:pt x="671" y="340"/>
                </a:lnTo>
                <a:lnTo>
                  <a:pt x="682" y="354"/>
                </a:lnTo>
                <a:lnTo>
                  <a:pt x="753" y="304"/>
                </a:lnTo>
                <a:lnTo>
                  <a:pt x="801" y="302"/>
                </a:lnTo>
                <a:lnTo>
                  <a:pt x="782" y="286"/>
                </a:lnTo>
                <a:lnTo>
                  <a:pt x="814" y="245"/>
                </a:lnTo>
                <a:lnTo>
                  <a:pt x="882" y="242"/>
                </a:lnTo>
                <a:lnTo>
                  <a:pt x="955" y="276"/>
                </a:lnTo>
                <a:lnTo>
                  <a:pt x="1000" y="326"/>
                </a:lnTo>
                <a:lnTo>
                  <a:pt x="1036" y="335"/>
                </a:lnTo>
                <a:lnTo>
                  <a:pt x="1043" y="371"/>
                </a:lnTo>
                <a:lnTo>
                  <a:pt x="1091" y="393"/>
                </a:lnTo>
                <a:lnTo>
                  <a:pt x="1110" y="423"/>
                </a:lnTo>
                <a:lnTo>
                  <a:pt x="1133" y="442"/>
                </a:lnTo>
                <a:lnTo>
                  <a:pt x="1196" y="445"/>
                </a:lnTo>
                <a:lnTo>
                  <a:pt x="1221" y="484"/>
                </a:lnTo>
                <a:lnTo>
                  <a:pt x="1254" y="560"/>
                </a:lnTo>
                <a:lnTo>
                  <a:pt x="1235" y="697"/>
                </a:lnTo>
                <a:lnTo>
                  <a:pt x="1241" y="782"/>
                </a:lnTo>
                <a:lnTo>
                  <a:pt x="1281" y="808"/>
                </a:lnTo>
                <a:lnTo>
                  <a:pt x="1289" y="768"/>
                </a:lnTo>
                <a:lnTo>
                  <a:pt x="1260" y="755"/>
                </a:lnTo>
                <a:lnTo>
                  <a:pt x="1266" y="725"/>
                </a:lnTo>
                <a:lnTo>
                  <a:pt x="1276" y="735"/>
                </a:lnTo>
                <a:lnTo>
                  <a:pt x="1304" y="743"/>
                </a:lnTo>
                <a:lnTo>
                  <a:pt x="1313" y="771"/>
                </a:lnTo>
                <a:lnTo>
                  <a:pt x="1327" y="742"/>
                </a:lnTo>
                <a:lnTo>
                  <a:pt x="1346" y="767"/>
                </a:lnTo>
                <a:lnTo>
                  <a:pt x="1293" y="858"/>
                </a:lnTo>
                <a:lnTo>
                  <a:pt x="1291" y="872"/>
                </a:lnTo>
                <a:lnTo>
                  <a:pt x="1322" y="888"/>
                </a:lnTo>
                <a:lnTo>
                  <a:pt x="1351" y="960"/>
                </a:lnTo>
                <a:lnTo>
                  <a:pt x="1390" y="994"/>
                </a:lnTo>
                <a:lnTo>
                  <a:pt x="1413" y="1021"/>
                </a:lnTo>
                <a:lnTo>
                  <a:pt x="1438" y="1021"/>
                </a:lnTo>
                <a:lnTo>
                  <a:pt x="1412" y="978"/>
                </a:lnTo>
                <a:lnTo>
                  <a:pt x="1431" y="986"/>
                </a:lnTo>
                <a:lnTo>
                  <a:pt x="1463" y="977"/>
                </a:lnTo>
                <a:lnTo>
                  <a:pt x="1450" y="994"/>
                </a:lnTo>
                <a:lnTo>
                  <a:pt x="1462" y="1031"/>
                </a:lnTo>
                <a:lnTo>
                  <a:pt x="1477" y="1080"/>
                </a:lnTo>
                <a:lnTo>
                  <a:pt x="1523" y="1101"/>
                </a:lnTo>
                <a:lnTo>
                  <a:pt x="1533" y="1132"/>
                </a:lnTo>
                <a:lnTo>
                  <a:pt x="1577" y="1227"/>
                </a:lnTo>
                <a:lnTo>
                  <a:pt x="1628" y="1227"/>
                </a:lnTo>
                <a:lnTo>
                  <a:pt x="1673" y="1250"/>
                </a:lnTo>
                <a:lnTo>
                  <a:pt x="1746" y="1341"/>
                </a:lnTo>
                <a:lnTo>
                  <a:pt x="1806" y="1352"/>
                </a:lnTo>
                <a:lnTo>
                  <a:pt x="1808" y="1372"/>
                </a:lnTo>
                <a:lnTo>
                  <a:pt x="1794" y="1382"/>
                </a:lnTo>
                <a:lnTo>
                  <a:pt x="1746" y="1362"/>
                </a:lnTo>
                <a:lnTo>
                  <a:pt x="1760" y="1399"/>
                </a:lnTo>
                <a:lnTo>
                  <a:pt x="1819" y="1387"/>
                </a:lnTo>
                <a:lnTo>
                  <a:pt x="1866" y="1387"/>
                </a:lnTo>
                <a:lnTo>
                  <a:pt x="1889" y="1362"/>
                </a:lnTo>
                <a:lnTo>
                  <a:pt x="1930" y="1359"/>
                </a:lnTo>
                <a:lnTo>
                  <a:pt x="1953" y="1320"/>
                </a:lnTo>
                <a:lnTo>
                  <a:pt x="1941" y="1262"/>
                </a:lnTo>
                <a:lnTo>
                  <a:pt x="1964" y="1199"/>
                </a:lnTo>
                <a:lnTo>
                  <a:pt x="1983" y="1204"/>
                </a:lnTo>
                <a:lnTo>
                  <a:pt x="1968" y="978"/>
                </a:lnTo>
                <a:lnTo>
                  <a:pt x="1941" y="913"/>
                </a:lnTo>
                <a:lnTo>
                  <a:pt x="1730" y="586"/>
                </a:lnTo>
                <a:lnTo>
                  <a:pt x="1679" y="481"/>
                </a:lnTo>
                <a:lnTo>
                  <a:pt x="1703" y="481"/>
                </a:lnTo>
                <a:lnTo>
                  <a:pt x="1561" y="276"/>
                </a:lnTo>
                <a:lnTo>
                  <a:pt x="1463" y="58"/>
                </a:lnTo>
                <a:lnTo>
                  <a:pt x="1460" y="18"/>
                </a:lnTo>
                <a:lnTo>
                  <a:pt x="1431" y="13"/>
                </a:lnTo>
                <a:lnTo>
                  <a:pt x="1340" y="0"/>
                </a:lnTo>
                <a:lnTo>
                  <a:pt x="1315" y="25"/>
                </a:lnTo>
                <a:lnTo>
                  <a:pt x="1333" y="120"/>
                </a:lnTo>
                <a:lnTo>
                  <a:pt x="1293" y="119"/>
                </a:lnTo>
                <a:lnTo>
                  <a:pt x="1286" y="73"/>
                </a:lnTo>
                <a:lnTo>
                  <a:pt x="656" y="108"/>
                </a:lnTo>
                <a:lnTo>
                  <a:pt x="613" y="40"/>
                </a:lnTo>
                <a:lnTo>
                  <a:pt x="5" y="92"/>
                </a:lnTo>
                <a:close/>
              </a:path>
            </a:pathLst>
          </a:custGeom>
          <a:solidFill>
            <a:schemeClr val="accent1"/>
          </a:solidFill>
          <a:ln w="1651">
            <a:solidFill>
              <a:srgbClr val="000000"/>
            </a:solidFill>
            <a:round/>
            <a:headEnd/>
            <a:tailEnd/>
          </a:ln>
        </p:spPr>
        <p:txBody>
          <a:bodyPr/>
          <a:lstStyle/>
          <a:p>
            <a:endParaRPr lang="en-US" dirty="0"/>
          </a:p>
        </p:txBody>
      </p:sp>
      <p:sp>
        <p:nvSpPr>
          <p:cNvPr id="23573" name="Freeform 22"/>
          <p:cNvSpPr>
            <a:spLocks/>
          </p:cNvSpPr>
          <p:nvPr/>
        </p:nvSpPr>
        <p:spPr bwMode="auto">
          <a:xfrm>
            <a:off x="6858000" y="5830888"/>
            <a:ext cx="63500" cy="39687"/>
          </a:xfrm>
          <a:custGeom>
            <a:avLst/>
            <a:gdLst>
              <a:gd name="T0" fmla="*/ 0 w 99"/>
              <a:gd name="T1" fmla="*/ 25820626 h 61"/>
              <a:gd name="T2" fmla="*/ 2879950 w 99"/>
              <a:gd name="T3" fmla="*/ 11005663 h 61"/>
              <a:gd name="T4" fmla="*/ 16456763 w 99"/>
              <a:gd name="T5" fmla="*/ 8465693 h 61"/>
              <a:gd name="T6" fmla="*/ 18513777 w 99"/>
              <a:gd name="T7" fmla="*/ 0 h 61"/>
              <a:gd name="T8" fmla="*/ 40729795 w 99"/>
              <a:gd name="T9" fmla="*/ 9735677 h 61"/>
              <a:gd name="T10" fmla="*/ 18924923 w 99"/>
              <a:gd name="T11" fmla="*/ 17777825 h 61"/>
              <a:gd name="T12" fmla="*/ 7816914 w 99"/>
              <a:gd name="T13" fmla="*/ 14392069 h 61"/>
              <a:gd name="T14" fmla="*/ 11930946 w 99"/>
              <a:gd name="T15" fmla="*/ 20741337 h 61"/>
              <a:gd name="T16" fmla="*/ 0 w 99"/>
              <a:gd name="T17" fmla="*/ 25820626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61"/>
              <a:gd name="T29" fmla="*/ 99 w 99"/>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61">
                <a:moveTo>
                  <a:pt x="0" y="61"/>
                </a:moveTo>
                <a:lnTo>
                  <a:pt x="7" y="26"/>
                </a:lnTo>
                <a:lnTo>
                  <a:pt x="40" y="20"/>
                </a:lnTo>
                <a:lnTo>
                  <a:pt x="45" y="0"/>
                </a:lnTo>
                <a:lnTo>
                  <a:pt x="99" y="23"/>
                </a:lnTo>
                <a:lnTo>
                  <a:pt x="46" y="42"/>
                </a:lnTo>
                <a:lnTo>
                  <a:pt x="19" y="34"/>
                </a:lnTo>
                <a:lnTo>
                  <a:pt x="29" y="49"/>
                </a:lnTo>
                <a:lnTo>
                  <a:pt x="0" y="61"/>
                </a:lnTo>
                <a:close/>
              </a:path>
            </a:pathLst>
          </a:custGeom>
          <a:solidFill>
            <a:schemeClr val="bg1"/>
          </a:solidFill>
          <a:ln w="1588">
            <a:solidFill>
              <a:srgbClr val="000000"/>
            </a:solidFill>
            <a:round/>
            <a:headEnd/>
            <a:tailEnd/>
          </a:ln>
        </p:spPr>
        <p:txBody>
          <a:bodyPr/>
          <a:lstStyle/>
          <a:p>
            <a:endParaRPr lang="en-US" dirty="0"/>
          </a:p>
        </p:txBody>
      </p:sp>
      <p:sp>
        <p:nvSpPr>
          <p:cNvPr id="23574" name="Freeform 23"/>
          <p:cNvSpPr>
            <a:spLocks/>
          </p:cNvSpPr>
          <p:nvPr/>
        </p:nvSpPr>
        <p:spPr bwMode="auto">
          <a:xfrm>
            <a:off x="6948488" y="5805488"/>
            <a:ext cx="52387" cy="33337"/>
          </a:xfrm>
          <a:custGeom>
            <a:avLst/>
            <a:gdLst>
              <a:gd name="T0" fmla="*/ 0 w 81"/>
              <a:gd name="T1" fmla="*/ 20509444 h 51"/>
              <a:gd name="T2" fmla="*/ 6274152 w 81"/>
              <a:gd name="T3" fmla="*/ 21791289 h 51"/>
              <a:gd name="T4" fmla="*/ 33881451 w 81"/>
              <a:gd name="T5" fmla="*/ 0 h 51"/>
              <a:gd name="T6" fmla="*/ 9202649 w 81"/>
              <a:gd name="T7" fmla="*/ 14527742 h 51"/>
              <a:gd name="T8" fmla="*/ 0 w 81"/>
              <a:gd name="T9" fmla="*/ 20509444 h 51"/>
              <a:gd name="T10" fmla="*/ 0 60000 65536"/>
              <a:gd name="T11" fmla="*/ 0 60000 65536"/>
              <a:gd name="T12" fmla="*/ 0 60000 65536"/>
              <a:gd name="T13" fmla="*/ 0 60000 65536"/>
              <a:gd name="T14" fmla="*/ 0 60000 65536"/>
              <a:gd name="T15" fmla="*/ 0 w 81"/>
              <a:gd name="T16" fmla="*/ 0 h 51"/>
              <a:gd name="T17" fmla="*/ 81 w 81"/>
              <a:gd name="T18" fmla="*/ 51 h 51"/>
            </a:gdLst>
            <a:ahLst/>
            <a:cxnLst>
              <a:cxn ang="T10">
                <a:pos x="T0" y="T1"/>
              </a:cxn>
              <a:cxn ang="T11">
                <a:pos x="T2" y="T3"/>
              </a:cxn>
              <a:cxn ang="T12">
                <a:pos x="T4" y="T5"/>
              </a:cxn>
              <a:cxn ang="T13">
                <a:pos x="T6" y="T7"/>
              </a:cxn>
              <a:cxn ang="T14">
                <a:pos x="T8" y="T9"/>
              </a:cxn>
            </a:cxnLst>
            <a:rect l="T15" t="T16" r="T17" b="T18"/>
            <a:pathLst>
              <a:path w="81" h="51">
                <a:moveTo>
                  <a:pt x="0" y="48"/>
                </a:moveTo>
                <a:lnTo>
                  <a:pt x="15" y="51"/>
                </a:lnTo>
                <a:lnTo>
                  <a:pt x="81" y="0"/>
                </a:lnTo>
                <a:lnTo>
                  <a:pt x="22" y="34"/>
                </a:lnTo>
                <a:lnTo>
                  <a:pt x="0" y="48"/>
                </a:lnTo>
                <a:close/>
              </a:path>
            </a:pathLst>
          </a:custGeom>
          <a:solidFill>
            <a:schemeClr val="bg1"/>
          </a:solidFill>
          <a:ln w="1588">
            <a:solidFill>
              <a:srgbClr val="000000"/>
            </a:solidFill>
            <a:round/>
            <a:headEnd/>
            <a:tailEnd/>
          </a:ln>
        </p:spPr>
        <p:txBody>
          <a:bodyPr/>
          <a:lstStyle/>
          <a:p>
            <a:endParaRPr lang="en-US" dirty="0"/>
          </a:p>
        </p:txBody>
      </p:sp>
      <p:sp>
        <p:nvSpPr>
          <p:cNvPr id="23575" name="Freeform 24"/>
          <p:cNvSpPr>
            <a:spLocks/>
          </p:cNvSpPr>
          <p:nvPr/>
        </p:nvSpPr>
        <p:spPr bwMode="auto">
          <a:xfrm>
            <a:off x="7035800" y="5711825"/>
            <a:ext cx="36513" cy="63500"/>
          </a:xfrm>
          <a:custGeom>
            <a:avLst/>
            <a:gdLst>
              <a:gd name="T0" fmla="*/ 0 w 55"/>
              <a:gd name="T1" fmla="*/ 41145405 h 98"/>
              <a:gd name="T2" fmla="*/ 10136672 w 55"/>
              <a:gd name="T3" fmla="*/ 27709976 h 98"/>
              <a:gd name="T4" fmla="*/ 24239989 w 55"/>
              <a:gd name="T5" fmla="*/ 0 h 98"/>
              <a:gd name="T6" fmla="*/ 17188329 w 55"/>
              <a:gd name="T7" fmla="*/ 12595680 h 98"/>
              <a:gd name="T8" fmla="*/ 0 w 55"/>
              <a:gd name="T9" fmla="*/ 41145405 h 98"/>
              <a:gd name="T10" fmla="*/ 0 60000 65536"/>
              <a:gd name="T11" fmla="*/ 0 60000 65536"/>
              <a:gd name="T12" fmla="*/ 0 60000 65536"/>
              <a:gd name="T13" fmla="*/ 0 60000 65536"/>
              <a:gd name="T14" fmla="*/ 0 60000 65536"/>
              <a:gd name="T15" fmla="*/ 0 w 55"/>
              <a:gd name="T16" fmla="*/ 0 h 98"/>
              <a:gd name="T17" fmla="*/ 55 w 55"/>
              <a:gd name="T18" fmla="*/ 98 h 98"/>
            </a:gdLst>
            <a:ahLst/>
            <a:cxnLst>
              <a:cxn ang="T10">
                <a:pos x="T0" y="T1"/>
              </a:cxn>
              <a:cxn ang="T11">
                <a:pos x="T2" y="T3"/>
              </a:cxn>
              <a:cxn ang="T12">
                <a:pos x="T4" y="T5"/>
              </a:cxn>
              <a:cxn ang="T13">
                <a:pos x="T6" y="T7"/>
              </a:cxn>
              <a:cxn ang="T14">
                <a:pos x="T8" y="T9"/>
              </a:cxn>
            </a:cxnLst>
            <a:rect l="T15" t="T16" r="T17" b="T18"/>
            <a:pathLst>
              <a:path w="55" h="98">
                <a:moveTo>
                  <a:pt x="0" y="98"/>
                </a:moveTo>
                <a:lnTo>
                  <a:pt x="23" y="66"/>
                </a:lnTo>
                <a:lnTo>
                  <a:pt x="55" y="0"/>
                </a:lnTo>
                <a:lnTo>
                  <a:pt x="39" y="30"/>
                </a:lnTo>
                <a:lnTo>
                  <a:pt x="0" y="98"/>
                </a:lnTo>
                <a:close/>
              </a:path>
            </a:pathLst>
          </a:custGeom>
          <a:solidFill>
            <a:schemeClr val="bg1"/>
          </a:solidFill>
          <a:ln w="1588">
            <a:solidFill>
              <a:srgbClr val="000000"/>
            </a:solidFill>
            <a:round/>
            <a:headEnd/>
            <a:tailEnd/>
          </a:ln>
        </p:spPr>
        <p:txBody>
          <a:bodyPr/>
          <a:lstStyle/>
          <a:p>
            <a:endParaRPr lang="en-US" dirty="0"/>
          </a:p>
        </p:txBody>
      </p:sp>
      <p:sp>
        <p:nvSpPr>
          <p:cNvPr id="23576" name="Freeform 25"/>
          <p:cNvSpPr>
            <a:spLocks/>
          </p:cNvSpPr>
          <p:nvPr/>
        </p:nvSpPr>
        <p:spPr bwMode="auto">
          <a:xfrm>
            <a:off x="6035675" y="4200525"/>
            <a:ext cx="763588" cy="738188"/>
          </a:xfrm>
          <a:custGeom>
            <a:avLst/>
            <a:gdLst>
              <a:gd name="T0" fmla="*/ 0 w 1187"/>
              <a:gd name="T1" fmla="*/ 25913540 h 1151"/>
              <a:gd name="T2" fmla="*/ 64142672 w 1187"/>
              <a:gd name="T3" fmla="*/ 245971144 h 1151"/>
              <a:gd name="T4" fmla="*/ 88558843 w 1187"/>
              <a:gd name="T5" fmla="*/ 282167994 h 1151"/>
              <a:gd name="T6" fmla="*/ 96834795 w 1187"/>
              <a:gd name="T7" fmla="*/ 310960521 h 1151"/>
              <a:gd name="T8" fmla="*/ 86903009 w 1187"/>
              <a:gd name="T9" fmla="*/ 329058625 h 1151"/>
              <a:gd name="T10" fmla="*/ 83178971 w 1187"/>
              <a:gd name="T11" fmla="*/ 358674077 h 1151"/>
              <a:gd name="T12" fmla="*/ 104697754 w 1187"/>
              <a:gd name="T13" fmla="*/ 440526970 h 1151"/>
              <a:gd name="T14" fmla="*/ 122492500 w 1187"/>
              <a:gd name="T15" fmla="*/ 468497293 h 1151"/>
              <a:gd name="T16" fmla="*/ 383202170 w 1187"/>
              <a:gd name="T17" fmla="*/ 454101030 h 1151"/>
              <a:gd name="T18" fmla="*/ 386098914 w 1187"/>
              <a:gd name="T19" fmla="*/ 473021980 h 1151"/>
              <a:gd name="T20" fmla="*/ 402651463 w 1187"/>
              <a:gd name="T21" fmla="*/ 473433081 h 1151"/>
              <a:gd name="T22" fmla="*/ 395202784 w 1187"/>
              <a:gd name="T23" fmla="*/ 434357235 h 1151"/>
              <a:gd name="T24" fmla="*/ 405548207 w 1187"/>
              <a:gd name="T25" fmla="*/ 424074556 h 1151"/>
              <a:gd name="T26" fmla="*/ 443206524 w 1187"/>
              <a:gd name="T27" fmla="*/ 429421446 h 1151"/>
              <a:gd name="T28" fmla="*/ 450241566 w 1187"/>
              <a:gd name="T29" fmla="*/ 403096814 h 1151"/>
              <a:gd name="T30" fmla="*/ 443206524 w 1187"/>
              <a:gd name="T31" fmla="*/ 400628920 h 1151"/>
              <a:gd name="T32" fmla="*/ 453138311 w 1187"/>
              <a:gd name="T33" fmla="*/ 393636339 h 1151"/>
              <a:gd name="T34" fmla="*/ 439481863 w 1187"/>
              <a:gd name="T35" fmla="*/ 387466604 h 1151"/>
              <a:gd name="T36" fmla="*/ 445689632 w 1187"/>
              <a:gd name="T37" fmla="*/ 377595027 h 1151"/>
              <a:gd name="T38" fmla="*/ 444448078 w 1187"/>
              <a:gd name="T39" fmla="*/ 364843813 h 1151"/>
              <a:gd name="T40" fmla="*/ 462242823 w 1187"/>
              <a:gd name="T41" fmla="*/ 353738289 h 1151"/>
              <a:gd name="T42" fmla="*/ 456035055 w 1187"/>
              <a:gd name="T43" fmla="*/ 340575973 h 1151"/>
              <a:gd name="T44" fmla="*/ 464311651 w 1187"/>
              <a:gd name="T45" fmla="*/ 336051206 h 1151"/>
              <a:gd name="T46" fmla="*/ 468863585 w 1187"/>
              <a:gd name="T47" fmla="*/ 322888890 h 1151"/>
              <a:gd name="T48" fmla="*/ 462242823 w 1187"/>
              <a:gd name="T49" fmla="*/ 318364203 h 1151"/>
              <a:gd name="T50" fmla="*/ 474657074 w 1187"/>
              <a:gd name="T51" fmla="*/ 310960521 h 1151"/>
              <a:gd name="T52" fmla="*/ 468036312 w 1187"/>
              <a:gd name="T53" fmla="*/ 300266099 h 1151"/>
              <a:gd name="T54" fmla="*/ 478795372 w 1187"/>
              <a:gd name="T55" fmla="*/ 300266099 h 1151"/>
              <a:gd name="T56" fmla="*/ 491210265 w 1187"/>
              <a:gd name="T57" fmla="*/ 286692040 h 1151"/>
              <a:gd name="T58" fmla="*/ 485003140 w 1187"/>
              <a:gd name="T59" fmla="*/ 282167994 h 1151"/>
              <a:gd name="T60" fmla="*/ 469277865 w 1187"/>
              <a:gd name="T61" fmla="*/ 279700100 h 1151"/>
              <a:gd name="T62" fmla="*/ 457690245 w 1187"/>
              <a:gd name="T63" fmla="*/ 265714939 h 1151"/>
              <a:gd name="T64" fmla="*/ 438240953 w 1187"/>
              <a:gd name="T65" fmla="*/ 233631673 h 1151"/>
              <a:gd name="T66" fmla="*/ 427481250 w 1187"/>
              <a:gd name="T67" fmla="*/ 230340934 h 1151"/>
              <a:gd name="T68" fmla="*/ 404720933 w 1187"/>
              <a:gd name="T69" fmla="*/ 187152144 h 1151"/>
              <a:gd name="T70" fmla="*/ 374097657 w 1187"/>
              <a:gd name="T71" fmla="*/ 169465141 h 1151"/>
              <a:gd name="T72" fmla="*/ 351750978 w 1187"/>
              <a:gd name="T73" fmla="*/ 139027526 h 1151"/>
              <a:gd name="T74" fmla="*/ 297126394 w 1187"/>
              <a:gd name="T75" fmla="*/ 102830675 h 1151"/>
              <a:gd name="T76" fmla="*/ 268572589 w 1187"/>
              <a:gd name="T77" fmla="*/ 68279495 h 1151"/>
              <a:gd name="T78" fmla="*/ 210637062 w 1187"/>
              <a:gd name="T79" fmla="*/ 33728325 h 1151"/>
              <a:gd name="T80" fmla="*/ 228431164 w 1187"/>
              <a:gd name="T81" fmla="*/ 0 h 1151"/>
              <a:gd name="T82" fmla="*/ 117939922 w 1187"/>
              <a:gd name="T83" fmla="*/ 11928374 h 1151"/>
              <a:gd name="T84" fmla="*/ 0 w 1187"/>
              <a:gd name="T85" fmla="*/ 25913540 h 1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87"/>
              <a:gd name="T130" fmla="*/ 0 h 1151"/>
              <a:gd name="T131" fmla="*/ 1187 w 1187"/>
              <a:gd name="T132" fmla="*/ 1151 h 115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87" h="1151">
                <a:moveTo>
                  <a:pt x="0" y="63"/>
                </a:moveTo>
                <a:lnTo>
                  <a:pt x="155" y="598"/>
                </a:lnTo>
                <a:lnTo>
                  <a:pt x="214" y="686"/>
                </a:lnTo>
                <a:lnTo>
                  <a:pt x="234" y="756"/>
                </a:lnTo>
                <a:lnTo>
                  <a:pt x="210" y="800"/>
                </a:lnTo>
                <a:lnTo>
                  <a:pt x="201" y="872"/>
                </a:lnTo>
                <a:lnTo>
                  <a:pt x="253" y="1071"/>
                </a:lnTo>
                <a:lnTo>
                  <a:pt x="296" y="1139"/>
                </a:lnTo>
                <a:lnTo>
                  <a:pt x="926" y="1104"/>
                </a:lnTo>
                <a:lnTo>
                  <a:pt x="933" y="1150"/>
                </a:lnTo>
                <a:lnTo>
                  <a:pt x="973" y="1151"/>
                </a:lnTo>
                <a:lnTo>
                  <a:pt x="955" y="1056"/>
                </a:lnTo>
                <a:lnTo>
                  <a:pt x="980" y="1031"/>
                </a:lnTo>
                <a:lnTo>
                  <a:pt x="1071" y="1044"/>
                </a:lnTo>
                <a:lnTo>
                  <a:pt x="1088" y="980"/>
                </a:lnTo>
                <a:lnTo>
                  <a:pt x="1071" y="974"/>
                </a:lnTo>
                <a:lnTo>
                  <a:pt x="1095" y="957"/>
                </a:lnTo>
                <a:lnTo>
                  <a:pt x="1062" y="942"/>
                </a:lnTo>
                <a:lnTo>
                  <a:pt x="1077" y="918"/>
                </a:lnTo>
                <a:lnTo>
                  <a:pt x="1074" y="887"/>
                </a:lnTo>
                <a:lnTo>
                  <a:pt x="1117" y="860"/>
                </a:lnTo>
                <a:lnTo>
                  <a:pt x="1102" y="828"/>
                </a:lnTo>
                <a:lnTo>
                  <a:pt x="1122" y="817"/>
                </a:lnTo>
                <a:lnTo>
                  <a:pt x="1133" y="785"/>
                </a:lnTo>
                <a:lnTo>
                  <a:pt x="1117" y="774"/>
                </a:lnTo>
                <a:lnTo>
                  <a:pt x="1147" y="756"/>
                </a:lnTo>
                <a:lnTo>
                  <a:pt x="1131" y="730"/>
                </a:lnTo>
                <a:lnTo>
                  <a:pt x="1157" y="730"/>
                </a:lnTo>
                <a:lnTo>
                  <a:pt x="1187" y="697"/>
                </a:lnTo>
                <a:lnTo>
                  <a:pt x="1172" y="686"/>
                </a:lnTo>
                <a:lnTo>
                  <a:pt x="1134" y="680"/>
                </a:lnTo>
                <a:lnTo>
                  <a:pt x="1106" y="646"/>
                </a:lnTo>
                <a:lnTo>
                  <a:pt x="1059" y="568"/>
                </a:lnTo>
                <a:lnTo>
                  <a:pt x="1033" y="560"/>
                </a:lnTo>
                <a:lnTo>
                  <a:pt x="978" y="455"/>
                </a:lnTo>
                <a:lnTo>
                  <a:pt x="904" y="412"/>
                </a:lnTo>
                <a:lnTo>
                  <a:pt x="850" y="338"/>
                </a:lnTo>
                <a:lnTo>
                  <a:pt x="718" y="250"/>
                </a:lnTo>
                <a:lnTo>
                  <a:pt x="649" y="166"/>
                </a:lnTo>
                <a:lnTo>
                  <a:pt x="509" y="82"/>
                </a:lnTo>
                <a:lnTo>
                  <a:pt x="552" y="0"/>
                </a:lnTo>
                <a:lnTo>
                  <a:pt x="285" y="29"/>
                </a:lnTo>
                <a:lnTo>
                  <a:pt x="0" y="63"/>
                </a:lnTo>
                <a:close/>
              </a:path>
            </a:pathLst>
          </a:custGeom>
          <a:solidFill>
            <a:schemeClr val="accent1"/>
          </a:solidFill>
          <a:ln w="1651">
            <a:solidFill>
              <a:srgbClr val="000000"/>
            </a:solidFill>
            <a:round/>
            <a:headEnd/>
            <a:tailEnd/>
          </a:ln>
        </p:spPr>
        <p:txBody>
          <a:bodyPr/>
          <a:lstStyle/>
          <a:p>
            <a:endParaRPr lang="en-US" dirty="0"/>
          </a:p>
        </p:txBody>
      </p:sp>
      <p:sp>
        <p:nvSpPr>
          <p:cNvPr id="23577" name="Freeform 26"/>
          <p:cNvSpPr>
            <a:spLocks/>
          </p:cNvSpPr>
          <p:nvPr/>
        </p:nvSpPr>
        <p:spPr bwMode="auto">
          <a:xfrm>
            <a:off x="1817688" y="1725613"/>
            <a:ext cx="838200" cy="1263650"/>
          </a:xfrm>
          <a:custGeom>
            <a:avLst/>
            <a:gdLst>
              <a:gd name="T0" fmla="*/ 0 w 1305"/>
              <a:gd name="T1" fmla="*/ 721645899 h 1965"/>
              <a:gd name="T2" fmla="*/ 42079561 w 1305"/>
              <a:gd name="T3" fmla="*/ 546713535 h 1965"/>
              <a:gd name="T4" fmla="*/ 63944701 w 1305"/>
              <a:gd name="T5" fmla="*/ 501636932 h 1965"/>
              <a:gd name="T6" fmla="*/ 45380344 w 1305"/>
              <a:gd name="T7" fmla="*/ 478891238 h 1965"/>
              <a:gd name="T8" fmla="*/ 50330539 w 1305"/>
              <a:gd name="T9" fmla="*/ 459454827 h 1965"/>
              <a:gd name="T10" fmla="*/ 83334411 w 1305"/>
              <a:gd name="T11" fmla="*/ 428851996 h 1965"/>
              <a:gd name="T12" fmla="*/ 112212819 w 1305"/>
              <a:gd name="T13" fmla="*/ 387910390 h 1965"/>
              <a:gd name="T14" fmla="*/ 136553367 w 1305"/>
              <a:gd name="T15" fmla="*/ 352758421 h 1965"/>
              <a:gd name="T16" fmla="*/ 117988368 w 1305"/>
              <a:gd name="T17" fmla="*/ 326291149 h 1965"/>
              <a:gd name="T18" fmla="*/ 109738042 w 1305"/>
              <a:gd name="T19" fmla="*/ 308095237 h 1965"/>
              <a:gd name="T20" fmla="*/ 113038173 w 1305"/>
              <a:gd name="T21" fmla="*/ 262604491 h 1965"/>
              <a:gd name="T22" fmla="*/ 179458312 w 1305"/>
              <a:gd name="T23" fmla="*/ 0 h 1965"/>
              <a:gd name="T24" fmla="*/ 251241605 w 1305"/>
              <a:gd name="T25" fmla="*/ 14474421 h 1965"/>
              <a:gd name="T26" fmla="*/ 226901057 w 1305"/>
              <a:gd name="T27" fmla="*/ 117448079 h 1965"/>
              <a:gd name="T28" fmla="*/ 242165283 w 1305"/>
              <a:gd name="T29" fmla="*/ 153840547 h 1965"/>
              <a:gd name="T30" fmla="*/ 243815990 w 1305"/>
              <a:gd name="T31" fmla="*/ 176999781 h 1965"/>
              <a:gd name="T32" fmla="*/ 235565022 w 1305"/>
              <a:gd name="T33" fmla="*/ 181135421 h 1965"/>
              <a:gd name="T34" fmla="*/ 263205701 w 1305"/>
              <a:gd name="T35" fmla="*/ 204707471 h 1965"/>
              <a:gd name="T36" fmla="*/ 291671091 w 1305"/>
              <a:gd name="T37" fmla="*/ 270462270 h 1965"/>
              <a:gd name="T38" fmla="*/ 301985122 w 1305"/>
              <a:gd name="T39" fmla="*/ 267980629 h 1965"/>
              <a:gd name="T40" fmla="*/ 302809833 w 1305"/>
              <a:gd name="T41" fmla="*/ 277078907 h 1965"/>
              <a:gd name="T42" fmla="*/ 316011639 w 1305"/>
              <a:gd name="T43" fmla="*/ 280801047 h 1965"/>
              <a:gd name="T44" fmla="*/ 325912672 w 1305"/>
              <a:gd name="T45" fmla="*/ 282455045 h 1965"/>
              <a:gd name="T46" fmla="*/ 301572124 w 1305"/>
              <a:gd name="T47" fmla="*/ 329599789 h 1965"/>
              <a:gd name="T48" fmla="*/ 305285252 w 1305"/>
              <a:gd name="T49" fmla="*/ 361443199 h 1965"/>
              <a:gd name="T50" fmla="*/ 285483186 w 1305"/>
              <a:gd name="T51" fmla="*/ 392046029 h 1965"/>
              <a:gd name="T52" fmla="*/ 298271994 w 1305"/>
              <a:gd name="T53" fmla="*/ 405692802 h 1965"/>
              <a:gd name="T54" fmla="*/ 334988994 w 1305"/>
              <a:gd name="T55" fmla="*/ 385429392 h 1965"/>
              <a:gd name="T56" fmla="*/ 362216754 w 1305"/>
              <a:gd name="T57" fmla="*/ 489644157 h 1965"/>
              <a:gd name="T58" fmla="*/ 378718690 w 1305"/>
              <a:gd name="T59" fmla="*/ 494192653 h 1965"/>
              <a:gd name="T60" fmla="*/ 381606465 w 1305"/>
              <a:gd name="T61" fmla="*/ 526450125 h 1965"/>
              <a:gd name="T62" fmla="*/ 395220626 w 1305"/>
              <a:gd name="T63" fmla="*/ 539269899 h 1965"/>
              <a:gd name="T64" fmla="*/ 406772367 w 1305"/>
              <a:gd name="T65" fmla="*/ 526863624 h 1965"/>
              <a:gd name="T66" fmla="*/ 431525270 w 1305"/>
              <a:gd name="T67" fmla="*/ 537202401 h 1965"/>
              <a:gd name="T68" fmla="*/ 445551787 w 1305"/>
              <a:gd name="T69" fmla="*/ 526450125 h 1965"/>
              <a:gd name="T70" fmla="*/ 495057595 w 1305"/>
              <a:gd name="T71" fmla="*/ 535961259 h 1965"/>
              <a:gd name="T72" fmla="*/ 506608693 w 1305"/>
              <a:gd name="T73" fmla="*/ 537615900 h 1965"/>
              <a:gd name="T74" fmla="*/ 518159792 w 1305"/>
              <a:gd name="T75" fmla="*/ 518178846 h 1965"/>
              <a:gd name="T76" fmla="*/ 538374856 w 1305"/>
              <a:gd name="T77" fmla="*/ 550435675 h 1965"/>
              <a:gd name="T78" fmla="*/ 491756823 w 1305"/>
              <a:gd name="T79" fmla="*/ 812626747 h 1965"/>
              <a:gd name="T80" fmla="*/ 244640702 w 1305"/>
              <a:gd name="T81" fmla="*/ 771271640 h 1965"/>
              <a:gd name="T82" fmla="*/ 0 w 1305"/>
              <a:gd name="T83" fmla="*/ 721645899 h 19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05"/>
              <a:gd name="T127" fmla="*/ 0 h 1965"/>
              <a:gd name="T128" fmla="*/ 1305 w 1305"/>
              <a:gd name="T129" fmla="*/ 1965 h 19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05" h="1965">
                <a:moveTo>
                  <a:pt x="0" y="1745"/>
                </a:moveTo>
                <a:lnTo>
                  <a:pt x="102" y="1322"/>
                </a:lnTo>
                <a:lnTo>
                  <a:pt x="155" y="1213"/>
                </a:lnTo>
                <a:lnTo>
                  <a:pt x="110" y="1158"/>
                </a:lnTo>
                <a:lnTo>
                  <a:pt x="122" y="1111"/>
                </a:lnTo>
                <a:lnTo>
                  <a:pt x="202" y="1037"/>
                </a:lnTo>
                <a:lnTo>
                  <a:pt x="272" y="938"/>
                </a:lnTo>
                <a:lnTo>
                  <a:pt x="331" y="853"/>
                </a:lnTo>
                <a:lnTo>
                  <a:pt x="286" y="789"/>
                </a:lnTo>
                <a:lnTo>
                  <a:pt x="266" y="745"/>
                </a:lnTo>
                <a:lnTo>
                  <a:pt x="274" y="635"/>
                </a:lnTo>
                <a:lnTo>
                  <a:pt x="435" y="0"/>
                </a:lnTo>
                <a:lnTo>
                  <a:pt x="609" y="35"/>
                </a:lnTo>
                <a:lnTo>
                  <a:pt x="550" y="284"/>
                </a:lnTo>
                <a:lnTo>
                  <a:pt x="587" y="372"/>
                </a:lnTo>
                <a:lnTo>
                  <a:pt x="591" y="428"/>
                </a:lnTo>
                <a:lnTo>
                  <a:pt x="571" y="438"/>
                </a:lnTo>
                <a:lnTo>
                  <a:pt x="638" y="495"/>
                </a:lnTo>
                <a:lnTo>
                  <a:pt x="707" y="654"/>
                </a:lnTo>
                <a:lnTo>
                  <a:pt x="732" y="648"/>
                </a:lnTo>
                <a:lnTo>
                  <a:pt x="734" y="670"/>
                </a:lnTo>
                <a:lnTo>
                  <a:pt x="766" y="679"/>
                </a:lnTo>
                <a:lnTo>
                  <a:pt x="790" y="683"/>
                </a:lnTo>
                <a:lnTo>
                  <a:pt x="731" y="797"/>
                </a:lnTo>
                <a:lnTo>
                  <a:pt x="740" y="874"/>
                </a:lnTo>
                <a:lnTo>
                  <a:pt x="692" y="948"/>
                </a:lnTo>
                <a:lnTo>
                  <a:pt x="723" y="981"/>
                </a:lnTo>
                <a:lnTo>
                  <a:pt x="812" y="932"/>
                </a:lnTo>
                <a:lnTo>
                  <a:pt x="878" y="1184"/>
                </a:lnTo>
                <a:lnTo>
                  <a:pt x="918" y="1195"/>
                </a:lnTo>
                <a:lnTo>
                  <a:pt x="925" y="1273"/>
                </a:lnTo>
                <a:lnTo>
                  <a:pt x="958" y="1304"/>
                </a:lnTo>
                <a:lnTo>
                  <a:pt x="986" y="1274"/>
                </a:lnTo>
                <a:lnTo>
                  <a:pt x="1046" y="1299"/>
                </a:lnTo>
                <a:lnTo>
                  <a:pt x="1080" y="1273"/>
                </a:lnTo>
                <a:lnTo>
                  <a:pt x="1200" y="1296"/>
                </a:lnTo>
                <a:lnTo>
                  <a:pt x="1228" y="1300"/>
                </a:lnTo>
                <a:lnTo>
                  <a:pt x="1256" y="1253"/>
                </a:lnTo>
                <a:lnTo>
                  <a:pt x="1305" y="1331"/>
                </a:lnTo>
                <a:lnTo>
                  <a:pt x="1192" y="1965"/>
                </a:lnTo>
                <a:lnTo>
                  <a:pt x="593" y="1865"/>
                </a:lnTo>
                <a:lnTo>
                  <a:pt x="0" y="1745"/>
                </a:lnTo>
                <a:close/>
              </a:path>
            </a:pathLst>
          </a:custGeom>
          <a:solidFill>
            <a:schemeClr val="accent1"/>
          </a:solidFill>
          <a:ln w="1588">
            <a:solidFill>
              <a:srgbClr val="000000"/>
            </a:solidFill>
            <a:round/>
            <a:headEnd/>
            <a:tailEnd/>
          </a:ln>
        </p:spPr>
        <p:txBody>
          <a:bodyPr/>
          <a:lstStyle/>
          <a:p>
            <a:endParaRPr lang="en-US" dirty="0"/>
          </a:p>
        </p:txBody>
      </p:sp>
      <p:sp>
        <p:nvSpPr>
          <p:cNvPr id="23578" name="Freeform 27"/>
          <p:cNvSpPr>
            <a:spLocks/>
          </p:cNvSpPr>
          <p:nvPr/>
        </p:nvSpPr>
        <p:spPr bwMode="auto">
          <a:xfrm>
            <a:off x="5148263" y="3022600"/>
            <a:ext cx="552450" cy="923925"/>
          </a:xfrm>
          <a:custGeom>
            <a:avLst/>
            <a:gdLst>
              <a:gd name="T0" fmla="*/ 0 w 859"/>
              <a:gd name="T1" fmla="*/ 261821730 h 1440"/>
              <a:gd name="T2" fmla="*/ 7859068 w 859"/>
              <a:gd name="T3" fmla="*/ 244119589 h 1440"/>
              <a:gd name="T4" fmla="*/ 30607918 w 859"/>
              <a:gd name="T5" fmla="*/ 207481484 h 1440"/>
              <a:gd name="T6" fmla="*/ 44257105 w 859"/>
              <a:gd name="T7" fmla="*/ 168372522 h 1440"/>
              <a:gd name="T8" fmla="*/ 31021451 w 859"/>
              <a:gd name="T9" fmla="*/ 139967572 h 1440"/>
              <a:gd name="T10" fmla="*/ 93064364 w 859"/>
              <a:gd name="T11" fmla="*/ 96330738 h 1440"/>
              <a:gd name="T12" fmla="*/ 104645231 w 859"/>
              <a:gd name="T13" fmla="*/ 73276872 h 1440"/>
              <a:gd name="T14" fmla="*/ 104645231 w 859"/>
              <a:gd name="T15" fmla="*/ 62162186 h 1440"/>
              <a:gd name="T16" fmla="*/ 61215193 w 859"/>
              <a:gd name="T17" fmla="*/ 14408739 h 1440"/>
              <a:gd name="T18" fmla="*/ 298218808 w 859"/>
              <a:gd name="T19" fmla="*/ 0 h 1440"/>
              <a:gd name="T20" fmla="*/ 303596030 w 859"/>
              <a:gd name="T21" fmla="*/ 37050032 h 1440"/>
              <a:gd name="T22" fmla="*/ 328412540 w 859"/>
              <a:gd name="T23" fmla="*/ 79863685 h 1440"/>
              <a:gd name="T24" fmla="*/ 348266728 w 859"/>
              <a:gd name="T25" fmla="*/ 305458564 h 1440"/>
              <a:gd name="T26" fmla="*/ 342889507 w 859"/>
              <a:gd name="T27" fmla="*/ 352388886 h 1440"/>
              <a:gd name="T28" fmla="*/ 355298084 w 859"/>
              <a:gd name="T29" fmla="*/ 380382520 h 1440"/>
              <a:gd name="T30" fmla="*/ 342062440 w 859"/>
              <a:gd name="T31" fmla="*/ 430606168 h 1440"/>
              <a:gd name="T32" fmla="*/ 323863028 w 859"/>
              <a:gd name="T33" fmla="*/ 454483205 h 1440"/>
              <a:gd name="T34" fmla="*/ 314349829 w 859"/>
              <a:gd name="T35" fmla="*/ 491121310 h 1440"/>
              <a:gd name="T36" fmla="*/ 322208251 w 859"/>
              <a:gd name="T37" fmla="*/ 501413446 h 1440"/>
              <a:gd name="T38" fmla="*/ 315590430 w 859"/>
              <a:gd name="T39" fmla="*/ 524878567 h 1440"/>
              <a:gd name="T40" fmla="*/ 320554118 w 859"/>
              <a:gd name="T41" fmla="*/ 532699846 h 1440"/>
              <a:gd name="T42" fmla="*/ 291600987 w 859"/>
              <a:gd name="T43" fmla="*/ 543403257 h 1440"/>
              <a:gd name="T44" fmla="*/ 286637299 w 859"/>
              <a:gd name="T45" fmla="*/ 579630087 h 1440"/>
              <a:gd name="T46" fmla="*/ 246102658 w 859"/>
              <a:gd name="T47" fmla="*/ 566457103 h 1440"/>
              <a:gd name="T48" fmla="*/ 224594416 w 859"/>
              <a:gd name="T49" fmla="*/ 585805625 h 1440"/>
              <a:gd name="T50" fmla="*/ 225422126 w 859"/>
              <a:gd name="T51" fmla="*/ 592803713 h 1440"/>
              <a:gd name="T52" fmla="*/ 210531705 w 859"/>
              <a:gd name="T53" fmla="*/ 591980522 h 1440"/>
              <a:gd name="T54" fmla="*/ 197709595 w 859"/>
              <a:gd name="T55" fmla="*/ 567280294 h 1440"/>
              <a:gd name="T56" fmla="*/ 190678240 w 859"/>
              <a:gd name="T57" fmla="*/ 533523679 h 1440"/>
              <a:gd name="T58" fmla="*/ 174133043 w 859"/>
              <a:gd name="T59" fmla="*/ 511293024 h 1440"/>
              <a:gd name="T60" fmla="*/ 150557093 w 859"/>
              <a:gd name="T61" fmla="*/ 501413446 h 1440"/>
              <a:gd name="T62" fmla="*/ 121603962 w 859"/>
              <a:gd name="T63" fmla="*/ 479594708 h 1440"/>
              <a:gd name="T64" fmla="*/ 111677229 w 859"/>
              <a:gd name="T65" fmla="*/ 449542774 h 1440"/>
              <a:gd name="T66" fmla="*/ 128221784 w 859"/>
              <a:gd name="T67" fmla="*/ 404258916 h 1440"/>
              <a:gd name="T68" fmla="*/ 113744897 w 859"/>
              <a:gd name="T69" fmla="*/ 394379338 h 1440"/>
              <a:gd name="T70" fmla="*/ 77760390 w 859"/>
              <a:gd name="T71" fmla="*/ 394790613 h 1440"/>
              <a:gd name="T72" fmla="*/ 73210236 w 859"/>
              <a:gd name="T73" fmla="*/ 365150595 h 1440"/>
              <a:gd name="T74" fmla="*/ 14476892 w 859"/>
              <a:gd name="T75" fmla="*/ 309575162 h 1440"/>
              <a:gd name="T76" fmla="*/ 0 w 859"/>
              <a:gd name="T77" fmla="*/ 261821730 h 14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59"/>
              <a:gd name="T118" fmla="*/ 0 h 1440"/>
              <a:gd name="T119" fmla="*/ 859 w 859"/>
              <a:gd name="T120" fmla="*/ 1440 h 14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59" h="1440">
                <a:moveTo>
                  <a:pt x="0" y="636"/>
                </a:moveTo>
                <a:lnTo>
                  <a:pt x="19" y="593"/>
                </a:lnTo>
                <a:lnTo>
                  <a:pt x="74" y="504"/>
                </a:lnTo>
                <a:lnTo>
                  <a:pt x="107" y="409"/>
                </a:lnTo>
                <a:lnTo>
                  <a:pt x="75" y="340"/>
                </a:lnTo>
                <a:lnTo>
                  <a:pt x="225" y="234"/>
                </a:lnTo>
                <a:lnTo>
                  <a:pt x="253" y="178"/>
                </a:lnTo>
                <a:lnTo>
                  <a:pt x="253" y="151"/>
                </a:lnTo>
                <a:lnTo>
                  <a:pt x="148" y="35"/>
                </a:lnTo>
                <a:lnTo>
                  <a:pt x="721" y="0"/>
                </a:lnTo>
                <a:lnTo>
                  <a:pt x="734" y="90"/>
                </a:lnTo>
                <a:lnTo>
                  <a:pt x="794" y="194"/>
                </a:lnTo>
                <a:lnTo>
                  <a:pt x="842" y="742"/>
                </a:lnTo>
                <a:lnTo>
                  <a:pt x="829" y="856"/>
                </a:lnTo>
                <a:lnTo>
                  <a:pt x="859" y="924"/>
                </a:lnTo>
                <a:lnTo>
                  <a:pt x="827" y="1046"/>
                </a:lnTo>
                <a:lnTo>
                  <a:pt x="783" y="1104"/>
                </a:lnTo>
                <a:lnTo>
                  <a:pt x="760" y="1193"/>
                </a:lnTo>
                <a:lnTo>
                  <a:pt x="779" y="1218"/>
                </a:lnTo>
                <a:lnTo>
                  <a:pt x="763" y="1275"/>
                </a:lnTo>
                <a:lnTo>
                  <a:pt x="775" y="1294"/>
                </a:lnTo>
                <a:lnTo>
                  <a:pt x="705" y="1320"/>
                </a:lnTo>
                <a:lnTo>
                  <a:pt x="693" y="1408"/>
                </a:lnTo>
                <a:lnTo>
                  <a:pt x="595" y="1376"/>
                </a:lnTo>
                <a:lnTo>
                  <a:pt x="543" y="1423"/>
                </a:lnTo>
                <a:lnTo>
                  <a:pt x="545" y="1440"/>
                </a:lnTo>
                <a:lnTo>
                  <a:pt x="509" y="1438"/>
                </a:lnTo>
                <a:lnTo>
                  <a:pt x="478" y="1378"/>
                </a:lnTo>
                <a:lnTo>
                  <a:pt x="461" y="1296"/>
                </a:lnTo>
                <a:lnTo>
                  <a:pt x="421" y="1242"/>
                </a:lnTo>
                <a:lnTo>
                  <a:pt x="364" y="1218"/>
                </a:lnTo>
                <a:lnTo>
                  <a:pt x="294" y="1165"/>
                </a:lnTo>
                <a:lnTo>
                  <a:pt x="270" y="1092"/>
                </a:lnTo>
                <a:lnTo>
                  <a:pt x="310" y="982"/>
                </a:lnTo>
                <a:lnTo>
                  <a:pt x="275" y="958"/>
                </a:lnTo>
                <a:lnTo>
                  <a:pt x="188" y="959"/>
                </a:lnTo>
                <a:lnTo>
                  <a:pt x="177" y="887"/>
                </a:lnTo>
                <a:lnTo>
                  <a:pt x="35" y="752"/>
                </a:lnTo>
                <a:lnTo>
                  <a:pt x="0" y="636"/>
                </a:lnTo>
                <a:close/>
              </a:path>
            </a:pathLst>
          </a:custGeom>
          <a:solidFill>
            <a:srgbClr val="33CC33"/>
          </a:solidFill>
          <a:ln w="1588">
            <a:solidFill>
              <a:srgbClr val="000000"/>
            </a:solidFill>
            <a:round/>
            <a:headEnd/>
            <a:tailEnd/>
          </a:ln>
        </p:spPr>
        <p:txBody>
          <a:bodyPr/>
          <a:lstStyle/>
          <a:p>
            <a:endParaRPr lang="en-US" dirty="0"/>
          </a:p>
        </p:txBody>
      </p:sp>
      <p:sp>
        <p:nvSpPr>
          <p:cNvPr id="23579" name="Freeform 28"/>
          <p:cNvSpPr>
            <a:spLocks/>
          </p:cNvSpPr>
          <p:nvPr/>
        </p:nvSpPr>
        <p:spPr bwMode="auto">
          <a:xfrm>
            <a:off x="5637213" y="3106738"/>
            <a:ext cx="433387" cy="698500"/>
          </a:xfrm>
          <a:custGeom>
            <a:avLst/>
            <a:gdLst>
              <a:gd name="T0" fmla="*/ 0 w 675"/>
              <a:gd name="T1" fmla="*/ 439318480 h 1085"/>
              <a:gd name="T2" fmla="*/ 7832426 w 675"/>
              <a:gd name="T3" fmla="*/ 449679452 h 1085"/>
              <a:gd name="T4" fmla="*/ 16489251 w 675"/>
              <a:gd name="T5" fmla="*/ 438489294 h 1085"/>
              <a:gd name="T6" fmla="*/ 57713022 w 675"/>
              <a:gd name="T7" fmla="*/ 430200001 h 1085"/>
              <a:gd name="T8" fmla="*/ 70079636 w 675"/>
              <a:gd name="T9" fmla="*/ 433516105 h 1085"/>
              <a:gd name="T10" fmla="*/ 114188806 w 675"/>
              <a:gd name="T11" fmla="*/ 419839030 h 1085"/>
              <a:gd name="T12" fmla="*/ 129853653 w 675"/>
              <a:gd name="T13" fmla="*/ 433101511 h 1085"/>
              <a:gd name="T14" fmla="*/ 143457506 w 675"/>
              <a:gd name="T15" fmla="*/ 402431903 h 1085"/>
              <a:gd name="T16" fmla="*/ 156649159 w 675"/>
              <a:gd name="T17" fmla="*/ 394971797 h 1085"/>
              <a:gd name="T18" fmla="*/ 189215492 w 675"/>
              <a:gd name="T19" fmla="*/ 411964331 h 1085"/>
              <a:gd name="T20" fmla="*/ 192925925 w 675"/>
              <a:gd name="T21" fmla="*/ 392899474 h 1085"/>
              <a:gd name="T22" fmla="*/ 227553213 w 675"/>
              <a:gd name="T23" fmla="*/ 352698081 h 1085"/>
              <a:gd name="T24" fmla="*/ 234149040 w 675"/>
              <a:gd name="T25" fmla="*/ 328659955 h 1085"/>
              <a:gd name="T26" fmla="*/ 246928494 w 675"/>
              <a:gd name="T27" fmla="*/ 331975414 h 1085"/>
              <a:gd name="T28" fmla="*/ 278258190 w 675"/>
              <a:gd name="T29" fmla="*/ 310838235 h 1085"/>
              <a:gd name="T30" fmla="*/ 269601368 w 675"/>
              <a:gd name="T31" fmla="*/ 293845701 h 1085"/>
              <a:gd name="T32" fmla="*/ 273723358 w 675"/>
              <a:gd name="T33" fmla="*/ 282240949 h 1085"/>
              <a:gd name="T34" fmla="*/ 242805862 w 675"/>
              <a:gd name="T35" fmla="*/ 6630921 h 1085"/>
              <a:gd name="T36" fmla="*/ 239920468 w 675"/>
              <a:gd name="T37" fmla="*/ 0 h 1085"/>
              <a:gd name="T38" fmla="*/ 73377870 w 675"/>
              <a:gd name="T39" fmla="*/ 16577945 h 1085"/>
              <a:gd name="T40" fmla="*/ 41223125 w 675"/>
              <a:gd name="T41" fmla="*/ 34399671 h 1085"/>
              <a:gd name="T42" fmla="*/ 14016057 w 675"/>
              <a:gd name="T43" fmla="*/ 25281192 h 1085"/>
              <a:gd name="T44" fmla="*/ 33802900 w 675"/>
              <a:gd name="T45" fmla="*/ 252400528 h 1085"/>
              <a:gd name="T46" fmla="*/ 28444312 w 675"/>
              <a:gd name="T47" fmla="*/ 299648076 h 1085"/>
              <a:gd name="T48" fmla="*/ 40810925 w 675"/>
              <a:gd name="T49" fmla="*/ 327830768 h 1085"/>
              <a:gd name="T50" fmla="*/ 27619914 w 675"/>
              <a:gd name="T51" fmla="*/ 378393857 h 1085"/>
              <a:gd name="T52" fmla="*/ 9481223 w 675"/>
              <a:gd name="T53" fmla="*/ 402431903 h 1085"/>
              <a:gd name="T54" fmla="*/ 0 w 675"/>
              <a:gd name="T55" fmla="*/ 439318480 h 10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5"/>
              <a:gd name="T85" fmla="*/ 0 h 1085"/>
              <a:gd name="T86" fmla="*/ 675 w 675"/>
              <a:gd name="T87" fmla="*/ 1085 h 108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5" h="1085">
                <a:moveTo>
                  <a:pt x="0" y="1060"/>
                </a:moveTo>
                <a:lnTo>
                  <a:pt x="19" y="1085"/>
                </a:lnTo>
                <a:lnTo>
                  <a:pt x="40" y="1058"/>
                </a:lnTo>
                <a:lnTo>
                  <a:pt x="140" y="1038"/>
                </a:lnTo>
                <a:lnTo>
                  <a:pt x="170" y="1046"/>
                </a:lnTo>
                <a:lnTo>
                  <a:pt x="277" y="1013"/>
                </a:lnTo>
                <a:lnTo>
                  <a:pt x="315" y="1045"/>
                </a:lnTo>
                <a:lnTo>
                  <a:pt x="348" y="971"/>
                </a:lnTo>
                <a:lnTo>
                  <a:pt x="380" y="953"/>
                </a:lnTo>
                <a:lnTo>
                  <a:pt x="459" y="994"/>
                </a:lnTo>
                <a:lnTo>
                  <a:pt x="468" y="948"/>
                </a:lnTo>
                <a:lnTo>
                  <a:pt x="552" y="851"/>
                </a:lnTo>
                <a:lnTo>
                  <a:pt x="568" y="793"/>
                </a:lnTo>
                <a:lnTo>
                  <a:pt x="599" y="801"/>
                </a:lnTo>
                <a:lnTo>
                  <a:pt x="675" y="750"/>
                </a:lnTo>
                <a:lnTo>
                  <a:pt x="654" y="709"/>
                </a:lnTo>
                <a:lnTo>
                  <a:pt x="664" y="681"/>
                </a:lnTo>
                <a:lnTo>
                  <a:pt x="589" y="16"/>
                </a:lnTo>
                <a:lnTo>
                  <a:pt x="582" y="0"/>
                </a:lnTo>
                <a:lnTo>
                  <a:pt x="178" y="40"/>
                </a:lnTo>
                <a:lnTo>
                  <a:pt x="100" y="83"/>
                </a:lnTo>
                <a:lnTo>
                  <a:pt x="34" y="61"/>
                </a:lnTo>
                <a:lnTo>
                  <a:pt x="82" y="609"/>
                </a:lnTo>
                <a:lnTo>
                  <a:pt x="69" y="723"/>
                </a:lnTo>
                <a:lnTo>
                  <a:pt x="99" y="791"/>
                </a:lnTo>
                <a:lnTo>
                  <a:pt x="67" y="913"/>
                </a:lnTo>
                <a:lnTo>
                  <a:pt x="23" y="971"/>
                </a:lnTo>
                <a:lnTo>
                  <a:pt x="0" y="1060"/>
                </a:lnTo>
                <a:close/>
              </a:path>
            </a:pathLst>
          </a:custGeom>
          <a:solidFill>
            <a:srgbClr val="33CC33"/>
          </a:solidFill>
          <a:ln w="1651">
            <a:solidFill>
              <a:srgbClr val="000000"/>
            </a:solidFill>
            <a:round/>
            <a:headEnd/>
            <a:tailEnd/>
          </a:ln>
        </p:spPr>
        <p:txBody>
          <a:bodyPr/>
          <a:lstStyle/>
          <a:p>
            <a:endParaRPr lang="en-US" dirty="0"/>
          </a:p>
        </p:txBody>
      </p:sp>
      <p:sp>
        <p:nvSpPr>
          <p:cNvPr id="23580" name="Freeform 29"/>
          <p:cNvSpPr>
            <a:spLocks/>
          </p:cNvSpPr>
          <p:nvPr/>
        </p:nvSpPr>
        <p:spPr bwMode="auto">
          <a:xfrm>
            <a:off x="4476750" y="2882900"/>
            <a:ext cx="835025" cy="520700"/>
          </a:xfrm>
          <a:custGeom>
            <a:avLst/>
            <a:gdLst>
              <a:gd name="T0" fmla="*/ 0 w 1300"/>
              <a:gd name="T1" fmla="*/ 7059739 h 808"/>
              <a:gd name="T2" fmla="*/ 412374 w 1300"/>
              <a:gd name="T3" fmla="*/ 32392953 h 808"/>
              <a:gd name="T4" fmla="*/ 9902111 w 1300"/>
              <a:gd name="T5" fmla="*/ 51911475 h 808"/>
              <a:gd name="T6" fmla="*/ 3300918 w 1300"/>
              <a:gd name="T7" fmla="*/ 70599315 h 808"/>
              <a:gd name="T8" fmla="*/ 8664347 w 1300"/>
              <a:gd name="T9" fmla="*/ 117942421 h 808"/>
              <a:gd name="T10" fmla="*/ 35482136 w 1300"/>
              <a:gd name="T11" fmla="*/ 182727704 h 808"/>
              <a:gd name="T12" fmla="*/ 35894510 w 1300"/>
              <a:gd name="T13" fmla="*/ 203492543 h 808"/>
              <a:gd name="T14" fmla="*/ 52398461 w 1300"/>
              <a:gd name="T15" fmla="*/ 235054816 h 808"/>
              <a:gd name="T16" fmla="*/ 59412027 w 1300"/>
              <a:gd name="T17" fmla="*/ 284889271 h 808"/>
              <a:gd name="T18" fmla="*/ 56111110 w 1300"/>
              <a:gd name="T19" fmla="*/ 301085743 h 808"/>
              <a:gd name="T20" fmla="*/ 66426234 w 1300"/>
              <a:gd name="T21" fmla="*/ 317697228 h 808"/>
              <a:gd name="T22" fmla="*/ 412996305 w 1300"/>
              <a:gd name="T23" fmla="*/ 310637491 h 808"/>
              <a:gd name="T24" fmla="*/ 439814728 w 1300"/>
              <a:gd name="T25" fmla="*/ 335555041 h 808"/>
              <a:gd name="T26" fmla="*/ 462506845 w 1300"/>
              <a:gd name="T27" fmla="*/ 298594374 h 808"/>
              <a:gd name="T28" fmla="*/ 476121602 w 1300"/>
              <a:gd name="T29" fmla="*/ 259141695 h 808"/>
              <a:gd name="T30" fmla="*/ 462919219 w 1300"/>
              <a:gd name="T31" fmla="*/ 230486448 h 808"/>
              <a:gd name="T32" fmla="*/ 524806753 w 1300"/>
              <a:gd name="T33" fmla="*/ 186465401 h 808"/>
              <a:gd name="T34" fmla="*/ 536358998 w 1300"/>
              <a:gd name="T35" fmla="*/ 163209153 h 808"/>
              <a:gd name="T36" fmla="*/ 536358998 w 1300"/>
              <a:gd name="T37" fmla="*/ 151996706 h 808"/>
              <a:gd name="T38" fmla="*/ 493037917 w 1300"/>
              <a:gd name="T39" fmla="*/ 103822949 h 808"/>
              <a:gd name="T40" fmla="*/ 448478431 w 1300"/>
              <a:gd name="T41" fmla="*/ 53987830 h 808"/>
              <a:gd name="T42" fmla="*/ 439814728 w 1300"/>
              <a:gd name="T43" fmla="*/ 0 h 808"/>
              <a:gd name="T44" fmla="*/ 10726861 w 1300"/>
              <a:gd name="T45" fmla="*/ 7475396 h 808"/>
              <a:gd name="T46" fmla="*/ 0 w 1300"/>
              <a:gd name="T47" fmla="*/ 7059739 h 8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00"/>
              <a:gd name="T73" fmla="*/ 0 h 808"/>
              <a:gd name="T74" fmla="*/ 1300 w 1300"/>
              <a:gd name="T75" fmla="*/ 808 h 8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00" h="808">
                <a:moveTo>
                  <a:pt x="0" y="17"/>
                </a:moveTo>
                <a:lnTo>
                  <a:pt x="1" y="78"/>
                </a:lnTo>
                <a:lnTo>
                  <a:pt x="24" y="125"/>
                </a:lnTo>
                <a:lnTo>
                  <a:pt x="8" y="170"/>
                </a:lnTo>
                <a:lnTo>
                  <a:pt x="21" y="284"/>
                </a:lnTo>
                <a:lnTo>
                  <a:pt x="86" y="440"/>
                </a:lnTo>
                <a:lnTo>
                  <a:pt x="87" y="490"/>
                </a:lnTo>
                <a:lnTo>
                  <a:pt x="127" y="566"/>
                </a:lnTo>
                <a:lnTo>
                  <a:pt x="144" y="686"/>
                </a:lnTo>
                <a:lnTo>
                  <a:pt x="136" y="725"/>
                </a:lnTo>
                <a:lnTo>
                  <a:pt x="161" y="765"/>
                </a:lnTo>
                <a:lnTo>
                  <a:pt x="1001" y="748"/>
                </a:lnTo>
                <a:lnTo>
                  <a:pt x="1066" y="808"/>
                </a:lnTo>
                <a:lnTo>
                  <a:pt x="1121" y="719"/>
                </a:lnTo>
                <a:lnTo>
                  <a:pt x="1154" y="624"/>
                </a:lnTo>
                <a:lnTo>
                  <a:pt x="1122" y="555"/>
                </a:lnTo>
                <a:lnTo>
                  <a:pt x="1272" y="449"/>
                </a:lnTo>
                <a:lnTo>
                  <a:pt x="1300" y="393"/>
                </a:lnTo>
                <a:lnTo>
                  <a:pt x="1300" y="366"/>
                </a:lnTo>
                <a:lnTo>
                  <a:pt x="1195" y="250"/>
                </a:lnTo>
                <a:lnTo>
                  <a:pt x="1087" y="130"/>
                </a:lnTo>
                <a:lnTo>
                  <a:pt x="1066" y="0"/>
                </a:lnTo>
                <a:lnTo>
                  <a:pt x="26" y="18"/>
                </a:lnTo>
                <a:lnTo>
                  <a:pt x="0" y="17"/>
                </a:lnTo>
                <a:close/>
              </a:path>
            </a:pathLst>
          </a:custGeom>
          <a:solidFill>
            <a:srgbClr val="33CC33"/>
          </a:solidFill>
          <a:ln w="1651">
            <a:solidFill>
              <a:schemeClr val="bg1"/>
            </a:solidFill>
            <a:round/>
            <a:headEnd/>
            <a:tailEnd/>
          </a:ln>
        </p:spPr>
        <p:txBody>
          <a:bodyPr/>
          <a:lstStyle/>
          <a:p>
            <a:endParaRPr lang="en-US" dirty="0"/>
          </a:p>
        </p:txBody>
      </p:sp>
      <p:sp>
        <p:nvSpPr>
          <p:cNvPr id="23581" name="Freeform 30"/>
          <p:cNvSpPr>
            <a:spLocks/>
          </p:cNvSpPr>
          <p:nvPr/>
        </p:nvSpPr>
        <p:spPr bwMode="auto">
          <a:xfrm>
            <a:off x="3694113" y="3448050"/>
            <a:ext cx="1044575" cy="525463"/>
          </a:xfrm>
          <a:custGeom>
            <a:avLst/>
            <a:gdLst>
              <a:gd name="T0" fmla="*/ 0 w 1625"/>
              <a:gd name="T1" fmla="*/ 319387702 h 818"/>
              <a:gd name="T2" fmla="*/ 23140071 w 1625"/>
              <a:gd name="T3" fmla="*/ 0 h 818"/>
              <a:gd name="T4" fmla="*/ 273546228 w 1625"/>
              <a:gd name="T5" fmla="*/ 12792263 h 818"/>
              <a:gd name="T6" fmla="*/ 604528637 w 1625"/>
              <a:gd name="T7" fmla="*/ 16505834 h 818"/>
              <a:gd name="T8" fmla="*/ 623123352 w 1625"/>
              <a:gd name="T9" fmla="*/ 30535953 h 818"/>
              <a:gd name="T10" fmla="*/ 633453392 w 1625"/>
              <a:gd name="T11" fmla="*/ 28472645 h 818"/>
              <a:gd name="T12" fmla="*/ 643370744 w 1625"/>
              <a:gd name="T13" fmla="*/ 36312833 h 818"/>
              <a:gd name="T14" fmla="*/ 644610092 w 1625"/>
              <a:gd name="T15" fmla="*/ 44978483 h 818"/>
              <a:gd name="T16" fmla="*/ 635106070 w 1625"/>
              <a:gd name="T17" fmla="*/ 44978483 h 818"/>
              <a:gd name="T18" fmla="*/ 624776029 w 1625"/>
              <a:gd name="T19" fmla="*/ 67674238 h 818"/>
              <a:gd name="T20" fmla="*/ 651634777 w 1625"/>
              <a:gd name="T21" fmla="*/ 102336177 h 818"/>
              <a:gd name="T22" fmla="*/ 671468839 w 1625"/>
              <a:gd name="T23" fmla="*/ 108938509 h 818"/>
              <a:gd name="T24" fmla="*/ 667750153 w 1625"/>
              <a:gd name="T25" fmla="*/ 335068721 h 818"/>
              <a:gd name="T26" fmla="*/ 382220645 w 1625"/>
              <a:gd name="T27" fmla="*/ 337544515 h 818"/>
              <a:gd name="T28" fmla="*/ 0 w 1625"/>
              <a:gd name="T29" fmla="*/ 319387702 h 8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25"/>
              <a:gd name="T46" fmla="*/ 0 h 818"/>
              <a:gd name="T47" fmla="*/ 1625 w 1625"/>
              <a:gd name="T48" fmla="*/ 818 h 8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25" h="818">
                <a:moveTo>
                  <a:pt x="0" y="774"/>
                </a:moveTo>
                <a:lnTo>
                  <a:pt x="56" y="0"/>
                </a:lnTo>
                <a:lnTo>
                  <a:pt x="662" y="31"/>
                </a:lnTo>
                <a:lnTo>
                  <a:pt x="1463" y="40"/>
                </a:lnTo>
                <a:lnTo>
                  <a:pt x="1508" y="74"/>
                </a:lnTo>
                <a:lnTo>
                  <a:pt x="1533" y="69"/>
                </a:lnTo>
                <a:lnTo>
                  <a:pt x="1557" y="88"/>
                </a:lnTo>
                <a:lnTo>
                  <a:pt x="1560" y="109"/>
                </a:lnTo>
                <a:lnTo>
                  <a:pt x="1537" y="109"/>
                </a:lnTo>
                <a:lnTo>
                  <a:pt x="1512" y="164"/>
                </a:lnTo>
                <a:lnTo>
                  <a:pt x="1577" y="248"/>
                </a:lnTo>
                <a:lnTo>
                  <a:pt x="1625" y="264"/>
                </a:lnTo>
                <a:lnTo>
                  <a:pt x="1616" y="812"/>
                </a:lnTo>
                <a:lnTo>
                  <a:pt x="925" y="818"/>
                </a:lnTo>
                <a:lnTo>
                  <a:pt x="0" y="774"/>
                </a:lnTo>
                <a:close/>
              </a:path>
            </a:pathLst>
          </a:custGeom>
          <a:solidFill>
            <a:srgbClr val="33CC33"/>
          </a:solidFill>
          <a:ln w="1651">
            <a:solidFill>
              <a:schemeClr val="bg1"/>
            </a:solidFill>
            <a:round/>
            <a:headEnd/>
            <a:tailEnd/>
          </a:ln>
        </p:spPr>
        <p:txBody>
          <a:bodyPr/>
          <a:lstStyle/>
          <a:p>
            <a:endParaRPr lang="en-US" dirty="0"/>
          </a:p>
        </p:txBody>
      </p:sp>
      <p:sp>
        <p:nvSpPr>
          <p:cNvPr id="23582" name="Freeform 31"/>
          <p:cNvSpPr>
            <a:spLocks/>
          </p:cNvSpPr>
          <p:nvPr/>
        </p:nvSpPr>
        <p:spPr bwMode="auto">
          <a:xfrm>
            <a:off x="5472113" y="3543300"/>
            <a:ext cx="1017587" cy="488950"/>
          </a:xfrm>
          <a:custGeom>
            <a:avLst/>
            <a:gdLst>
              <a:gd name="T0" fmla="*/ 0 w 1584"/>
              <a:gd name="T1" fmla="*/ 314155173 h 761"/>
              <a:gd name="T2" fmla="*/ 6603395 w 1584"/>
              <a:gd name="T3" fmla="*/ 299293925 h 761"/>
              <a:gd name="T4" fmla="*/ 19809540 w 1584"/>
              <a:gd name="T5" fmla="*/ 296817050 h 761"/>
              <a:gd name="T6" fmla="*/ 25587433 w 1584"/>
              <a:gd name="T7" fmla="*/ 263378278 h 761"/>
              <a:gd name="T8" fmla="*/ 16920596 w 1584"/>
              <a:gd name="T9" fmla="*/ 259663287 h 761"/>
              <a:gd name="T10" fmla="*/ 16095091 w 1584"/>
              <a:gd name="T11" fmla="*/ 252645155 h 761"/>
              <a:gd name="T12" fmla="*/ 37555640 w 1584"/>
              <a:gd name="T13" fmla="*/ 233242648 h 761"/>
              <a:gd name="T14" fmla="*/ 78000224 w 1584"/>
              <a:gd name="T15" fmla="*/ 246452647 h 761"/>
              <a:gd name="T16" fmla="*/ 82952607 w 1584"/>
              <a:gd name="T17" fmla="*/ 210124509 h 761"/>
              <a:gd name="T18" fmla="*/ 111841425 w 1584"/>
              <a:gd name="T19" fmla="*/ 199391385 h 761"/>
              <a:gd name="T20" fmla="*/ 106889042 w 1584"/>
              <a:gd name="T21" fmla="*/ 191548270 h 761"/>
              <a:gd name="T22" fmla="*/ 113491792 w 1584"/>
              <a:gd name="T23" fmla="*/ 168017598 h 761"/>
              <a:gd name="T24" fmla="*/ 122158624 w 1584"/>
              <a:gd name="T25" fmla="*/ 156871341 h 761"/>
              <a:gd name="T26" fmla="*/ 163428702 w 1584"/>
              <a:gd name="T27" fmla="*/ 148615092 h 761"/>
              <a:gd name="T28" fmla="*/ 175809380 w 1584"/>
              <a:gd name="T29" fmla="*/ 151917592 h 761"/>
              <a:gd name="T30" fmla="*/ 219968402 w 1584"/>
              <a:gd name="T31" fmla="*/ 138294460 h 761"/>
              <a:gd name="T32" fmla="*/ 235651058 w 1584"/>
              <a:gd name="T33" fmla="*/ 151504458 h 761"/>
              <a:gd name="T34" fmla="*/ 249269631 w 1584"/>
              <a:gd name="T35" fmla="*/ 120955694 h 761"/>
              <a:gd name="T36" fmla="*/ 262476416 w 1584"/>
              <a:gd name="T37" fmla="*/ 113525070 h 761"/>
              <a:gd name="T38" fmla="*/ 295079020 w 1584"/>
              <a:gd name="T39" fmla="*/ 130450702 h 761"/>
              <a:gd name="T40" fmla="*/ 298793468 w 1584"/>
              <a:gd name="T41" fmla="*/ 111461329 h 761"/>
              <a:gd name="T42" fmla="*/ 333460154 w 1584"/>
              <a:gd name="T43" fmla="*/ 71417538 h 761"/>
              <a:gd name="T44" fmla="*/ 340063627 w 1584"/>
              <a:gd name="T45" fmla="*/ 47474416 h 761"/>
              <a:gd name="T46" fmla="*/ 352857338 w 1584"/>
              <a:gd name="T47" fmla="*/ 50776915 h 761"/>
              <a:gd name="T48" fmla="*/ 384222006 w 1584"/>
              <a:gd name="T49" fmla="*/ 29723149 h 761"/>
              <a:gd name="T50" fmla="*/ 375555817 w 1584"/>
              <a:gd name="T51" fmla="*/ 12797512 h 761"/>
              <a:gd name="T52" fmla="*/ 379682696 w 1584"/>
              <a:gd name="T53" fmla="*/ 1238759 h 761"/>
              <a:gd name="T54" fmla="*/ 408983925 w 1584"/>
              <a:gd name="T55" fmla="*/ 0 h 761"/>
              <a:gd name="T56" fmla="*/ 427143093 w 1584"/>
              <a:gd name="T57" fmla="*/ 7843760 h 761"/>
              <a:gd name="T58" fmla="*/ 437047861 w 1584"/>
              <a:gd name="T59" fmla="*/ 26833141 h 761"/>
              <a:gd name="T60" fmla="*/ 465936658 w 1584"/>
              <a:gd name="T61" fmla="*/ 30961265 h 761"/>
              <a:gd name="T62" fmla="*/ 483682754 w 1584"/>
              <a:gd name="T63" fmla="*/ 39217514 h 761"/>
              <a:gd name="T64" fmla="*/ 524126685 w 1584"/>
              <a:gd name="T65" fmla="*/ 37979398 h 761"/>
              <a:gd name="T66" fmla="*/ 543936220 w 1584"/>
              <a:gd name="T67" fmla="*/ 26833141 h 761"/>
              <a:gd name="T68" fmla="*/ 586857307 w 1584"/>
              <a:gd name="T69" fmla="*/ 52428165 h 761"/>
              <a:gd name="T70" fmla="*/ 602952393 w 1584"/>
              <a:gd name="T71" fmla="*/ 104030062 h 761"/>
              <a:gd name="T72" fmla="*/ 620698488 w 1584"/>
              <a:gd name="T73" fmla="*/ 122194453 h 761"/>
              <a:gd name="T74" fmla="*/ 653714165 w 1584"/>
              <a:gd name="T75" fmla="*/ 140358201 h 761"/>
              <a:gd name="T76" fmla="*/ 629364678 w 1584"/>
              <a:gd name="T77" fmla="*/ 168017598 h 761"/>
              <a:gd name="T78" fmla="*/ 607079272 w 1584"/>
              <a:gd name="T79" fmla="*/ 182878887 h 761"/>
              <a:gd name="T80" fmla="*/ 585618729 w 1584"/>
              <a:gd name="T81" fmla="*/ 208886392 h 761"/>
              <a:gd name="T82" fmla="*/ 585206298 w 1584"/>
              <a:gd name="T83" fmla="*/ 218381400 h 761"/>
              <a:gd name="T84" fmla="*/ 519587375 w 1584"/>
              <a:gd name="T85" fmla="*/ 257186413 h 761"/>
              <a:gd name="T86" fmla="*/ 158063245 w 1584"/>
              <a:gd name="T87" fmla="*/ 288560159 h 761"/>
              <a:gd name="T88" fmla="*/ 121333119 w 1584"/>
              <a:gd name="T89" fmla="*/ 287734534 h 761"/>
              <a:gd name="T90" fmla="*/ 121746193 w 1584"/>
              <a:gd name="T91" fmla="*/ 306311416 h 761"/>
              <a:gd name="T92" fmla="*/ 0 w 1584"/>
              <a:gd name="T93" fmla="*/ 314155173 h 7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84"/>
              <a:gd name="T142" fmla="*/ 0 h 761"/>
              <a:gd name="T143" fmla="*/ 1584 w 1584"/>
              <a:gd name="T144" fmla="*/ 761 h 7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84" h="761">
                <a:moveTo>
                  <a:pt x="0" y="761"/>
                </a:moveTo>
                <a:lnTo>
                  <a:pt x="16" y="725"/>
                </a:lnTo>
                <a:lnTo>
                  <a:pt x="48" y="719"/>
                </a:lnTo>
                <a:lnTo>
                  <a:pt x="62" y="638"/>
                </a:lnTo>
                <a:lnTo>
                  <a:pt x="41" y="629"/>
                </a:lnTo>
                <a:lnTo>
                  <a:pt x="39" y="612"/>
                </a:lnTo>
                <a:lnTo>
                  <a:pt x="91" y="565"/>
                </a:lnTo>
                <a:lnTo>
                  <a:pt x="189" y="597"/>
                </a:lnTo>
                <a:lnTo>
                  <a:pt x="201" y="509"/>
                </a:lnTo>
                <a:lnTo>
                  <a:pt x="271" y="483"/>
                </a:lnTo>
                <a:lnTo>
                  <a:pt x="259" y="464"/>
                </a:lnTo>
                <a:lnTo>
                  <a:pt x="275" y="407"/>
                </a:lnTo>
                <a:lnTo>
                  <a:pt x="296" y="380"/>
                </a:lnTo>
                <a:lnTo>
                  <a:pt x="396" y="360"/>
                </a:lnTo>
                <a:lnTo>
                  <a:pt x="426" y="368"/>
                </a:lnTo>
                <a:lnTo>
                  <a:pt x="533" y="335"/>
                </a:lnTo>
                <a:lnTo>
                  <a:pt x="571" y="367"/>
                </a:lnTo>
                <a:lnTo>
                  <a:pt x="604" y="293"/>
                </a:lnTo>
                <a:lnTo>
                  <a:pt x="636" y="275"/>
                </a:lnTo>
                <a:lnTo>
                  <a:pt x="715" y="316"/>
                </a:lnTo>
                <a:lnTo>
                  <a:pt x="724" y="270"/>
                </a:lnTo>
                <a:lnTo>
                  <a:pt x="808" y="173"/>
                </a:lnTo>
                <a:lnTo>
                  <a:pt x="824" y="115"/>
                </a:lnTo>
                <a:lnTo>
                  <a:pt x="855" y="123"/>
                </a:lnTo>
                <a:lnTo>
                  <a:pt x="931" y="72"/>
                </a:lnTo>
                <a:lnTo>
                  <a:pt x="910" y="31"/>
                </a:lnTo>
                <a:lnTo>
                  <a:pt x="920" y="3"/>
                </a:lnTo>
                <a:lnTo>
                  <a:pt x="991" y="0"/>
                </a:lnTo>
                <a:lnTo>
                  <a:pt x="1035" y="19"/>
                </a:lnTo>
                <a:lnTo>
                  <a:pt x="1059" y="65"/>
                </a:lnTo>
                <a:lnTo>
                  <a:pt x="1129" y="75"/>
                </a:lnTo>
                <a:lnTo>
                  <a:pt x="1172" y="95"/>
                </a:lnTo>
                <a:lnTo>
                  <a:pt x="1270" y="92"/>
                </a:lnTo>
                <a:lnTo>
                  <a:pt x="1318" y="65"/>
                </a:lnTo>
                <a:lnTo>
                  <a:pt x="1422" y="127"/>
                </a:lnTo>
                <a:lnTo>
                  <a:pt x="1461" y="252"/>
                </a:lnTo>
                <a:lnTo>
                  <a:pt x="1504" y="296"/>
                </a:lnTo>
                <a:lnTo>
                  <a:pt x="1584" y="340"/>
                </a:lnTo>
                <a:lnTo>
                  <a:pt x="1525" y="407"/>
                </a:lnTo>
                <a:lnTo>
                  <a:pt x="1471" y="443"/>
                </a:lnTo>
                <a:lnTo>
                  <a:pt x="1419" y="506"/>
                </a:lnTo>
                <a:lnTo>
                  <a:pt x="1418" y="529"/>
                </a:lnTo>
                <a:lnTo>
                  <a:pt x="1259" y="623"/>
                </a:lnTo>
                <a:lnTo>
                  <a:pt x="383" y="699"/>
                </a:lnTo>
                <a:lnTo>
                  <a:pt x="294" y="697"/>
                </a:lnTo>
                <a:lnTo>
                  <a:pt x="295" y="742"/>
                </a:lnTo>
                <a:lnTo>
                  <a:pt x="0" y="761"/>
                </a:lnTo>
                <a:close/>
              </a:path>
            </a:pathLst>
          </a:custGeom>
          <a:solidFill>
            <a:schemeClr val="accent1"/>
          </a:solidFill>
          <a:ln w="1588">
            <a:solidFill>
              <a:srgbClr val="000000"/>
            </a:solidFill>
            <a:round/>
            <a:headEnd/>
            <a:tailEnd/>
          </a:ln>
        </p:spPr>
        <p:txBody>
          <a:bodyPr/>
          <a:lstStyle/>
          <a:p>
            <a:endParaRPr lang="en-US" dirty="0"/>
          </a:p>
        </p:txBody>
      </p:sp>
      <p:sp>
        <p:nvSpPr>
          <p:cNvPr id="23583" name="Freeform 32"/>
          <p:cNvSpPr>
            <a:spLocks/>
          </p:cNvSpPr>
          <p:nvPr/>
        </p:nvSpPr>
        <p:spPr bwMode="auto">
          <a:xfrm>
            <a:off x="4827588" y="4625975"/>
            <a:ext cx="787400" cy="649288"/>
          </a:xfrm>
          <a:custGeom>
            <a:avLst/>
            <a:gdLst>
              <a:gd name="T0" fmla="*/ 4125179 w 1226"/>
              <a:gd name="T1" fmla="*/ 115486576 h 1011"/>
              <a:gd name="T2" fmla="*/ 23511533 w 1226"/>
              <a:gd name="T3" fmla="*/ 157143754 h 1011"/>
              <a:gd name="T4" fmla="*/ 50323595 w 1226"/>
              <a:gd name="T5" fmla="*/ 231797767 h 1011"/>
              <a:gd name="T6" fmla="*/ 34236482 w 1226"/>
              <a:gd name="T7" fmla="*/ 280879047 h 1011"/>
              <a:gd name="T8" fmla="*/ 37536368 w 1226"/>
              <a:gd name="T9" fmla="*/ 317174944 h 1011"/>
              <a:gd name="T10" fmla="*/ 16911757 w 1226"/>
              <a:gd name="T11" fmla="*/ 343983997 h 1011"/>
              <a:gd name="T12" fmla="*/ 93222126 w 1226"/>
              <a:gd name="T13" fmla="*/ 344809254 h 1011"/>
              <a:gd name="T14" fmla="*/ 199643794 w 1226"/>
              <a:gd name="T15" fmla="*/ 362957203 h 1011"/>
              <a:gd name="T16" fmla="*/ 209955775 w 1226"/>
              <a:gd name="T17" fmla="*/ 335735200 h 1011"/>
              <a:gd name="T18" fmla="*/ 253266611 w 1226"/>
              <a:gd name="T19" fmla="*/ 368319126 h 1011"/>
              <a:gd name="T20" fmla="*/ 279253370 w 1226"/>
              <a:gd name="T21" fmla="*/ 369968998 h 1011"/>
              <a:gd name="T22" fmla="*/ 297402740 w 1226"/>
              <a:gd name="T23" fmla="*/ 398427843 h 1011"/>
              <a:gd name="T24" fmla="*/ 327927002 w 1226"/>
              <a:gd name="T25" fmla="*/ 409976303 h 1011"/>
              <a:gd name="T26" fmla="*/ 351026280 w 1226"/>
              <a:gd name="T27" fmla="*/ 393890534 h 1011"/>
              <a:gd name="T28" fmla="*/ 365875765 w 1226"/>
              <a:gd name="T29" fmla="*/ 397190278 h 1011"/>
              <a:gd name="T30" fmla="*/ 384025135 w 1226"/>
              <a:gd name="T31" fmla="*/ 407914124 h 1011"/>
              <a:gd name="T32" fmla="*/ 406712008 w 1226"/>
              <a:gd name="T33" fmla="*/ 391416048 h 1011"/>
              <a:gd name="T34" fmla="*/ 402586830 w 1226"/>
              <a:gd name="T35" fmla="*/ 366256946 h 1011"/>
              <a:gd name="T36" fmla="*/ 420736200 w 1226"/>
              <a:gd name="T37" fmla="*/ 368319126 h 1011"/>
              <a:gd name="T38" fmla="*/ 441773131 w 1226"/>
              <a:gd name="T39" fmla="*/ 380279894 h 1011"/>
              <a:gd name="T40" fmla="*/ 457034941 w 1226"/>
              <a:gd name="T41" fmla="*/ 386466432 h 1011"/>
              <a:gd name="T42" fmla="*/ 474359661 w 1226"/>
              <a:gd name="T43" fmla="*/ 402139894 h 1011"/>
              <a:gd name="T44" fmla="*/ 483434024 w 1226"/>
              <a:gd name="T45" fmla="*/ 402139894 h 1011"/>
              <a:gd name="T46" fmla="*/ 493333681 w 1226"/>
              <a:gd name="T47" fmla="*/ 401727586 h 1011"/>
              <a:gd name="T48" fmla="*/ 505708573 w 1226"/>
              <a:gd name="T49" fmla="*/ 389766176 h 1011"/>
              <a:gd name="T50" fmla="*/ 484259317 w 1226"/>
              <a:gd name="T51" fmla="*/ 380692201 h 1011"/>
              <a:gd name="T52" fmla="*/ 467347564 w 1226"/>
              <a:gd name="T53" fmla="*/ 371618227 h 1011"/>
              <a:gd name="T54" fmla="*/ 443010749 w 1226"/>
              <a:gd name="T55" fmla="*/ 350171177 h 1011"/>
              <a:gd name="T56" fmla="*/ 460334826 w 1226"/>
              <a:gd name="T57" fmla="*/ 340271946 h 1011"/>
              <a:gd name="T58" fmla="*/ 471059775 w 1226"/>
              <a:gd name="T59" fmla="*/ 327898790 h 1011"/>
              <a:gd name="T60" fmla="*/ 480547106 w 1226"/>
              <a:gd name="T61" fmla="*/ 311400713 h 1011"/>
              <a:gd name="T62" fmla="*/ 466109947 w 1226"/>
              <a:gd name="T63" fmla="*/ 299852253 h 1011"/>
              <a:gd name="T64" fmla="*/ 439298538 w 1226"/>
              <a:gd name="T65" fmla="*/ 322124560 h 1011"/>
              <a:gd name="T66" fmla="*/ 420736200 w 1226"/>
              <a:gd name="T67" fmla="*/ 304388919 h 1011"/>
              <a:gd name="T68" fmla="*/ 430635857 w 1226"/>
              <a:gd name="T69" fmla="*/ 304388919 h 1011"/>
              <a:gd name="T70" fmla="*/ 428985914 w 1226"/>
              <a:gd name="T71" fmla="*/ 297377124 h 1011"/>
              <a:gd name="T72" fmla="*/ 422799111 w 1226"/>
              <a:gd name="T73" fmla="*/ 297789431 h 1011"/>
              <a:gd name="T74" fmla="*/ 404236773 w 1226"/>
              <a:gd name="T75" fmla="*/ 304388919 h 1011"/>
              <a:gd name="T76" fmla="*/ 360100644 w 1226"/>
              <a:gd name="T77" fmla="*/ 301089175 h 1011"/>
              <a:gd name="T78" fmla="*/ 376187747 w 1226"/>
              <a:gd name="T79" fmla="*/ 271392765 h 1011"/>
              <a:gd name="T80" fmla="*/ 403412123 w 1226"/>
              <a:gd name="T81" fmla="*/ 281291997 h 1011"/>
              <a:gd name="T82" fmla="*/ 414136430 w 1226"/>
              <a:gd name="T83" fmla="*/ 239634177 h 1011"/>
              <a:gd name="T84" fmla="*/ 239654744 w 1226"/>
              <a:gd name="T85" fmla="*/ 210762382 h 1011"/>
              <a:gd name="T86" fmla="*/ 259866382 w 1226"/>
              <a:gd name="T87" fmla="*/ 132809267 h 1011"/>
              <a:gd name="T88" fmla="*/ 282140930 w 1226"/>
              <a:gd name="T89" fmla="*/ 81665146 h 1011"/>
              <a:gd name="T90" fmla="*/ 269766039 w 1226"/>
              <a:gd name="T91" fmla="*/ 0 h 10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26"/>
              <a:gd name="T139" fmla="*/ 0 h 1011"/>
              <a:gd name="T140" fmla="*/ 1226 w 1226"/>
              <a:gd name="T141" fmla="*/ 1011 h 101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26" h="1011">
                <a:moveTo>
                  <a:pt x="0" y="10"/>
                </a:moveTo>
                <a:lnTo>
                  <a:pt x="10" y="280"/>
                </a:lnTo>
                <a:lnTo>
                  <a:pt x="47" y="313"/>
                </a:lnTo>
                <a:lnTo>
                  <a:pt x="57" y="381"/>
                </a:lnTo>
                <a:lnTo>
                  <a:pt x="124" y="477"/>
                </a:lnTo>
                <a:lnTo>
                  <a:pt x="122" y="562"/>
                </a:lnTo>
                <a:lnTo>
                  <a:pt x="82" y="638"/>
                </a:lnTo>
                <a:lnTo>
                  <a:pt x="83" y="681"/>
                </a:lnTo>
                <a:lnTo>
                  <a:pt x="97" y="725"/>
                </a:lnTo>
                <a:lnTo>
                  <a:pt x="91" y="769"/>
                </a:lnTo>
                <a:lnTo>
                  <a:pt x="71" y="796"/>
                </a:lnTo>
                <a:lnTo>
                  <a:pt x="41" y="834"/>
                </a:lnTo>
                <a:lnTo>
                  <a:pt x="61" y="854"/>
                </a:lnTo>
                <a:lnTo>
                  <a:pt x="226" y="836"/>
                </a:lnTo>
                <a:lnTo>
                  <a:pt x="358" y="886"/>
                </a:lnTo>
                <a:lnTo>
                  <a:pt x="484" y="880"/>
                </a:lnTo>
                <a:lnTo>
                  <a:pt x="470" y="846"/>
                </a:lnTo>
                <a:lnTo>
                  <a:pt x="509" y="814"/>
                </a:lnTo>
                <a:lnTo>
                  <a:pt x="598" y="834"/>
                </a:lnTo>
                <a:lnTo>
                  <a:pt x="614" y="893"/>
                </a:lnTo>
                <a:lnTo>
                  <a:pt x="638" y="883"/>
                </a:lnTo>
                <a:lnTo>
                  <a:pt x="677" y="897"/>
                </a:lnTo>
                <a:lnTo>
                  <a:pt x="713" y="933"/>
                </a:lnTo>
                <a:lnTo>
                  <a:pt x="721" y="966"/>
                </a:lnTo>
                <a:lnTo>
                  <a:pt x="760" y="974"/>
                </a:lnTo>
                <a:lnTo>
                  <a:pt x="795" y="994"/>
                </a:lnTo>
                <a:lnTo>
                  <a:pt x="824" y="985"/>
                </a:lnTo>
                <a:lnTo>
                  <a:pt x="851" y="955"/>
                </a:lnTo>
                <a:lnTo>
                  <a:pt x="849" y="933"/>
                </a:lnTo>
                <a:lnTo>
                  <a:pt x="887" y="963"/>
                </a:lnTo>
                <a:lnTo>
                  <a:pt x="905" y="937"/>
                </a:lnTo>
                <a:lnTo>
                  <a:pt x="931" y="989"/>
                </a:lnTo>
                <a:lnTo>
                  <a:pt x="974" y="963"/>
                </a:lnTo>
                <a:lnTo>
                  <a:pt x="986" y="949"/>
                </a:lnTo>
                <a:lnTo>
                  <a:pt x="974" y="933"/>
                </a:lnTo>
                <a:lnTo>
                  <a:pt x="976" y="888"/>
                </a:lnTo>
                <a:lnTo>
                  <a:pt x="986" y="888"/>
                </a:lnTo>
                <a:lnTo>
                  <a:pt x="1020" y="893"/>
                </a:lnTo>
                <a:lnTo>
                  <a:pt x="1029" y="923"/>
                </a:lnTo>
                <a:lnTo>
                  <a:pt x="1071" y="922"/>
                </a:lnTo>
                <a:lnTo>
                  <a:pt x="1104" y="941"/>
                </a:lnTo>
                <a:lnTo>
                  <a:pt x="1108" y="937"/>
                </a:lnTo>
                <a:lnTo>
                  <a:pt x="1121" y="961"/>
                </a:lnTo>
                <a:lnTo>
                  <a:pt x="1150" y="975"/>
                </a:lnTo>
                <a:lnTo>
                  <a:pt x="1137" y="1011"/>
                </a:lnTo>
                <a:lnTo>
                  <a:pt x="1172" y="975"/>
                </a:lnTo>
                <a:lnTo>
                  <a:pt x="1196" y="998"/>
                </a:lnTo>
                <a:lnTo>
                  <a:pt x="1196" y="974"/>
                </a:lnTo>
                <a:lnTo>
                  <a:pt x="1226" y="963"/>
                </a:lnTo>
                <a:lnTo>
                  <a:pt x="1226" y="945"/>
                </a:lnTo>
                <a:lnTo>
                  <a:pt x="1195" y="941"/>
                </a:lnTo>
                <a:lnTo>
                  <a:pt x="1174" y="923"/>
                </a:lnTo>
                <a:lnTo>
                  <a:pt x="1147" y="928"/>
                </a:lnTo>
                <a:lnTo>
                  <a:pt x="1133" y="901"/>
                </a:lnTo>
                <a:lnTo>
                  <a:pt x="1104" y="901"/>
                </a:lnTo>
                <a:lnTo>
                  <a:pt x="1074" y="849"/>
                </a:lnTo>
                <a:lnTo>
                  <a:pt x="1092" y="838"/>
                </a:lnTo>
                <a:lnTo>
                  <a:pt x="1116" y="825"/>
                </a:lnTo>
                <a:lnTo>
                  <a:pt x="1120" y="796"/>
                </a:lnTo>
                <a:lnTo>
                  <a:pt x="1142" y="795"/>
                </a:lnTo>
                <a:lnTo>
                  <a:pt x="1174" y="766"/>
                </a:lnTo>
                <a:lnTo>
                  <a:pt x="1165" y="755"/>
                </a:lnTo>
                <a:lnTo>
                  <a:pt x="1165" y="703"/>
                </a:lnTo>
                <a:lnTo>
                  <a:pt x="1130" y="727"/>
                </a:lnTo>
                <a:lnTo>
                  <a:pt x="1094" y="735"/>
                </a:lnTo>
                <a:lnTo>
                  <a:pt x="1065" y="781"/>
                </a:lnTo>
                <a:lnTo>
                  <a:pt x="1011" y="755"/>
                </a:lnTo>
                <a:lnTo>
                  <a:pt x="1020" y="738"/>
                </a:lnTo>
                <a:lnTo>
                  <a:pt x="1043" y="730"/>
                </a:lnTo>
                <a:lnTo>
                  <a:pt x="1044" y="738"/>
                </a:lnTo>
                <a:lnTo>
                  <a:pt x="1058" y="712"/>
                </a:lnTo>
                <a:lnTo>
                  <a:pt x="1040" y="721"/>
                </a:lnTo>
                <a:lnTo>
                  <a:pt x="1029" y="709"/>
                </a:lnTo>
                <a:lnTo>
                  <a:pt x="1025" y="722"/>
                </a:lnTo>
                <a:lnTo>
                  <a:pt x="1000" y="712"/>
                </a:lnTo>
                <a:lnTo>
                  <a:pt x="980" y="738"/>
                </a:lnTo>
                <a:lnTo>
                  <a:pt x="944" y="746"/>
                </a:lnTo>
                <a:lnTo>
                  <a:pt x="873" y="730"/>
                </a:lnTo>
                <a:lnTo>
                  <a:pt x="871" y="715"/>
                </a:lnTo>
                <a:lnTo>
                  <a:pt x="912" y="658"/>
                </a:lnTo>
                <a:lnTo>
                  <a:pt x="951" y="660"/>
                </a:lnTo>
                <a:lnTo>
                  <a:pt x="978" y="682"/>
                </a:lnTo>
                <a:lnTo>
                  <a:pt x="1083" y="701"/>
                </a:lnTo>
                <a:lnTo>
                  <a:pt x="1004" y="581"/>
                </a:lnTo>
                <a:lnTo>
                  <a:pt x="1019" y="495"/>
                </a:lnTo>
                <a:lnTo>
                  <a:pt x="581" y="511"/>
                </a:lnTo>
                <a:lnTo>
                  <a:pt x="583" y="463"/>
                </a:lnTo>
                <a:lnTo>
                  <a:pt x="630" y="322"/>
                </a:lnTo>
                <a:lnTo>
                  <a:pt x="708" y="227"/>
                </a:lnTo>
                <a:lnTo>
                  <a:pt x="684" y="198"/>
                </a:lnTo>
                <a:lnTo>
                  <a:pt x="690" y="106"/>
                </a:lnTo>
                <a:lnTo>
                  <a:pt x="654" y="0"/>
                </a:lnTo>
                <a:lnTo>
                  <a:pt x="0" y="10"/>
                </a:lnTo>
                <a:close/>
              </a:path>
            </a:pathLst>
          </a:custGeom>
          <a:solidFill>
            <a:schemeClr val="accent1"/>
          </a:solidFill>
          <a:ln w="1651">
            <a:solidFill>
              <a:schemeClr val="bg1"/>
            </a:solidFill>
            <a:round/>
            <a:headEnd/>
            <a:tailEnd/>
          </a:ln>
        </p:spPr>
        <p:txBody>
          <a:bodyPr/>
          <a:lstStyle/>
          <a:p>
            <a:endParaRPr lang="en-US" dirty="0"/>
          </a:p>
        </p:txBody>
      </p:sp>
      <p:sp>
        <p:nvSpPr>
          <p:cNvPr id="23584" name="Freeform 33"/>
          <p:cNvSpPr>
            <a:spLocks/>
          </p:cNvSpPr>
          <p:nvPr/>
        </p:nvSpPr>
        <p:spPr bwMode="auto">
          <a:xfrm>
            <a:off x="7624763" y="1819275"/>
            <a:ext cx="515937" cy="757238"/>
          </a:xfrm>
          <a:custGeom>
            <a:avLst/>
            <a:gdLst>
              <a:gd name="T0" fmla="*/ 0 w 800"/>
              <a:gd name="T1" fmla="*/ 264384485 h 1180"/>
              <a:gd name="T2" fmla="*/ 19548207 w 800"/>
              <a:gd name="T3" fmla="*/ 265207820 h 1180"/>
              <a:gd name="T4" fmla="*/ 20796129 w 800"/>
              <a:gd name="T5" fmla="*/ 233910160 h 1180"/>
              <a:gd name="T6" fmla="*/ 45751365 w 800"/>
              <a:gd name="T7" fmla="*/ 189845986 h 1180"/>
              <a:gd name="T8" fmla="*/ 33274067 w 800"/>
              <a:gd name="T9" fmla="*/ 158960274 h 1180"/>
              <a:gd name="T10" fmla="*/ 43672139 w 800"/>
              <a:gd name="T11" fmla="*/ 117366748 h 1180"/>
              <a:gd name="T12" fmla="*/ 42840191 w 800"/>
              <a:gd name="T13" fmla="*/ 100894261 h 1180"/>
              <a:gd name="T14" fmla="*/ 80689318 w 800"/>
              <a:gd name="T15" fmla="*/ 8236567 h 1180"/>
              <a:gd name="T16" fmla="*/ 90671426 w 800"/>
              <a:gd name="T17" fmla="*/ 8236567 h 1180"/>
              <a:gd name="T18" fmla="*/ 96078444 w 800"/>
              <a:gd name="T19" fmla="*/ 26767721 h 1180"/>
              <a:gd name="T20" fmla="*/ 142661737 w 800"/>
              <a:gd name="T21" fmla="*/ 9471891 h 1180"/>
              <a:gd name="T22" fmla="*/ 143493685 w 800"/>
              <a:gd name="T23" fmla="*/ 4117962 h 1180"/>
              <a:gd name="T24" fmla="*/ 157218895 w 800"/>
              <a:gd name="T25" fmla="*/ 0 h 1180"/>
              <a:gd name="T26" fmla="*/ 181758826 w 800"/>
              <a:gd name="T27" fmla="*/ 11119206 h 1180"/>
              <a:gd name="T28" fmla="*/ 201307028 w 800"/>
              <a:gd name="T29" fmla="*/ 26767721 h 1180"/>
              <a:gd name="T30" fmla="*/ 244147199 w 800"/>
              <a:gd name="T31" fmla="*/ 160195598 h 1180"/>
              <a:gd name="T32" fmla="*/ 272845541 w 800"/>
              <a:gd name="T33" fmla="*/ 161018933 h 1180"/>
              <a:gd name="T34" fmla="*/ 277005282 w 800"/>
              <a:gd name="T35" fmla="*/ 169255538 h 1180"/>
              <a:gd name="T36" fmla="*/ 273261515 w 800"/>
              <a:gd name="T37" fmla="*/ 173785488 h 1180"/>
              <a:gd name="T38" fmla="*/ 295721535 w 800"/>
              <a:gd name="T39" fmla="*/ 205495137 h 1180"/>
              <a:gd name="T40" fmla="*/ 301128554 w 800"/>
              <a:gd name="T41" fmla="*/ 198082550 h 1180"/>
              <a:gd name="T42" fmla="*/ 323588574 w 800"/>
              <a:gd name="T43" fmla="*/ 219084986 h 1180"/>
              <a:gd name="T44" fmla="*/ 314022460 w 800"/>
              <a:gd name="T45" fmla="*/ 224026925 h 1180"/>
              <a:gd name="T46" fmla="*/ 316101686 w 800"/>
              <a:gd name="T47" fmla="*/ 229380210 h 1180"/>
              <a:gd name="T48" fmla="*/ 332738714 w 800"/>
              <a:gd name="T49" fmla="*/ 229380210 h 1180"/>
              <a:gd name="T50" fmla="*/ 320676756 w 800"/>
              <a:gd name="T51" fmla="*/ 254912596 h 1180"/>
              <a:gd name="T52" fmla="*/ 306951546 w 800"/>
              <a:gd name="T53" fmla="*/ 251206624 h 1180"/>
              <a:gd name="T54" fmla="*/ 295721535 w 800"/>
              <a:gd name="T55" fmla="*/ 261501848 h 1180"/>
              <a:gd name="T56" fmla="*/ 296137510 w 800"/>
              <a:gd name="T57" fmla="*/ 271797072 h 1180"/>
              <a:gd name="T58" fmla="*/ 286155421 w 800"/>
              <a:gd name="T59" fmla="*/ 277974334 h 1180"/>
              <a:gd name="T60" fmla="*/ 275341385 w 800"/>
              <a:gd name="T61" fmla="*/ 274679709 h 1180"/>
              <a:gd name="T62" fmla="*/ 275757359 w 800"/>
              <a:gd name="T63" fmla="*/ 291152195 h 1180"/>
              <a:gd name="T64" fmla="*/ 266607219 w 800"/>
              <a:gd name="T65" fmla="*/ 286210257 h 1180"/>
              <a:gd name="T66" fmla="*/ 262863453 w 800"/>
              <a:gd name="T67" fmla="*/ 303918709 h 1180"/>
              <a:gd name="T68" fmla="*/ 248722269 w 800"/>
              <a:gd name="T69" fmla="*/ 287857570 h 1180"/>
              <a:gd name="T70" fmla="*/ 236244336 w 800"/>
              <a:gd name="T71" fmla="*/ 303094732 h 1180"/>
              <a:gd name="T72" fmla="*/ 222103152 w 800"/>
              <a:gd name="T73" fmla="*/ 308036670 h 1180"/>
              <a:gd name="T74" fmla="*/ 219607308 w 800"/>
              <a:gd name="T75" fmla="*/ 323685180 h 1180"/>
              <a:gd name="T76" fmla="*/ 205882098 w 800"/>
              <a:gd name="T77" fmla="*/ 319979207 h 1180"/>
              <a:gd name="T78" fmla="*/ 211289116 w 800"/>
              <a:gd name="T79" fmla="*/ 307624682 h 1180"/>
              <a:gd name="T80" fmla="*/ 201307028 w 800"/>
              <a:gd name="T81" fmla="*/ 295270156 h 1180"/>
              <a:gd name="T82" fmla="*/ 189245070 w 800"/>
              <a:gd name="T83" fmla="*/ 314625280 h 1180"/>
              <a:gd name="T84" fmla="*/ 194236114 w 800"/>
              <a:gd name="T85" fmla="*/ 352512272 h 1180"/>
              <a:gd name="T86" fmla="*/ 187581173 w 800"/>
              <a:gd name="T87" fmla="*/ 363631473 h 1180"/>
              <a:gd name="T88" fmla="*/ 178015059 w 800"/>
              <a:gd name="T89" fmla="*/ 364454809 h 1180"/>
              <a:gd name="T90" fmla="*/ 170112842 w 800"/>
              <a:gd name="T91" fmla="*/ 363219484 h 1180"/>
              <a:gd name="T92" fmla="*/ 158882791 w 800"/>
              <a:gd name="T93" fmla="*/ 385457245 h 1180"/>
              <a:gd name="T94" fmla="*/ 143493685 w 800"/>
              <a:gd name="T95" fmla="*/ 385045898 h 1180"/>
              <a:gd name="T96" fmla="*/ 145988884 w 800"/>
              <a:gd name="T97" fmla="*/ 404813010 h 1180"/>
              <a:gd name="T98" fmla="*/ 135590822 w 800"/>
              <a:gd name="T99" fmla="*/ 389575848 h 1180"/>
              <a:gd name="T100" fmla="*/ 114378724 w 800"/>
              <a:gd name="T101" fmla="*/ 406460323 h 1180"/>
              <a:gd name="T102" fmla="*/ 110635602 w 800"/>
              <a:gd name="T103" fmla="*/ 418814207 h 1180"/>
              <a:gd name="T104" fmla="*/ 118538465 w 800"/>
              <a:gd name="T105" fmla="*/ 427050771 h 1180"/>
              <a:gd name="T106" fmla="*/ 108555732 w 800"/>
              <a:gd name="T107" fmla="*/ 431580721 h 1180"/>
              <a:gd name="T108" fmla="*/ 110635602 w 800"/>
              <a:gd name="T109" fmla="*/ 444758582 h 1180"/>
              <a:gd name="T110" fmla="*/ 101069488 w 800"/>
              <a:gd name="T111" fmla="*/ 456289772 h 1180"/>
              <a:gd name="T112" fmla="*/ 98989618 w 800"/>
              <a:gd name="T113" fmla="*/ 485940119 h 1180"/>
              <a:gd name="T114" fmla="*/ 92750651 w 800"/>
              <a:gd name="T115" fmla="*/ 485940119 h 1180"/>
              <a:gd name="T116" fmla="*/ 61556445 w 800"/>
              <a:gd name="T117" fmla="*/ 445993906 h 1180"/>
              <a:gd name="T118" fmla="*/ 0 w 800"/>
              <a:gd name="T119" fmla="*/ 264384485 h 1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00"/>
              <a:gd name="T181" fmla="*/ 0 h 1180"/>
              <a:gd name="T182" fmla="*/ 800 w 800"/>
              <a:gd name="T183" fmla="*/ 1180 h 11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00" h="1180">
                <a:moveTo>
                  <a:pt x="0" y="642"/>
                </a:moveTo>
                <a:lnTo>
                  <a:pt x="47" y="644"/>
                </a:lnTo>
                <a:lnTo>
                  <a:pt x="50" y="568"/>
                </a:lnTo>
                <a:lnTo>
                  <a:pt x="110" y="461"/>
                </a:lnTo>
                <a:lnTo>
                  <a:pt x="80" y="386"/>
                </a:lnTo>
                <a:lnTo>
                  <a:pt x="105" y="285"/>
                </a:lnTo>
                <a:lnTo>
                  <a:pt x="103" y="245"/>
                </a:lnTo>
                <a:lnTo>
                  <a:pt x="194" y="20"/>
                </a:lnTo>
                <a:lnTo>
                  <a:pt x="218" y="20"/>
                </a:lnTo>
                <a:lnTo>
                  <a:pt x="231" y="65"/>
                </a:lnTo>
                <a:lnTo>
                  <a:pt x="343" y="23"/>
                </a:lnTo>
                <a:lnTo>
                  <a:pt x="345" y="10"/>
                </a:lnTo>
                <a:lnTo>
                  <a:pt x="378" y="0"/>
                </a:lnTo>
                <a:lnTo>
                  <a:pt x="437" y="27"/>
                </a:lnTo>
                <a:lnTo>
                  <a:pt x="484" y="65"/>
                </a:lnTo>
                <a:lnTo>
                  <a:pt x="587" y="389"/>
                </a:lnTo>
                <a:lnTo>
                  <a:pt x="656" y="391"/>
                </a:lnTo>
                <a:lnTo>
                  <a:pt x="666" y="411"/>
                </a:lnTo>
                <a:lnTo>
                  <a:pt x="657" y="422"/>
                </a:lnTo>
                <a:lnTo>
                  <a:pt x="711" y="499"/>
                </a:lnTo>
                <a:lnTo>
                  <a:pt x="724" y="481"/>
                </a:lnTo>
                <a:lnTo>
                  <a:pt x="778" y="532"/>
                </a:lnTo>
                <a:lnTo>
                  <a:pt x="755" y="544"/>
                </a:lnTo>
                <a:lnTo>
                  <a:pt x="760" y="557"/>
                </a:lnTo>
                <a:lnTo>
                  <a:pt x="800" y="557"/>
                </a:lnTo>
                <a:lnTo>
                  <a:pt x="771" y="619"/>
                </a:lnTo>
                <a:lnTo>
                  <a:pt x="738" y="610"/>
                </a:lnTo>
                <a:lnTo>
                  <a:pt x="711" y="635"/>
                </a:lnTo>
                <a:lnTo>
                  <a:pt x="712" y="660"/>
                </a:lnTo>
                <a:lnTo>
                  <a:pt x="688" y="675"/>
                </a:lnTo>
                <a:lnTo>
                  <a:pt x="662" y="667"/>
                </a:lnTo>
                <a:lnTo>
                  <a:pt x="663" y="707"/>
                </a:lnTo>
                <a:lnTo>
                  <a:pt x="641" y="695"/>
                </a:lnTo>
                <a:lnTo>
                  <a:pt x="632" y="738"/>
                </a:lnTo>
                <a:lnTo>
                  <a:pt x="598" y="699"/>
                </a:lnTo>
                <a:lnTo>
                  <a:pt x="568" y="736"/>
                </a:lnTo>
                <a:lnTo>
                  <a:pt x="534" y="748"/>
                </a:lnTo>
                <a:lnTo>
                  <a:pt x="528" y="786"/>
                </a:lnTo>
                <a:lnTo>
                  <a:pt x="495" y="777"/>
                </a:lnTo>
                <a:lnTo>
                  <a:pt x="508" y="747"/>
                </a:lnTo>
                <a:lnTo>
                  <a:pt x="484" y="717"/>
                </a:lnTo>
                <a:lnTo>
                  <a:pt x="455" y="764"/>
                </a:lnTo>
                <a:lnTo>
                  <a:pt x="467" y="856"/>
                </a:lnTo>
                <a:lnTo>
                  <a:pt x="451" y="883"/>
                </a:lnTo>
                <a:lnTo>
                  <a:pt x="428" y="885"/>
                </a:lnTo>
                <a:lnTo>
                  <a:pt x="409" y="882"/>
                </a:lnTo>
                <a:lnTo>
                  <a:pt x="382" y="936"/>
                </a:lnTo>
                <a:lnTo>
                  <a:pt x="345" y="935"/>
                </a:lnTo>
                <a:lnTo>
                  <a:pt x="351" y="983"/>
                </a:lnTo>
                <a:lnTo>
                  <a:pt x="326" y="946"/>
                </a:lnTo>
                <a:lnTo>
                  <a:pt x="275" y="987"/>
                </a:lnTo>
                <a:lnTo>
                  <a:pt x="266" y="1017"/>
                </a:lnTo>
                <a:lnTo>
                  <a:pt x="285" y="1037"/>
                </a:lnTo>
                <a:lnTo>
                  <a:pt x="261" y="1048"/>
                </a:lnTo>
                <a:lnTo>
                  <a:pt x="266" y="1080"/>
                </a:lnTo>
                <a:lnTo>
                  <a:pt x="243" y="1108"/>
                </a:lnTo>
                <a:lnTo>
                  <a:pt x="238" y="1180"/>
                </a:lnTo>
                <a:lnTo>
                  <a:pt x="223" y="1180"/>
                </a:lnTo>
                <a:lnTo>
                  <a:pt x="148" y="1083"/>
                </a:lnTo>
                <a:lnTo>
                  <a:pt x="0" y="642"/>
                </a:lnTo>
                <a:close/>
              </a:path>
            </a:pathLst>
          </a:custGeom>
          <a:solidFill>
            <a:schemeClr val="accent1"/>
          </a:solidFill>
          <a:ln w="1651">
            <a:solidFill>
              <a:srgbClr val="000000"/>
            </a:solidFill>
            <a:round/>
            <a:headEnd/>
            <a:tailEnd/>
          </a:ln>
        </p:spPr>
        <p:txBody>
          <a:bodyPr/>
          <a:lstStyle/>
          <a:p>
            <a:endParaRPr lang="en-US" dirty="0"/>
          </a:p>
        </p:txBody>
      </p:sp>
      <p:sp>
        <p:nvSpPr>
          <p:cNvPr id="23585" name="Freeform 34"/>
          <p:cNvSpPr>
            <a:spLocks/>
          </p:cNvSpPr>
          <p:nvPr/>
        </p:nvSpPr>
        <p:spPr bwMode="auto">
          <a:xfrm>
            <a:off x="6765925" y="3265488"/>
            <a:ext cx="636588" cy="295275"/>
          </a:xfrm>
          <a:custGeom>
            <a:avLst/>
            <a:gdLst>
              <a:gd name="T0" fmla="*/ 10728855 w 991"/>
              <a:gd name="T1" fmla="*/ 110768488 h 461"/>
              <a:gd name="T2" fmla="*/ 90780293 w 991"/>
              <a:gd name="T3" fmla="*/ 63999738 h 461"/>
              <a:gd name="T4" fmla="*/ 126267335 w 991"/>
              <a:gd name="T5" fmla="*/ 47179316 h 461"/>
              <a:gd name="T6" fmla="*/ 160928933 w 991"/>
              <a:gd name="T7" fmla="*/ 73025159 h 461"/>
              <a:gd name="T8" fmla="*/ 198066262 w 991"/>
              <a:gd name="T9" fmla="*/ 95178484 h 461"/>
              <a:gd name="T10" fmla="*/ 228188879 w 991"/>
              <a:gd name="T11" fmla="*/ 98871022 h 461"/>
              <a:gd name="T12" fmla="*/ 228601922 w 991"/>
              <a:gd name="T13" fmla="*/ 116921863 h 461"/>
              <a:gd name="T14" fmla="*/ 213334092 w 991"/>
              <a:gd name="T15" fmla="*/ 152203694 h 461"/>
              <a:gd name="T16" fmla="*/ 236442038 w 991"/>
              <a:gd name="T17" fmla="*/ 161639681 h 461"/>
              <a:gd name="T18" fmla="*/ 251709226 w 991"/>
              <a:gd name="T19" fmla="*/ 169024156 h 461"/>
              <a:gd name="T20" fmla="*/ 264501366 w 991"/>
              <a:gd name="T21" fmla="*/ 173537187 h 461"/>
              <a:gd name="T22" fmla="*/ 285132978 w 991"/>
              <a:gd name="T23" fmla="*/ 173947113 h 461"/>
              <a:gd name="T24" fmla="*/ 307828523 w 991"/>
              <a:gd name="T25" fmla="*/ 184203593 h 461"/>
              <a:gd name="T26" fmla="*/ 267802501 w 991"/>
              <a:gd name="T27" fmla="*/ 144819259 h 461"/>
              <a:gd name="T28" fmla="*/ 278530708 w 991"/>
              <a:gd name="T29" fmla="*/ 136203764 h 461"/>
              <a:gd name="T30" fmla="*/ 276467418 w 991"/>
              <a:gd name="T31" fmla="*/ 77127623 h 461"/>
              <a:gd name="T32" fmla="*/ 294210939 w 991"/>
              <a:gd name="T33" fmla="*/ 39794230 h 461"/>
              <a:gd name="T34" fmla="*/ 313605349 w 991"/>
              <a:gd name="T35" fmla="*/ 23794941 h 461"/>
              <a:gd name="T36" fmla="*/ 297512075 w 991"/>
              <a:gd name="T37" fmla="*/ 45127764 h 461"/>
              <a:gd name="T38" fmla="*/ 294210939 w 991"/>
              <a:gd name="T39" fmla="*/ 76307130 h 461"/>
              <a:gd name="T40" fmla="*/ 298337519 w 991"/>
              <a:gd name="T41" fmla="*/ 87384123 h 461"/>
              <a:gd name="T42" fmla="*/ 302876500 w 991"/>
              <a:gd name="T43" fmla="*/ 105025038 h 461"/>
              <a:gd name="T44" fmla="*/ 292148292 w 991"/>
              <a:gd name="T45" fmla="*/ 112819400 h 461"/>
              <a:gd name="T46" fmla="*/ 309478770 w 991"/>
              <a:gd name="T47" fmla="*/ 118152923 h 461"/>
              <a:gd name="T48" fmla="*/ 301638654 w 991"/>
              <a:gd name="T49" fmla="*/ 123896372 h 461"/>
              <a:gd name="T50" fmla="*/ 328047735 w 991"/>
              <a:gd name="T51" fmla="*/ 160408622 h 461"/>
              <a:gd name="T52" fmla="*/ 340013868 w 991"/>
              <a:gd name="T53" fmla="*/ 168614230 h 461"/>
              <a:gd name="T54" fmla="*/ 347441583 w 991"/>
              <a:gd name="T55" fmla="*/ 173947113 h 461"/>
              <a:gd name="T56" fmla="*/ 348679428 w 991"/>
              <a:gd name="T57" fmla="*/ 185844579 h 461"/>
              <a:gd name="T58" fmla="*/ 370961930 w 991"/>
              <a:gd name="T59" fmla="*/ 180511055 h 461"/>
              <a:gd name="T60" fmla="*/ 401496948 w 991"/>
              <a:gd name="T61" fmla="*/ 145229185 h 461"/>
              <a:gd name="T62" fmla="*/ 401496948 w 991"/>
              <a:gd name="T63" fmla="*/ 167383131 h 461"/>
              <a:gd name="T64" fmla="*/ 396957968 w 991"/>
              <a:gd name="T65" fmla="*/ 187485564 h 461"/>
              <a:gd name="T66" fmla="*/ 408924663 w 991"/>
              <a:gd name="T67" fmla="*/ 120203835 h 461"/>
              <a:gd name="T68" fmla="*/ 351980564 w 991"/>
              <a:gd name="T69" fmla="*/ 130460315 h 461"/>
              <a:gd name="T70" fmla="*/ 314843195 w 991"/>
              <a:gd name="T71" fmla="*/ 0 h 4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91"/>
              <a:gd name="T109" fmla="*/ 0 h 461"/>
              <a:gd name="T110" fmla="*/ 991 w 991"/>
              <a:gd name="T111" fmla="*/ 461 h 4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91" h="461">
                <a:moveTo>
                  <a:pt x="0" y="137"/>
                </a:moveTo>
                <a:lnTo>
                  <a:pt x="26" y="270"/>
                </a:lnTo>
                <a:lnTo>
                  <a:pt x="100" y="188"/>
                </a:lnTo>
                <a:lnTo>
                  <a:pt x="220" y="156"/>
                </a:lnTo>
                <a:lnTo>
                  <a:pt x="239" y="122"/>
                </a:lnTo>
                <a:lnTo>
                  <a:pt x="306" y="115"/>
                </a:lnTo>
                <a:lnTo>
                  <a:pt x="359" y="137"/>
                </a:lnTo>
                <a:lnTo>
                  <a:pt x="390" y="178"/>
                </a:lnTo>
                <a:lnTo>
                  <a:pt x="444" y="190"/>
                </a:lnTo>
                <a:lnTo>
                  <a:pt x="480" y="232"/>
                </a:lnTo>
                <a:lnTo>
                  <a:pt x="531" y="253"/>
                </a:lnTo>
                <a:lnTo>
                  <a:pt x="553" y="241"/>
                </a:lnTo>
                <a:lnTo>
                  <a:pt x="565" y="264"/>
                </a:lnTo>
                <a:lnTo>
                  <a:pt x="554" y="285"/>
                </a:lnTo>
                <a:lnTo>
                  <a:pt x="549" y="314"/>
                </a:lnTo>
                <a:lnTo>
                  <a:pt x="517" y="371"/>
                </a:lnTo>
                <a:lnTo>
                  <a:pt x="531" y="409"/>
                </a:lnTo>
                <a:lnTo>
                  <a:pt x="573" y="394"/>
                </a:lnTo>
                <a:lnTo>
                  <a:pt x="574" y="375"/>
                </a:lnTo>
                <a:lnTo>
                  <a:pt x="610" y="412"/>
                </a:lnTo>
                <a:lnTo>
                  <a:pt x="618" y="394"/>
                </a:lnTo>
                <a:lnTo>
                  <a:pt x="641" y="423"/>
                </a:lnTo>
                <a:lnTo>
                  <a:pt x="650" y="408"/>
                </a:lnTo>
                <a:lnTo>
                  <a:pt x="691" y="424"/>
                </a:lnTo>
                <a:lnTo>
                  <a:pt x="713" y="419"/>
                </a:lnTo>
                <a:lnTo>
                  <a:pt x="746" y="449"/>
                </a:lnTo>
                <a:lnTo>
                  <a:pt x="722" y="397"/>
                </a:lnTo>
                <a:lnTo>
                  <a:pt x="649" y="353"/>
                </a:lnTo>
                <a:lnTo>
                  <a:pt x="716" y="382"/>
                </a:lnTo>
                <a:lnTo>
                  <a:pt x="675" y="332"/>
                </a:lnTo>
                <a:lnTo>
                  <a:pt x="665" y="288"/>
                </a:lnTo>
                <a:lnTo>
                  <a:pt x="670" y="188"/>
                </a:lnTo>
                <a:lnTo>
                  <a:pt x="632" y="162"/>
                </a:lnTo>
                <a:lnTo>
                  <a:pt x="713" y="97"/>
                </a:lnTo>
                <a:lnTo>
                  <a:pt x="716" y="57"/>
                </a:lnTo>
                <a:lnTo>
                  <a:pt x="760" y="58"/>
                </a:lnTo>
                <a:lnTo>
                  <a:pt x="747" y="97"/>
                </a:lnTo>
                <a:lnTo>
                  <a:pt x="721" y="110"/>
                </a:lnTo>
                <a:lnTo>
                  <a:pt x="702" y="149"/>
                </a:lnTo>
                <a:lnTo>
                  <a:pt x="713" y="186"/>
                </a:lnTo>
                <a:lnTo>
                  <a:pt x="733" y="171"/>
                </a:lnTo>
                <a:lnTo>
                  <a:pt x="723" y="213"/>
                </a:lnTo>
                <a:lnTo>
                  <a:pt x="732" y="233"/>
                </a:lnTo>
                <a:lnTo>
                  <a:pt x="734" y="256"/>
                </a:lnTo>
                <a:lnTo>
                  <a:pt x="716" y="245"/>
                </a:lnTo>
                <a:lnTo>
                  <a:pt x="708" y="275"/>
                </a:lnTo>
                <a:lnTo>
                  <a:pt x="756" y="266"/>
                </a:lnTo>
                <a:lnTo>
                  <a:pt x="750" y="288"/>
                </a:lnTo>
                <a:lnTo>
                  <a:pt x="775" y="303"/>
                </a:lnTo>
                <a:lnTo>
                  <a:pt x="731" y="302"/>
                </a:lnTo>
                <a:lnTo>
                  <a:pt x="743" y="365"/>
                </a:lnTo>
                <a:lnTo>
                  <a:pt x="795" y="391"/>
                </a:lnTo>
                <a:lnTo>
                  <a:pt x="821" y="356"/>
                </a:lnTo>
                <a:lnTo>
                  <a:pt x="824" y="411"/>
                </a:lnTo>
                <a:lnTo>
                  <a:pt x="859" y="400"/>
                </a:lnTo>
                <a:lnTo>
                  <a:pt x="842" y="424"/>
                </a:lnTo>
                <a:lnTo>
                  <a:pt x="863" y="424"/>
                </a:lnTo>
                <a:lnTo>
                  <a:pt x="845" y="453"/>
                </a:lnTo>
                <a:lnTo>
                  <a:pt x="853" y="461"/>
                </a:lnTo>
                <a:lnTo>
                  <a:pt x="899" y="440"/>
                </a:lnTo>
                <a:lnTo>
                  <a:pt x="952" y="413"/>
                </a:lnTo>
                <a:lnTo>
                  <a:pt x="973" y="354"/>
                </a:lnTo>
                <a:lnTo>
                  <a:pt x="977" y="390"/>
                </a:lnTo>
                <a:lnTo>
                  <a:pt x="973" y="408"/>
                </a:lnTo>
                <a:lnTo>
                  <a:pt x="957" y="436"/>
                </a:lnTo>
                <a:lnTo>
                  <a:pt x="962" y="457"/>
                </a:lnTo>
                <a:lnTo>
                  <a:pt x="983" y="407"/>
                </a:lnTo>
                <a:lnTo>
                  <a:pt x="991" y="293"/>
                </a:lnTo>
                <a:lnTo>
                  <a:pt x="932" y="305"/>
                </a:lnTo>
                <a:lnTo>
                  <a:pt x="853" y="318"/>
                </a:lnTo>
                <a:lnTo>
                  <a:pt x="850" y="294"/>
                </a:lnTo>
                <a:lnTo>
                  <a:pt x="763" y="0"/>
                </a:lnTo>
                <a:lnTo>
                  <a:pt x="0" y="137"/>
                </a:lnTo>
                <a:close/>
              </a:path>
            </a:pathLst>
          </a:custGeom>
          <a:solidFill>
            <a:schemeClr val="accent1"/>
          </a:solidFill>
          <a:ln w="1651">
            <a:solidFill>
              <a:srgbClr val="000000"/>
            </a:solidFill>
            <a:round/>
            <a:headEnd/>
            <a:tailEnd/>
          </a:ln>
        </p:spPr>
        <p:txBody>
          <a:bodyPr/>
          <a:lstStyle/>
          <a:p>
            <a:endParaRPr lang="en-US" dirty="0"/>
          </a:p>
        </p:txBody>
      </p:sp>
      <p:sp>
        <p:nvSpPr>
          <p:cNvPr id="23586" name="Freeform 35"/>
          <p:cNvSpPr>
            <a:spLocks/>
          </p:cNvSpPr>
          <p:nvPr/>
        </p:nvSpPr>
        <p:spPr bwMode="auto">
          <a:xfrm>
            <a:off x="7464425" y="2617788"/>
            <a:ext cx="469900" cy="222250"/>
          </a:xfrm>
          <a:custGeom>
            <a:avLst/>
            <a:gdLst>
              <a:gd name="T0" fmla="*/ 0 w 730"/>
              <a:gd name="T1" fmla="*/ 57684504 h 345"/>
              <a:gd name="T2" fmla="*/ 828440 w 730"/>
              <a:gd name="T3" fmla="*/ 133628933 h 345"/>
              <a:gd name="T4" fmla="*/ 141707028 w 730"/>
              <a:gd name="T5" fmla="*/ 106239368 h 345"/>
              <a:gd name="T6" fmla="*/ 165324966 w 730"/>
              <a:gd name="T7" fmla="*/ 97939461 h 345"/>
              <a:gd name="T8" fmla="*/ 175269503 w 730"/>
              <a:gd name="T9" fmla="*/ 99184060 h 345"/>
              <a:gd name="T10" fmla="*/ 186870880 w 730"/>
              <a:gd name="T11" fmla="*/ 122009449 h 345"/>
              <a:gd name="T12" fmla="*/ 202616387 w 730"/>
              <a:gd name="T13" fmla="*/ 123668915 h 345"/>
              <a:gd name="T14" fmla="*/ 210903360 w 730"/>
              <a:gd name="T15" fmla="*/ 142344351 h 345"/>
              <a:gd name="T16" fmla="*/ 221676297 w 730"/>
              <a:gd name="T17" fmla="*/ 143174084 h 345"/>
              <a:gd name="T18" fmla="*/ 225405242 w 730"/>
              <a:gd name="T19" fmla="*/ 130309356 h 345"/>
              <a:gd name="T20" fmla="*/ 232449234 w 730"/>
              <a:gd name="T21" fmla="*/ 126159403 h 345"/>
              <a:gd name="T22" fmla="*/ 236592720 w 730"/>
              <a:gd name="T23" fmla="*/ 112879165 h 345"/>
              <a:gd name="T24" fmla="*/ 240736207 w 730"/>
              <a:gd name="T25" fmla="*/ 111219055 h 345"/>
              <a:gd name="T26" fmla="*/ 246951115 w 730"/>
              <a:gd name="T27" fmla="*/ 131553956 h 345"/>
              <a:gd name="T28" fmla="*/ 261868182 w 730"/>
              <a:gd name="T29" fmla="*/ 126574269 h 345"/>
              <a:gd name="T30" fmla="*/ 264354145 w 730"/>
              <a:gd name="T31" fmla="*/ 117859496 h 345"/>
              <a:gd name="T32" fmla="*/ 282584972 w 730"/>
              <a:gd name="T33" fmla="*/ 109144078 h 345"/>
              <a:gd name="T34" fmla="*/ 294186992 w 730"/>
              <a:gd name="T35" fmla="*/ 106654234 h 345"/>
              <a:gd name="T36" fmla="*/ 302473966 w 730"/>
              <a:gd name="T37" fmla="*/ 113709542 h 345"/>
              <a:gd name="T38" fmla="*/ 299573461 w 730"/>
              <a:gd name="T39" fmla="*/ 94619240 h 345"/>
              <a:gd name="T40" fmla="*/ 284657037 w 730"/>
              <a:gd name="T41" fmla="*/ 70134365 h 345"/>
              <a:gd name="T42" fmla="*/ 276784606 w 730"/>
              <a:gd name="T43" fmla="*/ 65984411 h 345"/>
              <a:gd name="T44" fmla="*/ 267254651 w 730"/>
              <a:gd name="T45" fmla="*/ 66814789 h 345"/>
              <a:gd name="T46" fmla="*/ 268497632 w 730"/>
              <a:gd name="T47" fmla="*/ 72209342 h 345"/>
              <a:gd name="T48" fmla="*/ 274712540 w 730"/>
              <a:gd name="T49" fmla="*/ 72209342 h 345"/>
              <a:gd name="T50" fmla="*/ 281341990 w 730"/>
              <a:gd name="T51" fmla="*/ 73454585 h 345"/>
              <a:gd name="T52" fmla="*/ 287972084 w 730"/>
              <a:gd name="T53" fmla="*/ 80094382 h 345"/>
              <a:gd name="T54" fmla="*/ 291701029 w 730"/>
              <a:gd name="T55" fmla="*/ 89639553 h 345"/>
              <a:gd name="T56" fmla="*/ 286728459 w 730"/>
              <a:gd name="T57" fmla="*/ 97524594 h 345"/>
              <a:gd name="T58" fmla="*/ 263525062 w 730"/>
              <a:gd name="T59" fmla="*/ 107484612 h 345"/>
              <a:gd name="T60" fmla="*/ 250680704 w 730"/>
              <a:gd name="T61" fmla="*/ 102089414 h 345"/>
              <a:gd name="T62" fmla="*/ 244465152 w 730"/>
              <a:gd name="T63" fmla="*/ 89639553 h 345"/>
              <a:gd name="T64" fmla="*/ 232449234 w 730"/>
              <a:gd name="T65" fmla="*/ 87149710 h 345"/>
              <a:gd name="T66" fmla="*/ 234935197 w 730"/>
              <a:gd name="T67" fmla="*/ 79679516 h 345"/>
              <a:gd name="T68" fmla="*/ 223333820 w 730"/>
              <a:gd name="T69" fmla="*/ 65569545 h 345"/>
              <a:gd name="T70" fmla="*/ 206759874 w 730"/>
              <a:gd name="T71" fmla="*/ 59759481 h 345"/>
              <a:gd name="T72" fmla="*/ 205516248 w 730"/>
              <a:gd name="T73" fmla="*/ 65984411 h 345"/>
              <a:gd name="T74" fmla="*/ 196400835 w 730"/>
              <a:gd name="T75" fmla="*/ 63494568 h 345"/>
              <a:gd name="T76" fmla="*/ 191428908 w 730"/>
              <a:gd name="T77" fmla="*/ 54779794 h 345"/>
              <a:gd name="T78" fmla="*/ 194329413 w 730"/>
              <a:gd name="T79" fmla="*/ 46479887 h 345"/>
              <a:gd name="T80" fmla="*/ 203859368 w 730"/>
              <a:gd name="T81" fmla="*/ 39424569 h 345"/>
              <a:gd name="T82" fmla="*/ 200129780 w 730"/>
              <a:gd name="T83" fmla="*/ 33199639 h 345"/>
              <a:gd name="T84" fmla="*/ 213803865 w 730"/>
              <a:gd name="T85" fmla="*/ 23655132 h 345"/>
              <a:gd name="T86" fmla="*/ 200129780 w 730"/>
              <a:gd name="T87" fmla="*/ 13695110 h 345"/>
              <a:gd name="T88" fmla="*/ 194329413 w 730"/>
              <a:gd name="T89" fmla="*/ 0 h 345"/>
              <a:gd name="T90" fmla="*/ 165738864 w 730"/>
              <a:gd name="T91" fmla="*/ 19089663 h 345"/>
              <a:gd name="T92" fmla="*/ 65052826 w 730"/>
              <a:gd name="T93" fmla="*/ 44404910 h 345"/>
              <a:gd name="T94" fmla="*/ 0 w 730"/>
              <a:gd name="T95" fmla="*/ 57684504 h 34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0"/>
              <a:gd name="T145" fmla="*/ 0 h 345"/>
              <a:gd name="T146" fmla="*/ 730 w 730"/>
              <a:gd name="T147" fmla="*/ 345 h 34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0" h="345">
                <a:moveTo>
                  <a:pt x="0" y="139"/>
                </a:moveTo>
                <a:lnTo>
                  <a:pt x="2" y="322"/>
                </a:lnTo>
                <a:lnTo>
                  <a:pt x="342" y="256"/>
                </a:lnTo>
                <a:lnTo>
                  <a:pt x="399" y="236"/>
                </a:lnTo>
                <a:lnTo>
                  <a:pt x="423" y="239"/>
                </a:lnTo>
                <a:lnTo>
                  <a:pt x="451" y="294"/>
                </a:lnTo>
                <a:lnTo>
                  <a:pt x="489" y="298"/>
                </a:lnTo>
                <a:lnTo>
                  <a:pt x="509" y="343"/>
                </a:lnTo>
                <a:lnTo>
                  <a:pt x="535" y="345"/>
                </a:lnTo>
                <a:lnTo>
                  <a:pt x="544" y="314"/>
                </a:lnTo>
                <a:lnTo>
                  <a:pt x="561" y="304"/>
                </a:lnTo>
                <a:lnTo>
                  <a:pt x="571" y="272"/>
                </a:lnTo>
                <a:lnTo>
                  <a:pt x="581" y="268"/>
                </a:lnTo>
                <a:lnTo>
                  <a:pt x="596" y="317"/>
                </a:lnTo>
                <a:lnTo>
                  <a:pt x="632" y="305"/>
                </a:lnTo>
                <a:lnTo>
                  <a:pt x="638" y="284"/>
                </a:lnTo>
                <a:lnTo>
                  <a:pt x="682" y="263"/>
                </a:lnTo>
                <a:lnTo>
                  <a:pt x="710" y="257"/>
                </a:lnTo>
                <a:lnTo>
                  <a:pt x="730" y="274"/>
                </a:lnTo>
                <a:lnTo>
                  <a:pt x="723" y="228"/>
                </a:lnTo>
                <a:lnTo>
                  <a:pt x="687" y="169"/>
                </a:lnTo>
                <a:lnTo>
                  <a:pt x="668" y="159"/>
                </a:lnTo>
                <a:lnTo>
                  <a:pt x="645" y="161"/>
                </a:lnTo>
                <a:lnTo>
                  <a:pt x="648" y="174"/>
                </a:lnTo>
                <a:lnTo>
                  <a:pt x="663" y="174"/>
                </a:lnTo>
                <a:lnTo>
                  <a:pt x="679" y="177"/>
                </a:lnTo>
                <a:lnTo>
                  <a:pt x="695" y="193"/>
                </a:lnTo>
                <a:lnTo>
                  <a:pt x="704" y="216"/>
                </a:lnTo>
                <a:lnTo>
                  <a:pt x="692" y="235"/>
                </a:lnTo>
                <a:lnTo>
                  <a:pt x="636" y="259"/>
                </a:lnTo>
                <a:lnTo>
                  <a:pt x="605" y="246"/>
                </a:lnTo>
                <a:lnTo>
                  <a:pt x="590" y="216"/>
                </a:lnTo>
                <a:lnTo>
                  <a:pt x="561" y="210"/>
                </a:lnTo>
                <a:lnTo>
                  <a:pt x="567" y="192"/>
                </a:lnTo>
                <a:lnTo>
                  <a:pt x="539" y="158"/>
                </a:lnTo>
                <a:lnTo>
                  <a:pt x="499" y="144"/>
                </a:lnTo>
                <a:lnTo>
                  <a:pt x="496" y="159"/>
                </a:lnTo>
                <a:lnTo>
                  <a:pt x="474" y="153"/>
                </a:lnTo>
                <a:lnTo>
                  <a:pt x="462" y="132"/>
                </a:lnTo>
                <a:lnTo>
                  <a:pt x="469" y="112"/>
                </a:lnTo>
                <a:lnTo>
                  <a:pt x="492" y="95"/>
                </a:lnTo>
                <a:lnTo>
                  <a:pt x="483" y="80"/>
                </a:lnTo>
                <a:lnTo>
                  <a:pt x="516" y="57"/>
                </a:lnTo>
                <a:lnTo>
                  <a:pt x="483" y="33"/>
                </a:lnTo>
                <a:lnTo>
                  <a:pt x="469" y="0"/>
                </a:lnTo>
                <a:lnTo>
                  <a:pt x="400" y="46"/>
                </a:lnTo>
                <a:lnTo>
                  <a:pt x="157" y="107"/>
                </a:lnTo>
                <a:lnTo>
                  <a:pt x="0" y="139"/>
                </a:lnTo>
                <a:close/>
              </a:path>
            </a:pathLst>
          </a:custGeom>
          <a:solidFill>
            <a:schemeClr val="accent1"/>
          </a:solidFill>
          <a:ln w="1651">
            <a:solidFill>
              <a:srgbClr val="000000"/>
            </a:solidFill>
            <a:round/>
            <a:headEnd/>
            <a:tailEnd/>
          </a:ln>
        </p:spPr>
        <p:txBody>
          <a:bodyPr/>
          <a:lstStyle/>
          <a:p>
            <a:endParaRPr lang="en-US" dirty="0"/>
          </a:p>
        </p:txBody>
      </p:sp>
      <p:sp>
        <p:nvSpPr>
          <p:cNvPr id="23587" name="Freeform 36"/>
          <p:cNvSpPr>
            <a:spLocks/>
          </p:cNvSpPr>
          <p:nvPr/>
        </p:nvSpPr>
        <p:spPr bwMode="auto">
          <a:xfrm>
            <a:off x="7839075" y="2833688"/>
            <a:ext cx="42863" cy="33337"/>
          </a:xfrm>
          <a:custGeom>
            <a:avLst/>
            <a:gdLst>
              <a:gd name="T0" fmla="*/ 0 w 67"/>
              <a:gd name="T1" fmla="*/ 21372226 h 52"/>
              <a:gd name="T2" fmla="*/ 12278010 w 67"/>
              <a:gd name="T3" fmla="*/ 0 h 52"/>
              <a:gd name="T4" fmla="*/ 27421442 w 67"/>
              <a:gd name="T5" fmla="*/ 9452963 h 52"/>
              <a:gd name="T6" fmla="*/ 0 w 67"/>
              <a:gd name="T7" fmla="*/ 21372226 h 52"/>
              <a:gd name="T8" fmla="*/ 0 60000 65536"/>
              <a:gd name="T9" fmla="*/ 0 60000 65536"/>
              <a:gd name="T10" fmla="*/ 0 60000 65536"/>
              <a:gd name="T11" fmla="*/ 0 60000 65536"/>
              <a:gd name="T12" fmla="*/ 0 w 67"/>
              <a:gd name="T13" fmla="*/ 0 h 52"/>
              <a:gd name="T14" fmla="*/ 67 w 67"/>
              <a:gd name="T15" fmla="*/ 52 h 52"/>
            </a:gdLst>
            <a:ahLst/>
            <a:cxnLst>
              <a:cxn ang="T8">
                <a:pos x="T0" y="T1"/>
              </a:cxn>
              <a:cxn ang="T9">
                <a:pos x="T2" y="T3"/>
              </a:cxn>
              <a:cxn ang="T10">
                <a:pos x="T4" y="T5"/>
              </a:cxn>
              <a:cxn ang="T11">
                <a:pos x="T6" y="T7"/>
              </a:cxn>
            </a:cxnLst>
            <a:rect l="T12" t="T13" r="T14" b="T15"/>
            <a:pathLst>
              <a:path w="67" h="52">
                <a:moveTo>
                  <a:pt x="0" y="52"/>
                </a:moveTo>
                <a:lnTo>
                  <a:pt x="30" y="0"/>
                </a:lnTo>
                <a:lnTo>
                  <a:pt x="67" y="23"/>
                </a:lnTo>
                <a:lnTo>
                  <a:pt x="0" y="52"/>
                </a:lnTo>
                <a:close/>
              </a:path>
            </a:pathLst>
          </a:custGeom>
          <a:solidFill>
            <a:srgbClr val="FFFFFF"/>
          </a:solidFill>
          <a:ln w="1588">
            <a:solidFill>
              <a:srgbClr val="000000"/>
            </a:solidFill>
            <a:round/>
            <a:headEnd/>
            <a:tailEnd/>
          </a:ln>
        </p:spPr>
        <p:txBody>
          <a:bodyPr/>
          <a:lstStyle/>
          <a:p>
            <a:endParaRPr lang="en-US" dirty="0"/>
          </a:p>
        </p:txBody>
      </p:sp>
      <p:sp>
        <p:nvSpPr>
          <p:cNvPr id="23588" name="Freeform 37"/>
          <p:cNvSpPr>
            <a:spLocks/>
          </p:cNvSpPr>
          <p:nvPr/>
        </p:nvSpPr>
        <p:spPr bwMode="auto">
          <a:xfrm>
            <a:off x="7918450" y="2827338"/>
            <a:ext cx="33338" cy="23812"/>
          </a:xfrm>
          <a:custGeom>
            <a:avLst/>
            <a:gdLst>
              <a:gd name="T0" fmla="*/ 0 w 53"/>
              <a:gd name="T1" fmla="*/ 15324630 h 37"/>
              <a:gd name="T2" fmla="*/ 12265869 w 53"/>
              <a:gd name="T3" fmla="*/ 0 h 37"/>
              <a:gd name="T4" fmla="*/ 20970235 w 53"/>
              <a:gd name="T5" fmla="*/ 12425359 h 37"/>
              <a:gd name="T6" fmla="*/ 0 w 53"/>
              <a:gd name="T7" fmla="*/ 15324630 h 37"/>
              <a:gd name="T8" fmla="*/ 0 60000 65536"/>
              <a:gd name="T9" fmla="*/ 0 60000 65536"/>
              <a:gd name="T10" fmla="*/ 0 60000 65536"/>
              <a:gd name="T11" fmla="*/ 0 60000 65536"/>
              <a:gd name="T12" fmla="*/ 0 w 53"/>
              <a:gd name="T13" fmla="*/ 0 h 37"/>
              <a:gd name="T14" fmla="*/ 53 w 53"/>
              <a:gd name="T15" fmla="*/ 37 h 37"/>
            </a:gdLst>
            <a:ahLst/>
            <a:cxnLst>
              <a:cxn ang="T8">
                <a:pos x="T0" y="T1"/>
              </a:cxn>
              <a:cxn ang="T9">
                <a:pos x="T2" y="T3"/>
              </a:cxn>
              <a:cxn ang="T10">
                <a:pos x="T4" y="T5"/>
              </a:cxn>
              <a:cxn ang="T11">
                <a:pos x="T6" y="T7"/>
              </a:cxn>
            </a:cxnLst>
            <a:rect l="T12" t="T13" r="T14" b="T15"/>
            <a:pathLst>
              <a:path w="53" h="37">
                <a:moveTo>
                  <a:pt x="0" y="37"/>
                </a:moveTo>
                <a:lnTo>
                  <a:pt x="31" y="0"/>
                </a:lnTo>
                <a:lnTo>
                  <a:pt x="53" y="30"/>
                </a:lnTo>
                <a:lnTo>
                  <a:pt x="0" y="37"/>
                </a:lnTo>
                <a:close/>
              </a:path>
            </a:pathLst>
          </a:custGeom>
          <a:solidFill>
            <a:srgbClr val="FFFFFF"/>
          </a:solidFill>
          <a:ln w="1588">
            <a:solidFill>
              <a:srgbClr val="000000"/>
            </a:solidFill>
            <a:round/>
            <a:headEnd/>
            <a:tailEnd/>
          </a:ln>
        </p:spPr>
        <p:txBody>
          <a:bodyPr/>
          <a:lstStyle/>
          <a:p>
            <a:endParaRPr lang="en-US" dirty="0"/>
          </a:p>
        </p:txBody>
      </p:sp>
      <p:sp>
        <p:nvSpPr>
          <p:cNvPr id="23589" name="Freeform 38"/>
          <p:cNvSpPr>
            <a:spLocks/>
          </p:cNvSpPr>
          <p:nvPr/>
        </p:nvSpPr>
        <p:spPr bwMode="auto">
          <a:xfrm>
            <a:off x="5233988" y="2206625"/>
            <a:ext cx="804862" cy="387350"/>
          </a:xfrm>
          <a:custGeom>
            <a:avLst/>
            <a:gdLst>
              <a:gd name="T0" fmla="*/ 40435799 w 1253"/>
              <a:gd name="T1" fmla="*/ 133726461 h 602"/>
              <a:gd name="T2" fmla="*/ 185262154 w 1253"/>
              <a:gd name="T3" fmla="*/ 163535026 h 602"/>
              <a:gd name="T4" fmla="*/ 210018877 w 1253"/>
              <a:gd name="T5" fmla="*/ 183407657 h 602"/>
              <a:gd name="T6" fmla="*/ 258294520 w 1253"/>
              <a:gd name="T7" fmla="*/ 197484156 h 602"/>
              <a:gd name="T8" fmla="*/ 269434756 w 1253"/>
              <a:gd name="T9" fmla="*/ 179681506 h 602"/>
              <a:gd name="T10" fmla="*/ 277274610 w 1253"/>
              <a:gd name="T11" fmla="*/ 158153308 h 602"/>
              <a:gd name="T12" fmla="*/ 276861580 w 1253"/>
              <a:gd name="T13" fmla="*/ 166847446 h 602"/>
              <a:gd name="T14" fmla="*/ 287177042 w 1253"/>
              <a:gd name="T15" fmla="*/ 177611565 h 602"/>
              <a:gd name="T16" fmla="*/ 304506941 w 1253"/>
              <a:gd name="T17" fmla="*/ 163535026 h 602"/>
              <a:gd name="T18" fmla="*/ 311933766 w 1253"/>
              <a:gd name="T19" fmla="*/ 160223249 h 602"/>
              <a:gd name="T20" fmla="*/ 308220354 w 1253"/>
              <a:gd name="T21" fmla="*/ 187133808 h 602"/>
              <a:gd name="T22" fmla="*/ 327200444 w 1253"/>
              <a:gd name="T23" fmla="*/ 166847446 h 602"/>
              <a:gd name="T24" fmla="*/ 363097484 w 1253"/>
              <a:gd name="T25" fmla="*/ 144904271 h 602"/>
              <a:gd name="T26" fmla="*/ 399407473 w 1253"/>
              <a:gd name="T27" fmla="*/ 127930369 h 602"/>
              <a:gd name="T28" fmla="*/ 453872136 w 1253"/>
              <a:gd name="T29" fmla="*/ 147802960 h 602"/>
              <a:gd name="T30" fmla="*/ 467901010 w 1253"/>
              <a:gd name="T31" fmla="*/ 128757830 h 602"/>
              <a:gd name="T32" fmla="*/ 517001427 w 1253"/>
              <a:gd name="T33" fmla="*/ 124617949 h 602"/>
              <a:gd name="T34" fmla="*/ 481516854 w 1253"/>
              <a:gd name="T35" fmla="*/ 82388431 h 602"/>
              <a:gd name="T36" fmla="*/ 452221302 w 1253"/>
              <a:gd name="T37" fmla="*/ 82388431 h 602"/>
              <a:gd name="T38" fmla="*/ 430353217 w 1253"/>
              <a:gd name="T39" fmla="*/ 84044641 h 602"/>
              <a:gd name="T40" fmla="*/ 421688588 w 1253"/>
              <a:gd name="T41" fmla="*/ 68726306 h 602"/>
              <a:gd name="T42" fmla="*/ 403120885 w 1253"/>
              <a:gd name="T43" fmla="*/ 57134122 h 602"/>
              <a:gd name="T44" fmla="*/ 329676052 w 1253"/>
              <a:gd name="T45" fmla="*/ 73280562 h 602"/>
              <a:gd name="T46" fmla="*/ 289652651 w 1253"/>
              <a:gd name="T47" fmla="*/ 98121160 h 602"/>
              <a:gd name="T48" fmla="*/ 266546761 w 1253"/>
              <a:gd name="T49" fmla="*/ 92738799 h 602"/>
              <a:gd name="T50" fmla="*/ 239726817 w 1253"/>
              <a:gd name="T51" fmla="*/ 99362996 h 602"/>
              <a:gd name="T52" fmla="*/ 182786546 w 1253"/>
              <a:gd name="T53" fmla="*/ 59617794 h 602"/>
              <a:gd name="T54" fmla="*/ 168345244 w 1253"/>
              <a:gd name="T55" fmla="*/ 69140037 h 602"/>
              <a:gd name="T56" fmla="*/ 159267587 w 1253"/>
              <a:gd name="T57" fmla="*/ 66241991 h 602"/>
              <a:gd name="T58" fmla="*/ 153078566 w 1253"/>
              <a:gd name="T59" fmla="*/ 57547853 h 602"/>
              <a:gd name="T60" fmla="*/ 186499958 w 1253"/>
              <a:gd name="T61" fmla="*/ 9108515 h 602"/>
              <a:gd name="T62" fmla="*/ 200528832 w 1253"/>
              <a:gd name="T63" fmla="*/ 0 h 602"/>
              <a:gd name="T64" fmla="*/ 151840762 w 1253"/>
              <a:gd name="T65" fmla="*/ 12420294 h 602"/>
              <a:gd name="T66" fmla="*/ 122545210 w 1253"/>
              <a:gd name="T67" fmla="*/ 39331462 h 602"/>
              <a:gd name="T68" fmla="*/ 95312879 w 1253"/>
              <a:gd name="T69" fmla="*/ 57547853 h 602"/>
              <a:gd name="T70" fmla="*/ 77983602 w 1253"/>
              <a:gd name="T71" fmla="*/ 72038083 h 602"/>
              <a:gd name="T72" fmla="*/ 41261215 w 1253"/>
              <a:gd name="T73" fmla="*/ 84044641 h 602"/>
              <a:gd name="T74" fmla="*/ 0 w 1253"/>
              <a:gd name="T75" fmla="*/ 107643403 h 6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53"/>
              <a:gd name="T115" fmla="*/ 0 h 602"/>
              <a:gd name="T116" fmla="*/ 1253 w 1253"/>
              <a:gd name="T117" fmla="*/ 602 h 6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53" h="602">
                <a:moveTo>
                  <a:pt x="0" y="260"/>
                </a:moveTo>
                <a:lnTo>
                  <a:pt x="98" y="323"/>
                </a:lnTo>
                <a:lnTo>
                  <a:pt x="342" y="383"/>
                </a:lnTo>
                <a:lnTo>
                  <a:pt x="449" y="395"/>
                </a:lnTo>
                <a:lnTo>
                  <a:pt x="465" y="432"/>
                </a:lnTo>
                <a:lnTo>
                  <a:pt x="509" y="443"/>
                </a:lnTo>
                <a:lnTo>
                  <a:pt x="571" y="602"/>
                </a:lnTo>
                <a:lnTo>
                  <a:pt x="626" y="477"/>
                </a:lnTo>
                <a:lnTo>
                  <a:pt x="638" y="452"/>
                </a:lnTo>
                <a:lnTo>
                  <a:pt x="653" y="434"/>
                </a:lnTo>
                <a:lnTo>
                  <a:pt x="653" y="414"/>
                </a:lnTo>
                <a:lnTo>
                  <a:pt x="672" y="382"/>
                </a:lnTo>
                <a:lnTo>
                  <a:pt x="678" y="384"/>
                </a:lnTo>
                <a:lnTo>
                  <a:pt x="671" y="403"/>
                </a:lnTo>
                <a:lnTo>
                  <a:pt x="675" y="437"/>
                </a:lnTo>
                <a:lnTo>
                  <a:pt x="696" y="429"/>
                </a:lnTo>
                <a:lnTo>
                  <a:pt x="709" y="391"/>
                </a:lnTo>
                <a:lnTo>
                  <a:pt x="738" y="395"/>
                </a:lnTo>
                <a:lnTo>
                  <a:pt x="752" y="377"/>
                </a:lnTo>
                <a:lnTo>
                  <a:pt x="756" y="387"/>
                </a:lnTo>
                <a:lnTo>
                  <a:pt x="727" y="443"/>
                </a:lnTo>
                <a:lnTo>
                  <a:pt x="747" y="452"/>
                </a:lnTo>
                <a:lnTo>
                  <a:pt x="767" y="417"/>
                </a:lnTo>
                <a:lnTo>
                  <a:pt x="793" y="403"/>
                </a:lnTo>
                <a:lnTo>
                  <a:pt x="807" y="362"/>
                </a:lnTo>
                <a:lnTo>
                  <a:pt x="880" y="350"/>
                </a:lnTo>
                <a:lnTo>
                  <a:pt x="913" y="344"/>
                </a:lnTo>
                <a:lnTo>
                  <a:pt x="968" y="309"/>
                </a:lnTo>
                <a:lnTo>
                  <a:pt x="1050" y="322"/>
                </a:lnTo>
                <a:lnTo>
                  <a:pt x="1100" y="357"/>
                </a:lnTo>
                <a:lnTo>
                  <a:pt x="1107" y="312"/>
                </a:lnTo>
                <a:lnTo>
                  <a:pt x="1134" y="311"/>
                </a:lnTo>
                <a:lnTo>
                  <a:pt x="1201" y="316"/>
                </a:lnTo>
                <a:lnTo>
                  <a:pt x="1253" y="301"/>
                </a:lnTo>
                <a:lnTo>
                  <a:pt x="1184" y="261"/>
                </a:lnTo>
                <a:lnTo>
                  <a:pt x="1167" y="199"/>
                </a:lnTo>
                <a:lnTo>
                  <a:pt x="1113" y="209"/>
                </a:lnTo>
                <a:lnTo>
                  <a:pt x="1096" y="199"/>
                </a:lnTo>
                <a:lnTo>
                  <a:pt x="1075" y="209"/>
                </a:lnTo>
                <a:lnTo>
                  <a:pt x="1043" y="203"/>
                </a:lnTo>
                <a:lnTo>
                  <a:pt x="1026" y="200"/>
                </a:lnTo>
                <a:lnTo>
                  <a:pt x="1022" y="166"/>
                </a:lnTo>
                <a:lnTo>
                  <a:pt x="1031" y="127"/>
                </a:lnTo>
                <a:lnTo>
                  <a:pt x="977" y="138"/>
                </a:lnTo>
                <a:lnTo>
                  <a:pt x="928" y="162"/>
                </a:lnTo>
                <a:lnTo>
                  <a:pt x="799" y="177"/>
                </a:lnTo>
                <a:lnTo>
                  <a:pt x="722" y="249"/>
                </a:lnTo>
                <a:lnTo>
                  <a:pt x="702" y="237"/>
                </a:lnTo>
                <a:lnTo>
                  <a:pt x="678" y="246"/>
                </a:lnTo>
                <a:lnTo>
                  <a:pt x="646" y="224"/>
                </a:lnTo>
                <a:lnTo>
                  <a:pt x="627" y="232"/>
                </a:lnTo>
                <a:lnTo>
                  <a:pt x="581" y="240"/>
                </a:lnTo>
                <a:lnTo>
                  <a:pt x="520" y="158"/>
                </a:lnTo>
                <a:lnTo>
                  <a:pt x="443" y="144"/>
                </a:lnTo>
                <a:lnTo>
                  <a:pt x="419" y="148"/>
                </a:lnTo>
                <a:lnTo>
                  <a:pt x="408" y="167"/>
                </a:lnTo>
                <a:lnTo>
                  <a:pt x="418" y="133"/>
                </a:lnTo>
                <a:lnTo>
                  <a:pt x="386" y="160"/>
                </a:lnTo>
                <a:lnTo>
                  <a:pt x="368" y="185"/>
                </a:lnTo>
                <a:lnTo>
                  <a:pt x="371" y="139"/>
                </a:lnTo>
                <a:lnTo>
                  <a:pt x="408" y="72"/>
                </a:lnTo>
                <a:lnTo>
                  <a:pt x="452" y="22"/>
                </a:lnTo>
                <a:lnTo>
                  <a:pt x="496" y="9"/>
                </a:lnTo>
                <a:lnTo>
                  <a:pt x="486" y="0"/>
                </a:lnTo>
                <a:lnTo>
                  <a:pt x="415" y="6"/>
                </a:lnTo>
                <a:lnTo>
                  <a:pt x="368" y="30"/>
                </a:lnTo>
                <a:lnTo>
                  <a:pt x="354" y="53"/>
                </a:lnTo>
                <a:lnTo>
                  <a:pt x="297" y="95"/>
                </a:lnTo>
                <a:lnTo>
                  <a:pt x="273" y="129"/>
                </a:lnTo>
                <a:lnTo>
                  <a:pt x="231" y="139"/>
                </a:lnTo>
                <a:lnTo>
                  <a:pt x="218" y="162"/>
                </a:lnTo>
                <a:lnTo>
                  <a:pt x="189" y="174"/>
                </a:lnTo>
                <a:lnTo>
                  <a:pt x="117" y="185"/>
                </a:lnTo>
                <a:lnTo>
                  <a:pt x="100" y="203"/>
                </a:lnTo>
                <a:lnTo>
                  <a:pt x="63" y="235"/>
                </a:lnTo>
                <a:lnTo>
                  <a:pt x="0" y="260"/>
                </a:lnTo>
                <a:close/>
              </a:path>
            </a:pathLst>
          </a:custGeom>
          <a:solidFill>
            <a:schemeClr val="accent1"/>
          </a:solidFill>
          <a:ln w="1588">
            <a:solidFill>
              <a:srgbClr val="000000"/>
            </a:solidFill>
            <a:round/>
            <a:headEnd/>
            <a:tailEnd/>
          </a:ln>
        </p:spPr>
        <p:txBody>
          <a:bodyPr/>
          <a:lstStyle/>
          <a:p>
            <a:endParaRPr lang="en-US" dirty="0"/>
          </a:p>
        </p:txBody>
      </p:sp>
      <p:sp>
        <p:nvSpPr>
          <p:cNvPr id="23590" name="Freeform 39"/>
          <p:cNvSpPr>
            <a:spLocks/>
          </p:cNvSpPr>
          <p:nvPr/>
        </p:nvSpPr>
        <p:spPr bwMode="auto">
          <a:xfrm>
            <a:off x="5751513" y="2446338"/>
            <a:ext cx="539750" cy="687387"/>
          </a:xfrm>
          <a:custGeom>
            <a:avLst/>
            <a:gdLst>
              <a:gd name="T0" fmla="*/ 0 w 840"/>
              <a:gd name="T1" fmla="*/ 442002660 h 1069"/>
              <a:gd name="T2" fmla="*/ 33030773 w 840"/>
              <a:gd name="T3" fmla="*/ 388250822 h 1069"/>
              <a:gd name="T4" fmla="*/ 39223760 w 840"/>
              <a:gd name="T5" fmla="*/ 369645084 h 1069"/>
              <a:gd name="T6" fmla="*/ 41701468 w 840"/>
              <a:gd name="T7" fmla="*/ 330778399 h 1069"/>
              <a:gd name="T8" fmla="*/ 33443296 w 840"/>
              <a:gd name="T9" fmla="*/ 294392558 h 1069"/>
              <a:gd name="T10" fmla="*/ 14451165 w 840"/>
              <a:gd name="T11" fmla="*/ 259661205 h 1069"/>
              <a:gd name="T12" fmla="*/ 5780466 w 840"/>
              <a:gd name="T13" fmla="*/ 239400981 h 1069"/>
              <a:gd name="T14" fmla="*/ 10322076 w 840"/>
              <a:gd name="T15" fmla="*/ 221621521 h 1069"/>
              <a:gd name="T16" fmla="*/ 1238855 w 840"/>
              <a:gd name="T17" fmla="*/ 199293993 h 1069"/>
              <a:gd name="T18" fmla="*/ 11147767 w 840"/>
              <a:gd name="T19" fmla="*/ 184408760 h 1069"/>
              <a:gd name="T20" fmla="*/ 20230986 w 840"/>
              <a:gd name="T21" fmla="*/ 145956218 h 1069"/>
              <a:gd name="T22" fmla="*/ 18167085 w 840"/>
              <a:gd name="T23" fmla="*/ 128176759 h 1069"/>
              <a:gd name="T24" fmla="*/ 29727375 w 840"/>
              <a:gd name="T25" fmla="*/ 116185752 h 1069"/>
              <a:gd name="T26" fmla="*/ 28489163 w 840"/>
              <a:gd name="T27" fmla="*/ 103368466 h 1069"/>
              <a:gd name="T28" fmla="*/ 49545843 w 840"/>
              <a:gd name="T29" fmla="*/ 95098606 h 1069"/>
              <a:gd name="T30" fmla="*/ 67299757 w 840"/>
              <a:gd name="T31" fmla="*/ 67809527 h 1069"/>
              <a:gd name="T32" fmla="*/ 65648380 w 840"/>
              <a:gd name="T33" fmla="*/ 111637682 h 1069"/>
              <a:gd name="T34" fmla="*/ 79686374 w 840"/>
              <a:gd name="T35" fmla="*/ 102128083 h 1069"/>
              <a:gd name="T36" fmla="*/ 79686374 w 840"/>
              <a:gd name="T37" fmla="*/ 66155684 h 1069"/>
              <a:gd name="T38" fmla="*/ 99504851 w 840"/>
              <a:gd name="T39" fmla="*/ 45068538 h 1069"/>
              <a:gd name="T40" fmla="*/ 112303991 w 840"/>
              <a:gd name="T41" fmla="*/ 43001234 h 1069"/>
              <a:gd name="T42" fmla="*/ 101569395 w 840"/>
              <a:gd name="T43" fmla="*/ 37626233 h 1069"/>
              <a:gd name="T44" fmla="*/ 97440308 w 840"/>
              <a:gd name="T45" fmla="*/ 24808304 h 1069"/>
              <a:gd name="T46" fmla="*/ 104459626 w 840"/>
              <a:gd name="T47" fmla="*/ 5788454 h 1069"/>
              <a:gd name="T48" fmla="*/ 121800375 w 840"/>
              <a:gd name="T49" fmla="*/ 0 h 1069"/>
              <a:gd name="T50" fmla="*/ 164327522 w 840"/>
              <a:gd name="T51" fmla="*/ 11164091 h 1069"/>
              <a:gd name="T52" fmla="*/ 179191245 w 840"/>
              <a:gd name="T53" fmla="*/ 25635225 h 1069"/>
              <a:gd name="T54" fmla="*/ 226260002 w 840"/>
              <a:gd name="T55" fmla="*/ 35145468 h 1069"/>
              <a:gd name="T56" fmla="*/ 236168909 w 840"/>
              <a:gd name="T57" fmla="*/ 47962764 h 1069"/>
              <a:gd name="T58" fmla="*/ 249794380 w 840"/>
              <a:gd name="T59" fmla="*/ 64088380 h 1069"/>
              <a:gd name="T60" fmla="*/ 237407764 w 840"/>
              <a:gd name="T61" fmla="*/ 64088380 h 1069"/>
              <a:gd name="T62" fmla="*/ 236168909 w 840"/>
              <a:gd name="T63" fmla="*/ 73597979 h 1069"/>
              <a:gd name="T64" fmla="*/ 250206903 w 840"/>
              <a:gd name="T65" fmla="*/ 91377458 h 1069"/>
              <a:gd name="T66" fmla="*/ 253510301 w 840"/>
              <a:gd name="T67" fmla="*/ 121147282 h 1069"/>
              <a:gd name="T68" fmla="*/ 253510301 w 840"/>
              <a:gd name="T69" fmla="*/ 140167123 h 1069"/>
              <a:gd name="T70" fmla="*/ 239472307 w 840"/>
              <a:gd name="T71" fmla="*/ 161254269 h 1069"/>
              <a:gd name="T72" fmla="*/ 237407764 w 840"/>
              <a:gd name="T73" fmla="*/ 173245317 h 1069"/>
              <a:gd name="T74" fmla="*/ 218414995 w 840"/>
              <a:gd name="T75" fmla="*/ 181101073 h 1069"/>
              <a:gd name="T76" fmla="*/ 213873385 w 840"/>
              <a:gd name="T77" fmla="*/ 190611315 h 1069"/>
              <a:gd name="T78" fmla="*/ 217589306 w 840"/>
              <a:gd name="T79" fmla="*/ 212938844 h 1069"/>
              <a:gd name="T80" fmla="*/ 236582075 w 840"/>
              <a:gd name="T81" fmla="*/ 223688826 h 1069"/>
              <a:gd name="T82" fmla="*/ 253097135 w 840"/>
              <a:gd name="T83" fmla="*/ 205909366 h 1069"/>
              <a:gd name="T84" fmla="*/ 264244897 w 840"/>
              <a:gd name="T85" fmla="*/ 179860690 h 1069"/>
              <a:gd name="T86" fmla="*/ 292734050 w 840"/>
              <a:gd name="T87" fmla="*/ 164975417 h 1069"/>
              <a:gd name="T88" fmla="*/ 312552508 w 840"/>
              <a:gd name="T89" fmla="*/ 174485699 h 1069"/>
              <a:gd name="T90" fmla="*/ 324112793 w 840"/>
              <a:gd name="T91" fmla="*/ 201361297 h 1069"/>
              <a:gd name="T92" fmla="*/ 340628576 w 840"/>
              <a:gd name="T93" fmla="*/ 255113136 h 1069"/>
              <a:gd name="T94" fmla="*/ 346821563 w 840"/>
              <a:gd name="T95" fmla="*/ 272065030 h 1069"/>
              <a:gd name="T96" fmla="*/ 343105642 w 840"/>
              <a:gd name="T97" fmla="*/ 286950263 h 1069"/>
              <a:gd name="T98" fmla="*/ 345170185 w 840"/>
              <a:gd name="T99" fmla="*/ 308450870 h 1069"/>
              <a:gd name="T100" fmla="*/ 339389722 w 840"/>
              <a:gd name="T101" fmla="*/ 321268156 h 1069"/>
              <a:gd name="T102" fmla="*/ 331544634 w 840"/>
              <a:gd name="T103" fmla="*/ 308450870 h 1069"/>
              <a:gd name="T104" fmla="*/ 322874581 w 840"/>
              <a:gd name="T105" fmla="*/ 313825861 h 1069"/>
              <a:gd name="T106" fmla="*/ 321222561 w 840"/>
              <a:gd name="T107" fmla="*/ 334086085 h 1069"/>
              <a:gd name="T108" fmla="*/ 317919806 w 840"/>
              <a:gd name="T109" fmla="*/ 343595765 h 1069"/>
              <a:gd name="T110" fmla="*/ 301817269 w 840"/>
              <a:gd name="T111" fmla="*/ 352279086 h 1069"/>
              <a:gd name="T112" fmla="*/ 301404103 w 840"/>
              <a:gd name="T113" fmla="*/ 381221988 h 1069"/>
              <a:gd name="T114" fmla="*/ 291495196 w 840"/>
              <a:gd name="T115" fmla="*/ 392386073 h 1069"/>
              <a:gd name="T116" fmla="*/ 282411977 w 840"/>
              <a:gd name="T117" fmla="*/ 415953984 h 1069"/>
              <a:gd name="T118" fmla="*/ 169694861 w 840"/>
              <a:gd name="T119" fmla="*/ 432079600 h 1069"/>
              <a:gd name="T120" fmla="*/ 166804589 w 840"/>
              <a:gd name="T121" fmla="*/ 425463584 h 1069"/>
              <a:gd name="T122" fmla="*/ 0 w 840"/>
              <a:gd name="T123" fmla="*/ 442002660 h 10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0"/>
              <a:gd name="T187" fmla="*/ 0 h 1069"/>
              <a:gd name="T188" fmla="*/ 840 w 840"/>
              <a:gd name="T189" fmla="*/ 1069 h 10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0" h="1069">
                <a:moveTo>
                  <a:pt x="0" y="1069"/>
                </a:moveTo>
                <a:lnTo>
                  <a:pt x="80" y="939"/>
                </a:lnTo>
                <a:lnTo>
                  <a:pt x="95" y="894"/>
                </a:lnTo>
                <a:lnTo>
                  <a:pt x="101" y="800"/>
                </a:lnTo>
                <a:lnTo>
                  <a:pt x="81" y="712"/>
                </a:lnTo>
                <a:lnTo>
                  <a:pt x="35" y="628"/>
                </a:lnTo>
                <a:lnTo>
                  <a:pt x="14" y="579"/>
                </a:lnTo>
                <a:lnTo>
                  <a:pt x="25" y="536"/>
                </a:lnTo>
                <a:lnTo>
                  <a:pt x="3" y="482"/>
                </a:lnTo>
                <a:lnTo>
                  <a:pt x="27" y="446"/>
                </a:lnTo>
                <a:lnTo>
                  <a:pt x="49" y="353"/>
                </a:lnTo>
                <a:lnTo>
                  <a:pt x="44" y="310"/>
                </a:lnTo>
                <a:lnTo>
                  <a:pt x="72" y="281"/>
                </a:lnTo>
                <a:lnTo>
                  <a:pt x="69" y="250"/>
                </a:lnTo>
                <a:lnTo>
                  <a:pt x="120" y="230"/>
                </a:lnTo>
                <a:lnTo>
                  <a:pt x="163" y="164"/>
                </a:lnTo>
                <a:lnTo>
                  <a:pt x="159" y="270"/>
                </a:lnTo>
                <a:lnTo>
                  <a:pt x="193" y="247"/>
                </a:lnTo>
                <a:lnTo>
                  <a:pt x="193" y="160"/>
                </a:lnTo>
                <a:lnTo>
                  <a:pt x="241" y="109"/>
                </a:lnTo>
                <a:lnTo>
                  <a:pt x="272" y="104"/>
                </a:lnTo>
                <a:lnTo>
                  <a:pt x="246" y="91"/>
                </a:lnTo>
                <a:lnTo>
                  <a:pt x="236" y="60"/>
                </a:lnTo>
                <a:lnTo>
                  <a:pt x="253" y="14"/>
                </a:lnTo>
                <a:lnTo>
                  <a:pt x="295" y="0"/>
                </a:lnTo>
                <a:lnTo>
                  <a:pt x="398" y="27"/>
                </a:lnTo>
                <a:lnTo>
                  <a:pt x="434" y="62"/>
                </a:lnTo>
                <a:lnTo>
                  <a:pt x="548" y="85"/>
                </a:lnTo>
                <a:lnTo>
                  <a:pt x="572" y="116"/>
                </a:lnTo>
                <a:lnTo>
                  <a:pt x="605" y="155"/>
                </a:lnTo>
                <a:lnTo>
                  <a:pt x="575" y="155"/>
                </a:lnTo>
                <a:lnTo>
                  <a:pt x="572" y="178"/>
                </a:lnTo>
                <a:lnTo>
                  <a:pt x="606" y="221"/>
                </a:lnTo>
                <a:lnTo>
                  <a:pt x="614" y="293"/>
                </a:lnTo>
                <a:lnTo>
                  <a:pt x="614" y="339"/>
                </a:lnTo>
                <a:lnTo>
                  <a:pt x="580" y="390"/>
                </a:lnTo>
                <a:lnTo>
                  <a:pt x="575" y="419"/>
                </a:lnTo>
                <a:lnTo>
                  <a:pt x="529" y="438"/>
                </a:lnTo>
                <a:lnTo>
                  <a:pt x="518" y="461"/>
                </a:lnTo>
                <a:lnTo>
                  <a:pt x="527" y="515"/>
                </a:lnTo>
                <a:lnTo>
                  <a:pt x="573" y="541"/>
                </a:lnTo>
                <a:lnTo>
                  <a:pt x="613" y="498"/>
                </a:lnTo>
                <a:lnTo>
                  <a:pt x="640" y="435"/>
                </a:lnTo>
                <a:lnTo>
                  <a:pt x="709" y="399"/>
                </a:lnTo>
                <a:lnTo>
                  <a:pt x="757" y="422"/>
                </a:lnTo>
                <a:lnTo>
                  <a:pt x="785" y="487"/>
                </a:lnTo>
                <a:lnTo>
                  <a:pt x="825" y="617"/>
                </a:lnTo>
                <a:lnTo>
                  <a:pt x="840" y="658"/>
                </a:lnTo>
                <a:lnTo>
                  <a:pt x="831" y="694"/>
                </a:lnTo>
                <a:lnTo>
                  <a:pt x="836" y="746"/>
                </a:lnTo>
                <a:lnTo>
                  <a:pt x="822" y="777"/>
                </a:lnTo>
                <a:lnTo>
                  <a:pt x="803" y="746"/>
                </a:lnTo>
                <a:lnTo>
                  <a:pt x="782" y="759"/>
                </a:lnTo>
                <a:lnTo>
                  <a:pt x="778" y="808"/>
                </a:lnTo>
                <a:lnTo>
                  <a:pt x="770" y="831"/>
                </a:lnTo>
                <a:lnTo>
                  <a:pt x="731" y="852"/>
                </a:lnTo>
                <a:lnTo>
                  <a:pt x="730" y="922"/>
                </a:lnTo>
                <a:lnTo>
                  <a:pt x="706" y="949"/>
                </a:lnTo>
                <a:lnTo>
                  <a:pt x="684" y="1006"/>
                </a:lnTo>
                <a:lnTo>
                  <a:pt x="411" y="1045"/>
                </a:lnTo>
                <a:lnTo>
                  <a:pt x="404" y="1029"/>
                </a:lnTo>
                <a:lnTo>
                  <a:pt x="0" y="1069"/>
                </a:lnTo>
                <a:close/>
              </a:path>
            </a:pathLst>
          </a:custGeom>
          <a:solidFill>
            <a:schemeClr val="accent1"/>
          </a:solidFill>
          <a:ln w="1588">
            <a:solidFill>
              <a:srgbClr val="000000"/>
            </a:solidFill>
            <a:round/>
            <a:headEnd/>
            <a:tailEnd/>
          </a:ln>
        </p:spPr>
        <p:txBody>
          <a:bodyPr/>
          <a:lstStyle/>
          <a:p>
            <a:endParaRPr lang="en-US" dirty="0"/>
          </a:p>
        </p:txBody>
      </p:sp>
      <p:sp>
        <p:nvSpPr>
          <p:cNvPr id="23591" name="Freeform 40"/>
          <p:cNvSpPr>
            <a:spLocks/>
          </p:cNvSpPr>
          <p:nvPr/>
        </p:nvSpPr>
        <p:spPr bwMode="auto">
          <a:xfrm>
            <a:off x="4408488" y="1928813"/>
            <a:ext cx="925512" cy="965200"/>
          </a:xfrm>
          <a:custGeom>
            <a:avLst/>
            <a:gdLst>
              <a:gd name="T0" fmla="*/ 0 w 1440"/>
              <a:gd name="T1" fmla="*/ 38200383 h 1506"/>
              <a:gd name="T2" fmla="*/ 4957273 w 1440"/>
              <a:gd name="T3" fmla="*/ 126512980 h 1506"/>
              <a:gd name="T4" fmla="*/ 26437508 w 1440"/>
              <a:gd name="T5" fmla="*/ 196341949 h 1506"/>
              <a:gd name="T6" fmla="*/ 29742356 w 1440"/>
              <a:gd name="T7" fmla="*/ 287118787 h 1506"/>
              <a:gd name="T8" fmla="*/ 46265321 w 1440"/>
              <a:gd name="T9" fmla="*/ 360644524 h 1506"/>
              <a:gd name="T10" fmla="*/ 25198351 w 1440"/>
              <a:gd name="T11" fmla="*/ 397201622 h 1506"/>
              <a:gd name="T12" fmla="*/ 54527441 w 1440"/>
              <a:gd name="T13" fmla="*/ 425955087 h 1506"/>
              <a:gd name="T14" fmla="*/ 53287641 w 1440"/>
              <a:gd name="T15" fmla="*/ 618599588 h 1506"/>
              <a:gd name="T16" fmla="*/ 482896166 w 1440"/>
              <a:gd name="T17" fmla="*/ 611206133 h 1506"/>
              <a:gd name="T18" fmla="*/ 473808156 w 1440"/>
              <a:gd name="T19" fmla="*/ 573005759 h 1506"/>
              <a:gd name="T20" fmla="*/ 463067721 w 1440"/>
              <a:gd name="T21" fmla="*/ 560272302 h 1506"/>
              <a:gd name="T22" fmla="*/ 428782012 w 1440"/>
              <a:gd name="T23" fmla="*/ 539734570 h 1506"/>
              <a:gd name="T24" fmla="*/ 406888519 w 1440"/>
              <a:gd name="T25" fmla="*/ 515910288 h 1506"/>
              <a:gd name="T26" fmla="*/ 348643626 w 1440"/>
              <a:gd name="T27" fmla="*/ 482228280 h 1506"/>
              <a:gd name="T28" fmla="*/ 349882784 w 1440"/>
              <a:gd name="T29" fmla="*/ 425955087 h 1506"/>
              <a:gd name="T30" fmla="*/ 338316459 w 1440"/>
              <a:gd name="T31" fmla="*/ 389808167 h 1506"/>
              <a:gd name="T32" fmla="*/ 384581759 w 1440"/>
              <a:gd name="T33" fmla="*/ 334766709 h 1506"/>
              <a:gd name="T34" fmla="*/ 382103445 w 1440"/>
              <a:gd name="T35" fmla="*/ 280957788 h 1506"/>
              <a:gd name="T36" fmla="*/ 392430613 w 1440"/>
              <a:gd name="T37" fmla="*/ 271921058 h 1506"/>
              <a:gd name="T38" fmla="*/ 449849615 w 1440"/>
              <a:gd name="T39" fmla="*/ 226738048 h 1506"/>
              <a:gd name="T40" fmla="*/ 479178052 w 1440"/>
              <a:gd name="T41" fmla="*/ 194698674 h 1506"/>
              <a:gd name="T42" fmla="*/ 518008409 w 1440"/>
              <a:gd name="T43" fmla="*/ 166767447 h 1506"/>
              <a:gd name="T44" fmla="*/ 594841947 w 1440"/>
              <a:gd name="T45" fmla="*/ 130620527 h 1506"/>
              <a:gd name="T46" fmla="*/ 565926134 w 1440"/>
              <a:gd name="T47" fmla="*/ 131852983 h 1506"/>
              <a:gd name="T48" fmla="*/ 539488635 w 1440"/>
              <a:gd name="T49" fmla="*/ 120351981 h 1506"/>
              <a:gd name="T50" fmla="*/ 497767340 w 1440"/>
              <a:gd name="T51" fmla="*/ 125280524 h 1506"/>
              <a:gd name="T52" fmla="*/ 487026905 w 1440"/>
              <a:gd name="T53" fmla="*/ 109261157 h 1506"/>
              <a:gd name="T54" fmla="*/ 473394889 w 1440"/>
              <a:gd name="T55" fmla="*/ 115833616 h 1506"/>
              <a:gd name="T56" fmla="*/ 445718233 w 1440"/>
              <a:gd name="T57" fmla="*/ 131852983 h 1506"/>
              <a:gd name="T58" fmla="*/ 425477164 w 1440"/>
              <a:gd name="T59" fmla="*/ 126923799 h 1506"/>
              <a:gd name="T60" fmla="*/ 416389154 w 1440"/>
              <a:gd name="T61" fmla="*/ 117476250 h 1506"/>
              <a:gd name="T62" fmla="*/ 399452933 w 1440"/>
              <a:gd name="T63" fmla="*/ 114190341 h 1506"/>
              <a:gd name="T64" fmla="*/ 393256503 w 1440"/>
              <a:gd name="T65" fmla="*/ 102278521 h 1506"/>
              <a:gd name="T66" fmla="*/ 377972706 w 1440"/>
              <a:gd name="T67" fmla="*/ 103921155 h 1506"/>
              <a:gd name="T68" fmla="*/ 377972706 w 1440"/>
              <a:gd name="T69" fmla="*/ 115011979 h 1506"/>
              <a:gd name="T70" fmla="*/ 371363010 w 1440"/>
              <a:gd name="T71" fmla="*/ 115833616 h 1506"/>
              <a:gd name="T72" fmla="*/ 359796685 w 1440"/>
              <a:gd name="T73" fmla="*/ 93241791 h 1506"/>
              <a:gd name="T74" fmla="*/ 344925512 w 1440"/>
              <a:gd name="T75" fmla="*/ 93241791 h 1506"/>
              <a:gd name="T76" fmla="*/ 349882784 w 1440"/>
              <a:gd name="T77" fmla="*/ 83383403 h 1506"/>
              <a:gd name="T78" fmla="*/ 315596994 w 1440"/>
              <a:gd name="T79" fmla="*/ 76400767 h 1506"/>
              <a:gd name="T80" fmla="*/ 302790869 w 1440"/>
              <a:gd name="T81" fmla="*/ 74757492 h 1506"/>
              <a:gd name="T82" fmla="*/ 261895464 w 1440"/>
              <a:gd name="T83" fmla="*/ 89955882 h 1506"/>
              <a:gd name="T84" fmla="*/ 256938835 w 1440"/>
              <a:gd name="T85" fmla="*/ 76400767 h 1506"/>
              <a:gd name="T86" fmla="*/ 194149937 w 1440"/>
              <a:gd name="T87" fmla="*/ 65310584 h 1506"/>
              <a:gd name="T88" fmla="*/ 182996236 w 1440"/>
              <a:gd name="T89" fmla="*/ 4107548 h 1506"/>
              <a:gd name="T90" fmla="*/ 156559340 w 1440"/>
              <a:gd name="T91" fmla="*/ 0 h 1506"/>
              <a:gd name="T92" fmla="*/ 156559340 w 1440"/>
              <a:gd name="T93" fmla="*/ 38611202 h 1506"/>
              <a:gd name="T94" fmla="*/ 0 w 1440"/>
              <a:gd name="T95" fmla="*/ 38200383 h 15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40"/>
              <a:gd name="T145" fmla="*/ 0 h 1506"/>
              <a:gd name="T146" fmla="*/ 1440 w 1440"/>
              <a:gd name="T147" fmla="*/ 1506 h 15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40" h="1506">
                <a:moveTo>
                  <a:pt x="0" y="93"/>
                </a:moveTo>
                <a:lnTo>
                  <a:pt x="12" y="308"/>
                </a:lnTo>
                <a:lnTo>
                  <a:pt x="64" y="478"/>
                </a:lnTo>
                <a:lnTo>
                  <a:pt x="72" y="699"/>
                </a:lnTo>
                <a:lnTo>
                  <a:pt x="112" y="878"/>
                </a:lnTo>
                <a:lnTo>
                  <a:pt x="61" y="967"/>
                </a:lnTo>
                <a:lnTo>
                  <a:pt x="132" y="1037"/>
                </a:lnTo>
                <a:lnTo>
                  <a:pt x="129" y="1506"/>
                </a:lnTo>
                <a:lnTo>
                  <a:pt x="1169" y="1488"/>
                </a:lnTo>
                <a:lnTo>
                  <a:pt x="1147" y="1395"/>
                </a:lnTo>
                <a:lnTo>
                  <a:pt x="1121" y="1364"/>
                </a:lnTo>
                <a:lnTo>
                  <a:pt x="1038" y="1314"/>
                </a:lnTo>
                <a:lnTo>
                  <a:pt x="985" y="1256"/>
                </a:lnTo>
                <a:lnTo>
                  <a:pt x="844" y="1174"/>
                </a:lnTo>
                <a:lnTo>
                  <a:pt x="847" y="1037"/>
                </a:lnTo>
                <a:lnTo>
                  <a:pt x="819" y="949"/>
                </a:lnTo>
                <a:lnTo>
                  <a:pt x="931" y="815"/>
                </a:lnTo>
                <a:lnTo>
                  <a:pt x="925" y="684"/>
                </a:lnTo>
                <a:lnTo>
                  <a:pt x="950" y="662"/>
                </a:lnTo>
                <a:lnTo>
                  <a:pt x="1089" y="552"/>
                </a:lnTo>
                <a:lnTo>
                  <a:pt x="1160" y="474"/>
                </a:lnTo>
                <a:lnTo>
                  <a:pt x="1254" y="406"/>
                </a:lnTo>
                <a:lnTo>
                  <a:pt x="1440" y="318"/>
                </a:lnTo>
                <a:lnTo>
                  <a:pt x="1370" y="321"/>
                </a:lnTo>
                <a:lnTo>
                  <a:pt x="1306" y="293"/>
                </a:lnTo>
                <a:lnTo>
                  <a:pt x="1205" y="305"/>
                </a:lnTo>
                <a:lnTo>
                  <a:pt x="1179" y="266"/>
                </a:lnTo>
                <a:lnTo>
                  <a:pt x="1146" y="282"/>
                </a:lnTo>
                <a:lnTo>
                  <a:pt x="1079" y="321"/>
                </a:lnTo>
                <a:lnTo>
                  <a:pt x="1030" y="309"/>
                </a:lnTo>
                <a:lnTo>
                  <a:pt x="1008" y="286"/>
                </a:lnTo>
                <a:lnTo>
                  <a:pt x="967" y="278"/>
                </a:lnTo>
                <a:lnTo>
                  <a:pt x="952" y="249"/>
                </a:lnTo>
                <a:lnTo>
                  <a:pt x="915" y="253"/>
                </a:lnTo>
                <a:lnTo>
                  <a:pt x="915" y="280"/>
                </a:lnTo>
                <a:lnTo>
                  <a:pt x="899" y="282"/>
                </a:lnTo>
                <a:lnTo>
                  <a:pt x="871" y="227"/>
                </a:lnTo>
                <a:lnTo>
                  <a:pt x="835" y="227"/>
                </a:lnTo>
                <a:lnTo>
                  <a:pt x="847" y="203"/>
                </a:lnTo>
                <a:lnTo>
                  <a:pt x="764" y="186"/>
                </a:lnTo>
                <a:lnTo>
                  <a:pt x="733" y="182"/>
                </a:lnTo>
                <a:lnTo>
                  <a:pt x="634" y="219"/>
                </a:lnTo>
                <a:lnTo>
                  <a:pt x="622" y="186"/>
                </a:lnTo>
                <a:lnTo>
                  <a:pt x="470" y="159"/>
                </a:lnTo>
                <a:lnTo>
                  <a:pt x="443" y="10"/>
                </a:lnTo>
                <a:lnTo>
                  <a:pt x="379" y="0"/>
                </a:lnTo>
                <a:lnTo>
                  <a:pt x="379" y="94"/>
                </a:lnTo>
                <a:lnTo>
                  <a:pt x="0" y="93"/>
                </a:lnTo>
                <a:close/>
              </a:path>
            </a:pathLst>
          </a:custGeom>
          <a:solidFill>
            <a:srgbClr val="33CC33"/>
          </a:solidFill>
          <a:ln w="1651">
            <a:solidFill>
              <a:srgbClr val="000000"/>
            </a:solidFill>
            <a:round/>
            <a:headEnd/>
            <a:tailEnd/>
          </a:ln>
        </p:spPr>
        <p:txBody>
          <a:bodyPr/>
          <a:lstStyle/>
          <a:p>
            <a:endParaRPr lang="en-US" dirty="0"/>
          </a:p>
        </p:txBody>
      </p:sp>
      <p:sp>
        <p:nvSpPr>
          <p:cNvPr id="23592" name="Freeform 41"/>
          <p:cNvSpPr>
            <a:spLocks/>
          </p:cNvSpPr>
          <p:nvPr/>
        </p:nvSpPr>
        <p:spPr bwMode="auto">
          <a:xfrm>
            <a:off x="5200650" y="4270375"/>
            <a:ext cx="496888" cy="806450"/>
          </a:xfrm>
          <a:custGeom>
            <a:avLst/>
            <a:gdLst>
              <a:gd name="T0" fmla="*/ 0 w 773"/>
              <a:gd name="T1" fmla="*/ 440049657 h 1254"/>
              <a:gd name="T2" fmla="*/ 826647 w 773"/>
              <a:gd name="T3" fmla="*/ 420197747 h 1254"/>
              <a:gd name="T4" fmla="*/ 20246417 w 773"/>
              <a:gd name="T5" fmla="*/ 361882560 h 1254"/>
              <a:gd name="T6" fmla="*/ 52476005 w 773"/>
              <a:gd name="T7" fmla="*/ 322592817 h 1254"/>
              <a:gd name="T8" fmla="*/ 42559460 w 773"/>
              <a:gd name="T9" fmla="*/ 310598968 h 1254"/>
              <a:gd name="T10" fmla="*/ 45038757 w 773"/>
              <a:gd name="T11" fmla="*/ 272549205 h 1254"/>
              <a:gd name="T12" fmla="*/ 30163609 w 773"/>
              <a:gd name="T13" fmla="*/ 228709597 h 1254"/>
              <a:gd name="T14" fmla="*/ 23965689 w 773"/>
              <a:gd name="T15" fmla="*/ 170395053 h 1254"/>
              <a:gd name="T16" fmla="*/ 47104730 w 773"/>
              <a:gd name="T17" fmla="*/ 107531167 h 1254"/>
              <a:gd name="T18" fmla="*/ 80573630 w 773"/>
              <a:gd name="T19" fmla="*/ 62036837 h 1254"/>
              <a:gd name="T20" fmla="*/ 79746983 w 773"/>
              <a:gd name="T21" fmla="*/ 50870660 h 1254"/>
              <a:gd name="T22" fmla="*/ 105778656 w 773"/>
              <a:gd name="T23" fmla="*/ 12407368 h 1254"/>
              <a:gd name="T24" fmla="*/ 297089515 w 773"/>
              <a:gd name="T25" fmla="*/ 0 h 1254"/>
              <a:gd name="T26" fmla="*/ 306179412 w 773"/>
              <a:gd name="T27" fmla="*/ 9512122 h 1254"/>
              <a:gd name="T28" fmla="*/ 297089515 w 773"/>
              <a:gd name="T29" fmla="*/ 331691421 h 1254"/>
              <a:gd name="T30" fmla="*/ 319401900 w 773"/>
              <a:gd name="T31" fmla="*/ 489265597 h 1254"/>
              <a:gd name="T32" fmla="*/ 309898036 w 773"/>
              <a:gd name="T33" fmla="*/ 495055442 h 1254"/>
              <a:gd name="T34" fmla="*/ 297915518 w 773"/>
              <a:gd name="T35" fmla="*/ 489265597 h 1254"/>
              <a:gd name="T36" fmla="*/ 283867027 w 773"/>
              <a:gd name="T37" fmla="*/ 495055442 h 1254"/>
              <a:gd name="T38" fmla="*/ 269405212 w 773"/>
              <a:gd name="T39" fmla="*/ 486370352 h 1254"/>
              <a:gd name="T40" fmla="*/ 268165243 w 773"/>
              <a:gd name="T41" fmla="*/ 492160198 h 1254"/>
              <a:gd name="T42" fmla="*/ 254116751 w 773"/>
              <a:gd name="T43" fmla="*/ 494228413 h 1254"/>
              <a:gd name="T44" fmla="*/ 233043693 w 773"/>
              <a:gd name="T45" fmla="*/ 502499989 h 1254"/>
              <a:gd name="T46" fmla="*/ 226845772 w 773"/>
              <a:gd name="T47" fmla="*/ 498364201 h 1254"/>
              <a:gd name="T48" fmla="*/ 216928585 w 773"/>
              <a:gd name="T49" fmla="*/ 515320867 h 1254"/>
              <a:gd name="T50" fmla="*/ 207425364 w 773"/>
              <a:gd name="T51" fmla="*/ 518629626 h 1254"/>
              <a:gd name="T52" fmla="*/ 174782468 w 773"/>
              <a:gd name="T53" fmla="*/ 469000172 h 1254"/>
              <a:gd name="T54" fmla="*/ 180980389 w 773"/>
              <a:gd name="T55" fmla="*/ 433432139 h 1254"/>
              <a:gd name="T56" fmla="*/ 0 w 773"/>
              <a:gd name="T57" fmla="*/ 440049657 h 1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3"/>
              <a:gd name="T88" fmla="*/ 0 h 1254"/>
              <a:gd name="T89" fmla="*/ 773 w 773"/>
              <a:gd name="T90" fmla="*/ 1254 h 125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3" h="1254">
                <a:moveTo>
                  <a:pt x="0" y="1064"/>
                </a:moveTo>
                <a:lnTo>
                  <a:pt x="2" y="1016"/>
                </a:lnTo>
                <a:lnTo>
                  <a:pt x="49" y="875"/>
                </a:lnTo>
                <a:lnTo>
                  <a:pt x="127" y="780"/>
                </a:lnTo>
                <a:lnTo>
                  <a:pt x="103" y="751"/>
                </a:lnTo>
                <a:lnTo>
                  <a:pt x="109" y="659"/>
                </a:lnTo>
                <a:lnTo>
                  <a:pt x="73" y="553"/>
                </a:lnTo>
                <a:lnTo>
                  <a:pt x="58" y="412"/>
                </a:lnTo>
                <a:lnTo>
                  <a:pt x="114" y="260"/>
                </a:lnTo>
                <a:lnTo>
                  <a:pt x="195" y="150"/>
                </a:lnTo>
                <a:lnTo>
                  <a:pt x="193" y="123"/>
                </a:lnTo>
                <a:lnTo>
                  <a:pt x="256" y="30"/>
                </a:lnTo>
                <a:lnTo>
                  <a:pt x="719" y="0"/>
                </a:lnTo>
                <a:lnTo>
                  <a:pt x="741" y="23"/>
                </a:lnTo>
                <a:lnTo>
                  <a:pt x="719" y="802"/>
                </a:lnTo>
                <a:lnTo>
                  <a:pt x="773" y="1183"/>
                </a:lnTo>
                <a:lnTo>
                  <a:pt x="750" y="1197"/>
                </a:lnTo>
                <a:lnTo>
                  <a:pt x="721" y="1183"/>
                </a:lnTo>
                <a:lnTo>
                  <a:pt x="687" y="1197"/>
                </a:lnTo>
                <a:lnTo>
                  <a:pt x="652" y="1176"/>
                </a:lnTo>
                <a:lnTo>
                  <a:pt x="649" y="1190"/>
                </a:lnTo>
                <a:lnTo>
                  <a:pt x="615" y="1195"/>
                </a:lnTo>
                <a:lnTo>
                  <a:pt x="564" y="1215"/>
                </a:lnTo>
                <a:lnTo>
                  <a:pt x="549" y="1205"/>
                </a:lnTo>
                <a:lnTo>
                  <a:pt x="525" y="1246"/>
                </a:lnTo>
                <a:lnTo>
                  <a:pt x="502" y="1254"/>
                </a:lnTo>
                <a:lnTo>
                  <a:pt x="423" y="1134"/>
                </a:lnTo>
                <a:lnTo>
                  <a:pt x="438" y="1048"/>
                </a:lnTo>
                <a:lnTo>
                  <a:pt x="0" y="1064"/>
                </a:lnTo>
                <a:close/>
              </a:path>
            </a:pathLst>
          </a:custGeom>
          <a:solidFill>
            <a:schemeClr val="accent1"/>
          </a:solidFill>
          <a:ln w="1588">
            <a:solidFill>
              <a:srgbClr val="000000"/>
            </a:solidFill>
            <a:round/>
            <a:headEnd/>
            <a:tailEnd/>
          </a:ln>
        </p:spPr>
        <p:txBody>
          <a:bodyPr/>
          <a:lstStyle/>
          <a:p>
            <a:endParaRPr lang="en-US" dirty="0"/>
          </a:p>
        </p:txBody>
      </p:sp>
      <p:sp>
        <p:nvSpPr>
          <p:cNvPr id="23593" name="Freeform 42"/>
          <p:cNvSpPr>
            <a:spLocks/>
          </p:cNvSpPr>
          <p:nvPr/>
        </p:nvSpPr>
        <p:spPr bwMode="auto">
          <a:xfrm>
            <a:off x="4578350" y="3365500"/>
            <a:ext cx="933450" cy="757238"/>
          </a:xfrm>
          <a:custGeom>
            <a:avLst/>
            <a:gdLst>
              <a:gd name="T0" fmla="*/ 0 w 1452"/>
              <a:gd name="T1" fmla="*/ 7000601 h 1180"/>
              <a:gd name="T2" fmla="*/ 35542457 w 1452"/>
              <a:gd name="T3" fmla="*/ 69596581 h 1180"/>
              <a:gd name="T4" fmla="*/ 54140102 w 1452"/>
              <a:gd name="T5" fmla="*/ 83598419 h 1180"/>
              <a:gd name="T6" fmla="*/ 64472336 w 1452"/>
              <a:gd name="T7" fmla="*/ 81539117 h 1180"/>
              <a:gd name="T8" fmla="*/ 74391203 w 1452"/>
              <a:gd name="T9" fmla="*/ 89363713 h 1180"/>
              <a:gd name="T10" fmla="*/ 75631302 w 1452"/>
              <a:gd name="T11" fmla="*/ 98011624 h 1180"/>
              <a:gd name="T12" fmla="*/ 66125802 w 1452"/>
              <a:gd name="T13" fmla="*/ 98011624 h 1180"/>
              <a:gd name="T14" fmla="*/ 55793568 w 1452"/>
              <a:gd name="T15" fmla="*/ 120661373 h 1180"/>
              <a:gd name="T16" fmla="*/ 82656604 w 1452"/>
              <a:gd name="T17" fmla="*/ 155253659 h 1180"/>
              <a:gd name="T18" fmla="*/ 102494359 w 1452"/>
              <a:gd name="T19" fmla="*/ 161842911 h 1180"/>
              <a:gd name="T20" fmla="*/ 98774703 w 1452"/>
              <a:gd name="T21" fmla="*/ 387516547 h 1180"/>
              <a:gd name="T22" fmla="*/ 101667626 w 1452"/>
              <a:gd name="T23" fmla="*/ 443935246 h 1180"/>
              <a:gd name="T24" fmla="*/ 499247239 w 1452"/>
              <a:gd name="T25" fmla="*/ 431168732 h 1180"/>
              <a:gd name="T26" fmla="*/ 506273184 w 1452"/>
              <a:gd name="T27" fmla="*/ 464525694 h 1180"/>
              <a:gd name="T28" fmla="*/ 488502282 w 1452"/>
              <a:gd name="T29" fmla="*/ 485940119 h 1180"/>
              <a:gd name="T30" fmla="*/ 550081675 w 1452"/>
              <a:gd name="T31" fmla="*/ 482645494 h 1180"/>
              <a:gd name="T32" fmla="*/ 559173809 w 1452"/>
              <a:gd name="T33" fmla="*/ 464525694 h 1180"/>
              <a:gd name="T34" fmla="*/ 562480098 w 1452"/>
              <a:gd name="T35" fmla="*/ 443935246 h 1180"/>
              <a:gd name="T36" fmla="*/ 574465155 w 1452"/>
              <a:gd name="T37" fmla="*/ 427874748 h 1180"/>
              <a:gd name="T38" fmla="*/ 581077733 w 1452"/>
              <a:gd name="T39" fmla="*/ 413048933 h 1180"/>
              <a:gd name="T40" fmla="*/ 594302890 w 1452"/>
              <a:gd name="T41" fmla="*/ 410578284 h 1180"/>
              <a:gd name="T42" fmla="*/ 600088735 w 1452"/>
              <a:gd name="T43" fmla="*/ 377221323 h 1180"/>
              <a:gd name="T44" fmla="*/ 591409967 w 1452"/>
              <a:gd name="T45" fmla="*/ 373514708 h 1180"/>
              <a:gd name="T46" fmla="*/ 576531345 w 1452"/>
              <a:gd name="T47" fmla="*/ 372691373 h 1180"/>
              <a:gd name="T48" fmla="*/ 563719555 w 1452"/>
              <a:gd name="T49" fmla="*/ 347982322 h 1180"/>
              <a:gd name="T50" fmla="*/ 556693610 w 1452"/>
              <a:gd name="T51" fmla="*/ 314213933 h 1180"/>
              <a:gd name="T52" fmla="*/ 540162808 w 1452"/>
              <a:gd name="T53" fmla="*/ 291975531 h 1180"/>
              <a:gd name="T54" fmla="*/ 516605418 w 1452"/>
              <a:gd name="T55" fmla="*/ 282092295 h 1180"/>
              <a:gd name="T56" fmla="*/ 487675549 w 1452"/>
              <a:gd name="T57" fmla="*/ 260266523 h 1180"/>
              <a:gd name="T58" fmla="*/ 477756682 w 1452"/>
              <a:gd name="T59" fmla="*/ 230203546 h 1180"/>
              <a:gd name="T60" fmla="*/ 494288127 w 1452"/>
              <a:gd name="T61" fmla="*/ 184904047 h 1180"/>
              <a:gd name="T62" fmla="*/ 479822871 w 1452"/>
              <a:gd name="T63" fmla="*/ 175020812 h 1180"/>
              <a:gd name="T64" fmla="*/ 443867701 w 1452"/>
              <a:gd name="T65" fmla="*/ 175432800 h 1180"/>
              <a:gd name="T66" fmla="*/ 439321312 w 1452"/>
              <a:gd name="T67" fmla="*/ 145781771 h 1180"/>
              <a:gd name="T68" fmla="*/ 380634842 w 1452"/>
              <a:gd name="T69" fmla="*/ 90187049 h 1180"/>
              <a:gd name="T70" fmla="*/ 366169586 w 1452"/>
              <a:gd name="T71" fmla="*/ 42416882 h 1180"/>
              <a:gd name="T72" fmla="*/ 374022264 w 1452"/>
              <a:gd name="T73" fmla="*/ 24709061 h 1180"/>
              <a:gd name="T74" fmla="*/ 347158585 w 1452"/>
              <a:gd name="T75" fmla="*/ 0 h 1180"/>
              <a:gd name="T76" fmla="*/ 0 w 1452"/>
              <a:gd name="T77" fmla="*/ 7000601 h 11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52"/>
              <a:gd name="T118" fmla="*/ 0 h 1180"/>
              <a:gd name="T119" fmla="*/ 1452 w 1452"/>
              <a:gd name="T120" fmla="*/ 1180 h 11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52" h="1180">
                <a:moveTo>
                  <a:pt x="0" y="17"/>
                </a:moveTo>
                <a:lnTo>
                  <a:pt x="86" y="169"/>
                </a:lnTo>
                <a:lnTo>
                  <a:pt x="131" y="203"/>
                </a:lnTo>
                <a:lnTo>
                  <a:pt x="156" y="198"/>
                </a:lnTo>
                <a:lnTo>
                  <a:pt x="180" y="217"/>
                </a:lnTo>
                <a:lnTo>
                  <a:pt x="183" y="238"/>
                </a:lnTo>
                <a:lnTo>
                  <a:pt x="160" y="238"/>
                </a:lnTo>
                <a:lnTo>
                  <a:pt x="135" y="293"/>
                </a:lnTo>
                <a:lnTo>
                  <a:pt x="200" y="377"/>
                </a:lnTo>
                <a:lnTo>
                  <a:pt x="248" y="393"/>
                </a:lnTo>
                <a:lnTo>
                  <a:pt x="239" y="941"/>
                </a:lnTo>
                <a:lnTo>
                  <a:pt x="246" y="1078"/>
                </a:lnTo>
                <a:lnTo>
                  <a:pt x="1208" y="1047"/>
                </a:lnTo>
                <a:lnTo>
                  <a:pt x="1225" y="1128"/>
                </a:lnTo>
                <a:lnTo>
                  <a:pt x="1182" y="1180"/>
                </a:lnTo>
                <a:lnTo>
                  <a:pt x="1331" y="1172"/>
                </a:lnTo>
                <a:lnTo>
                  <a:pt x="1353" y="1128"/>
                </a:lnTo>
                <a:lnTo>
                  <a:pt x="1361" y="1078"/>
                </a:lnTo>
                <a:lnTo>
                  <a:pt x="1390" y="1039"/>
                </a:lnTo>
                <a:lnTo>
                  <a:pt x="1406" y="1003"/>
                </a:lnTo>
                <a:lnTo>
                  <a:pt x="1438" y="997"/>
                </a:lnTo>
                <a:lnTo>
                  <a:pt x="1452" y="916"/>
                </a:lnTo>
                <a:lnTo>
                  <a:pt x="1431" y="907"/>
                </a:lnTo>
                <a:lnTo>
                  <a:pt x="1395" y="905"/>
                </a:lnTo>
                <a:lnTo>
                  <a:pt x="1364" y="845"/>
                </a:lnTo>
                <a:lnTo>
                  <a:pt x="1347" y="763"/>
                </a:lnTo>
                <a:lnTo>
                  <a:pt x="1307" y="709"/>
                </a:lnTo>
                <a:lnTo>
                  <a:pt x="1250" y="685"/>
                </a:lnTo>
                <a:lnTo>
                  <a:pt x="1180" y="632"/>
                </a:lnTo>
                <a:lnTo>
                  <a:pt x="1156" y="559"/>
                </a:lnTo>
                <a:lnTo>
                  <a:pt x="1196" y="449"/>
                </a:lnTo>
                <a:lnTo>
                  <a:pt x="1161" y="425"/>
                </a:lnTo>
                <a:lnTo>
                  <a:pt x="1074" y="426"/>
                </a:lnTo>
                <a:lnTo>
                  <a:pt x="1063" y="354"/>
                </a:lnTo>
                <a:lnTo>
                  <a:pt x="921" y="219"/>
                </a:lnTo>
                <a:lnTo>
                  <a:pt x="886" y="103"/>
                </a:lnTo>
                <a:lnTo>
                  <a:pt x="905" y="60"/>
                </a:lnTo>
                <a:lnTo>
                  <a:pt x="840" y="0"/>
                </a:lnTo>
                <a:lnTo>
                  <a:pt x="0" y="17"/>
                </a:lnTo>
                <a:close/>
              </a:path>
            </a:pathLst>
          </a:custGeom>
          <a:solidFill>
            <a:schemeClr val="accent1"/>
          </a:solidFill>
          <a:ln w="1651">
            <a:solidFill>
              <a:srgbClr val="000000"/>
            </a:solidFill>
            <a:round/>
            <a:headEnd/>
            <a:tailEnd/>
          </a:ln>
        </p:spPr>
        <p:txBody>
          <a:bodyPr/>
          <a:lstStyle/>
          <a:p>
            <a:endParaRPr lang="en-US" dirty="0"/>
          </a:p>
        </p:txBody>
      </p:sp>
      <p:sp>
        <p:nvSpPr>
          <p:cNvPr id="23594" name="Freeform 43"/>
          <p:cNvSpPr>
            <a:spLocks/>
          </p:cNvSpPr>
          <p:nvPr/>
        </p:nvSpPr>
        <p:spPr bwMode="auto">
          <a:xfrm>
            <a:off x="2171700" y="1747838"/>
            <a:ext cx="1433513" cy="852487"/>
          </a:xfrm>
          <a:custGeom>
            <a:avLst/>
            <a:gdLst>
              <a:gd name="T0" fmla="*/ 0 w 2234"/>
              <a:gd name="T1" fmla="*/ 102916913 h 1326"/>
              <a:gd name="T2" fmla="*/ 15234764 w 2234"/>
              <a:gd name="T3" fmla="*/ 139289679 h 1326"/>
              <a:gd name="T4" fmla="*/ 16881955 w 2234"/>
              <a:gd name="T5" fmla="*/ 162435399 h 1326"/>
              <a:gd name="T6" fmla="*/ 8646636 w 2234"/>
              <a:gd name="T7" fmla="*/ 166568610 h 1326"/>
              <a:gd name="T8" fmla="*/ 36234377 w 2234"/>
              <a:gd name="T9" fmla="*/ 190128399 h 1326"/>
              <a:gd name="T10" fmla="*/ 64645396 w 2234"/>
              <a:gd name="T11" fmla="*/ 255846379 h 1326"/>
              <a:gd name="T12" fmla="*/ 74939222 w 2234"/>
              <a:gd name="T13" fmla="*/ 253366067 h 1326"/>
              <a:gd name="T14" fmla="*/ 75762497 w 2234"/>
              <a:gd name="T15" fmla="*/ 262459258 h 1326"/>
              <a:gd name="T16" fmla="*/ 88938767 w 2234"/>
              <a:gd name="T17" fmla="*/ 266179083 h 1326"/>
              <a:gd name="T18" fmla="*/ 98820634 w 2234"/>
              <a:gd name="T19" fmla="*/ 267832624 h 1326"/>
              <a:gd name="T20" fmla="*/ 74527263 w 2234"/>
              <a:gd name="T21" fmla="*/ 314951479 h 1326"/>
              <a:gd name="T22" fmla="*/ 78232963 w 2234"/>
              <a:gd name="T23" fmla="*/ 346777086 h 1326"/>
              <a:gd name="T24" fmla="*/ 58469230 w 2234"/>
              <a:gd name="T25" fmla="*/ 377363100 h 1326"/>
              <a:gd name="T26" fmla="*/ 71233521 w 2234"/>
              <a:gd name="T27" fmla="*/ 391002244 h 1326"/>
              <a:gd name="T28" fmla="*/ 107879226 w 2234"/>
              <a:gd name="T29" fmla="*/ 370749578 h 1326"/>
              <a:gd name="T30" fmla="*/ 135055001 w 2234"/>
              <a:gd name="T31" fmla="*/ 474907250 h 1326"/>
              <a:gd name="T32" fmla="*/ 151524993 w 2234"/>
              <a:gd name="T33" fmla="*/ 479453203 h 1326"/>
              <a:gd name="T34" fmla="*/ 154407418 w 2234"/>
              <a:gd name="T35" fmla="*/ 511692757 h 1326"/>
              <a:gd name="T36" fmla="*/ 167994985 w 2234"/>
              <a:gd name="T37" fmla="*/ 524505774 h 1326"/>
              <a:gd name="T38" fmla="*/ 179524084 w 2234"/>
              <a:gd name="T39" fmla="*/ 512106143 h 1326"/>
              <a:gd name="T40" fmla="*/ 204229392 w 2234"/>
              <a:gd name="T41" fmla="*/ 522438847 h 1326"/>
              <a:gd name="T42" fmla="*/ 218228918 w 2234"/>
              <a:gd name="T43" fmla="*/ 511692757 h 1326"/>
              <a:gd name="T44" fmla="*/ 267639535 w 2234"/>
              <a:gd name="T45" fmla="*/ 521198691 h 1326"/>
              <a:gd name="T46" fmla="*/ 279168594 w 2234"/>
              <a:gd name="T47" fmla="*/ 522852233 h 1326"/>
              <a:gd name="T48" fmla="*/ 290697652 w 2234"/>
              <a:gd name="T49" fmla="*/ 503426337 h 1326"/>
              <a:gd name="T50" fmla="*/ 310873345 w 2234"/>
              <a:gd name="T51" fmla="*/ 535665249 h 1326"/>
              <a:gd name="T52" fmla="*/ 321167170 w 2234"/>
              <a:gd name="T53" fmla="*/ 483586413 h 1326"/>
              <a:gd name="T54" fmla="*/ 569866246 w 2234"/>
              <a:gd name="T55" fmla="*/ 517892252 h 1326"/>
              <a:gd name="T56" fmla="*/ 879504438 w 2234"/>
              <a:gd name="T57" fmla="*/ 548064880 h 1326"/>
              <a:gd name="T58" fmla="*/ 888151713 w 2234"/>
              <a:gd name="T59" fmla="*/ 449281217 h 1326"/>
              <a:gd name="T60" fmla="*/ 919856464 w 2234"/>
              <a:gd name="T61" fmla="*/ 128542946 h 1326"/>
              <a:gd name="T62" fmla="*/ 512632270 w 2234"/>
              <a:gd name="T63" fmla="*/ 83077612 h 1326"/>
              <a:gd name="T64" fmla="*/ 309226795 w 2234"/>
              <a:gd name="T65" fmla="*/ 52078856 h 1326"/>
              <a:gd name="T66" fmla="*/ 24293360 w 2234"/>
              <a:gd name="T67" fmla="*/ 0 h 1326"/>
              <a:gd name="T68" fmla="*/ 0 w 2234"/>
              <a:gd name="T69" fmla="*/ 102916913 h 13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34"/>
              <a:gd name="T106" fmla="*/ 0 h 1326"/>
              <a:gd name="T107" fmla="*/ 2234 w 2234"/>
              <a:gd name="T108" fmla="*/ 1326 h 13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34" h="1326">
                <a:moveTo>
                  <a:pt x="0" y="249"/>
                </a:moveTo>
                <a:lnTo>
                  <a:pt x="37" y="337"/>
                </a:lnTo>
                <a:lnTo>
                  <a:pt x="41" y="393"/>
                </a:lnTo>
                <a:lnTo>
                  <a:pt x="21" y="403"/>
                </a:lnTo>
                <a:lnTo>
                  <a:pt x="88" y="460"/>
                </a:lnTo>
                <a:lnTo>
                  <a:pt x="157" y="619"/>
                </a:lnTo>
                <a:lnTo>
                  <a:pt x="182" y="613"/>
                </a:lnTo>
                <a:lnTo>
                  <a:pt x="184" y="635"/>
                </a:lnTo>
                <a:lnTo>
                  <a:pt x="216" y="644"/>
                </a:lnTo>
                <a:lnTo>
                  <a:pt x="240" y="648"/>
                </a:lnTo>
                <a:lnTo>
                  <a:pt x="181" y="762"/>
                </a:lnTo>
                <a:lnTo>
                  <a:pt x="190" y="839"/>
                </a:lnTo>
                <a:lnTo>
                  <a:pt x="142" y="913"/>
                </a:lnTo>
                <a:lnTo>
                  <a:pt x="173" y="946"/>
                </a:lnTo>
                <a:lnTo>
                  <a:pt x="262" y="897"/>
                </a:lnTo>
                <a:lnTo>
                  <a:pt x="328" y="1149"/>
                </a:lnTo>
                <a:lnTo>
                  <a:pt x="368" y="1160"/>
                </a:lnTo>
                <a:lnTo>
                  <a:pt x="375" y="1238"/>
                </a:lnTo>
                <a:lnTo>
                  <a:pt x="408" y="1269"/>
                </a:lnTo>
                <a:lnTo>
                  <a:pt x="436" y="1239"/>
                </a:lnTo>
                <a:lnTo>
                  <a:pt x="496" y="1264"/>
                </a:lnTo>
                <a:lnTo>
                  <a:pt x="530" y="1238"/>
                </a:lnTo>
                <a:lnTo>
                  <a:pt x="650" y="1261"/>
                </a:lnTo>
                <a:lnTo>
                  <a:pt x="678" y="1265"/>
                </a:lnTo>
                <a:lnTo>
                  <a:pt x="706" y="1218"/>
                </a:lnTo>
                <a:lnTo>
                  <a:pt x="755" y="1296"/>
                </a:lnTo>
                <a:lnTo>
                  <a:pt x="780" y="1170"/>
                </a:lnTo>
                <a:lnTo>
                  <a:pt x="1384" y="1253"/>
                </a:lnTo>
                <a:lnTo>
                  <a:pt x="2136" y="1326"/>
                </a:lnTo>
                <a:lnTo>
                  <a:pt x="2157" y="1087"/>
                </a:lnTo>
                <a:lnTo>
                  <a:pt x="2234" y="311"/>
                </a:lnTo>
                <a:lnTo>
                  <a:pt x="1245" y="201"/>
                </a:lnTo>
                <a:lnTo>
                  <a:pt x="751" y="126"/>
                </a:lnTo>
                <a:lnTo>
                  <a:pt x="59" y="0"/>
                </a:lnTo>
                <a:lnTo>
                  <a:pt x="0" y="249"/>
                </a:lnTo>
                <a:close/>
              </a:path>
            </a:pathLst>
          </a:custGeom>
          <a:solidFill>
            <a:schemeClr val="accent1"/>
          </a:solidFill>
          <a:ln w="1651">
            <a:solidFill>
              <a:srgbClr val="000000"/>
            </a:solidFill>
            <a:round/>
            <a:headEnd/>
            <a:tailEnd/>
          </a:ln>
        </p:spPr>
        <p:txBody>
          <a:bodyPr/>
          <a:lstStyle/>
          <a:p>
            <a:endParaRPr lang="en-US" dirty="0"/>
          </a:p>
        </p:txBody>
      </p:sp>
      <p:sp>
        <p:nvSpPr>
          <p:cNvPr id="23595" name="Freeform 44"/>
          <p:cNvSpPr>
            <a:spLocks/>
          </p:cNvSpPr>
          <p:nvPr/>
        </p:nvSpPr>
        <p:spPr bwMode="auto">
          <a:xfrm>
            <a:off x="3476625" y="2930525"/>
            <a:ext cx="1157288" cy="542925"/>
          </a:xfrm>
          <a:custGeom>
            <a:avLst/>
            <a:gdLst>
              <a:gd name="T0" fmla="*/ 0 w 1802"/>
              <a:gd name="T1" fmla="*/ 212785400 h 843"/>
              <a:gd name="T2" fmla="*/ 21034768 w 1802"/>
              <a:gd name="T3" fmla="*/ 0 h 843"/>
              <a:gd name="T4" fmla="*/ 478856520 w 1802"/>
              <a:gd name="T5" fmla="*/ 26546652 h 843"/>
              <a:gd name="T6" fmla="*/ 510615782 w 1802"/>
              <a:gd name="T7" fmla="*/ 47700122 h 843"/>
              <a:gd name="T8" fmla="*/ 565059039 w 1802"/>
              <a:gd name="T9" fmla="*/ 46041077 h 843"/>
              <a:gd name="T10" fmla="*/ 590631115 w 1802"/>
              <a:gd name="T11" fmla="*/ 52263138 h 843"/>
              <a:gd name="T12" fmla="*/ 621565120 w 1802"/>
              <a:gd name="T13" fmla="*/ 63047570 h 843"/>
              <a:gd name="T14" fmla="*/ 636413339 w 1802"/>
              <a:gd name="T15" fmla="*/ 82127868 h 843"/>
              <a:gd name="T16" fmla="*/ 650023993 w 1802"/>
              <a:gd name="T17" fmla="*/ 87105021 h 843"/>
              <a:gd name="T18" fmla="*/ 676833795 w 1802"/>
              <a:gd name="T19" fmla="*/ 151811616 h 843"/>
              <a:gd name="T20" fmla="*/ 677246103 w 1802"/>
              <a:gd name="T21" fmla="*/ 172550999 h 843"/>
              <a:gd name="T22" fmla="*/ 693744196 w 1802"/>
              <a:gd name="T23" fmla="*/ 204074773 h 843"/>
              <a:gd name="T24" fmla="*/ 700755998 w 1802"/>
              <a:gd name="T25" fmla="*/ 253849324 h 843"/>
              <a:gd name="T26" fmla="*/ 697456250 w 1802"/>
              <a:gd name="T27" fmla="*/ 270026295 h 843"/>
              <a:gd name="T28" fmla="*/ 707767799 w 1802"/>
              <a:gd name="T29" fmla="*/ 286617383 h 843"/>
              <a:gd name="T30" fmla="*/ 743238474 w 1802"/>
              <a:gd name="T31" fmla="*/ 349665013 h 843"/>
              <a:gd name="T32" fmla="*/ 412864148 w 1802"/>
              <a:gd name="T33" fmla="*/ 345932163 h 843"/>
              <a:gd name="T34" fmla="*/ 162918788 w 1802"/>
              <a:gd name="T35" fmla="*/ 333073201 h 843"/>
              <a:gd name="T36" fmla="*/ 169517680 w 1802"/>
              <a:gd name="T37" fmla="*/ 226473160 h 843"/>
              <a:gd name="T38" fmla="*/ 0 w 1802"/>
              <a:gd name="T39" fmla="*/ 212785400 h 8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2"/>
              <a:gd name="T61" fmla="*/ 0 h 843"/>
              <a:gd name="T62" fmla="*/ 1802 w 1802"/>
              <a:gd name="T63" fmla="*/ 843 h 8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2" h="843">
                <a:moveTo>
                  <a:pt x="0" y="513"/>
                </a:moveTo>
                <a:lnTo>
                  <a:pt x="51" y="0"/>
                </a:lnTo>
                <a:lnTo>
                  <a:pt x="1161" y="64"/>
                </a:lnTo>
                <a:lnTo>
                  <a:pt x="1238" y="115"/>
                </a:lnTo>
                <a:lnTo>
                  <a:pt x="1370" y="111"/>
                </a:lnTo>
                <a:lnTo>
                  <a:pt x="1432" y="126"/>
                </a:lnTo>
                <a:lnTo>
                  <a:pt x="1507" y="152"/>
                </a:lnTo>
                <a:lnTo>
                  <a:pt x="1543" y="198"/>
                </a:lnTo>
                <a:lnTo>
                  <a:pt x="1576" y="210"/>
                </a:lnTo>
                <a:lnTo>
                  <a:pt x="1641" y="366"/>
                </a:lnTo>
                <a:lnTo>
                  <a:pt x="1642" y="416"/>
                </a:lnTo>
                <a:lnTo>
                  <a:pt x="1682" y="492"/>
                </a:lnTo>
                <a:lnTo>
                  <a:pt x="1699" y="612"/>
                </a:lnTo>
                <a:lnTo>
                  <a:pt x="1691" y="651"/>
                </a:lnTo>
                <a:lnTo>
                  <a:pt x="1716" y="691"/>
                </a:lnTo>
                <a:lnTo>
                  <a:pt x="1802" y="843"/>
                </a:lnTo>
                <a:lnTo>
                  <a:pt x="1001" y="834"/>
                </a:lnTo>
                <a:lnTo>
                  <a:pt x="395" y="803"/>
                </a:lnTo>
                <a:lnTo>
                  <a:pt x="411" y="546"/>
                </a:lnTo>
                <a:lnTo>
                  <a:pt x="0" y="513"/>
                </a:lnTo>
                <a:close/>
              </a:path>
            </a:pathLst>
          </a:custGeom>
          <a:solidFill>
            <a:schemeClr val="accent1"/>
          </a:solidFill>
          <a:ln w="1651">
            <a:solidFill>
              <a:srgbClr val="000000"/>
            </a:solidFill>
            <a:round/>
            <a:headEnd/>
            <a:tailEnd/>
          </a:ln>
        </p:spPr>
        <p:txBody>
          <a:bodyPr/>
          <a:lstStyle/>
          <a:p>
            <a:endParaRPr lang="en-US" dirty="0"/>
          </a:p>
        </p:txBody>
      </p:sp>
      <p:sp>
        <p:nvSpPr>
          <p:cNvPr id="23596" name="Freeform 45"/>
          <p:cNvSpPr>
            <a:spLocks/>
          </p:cNvSpPr>
          <p:nvPr/>
        </p:nvSpPr>
        <p:spPr bwMode="auto">
          <a:xfrm>
            <a:off x="1308100" y="2757488"/>
            <a:ext cx="890588" cy="1290637"/>
          </a:xfrm>
          <a:custGeom>
            <a:avLst/>
            <a:gdLst>
              <a:gd name="T0" fmla="*/ 0 w 1386"/>
              <a:gd name="T1" fmla="*/ 304776185 h 2007"/>
              <a:gd name="T2" fmla="*/ 23946923 w 1386"/>
              <a:gd name="T3" fmla="*/ 352746536 h 2007"/>
              <a:gd name="T4" fmla="*/ 363749970 w 1386"/>
              <a:gd name="T5" fmla="*/ 829967168 h 2007"/>
              <a:gd name="T6" fmla="*/ 376549759 w 1386"/>
              <a:gd name="T7" fmla="*/ 718312625 h 2007"/>
              <a:gd name="T8" fmla="*/ 396367584 w 1386"/>
              <a:gd name="T9" fmla="*/ 712936580 h 2007"/>
              <a:gd name="T10" fmla="*/ 432701762 w 1386"/>
              <a:gd name="T11" fmla="*/ 730305193 h 2007"/>
              <a:gd name="T12" fmla="*/ 462016619 w 1386"/>
              <a:gd name="T13" fmla="*/ 632710520 h 2007"/>
              <a:gd name="T14" fmla="*/ 572256082 w 1386"/>
              <a:gd name="T15" fmla="*/ 107106165 h 2007"/>
              <a:gd name="T16" fmla="*/ 327416354 w 1386"/>
              <a:gd name="T17" fmla="*/ 57481261 h 2007"/>
              <a:gd name="T18" fmla="*/ 84228045 w 1386"/>
              <a:gd name="T19" fmla="*/ 0 h 2007"/>
              <a:gd name="T20" fmla="*/ 0 w 1386"/>
              <a:gd name="T21" fmla="*/ 304776185 h 20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6"/>
              <a:gd name="T34" fmla="*/ 0 h 2007"/>
              <a:gd name="T35" fmla="*/ 1386 w 1386"/>
              <a:gd name="T36" fmla="*/ 2007 h 20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6" h="2007">
                <a:moveTo>
                  <a:pt x="0" y="737"/>
                </a:moveTo>
                <a:lnTo>
                  <a:pt x="58" y="853"/>
                </a:lnTo>
                <a:lnTo>
                  <a:pt x="881" y="2007"/>
                </a:lnTo>
                <a:lnTo>
                  <a:pt x="912" y="1737"/>
                </a:lnTo>
                <a:lnTo>
                  <a:pt x="960" y="1724"/>
                </a:lnTo>
                <a:lnTo>
                  <a:pt x="1048" y="1766"/>
                </a:lnTo>
                <a:lnTo>
                  <a:pt x="1119" y="1530"/>
                </a:lnTo>
                <a:lnTo>
                  <a:pt x="1386" y="259"/>
                </a:lnTo>
                <a:lnTo>
                  <a:pt x="793" y="139"/>
                </a:lnTo>
                <a:lnTo>
                  <a:pt x="204" y="0"/>
                </a:lnTo>
                <a:lnTo>
                  <a:pt x="0" y="737"/>
                </a:lnTo>
                <a:close/>
              </a:path>
            </a:pathLst>
          </a:custGeom>
          <a:solidFill>
            <a:schemeClr val="accent1"/>
          </a:solidFill>
          <a:ln w="1588">
            <a:solidFill>
              <a:srgbClr val="000000"/>
            </a:solidFill>
            <a:round/>
            <a:headEnd/>
            <a:tailEnd/>
          </a:ln>
        </p:spPr>
        <p:txBody>
          <a:bodyPr/>
          <a:lstStyle/>
          <a:p>
            <a:endParaRPr lang="en-US" dirty="0"/>
          </a:p>
        </p:txBody>
      </p:sp>
      <p:sp>
        <p:nvSpPr>
          <p:cNvPr id="23597" name="Freeform 46"/>
          <p:cNvSpPr>
            <a:spLocks/>
          </p:cNvSpPr>
          <p:nvPr/>
        </p:nvSpPr>
        <p:spPr bwMode="auto">
          <a:xfrm>
            <a:off x="7545388" y="2232025"/>
            <a:ext cx="227012" cy="455613"/>
          </a:xfrm>
          <a:custGeom>
            <a:avLst/>
            <a:gdLst>
              <a:gd name="T0" fmla="*/ 0 w 352"/>
              <a:gd name="T1" fmla="*/ 200282088 h 709"/>
              <a:gd name="T2" fmla="*/ 7486881 w 352"/>
              <a:gd name="T3" fmla="*/ 136687106 h 709"/>
              <a:gd name="T4" fmla="*/ 24955198 w 352"/>
              <a:gd name="T5" fmla="*/ 106541473 h 709"/>
              <a:gd name="T6" fmla="*/ 27035066 w 352"/>
              <a:gd name="T7" fmla="*/ 38817710 h 709"/>
              <a:gd name="T8" fmla="*/ 25787146 w 352"/>
              <a:gd name="T9" fmla="*/ 13627263 h 709"/>
              <a:gd name="T10" fmla="*/ 51574291 w 352"/>
              <a:gd name="T11" fmla="*/ 0 h 709"/>
              <a:gd name="T12" fmla="*/ 113130657 w 352"/>
              <a:gd name="T13" fmla="*/ 182112197 h 709"/>
              <a:gd name="T14" fmla="*/ 144324804 w 352"/>
              <a:gd name="T15" fmla="*/ 222168213 h 709"/>
              <a:gd name="T16" fmla="*/ 146404672 w 352"/>
              <a:gd name="T17" fmla="*/ 230840279 h 709"/>
              <a:gd name="T18" fmla="*/ 142245581 w 352"/>
              <a:gd name="T19" fmla="*/ 248596971 h 709"/>
              <a:gd name="T20" fmla="*/ 113546631 w 352"/>
              <a:gd name="T21" fmla="*/ 267593263 h 709"/>
              <a:gd name="T22" fmla="*/ 12477922 w 352"/>
              <a:gd name="T23" fmla="*/ 292783062 h 709"/>
              <a:gd name="T24" fmla="*/ 0 w 352"/>
              <a:gd name="T25" fmla="*/ 200282088 h 7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2"/>
              <a:gd name="T40" fmla="*/ 0 h 709"/>
              <a:gd name="T41" fmla="*/ 352 w 352"/>
              <a:gd name="T42" fmla="*/ 709 h 70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2" h="709">
                <a:moveTo>
                  <a:pt x="0" y="485"/>
                </a:moveTo>
                <a:lnTo>
                  <a:pt x="18" y="331"/>
                </a:lnTo>
                <a:lnTo>
                  <a:pt x="60" y="258"/>
                </a:lnTo>
                <a:lnTo>
                  <a:pt x="65" y="94"/>
                </a:lnTo>
                <a:lnTo>
                  <a:pt x="62" y="33"/>
                </a:lnTo>
                <a:lnTo>
                  <a:pt x="124" y="0"/>
                </a:lnTo>
                <a:lnTo>
                  <a:pt x="272" y="441"/>
                </a:lnTo>
                <a:lnTo>
                  <a:pt x="347" y="538"/>
                </a:lnTo>
                <a:lnTo>
                  <a:pt x="352" y="559"/>
                </a:lnTo>
                <a:lnTo>
                  <a:pt x="342" y="602"/>
                </a:lnTo>
                <a:lnTo>
                  <a:pt x="273" y="648"/>
                </a:lnTo>
                <a:lnTo>
                  <a:pt x="30" y="709"/>
                </a:lnTo>
                <a:lnTo>
                  <a:pt x="0" y="485"/>
                </a:lnTo>
                <a:close/>
              </a:path>
            </a:pathLst>
          </a:custGeom>
          <a:solidFill>
            <a:schemeClr val="accent1"/>
          </a:solidFill>
          <a:ln w="1651">
            <a:solidFill>
              <a:srgbClr val="000000"/>
            </a:solidFill>
            <a:round/>
            <a:headEnd/>
            <a:tailEnd/>
          </a:ln>
        </p:spPr>
        <p:txBody>
          <a:bodyPr/>
          <a:lstStyle/>
          <a:p>
            <a:endParaRPr lang="en-US" dirty="0"/>
          </a:p>
        </p:txBody>
      </p:sp>
      <p:sp>
        <p:nvSpPr>
          <p:cNvPr id="23598" name="Freeform 47"/>
          <p:cNvSpPr>
            <a:spLocks/>
          </p:cNvSpPr>
          <p:nvPr/>
        </p:nvSpPr>
        <p:spPr bwMode="auto">
          <a:xfrm>
            <a:off x="7294563" y="2968625"/>
            <a:ext cx="187325" cy="400050"/>
          </a:xfrm>
          <a:custGeom>
            <a:avLst/>
            <a:gdLst>
              <a:gd name="T0" fmla="*/ 0 w 292"/>
              <a:gd name="T1" fmla="*/ 191313450 h 621"/>
              <a:gd name="T2" fmla="*/ 6173385 w 292"/>
              <a:gd name="T3" fmla="*/ 175958879 h 621"/>
              <a:gd name="T4" fmla="*/ 27573982 w 292"/>
              <a:gd name="T5" fmla="*/ 162263735 h 621"/>
              <a:gd name="T6" fmla="*/ 38685814 w 292"/>
              <a:gd name="T7" fmla="*/ 142344345 h 621"/>
              <a:gd name="T8" fmla="*/ 55147964 w 292"/>
              <a:gd name="T9" fmla="*/ 126989131 h 621"/>
              <a:gd name="T10" fmla="*/ 5761527 w 292"/>
              <a:gd name="T11" fmla="*/ 87564573 h 621"/>
              <a:gd name="T12" fmla="*/ 2881084 w 292"/>
              <a:gd name="T13" fmla="*/ 49799461 h 621"/>
              <a:gd name="T14" fmla="*/ 27162765 w 292"/>
              <a:gd name="T15" fmla="*/ 0 h 621"/>
              <a:gd name="T16" fmla="*/ 103711328 w 292"/>
              <a:gd name="T17" fmla="*/ 24899731 h 621"/>
              <a:gd name="T18" fmla="*/ 104946261 w 292"/>
              <a:gd name="T19" fmla="*/ 34859748 h 621"/>
              <a:gd name="T20" fmla="*/ 95480579 w 292"/>
              <a:gd name="T21" fmla="*/ 63494565 h 621"/>
              <a:gd name="T22" fmla="*/ 86837972 w 292"/>
              <a:gd name="T23" fmla="*/ 71379606 h 621"/>
              <a:gd name="T24" fmla="*/ 86014255 w 292"/>
              <a:gd name="T25" fmla="*/ 85074730 h 621"/>
              <a:gd name="T26" fmla="*/ 93010713 w 292"/>
              <a:gd name="T27" fmla="*/ 89224683 h 621"/>
              <a:gd name="T28" fmla="*/ 103299470 w 292"/>
              <a:gd name="T29" fmla="*/ 87564573 h 621"/>
              <a:gd name="T30" fmla="*/ 110295928 w 292"/>
              <a:gd name="T31" fmla="*/ 89224683 h 621"/>
              <a:gd name="T32" fmla="*/ 108649778 w 292"/>
              <a:gd name="T33" fmla="*/ 81754489 h 621"/>
              <a:gd name="T34" fmla="*/ 112765794 w 292"/>
              <a:gd name="T35" fmla="*/ 85074730 h 621"/>
              <a:gd name="T36" fmla="*/ 118938535 w 292"/>
              <a:gd name="T37" fmla="*/ 102089410 h 621"/>
              <a:gd name="T38" fmla="*/ 120173468 w 292"/>
              <a:gd name="T39" fmla="*/ 156453672 h 621"/>
              <a:gd name="T40" fmla="*/ 118115460 w 292"/>
              <a:gd name="T41" fmla="*/ 141928834 h 621"/>
              <a:gd name="T42" fmla="*/ 113177011 w 292"/>
              <a:gd name="T43" fmla="*/ 129478974 h 621"/>
              <a:gd name="T44" fmla="*/ 111942719 w 292"/>
              <a:gd name="T45" fmla="*/ 136949148 h 621"/>
              <a:gd name="T46" fmla="*/ 113588869 w 292"/>
              <a:gd name="T47" fmla="*/ 148984142 h 621"/>
              <a:gd name="T48" fmla="*/ 111942719 w 292"/>
              <a:gd name="T49" fmla="*/ 156453672 h 621"/>
              <a:gd name="T50" fmla="*/ 113177011 w 292"/>
              <a:gd name="T51" fmla="*/ 170563682 h 621"/>
              <a:gd name="T52" fmla="*/ 106592411 w 292"/>
              <a:gd name="T53" fmla="*/ 185918897 h 621"/>
              <a:gd name="T54" fmla="*/ 100007170 w 292"/>
              <a:gd name="T55" fmla="*/ 185918897 h 621"/>
              <a:gd name="T56" fmla="*/ 103299470 w 292"/>
              <a:gd name="T57" fmla="*/ 198368757 h 621"/>
              <a:gd name="T58" fmla="*/ 90130271 w 292"/>
              <a:gd name="T59" fmla="*/ 217458414 h 621"/>
              <a:gd name="T60" fmla="*/ 73668112 w 292"/>
              <a:gd name="T61" fmla="*/ 257713349 h 621"/>
              <a:gd name="T62" fmla="*/ 66259796 w 292"/>
              <a:gd name="T63" fmla="*/ 257713349 h 621"/>
              <a:gd name="T64" fmla="*/ 68729021 w 292"/>
              <a:gd name="T65" fmla="*/ 242358779 h 621"/>
              <a:gd name="T66" fmla="*/ 64202429 w 292"/>
              <a:gd name="T67" fmla="*/ 235718338 h 621"/>
              <a:gd name="T68" fmla="*/ 44859207 w 292"/>
              <a:gd name="T69" fmla="*/ 236133204 h 621"/>
              <a:gd name="T70" fmla="*/ 16050287 w 292"/>
              <a:gd name="T71" fmla="*/ 219533391 h 621"/>
              <a:gd name="T72" fmla="*/ 5761527 w 292"/>
              <a:gd name="T73" fmla="*/ 212893594 h 621"/>
              <a:gd name="T74" fmla="*/ 0 w 292"/>
              <a:gd name="T75" fmla="*/ 191313450 h 6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2"/>
              <a:gd name="T115" fmla="*/ 0 h 621"/>
              <a:gd name="T116" fmla="*/ 292 w 292"/>
              <a:gd name="T117" fmla="*/ 621 h 6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2" h="621">
                <a:moveTo>
                  <a:pt x="0" y="461"/>
                </a:moveTo>
                <a:lnTo>
                  <a:pt x="15" y="424"/>
                </a:lnTo>
                <a:lnTo>
                  <a:pt x="67" y="391"/>
                </a:lnTo>
                <a:lnTo>
                  <a:pt x="94" y="343"/>
                </a:lnTo>
                <a:lnTo>
                  <a:pt x="134" y="306"/>
                </a:lnTo>
                <a:lnTo>
                  <a:pt x="14" y="211"/>
                </a:lnTo>
                <a:lnTo>
                  <a:pt x="7" y="120"/>
                </a:lnTo>
                <a:lnTo>
                  <a:pt x="66" y="0"/>
                </a:lnTo>
                <a:lnTo>
                  <a:pt x="252" y="60"/>
                </a:lnTo>
                <a:lnTo>
                  <a:pt x="255" y="84"/>
                </a:lnTo>
                <a:lnTo>
                  <a:pt x="232" y="153"/>
                </a:lnTo>
                <a:lnTo>
                  <a:pt x="211" y="172"/>
                </a:lnTo>
                <a:lnTo>
                  <a:pt x="209" y="205"/>
                </a:lnTo>
                <a:lnTo>
                  <a:pt x="226" y="215"/>
                </a:lnTo>
                <a:lnTo>
                  <a:pt x="251" y="211"/>
                </a:lnTo>
                <a:lnTo>
                  <a:pt x="268" y="215"/>
                </a:lnTo>
                <a:lnTo>
                  <a:pt x="264" y="197"/>
                </a:lnTo>
                <a:lnTo>
                  <a:pt x="274" y="205"/>
                </a:lnTo>
                <a:lnTo>
                  <a:pt x="289" y="246"/>
                </a:lnTo>
                <a:lnTo>
                  <a:pt x="292" y="377"/>
                </a:lnTo>
                <a:lnTo>
                  <a:pt x="287" y="342"/>
                </a:lnTo>
                <a:lnTo>
                  <a:pt x="275" y="312"/>
                </a:lnTo>
                <a:lnTo>
                  <a:pt x="272" y="330"/>
                </a:lnTo>
                <a:lnTo>
                  <a:pt x="276" y="359"/>
                </a:lnTo>
                <a:lnTo>
                  <a:pt x="272" y="377"/>
                </a:lnTo>
                <a:lnTo>
                  <a:pt x="275" y="411"/>
                </a:lnTo>
                <a:lnTo>
                  <a:pt x="259" y="448"/>
                </a:lnTo>
                <a:lnTo>
                  <a:pt x="243" y="448"/>
                </a:lnTo>
                <a:lnTo>
                  <a:pt x="251" y="478"/>
                </a:lnTo>
                <a:lnTo>
                  <a:pt x="219" y="524"/>
                </a:lnTo>
                <a:lnTo>
                  <a:pt x="179" y="621"/>
                </a:lnTo>
                <a:lnTo>
                  <a:pt x="161" y="621"/>
                </a:lnTo>
                <a:lnTo>
                  <a:pt x="167" y="584"/>
                </a:lnTo>
                <a:lnTo>
                  <a:pt x="156" y="568"/>
                </a:lnTo>
                <a:lnTo>
                  <a:pt x="109" y="569"/>
                </a:lnTo>
                <a:lnTo>
                  <a:pt x="39" y="529"/>
                </a:lnTo>
                <a:lnTo>
                  <a:pt x="14" y="513"/>
                </a:lnTo>
                <a:lnTo>
                  <a:pt x="0" y="461"/>
                </a:lnTo>
                <a:close/>
              </a:path>
            </a:pathLst>
          </a:custGeom>
          <a:solidFill>
            <a:schemeClr val="accent1"/>
          </a:solidFill>
          <a:ln w="1651">
            <a:solidFill>
              <a:srgbClr val="000000"/>
            </a:solidFill>
            <a:round/>
            <a:headEnd/>
            <a:tailEnd/>
          </a:ln>
        </p:spPr>
        <p:txBody>
          <a:bodyPr/>
          <a:lstStyle/>
          <a:p>
            <a:endParaRPr lang="en-US" dirty="0"/>
          </a:p>
        </p:txBody>
      </p:sp>
      <p:sp>
        <p:nvSpPr>
          <p:cNvPr id="23599" name="Freeform 48"/>
          <p:cNvSpPr>
            <a:spLocks/>
          </p:cNvSpPr>
          <p:nvPr/>
        </p:nvSpPr>
        <p:spPr bwMode="auto">
          <a:xfrm>
            <a:off x="2573338" y="3851275"/>
            <a:ext cx="987425" cy="941388"/>
          </a:xfrm>
          <a:custGeom>
            <a:avLst/>
            <a:gdLst>
              <a:gd name="T0" fmla="*/ 0 w 1536"/>
              <a:gd name="T1" fmla="*/ 593802743 h 1467"/>
              <a:gd name="T2" fmla="*/ 79346279 w 1536"/>
              <a:gd name="T3" fmla="*/ 604097687 h 1467"/>
              <a:gd name="T4" fmla="*/ 87198126 w 1536"/>
              <a:gd name="T5" fmla="*/ 557977391 h 1467"/>
              <a:gd name="T6" fmla="*/ 246717395 w 1536"/>
              <a:gd name="T7" fmla="*/ 577743324 h 1467"/>
              <a:gd name="T8" fmla="*/ 240105636 w 1536"/>
              <a:gd name="T9" fmla="*/ 555506168 h 1467"/>
              <a:gd name="T10" fmla="*/ 264487825 w 1536"/>
              <a:gd name="T11" fmla="*/ 556741459 h 1467"/>
              <a:gd name="T12" fmla="*/ 581873585 w 1536"/>
              <a:gd name="T13" fmla="*/ 586390358 h 1467"/>
              <a:gd name="T14" fmla="*/ 630225252 w 1536"/>
              <a:gd name="T15" fmla="*/ 110771916 h 1467"/>
              <a:gd name="T16" fmla="*/ 634770877 w 1536"/>
              <a:gd name="T17" fmla="*/ 55179969 h 1467"/>
              <a:gd name="T18" fmla="*/ 363670730 w 1536"/>
              <a:gd name="T19" fmla="*/ 32119491 h 1467"/>
              <a:gd name="T20" fmla="*/ 92983817 w 1536"/>
              <a:gd name="T21" fmla="*/ 0 h 1467"/>
              <a:gd name="T22" fmla="*/ 0 w 1536"/>
              <a:gd name="T23" fmla="*/ 593802743 h 14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36"/>
              <a:gd name="T37" fmla="*/ 0 h 1467"/>
              <a:gd name="T38" fmla="*/ 1536 w 1536"/>
              <a:gd name="T39" fmla="*/ 1467 h 14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36" h="1467">
                <a:moveTo>
                  <a:pt x="0" y="1442"/>
                </a:moveTo>
                <a:lnTo>
                  <a:pt x="192" y="1467"/>
                </a:lnTo>
                <a:lnTo>
                  <a:pt x="211" y="1355"/>
                </a:lnTo>
                <a:lnTo>
                  <a:pt x="597" y="1403"/>
                </a:lnTo>
                <a:lnTo>
                  <a:pt x="581" y="1349"/>
                </a:lnTo>
                <a:lnTo>
                  <a:pt x="640" y="1352"/>
                </a:lnTo>
                <a:lnTo>
                  <a:pt x="1408" y="1424"/>
                </a:lnTo>
                <a:lnTo>
                  <a:pt x="1525" y="269"/>
                </a:lnTo>
                <a:lnTo>
                  <a:pt x="1536" y="134"/>
                </a:lnTo>
                <a:lnTo>
                  <a:pt x="880" y="78"/>
                </a:lnTo>
                <a:lnTo>
                  <a:pt x="225" y="0"/>
                </a:lnTo>
                <a:lnTo>
                  <a:pt x="0" y="1442"/>
                </a:lnTo>
                <a:close/>
              </a:path>
            </a:pathLst>
          </a:custGeom>
          <a:solidFill>
            <a:schemeClr val="accent1"/>
          </a:solidFill>
          <a:ln w="1651">
            <a:solidFill>
              <a:srgbClr val="000000"/>
            </a:solidFill>
            <a:round/>
            <a:headEnd/>
            <a:tailEnd/>
          </a:ln>
        </p:spPr>
        <p:txBody>
          <a:bodyPr/>
          <a:lstStyle/>
          <a:p>
            <a:endParaRPr lang="en-US" dirty="0"/>
          </a:p>
        </p:txBody>
      </p:sp>
      <p:sp>
        <p:nvSpPr>
          <p:cNvPr id="23600" name="Freeform 49"/>
          <p:cNvSpPr>
            <a:spLocks/>
          </p:cNvSpPr>
          <p:nvPr/>
        </p:nvSpPr>
        <p:spPr bwMode="auto">
          <a:xfrm>
            <a:off x="6654800" y="2343150"/>
            <a:ext cx="830263" cy="696913"/>
          </a:xfrm>
          <a:custGeom>
            <a:avLst/>
            <a:gdLst>
              <a:gd name="T0" fmla="*/ 0 w 1293"/>
              <a:gd name="T1" fmla="*/ 386351051 h 1083"/>
              <a:gd name="T2" fmla="*/ 17729613 w 1293"/>
              <a:gd name="T3" fmla="*/ 411610435 h 1083"/>
              <a:gd name="T4" fmla="*/ 365727984 w 1293"/>
              <a:gd name="T5" fmla="*/ 348668216 h 1083"/>
              <a:gd name="T6" fmla="*/ 389642504 w 1293"/>
              <a:gd name="T7" fmla="*/ 360676607 h 1083"/>
              <a:gd name="T8" fmla="*/ 402836810 w 1293"/>
              <a:gd name="T9" fmla="*/ 386351051 h 1083"/>
              <a:gd name="T10" fmla="*/ 437471542 w 1293"/>
              <a:gd name="T11" fmla="*/ 403328564 h 1083"/>
              <a:gd name="T12" fmla="*/ 514162643 w 1293"/>
              <a:gd name="T13" fmla="*/ 428174177 h 1083"/>
              <a:gd name="T14" fmla="*/ 515400010 w 1293"/>
              <a:gd name="T15" fmla="*/ 438112422 h 1083"/>
              <a:gd name="T16" fmla="*/ 520347554 w 1293"/>
              <a:gd name="T17" fmla="*/ 448465083 h 1083"/>
              <a:gd name="T18" fmla="*/ 524470614 w 1293"/>
              <a:gd name="T19" fmla="*/ 441839586 h 1083"/>
              <a:gd name="T20" fmla="*/ 532717376 w 1293"/>
              <a:gd name="T21" fmla="*/ 420720493 h 1083"/>
              <a:gd name="T22" fmla="*/ 533129618 w 1293"/>
              <a:gd name="T23" fmla="*/ 383452074 h 1083"/>
              <a:gd name="T24" fmla="*/ 520347554 w 1293"/>
              <a:gd name="T25" fmla="*/ 310985301 h 1083"/>
              <a:gd name="T26" fmla="*/ 519523070 w 1293"/>
              <a:gd name="T27" fmla="*/ 235205860 h 1083"/>
              <a:gd name="T28" fmla="*/ 505504281 w 1293"/>
              <a:gd name="T29" fmla="*/ 175990160 h 1083"/>
              <a:gd name="T30" fmla="*/ 482414245 w 1293"/>
              <a:gd name="T31" fmla="*/ 125885123 h 1083"/>
              <a:gd name="T32" fmla="*/ 476641576 w 1293"/>
              <a:gd name="T33" fmla="*/ 77021420 h 1083"/>
              <a:gd name="T34" fmla="*/ 453964424 w 1293"/>
              <a:gd name="T35" fmla="*/ 0 h 1083"/>
              <a:gd name="T36" fmla="*/ 346761009 w 1293"/>
              <a:gd name="T37" fmla="*/ 26088225 h 1083"/>
              <a:gd name="T38" fmla="*/ 338927131 w 1293"/>
              <a:gd name="T39" fmla="*/ 24845623 h 1083"/>
              <a:gd name="T40" fmla="*/ 306765769 w 1293"/>
              <a:gd name="T41" fmla="*/ 49691246 h 1083"/>
              <a:gd name="T42" fmla="*/ 277491464 w 1293"/>
              <a:gd name="T43" fmla="*/ 89858662 h 1083"/>
              <a:gd name="T44" fmla="*/ 274605129 w 1293"/>
              <a:gd name="T45" fmla="*/ 106008632 h 1083"/>
              <a:gd name="T46" fmla="*/ 261410823 w 1293"/>
              <a:gd name="T47" fmla="*/ 123814333 h 1083"/>
              <a:gd name="T48" fmla="*/ 238733030 w 1293"/>
              <a:gd name="T49" fmla="*/ 144933426 h 1083"/>
              <a:gd name="T50" fmla="*/ 247804276 w 1293"/>
              <a:gd name="T51" fmla="*/ 158184419 h 1083"/>
              <a:gd name="T52" fmla="*/ 250278369 w 1293"/>
              <a:gd name="T53" fmla="*/ 147831759 h 1083"/>
              <a:gd name="T54" fmla="*/ 257287763 w 1293"/>
              <a:gd name="T55" fmla="*/ 151144507 h 1083"/>
              <a:gd name="T56" fmla="*/ 252751819 w 1293"/>
              <a:gd name="T57" fmla="*/ 156528045 h 1083"/>
              <a:gd name="T58" fmla="*/ 258112247 w 1293"/>
              <a:gd name="T59" fmla="*/ 158184419 h 1083"/>
              <a:gd name="T60" fmla="*/ 253576945 w 1293"/>
              <a:gd name="T61" fmla="*/ 166880062 h 1083"/>
              <a:gd name="T62" fmla="*/ 250278369 w 1293"/>
              <a:gd name="T63" fmla="*/ 166466290 h 1083"/>
              <a:gd name="T64" fmla="*/ 249453243 w 1293"/>
              <a:gd name="T65" fmla="*/ 171849225 h 1083"/>
              <a:gd name="T66" fmla="*/ 261410823 w 1293"/>
              <a:gd name="T67" fmla="*/ 186342821 h 1083"/>
              <a:gd name="T68" fmla="*/ 261410823 w 1293"/>
              <a:gd name="T69" fmla="*/ 199593814 h 1083"/>
              <a:gd name="T70" fmla="*/ 244505699 w 1293"/>
              <a:gd name="T71" fmla="*/ 207461914 h 1083"/>
              <a:gd name="T72" fmla="*/ 227188333 w 1293"/>
              <a:gd name="T73" fmla="*/ 230236737 h 1083"/>
              <a:gd name="T74" fmla="*/ 208633599 w 1293"/>
              <a:gd name="T75" fmla="*/ 243487731 h 1083"/>
              <a:gd name="T76" fmla="*/ 175648476 w 1293"/>
              <a:gd name="T77" fmla="*/ 245144105 h 1083"/>
              <a:gd name="T78" fmla="*/ 163690856 w 1293"/>
              <a:gd name="T79" fmla="*/ 254254163 h 1083"/>
              <a:gd name="T80" fmla="*/ 144311638 w 1293"/>
              <a:gd name="T81" fmla="*/ 245972292 h 1083"/>
              <a:gd name="T82" fmla="*/ 84937904 w 1293"/>
              <a:gd name="T83" fmla="*/ 252184017 h 1083"/>
              <a:gd name="T84" fmla="*/ 42469273 w 1293"/>
              <a:gd name="T85" fmla="*/ 268747759 h 1083"/>
              <a:gd name="T86" fmla="*/ 44530482 w 1293"/>
              <a:gd name="T87" fmla="*/ 282413168 h 1083"/>
              <a:gd name="T88" fmla="*/ 42469273 w 1293"/>
              <a:gd name="T89" fmla="*/ 289866852 h 1083"/>
              <a:gd name="T90" fmla="*/ 44530482 w 1293"/>
              <a:gd name="T91" fmla="*/ 290280623 h 1083"/>
              <a:gd name="T92" fmla="*/ 52364360 w 1293"/>
              <a:gd name="T93" fmla="*/ 303531617 h 1083"/>
              <a:gd name="T94" fmla="*/ 57724788 w 1293"/>
              <a:gd name="T95" fmla="*/ 303117845 h 1083"/>
              <a:gd name="T96" fmla="*/ 64321941 w 1293"/>
              <a:gd name="T97" fmla="*/ 315954423 h 1083"/>
              <a:gd name="T98" fmla="*/ 63909699 w 1293"/>
              <a:gd name="T99" fmla="*/ 321751733 h 1083"/>
              <a:gd name="T100" fmla="*/ 52777244 w 1293"/>
              <a:gd name="T101" fmla="*/ 327963458 h 1083"/>
              <a:gd name="T102" fmla="*/ 46592333 w 1293"/>
              <a:gd name="T103" fmla="*/ 343699093 h 1083"/>
              <a:gd name="T104" fmla="*/ 0 w 1293"/>
              <a:gd name="T105" fmla="*/ 386351051 h 10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93"/>
              <a:gd name="T160" fmla="*/ 0 h 1083"/>
              <a:gd name="T161" fmla="*/ 1293 w 1293"/>
              <a:gd name="T162" fmla="*/ 1083 h 10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93" h="1083">
                <a:moveTo>
                  <a:pt x="0" y="933"/>
                </a:moveTo>
                <a:lnTo>
                  <a:pt x="43" y="994"/>
                </a:lnTo>
                <a:lnTo>
                  <a:pt x="887" y="842"/>
                </a:lnTo>
                <a:lnTo>
                  <a:pt x="945" y="871"/>
                </a:lnTo>
                <a:lnTo>
                  <a:pt x="977" y="933"/>
                </a:lnTo>
                <a:lnTo>
                  <a:pt x="1061" y="974"/>
                </a:lnTo>
                <a:lnTo>
                  <a:pt x="1247" y="1034"/>
                </a:lnTo>
                <a:lnTo>
                  <a:pt x="1250" y="1058"/>
                </a:lnTo>
                <a:lnTo>
                  <a:pt x="1262" y="1083"/>
                </a:lnTo>
                <a:lnTo>
                  <a:pt x="1272" y="1067"/>
                </a:lnTo>
                <a:lnTo>
                  <a:pt x="1292" y="1016"/>
                </a:lnTo>
                <a:lnTo>
                  <a:pt x="1293" y="926"/>
                </a:lnTo>
                <a:lnTo>
                  <a:pt x="1262" y="751"/>
                </a:lnTo>
                <a:lnTo>
                  <a:pt x="1260" y="568"/>
                </a:lnTo>
                <a:lnTo>
                  <a:pt x="1226" y="425"/>
                </a:lnTo>
                <a:lnTo>
                  <a:pt x="1170" y="304"/>
                </a:lnTo>
                <a:lnTo>
                  <a:pt x="1156" y="186"/>
                </a:lnTo>
                <a:lnTo>
                  <a:pt x="1101" y="0"/>
                </a:lnTo>
                <a:lnTo>
                  <a:pt x="841" y="63"/>
                </a:lnTo>
                <a:lnTo>
                  <a:pt x="822" y="60"/>
                </a:lnTo>
                <a:lnTo>
                  <a:pt x="744" y="120"/>
                </a:lnTo>
                <a:lnTo>
                  <a:pt x="673" y="217"/>
                </a:lnTo>
                <a:lnTo>
                  <a:pt x="666" y="256"/>
                </a:lnTo>
                <a:lnTo>
                  <a:pt x="634" y="299"/>
                </a:lnTo>
                <a:lnTo>
                  <a:pt x="579" y="350"/>
                </a:lnTo>
                <a:lnTo>
                  <a:pt x="601" y="382"/>
                </a:lnTo>
                <a:lnTo>
                  <a:pt x="607" y="357"/>
                </a:lnTo>
                <a:lnTo>
                  <a:pt x="624" y="365"/>
                </a:lnTo>
                <a:lnTo>
                  <a:pt x="613" y="378"/>
                </a:lnTo>
                <a:lnTo>
                  <a:pt x="626" y="382"/>
                </a:lnTo>
                <a:lnTo>
                  <a:pt x="615" y="403"/>
                </a:lnTo>
                <a:lnTo>
                  <a:pt x="607" y="402"/>
                </a:lnTo>
                <a:lnTo>
                  <a:pt x="605" y="415"/>
                </a:lnTo>
                <a:lnTo>
                  <a:pt x="634" y="450"/>
                </a:lnTo>
                <a:lnTo>
                  <a:pt x="634" y="482"/>
                </a:lnTo>
                <a:lnTo>
                  <a:pt x="593" y="501"/>
                </a:lnTo>
                <a:lnTo>
                  <a:pt x="551" y="556"/>
                </a:lnTo>
                <a:lnTo>
                  <a:pt x="506" y="588"/>
                </a:lnTo>
                <a:lnTo>
                  <a:pt x="426" y="592"/>
                </a:lnTo>
                <a:lnTo>
                  <a:pt x="397" y="614"/>
                </a:lnTo>
                <a:lnTo>
                  <a:pt x="350" y="594"/>
                </a:lnTo>
                <a:lnTo>
                  <a:pt x="206" y="609"/>
                </a:lnTo>
                <a:lnTo>
                  <a:pt x="103" y="649"/>
                </a:lnTo>
                <a:lnTo>
                  <a:pt x="108" y="682"/>
                </a:lnTo>
                <a:lnTo>
                  <a:pt x="103" y="700"/>
                </a:lnTo>
                <a:lnTo>
                  <a:pt x="108" y="701"/>
                </a:lnTo>
                <a:lnTo>
                  <a:pt x="127" y="733"/>
                </a:lnTo>
                <a:lnTo>
                  <a:pt x="140" y="732"/>
                </a:lnTo>
                <a:lnTo>
                  <a:pt x="156" y="763"/>
                </a:lnTo>
                <a:lnTo>
                  <a:pt x="155" y="777"/>
                </a:lnTo>
                <a:lnTo>
                  <a:pt x="128" y="792"/>
                </a:lnTo>
                <a:lnTo>
                  <a:pt x="113" y="830"/>
                </a:lnTo>
                <a:lnTo>
                  <a:pt x="0" y="933"/>
                </a:lnTo>
                <a:close/>
              </a:path>
            </a:pathLst>
          </a:custGeom>
          <a:solidFill>
            <a:schemeClr val="accent1"/>
          </a:solidFill>
          <a:ln w="1651">
            <a:solidFill>
              <a:srgbClr val="000000"/>
            </a:solidFill>
            <a:round/>
            <a:headEnd/>
            <a:tailEnd/>
          </a:ln>
        </p:spPr>
        <p:txBody>
          <a:bodyPr/>
          <a:lstStyle/>
          <a:p>
            <a:endParaRPr lang="en-US" dirty="0"/>
          </a:p>
        </p:txBody>
      </p:sp>
      <p:sp>
        <p:nvSpPr>
          <p:cNvPr id="23601" name="Freeform 50"/>
          <p:cNvSpPr>
            <a:spLocks/>
          </p:cNvSpPr>
          <p:nvPr/>
        </p:nvSpPr>
        <p:spPr bwMode="auto">
          <a:xfrm>
            <a:off x="7427913" y="3067050"/>
            <a:ext cx="25400" cy="34925"/>
          </a:xfrm>
          <a:custGeom>
            <a:avLst/>
            <a:gdLst>
              <a:gd name="T0" fmla="*/ 0 w 38"/>
              <a:gd name="T1" fmla="*/ 23456843 h 52"/>
              <a:gd name="T2" fmla="*/ 893679 w 38"/>
              <a:gd name="T3" fmla="*/ 8570729 h 52"/>
              <a:gd name="T4" fmla="*/ 10276304 w 38"/>
              <a:gd name="T5" fmla="*/ 0 h 52"/>
              <a:gd name="T6" fmla="*/ 16977893 w 38"/>
              <a:gd name="T7" fmla="*/ 3608693 h 52"/>
              <a:gd name="T8" fmla="*/ 6701589 w 38"/>
              <a:gd name="T9" fmla="*/ 18494802 h 52"/>
              <a:gd name="T10" fmla="*/ 0 w 38"/>
              <a:gd name="T11" fmla="*/ 23456843 h 52"/>
              <a:gd name="T12" fmla="*/ 0 60000 65536"/>
              <a:gd name="T13" fmla="*/ 0 60000 65536"/>
              <a:gd name="T14" fmla="*/ 0 60000 65536"/>
              <a:gd name="T15" fmla="*/ 0 60000 65536"/>
              <a:gd name="T16" fmla="*/ 0 60000 65536"/>
              <a:gd name="T17" fmla="*/ 0 60000 65536"/>
              <a:gd name="T18" fmla="*/ 0 w 38"/>
              <a:gd name="T19" fmla="*/ 0 h 52"/>
              <a:gd name="T20" fmla="*/ 38 w 38"/>
              <a:gd name="T21" fmla="*/ 52 h 52"/>
            </a:gdLst>
            <a:ahLst/>
            <a:cxnLst>
              <a:cxn ang="T12">
                <a:pos x="T0" y="T1"/>
              </a:cxn>
              <a:cxn ang="T13">
                <a:pos x="T2" y="T3"/>
              </a:cxn>
              <a:cxn ang="T14">
                <a:pos x="T4" y="T5"/>
              </a:cxn>
              <a:cxn ang="T15">
                <a:pos x="T6" y="T7"/>
              </a:cxn>
              <a:cxn ang="T16">
                <a:pos x="T8" y="T9"/>
              </a:cxn>
              <a:cxn ang="T17">
                <a:pos x="T10" y="T11"/>
              </a:cxn>
            </a:cxnLst>
            <a:rect l="T18" t="T19" r="T20" b="T21"/>
            <a:pathLst>
              <a:path w="38" h="52">
                <a:moveTo>
                  <a:pt x="0" y="52"/>
                </a:moveTo>
                <a:lnTo>
                  <a:pt x="2" y="19"/>
                </a:lnTo>
                <a:lnTo>
                  <a:pt x="23" y="0"/>
                </a:lnTo>
                <a:lnTo>
                  <a:pt x="38" y="8"/>
                </a:lnTo>
                <a:lnTo>
                  <a:pt x="15" y="41"/>
                </a:lnTo>
                <a:lnTo>
                  <a:pt x="0" y="52"/>
                </a:lnTo>
                <a:close/>
              </a:path>
            </a:pathLst>
          </a:custGeom>
          <a:solidFill>
            <a:srgbClr val="FFFFFF"/>
          </a:solidFill>
          <a:ln w="1588">
            <a:solidFill>
              <a:srgbClr val="000000"/>
            </a:solidFill>
            <a:round/>
            <a:headEnd/>
            <a:tailEnd/>
          </a:ln>
        </p:spPr>
        <p:txBody>
          <a:bodyPr/>
          <a:lstStyle/>
          <a:p>
            <a:endParaRPr lang="en-US" dirty="0"/>
          </a:p>
        </p:txBody>
      </p:sp>
      <p:sp>
        <p:nvSpPr>
          <p:cNvPr id="23602" name="Freeform 51"/>
          <p:cNvSpPr>
            <a:spLocks/>
          </p:cNvSpPr>
          <p:nvPr/>
        </p:nvSpPr>
        <p:spPr bwMode="auto">
          <a:xfrm>
            <a:off x="7454900" y="2935288"/>
            <a:ext cx="260350" cy="144462"/>
          </a:xfrm>
          <a:custGeom>
            <a:avLst/>
            <a:gdLst>
              <a:gd name="T0" fmla="*/ 0 w 403"/>
              <a:gd name="T1" fmla="*/ 84095501 h 225"/>
              <a:gd name="T2" fmla="*/ 2921347 w 403"/>
              <a:gd name="T3" fmla="*/ 91515729 h 225"/>
              <a:gd name="T4" fmla="*/ 7095345 w 403"/>
              <a:gd name="T5" fmla="*/ 92340125 h 225"/>
              <a:gd name="T6" fmla="*/ 12103369 w 403"/>
              <a:gd name="T7" fmla="*/ 84507719 h 225"/>
              <a:gd name="T8" fmla="*/ 18780731 w 403"/>
              <a:gd name="T9" fmla="*/ 82858906 h 225"/>
              <a:gd name="T10" fmla="*/ 20867407 w 403"/>
              <a:gd name="T11" fmla="*/ 84919917 h 225"/>
              <a:gd name="T12" fmla="*/ 10434026 w 403"/>
              <a:gd name="T13" fmla="*/ 92752324 h 225"/>
              <a:gd name="T14" fmla="*/ 28380090 w 403"/>
              <a:gd name="T15" fmla="*/ 87393106 h 225"/>
              <a:gd name="T16" fmla="*/ 29214760 w 403"/>
              <a:gd name="T17" fmla="*/ 84095501 h 225"/>
              <a:gd name="T18" fmla="*/ 52169493 w 403"/>
              <a:gd name="T19" fmla="*/ 73377707 h 225"/>
              <a:gd name="T20" fmla="*/ 71367554 w 403"/>
              <a:gd name="T21" fmla="*/ 60186083 h 225"/>
              <a:gd name="T22" fmla="*/ 91400952 w 403"/>
              <a:gd name="T23" fmla="*/ 53590271 h 225"/>
              <a:gd name="T24" fmla="*/ 110599013 w 403"/>
              <a:gd name="T25" fmla="*/ 43284676 h 225"/>
              <a:gd name="T26" fmla="*/ 109764342 w 403"/>
              <a:gd name="T27" fmla="*/ 44933468 h 225"/>
              <a:gd name="T28" fmla="*/ 74288900 w 403"/>
              <a:gd name="T29" fmla="*/ 69255084 h 225"/>
              <a:gd name="T30" fmla="*/ 68028873 w 403"/>
              <a:gd name="T31" fmla="*/ 71316075 h 225"/>
              <a:gd name="T32" fmla="*/ 72202224 w 403"/>
              <a:gd name="T33" fmla="*/ 71728273 h 225"/>
              <a:gd name="T34" fmla="*/ 82636248 w 403"/>
              <a:gd name="T35" fmla="*/ 68430688 h 225"/>
              <a:gd name="T36" fmla="*/ 135223076 w 403"/>
              <a:gd name="T37" fmla="*/ 31329636 h 225"/>
              <a:gd name="T38" fmla="*/ 141483103 w 403"/>
              <a:gd name="T39" fmla="*/ 25970418 h 225"/>
              <a:gd name="T40" fmla="*/ 166524501 w 403"/>
              <a:gd name="T41" fmla="*/ 6595815 h 225"/>
              <a:gd name="T42" fmla="*/ 168193842 w 403"/>
              <a:gd name="T43" fmla="*/ 824397 h 225"/>
              <a:gd name="T44" fmla="*/ 163603156 w 403"/>
              <a:gd name="T45" fmla="*/ 2060991 h 225"/>
              <a:gd name="T46" fmla="*/ 151917126 w 403"/>
              <a:gd name="T47" fmla="*/ 12367233 h 225"/>
              <a:gd name="T48" fmla="*/ 144821784 w 403"/>
              <a:gd name="T49" fmla="*/ 11129997 h 225"/>
              <a:gd name="T50" fmla="*/ 134805741 w 403"/>
              <a:gd name="T51" fmla="*/ 16077016 h 225"/>
              <a:gd name="T52" fmla="*/ 130631744 w 403"/>
              <a:gd name="T53" fmla="*/ 14840422 h 225"/>
              <a:gd name="T54" fmla="*/ 121450371 w 403"/>
              <a:gd name="T55" fmla="*/ 35864457 h 225"/>
              <a:gd name="T56" fmla="*/ 117276374 w 403"/>
              <a:gd name="T57" fmla="*/ 31329636 h 225"/>
              <a:gd name="T58" fmla="*/ 109764342 w 403"/>
              <a:gd name="T59" fmla="*/ 31329636 h 225"/>
              <a:gd name="T60" fmla="*/ 124371717 w 403"/>
              <a:gd name="T61" fmla="*/ 16077016 h 225"/>
              <a:gd name="T62" fmla="*/ 122702377 w 403"/>
              <a:gd name="T63" fmla="*/ 12367233 h 225"/>
              <a:gd name="T64" fmla="*/ 134805741 w 403"/>
              <a:gd name="T65" fmla="*/ 0 h 225"/>
              <a:gd name="T66" fmla="*/ 128962403 w 403"/>
              <a:gd name="T67" fmla="*/ 412198 h 225"/>
              <a:gd name="T68" fmla="*/ 106842997 w 403"/>
              <a:gd name="T69" fmla="*/ 25558220 h 225"/>
              <a:gd name="T70" fmla="*/ 80549572 w 403"/>
              <a:gd name="T71" fmla="*/ 32566230 h 225"/>
              <a:gd name="T72" fmla="*/ 65524862 w 403"/>
              <a:gd name="T73" fmla="*/ 35452259 h 225"/>
              <a:gd name="T74" fmla="*/ 63438187 w 403"/>
              <a:gd name="T75" fmla="*/ 41635231 h 225"/>
              <a:gd name="T76" fmla="*/ 45491485 w 403"/>
              <a:gd name="T77" fmla="*/ 46170063 h 225"/>
              <a:gd name="T78" fmla="*/ 38814113 w 403"/>
              <a:gd name="T79" fmla="*/ 44521270 h 225"/>
              <a:gd name="T80" fmla="*/ 38814113 w 403"/>
              <a:gd name="T81" fmla="*/ 49879846 h 225"/>
              <a:gd name="T82" fmla="*/ 30884100 w 403"/>
              <a:gd name="T83" fmla="*/ 49879846 h 225"/>
              <a:gd name="T84" fmla="*/ 28380090 w 403"/>
              <a:gd name="T85" fmla="*/ 54002469 h 225"/>
              <a:gd name="T86" fmla="*/ 25041409 w 403"/>
              <a:gd name="T87" fmla="*/ 60186083 h 225"/>
              <a:gd name="T88" fmla="*/ 21702728 w 403"/>
              <a:gd name="T89" fmla="*/ 58537291 h 225"/>
              <a:gd name="T90" fmla="*/ 18780731 w 403"/>
              <a:gd name="T91" fmla="*/ 66781895 h 225"/>
              <a:gd name="T92" fmla="*/ 5842694 w 403"/>
              <a:gd name="T93" fmla="*/ 70079480 h 225"/>
              <a:gd name="T94" fmla="*/ 3338682 w 403"/>
              <a:gd name="T95" fmla="*/ 75438698 h 225"/>
              <a:gd name="T96" fmla="*/ 0 w 403"/>
              <a:gd name="T97" fmla="*/ 84095501 h 2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3"/>
              <a:gd name="T148" fmla="*/ 0 h 225"/>
              <a:gd name="T149" fmla="*/ 403 w 403"/>
              <a:gd name="T150" fmla="*/ 225 h 2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3" h="225">
                <a:moveTo>
                  <a:pt x="0" y="204"/>
                </a:moveTo>
                <a:lnTo>
                  <a:pt x="7" y="222"/>
                </a:lnTo>
                <a:lnTo>
                  <a:pt x="17" y="224"/>
                </a:lnTo>
                <a:lnTo>
                  <a:pt x="29" y="205"/>
                </a:lnTo>
                <a:lnTo>
                  <a:pt x="45" y="201"/>
                </a:lnTo>
                <a:lnTo>
                  <a:pt x="50" y="206"/>
                </a:lnTo>
                <a:lnTo>
                  <a:pt x="25" y="225"/>
                </a:lnTo>
                <a:lnTo>
                  <a:pt x="68" y="212"/>
                </a:lnTo>
                <a:lnTo>
                  <a:pt x="70" y="204"/>
                </a:lnTo>
                <a:lnTo>
                  <a:pt x="125" y="178"/>
                </a:lnTo>
                <a:lnTo>
                  <a:pt x="171" y="146"/>
                </a:lnTo>
                <a:lnTo>
                  <a:pt x="219" y="130"/>
                </a:lnTo>
                <a:lnTo>
                  <a:pt x="265" y="105"/>
                </a:lnTo>
                <a:lnTo>
                  <a:pt x="263" y="109"/>
                </a:lnTo>
                <a:lnTo>
                  <a:pt x="178" y="168"/>
                </a:lnTo>
                <a:lnTo>
                  <a:pt x="163" y="173"/>
                </a:lnTo>
                <a:lnTo>
                  <a:pt x="173" y="174"/>
                </a:lnTo>
                <a:lnTo>
                  <a:pt x="198" y="166"/>
                </a:lnTo>
                <a:lnTo>
                  <a:pt x="324" y="76"/>
                </a:lnTo>
                <a:lnTo>
                  <a:pt x="339" y="63"/>
                </a:lnTo>
                <a:lnTo>
                  <a:pt x="399" y="16"/>
                </a:lnTo>
                <a:lnTo>
                  <a:pt x="403" y="2"/>
                </a:lnTo>
                <a:lnTo>
                  <a:pt x="392" y="5"/>
                </a:lnTo>
                <a:lnTo>
                  <a:pt x="364" y="30"/>
                </a:lnTo>
                <a:lnTo>
                  <a:pt x="347" y="27"/>
                </a:lnTo>
                <a:lnTo>
                  <a:pt x="323" y="39"/>
                </a:lnTo>
                <a:lnTo>
                  <a:pt x="313" y="36"/>
                </a:lnTo>
                <a:lnTo>
                  <a:pt x="291" y="87"/>
                </a:lnTo>
                <a:lnTo>
                  <a:pt x="281" y="76"/>
                </a:lnTo>
                <a:lnTo>
                  <a:pt x="263" y="76"/>
                </a:lnTo>
                <a:lnTo>
                  <a:pt x="298" y="39"/>
                </a:lnTo>
                <a:lnTo>
                  <a:pt x="294" y="30"/>
                </a:lnTo>
                <a:lnTo>
                  <a:pt x="323" y="0"/>
                </a:lnTo>
                <a:lnTo>
                  <a:pt x="309" y="1"/>
                </a:lnTo>
                <a:lnTo>
                  <a:pt x="256" y="62"/>
                </a:lnTo>
                <a:lnTo>
                  <a:pt x="193" y="79"/>
                </a:lnTo>
                <a:lnTo>
                  <a:pt x="157" y="86"/>
                </a:lnTo>
                <a:lnTo>
                  <a:pt x="152" y="101"/>
                </a:lnTo>
                <a:lnTo>
                  <a:pt x="109" y="112"/>
                </a:lnTo>
                <a:lnTo>
                  <a:pt x="93" y="108"/>
                </a:lnTo>
                <a:lnTo>
                  <a:pt x="93" y="121"/>
                </a:lnTo>
                <a:lnTo>
                  <a:pt x="74" y="121"/>
                </a:lnTo>
                <a:lnTo>
                  <a:pt x="68" y="131"/>
                </a:lnTo>
                <a:lnTo>
                  <a:pt x="60" y="146"/>
                </a:lnTo>
                <a:lnTo>
                  <a:pt x="52" y="142"/>
                </a:lnTo>
                <a:lnTo>
                  <a:pt x="45" y="162"/>
                </a:lnTo>
                <a:lnTo>
                  <a:pt x="14" y="170"/>
                </a:lnTo>
                <a:lnTo>
                  <a:pt x="8" y="183"/>
                </a:lnTo>
                <a:lnTo>
                  <a:pt x="0" y="204"/>
                </a:lnTo>
                <a:close/>
              </a:path>
            </a:pathLst>
          </a:custGeom>
          <a:solidFill>
            <a:schemeClr val="accent1"/>
          </a:solidFill>
          <a:ln w="1651">
            <a:solidFill>
              <a:srgbClr val="000000"/>
            </a:solidFill>
            <a:round/>
            <a:headEnd/>
            <a:tailEnd/>
          </a:ln>
        </p:spPr>
        <p:txBody>
          <a:bodyPr/>
          <a:lstStyle/>
          <a:p>
            <a:endParaRPr lang="en-US" dirty="0"/>
          </a:p>
        </p:txBody>
      </p:sp>
      <p:sp>
        <p:nvSpPr>
          <p:cNvPr id="23603" name="Freeform 52"/>
          <p:cNvSpPr>
            <a:spLocks/>
          </p:cNvSpPr>
          <p:nvPr/>
        </p:nvSpPr>
        <p:spPr bwMode="auto">
          <a:xfrm>
            <a:off x="6218238" y="3790950"/>
            <a:ext cx="1198562" cy="500063"/>
          </a:xfrm>
          <a:custGeom>
            <a:avLst/>
            <a:gdLst>
              <a:gd name="T0" fmla="*/ 413231 w 1865"/>
              <a:gd name="T1" fmla="*/ 275147126 h 778"/>
              <a:gd name="T2" fmla="*/ 176356383 w 1865"/>
              <a:gd name="T3" fmla="*/ 232594221 h 778"/>
              <a:gd name="T4" fmla="*/ 350647897 w 1865"/>
              <a:gd name="T5" fmla="*/ 249532725 h 778"/>
              <a:gd name="T6" fmla="*/ 550546136 w 1865"/>
              <a:gd name="T7" fmla="*/ 321417722 h 778"/>
              <a:gd name="T8" fmla="*/ 597629366 w 1865"/>
              <a:gd name="T9" fmla="*/ 309436782 h 778"/>
              <a:gd name="T10" fmla="*/ 609606629 w 1865"/>
              <a:gd name="T11" fmla="*/ 299521654 h 778"/>
              <a:gd name="T12" fmla="*/ 633148565 w 1865"/>
              <a:gd name="T13" fmla="*/ 242096057 h 778"/>
              <a:gd name="T14" fmla="*/ 640995449 w 1865"/>
              <a:gd name="T15" fmla="*/ 227636657 h 778"/>
              <a:gd name="T16" fmla="*/ 636452483 w 1865"/>
              <a:gd name="T17" fmla="*/ 210284862 h 778"/>
              <a:gd name="T18" fmla="*/ 644712597 w 1865"/>
              <a:gd name="T19" fmla="*/ 223505032 h 778"/>
              <a:gd name="T20" fmla="*/ 660407007 w 1865"/>
              <a:gd name="T21" fmla="*/ 218547468 h 778"/>
              <a:gd name="T22" fmla="*/ 660407007 w 1865"/>
              <a:gd name="T23" fmla="*/ 203674776 h 778"/>
              <a:gd name="T24" fmla="*/ 671145220 w 1865"/>
              <a:gd name="T25" fmla="*/ 211937383 h 778"/>
              <a:gd name="T26" fmla="*/ 721119940 w 1865"/>
              <a:gd name="T27" fmla="*/ 198717213 h 778"/>
              <a:gd name="T28" fmla="*/ 730619747 w 1865"/>
              <a:gd name="T29" fmla="*/ 164840164 h 778"/>
              <a:gd name="T30" fmla="*/ 719055073 w 1865"/>
              <a:gd name="T31" fmla="*/ 160709183 h 778"/>
              <a:gd name="T32" fmla="*/ 712447238 w 1865"/>
              <a:gd name="T33" fmla="*/ 177234436 h 778"/>
              <a:gd name="T34" fmla="*/ 702947432 w 1865"/>
              <a:gd name="T35" fmla="*/ 181778709 h 778"/>
              <a:gd name="T36" fmla="*/ 659994419 w 1865"/>
              <a:gd name="T37" fmla="*/ 168145207 h 778"/>
              <a:gd name="T38" fmla="*/ 688905301 w 1865"/>
              <a:gd name="T39" fmla="*/ 176821145 h 778"/>
              <a:gd name="T40" fmla="*/ 697578647 w 1865"/>
              <a:gd name="T41" fmla="*/ 152033285 h 778"/>
              <a:gd name="T42" fmla="*/ 697165416 w 1865"/>
              <a:gd name="T43" fmla="*/ 140465636 h 778"/>
              <a:gd name="T44" fmla="*/ 677753858 w 1865"/>
              <a:gd name="T45" fmla="*/ 123527132 h 778"/>
              <a:gd name="T46" fmla="*/ 697165416 w 1865"/>
              <a:gd name="T47" fmla="*/ 125179653 h 778"/>
              <a:gd name="T48" fmla="*/ 696752185 w 1865"/>
              <a:gd name="T49" fmla="*/ 114437943 h 778"/>
              <a:gd name="T50" fmla="*/ 700469333 w 1865"/>
              <a:gd name="T51" fmla="*/ 118569568 h 778"/>
              <a:gd name="T52" fmla="*/ 714925337 w 1865"/>
              <a:gd name="T53" fmla="*/ 120222089 h 778"/>
              <a:gd name="T54" fmla="*/ 728967467 w 1865"/>
              <a:gd name="T55" fmla="*/ 128484696 h 778"/>
              <a:gd name="T56" fmla="*/ 750857123 w 1865"/>
              <a:gd name="T57" fmla="*/ 114437943 h 778"/>
              <a:gd name="T58" fmla="*/ 770268682 w 1865"/>
              <a:gd name="T59" fmla="*/ 92128585 h 778"/>
              <a:gd name="T60" fmla="*/ 761182106 w 1865"/>
              <a:gd name="T61" fmla="*/ 64448993 h 778"/>
              <a:gd name="T62" fmla="*/ 738466631 w 1865"/>
              <a:gd name="T63" fmla="*/ 92128585 h 778"/>
              <a:gd name="T64" fmla="*/ 730619747 w 1865"/>
              <a:gd name="T65" fmla="*/ 59078139 h 778"/>
              <a:gd name="T66" fmla="*/ 673210731 w 1865"/>
              <a:gd name="T67" fmla="*/ 76016643 h 778"/>
              <a:gd name="T68" fmla="*/ 694274087 w 1865"/>
              <a:gd name="T69" fmla="*/ 54120575 h 778"/>
              <a:gd name="T70" fmla="*/ 717402793 w 1865"/>
              <a:gd name="T71" fmla="*/ 27680224 h 778"/>
              <a:gd name="T72" fmla="*/ 731445565 w 1865"/>
              <a:gd name="T73" fmla="*/ 24375181 h 778"/>
              <a:gd name="T74" fmla="*/ 736814993 w 1865"/>
              <a:gd name="T75" fmla="*/ 11567654 h 778"/>
              <a:gd name="T76" fmla="*/ 446054050 w 1865"/>
              <a:gd name="T77" fmla="*/ 48749720 h 778"/>
              <a:gd name="T78" fmla="*/ 216005960 w 1865"/>
              <a:gd name="T79" fmla="*/ 99565252 h 778"/>
              <a:gd name="T80" fmla="*/ 187921057 w 1865"/>
              <a:gd name="T81" fmla="*/ 133854908 h 778"/>
              <a:gd name="T82" fmla="*/ 161900982 w 1865"/>
              <a:gd name="T83" fmla="*/ 139225763 h 778"/>
              <a:gd name="T84" fmla="*/ 138359045 w 1865"/>
              <a:gd name="T85" fmla="*/ 144596618 h 778"/>
              <a:gd name="T86" fmla="*/ 115230339 w 1865"/>
              <a:gd name="T87" fmla="*/ 174342041 h 778"/>
              <a:gd name="T88" fmla="*/ 22715485 w 1865"/>
              <a:gd name="T89" fmla="*/ 240856827 h 7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65"/>
              <a:gd name="T136" fmla="*/ 0 h 778"/>
              <a:gd name="T137" fmla="*/ 1865 w 1865"/>
              <a:gd name="T138" fmla="*/ 778 h 7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65" h="778">
                <a:moveTo>
                  <a:pt x="0" y="608"/>
                </a:moveTo>
                <a:lnTo>
                  <a:pt x="1" y="666"/>
                </a:lnTo>
                <a:lnTo>
                  <a:pt x="268" y="637"/>
                </a:lnTo>
                <a:lnTo>
                  <a:pt x="427" y="563"/>
                </a:lnTo>
                <a:lnTo>
                  <a:pt x="725" y="532"/>
                </a:lnTo>
                <a:lnTo>
                  <a:pt x="849" y="604"/>
                </a:lnTo>
                <a:lnTo>
                  <a:pt x="1041" y="578"/>
                </a:lnTo>
                <a:lnTo>
                  <a:pt x="1333" y="778"/>
                </a:lnTo>
                <a:lnTo>
                  <a:pt x="1373" y="753"/>
                </a:lnTo>
                <a:lnTo>
                  <a:pt x="1447" y="749"/>
                </a:lnTo>
                <a:lnTo>
                  <a:pt x="1462" y="699"/>
                </a:lnTo>
                <a:lnTo>
                  <a:pt x="1476" y="725"/>
                </a:lnTo>
                <a:lnTo>
                  <a:pt x="1495" y="633"/>
                </a:lnTo>
                <a:lnTo>
                  <a:pt x="1533" y="586"/>
                </a:lnTo>
                <a:lnTo>
                  <a:pt x="1573" y="563"/>
                </a:lnTo>
                <a:lnTo>
                  <a:pt x="1552" y="551"/>
                </a:lnTo>
                <a:lnTo>
                  <a:pt x="1558" y="532"/>
                </a:lnTo>
                <a:lnTo>
                  <a:pt x="1541" y="509"/>
                </a:lnTo>
                <a:lnTo>
                  <a:pt x="1568" y="533"/>
                </a:lnTo>
                <a:lnTo>
                  <a:pt x="1561" y="541"/>
                </a:lnTo>
                <a:lnTo>
                  <a:pt x="1582" y="552"/>
                </a:lnTo>
                <a:lnTo>
                  <a:pt x="1599" y="529"/>
                </a:lnTo>
                <a:lnTo>
                  <a:pt x="1612" y="526"/>
                </a:lnTo>
                <a:lnTo>
                  <a:pt x="1599" y="493"/>
                </a:lnTo>
                <a:lnTo>
                  <a:pt x="1612" y="490"/>
                </a:lnTo>
                <a:lnTo>
                  <a:pt x="1625" y="513"/>
                </a:lnTo>
                <a:lnTo>
                  <a:pt x="1689" y="482"/>
                </a:lnTo>
                <a:lnTo>
                  <a:pt x="1746" y="481"/>
                </a:lnTo>
                <a:lnTo>
                  <a:pt x="1783" y="414"/>
                </a:lnTo>
                <a:lnTo>
                  <a:pt x="1769" y="399"/>
                </a:lnTo>
                <a:lnTo>
                  <a:pt x="1747" y="419"/>
                </a:lnTo>
                <a:lnTo>
                  <a:pt x="1741" y="389"/>
                </a:lnTo>
                <a:lnTo>
                  <a:pt x="1715" y="411"/>
                </a:lnTo>
                <a:lnTo>
                  <a:pt x="1725" y="429"/>
                </a:lnTo>
                <a:lnTo>
                  <a:pt x="1704" y="418"/>
                </a:lnTo>
                <a:lnTo>
                  <a:pt x="1702" y="440"/>
                </a:lnTo>
                <a:lnTo>
                  <a:pt x="1642" y="436"/>
                </a:lnTo>
                <a:lnTo>
                  <a:pt x="1598" y="407"/>
                </a:lnTo>
                <a:lnTo>
                  <a:pt x="1599" y="393"/>
                </a:lnTo>
                <a:lnTo>
                  <a:pt x="1668" y="428"/>
                </a:lnTo>
                <a:lnTo>
                  <a:pt x="1715" y="374"/>
                </a:lnTo>
                <a:lnTo>
                  <a:pt x="1689" y="368"/>
                </a:lnTo>
                <a:lnTo>
                  <a:pt x="1719" y="332"/>
                </a:lnTo>
                <a:lnTo>
                  <a:pt x="1688" y="340"/>
                </a:lnTo>
                <a:lnTo>
                  <a:pt x="1586" y="305"/>
                </a:lnTo>
                <a:lnTo>
                  <a:pt x="1641" y="299"/>
                </a:lnTo>
                <a:lnTo>
                  <a:pt x="1688" y="313"/>
                </a:lnTo>
                <a:lnTo>
                  <a:pt x="1688" y="303"/>
                </a:lnTo>
                <a:lnTo>
                  <a:pt x="1668" y="277"/>
                </a:lnTo>
                <a:lnTo>
                  <a:pt x="1687" y="277"/>
                </a:lnTo>
                <a:lnTo>
                  <a:pt x="1713" y="266"/>
                </a:lnTo>
                <a:lnTo>
                  <a:pt x="1696" y="287"/>
                </a:lnTo>
                <a:lnTo>
                  <a:pt x="1707" y="311"/>
                </a:lnTo>
                <a:lnTo>
                  <a:pt x="1731" y="291"/>
                </a:lnTo>
                <a:lnTo>
                  <a:pt x="1744" y="313"/>
                </a:lnTo>
                <a:lnTo>
                  <a:pt x="1765" y="311"/>
                </a:lnTo>
                <a:lnTo>
                  <a:pt x="1791" y="309"/>
                </a:lnTo>
                <a:lnTo>
                  <a:pt x="1818" y="277"/>
                </a:lnTo>
                <a:lnTo>
                  <a:pt x="1835" y="230"/>
                </a:lnTo>
                <a:lnTo>
                  <a:pt x="1865" y="223"/>
                </a:lnTo>
                <a:lnTo>
                  <a:pt x="1865" y="198"/>
                </a:lnTo>
                <a:lnTo>
                  <a:pt x="1843" y="156"/>
                </a:lnTo>
                <a:lnTo>
                  <a:pt x="1816" y="156"/>
                </a:lnTo>
                <a:lnTo>
                  <a:pt x="1788" y="223"/>
                </a:lnTo>
                <a:lnTo>
                  <a:pt x="1773" y="190"/>
                </a:lnTo>
                <a:lnTo>
                  <a:pt x="1769" y="143"/>
                </a:lnTo>
                <a:lnTo>
                  <a:pt x="1709" y="167"/>
                </a:lnTo>
                <a:lnTo>
                  <a:pt x="1630" y="184"/>
                </a:lnTo>
                <a:lnTo>
                  <a:pt x="1642" y="153"/>
                </a:lnTo>
                <a:lnTo>
                  <a:pt x="1681" y="131"/>
                </a:lnTo>
                <a:lnTo>
                  <a:pt x="1763" y="101"/>
                </a:lnTo>
                <a:lnTo>
                  <a:pt x="1737" y="67"/>
                </a:lnTo>
                <a:lnTo>
                  <a:pt x="1791" y="89"/>
                </a:lnTo>
                <a:lnTo>
                  <a:pt x="1771" y="59"/>
                </a:lnTo>
                <a:lnTo>
                  <a:pt x="1825" y="101"/>
                </a:lnTo>
                <a:lnTo>
                  <a:pt x="1784" y="28"/>
                </a:lnTo>
                <a:lnTo>
                  <a:pt x="1746" y="0"/>
                </a:lnTo>
                <a:lnTo>
                  <a:pt x="1080" y="118"/>
                </a:lnTo>
                <a:lnTo>
                  <a:pt x="533" y="184"/>
                </a:lnTo>
                <a:lnTo>
                  <a:pt x="523" y="241"/>
                </a:lnTo>
                <a:lnTo>
                  <a:pt x="493" y="263"/>
                </a:lnTo>
                <a:lnTo>
                  <a:pt x="455" y="324"/>
                </a:lnTo>
                <a:lnTo>
                  <a:pt x="423" y="318"/>
                </a:lnTo>
                <a:lnTo>
                  <a:pt x="392" y="337"/>
                </a:lnTo>
                <a:lnTo>
                  <a:pt x="365" y="368"/>
                </a:lnTo>
                <a:lnTo>
                  <a:pt x="335" y="350"/>
                </a:lnTo>
                <a:lnTo>
                  <a:pt x="285" y="389"/>
                </a:lnTo>
                <a:lnTo>
                  <a:pt x="279" y="422"/>
                </a:lnTo>
                <a:lnTo>
                  <a:pt x="67" y="538"/>
                </a:lnTo>
                <a:lnTo>
                  <a:pt x="55" y="583"/>
                </a:lnTo>
                <a:lnTo>
                  <a:pt x="0" y="608"/>
                </a:lnTo>
                <a:close/>
              </a:path>
            </a:pathLst>
          </a:custGeom>
          <a:solidFill>
            <a:srgbClr val="33CC33"/>
          </a:solidFill>
          <a:ln w="1588">
            <a:solidFill>
              <a:srgbClr val="000000"/>
            </a:solidFill>
            <a:round/>
            <a:headEnd/>
            <a:tailEnd/>
          </a:ln>
        </p:spPr>
        <p:txBody>
          <a:bodyPr/>
          <a:lstStyle/>
          <a:p>
            <a:endParaRPr lang="en-US" dirty="0"/>
          </a:p>
        </p:txBody>
      </p:sp>
      <p:sp>
        <p:nvSpPr>
          <p:cNvPr id="23604" name="Freeform 53"/>
          <p:cNvSpPr>
            <a:spLocks/>
          </p:cNvSpPr>
          <p:nvPr/>
        </p:nvSpPr>
        <p:spPr bwMode="auto">
          <a:xfrm>
            <a:off x="3557588" y="1947863"/>
            <a:ext cx="923925" cy="542925"/>
          </a:xfrm>
          <a:custGeom>
            <a:avLst/>
            <a:gdLst>
              <a:gd name="T0" fmla="*/ 0 w 1438"/>
              <a:gd name="T1" fmla="*/ 319595420 h 846"/>
              <a:gd name="T2" fmla="*/ 31786746 w 1438"/>
              <a:gd name="T3" fmla="*/ 0 h 846"/>
              <a:gd name="T4" fmla="*/ 323646786 w 1438"/>
              <a:gd name="T5" fmla="*/ 18533252 h 846"/>
              <a:gd name="T6" fmla="*/ 547392769 w 1438"/>
              <a:gd name="T7" fmla="*/ 25122798 h 846"/>
              <a:gd name="T8" fmla="*/ 552346496 w 1438"/>
              <a:gd name="T9" fmla="*/ 113670276 h 846"/>
              <a:gd name="T10" fmla="*/ 573813289 w 1438"/>
              <a:gd name="T11" fmla="*/ 183685160 h 846"/>
              <a:gd name="T12" fmla="*/ 577115774 w 1438"/>
              <a:gd name="T13" fmla="*/ 274704007 h 846"/>
              <a:gd name="T14" fmla="*/ 593628197 w 1438"/>
              <a:gd name="T15" fmla="*/ 348425067 h 846"/>
              <a:gd name="T16" fmla="*/ 281126975 w 1438"/>
              <a:gd name="T17" fmla="*/ 339364126 h 846"/>
              <a:gd name="T18" fmla="*/ 0 w 1438"/>
              <a:gd name="T19" fmla="*/ 319595420 h 8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8"/>
              <a:gd name="T31" fmla="*/ 0 h 846"/>
              <a:gd name="T32" fmla="*/ 1438 w 1438"/>
              <a:gd name="T33" fmla="*/ 846 h 8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8" h="846">
                <a:moveTo>
                  <a:pt x="0" y="776"/>
                </a:moveTo>
                <a:lnTo>
                  <a:pt x="77" y="0"/>
                </a:lnTo>
                <a:lnTo>
                  <a:pt x="784" y="45"/>
                </a:lnTo>
                <a:lnTo>
                  <a:pt x="1326" y="61"/>
                </a:lnTo>
                <a:lnTo>
                  <a:pt x="1338" y="276"/>
                </a:lnTo>
                <a:lnTo>
                  <a:pt x="1390" y="446"/>
                </a:lnTo>
                <a:lnTo>
                  <a:pt x="1398" y="667"/>
                </a:lnTo>
                <a:lnTo>
                  <a:pt x="1438" y="846"/>
                </a:lnTo>
                <a:lnTo>
                  <a:pt x="681" y="824"/>
                </a:lnTo>
                <a:lnTo>
                  <a:pt x="0" y="776"/>
                </a:lnTo>
                <a:close/>
              </a:path>
            </a:pathLst>
          </a:custGeom>
          <a:solidFill>
            <a:srgbClr val="33CC33"/>
          </a:solidFill>
          <a:ln w="1651">
            <a:solidFill>
              <a:srgbClr val="000000"/>
            </a:solidFill>
            <a:round/>
            <a:headEnd/>
            <a:tailEnd/>
          </a:ln>
        </p:spPr>
        <p:txBody>
          <a:bodyPr/>
          <a:lstStyle/>
          <a:p>
            <a:r>
              <a:rPr lang="en-US" dirty="0"/>
              <a:t>    </a:t>
            </a:r>
          </a:p>
        </p:txBody>
      </p:sp>
      <p:sp>
        <p:nvSpPr>
          <p:cNvPr id="23605" name="Freeform 54"/>
          <p:cNvSpPr>
            <a:spLocks/>
          </p:cNvSpPr>
          <p:nvPr/>
        </p:nvSpPr>
        <p:spPr bwMode="auto">
          <a:xfrm>
            <a:off x="6015038" y="3005138"/>
            <a:ext cx="588962" cy="619125"/>
          </a:xfrm>
          <a:custGeom>
            <a:avLst/>
            <a:gdLst>
              <a:gd name="T0" fmla="*/ 0 w 916"/>
              <a:gd name="T1" fmla="*/ 72445967 h 965"/>
              <a:gd name="T2" fmla="*/ 31006022 w 916"/>
              <a:gd name="T3" fmla="*/ 346176920 h 965"/>
              <a:gd name="T4" fmla="*/ 60358321 w 916"/>
              <a:gd name="T5" fmla="*/ 344941878 h 965"/>
              <a:gd name="T6" fmla="*/ 78548627 w 916"/>
              <a:gd name="T7" fmla="*/ 352762740 h 965"/>
              <a:gd name="T8" fmla="*/ 88470339 w 916"/>
              <a:gd name="T9" fmla="*/ 371697695 h 965"/>
              <a:gd name="T10" fmla="*/ 117409198 w 916"/>
              <a:gd name="T11" fmla="*/ 375814073 h 965"/>
              <a:gd name="T12" fmla="*/ 135186072 w 916"/>
              <a:gd name="T13" fmla="*/ 384046188 h 965"/>
              <a:gd name="T14" fmla="*/ 175700386 w 916"/>
              <a:gd name="T15" fmla="*/ 382811788 h 965"/>
              <a:gd name="T16" fmla="*/ 195544414 w 916"/>
              <a:gd name="T17" fmla="*/ 371697695 h 965"/>
              <a:gd name="T18" fmla="*/ 238539271 w 916"/>
              <a:gd name="T19" fmla="*/ 397218470 h 965"/>
              <a:gd name="T20" fmla="*/ 267064699 w 916"/>
              <a:gd name="T21" fmla="*/ 374990926 h 965"/>
              <a:gd name="T22" fmla="*/ 272438655 w 916"/>
              <a:gd name="T23" fmla="*/ 330947010 h 965"/>
              <a:gd name="T24" fmla="*/ 290628960 w 916"/>
              <a:gd name="T25" fmla="*/ 340826141 h 965"/>
              <a:gd name="T26" fmla="*/ 298897573 w 916"/>
              <a:gd name="T27" fmla="*/ 303779298 h 965"/>
              <a:gd name="T28" fmla="*/ 346853035 w 916"/>
              <a:gd name="T29" fmla="*/ 271260809 h 965"/>
              <a:gd name="T30" fmla="*/ 362562757 w 916"/>
              <a:gd name="T31" fmla="*/ 252326495 h 965"/>
              <a:gd name="T32" fmla="*/ 374138172 w 916"/>
              <a:gd name="T33" fmla="*/ 165473184 h 965"/>
              <a:gd name="T34" fmla="*/ 365456771 w 916"/>
              <a:gd name="T35" fmla="*/ 146950124 h 965"/>
              <a:gd name="T36" fmla="*/ 378685909 w 916"/>
              <a:gd name="T37" fmla="*/ 137894220 h 965"/>
              <a:gd name="T38" fmla="*/ 353881356 w 916"/>
              <a:gd name="T39" fmla="*/ 0 h 965"/>
              <a:gd name="T40" fmla="*/ 316673804 w 916"/>
              <a:gd name="T41" fmla="*/ 17288024 h 965"/>
              <a:gd name="T42" fmla="*/ 290628960 w 916"/>
              <a:gd name="T43" fmla="*/ 30872205 h 965"/>
              <a:gd name="T44" fmla="*/ 279053545 w 916"/>
              <a:gd name="T45" fmla="*/ 46513939 h 965"/>
              <a:gd name="T46" fmla="*/ 258382656 w 916"/>
              <a:gd name="T47" fmla="*/ 64213852 h 965"/>
              <a:gd name="T48" fmla="*/ 235231826 w 916"/>
              <a:gd name="T49" fmla="*/ 66683294 h 965"/>
              <a:gd name="T50" fmla="*/ 210013843 w 916"/>
              <a:gd name="T51" fmla="*/ 78208640 h 965"/>
              <a:gd name="T52" fmla="*/ 198851216 w 916"/>
              <a:gd name="T53" fmla="*/ 82736913 h 965"/>
              <a:gd name="T54" fmla="*/ 183141495 w 916"/>
              <a:gd name="T55" fmla="*/ 75327304 h 965"/>
              <a:gd name="T56" fmla="*/ 160404055 w 916"/>
              <a:gd name="T57" fmla="*/ 84383228 h 965"/>
              <a:gd name="T58" fmla="*/ 157510041 w 916"/>
              <a:gd name="T59" fmla="*/ 80266829 h 965"/>
              <a:gd name="T60" fmla="*/ 177354109 w 916"/>
              <a:gd name="T61" fmla="*/ 70799673 h 965"/>
              <a:gd name="T62" fmla="*/ 176527247 w 916"/>
              <a:gd name="T63" fmla="*/ 69564631 h 965"/>
              <a:gd name="T64" fmla="*/ 166605515 w 916"/>
              <a:gd name="T65" fmla="*/ 66683294 h 965"/>
              <a:gd name="T66" fmla="*/ 158336902 w 916"/>
              <a:gd name="T67" fmla="*/ 72857862 h 965"/>
              <a:gd name="T68" fmla="*/ 124436876 w 916"/>
              <a:gd name="T69" fmla="*/ 58039285 h 965"/>
              <a:gd name="T70" fmla="*/ 111207738 w 916"/>
              <a:gd name="T71" fmla="*/ 64213852 h 965"/>
              <a:gd name="T72" fmla="*/ 112861461 w 916"/>
              <a:gd name="T73" fmla="*/ 56392990 h 965"/>
              <a:gd name="T74" fmla="*/ 0 w 916"/>
              <a:gd name="T75" fmla="*/ 72445967 h 9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6"/>
              <a:gd name="T115" fmla="*/ 0 h 965"/>
              <a:gd name="T116" fmla="*/ 916 w 916"/>
              <a:gd name="T117" fmla="*/ 965 h 96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6" h="965">
                <a:moveTo>
                  <a:pt x="0" y="176"/>
                </a:moveTo>
                <a:lnTo>
                  <a:pt x="75" y="841"/>
                </a:lnTo>
                <a:lnTo>
                  <a:pt x="146" y="838"/>
                </a:lnTo>
                <a:lnTo>
                  <a:pt x="190" y="857"/>
                </a:lnTo>
                <a:lnTo>
                  <a:pt x="214" y="903"/>
                </a:lnTo>
                <a:lnTo>
                  <a:pt x="284" y="913"/>
                </a:lnTo>
                <a:lnTo>
                  <a:pt x="327" y="933"/>
                </a:lnTo>
                <a:lnTo>
                  <a:pt x="425" y="930"/>
                </a:lnTo>
                <a:lnTo>
                  <a:pt x="473" y="903"/>
                </a:lnTo>
                <a:lnTo>
                  <a:pt x="577" y="965"/>
                </a:lnTo>
                <a:lnTo>
                  <a:pt x="646" y="911"/>
                </a:lnTo>
                <a:lnTo>
                  <a:pt x="659" y="804"/>
                </a:lnTo>
                <a:lnTo>
                  <a:pt x="703" y="828"/>
                </a:lnTo>
                <a:lnTo>
                  <a:pt x="723" y="738"/>
                </a:lnTo>
                <a:lnTo>
                  <a:pt x="839" y="659"/>
                </a:lnTo>
                <a:lnTo>
                  <a:pt x="877" y="613"/>
                </a:lnTo>
                <a:lnTo>
                  <a:pt x="905" y="402"/>
                </a:lnTo>
                <a:lnTo>
                  <a:pt x="884" y="357"/>
                </a:lnTo>
                <a:lnTo>
                  <a:pt x="916" y="335"/>
                </a:lnTo>
                <a:lnTo>
                  <a:pt x="856" y="0"/>
                </a:lnTo>
                <a:lnTo>
                  <a:pt x="766" y="42"/>
                </a:lnTo>
                <a:lnTo>
                  <a:pt x="703" y="75"/>
                </a:lnTo>
                <a:lnTo>
                  <a:pt x="675" y="113"/>
                </a:lnTo>
                <a:lnTo>
                  <a:pt x="625" y="156"/>
                </a:lnTo>
                <a:lnTo>
                  <a:pt x="569" y="162"/>
                </a:lnTo>
                <a:lnTo>
                  <a:pt x="508" y="190"/>
                </a:lnTo>
                <a:lnTo>
                  <a:pt x="481" y="201"/>
                </a:lnTo>
                <a:lnTo>
                  <a:pt x="443" y="183"/>
                </a:lnTo>
                <a:lnTo>
                  <a:pt x="388" y="205"/>
                </a:lnTo>
                <a:lnTo>
                  <a:pt x="381" y="195"/>
                </a:lnTo>
                <a:lnTo>
                  <a:pt x="429" y="172"/>
                </a:lnTo>
                <a:lnTo>
                  <a:pt x="427" y="169"/>
                </a:lnTo>
                <a:lnTo>
                  <a:pt x="403" y="162"/>
                </a:lnTo>
                <a:lnTo>
                  <a:pt x="383" y="177"/>
                </a:lnTo>
                <a:lnTo>
                  <a:pt x="301" y="141"/>
                </a:lnTo>
                <a:lnTo>
                  <a:pt x="269" y="156"/>
                </a:lnTo>
                <a:lnTo>
                  <a:pt x="273" y="137"/>
                </a:lnTo>
                <a:lnTo>
                  <a:pt x="0" y="176"/>
                </a:lnTo>
                <a:close/>
              </a:path>
            </a:pathLst>
          </a:custGeom>
          <a:solidFill>
            <a:schemeClr val="accent1"/>
          </a:solidFill>
          <a:ln w="1651">
            <a:solidFill>
              <a:srgbClr val="000000"/>
            </a:solidFill>
            <a:round/>
            <a:headEnd/>
            <a:tailEnd/>
          </a:ln>
        </p:spPr>
        <p:txBody>
          <a:bodyPr/>
          <a:lstStyle/>
          <a:p>
            <a:endParaRPr lang="en-US" dirty="0"/>
          </a:p>
        </p:txBody>
      </p:sp>
      <p:sp>
        <p:nvSpPr>
          <p:cNvPr id="23606" name="Freeform 55"/>
          <p:cNvSpPr>
            <a:spLocks/>
          </p:cNvSpPr>
          <p:nvPr/>
        </p:nvSpPr>
        <p:spPr bwMode="auto">
          <a:xfrm>
            <a:off x="3552825" y="3937000"/>
            <a:ext cx="1212850" cy="590550"/>
          </a:xfrm>
          <a:custGeom>
            <a:avLst/>
            <a:gdLst>
              <a:gd name="T0" fmla="*/ 0 w 1885"/>
              <a:gd name="T1" fmla="*/ 55625322 h 920"/>
              <a:gd name="T2" fmla="*/ 4554139 w 1885"/>
              <a:gd name="T3" fmla="*/ 0 h 920"/>
              <a:gd name="T4" fmla="*/ 90250212 w 1885"/>
              <a:gd name="T5" fmla="*/ 5356675 h 920"/>
              <a:gd name="T6" fmla="*/ 473192340 w 1885"/>
              <a:gd name="T7" fmla="*/ 23485921 h 920"/>
              <a:gd name="T8" fmla="*/ 759260311 w 1885"/>
              <a:gd name="T9" fmla="*/ 21013951 h 920"/>
              <a:gd name="T10" fmla="*/ 762158281 w 1885"/>
              <a:gd name="T11" fmla="*/ 77463470 h 920"/>
              <a:gd name="T12" fmla="*/ 780374190 w 1885"/>
              <a:gd name="T13" fmla="*/ 194894367 h 920"/>
              <a:gd name="T14" fmla="*/ 776234415 w 1885"/>
              <a:gd name="T15" fmla="*/ 379075389 h 920"/>
              <a:gd name="T16" fmla="*/ 752636929 w 1885"/>
              <a:gd name="T17" fmla="*/ 371658853 h 920"/>
              <a:gd name="T18" fmla="*/ 714549588 w 1885"/>
              <a:gd name="T19" fmla="*/ 346524538 h 920"/>
              <a:gd name="T20" fmla="*/ 697576127 w 1885"/>
              <a:gd name="T21" fmla="*/ 353941074 h 920"/>
              <a:gd name="T22" fmla="*/ 647896742 w 1885"/>
              <a:gd name="T23" fmla="*/ 358473544 h 920"/>
              <a:gd name="T24" fmla="*/ 597390078 w 1885"/>
              <a:gd name="T25" fmla="*/ 372894514 h 920"/>
              <a:gd name="T26" fmla="*/ 578346086 w 1885"/>
              <a:gd name="T27" fmla="*/ 356413038 h 920"/>
              <a:gd name="T28" fmla="*/ 553920516 w 1885"/>
              <a:gd name="T29" fmla="*/ 360533407 h 920"/>
              <a:gd name="T30" fmla="*/ 548538938 w 1885"/>
              <a:gd name="T31" fmla="*/ 346936639 h 920"/>
              <a:gd name="T32" fmla="*/ 529909309 w 1885"/>
              <a:gd name="T33" fmla="*/ 359709847 h 920"/>
              <a:gd name="T34" fmla="*/ 527011338 w 1885"/>
              <a:gd name="T35" fmla="*/ 373306615 h 920"/>
              <a:gd name="T36" fmla="*/ 520801676 w 1885"/>
              <a:gd name="T37" fmla="*/ 353941074 h 920"/>
              <a:gd name="T38" fmla="*/ 503413852 w 1885"/>
              <a:gd name="T39" fmla="*/ 364653776 h 920"/>
              <a:gd name="T40" fmla="*/ 474848507 w 1885"/>
              <a:gd name="T41" fmla="*/ 344464033 h 920"/>
              <a:gd name="T42" fmla="*/ 459944933 w 1885"/>
              <a:gd name="T43" fmla="*/ 359709847 h 920"/>
              <a:gd name="T44" fmla="*/ 449181133 w 1885"/>
              <a:gd name="T45" fmla="*/ 351057008 h 920"/>
              <a:gd name="T46" fmla="*/ 435933083 w 1885"/>
              <a:gd name="T47" fmla="*/ 324686310 h 920"/>
              <a:gd name="T48" fmla="*/ 411093792 w 1885"/>
              <a:gd name="T49" fmla="*/ 322625804 h 920"/>
              <a:gd name="T50" fmla="*/ 406954018 w 1885"/>
              <a:gd name="T51" fmla="*/ 331690744 h 920"/>
              <a:gd name="T52" fmla="*/ 389979913 w 1885"/>
              <a:gd name="T53" fmla="*/ 320978042 h 920"/>
              <a:gd name="T54" fmla="*/ 376732506 w 1885"/>
              <a:gd name="T55" fmla="*/ 325098411 h 920"/>
              <a:gd name="T56" fmla="*/ 358516598 w 1885"/>
              <a:gd name="T57" fmla="*/ 317269774 h 920"/>
              <a:gd name="T58" fmla="*/ 334919031 w 1885"/>
              <a:gd name="T59" fmla="*/ 315209269 h 920"/>
              <a:gd name="T60" fmla="*/ 335747114 w 1885"/>
              <a:gd name="T61" fmla="*/ 302023960 h 920"/>
              <a:gd name="T62" fmla="*/ 322085344 w 1885"/>
              <a:gd name="T63" fmla="*/ 289250752 h 920"/>
              <a:gd name="T64" fmla="*/ 315461319 w 1885"/>
              <a:gd name="T65" fmla="*/ 296667929 h 920"/>
              <a:gd name="T66" fmla="*/ 289380225 w 1885"/>
              <a:gd name="T67" fmla="*/ 295843727 h 920"/>
              <a:gd name="T68" fmla="*/ 263298487 w 1885"/>
              <a:gd name="T69" fmla="*/ 275241882 h 920"/>
              <a:gd name="T70" fmla="*/ 271578680 w 1885"/>
              <a:gd name="T71" fmla="*/ 71282596 h 920"/>
              <a:gd name="T72" fmla="*/ 0 w 1885"/>
              <a:gd name="T73" fmla="*/ 55625322 h 9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85"/>
              <a:gd name="T112" fmla="*/ 0 h 920"/>
              <a:gd name="T113" fmla="*/ 1885 w 1885"/>
              <a:gd name="T114" fmla="*/ 920 h 92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85" h="920">
                <a:moveTo>
                  <a:pt x="0" y="135"/>
                </a:moveTo>
                <a:lnTo>
                  <a:pt x="11" y="0"/>
                </a:lnTo>
                <a:lnTo>
                  <a:pt x="218" y="13"/>
                </a:lnTo>
                <a:lnTo>
                  <a:pt x="1143" y="57"/>
                </a:lnTo>
                <a:lnTo>
                  <a:pt x="1834" y="51"/>
                </a:lnTo>
                <a:lnTo>
                  <a:pt x="1841" y="188"/>
                </a:lnTo>
                <a:lnTo>
                  <a:pt x="1885" y="473"/>
                </a:lnTo>
                <a:lnTo>
                  <a:pt x="1875" y="920"/>
                </a:lnTo>
                <a:lnTo>
                  <a:pt x="1818" y="902"/>
                </a:lnTo>
                <a:lnTo>
                  <a:pt x="1726" y="841"/>
                </a:lnTo>
                <a:lnTo>
                  <a:pt x="1685" y="859"/>
                </a:lnTo>
                <a:lnTo>
                  <a:pt x="1565" y="870"/>
                </a:lnTo>
                <a:lnTo>
                  <a:pt x="1443" y="905"/>
                </a:lnTo>
                <a:lnTo>
                  <a:pt x="1397" y="865"/>
                </a:lnTo>
                <a:lnTo>
                  <a:pt x="1338" y="875"/>
                </a:lnTo>
                <a:lnTo>
                  <a:pt x="1325" y="842"/>
                </a:lnTo>
                <a:lnTo>
                  <a:pt x="1280" y="873"/>
                </a:lnTo>
                <a:lnTo>
                  <a:pt x="1273" y="906"/>
                </a:lnTo>
                <a:lnTo>
                  <a:pt x="1258" y="859"/>
                </a:lnTo>
                <a:lnTo>
                  <a:pt x="1216" y="885"/>
                </a:lnTo>
                <a:lnTo>
                  <a:pt x="1147" y="836"/>
                </a:lnTo>
                <a:lnTo>
                  <a:pt x="1111" y="873"/>
                </a:lnTo>
                <a:lnTo>
                  <a:pt x="1085" y="852"/>
                </a:lnTo>
                <a:lnTo>
                  <a:pt x="1053" y="788"/>
                </a:lnTo>
                <a:lnTo>
                  <a:pt x="993" y="783"/>
                </a:lnTo>
                <a:lnTo>
                  <a:pt x="983" y="805"/>
                </a:lnTo>
                <a:lnTo>
                  <a:pt x="942" y="779"/>
                </a:lnTo>
                <a:lnTo>
                  <a:pt x="910" y="789"/>
                </a:lnTo>
                <a:lnTo>
                  <a:pt x="866" y="770"/>
                </a:lnTo>
                <a:lnTo>
                  <a:pt x="809" y="765"/>
                </a:lnTo>
                <a:lnTo>
                  <a:pt x="811" y="733"/>
                </a:lnTo>
                <a:lnTo>
                  <a:pt x="778" y="702"/>
                </a:lnTo>
                <a:lnTo>
                  <a:pt x="762" y="720"/>
                </a:lnTo>
                <a:lnTo>
                  <a:pt x="699" y="718"/>
                </a:lnTo>
                <a:lnTo>
                  <a:pt x="636" y="668"/>
                </a:lnTo>
                <a:lnTo>
                  <a:pt x="656" y="173"/>
                </a:lnTo>
                <a:lnTo>
                  <a:pt x="0" y="135"/>
                </a:lnTo>
                <a:close/>
              </a:path>
            </a:pathLst>
          </a:custGeom>
          <a:solidFill>
            <a:srgbClr val="33CC33"/>
          </a:solidFill>
          <a:ln w="1651">
            <a:solidFill>
              <a:schemeClr val="bg1"/>
            </a:solidFill>
            <a:round/>
            <a:headEnd/>
            <a:tailEnd/>
          </a:ln>
        </p:spPr>
        <p:txBody>
          <a:bodyPr/>
          <a:lstStyle/>
          <a:p>
            <a:endParaRPr lang="en-US" dirty="0"/>
          </a:p>
        </p:txBody>
      </p:sp>
      <p:sp>
        <p:nvSpPr>
          <p:cNvPr id="23607" name="Freeform 56"/>
          <p:cNvSpPr>
            <a:spLocks/>
          </p:cNvSpPr>
          <p:nvPr/>
        </p:nvSpPr>
        <p:spPr bwMode="auto">
          <a:xfrm>
            <a:off x="911225" y="1955800"/>
            <a:ext cx="1119188" cy="890588"/>
          </a:xfrm>
          <a:custGeom>
            <a:avLst/>
            <a:gdLst>
              <a:gd name="T0" fmla="*/ 0 w 1739"/>
              <a:gd name="T1" fmla="*/ 425280163 h 1388"/>
              <a:gd name="T2" fmla="*/ 11183515 w 1739"/>
              <a:gd name="T3" fmla="*/ 322768179 h 1388"/>
              <a:gd name="T4" fmla="*/ 67099795 w 1739"/>
              <a:gd name="T5" fmla="*/ 239194095 h 1388"/>
              <a:gd name="T6" fmla="*/ 155323855 w 1739"/>
              <a:gd name="T7" fmla="*/ 0 h 1388"/>
              <a:gd name="T8" fmla="*/ 201300048 w 1739"/>
              <a:gd name="T9" fmla="*/ 13997888 h 1388"/>
              <a:gd name="T10" fmla="*/ 203370449 w 1739"/>
              <a:gd name="T11" fmla="*/ 25113556 h 1388"/>
              <a:gd name="T12" fmla="*/ 214553959 w 1739"/>
              <a:gd name="T13" fmla="*/ 25524843 h 1388"/>
              <a:gd name="T14" fmla="*/ 237749269 w 1739"/>
              <a:gd name="T15" fmla="*/ 67105931 h 1388"/>
              <a:gd name="T16" fmla="*/ 232364425 w 1739"/>
              <a:gd name="T17" fmla="*/ 81103813 h 1388"/>
              <a:gd name="T18" fmla="*/ 268813645 w 1739"/>
              <a:gd name="T19" fmla="*/ 108275740 h 1388"/>
              <a:gd name="T20" fmla="*/ 330114753 w 1739"/>
              <a:gd name="T21" fmla="*/ 105805450 h 1388"/>
              <a:gd name="T22" fmla="*/ 375676521 w 1739"/>
              <a:gd name="T23" fmla="*/ 124331343 h 1388"/>
              <a:gd name="T24" fmla="*/ 397629075 w 1739"/>
              <a:gd name="T25" fmla="*/ 121037836 h 1388"/>
              <a:gd name="T26" fmla="*/ 536385179 w 1739"/>
              <a:gd name="T27" fmla="*/ 124331343 h 1388"/>
              <a:gd name="T28" fmla="*/ 693365732 w 1739"/>
              <a:gd name="T29" fmla="*/ 159737336 h 1388"/>
              <a:gd name="T30" fmla="*/ 701649910 w 1739"/>
              <a:gd name="T31" fmla="*/ 177851981 h 1388"/>
              <a:gd name="T32" fmla="*/ 720288664 w 1739"/>
              <a:gd name="T33" fmla="*/ 204200031 h 1388"/>
              <a:gd name="T34" fmla="*/ 695851243 w 1739"/>
              <a:gd name="T35" fmla="*/ 239194095 h 1388"/>
              <a:gd name="T36" fmla="*/ 666857106 w 1739"/>
              <a:gd name="T37" fmla="*/ 279951956 h 1388"/>
              <a:gd name="T38" fmla="*/ 633721685 w 1739"/>
              <a:gd name="T39" fmla="*/ 310417370 h 1388"/>
              <a:gd name="T40" fmla="*/ 628751307 w 1739"/>
              <a:gd name="T41" fmla="*/ 329767120 h 1388"/>
              <a:gd name="T42" fmla="*/ 647390062 w 1739"/>
              <a:gd name="T43" fmla="*/ 352410456 h 1388"/>
              <a:gd name="T44" fmla="*/ 625437508 w 1739"/>
              <a:gd name="T45" fmla="*/ 397285039 h 1388"/>
              <a:gd name="T46" fmla="*/ 583189621 w 1739"/>
              <a:gd name="T47" fmla="*/ 571431505 h 1388"/>
              <a:gd name="T48" fmla="*/ 339227300 w 1739"/>
              <a:gd name="T49" fmla="*/ 514206113 h 1388"/>
              <a:gd name="T50" fmla="*/ 0 w 1739"/>
              <a:gd name="T51" fmla="*/ 425280163 h 13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39"/>
              <a:gd name="T79" fmla="*/ 0 h 1388"/>
              <a:gd name="T80" fmla="*/ 1739 w 1739"/>
              <a:gd name="T81" fmla="*/ 1388 h 13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39" h="1388">
                <a:moveTo>
                  <a:pt x="0" y="1033"/>
                </a:moveTo>
                <a:lnTo>
                  <a:pt x="27" y="784"/>
                </a:lnTo>
                <a:lnTo>
                  <a:pt x="162" y="581"/>
                </a:lnTo>
                <a:lnTo>
                  <a:pt x="375" y="0"/>
                </a:lnTo>
                <a:lnTo>
                  <a:pt x="486" y="34"/>
                </a:lnTo>
                <a:lnTo>
                  <a:pt x="491" y="61"/>
                </a:lnTo>
                <a:lnTo>
                  <a:pt x="518" y="62"/>
                </a:lnTo>
                <a:lnTo>
                  <a:pt x="574" y="163"/>
                </a:lnTo>
                <a:lnTo>
                  <a:pt x="561" y="197"/>
                </a:lnTo>
                <a:lnTo>
                  <a:pt x="649" y="263"/>
                </a:lnTo>
                <a:lnTo>
                  <a:pt x="797" y="257"/>
                </a:lnTo>
                <a:lnTo>
                  <a:pt x="907" y="302"/>
                </a:lnTo>
                <a:lnTo>
                  <a:pt x="960" y="294"/>
                </a:lnTo>
                <a:lnTo>
                  <a:pt x="1295" y="302"/>
                </a:lnTo>
                <a:lnTo>
                  <a:pt x="1674" y="388"/>
                </a:lnTo>
                <a:lnTo>
                  <a:pt x="1694" y="432"/>
                </a:lnTo>
                <a:lnTo>
                  <a:pt x="1739" y="496"/>
                </a:lnTo>
                <a:lnTo>
                  <a:pt x="1680" y="581"/>
                </a:lnTo>
                <a:lnTo>
                  <a:pt x="1610" y="680"/>
                </a:lnTo>
                <a:lnTo>
                  <a:pt x="1530" y="754"/>
                </a:lnTo>
                <a:lnTo>
                  <a:pt x="1518" y="801"/>
                </a:lnTo>
                <a:lnTo>
                  <a:pt x="1563" y="856"/>
                </a:lnTo>
                <a:lnTo>
                  <a:pt x="1510" y="965"/>
                </a:lnTo>
                <a:lnTo>
                  <a:pt x="1408" y="1388"/>
                </a:lnTo>
                <a:lnTo>
                  <a:pt x="819" y="1249"/>
                </a:lnTo>
                <a:lnTo>
                  <a:pt x="0" y="1033"/>
                </a:lnTo>
                <a:close/>
              </a:path>
            </a:pathLst>
          </a:custGeom>
          <a:solidFill>
            <a:schemeClr val="accent1"/>
          </a:solidFill>
          <a:ln w="1588">
            <a:solidFill>
              <a:srgbClr val="000000"/>
            </a:solidFill>
            <a:round/>
            <a:headEnd/>
            <a:tailEnd/>
          </a:ln>
        </p:spPr>
        <p:txBody>
          <a:bodyPr/>
          <a:lstStyle/>
          <a:p>
            <a:endParaRPr lang="en-US" dirty="0"/>
          </a:p>
        </p:txBody>
      </p:sp>
      <p:sp>
        <p:nvSpPr>
          <p:cNvPr id="23608" name="Freeform 57"/>
          <p:cNvSpPr>
            <a:spLocks/>
          </p:cNvSpPr>
          <p:nvPr/>
        </p:nvSpPr>
        <p:spPr bwMode="auto">
          <a:xfrm>
            <a:off x="6564313" y="2884488"/>
            <a:ext cx="815975" cy="488950"/>
          </a:xfrm>
          <a:custGeom>
            <a:avLst/>
            <a:gdLst>
              <a:gd name="T0" fmla="*/ 0 w 1268"/>
              <a:gd name="T1" fmla="*/ 76994862 h 762"/>
              <a:gd name="T2" fmla="*/ 24846697 w 1268"/>
              <a:gd name="T3" fmla="*/ 214926261 h 762"/>
              <a:gd name="T4" fmla="*/ 42238937 w 1268"/>
              <a:gd name="T5" fmla="*/ 313742896 h 762"/>
              <a:gd name="T6" fmla="*/ 129202038 w 1268"/>
              <a:gd name="T7" fmla="*/ 299743659 h 762"/>
              <a:gd name="T8" fmla="*/ 445167764 w 1268"/>
              <a:gd name="T9" fmla="*/ 243336044 h 762"/>
              <a:gd name="T10" fmla="*/ 458005208 w 1268"/>
              <a:gd name="T11" fmla="*/ 228925499 h 762"/>
              <a:gd name="T12" fmla="*/ 475811860 w 1268"/>
              <a:gd name="T13" fmla="*/ 228925499 h 762"/>
              <a:gd name="T14" fmla="*/ 497345741 w 1268"/>
              <a:gd name="T15" fmla="*/ 215338211 h 762"/>
              <a:gd name="T16" fmla="*/ 508526139 w 1268"/>
              <a:gd name="T17" fmla="*/ 195574884 h 762"/>
              <a:gd name="T18" fmla="*/ 525090811 w 1268"/>
              <a:gd name="T19" fmla="*/ 180340439 h 762"/>
              <a:gd name="T20" fmla="*/ 475397438 w 1268"/>
              <a:gd name="T21" fmla="*/ 141225695 h 762"/>
              <a:gd name="T22" fmla="*/ 472499054 w 1268"/>
              <a:gd name="T23" fmla="*/ 103757507 h 762"/>
              <a:gd name="T24" fmla="*/ 496931319 w 1268"/>
              <a:gd name="T25" fmla="*/ 54349169 h 762"/>
              <a:gd name="T26" fmla="*/ 462146215 w 1268"/>
              <a:gd name="T27" fmla="*/ 37468198 h 762"/>
              <a:gd name="T28" fmla="*/ 448894992 w 1268"/>
              <a:gd name="T29" fmla="*/ 11940135 h 762"/>
              <a:gd name="T30" fmla="*/ 424876507 w 1268"/>
              <a:gd name="T31" fmla="*/ 0 h 762"/>
              <a:gd name="T32" fmla="*/ 75367638 w 1268"/>
              <a:gd name="T33" fmla="*/ 62583675 h 762"/>
              <a:gd name="T34" fmla="*/ 57560985 w 1268"/>
              <a:gd name="T35" fmla="*/ 37468198 h 762"/>
              <a:gd name="T36" fmla="*/ 0 w 1268"/>
              <a:gd name="T37" fmla="*/ 76994862 h 7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68"/>
              <a:gd name="T58" fmla="*/ 0 h 762"/>
              <a:gd name="T59" fmla="*/ 1268 w 1268"/>
              <a:gd name="T60" fmla="*/ 762 h 7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68" h="762">
                <a:moveTo>
                  <a:pt x="0" y="187"/>
                </a:moveTo>
                <a:lnTo>
                  <a:pt x="60" y="522"/>
                </a:lnTo>
                <a:lnTo>
                  <a:pt x="102" y="762"/>
                </a:lnTo>
                <a:lnTo>
                  <a:pt x="312" y="728"/>
                </a:lnTo>
                <a:lnTo>
                  <a:pt x="1075" y="591"/>
                </a:lnTo>
                <a:lnTo>
                  <a:pt x="1106" y="556"/>
                </a:lnTo>
                <a:lnTo>
                  <a:pt x="1149" y="556"/>
                </a:lnTo>
                <a:lnTo>
                  <a:pt x="1201" y="523"/>
                </a:lnTo>
                <a:lnTo>
                  <a:pt x="1228" y="475"/>
                </a:lnTo>
                <a:lnTo>
                  <a:pt x="1268" y="438"/>
                </a:lnTo>
                <a:lnTo>
                  <a:pt x="1148" y="343"/>
                </a:lnTo>
                <a:lnTo>
                  <a:pt x="1141" y="252"/>
                </a:lnTo>
                <a:lnTo>
                  <a:pt x="1200" y="132"/>
                </a:lnTo>
                <a:lnTo>
                  <a:pt x="1116" y="91"/>
                </a:lnTo>
                <a:lnTo>
                  <a:pt x="1084" y="29"/>
                </a:lnTo>
                <a:lnTo>
                  <a:pt x="1026" y="0"/>
                </a:lnTo>
                <a:lnTo>
                  <a:pt x="182" y="152"/>
                </a:lnTo>
                <a:lnTo>
                  <a:pt x="139" y="91"/>
                </a:lnTo>
                <a:lnTo>
                  <a:pt x="0" y="187"/>
                </a:lnTo>
                <a:close/>
              </a:path>
            </a:pathLst>
          </a:custGeom>
          <a:solidFill>
            <a:schemeClr val="accent1"/>
          </a:solidFill>
          <a:ln w="1651">
            <a:solidFill>
              <a:srgbClr val="000000"/>
            </a:solidFill>
            <a:round/>
            <a:headEnd/>
            <a:tailEnd/>
          </a:ln>
        </p:spPr>
        <p:txBody>
          <a:bodyPr/>
          <a:lstStyle/>
          <a:p>
            <a:endParaRPr lang="en-US" dirty="0"/>
          </a:p>
        </p:txBody>
      </p:sp>
      <p:sp>
        <p:nvSpPr>
          <p:cNvPr id="23609" name="Freeform 58"/>
          <p:cNvSpPr>
            <a:spLocks/>
          </p:cNvSpPr>
          <p:nvPr/>
        </p:nvSpPr>
        <p:spPr bwMode="auto">
          <a:xfrm>
            <a:off x="7685088" y="2771775"/>
            <a:ext cx="106362" cy="125413"/>
          </a:xfrm>
          <a:custGeom>
            <a:avLst/>
            <a:gdLst>
              <a:gd name="T0" fmla="*/ 0 w 167"/>
              <a:gd name="T1" fmla="*/ 8023898 h 198"/>
              <a:gd name="T2" fmla="*/ 14197098 w 167"/>
              <a:gd name="T3" fmla="*/ 76227031 h 198"/>
              <a:gd name="T4" fmla="*/ 16225618 w 167"/>
              <a:gd name="T5" fmla="*/ 79436463 h 198"/>
              <a:gd name="T6" fmla="*/ 42997639 w 167"/>
              <a:gd name="T7" fmla="*/ 64993704 h 198"/>
              <a:gd name="T8" fmla="*/ 40564042 w 167"/>
              <a:gd name="T9" fmla="*/ 45334905 h 198"/>
              <a:gd name="T10" fmla="*/ 45026159 w 167"/>
              <a:gd name="T11" fmla="*/ 34502509 h 198"/>
              <a:gd name="T12" fmla="*/ 50299037 w 167"/>
              <a:gd name="T13" fmla="*/ 42927990 h 198"/>
              <a:gd name="T14" fmla="*/ 53544669 w 167"/>
              <a:gd name="T15" fmla="*/ 56568233 h 198"/>
              <a:gd name="T16" fmla="*/ 59628956 w 167"/>
              <a:gd name="T17" fmla="*/ 56167291 h 198"/>
              <a:gd name="T18" fmla="*/ 67741762 w 167"/>
              <a:gd name="T19" fmla="*/ 42927990 h 198"/>
              <a:gd name="T20" fmla="*/ 59628956 w 167"/>
              <a:gd name="T21" fmla="*/ 24874214 h 198"/>
              <a:gd name="T22" fmla="*/ 44214751 w 167"/>
              <a:gd name="T23" fmla="*/ 23269181 h 198"/>
              <a:gd name="T24" fmla="*/ 32856939 w 167"/>
              <a:gd name="T25" fmla="*/ 1203458 h 198"/>
              <a:gd name="T26" fmla="*/ 23121317 w 167"/>
              <a:gd name="T27" fmla="*/ 0 h 198"/>
              <a:gd name="T28" fmla="*/ 0 w 167"/>
              <a:gd name="T29" fmla="*/ 8023898 h 1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7"/>
              <a:gd name="T46" fmla="*/ 0 h 198"/>
              <a:gd name="T47" fmla="*/ 167 w 167"/>
              <a:gd name="T48" fmla="*/ 198 h 1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7" h="198">
                <a:moveTo>
                  <a:pt x="0" y="20"/>
                </a:moveTo>
                <a:lnTo>
                  <a:pt x="35" y="190"/>
                </a:lnTo>
                <a:lnTo>
                  <a:pt x="40" y="198"/>
                </a:lnTo>
                <a:lnTo>
                  <a:pt x="106" y="162"/>
                </a:lnTo>
                <a:lnTo>
                  <a:pt x="100" y="113"/>
                </a:lnTo>
                <a:lnTo>
                  <a:pt x="111" y="86"/>
                </a:lnTo>
                <a:lnTo>
                  <a:pt x="124" y="107"/>
                </a:lnTo>
                <a:lnTo>
                  <a:pt x="132" y="141"/>
                </a:lnTo>
                <a:lnTo>
                  <a:pt x="147" y="140"/>
                </a:lnTo>
                <a:lnTo>
                  <a:pt x="167" y="107"/>
                </a:lnTo>
                <a:lnTo>
                  <a:pt x="147" y="62"/>
                </a:lnTo>
                <a:lnTo>
                  <a:pt x="109" y="58"/>
                </a:lnTo>
                <a:lnTo>
                  <a:pt x="81" y="3"/>
                </a:lnTo>
                <a:lnTo>
                  <a:pt x="57" y="0"/>
                </a:lnTo>
                <a:lnTo>
                  <a:pt x="0" y="20"/>
                </a:lnTo>
                <a:close/>
              </a:path>
            </a:pathLst>
          </a:custGeom>
          <a:solidFill>
            <a:schemeClr val="accent1"/>
          </a:solidFill>
          <a:ln w="1588">
            <a:solidFill>
              <a:srgbClr val="000000"/>
            </a:solidFill>
            <a:round/>
            <a:headEnd/>
            <a:tailEnd/>
          </a:ln>
        </p:spPr>
        <p:txBody>
          <a:bodyPr/>
          <a:lstStyle/>
          <a:p>
            <a:endParaRPr lang="en-US" dirty="0"/>
          </a:p>
        </p:txBody>
      </p:sp>
      <p:sp>
        <p:nvSpPr>
          <p:cNvPr id="23610" name="Freeform 59"/>
          <p:cNvSpPr>
            <a:spLocks/>
          </p:cNvSpPr>
          <p:nvPr/>
        </p:nvSpPr>
        <p:spPr bwMode="auto">
          <a:xfrm>
            <a:off x="6362700" y="4132263"/>
            <a:ext cx="712788" cy="509587"/>
          </a:xfrm>
          <a:custGeom>
            <a:avLst/>
            <a:gdLst>
              <a:gd name="T0" fmla="*/ 0 w 1108"/>
              <a:gd name="T1" fmla="*/ 77611191 h 791"/>
              <a:gd name="T2" fmla="*/ 17795251 w 1108"/>
              <a:gd name="T3" fmla="*/ 43578392 h 791"/>
              <a:gd name="T4" fmla="*/ 83597535 w 1108"/>
              <a:gd name="T5" fmla="*/ 12865945 h 791"/>
              <a:gd name="T6" fmla="*/ 206924018 w 1108"/>
              <a:gd name="T7" fmla="*/ 0 h 791"/>
              <a:gd name="T8" fmla="*/ 258241515 w 1108"/>
              <a:gd name="T9" fmla="*/ 29882672 h 791"/>
              <a:gd name="T10" fmla="*/ 337700053 w 1108"/>
              <a:gd name="T11" fmla="*/ 19091795 h 791"/>
              <a:gd name="T12" fmla="*/ 458543942 w 1108"/>
              <a:gd name="T13" fmla="*/ 102098438 h 791"/>
              <a:gd name="T14" fmla="*/ 423366454 w 1108"/>
              <a:gd name="T15" fmla="*/ 139036719 h 791"/>
              <a:gd name="T16" fmla="*/ 405157559 w 1108"/>
              <a:gd name="T17" fmla="*/ 164353715 h 791"/>
              <a:gd name="T18" fmla="*/ 407640736 w 1108"/>
              <a:gd name="T19" fmla="*/ 190915406 h 791"/>
              <a:gd name="T20" fmla="*/ 376188015 w 1108"/>
              <a:gd name="T21" fmla="*/ 214987747 h 791"/>
              <a:gd name="T22" fmla="*/ 351771177 w 1108"/>
              <a:gd name="T23" fmla="*/ 251510500 h 791"/>
              <a:gd name="T24" fmla="*/ 316593609 w 1108"/>
              <a:gd name="T25" fmla="*/ 271432060 h 791"/>
              <a:gd name="T26" fmla="*/ 300867891 w 1108"/>
              <a:gd name="T27" fmla="*/ 274752427 h 791"/>
              <a:gd name="T28" fmla="*/ 293832008 w 1108"/>
              <a:gd name="T29" fmla="*/ 297579470 h 791"/>
              <a:gd name="T30" fmla="*/ 273139936 w 1108"/>
              <a:gd name="T31" fmla="*/ 284713529 h 791"/>
              <a:gd name="T32" fmla="*/ 291763122 w 1108"/>
              <a:gd name="T33" fmla="*/ 305880388 h 791"/>
              <a:gd name="T34" fmla="*/ 274381524 w 1108"/>
              <a:gd name="T35" fmla="*/ 328291902 h 791"/>
              <a:gd name="T36" fmla="*/ 258655164 w 1108"/>
              <a:gd name="T37" fmla="*/ 325801948 h 791"/>
              <a:gd name="T38" fmla="*/ 247067217 w 1108"/>
              <a:gd name="T39" fmla="*/ 311690709 h 791"/>
              <a:gd name="T40" fmla="*/ 227616734 w 1108"/>
              <a:gd name="T41" fmla="*/ 279318093 h 791"/>
              <a:gd name="T42" fmla="*/ 216856728 w 1108"/>
              <a:gd name="T43" fmla="*/ 275997726 h 791"/>
              <a:gd name="T44" fmla="*/ 194095127 w 1108"/>
              <a:gd name="T45" fmla="*/ 232419354 h 791"/>
              <a:gd name="T46" fmla="*/ 163470305 w 1108"/>
              <a:gd name="T47" fmla="*/ 214572862 h 791"/>
              <a:gd name="T48" fmla="*/ 141122352 w 1108"/>
              <a:gd name="T49" fmla="*/ 183859786 h 791"/>
              <a:gd name="T50" fmla="*/ 86494381 w 1108"/>
              <a:gd name="T51" fmla="*/ 147336994 h 791"/>
              <a:gd name="T52" fmla="*/ 57938465 w 1108"/>
              <a:gd name="T53" fmla="*/ 112474425 h 791"/>
              <a:gd name="T54" fmla="*/ 0 w 1108"/>
              <a:gd name="T55" fmla="*/ 77611191 h 7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08"/>
              <a:gd name="T85" fmla="*/ 0 h 791"/>
              <a:gd name="T86" fmla="*/ 1108 w 1108"/>
              <a:gd name="T87" fmla="*/ 791 h 7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08" h="791">
                <a:moveTo>
                  <a:pt x="0" y="187"/>
                </a:moveTo>
                <a:lnTo>
                  <a:pt x="43" y="105"/>
                </a:lnTo>
                <a:lnTo>
                  <a:pt x="202" y="31"/>
                </a:lnTo>
                <a:lnTo>
                  <a:pt x="500" y="0"/>
                </a:lnTo>
                <a:lnTo>
                  <a:pt x="624" y="72"/>
                </a:lnTo>
                <a:lnTo>
                  <a:pt x="816" y="46"/>
                </a:lnTo>
                <a:lnTo>
                  <a:pt x="1108" y="246"/>
                </a:lnTo>
                <a:lnTo>
                  <a:pt x="1023" y="335"/>
                </a:lnTo>
                <a:lnTo>
                  <a:pt x="979" y="396"/>
                </a:lnTo>
                <a:lnTo>
                  <a:pt x="985" y="460"/>
                </a:lnTo>
                <a:lnTo>
                  <a:pt x="909" y="518"/>
                </a:lnTo>
                <a:lnTo>
                  <a:pt x="850" y="606"/>
                </a:lnTo>
                <a:lnTo>
                  <a:pt x="765" y="654"/>
                </a:lnTo>
                <a:lnTo>
                  <a:pt x="727" y="662"/>
                </a:lnTo>
                <a:lnTo>
                  <a:pt x="710" y="717"/>
                </a:lnTo>
                <a:lnTo>
                  <a:pt x="660" y="686"/>
                </a:lnTo>
                <a:lnTo>
                  <a:pt x="705" y="737"/>
                </a:lnTo>
                <a:lnTo>
                  <a:pt x="663" y="791"/>
                </a:lnTo>
                <a:lnTo>
                  <a:pt x="625" y="785"/>
                </a:lnTo>
                <a:lnTo>
                  <a:pt x="597" y="751"/>
                </a:lnTo>
                <a:lnTo>
                  <a:pt x="550" y="673"/>
                </a:lnTo>
                <a:lnTo>
                  <a:pt x="524" y="665"/>
                </a:lnTo>
                <a:lnTo>
                  <a:pt x="469" y="560"/>
                </a:lnTo>
                <a:lnTo>
                  <a:pt x="395" y="517"/>
                </a:lnTo>
                <a:lnTo>
                  <a:pt x="341" y="443"/>
                </a:lnTo>
                <a:lnTo>
                  <a:pt x="209" y="355"/>
                </a:lnTo>
                <a:lnTo>
                  <a:pt x="140" y="271"/>
                </a:lnTo>
                <a:lnTo>
                  <a:pt x="0" y="187"/>
                </a:lnTo>
                <a:close/>
              </a:path>
            </a:pathLst>
          </a:custGeom>
          <a:solidFill>
            <a:schemeClr val="accent1"/>
          </a:solidFill>
          <a:ln w="1588">
            <a:solidFill>
              <a:srgbClr val="000000"/>
            </a:solidFill>
            <a:round/>
            <a:headEnd/>
            <a:tailEnd/>
          </a:ln>
        </p:spPr>
        <p:txBody>
          <a:bodyPr/>
          <a:lstStyle/>
          <a:p>
            <a:endParaRPr lang="en-US" dirty="0"/>
          </a:p>
        </p:txBody>
      </p:sp>
      <p:sp>
        <p:nvSpPr>
          <p:cNvPr id="23611" name="Freeform 60"/>
          <p:cNvSpPr>
            <a:spLocks/>
          </p:cNvSpPr>
          <p:nvPr/>
        </p:nvSpPr>
        <p:spPr bwMode="auto">
          <a:xfrm>
            <a:off x="3509963" y="2446338"/>
            <a:ext cx="984250" cy="619125"/>
          </a:xfrm>
          <a:custGeom>
            <a:avLst/>
            <a:gdLst>
              <a:gd name="T0" fmla="*/ 0 w 1533"/>
              <a:gd name="T1" fmla="*/ 311009481 h 964"/>
              <a:gd name="T2" fmla="*/ 22259590 w 1533"/>
              <a:gd name="T3" fmla="*/ 98582827 h 964"/>
              <a:gd name="T4" fmla="*/ 30916236 w 1533"/>
              <a:gd name="T5" fmla="*/ 0 h 964"/>
              <a:gd name="T6" fmla="*/ 311636773 w 1533"/>
              <a:gd name="T7" fmla="*/ 19799155 h 964"/>
              <a:gd name="T8" fmla="*/ 623685094 w 1533"/>
              <a:gd name="T9" fmla="*/ 28873449 h 964"/>
              <a:gd name="T10" fmla="*/ 602662086 w 1533"/>
              <a:gd name="T11" fmla="*/ 65584223 h 964"/>
              <a:gd name="T12" fmla="*/ 631929550 w 1533"/>
              <a:gd name="T13" fmla="*/ 94457682 h 964"/>
              <a:gd name="T14" fmla="*/ 630692978 w 1533"/>
              <a:gd name="T15" fmla="*/ 287911115 h 964"/>
              <a:gd name="T16" fmla="*/ 619975378 w 1533"/>
              <a:gd name="T17" fmla="*/ 287498151 h 964"/>
              <a:gd name="T18" fmla="*/ 620387569 w 1533"/>
              <a:gd name="T19" fmla="*/ 312659411 h 964"/>
              <a:gd name="T20" fmla="*/ 629868597 w 1533"/>
              <a:gd name="T21" fmla="*/ 332046239 h 964"/>
              <a:gd name="T22" fmla="*/ 623272904 w 1533"/>
              <a:gd name="T23" fmla="*/ 350607862 h 964"/>
              <a:gd name="T24" fmla="*/ 628632025 w 1533"/>
              <a:gd name="T25" fmla="*/ 397630522 h 964"/>
              <a:gd name="T26" fmla="*/ 615028448 w 1533"/>
              <a:gd name="T27" fmla="*/ 392680735 h 964"/>
              <a:gd name="T28" fmla="*/ 600188942 w 1533"/>
              <a:gd name="T29" fmla="*/ 373706870 h 964"/>
              <a:gd name="T30" fmla="*/ 569272716 w 1533"/>
              <a:gd name="T31" fmla="*/ 362982010 h 964"/>
              <a:gd name="T32" fmla="*/ 543714968 w 1533"/>
              <a:gd name="T33" fmla="*/ 356795257 h 964"/>
              <a:gd name="T34" fmla="*/ 489302589 w 1533"/>
              <a:gd name="T35" fmla="*/ 358445186 h 964"/>
              <a:gd name="T36" fmla="*/ 457561339 w 1533"/>
              <a:gd name="T37" fmla="*/ 337408428 h 964"/>
              <a:gd name="T38" fmla="*/ 0 w 1533"/>
              <a:gd name="T39" fmla="*/ 311009481 h 9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33"/>
              <a:gd name="T61" fmla="*/ 0 h 964"/>
              <a:gd name="T62" fmla="*/ 1533 w 1533"/>
              <a:gd name="T63" fmla="*/ 964 h 9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33" h="964">
                <a:moveTo>
                  <a:pt x="0" y="754"/>
                </a:moveTo>
                <a:lnTo>
                  <a:pt x="54" y="239"/>
                </a:lnTo>
                <a:lnTo>
                  <a:pt x="75" y="0"/>
                </a:lnTo>
                <a:lnTo>
                  <a:pt x="756" y="48"/>
                </a:lnTo>
                <a:lnTo>
                  <a:pt x="1513" y="70"/>
                </a:lnTo>
                <a:lnTo>
                  <a:pt x="1462" y="159"/>
                </a:lnTo>
                <a:lnTo>
                  <a:pt x="1533" y="229"/>
                </a:lnTo>
                <a:lnTo>
                  <a:pt x="1530" y="698"/>
                </a:lnTo>
                <a:lnTo>
                  <a:pt x="1504" y="697"/>
                </a:lnTo>
                <a:lnTo>
                  <a:pt x="1505" y="758"/>
                </a:lnTo>
                <a:lnTo>
                  <a:pt x="1528" y="805"/>
                </a:lnTo>
                <a:lnTo>
                  <a:pt x="1512" y="850"/>
                </a:lnTo>
                <a:lnTo>
                  <a:pt x="1525" y="964"/>
                </a:lnTo>
                <a:lnTo>
                  <a:pt x="1492" y="952"/>
                </a:lnTo>
                <a:lnTo>
                  <a:pt x="1456" y="906"/>
                </a:lnTo>
                <a:lnTo>
                  <a:pt x="1381" y="880"/>
                </a:lnTo>
                <a:lnTo>
                  <a:pt x="1319" y="865"/>
                </a:lnTo>
                <a:lnTo>
                  <a:pt x="1187" y="869"/>
                </a:lnTo>
                <a:lnTo>
                  <a:pt x="1110" y="818"/>
                </a:lnTo>
                <a:lnTo>
                  <a:pt x="0" y="754"/>
                </a:lnTo>
                <a:close/>
              </a:path>
            </a:pathLst>
          </a:custGeom>
          <a:solidFill>
            <a:schemeClr val="accent1"/>
          </a:solidFill>
          <a:ln w="1651">
            <a:solidFill>
              <a:srgbClr val="000000"/>
            </a:solidFill>
            <a:round/>
            <a:headEnd/>
            <a:tailEnd/>
          </a:ln>
        </p:spPr>
        <p:txBody>
          <a:bodyPr/>
          <a:lstStyle/>
          <a:p>
            <a:endParaRPr lang="en-US" dirty="0"/>
          </a:p>
        </p:txBody>
      </p:sp>
      <p:sp>
        <p:nvSpPr>
          <p:cNvPr id="273469" name="Freeform 61"/>
          <p:cNvSpPr>
            <a:spLocks/>
          </p:cNvSpPr>
          <p:nvPr/>
        </p:nvSpPr>
        <p:spPr bwMode="auto">
          <a:xfrm>
            <a:off x="5365750" y="3908425"/>
            <a:ext cx="1195388" cy="382588"/>
          </a:xfrm>
          <a:custGeom>
            <a:avLst/>
            <a:gdLst/>
            <a:ahLst/>
            <a:cxnLst>
              <a:cxn ang="0">
                <a:pos x="0" y="593"/>
              </a:cxn>
              <a:cxn ang="0">
                <a:pos x="27" y="484"/>
              </a:cxn>
              <a:cxn ang="0">
                <a:pos x="17" y="477"/>
              </a:cxn>
              <a:cxn ang="0">
                <a:pos x="71" y="438"/>
              </a:cxn>
              <a:cxn ang="0">
                <a:pos x="123" y="342"/>
              </a:cxn>
              <a:cxn ang="0">
                <a:pos x="107" y="324"/>
              </a:cxn>
              <a:cxn ang="0">
                <a:pos x="129" y="280"/>
              </a:cxn>
              <a:cxn ang="0">
                <a:pos x="137" y="230"/>
              </a:cxn>
              <a:cxn ang="0">
                <a:pos x="166" y="191"/>
              </a:cxn>
              <a:cxn ang="0">
                <a:pos x="461" y="172"/>
              </a:cxn>
              <a:cxn ang="0">
                <a:pos x="460" y="127"/>
              </a:cxn>
              <a:cxn ang="0">
                <a:pos x="549" y="129"/>
              </a:cxn>
              <a:cxn ang="0">
                <a:pos x="1425" y="53"/>
              </a:cxn>
              <a:cxn ang="0">
                <a:pos x="1860" y="0"/>
              </a:cxn>
              <a:cxn ang="0">
                <a:pos x="1850" y="57"/>
              </a:cxn>
              <a:cxn ang="0">
                <a:pos x="1820" y="79"/>
              </a:cxn>
              <a:cxn ang="0">
                <a:pos x="1782" y="140"/>
              </a:cxn>
              <a:cxn ang="0">
                <a:pos x="1750" y="134"/>
              </a:cxn>
              <a:cxn ang="0">
                <a:pos x="1719" y="153"/>
              </a:cxn>
              <a:cxn ang="0">
                <a:pos x="1692" y="184"/>
              </a:cxn>
              <a:cxn ang="0">
                <a:pos x="1662" y="166"/>
              </a:cxn>
              <a:cxn ang="0">
                <a:pos x="1612" y="205"/>
              </a:cxn>
              <a:cxn ang="0">
                <a:pos x="1606" y="238"/>
              </a:cxn>
              <a:cxn ang="0">
                <a:pos x="1394" y="354"/>
              </a:cxn>
              <a:cxn ang="0">
                <a:pos x="1382" y="399"/>
              </a:cxn>
              <a:cxn ang="0">
                <a:pos x="1327" y="424"/>
              </a:cxn>
              <a:cxn ang="0">
                <a:pos x="1328" y="482"/>
              </a:cxn>
              <a:cxn ang="0">
                <a:pos x="1043" y="516"/>
              </a:cxn>
              <a:cxn ang="0">
                <a:pos x="463" y="563"/>
              </a:cxn>
              <a:cxn ang="0">
                <a:pos x="0" y="593"/>
              </a:cxn>
            </a:cxnLst>
            <a:rect l="0" t="0" r="r" b="b"/>
            <a:pathLst>
              <a:path w="1860" h="593">
                <a:moveTo>
                  <a:pt x="0" y="593"/>
                </a:moveTo>
                <a:lnTo>
                  <a:pt x="27" y="484"/>
                </a:lnTo>
                <a:lnTo>
                  <a:pt x="17" y="477"/>
                </a:lnTo>
                <a:lnTo>
                  <a:pt x="71" y="438"/>
                </a:lnTo>
                <a:lnTo>
                  <a:pt x="123" y="342"/>
                </a:lnTo>
                <a:lnTo>
                  <a:pt x="107" y="324"/>
                </a:lnTo>
                <a:lnTo>
                  <a:pt x="129" y="280"/>
                </a:lnTo>
                <a:lnTo>
                  <a:pt x="137" y="230"/>
                </a:lnTo>
                <a:lnTo>
                  <a:pt x="166" y="191"/>
                </a:lnTo>
                <a:lnTo>
                  <a:pt x="461" y="172"/>
                </a:lnTo>
                <a:lnTo>
                  <a:pt x="460" y="127"/>
                </a:lnTo>
                <a:lnTo>
                  <a:pt x="549" y="129"/>
                </a:lnTo>
                <a:lnTo>
                  <a:pt x="1425" y="53"/>
                </a:lnTo>
                <a:lnTo>
                  <a:pt x="1860" y="0"/>
                </a:lnTo>
                <a:lnTo>
                  <a:pt x="1850" y="57"/>
                </a:lnTo>
                <a:lnTo>
                  <a:pt x="1820" y="79"/>
                </a:lnTo>
                <a:lnTo>
                  <a:pt x="1782" y="140"/>
                </a:lnTo>
                <a:lnTo>
                  <a:pt x="1750" y="134"/>
                </a:lnTo>
                <a:lnTo>
                  <a:pt x="1719" y="153"/>
                </a:lnTo>
                <a:lnTo>
                  <a:pt x="1692" y="184"/>
                </a:lnTo>
                <a:lnTo>
                  <a:pt x="1662" y="166"/>
                </a:lnTo>
                <a:lnTo>
                  <a:pt x="1612" y="205"/>
                </a:lnTo>
                <a:lnTo>
                  <a:pt x="1606" y="238"/>
                </a:lnTo>
                <a:lnTo>
                  <a:pt x="1394" y="354"/>
                </a:lnTo>
                <a:lnTo>
                  <a:pt x="1382" y="399"/>
                </a:lnTo>
                <a:lnTo>
                  <a:pt x="1327" y="424"/>
                </a:lnTo>
                <a:lnTo>
                  <a:pt x="1328" y="482"/>
                </a:lnTo>
                <a:lnTo>
                  <a:pt x="1043" y="516"/>
                </a:lnTo>
                <a:lnTo>
                  <a:pt x="463" y="563"/>
                </a:lnTo>
                <a:lnTo>
                  <a:pt x="0" y="593"/>
                </a:lnTo>
                <a:close/>
              </a:path>
            </a:pathLst>
          </a:custGeom>
          <a:solidFill>
            <a:schemeClr val="accent1"/>
          </a:solidFill>
          <a:ln w="1588">
            <a:solidFill>
              <a:srgbClr val="000000"/>
            </a:solidFill>
            <a:round/>
            <a:headEnd/>
            <a:tailEnd/>
          </a:ln>
        </p:spPr>
        <p:txBody>
          <a:bodyPr/>
          <a:lstStyle/>
          <a:p>
            <a:pPr>
              <a:defRPr/>
            </a:pPr>
            <a:endParaRPr lang="en-US" dirty="0"/>
          </a:p>
        </p:txBody>
      </p:sp>
      <p:sp>
        <p:nvSpPr>
          <p:cNvPr id="23613" name="Freeform 62"/>
          <p:cNvSpPr>
            <a:spLocks/>
          </p:cNvSpPr>
          <p:nvPr/>
        </p:nvSpPr>
        <p:spPr bwMode="auto">
          <a:xfrm>
            <a:off x="2946400" y="4022725"/>
            <a:ext cx="1962150" cy="1773238"/>
          </a:xfrm>
          <a:custGeom>
            <a:avLst/>
            <a:gdLst>
              <a:gd name="T0" fmla="*/ 24418155 w 3050"/>
              <a:gd name="T1" fmla="*/ 447037800 h 2760"/>
              <a:gd name="T2" fmla="*/ 662193407 w 3050"/>
              <a:gd name="T3" fmla="*/ 15685446 h 2760"/>
              <a:gd name="T4" fmla="*/ 706063368 w 3050"/>
              <a:gd name="T5" fmla="*/ 241474534 h 2760"/>
              <a:gd name="T6" fmla="*/ 725515667 w 3050"/>
              <a:gd name="T7" fmla="*/ 260049838 h 2760"/>
              <a:gd name="T8" fmla="*/ 780560068 w 3050"/>
              <a:gd name="T9" fmla="*/ 265828922 h 2760"/>
              <a:gd name="T10" fmla="*/ 826500097 w 3050"/>
              <a:gd name="T11" fmla="*/ 269543726 h 2760"/>
              <a:gd name="T12" fmla="*/ 865404050 w 3050"/>
              <a:gd name="T13" fmla="*/ 289357083 h 2760"/>
              <a:gd name="T14" fmla="*/ 917551547 w 3050"/>
              <a:gd name="T15" fmla="*/ 318251215 h 2760"/>
              <a:gd name="T16" fmla="*/ 944452937 w 3050"/>
              <a:gd name="T17" fmla="*/ 305454995 h 2760"/>
              <a:gd name="T18" fmla="*/ 1038401936 w 3050"/>
              <a:gd name="T19" fmla="*/ 303391358 h 2760"/>
              <a:gd name="T20" fmla="*/ 1143111233 w 3050"/>
              <a:gd name="T21" fmla="*/ 316600049 h 2760"/>
              <a:gd name="T22" fmla="*/ 1208916576 w 3050"/>
              <a:gd name="T23" fmla="*/ 333936656 h 2760"/>
              <a:gd name="T24" fmla="*/ 1230437816 w 3050"/>
              <a:gd name="T25" fmla="*/ 516797343 h 2760"/>
              <a:gd name="T26" fmla="*/ 1261477733 w 3050"/>
              <a:gd name="T27" fmla="*/ 619578936 h 2760"/>
              <a:gd name="T28" fmla="*/ 1251131094 w 3050"/>
              <a:gd name="T29" fmla="*/ 686861890 h 2760"/>
              <a:gd name="T30" fmla="*/ 1227954571 w 3050"/>
              <a:gd name="T31" fmla="*/ 731854576 h 2760"/>
              <a:gd name="T32" fmla="*/ 1144766515 w 3050"/>
              <a:gd name="T33" fmla="*/ 777259732 h 2760"/>
              <a:gd name="T34" fmla="*/ 1150974627 w 3050"/>
              <a:gd name="T35" fmla="*/ 730203409 h 2760"/>
              <a:gd name="T36" fmla="*/ 1119520407 w 3050"/>
              <a:gd name="T37" fmla="*/ 760748708 h 2760"/>
              <a:gd name="T38" fmla="*/ 1114967577 w 3050"/>
              <a:gd name="T39" fmla="*/ 796660620 h 2760"/>
              <a:gd name="T40" fmla="*/ 985012173 w 3050"/>
              <a:gd name="T41" fmla="*/ 881692492 h 2760"/>
              <a:gd name="T42" fmla="*/ 999084322 w 3050"/>
              <a:gd name="T43" fmla="*/ 862704717 h 2760"/>
              <a:gd name="T44" fmla="*/ 978804704 w 3050"/>
              <a:gd name="T45" fmla="*/ 848257330 h 2760"/>
              <a:gd name="T46" fmla="*/ 956041842 w 3050"/>
              <a:gd name="T47" fmla="*/ 862292247 h 2760"/>
              <a:gd name="T48" fmla="*/ 941556033 w 3050"/>
              <a:gd name="T49" fmla="*/ 870960551 h 2760"/>
              <a:gd name="T50" fmla="*/ 899755174 w 3050"/>
              <a:gd name="T51" fmla="*/ 904808183 h 2760"/>
              <a:gd name="T52" fmla="*/ 863748125 w 3050"/>
              <a:gd name="T53" fmla="*/ 937830231 h 2760"/>
              <a:gd name="T54" fmla="*/ 889408536 w 3050"/>
              <a:gd name="T55" fmla="*/ 956405535 h 2760"/>
              <a:gd name="T56" fmla="*/ 867059333 w 3050"/>
              <a:gd name="T57" fmla="*/ 984474084 h 2760"/>
              <a:gd name="T58" fmla="*/ 842226885 w 3050"/>
              <a:gd name="T59" fmla="*/ 999333942 h 2760"/>
              <a:gd name="T60" fmla="*/ 870784200 w 3050"/>
              <a:gd name="T61" fmla="*/ 1088906843 h 2760"/>
              <a:gd name="T62" fmla="*/ 827327416 w 3050"/>
              <a:gd name="T63" fmla="*/ 1125643696 h 2760"/>
              <a:gd name="T64" fmla="*/ 701924841 w 3050"/>
              <a:gd name="T65" fmla="*/ 1086016980 h 2760"/>
              <a:gd name="T66" fmla="*/ 667987216 w 3050"/>
              <a:gd name="T67" fmla="*/ 1019147299 h 2760"/>
              <a:gd name="T68" fmla="*/ 660123822 w 3050"/>
              <a:gd name="T69" fmla="*/ 960945922 h 2760"/>
              <a:gd name="T70" fmla="*/ 544239924 w 3050"/>
              <a:gd name="T71" fmla="*/ 780562066 h 2760"/>
              <a:gd name="T72" fmla="*/ 452774813 w 3050"/>
              <a:gd name="T73" fmla="*/ 719883939 h 2760"/>
              <a:gd name="T74" fmla="*/ 389866374 w 3050"/>
              <a:gd name="T75" fmla="*/ 716168493 h 2760"/>
              <a:gd name="T76" fmla="*/ 310403104 w 3050"/>
              <a:gd name="T77" fmla="*/ 794183870 h 2760"/>
              <a:gd name="T78" fmla="*/ 225559766 w 3050"/>
              <a:gd name="T79" fmla="*/ 753318458 h 2760"/>
              <a:gd name="T80" fmla="*/ 166789813 w 3050"/>
              <a:gd name="T81" fmla="*/ 651362931 h 2760"/>
              <a:gd name="T82" fmla="*/ 54217102 w 3050"/>
              <a:gd name="T83" fmla="*/ 515971760 h 2760"/>
              <a:gd name="T84" fmla="*/ 6621774 w 3050"/>
              <a:gd name="T85" fmla="*/ 468089854 h 27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50"/>
              <a:gd name="T130" fmla="*/ 0 h 2760"/>
              <a:gd name="T131" fmla="*/ 3050 w 3050"/>
              <a:gd name="T132" fmla="*/ 2760 h 27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50" h="2760">
                <a:moveTo>
                  <a:pt x="16" y="1134"/>
                </a:moveTo>
                <a:lnTo>
                  <a:pt x="0" y="1080"/>
                </a:lnTo>
                <a:lnTo>
                  <a:pt x="59" y="1083"/>
                </a:lnTo>
                <a:lnTo>
                  <a:pt x="827" y="1155"/>
                </a:lnTo>
                <a:lnTo>
                  <a:pt x="944" y="0"/>
                </a:lnTo>
                <a:lnTo>
                  <a:pt x="1600" y="38"/>
                </a:lnTo>
                <a:lnTo>
                  <a:pt x="1580" y="533"/>
                </a:lnTo>
                <a:lnTo>
                  <a:pt x="1643" y="583"/>
                </a:lnTo>
                <a:lnTo>
                  <a:pt x="1706" y="585"/>
                </a:lnTo>
                <a:lnTo>
                  <a:pt x="1722" y="567"/>
                </a:lnTo>
                <a:lnTo>
                  <a:pt x="1755" y="598"/>
                </a:lnTo>
                <a:lnTo>
                  <a:pt x="1753" y="630"/>
                </a:lnTo>
                <a:lnTo>
                  <a:pt x="1810" y="635"/>
                </a:lnTo>
                <a:lnTo>
                  <a:pt x="1854" y="654"/>
                </a:lnTo>
                <a:lnTo>
                  <a:pt x="1886" y="644"/>
                </a:lnTo>
                <a:lnTo>
                  <a:pt x="1927" y="670"/>
                </a:lnTo>
                <a:lnTo>
                  <a:pt x="1937" y="648"/>
                </a:lnTo>
                <a:lnTo>
                  <a:pt x="1997" y="653"/>
                </a:lnTo>
                <a:lnTo>
                  <a:pt x="2029" y="717"/>
                </a:lnTo>
                <a:lnTo>
                  <a:pt x="2055" y="738"/>
                </a:lnTo>
                <a:lnTo>
                  <a:pt x="2091" y="701"/>
                </a:lnTo>
                <a:lnTo>
                  <a:pt x="2160" y="750"/>
                </a:lnTo>
                <a:lnTo>
                  <a:pt x="2202" y="724"/>
                </a:lnTo>
                <a:lnTo>
                  <a:pt x="2217" y="771"/>
                </a:lnTo>
                <a:lnTo>
                  <a:pt x="2224" y="738"/>
                </a:lnTo>
                <a:lnTo>
                  <a:pt x="2269" y="707"/>
                </a:lnTo>
                <a:lnTo>
                  <a:pt x="2282" y="740"/>
                </a:lnTo>
                <a:lnTo>
                  <a:pt x="2341" y="730"/>
                </a:lnTo>
                <a:lnTo>
                  <a:pt x="2387" y="770"/>
                </a:lnTo>
                <a:lnTo>
                  <a:pt x="2509" y="735"/>
                </a:lnTo>
                <a:lnTo>
                  <a:pt x="2629" y="724"/>
                </a:lnTo>
                <a:lnTo>
                  <a:pt x="2670" y="706"/>
                </a:lnTo>
                <a:lnTo>
                  <a:pt x="2762" y="767"/>
                </a:lnTo>
                <a:lnTo>
                  <a:pt x="2819" y="785"/>
                </a:lnTo>
                <a:lnTo>
                  <a:pt x="2843" y="811"/>
                </a:lnTo>
                <a:lnTo>
                  <a:pt x="2921" y="809"/>
                </a:lnTo>
                <a:lnTo>
                  <a:pt x="2926" y="949"/>
                </a:lnTo>
                <a:lnTo>
                  <a:pt x="2936" y="1219"/>
                </a:lnTo>
                <a:lnTo>
                  <a:pt x="2973" y="1252"/>
                </a:lnTo>
                <a:lnTo>
                  <a:pt x="2983" y="1320"/>
                </a:lnTo>
                <a:lnTo>
                  <a:pt x="3050" y="1416"/>
                </a:lnTo>
                <a:lnTo>
                  <a:pt x="3048" y="1501"/>
                </a:lnTo>
                <a:lnTo>
                  <a:pt x="3008" y="1577"/>
                </a:lnTo>
                <a:lnTo>
                  <a:pt x="3009" y="1620"/>
                </a:lnTo>
                <a:lnTo>
                  <a:pt x="3023" y="1664"/>
                </a:lnTo>
                <a:lnTo>
                  <a:pt x="3017" y="1708"/>
                </a:lnTo>
                <a:lnTo>
                  <a:pt x="2997" y="1735"/>
                </a:lnTo>
                <a:lnTo>
                  <a:pt x="2967" y="1773"/>
                </a:lnTo>
                <a:lnTo>
                  <a:pt x="2987" y="1793"/>
                </a:lnTo>
                <a:lnTo>
                  <a:pt x="2866" y="1832"/>
                </a:lnTo>
                <a:lnTo>
                  <a:pt x="2766" y="1883"/>
                </a:lnTo>
                <a:lnTo>
                  <a:pt x="2822" y="1840"/>
                </a:lnTo>
                <a:lnTo>
                  <a:pt x="2762" y="1840"/>
                </a:lnTo>
                <a:lnTo>
                  <a:pt x="2781" y="1769"/>
                </a:lnTo>
                <a:lnTo>
                  <a:pt x="2726" y="1810"/>
                </a:lnTo>
                <a:lnTo>
                  <a:pt x="2702" y="1797"/>
                </a:lnTo>
                <a:lnTo>
                  <a:pt x="2705" y="1843"/>
                </a:lnTo>
                <a:lnTo>
                  <a:pt x="2725" y="1854"/>
                </a:lnTo>
                <a:lnTo>
                  <a:pt x="2730" y="1894"/>
                </a:lnTo>
                <a:lnTo>
                  <a:pt x="2694" y="1930"/>
                </a:lnTo>
                <a:lnTo>
                  <a:pt x="2670" y="1927"/>
                </a:lnTo>
                <a:lnTo>
                  <a:pt x="2662" y="1974"/>
                </a:lnTo>
                <a:lnTo>
                  <a:pt x="2380" y="2136"/>
                </a:lnTo>
                <a:lnTo>
                  <a:pt x="2384" y="2122"/>
                </a:lnTo>
                <a:lnTo>
                  <a:pt x="2514" y="2042"/>
                </a:lnTo>
                <a:lnTo>
                  <a:pt x="2414" y="2090"/>
                </a:lnTo>
                <a:lnTo>
                  <a:pt x="2420" y="2044"/>
                </a:lnTo>
                <a:lnTo>
                  <a:pt x="2391" y="2070"/>
                </a:lnTo>
                <a:lnTo>
                  <a:pt x="2365" y="2055"/>
                </a:lnTo>
                <a:lnTo>
                  <a:pt x="2352" y="2090"/>
                </a:lnTo>
                <a:lnTo>
                  <a:pt x="2306" y="2055"/>
                </a:lnTo>
                <a:lnTo>
                  <a:pt x="2310" y="2089"/>
                </a:lnTo>
                <a:lnTo>
                  <a:pt x="2365" y="2123"/>
                </a:lnTo>
                <a:lnTo>
                  <a:pt x="2302" y="2152"/>
                </a:lnTo>
                <a:lnTo>
                  <a:pt x="2275" y="2110"/>
                </a:lnTo>
                <a:lnTo>
                  <a:pt x="2255" y="2219"/>
                </a:lnTo>
                <a:lnTo>
                  <a:pt x="2229" y="2175"/>
                </a:lnTo>
                <a:lnTo>
                  <a:pt x="2174" y="2192"/>
                </a:lnTo>
                <a:lnTo>
                  <a:pt x="2163" y="2220"/>
                </a:lnTo>
                <a:lnTo>
                  <a:pt x="2188" y="2267"/>
                </a:lnTo>
                <a:lnTo>
                  <a:pt x="2087" y="2272"/>
                </a:lnTo>
                <a:lnTo>
                  <a:pt x="2126" y="2282"/>
                </a:lnTo>
                <a:lnTo>
                  <a:pt x="2128" y="2328"/>
                </a:lnTo>
                <a:lnTo>
                  <a:pt x="2149" y="2317"/>
                </a:lnTo>
                <a:lnTo>
                  <a:pt x="2136" y="2350"/>
                </a:lnTo>
                <a:lnTo>
                  <a:pt x="2092" y="2419"/>
                </a:lnTo>
                <a:lnTo>
                  <a:pt x="2095" y="2385"/>
                </a:lnTo>
                <a:lnTo>
                  <a:pt x="2065" y="2414"/>
                </a:lnTo>
                <a:lnTo>
                  <a:pt x="2026" y="2371"/>
                </a:lnTo>
                <a:lnTo>
                  <a:pt x="2035" y="2421"/>
                </a:lnTo>
                <a:lnTo>
                  <a:pt x="2109" y="2428"/>
                </a:lnTo>
                <a:lnTo>
                  <a:pt x="2079" y="2498"/>
                </a:lnTo>
                <a:lnTo>
                  <a:pt x="2104" y="2638"/>
                </a:lnTo>
                <a:lnTo>
                  <a:pt x="2173" y="2756"/>
                </a:lnTo>
                <a:lnTo>
                  <a:pt x="2084" y="2760"/>
                </a:lnTo>
                <a:lnTo>
                  <a:pt x="1999" y="2727"/>
                </a:lnTo>
                <a:lnTo>
                  <a:pt x="1926" y="2728"/>
                </a:lnTo>
                <a:lnTo>
                  <a:pt x="1820" y="2673"/>
                </a:lnTo>
                <a:lnTo>
                  <a:pt x="1696" y="2631"/>
                </a:lnTo>
                <a:lnTo>
                  <a:pt x="1681" y="2586"/>
                </a:lnTo>
                <a:lnTo>
                  <a:pt x="1655" y="2517"/>
                </a:lnTo>
                <a:lnTo>
                  <a:pt x="1614" y="2469"/>
                </a:lnTo>
                <a:lnTo>
                  <a:pt x="1618" y="2419"/>
                </a:lnTo>
                <a:lnTo>
                  <a:pt x="1594" y="2399"/>
                </a:lnTo>
                <a:lnTo>
                  <a:pt x="1595" y="2328"/>
                </a:lnTo>
                <a:lnTo>
                  <a:pt x="1522" y="2273"/>
                </a:lnTo>
                <a:lnTo>
                  <a:pt x="1447" y="2165"/>
                </a:lnTo>
                <a:lnTo>
                  <a:pt x="1315" y="1891"/>
                </a:lnTo>
                <a:lnTo>
                  <a:pt x="1213" y="1819"/>
                </a:lnTo>
                <a:lnTo>
                  <a:pt x="1181" y="1755"/>
                </a:lnTo>
                <a:lnTo>
                  <a:pt x="1094" y="1744"/>
                </a:lnTo>
                <a:lnTo>
                  <a:pt x="1026" y="1735"/>
                </a:lnTo>
                <a:lnTo>
                  <a:pt x="961" y="1709"/>
                </a:lnTo>
                <a:lnTo>
                  <a:pt x="942" y="1735"/>
                </a:lnTo>
                <a:lnTo>
                  <a:pt x="874" y="1735"/>
                </a:lnTo>
                <a:lnTo>
                  <a:pt x="814" y="1868"/>
                </a:lnTo>
                <a:lnTo>
                  <a:pt x="750" y="1924"/>
                </a:lnTo>
                <a:lnTo>
                  <a:pt x="710" y="1923"/>
                </a:lnTo>
                <a:lnTo>
                  <a:pt x="594" y="1837"/>
                </a:lnTo>
                <a:lnTo>
                  <a:pt x="545" y="1825"/>
                </a:lnTo>
                <a:lnTo>
                  <a:pt x="431" y="1731"/>
                </a:lnTo>
                <a:lnTo>
                  <a:pt x="403" y="1655"/>
                </a:lnTo>
                <a:lnTo>
                  <a:pt x="403" y="1578"/>
                </a:lnTo>
                <a:lnTo>
                  <a:pt x="349" y="1469"/>
                </a:lnTo>
                <a:lnTo>
                  <a:pt x="257" y="1399"/>
                </a:lnTo>
                <a:lnTo>
                  <a:pt x="131" y="1250"/>
                </a:lnTo>
                <a:lnTo>
                  <a:pt x="83" y="1226"/>
                </a:lnTo>
                <a:lnTo>
                  <a:pt x="51" y="1147"/>
                </a:lnTo>
                <a:lnTo>
                  <a:pt x="16" y="1134"/>
                </a:lnTo>
                <a:close/>
              </a:path>
            </a:pathLst>
          </a:custGeom>
          <a:solidFill>
            <a:srgbClr val="33CC33"/>
          </a:solidFill>
          <a:ln w="1651">
            <a:solidFill>
              <a:srgbClr val="000000"/>
            </a:solidFill>
            <a:round/>
            <a:headEnd/>
            <a:tailEnd/>
          </a:ln>
        </p:spPr>
        <p:txBody>
          <a:bodyPr/>
          <a:lstStyle/>
          <a:p>
            <a:endParaRPr lang="en-US" dirty="0"/>
          </a:p>
          <a:p>
            <a:endParaRPr lang="en-US" dirty="0"/>
          </a:p>
          <a:p>
            <a:endParaRPr lang="en-US" dirty="0"/>
          </a:p>
          <a:p>
            <a:r>
              <a:rPr lang="en-US" dirty="0"/>
              <a:t>               </a:t>
            </a:r>
          </a:p>
        </p:txBody>
      </p:sp>
      <p:sp>
        <p:nvSpPr>
          <p:cNvPr id="23614" name="Freeform 63"/>
          <p:cNvSpPr>
            <a:spLocks/>
          </p:cNvSpPr>
          <p:nvPr/>
        </p:nvSpPr>
        <p:spPr bwMode="auto">
          <a:xfrm>
            <a:off x="2025650" y="2924175"/>
            <a:ext cx="793750" cy="927100"/>
          </a:xfrm>
          <a:custGeom>
            <a:avLst/>
            <a:gdLst>
              <a:gd name="T0" fmla="*/ 0 w 1232"/>
              <a:gd name="T1" fmla="*/ 526103176 h 1441"/>
              <a:gd name="T2" fmla="*/ 110829917 w 1232"/>
              <a:gd name="T3" fmla="*/ 0 h 1441"/>
              <a:gd name="T4" fmla="*/ 359470838 w 1232"/>
              <a:gd name="T5" fmla="*/ 41392663 h 1441"/>
              <a:gd name="T6" fmla="*/ 340791950 w 1232"/>
              <a:gd name="T7" fmla="*/ 148186084 h 1441"/>
              <a:gd name="T8" fmla="*/ 511395301 w 1232"/>
              <a:gd name="T9" fmla="*/ 171780522 h 1441"/>
              <a:gd name="T10" fmla="*/ 446640919 w 1232"/>
              <a:gd name="T11" fmla="*/ 596470750 h 1441"/>
              <a:gd name="T12" fmla="*/ 0 w 1232"/>
              <a:gd name="T13" fmla="*/ 526103176 h 1441"/>
              <a:gd name="T14" fmla="*/ 0 60000 65536"/>
              <a:gd name="T15" fmla="*/ 0 60000 65536"/>
              <a:gd name="T16" fmla="*/ 0 60000 65536"/>
              <a:gd name="T17" fmla="*/ 0 60000 65536"/>
              <a:gd name="T18" fmla="*/ 0 60000 65536"/>
              <a:gd name="T19" fmla="*/ 0 60000 65536"/>
              <a:gd name="T20" fmla="*/ 0 60000 65536"/>
              <a:gd name="T21" fmla="*/ 0 w 1232"/>
              <a:gd name="T22" fmla="*/ 0 h 1441"/>
              <a:gd name="T23" fmla="*/ 1232 w 1232"/>
              <a:gd name="T24" fmla="*/ 1441 h 1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32" h="1441">
                <a:moveTo>
                  <a:pt x="0" y="1271"/>
                </a:moveTo>
                <a:lnTo>
                  <a:pt x="267" y="0"/>
                </a:lnTo>
                <a:lnTo>
                  <a:pt x="866" y="100"/>
                </a:lnTo>
                <a:lnTo>
                  <a:pt x="821" y="358"/>
                </a:lnTo>
                <a:lnTo>
                  <a:pt x="1232" y="415"/>
                </a:lnTo>
                <a:lnTo>
                  <a:pt x="1076" y="1441"/>
                </a:lnTo>
                <a:lnTo>
                  <a:pt x="0" y="1271"/>
                </a:lnTo>
                <a:close/>
              </a:path>
            </a:pathLst>
          </a:custGeom>
          <a:solidFill>
            <a:schemeClr val="accent1"/>
          </a:solidFill>
          <a:ln w="1588">
            <a:solidFill>
              <a:srgbClr val="000000"/>
            </a:solidFill>
            <a:round/>
            <a:headEnd/>
            <a:tailEnd/>
          </a:ln>
        </p:spPr>
        <p:txBody>
          <a:bodyPr/>
          <a:lstStyle/>
          <a:p>
            <a:endParaRPr lang="en-US" dirty="0"/>
          </a:p>
        </p:txBody>
      </p:sp>
      <p:sp>
        <p:nvSpPr>
          <p:cNvPr id="23615" name="Freeform 64"/>
          <p:cNvSpPr>
            <a:spLocks/>
          </p:cNvSpPr>
          <p:nvPr/>
        </p:nvSpPr>
        <p:spPr bwMode="auto">
          <a:xfrm>
            <a:off x="7362825" y="2293938"/>
            <a:ext cx="225425" cy="414337"/>
          </a:xfrm>
          <a:custGeom>
            <a:avLst/>
            <a:gdLst>
              <a:gd name="T0" fmla="*/ 0 w 351"/>
              <a:gd name="T1" fmla="*/ 32398333 h 647"/>
              <a:gd name="T2" fmla="*/ 22685721 w 351"/>
              <a:gd name="T3" fmla="*/ 108678609 h 647"/>
              <a:gd name="T4" fmla="*/ 28460067 w 351"/>
              <a:gd name="T5" fmla="*/ 157071487 h 647"/>
              <a:gd name="T6" fmla="*/ 51558746 w 351"/>
              <a:gd name="T7" fmla="*/ 206694608 h 647"/>
              <a:gd name="T8" fmla="*/ 65582616 w 351"/>
              <a:gd name="T9" fmla="*/ 265340242 h 647"/>
              <a:gd name="T10" fmla="*/ 130339959 w 351"/>
              <a:gd name="T11" fmla="*/ 252216587 h 647"/>
              <a:gd name="T12" fmla="*/ 117965993 w 351"/>
              <a:gd name="T13" fmla="*/ 160352241 h 647"/>
              <a:gd name="T14" fmla="*/ 125390244 w 351"/>
              <a:gd name="T15" fmla="*/ 97195651 h 647"/>
              <a:gd name="T16" fmla="*/ 142713925 w 351"/>
              <a:gd name="T17" fmla="*/ 67257712 h 647"/>
              <a:gd name="T18" fmla="*/ 144776145 w 351"/>
              <a:gd name="T19" fmla="*/ 0 h 647"/>
              <a:gd name="T20" fmla="*/ 0 w 351"/>
              <a:gd name="T21" fmla="*/ 32398333 h 6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1"/>
              <a:gd name="T34" fmla="*/ 0 h 647"/>
              <a:gd name="T35" fmla="*/ 351 w 351"/>
              <a:gd name="T36" fmla="*/ 647 h 6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1" h="647">
                <a:moveTo>
                  <a:pt x="0" y="79"/>
                </a:moveTo>
                <a:lnTo>
                  <a:pt x="55" y="265"/>
                </a:lnTo>
                <a:lnTo>
                  <a:pt x="69" y="383"/>
                </a:lnTo>
                <a:lnTo>
                  <a:pt x="125" y="504"/>
                </a:lnTo>
                <a:lnTo>
                  <a:pt x="159" y="647"/>
                </a:lnTo>
                <a:lnTo>
                  <a:pt x="316" y="615"/>
                </a:lnTo>
                <a:lnTo>
                  <a:pt x="286" y="391"/>
                </a:lnTo>
                <a:lnTo>
                  <a:pt x="304" y="237"/>
                </a:lnTo>
                <a:lnTo>
                  <a:pt x="346" y="164"/>
                </a:lnTo>
                <a:lnTo>
                  <a:pt x="351" y="0"/>
                </a:lnTo>
                <a:lnTo>
                  <a:pt x="0" y="79"/>
                </a:lnTo>
                <a:close/>
              </a:path>
            </a:pathLst>
          </a:custGeom>
          <a:solidFill>
            <a:schemeClr val="accent1"/>
          </a:solidFill>
          <a:ln w="1651">
            <a:solidFill>
              <a:srgbClr val="000000"/>
            </a:solidFill>
            <a:round/>
            <a:headEnd/>
            <a:tailEnd/>
          </a:ln>
        </p:spPr>
        <p:txBody>
          <a:bodyPr/>
          <a:lstStyle/>
          <a:p>
            <a:endParaRPr lang="en-US" dirty="0"/>
          </a:p>
        </p:txBody>
      </p:sp>
      <p:sp>
        <p:nvSpPr>
          <p:cNvPr id="23616" name="Freeform 65"/>
          <p:cNvSpPr>
            <a:spLocks/>
          </p:cNvSpPr>
          <p:nvPr/>
        </p:nvSpPr>
        <p:spPr bwMode="auto">
          <a:xfrm>
            <a:off x="6281738" y="3371850"/>
            <a:ext cx="1084262" cy="571500"/>
          </a:xfrm>
          <a:custGeom>
            <a:avLst/>
            <a:gdLst>
              <a:gd name="T0" fmla="*/ 65680441 w 1687"/>
              <a:gd name="T1" fmla="*/ 327895389 h 891"/>
              <a:gd name="T2" fmla="*/ 87573935 w 1687"/>
              <a:gd name="T3" fmla="*/ 292513712 h 891"/>
              <a:gd name="T4" fmla="*/ 134252461 w 1687"/>
              <a:gd name="T5" fmla="*/ 250138699 h 891"/>
              <a:gd name="T6" fmla="*/ 192497342 w 1687"/>
              <a:gd name="T7" fmla="*/ 263715508 h 891"/>
              <a:gd name="T8" fmla="*/ 225957131 w 1687"/>
              <a:gd name="T9" fmla="*/ 263715508 h 891"/>
              <a:gd name="T10" fmla="*/ 272222390 w 1687"/>
              <a:gd name="T11" fmla="*/ 242321787 h 891"/>
              <a:gd name="T12" fmla="*/ 280897127 w 1687"/>
              <a:gd name="T13" fmla="*/ 213934087 h 891"/>
              <a:gd name="T14" fmla="*/ 320553339 w 1687"/>
              <a:gd name="T15" fmla="*/ 109024379 h 891"/>
              <a:gd name="T16" fmla="*/ 368471102 w 1687"/>
              <a:gd name="T17" fmla="*/ 81870740 h 891"/>
              <a:gd name="T18" fmla="*/ 408126671 w 1687"/>
              <a:gd name="T19" fmla="*/ 41140943 h 891"/>
              <a:gd name="T20" fmla="*/ 464306466 w 1687"/>
              <a:gd name="T21" fmla="*/ 25918907 h 891"/>
              <a:gd name="T22" fmla="*/ 494874676 w 1687"/>
              <a:gd name="T23" fmla="*/ 9873929 h 891"/>
              <a:gd name="T24" fmla="*/ 530812777 w 1687"/>
              <a:gd name="T25" fmla="*/ 35792834 h 891"/>
              <a:gd name="T26" fmla="*/ 538248357 w 1687"/>
              <a:gd name="T27" fmla="*/ 60888806 h 891"/>
              <a:gd name="T28" fmla="*/ 530812777 w 1687"/>
              <a:gd name="T29" fmla="*/ 99973386 h 891"/>
              <a:gd name="T30" fmla="*/ 556011096 w 1687"/>
              <a:gd name="T31" fmla="*/ 104910350 h 891"/>
              <a:gd name="T32" fmla="*/ 592775730 w 1687"/>
              <a:gd name="T33" fmla="*/ 111492540 h 891"/>
              <a:gd name="T34" fmla="*/ 631192143 w 1687"/>
              <a:gd name="T35" fmla="*/ 129594525 h 891"/>
              <a:gd name="T36" fmla="*/ 626648142 w 1687"/>
              <a:gd name="T37" fmla="*/ 153456407 h 891"/>
              <a:gd name="T38" fmla="*/ 617147516 w 1687"/>
              <a:gd name="T39" fmla="*/ 157982224 h 891"/>
              <a:gd name="T40" fmla="*/ 567164144 w 1687"/>
              <a:gd name="T41" fmla="*/ 128360444 h 891"/>
              <a:gd name="T42" fmla="*/ 632844566 w 1687"/>
              <a:gd name="T43" fmla="*/ 167033217 h 891"/>
              <a:gd name="T44" fmla="*/ 642758458 w 1687"/>
              <a:gd name="T45" fmla="*/ 183901161 h 891"/>
              <a:gd name="T46" fmla="*/ 633670455 w 1687"/>
              <a:gd name="T47" fmla="*/ 185135242 h 891"/>
              <a:gd name="T48" fmla="*/ 627887298 w 1687"/>
              <a:gd name="T49" fmla="*/ 192129219 h 891"/>
              <a:gd name="T50" fmla="*/ 625408986 w 1687"/>
              <a:gd name="T51" fmla="*/ 202826080 h 891"/>
              <a:gd name="T52" fmla="*/ 591123307 w 1687"/>
              <a:gd name="T53" fmla="*/ 178964198 h 891"/>
              <a:gd name="T54" fmla="*/ 620039094 w 1687"/>
              <a:gd name="T55" fmla="*/ 205294883 h 891"/>
              <a:gd name="T56" fmla="*/ 641519302 w 1687"/>
              <a:gd name="T57" fmla="*/ 209408912 h 891"/>
              <a:gd name="T58" fmla="*/ 647302459 w 1687"/>
              <a:gd name="T59" fmla="*/ 214757021 h 891"/>
              <a:gd name="T60" fmla="*/ 639453613 w 1687"/>
              <a:gd name="T61" fmla="*/ 227510897 h 891"/>
              <a:gd name="T62" fmla="*/ 614669203 w 1687"/>
              <a:gd name="T63" fmla="*/ 212700007 h 891"/>
              <a:gd name="T64" fmla="*/ 588231728 w 1687"/>
              <a:gd name="T65" fmla="*/ 203237868 h 891"/>
              <a:gd name="T66" fmla="*/ 612603514 w 1687"/>
              <a:gd name="T67" fmla="*/ 218871051 h 891"/>
              <a:gd name="T68" fmla="*/ 639453613 w 1687"/>
              <a:gd name="T69" fmla="*/ 237795970 h 891"/>
              <a:gd name="T70" fmla="*/ 650194038 w 1687"/>
              <a:gd name="T71" fmla="*/ 227922043 h 891"/>
              <a:gd name="T72" fmla="*/ 677457563 w 1687"/>
              <a:gd name="T73" fmla="*/ 228744977 h 891"/>
              <a:gd name="T74" fmla="*/ 684067254 w 1687"/>
              <a:gd name="T75" fmla="*/ 257543823 h 891"/>
              <a:gd name="T76" fmla="*/ 405648359 w 1687"/>
              <a:gd name="T77" fmla="*/ 317610316 h 891"/>
              <a:gd name="T78" fmla="*/ 0 w 1687"/>
              <a:gd name="T79" fmla="*/ 366568242 h 8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87"/>
              <a:gd name="T121" fmla="*/ 0 h 891"/>
              <a:gd name="T122" fmla="*/ 1687 w 1687"/>
              <a:gd name="T123" fmla="*/ 891 h 8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87" h="891">
                <a:moveTo>
                  <a:pt x="0" y="891"/>
                </a:moveTo>
                <a:lnTo>
                  <a:pt x="159" y="797"/>
                </a:lnTo>
                <a:lnTo>
                  <a:pt x="160" y="774"/>
                </a:lnTo>
                <a:lnTo>
                  <a:pt x="212" y="711"/>
                </a:lnTo>
                <a:lnTo>
                  <a:pt x="266" y="675"/>
                </a:lnTo>
                <a:lnTo>
                  <a:pt x="325" y="608"/>
                </a:lnTo>
                <a:lnTo>
                  <a:pt x="387" y="675"/>
                </a:lnTo>
                <a:lnTo>
                  <a:pt x="466" y="641"/>
                </a:lnTo>
                <a:lnTo>
                  <a:pt x="496" y="660"/>
                </a:lnTo>
                <a:lnTo>
                  <a:pt x="547" y="641"/>
                </a:lnTo>
                <a:lnTo>
                  <a:pt x="573" y="603"/>
                </a:lnTo>
                <a:lnTo>
                  <a:pt x="659" y="589"/>
                </a:lnTo>
                <a:lnTo>
                  <a:pt x="704" y="534"/>
                </a:lnTo>
                <a:lnTo>
                  <a:pt x="680" y="520"/>
                </a:lnTo>
                <a:lnTo>
                  <a:pt x="758" y="350"/>
                </a:lnTo>
                <a:lnTo>
                  <a:pt x="776" y="265"/>
                </a:lnTo>
                <a:lnTo>
                  <a:pt x="853" y="301"/>
                </a:lnTo>
                <a:lnTo>
                  <a:pt x="892" y="199"/>
                </a:lnTo>
                <a:lnTo>
                  <a:pt x="931" y="193"/>
                </a:lnTo>
                <a:lnTo>
                  <a:pt x="988" y="100"/>
                </a:lnTo>
                <a:lnTo>
                  <a:pt x="1005" y="0"/>
                </a:lnTo>
                <a:lnTo>
                  <a:pt x="1124" y="63"/>
                </a:lnTo>
                <a:lnTo>
                  <a:pt x="1144" y="12"/>
                </a:lnTo>
                <a:lnTo>
                  <a:pt x="1198" y="24"/>
                </a:lnTo>
                <a:lnTo>
                  <a:pt x="1234" y="66"/>
                </a:lnTo>
                <a:lnTo>
                  <a:pt x="1285" y="87"/>
                </a:lnTo>
                <a:lnTo>
                  <a:pt x="1308" y="119"/>
                </a:lnTo>
                <a:lnTo>
                  <a:pt x="1303" y="148"/>
                </a:lnTo>
                <a:lnTo>
                  <a:pt x="1271" y="205"/>
                </a:lnTo>
                <a:lnTo>
                  <a:pt x="1285" y="243"/>
                </a:lnTo>
                <a:lnTo>
                  <a:pt x="1327" y="228"/>
                </a:lnTo>
                <a:lnTo>
                  <a:pt x="1346" y="255"/>
                </a:lnTo>
                <a:lnTo>
                  <a:pt x="1362" y="268"/>
                </a:lnTo>
                <a:lnTo>
                  <a:pt x="1435" y="271"/>
                </a:lnTo>
                <a:lnTo>
                  <a:pt x="1460" y="299"/>
                </a:lnTo>
                <a:lnTo>
                  <a:pt x="1528" y="315"/>
                </a:lnTo>
                <a:lnTo>
                  <a:pt x="1511" y="335"/>
                </a:lnTo>
                <a:lnTo>
                  <a:pt x="1517" y="373"/>
                </a:lnTo>
                <a:lnTo>
                  <a:pt x="1521" y="391"/>
                </a:lnTo>
                <a:lnTo>
                  <a:pt x="1494" y="384"/>
                </a:lnTo>
                <a:lnTo>
                  <a:pt x="1448" y="360"/>
                </a:lnTo>
                <a:lnTo>
                  <a:pt x="1373" y="312"/>
                </a:lnTo>
                <a:lnTo>
                  <a:pt x="1479" y="404"/>
                </a:lnTo>
                <a:lnTo>
                  <a:pt x="1532" y="406"/>
                </a:lnTo>
                <a:lnTo>
                  <a:pt x="1501" y="420"/>
                </a:lnTo>
                <a:lnTo>
                  <a:pt x="1556" y="447"/>
                </a:lnTo>
                <a:lnTo>
                  <a:pt x="1554" y="463"/>
                </a:lnTo>
                <a:lnTo>
                  <a:pt x="1534" y="450"/>
                </a:lnTo>
                <a:lnTo>
                  <a:pt x="1514" y="451"/>
                </a:lnTo>
                <a:lnTo>
                  <a:pt x="1520" y="467"/>
                </a:lnTo>
                <a:lnTo>
                  <a:pt x="1534" y="482"/>
                </a:lnTo>
                <a:lnTo>
                  <a:pt x="1514" y="493"/>
                </a:lnTo>
                <a:lnTo>
                  <a:pt x="1456" y="453"/>
                </a:lnTo>
                <a:lnTo>
                  <a:pt x="1431" y="435"/>
                </a:lnTo>
                <a:lnTo>
                  <a:pt x="1447" y="458"/>
                </a:lnTo>
                <a:lnTo>
                  <a:pt x="1501" y="499"/>
                </a:lnTo>
                <a:lnTo>
                  <a:pt x="1528" y="499"/>
                </a:lnTo>
                <a:lnTo>
                  <a:pt x="1553" y="509"/>
                </a:lnTo>
                <a:lnTo>
                  <a:pt x="1551" y="522"/>
                </a:lnTo>
                <a:lnTo>
                  <a:pt x="1567" y="522"/>
                </a:lnTo>
                <a:lnTo>
                  <a:pt x="1572" y="537"/>
                </a:lnTo>
                <a:lnTo>
                  <a:pt x="1548" y="553"/>
                </a:lnTo>
                <a:lnTo>
                  <a:pt x="1501" y="537"/>
                </a:lnTo>
                <a:lnTo>
                  <a:pt x="1488" y="517"/>
                </a:lnTo>
                <a:lnTo>
                  <a:pt x="1435" y="509"/>
                </a:lnTo>
                <a:lnTo>
                  <a:pt x="1424" y="494"/>
                </a:lnTo>
                <a:lnTo>
                  <a:pt x="1404" y="515"/>
                </a:lnTo>
                <a:lnTo>
                  <a:pt x="1483" y="532"/>
                </a:lnTo>
                <a:lnTo>
                  <a:pt x="1486" y="549"/>
                </a:lnTo>
                <a:lnTo>
                  <a:pt x="1548" y="578"/>
                </a:lnTo>
                <a:lnTo>
                  <a:pt x="1570" y="578"/>
                </a:lnTo>
                <a:lnTo>
                  <a:pt x="1574" y="554"/>
                </a:lnTo>
                <a:lnTo>
                  <a:pt x="1597" y="562"/>
                </a:lnTo>
                <a:lnTo>
                  <a:pt x="1640" y="556"/>
                </a:lnTo>
                <a:lnTo>
                  <a:pt x="1687" y="641"/>
                </a:lnTo>
                <a:lnTo>
                  <a:pt x="1656" y="626"/>
                </a:lnTo>
                <a:lnTo>
                  <a:pt x="1648" y="654"/>
                </a:lnTo>
                <a:lnTo>
                  <a:pt x="982" y="772"/>
                </a:lnTo>
                <a:lnTo>
                  <a:pt x="435" y="838"/>
                </a:lnTo>
                <a:lnTo>
                  <a:pt x="0" y="891"/>
                </a:lnTo>
                <a:close/>
              </a:path>
            </a:pathLst>
          </a:custGeom>
          <a:solidFill>
            <a:srgbClr val="33CC33"/>
          </a:solidFill>
          <a:ln w="1588">
            <a:solidFill>
              <a:srgbClr val="000000"/>
            </a:solidFill>
            <a:round/>
            <a:headEnd/>
            <a:tailEnd/>
          </a:ln>
        </p:spPr>
        <p:txBody>
          <a:bodyPr/>
          <a:lstStyle/>
          <a:p>
            <a:endParaRPr lang="en-US" dirty="0"/>
          </a:p>
        </p:txBody>
      </p:sp>
      <p:sp>
        <p:nvSpPr>
          <p:cNvPr id="23617" name="Freeform 66"/>
          <p:cNvSpPr>
            <a:spLocks/>
          </p:cNvSpPr>
          <p:nvPr/>
        </p:nvSpPr>
        <p:spPr bwMode="auto">
          <a:xfrm>
            <a:off x="7319963" y="3529013"/>
            <a:ext cx="58737" cy="161925"/>
          </a:xfrm>
          <a:custGeom>
            <a:avLst/>
            <a:gdLst>
              <a:gd name="T0" fmla="*/ 0 w 91"/>
              <a:gd name="T1" fmla="*/ 58986147 h 253"/>
              <a:gd name="T2" fmla="*/ 0 w 91"/>
              <a:gd name="T3" fmla="*/ 91346199 h 253"/>
              <a:gd name="T4" fmla="*/ 7915940 w 91"/>
              <a:gd name="T5" fmla="*/ 103635215 h 253"/>
              <a:gd name="T6" fmla="*/ 13748331 w 91"/>
              <a:gd name="T7" fmla="*/ 66359173 h 253"/>
              <a:gd name="T8" fmla="*/ 27913630 w 91"/>
              <a:gd name="T9" fmla="*/ 50383644 h 253"/>
              <a:gd name="T10" fmla="*/ 37912472 w 91"/>
              <a:gd name="T11" fmla="*/ 0 h 253"/>
              <a:gd name="T12" fmla="*/ 15831880 w 91"/>
              <a:gd name="T13" fmla="*/ 11060184 h 253"/>
              <a:gd name="T14" fmla="*/ 0 w 91"/>
              <a:gd name="T15" fmla="*/ 58986147 h 253"/>
              <a:gd name="T16" fmla="*/ 0 60000 65536"/>
              <a:gd name="T17" fmla="*/ 0 60000 65536"/>
              <a:gd name="T18" fmla="*/ 0 60000 65536"/>
              <a:gd name="T19" fmla="*/ 0 60000 65536"/>
              <a:gd name="T20" fmla="*/ 0 60000 65536"/>
              <a:gd name="T21" fmla="*/ 0 60000 65536"/>
              <a:gd name="T22" fmla="*/ 0 60000 65536"/>
              <a:gd name="T23" fmla="*/ 0 60000 65536"/>
              <a:gd name="T24" fmla="*/ 0 w 91"/>
              <a:gd name="T25" fmla="*/ 0 h 253"/>
              <a:gd name="T26" fmla="*/ 91 w 91"/>
              <a:gd name="T27" fmla="*/ 253 h 2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 h="253">
                <a:moveTo>
                  <a:pt x="0" y="144"/>
                </a:moveTo>
                <a:lnTo>
                  <a:pt x="0" y="223"/>
                </a:lnTo>
                <a:lnTo>
                  <a:pt x="19" y="253"/>
                </a:lnTo>
                <a:lnTo>
                  <a:pt x="33" y="162"/>
                </a:lnTo>
                <a:lnTo>
                  <a:pt x="67" y="123"/>
                </a:lnTo>
                <a:lnTo>
                  <a:pt x="91" y="0"/>
                </a:lnTo>
                <a:lnTo>
                  <a:pt x="38" y="27"/>
                </a:lnTo>
                <a:lnTo>
                  <a:pt x="0" y="144"/>
                </a:lnTo>
                <a:close/>
              </a:path>
            </a:pathLst>
          </a:custGeom>
          <a:solidFill>
            <a:schemeClr val="accent1"/>
          </a:solidFill>
          <a:ln w="1588">
            <a:solidFill>
              <a:srgbClr val="000000"/>
            </a:solidFill>
            <a:round/>
            <a:headEnd/>
            <a:tailEnd/>
          </a:ln>
        </p:spPr>
        <p:txBody>
          <a:bodyPr/>
          <a:lstStyle/>
          <a:p>
            <a:endParaRPr lang="en-US" dirty="0"/>
          </a:p>
        </p:txBody>
      </p:sp>
      <p:sp>
        <p:nvSpPr>
          <p:cNvPr id="273475" name="Freeform 67"/>
          <p:cNvSpPr>
            <a:spLocks/>
          </p:cNvSpPr>
          <p:nvPr/>
        </p:nvSpPr>
        <p:spPr bwMode="auto">
          <a:xfrm>
            <a:off x="1158875" y="1568450"/>
            <a:ext cx="938213" cy="636588"/>
          </a:xfrm>
          <a:custGeom>
            <a:avLst/>
            <a:gdLst/>
            <a:ahLst/>
            <a:cxnLst>
              <a:cxn ang="0">
                <a:pos x="53" y="271"/>
              </a:cxn>
              <a:cxn ang="0">
                <a:pos x="41" y="421"/>
              </a:cxn>
              <a:cxn ang="0">
                <a:pos x="64" y="439"/>
              </a:cxn>
              <a:cxn ang="0">
                <a:pos x="33" y="487"/>
              </a:cxn>
              <a:cxn ang="0">
                <a:pos x="47" y="511"/>
              </a:cxn>
              <a:cxn ang="0">
                <a:pos x="18" y="573"/>
              </a:cxn>
              <a:cxn ang="0">
                <a:pos x="0" y="584"/>
              </a:cxn>
              <a:cxn ang="0">
                <a:pos x="109" y="663"/>
              </a:cxn>
              <a:cxn ang="0">
                <a:pos x="179" y="799"/>
              </a:cxn>
              <a:cxn ang="0">
                <a:pos x="525" y="904"/>
              </a:cxn>
              <a:cxn ang="0">
                <a:pos x="1292" y="990"/>
              </a:cxn>
              <a:cxn ang="0">
                <a:pos x="446" y="0"/>
              </a:cxn>
              <a:cxn ang="0">
                <a:pos x="436" y="21"/>
              </a:cxn>
              <a:cxn ang="0">
                <a:pos x="444" y="67"/>
              </a:cxn>
              <a:cxn ang="0">
                <a:pos x="470" y="94"/>
              </a:cxn>
              <a:cxn ang="0">
                <a:pos x="432" y="123"/>
              </a:cxn>
              <a:cxn ang="0">
                <a:pos x="440" y="146"/>
              </a:cxn>
              <a:cxn ang="0">
                <a:pos x="459" y="255"/>
              </a:cxn>
              <a:cxn ang="0">
                <a:pos x="448" y="271"/>
              </a:cxn>
              <a:cxn ang="0">
                <a:pos x="415" y="335"/>
              </a:cxn>
              <a:cxn ang="0">
                <a:pos x="402" y="361"/>
              </a:cxn>
              <a:cxn ang="0">
                <a:pos x="377" y="439"/>
              </a:cxn>
              <a:cxn ang="0">
                <a:pos x="315" y="466"/>
              </a:cxn>
              <a:cxn ang="0">
                <a:pos x="289" y="455"/>
              </a:cxn>
              <a:cxn ang="0">
                <a:pos x="268" y="469"/>
              </a:cxn>
              <a:cxn ang="0">
                <a:pos x="273" y="435"/>
              </a:cxn>
              <a:cxn ang="0">
                <a:pos x="248" y="421"/>
              </a:cxn>
              <a:cxn ang="0">
                <a:pos x="286" y="404"/>
              </a:cxn>
              <a:cxn ang="0">
                <a:pos x="308" y="441"/>
              </a:cxn>
              <a:cxn ang="0">
                <a:pos x="333" y="417"/>
              </a:cxn>
              <a:cxn ang="0">
                <a:pos x="363" y="397"/>
              </a:cxn>
              <a:cxn ang="0">
                <a:pos x="347" y="358"/>
              </a:cxn>
              <a:cxn ang="0">
                <a:pos x="370" y="312"/>
              </a:cxn>
              <a:cxn ang="0">
                <a:pos x="391" y="259"/>
              </a:cxn>
              <a:cxn ang="0">
                <a:pos x="359" y="299"/>
              </a:cxn>
              <a:cxn ang="0">
                <a:pos x="289" y="343"/>
              </a:cxn>
              <a:cxn ang="0">
                <a:pos x="268" y="384"/>
              </a:cxn>
              <a:cxn ang="0">
                <a:pos x="318" y="312"/>
              </a:cxn>
              <a:cxn ang="0">
                <a:pos x="375" y="279"/>
              </a:cxn>
              <a:cxn ang="0">
                <a:pos x="379" y="235"/>
              </a:cxn>
              <a:cxn ang="0">
                <a:pos x="367" y="204"/>
              </a:cxn>
              <a:cxn ang="0">
                <a:pos x="348" y="212"/>
              </a:cxn>
              <a:cxn ang="0">
                <a:pos x="314" y="185"/>
              </a:cxn>
              <a:cxn ang="0">
                <a:pos x="63" y="45"/>
              </a:cxn>
            </a:cxnLst>
            <a:rect l="0" t="0" r="r" b="b"/>
            <a:pathLst>
              <a:path w="1461" h="990">
                <a:moveTo>
                  <a:pt x="33" y="167"/>
                </a:moveTo>
                <a:lnTo>
                  <a:pt x="56" y="214"/>
                </a:lnTo>
                <a:lnTo>
                  <a:pt x="53" y="271"/>
                </a:lnTo>
                <a:lnTo>
                  <a:pt x="47" y="323"/>
                </a:lnTo>
                <a:lnTo>
                  <a:pt x="55" y="346"/>
                </a:lnTo>
                <a:lnTo>
                  <a:pt x="41" y="421"/>
                </a:lnTo>
                <a:lnTo>
                  <a:pt x="66" y="404"/>
                </a:lnTo>
                <a:lnTo>
                  <a:pt x="104" y="435"/>
                </a:lnTo>
                <a:lnTo>
                  <a:pt x="64" y="439"/>
                </a:lnTo>
                <a:lnTo>
                  <a:pt x="39" y="435"/>
                </a:lnTo>
                <a:lnTo>
                  <a:pt x="34" y="468"/>
                </a:lnTo>
                <a:lnTo>
                  <a:pt x="33" y="487"/>
                </a:lnTo>
                <a:lnTo>
                  <a:pt x="68" y="487"/>
                </a:lnTo>
                <a:lnTo>
                  <a:pt x="74" y="502"/>
                </a:lnTo>
                <a:lnTo>
                  <a:pt x="47" y="511"/>
                </a:lnTo>
                <a:lnTo>
                  <a:pt x="53" y="543"/>
                </a:lnTo>
                <a:lnTo>
                  <a:pt x="31" y="574"/>
                </a:lnTo>
                <a:lnTo>
                  <a:pt x="18" y="573"/>
                </a:lnTo>
                <a:lnTo>
                  <a:pt x="32" y="523"/>
                </a:lnTo>
                <a:lnTo>
                  <a:pt x="23" y="508"/>
                </a:lnTo>
                <a:lnTo>
                  <a:pt x="0" y="584"/>
                </a:lnTo>
                <a:lnTo>
                  <a:pt x="39" y="609"/>
                </a:lnTo>
                <a:lnTo>
                  <a:pt x="104" y="636"/>
                </a:lnTo>
                <a:lnTo>
                  <a:pt x="109" y="663"/>
                </a:lnTo>
                <a:lnTo>
                  <a:pt x="136" y="664"/>
                </a:lnTo>
                <a:lnTo>
                  <a:pt x="192" y="765"/>
                </a:lnTo>
                <a:lnTo>
                  <a:pt x="179" y="799"/>
                </a:lnTo>
                <a:lnTo>
                  <a:pt x="267" y="865"/>
                </a:lnTo>
                <a:lnTo>
                  <a:pt x="415" y="859"/>
                </a:lnTo>
                <a:lnTo>
                  <a:pt x="525" y="904"/>
                </a:lnTo>
                <a:lnTo>
                  <a:pt x="578" y="896"/>
                </a:lnTo>
                <a:lnTo>
                  <a:pt x="913" y="904"/>
                </a:lnTo>
                <a:lnTo>
                  <a:pt x="1292" y="990"/>
                </a:lnTo>
                <a:lnTo>
                  <a:pt x="1300" y="880"/>
                </a:lnTo>
                <a:lnTo>
                  <a:pt x="1461" y="245"/>
                </a:lnTo>
                <a:lnTo>
                  <a:pt x="446" y="0"/>
                </a:lnTo>
                <a:lnTo>
                  <a:pt x="438" y="1"/>
                </a:lnTo>
                <a:lnTo>
                  <a:pt x="444" y="15"/>
                </a:lnTo>
                <a:lnTo>
                  <a:pt x="436" y="21"/>
                </a:lnTo>
                <a:lnTo>
                  <a:pt x="444" y="36"/>
                </a:lnTo>
                <a:lnTo>
                  <a:pt x="442" y="48"/>
                </a:lnTo>
                <a:lnTo>
                  <a:pt x="444" y="67"/>
                </a:lnTo>
                <a:lnTo>
                  <a:pt x="459" y="59"/>
                </a:lnTo>
                <a:lnTo>
                  <a:pt x="476" y="69"/>
                </a:lnTo>
                <a:lnTo>
                  <a:pt x="470" y="94"/>
                </a:lnTo>
                <a:lnTo>
                  <a:pt x="474" y="109"/>
                </a:lnTo>
                <a:lnTo>
                  <a:pt x="453" y="146"/>
                </a:lnTo>
                <a:lnTo>
                  <a:pt x="432" y="123"/>
                </a:lnTo>
                <a:lnTo>
                  <a:pt x="421" y="124"/>
                </a:lnTo>
                <a:lnTo>
                  <a:pt x="421" y="142"/>
                </a:lnTo>
                <a:lnTo>
                  <a:pt x="440" y="146"/>
                </a:lnTo>
                <a:lnTo>
                  <a:pt x="460" y="188"/>
                </a:lnTo>
                <a:lnTo>
                  <a:pt x="448" y="236"/>
                </a:lnTo>
                <a:lnTo>
                  <a:pt x="459" y="255"/>
                </a:lnTo>
                <a:lnTo>
                  <a:pt x="473" y="258"/>
                </a:lnTo>
                <a:lnTo>
                  <a:pt x="466" y="270"/>
                </a:lnTo>
                <a:lnTo>
                  <a:pt x="448" y="271"/>
                </a:lnTo>
                <a:lnTo>
                  <a:pt x="421" y="305"/>
                </a:lnTo>
                <a:lnTo>
                  <a:pt x="421" y="318"/>
                </a:lnTo>
                <a:lnTo>
                  <a:pt x="415" y="335"/>
                </a:lnTo>
                <a:lnTo>
                  <a:pt x="403" y="338"/>
                </a:lnTo>
                <a:lnTo>
                  <a:pt x="415" y="353"/>
                </a:lnTo>
                <a:lnTo>
                  <a:pt x="402" y="361"/>
                </a:lnTo>
                <a:lnTo>
                  <a:pt x="401" y="414"/>
                </a:lnTo>
                <a:lnTo>
                  <a:pt x="377" y="423"/>
                </a:lnTo>
                <a:lnTo>
                  <a:pt x="377" y="439"/>
                </a:lnTo>
                <a:lnTo>
                  <a:pt x="359" y="421"/>
                </a:lnTo>
                <a:lnTo>
                  <a:pt x="357" y="430"/>
                </a:lnTo>
                <a:lnTo>
                  <a:pt x="315" y="466"/>
                </a:lnTo>
                <a:lnTo>
                  <a:pt x="304" y="461"/>
                </a:lnTo>
                <a:lnTo>
                  <a:pt x="292" y="442"/>
                </a:lnTo>
                <a:lnTo>
                  <a:pt x="289" y="455"/>
                </a:lnTo>
                <a:lnTo>
                  <a:pt x="280" y="443"/>
                </a:lnTo>
                <a:lnTo>
                  <a:pt x="273" y="469"/>
                </a:lnTo>
                <a:lnTo>
                  <a:pt x="268" y="469"/>
                </a:lnTo>
                <a:lnTo>
                  <a:pt x="268" y="451"/>
                </a:lnTo>
                <a:lnTo>
                  <a:pt x="257" y="454"/>
                </a:lnTo>
                <a:lnTo>
                  <a:pt x="273" y="435"/>
                </a:lnTo>
                <a:lnTo>
                  <a:pt x="252" y="435"/>
                </a:lnTo>
                <a:lnTo>
                  <a:pt x="268" y="425"/>
                </a:lnTo>
                <a:lnTo>
                  <a:pt x="248" y="421"/>
                </a:lnTo>
                <a:lnTo>
                  <a:pt x="258" y="410"/>
                </a:lnTo>
                <a:lnTo>
                  <a:pt x="278" y="421"/>
                </a:lnTo>
                <a:lnTo>
                  <a:pt x="286" y="404"/>
                </a:lnTo>
                <a:lnTo>
                  <a:pt x="315" y="390"/>
                </a:lnTo>
                <a:lnTo>
                  <a:pt x="302" y="424"/>
                </a:lnTo>
                <a:lnTo>
                  <a:pt x="308" y="441"/>
                </a:lnTo>
                <a:lnTo>
                  <a:pt x="318" y="408"/>
                </a:lnTo>
                <a:lnTo>
                  <a:pt x="347" y="396"/>
                </a:lnTo>
                <a:lnTo>
                  <a:pt x="333" y="417"/>
                </a:lnTo>
                <a:lnTo>
                  <a:pt x="347" y="429"/>
                </a:lnTo>
                <a:lnTo>
                  <a:pt x="347" y="411"/>
                </a:lnTo>
                <a:lnTo>
                  <a:pt x="363" y="397"/>
                </a:lnTo>
                <a:lnTo>
                  <a:pt x="378" y="371"/>
                </a:lnTo>
                <a:lnTo>
                  <a:pt x="376" y="357"/>
                </a:lnTo>
                <a:lnTo>
                  <a:pt x="347" y="358"/>
                </a:lnTo>
                <a:lnTo>
                  <a:pt x="354" y="334"/>
                </a:lnTo>
                <a:lnTo>
                  <a:pt x="368" y="349"/>
                </a:lnTo>
                <a:lnTo>
                  <a:pt x="370" y="312"/>
                </a:lnTo>
                <a:lnTo>
                  <a:pt x="402" y="314"/>
                </a:lnTo>
                <a:lnTo>
                  <a:pt x="403" y="279"/>
                </a:lnTo>
                <a:lnTo>
                  <a:pt x="391" y="259"/>
                </a:lnTo>
                <a:lnTo>
                  <a:pt x="391" y="292"/>
                </a:lnTo>
                <a:lnTo>
                  <a:pt x="380" y="284"/>
                </a:lnTo>
                <a:lnTo>
                  <a:pt x="359" y="299"/>
                </a:lnTo>
                <a:lnTo>
                  <a:pt x="345" y="322"/>
                </a:lnTo>
                <a:lnTo>
                  <a:pt x="323" y="323"/>
                </a:lnTo>
                <a:lnTo>
                  <a:pt x="289" y="343"/>
                </a:lnTo>
                <a:lnTo>
                  <a:pt x="263" y="371"/>
                </a:lnTo>
                <a:lnTo>
                  <a:pt x="312" y="372"/>
                </a:lnTo>
                <a:lnTo>
                  <a:pt x="268" y="384"/>
                </a:lnTo>
                <a:lnTo>
                  <a:pt x="248" y="375"/>
                </a:lnTo>
                <a:lnTo>
                  <a:pt x="289" y="323"/>
                </a:lnTo>
                <a:lnTo>
                  <a:pt x="318" y="312"/>
                </a:lnTo>
                <a:lnTo>
                  <a:pt x="348" y="275"/>
                </a:lnTo>
                <a:lnTo>
                  <a:pt x="355" y="294"/>
                </a:lnTo>
                <a:lnTo>
                  <a:pt x="375" y="279"/>
                </a:lnTo>
                <a:lnTo>
                  <a:pt x="391" y="241"/>
                </a:lnTo>
                <a:lnTo>
                  <a:pt x="385" y="216"/>
                </a:lnTo>
                <a:lnTo>
                  <a:pt x="379" y="235"/>
                </a:lnTo>
                <a:lnTo>
                  <a:pt x="370" y="232"/>
                </a:lnTo>
                <a:lnTo>
                  <a:pt x="378" y="204"/>
                </a:lnTo>
                <a:lnTo>
                  <a:pt x="367" y="204"/>
                </a:lnTo>
                <a:lnTo>
                  <a:pt x="363" y="230"/>
                </a:lnTo>
                <a:lnTo>
                  <a:pt x="351" y="236"/>
                </a:lnTo>
                <a:lnTo>
                  <a:pt x="348" y="212"/>
                </a:lnTo>
                <a:lnTo>
                  <a:pt x="339" y="204"/>
                </a:lnTo>
                <a:lnTo>
                  <a:pt x="331" y="216"/>
                </a:lnTo>
                <a:lnTo>
                  <a:pt x="314" y="185"/>
                </a:lnTo>
                <a:lnTo>
                  <a:pt x="280" y="183"/>
                </a:lnTo>
                <a:lnTo>
                  <a:pt x="152" y="123"/>
                </a:lnTo>
                <a:lnTo>
                  <a:pt x="63" y="45"/>
                </a:lnTo>
                <a:lnTo>
                  <a:pt x="34" y="102"/>
                </a:lnTo>
                <a:lnTo>
                  <a:pt x="33" y="167"/>
                </a:lnTo>
                <a:close/>
              </a:path>
            </a:pathLst>
          </a:custGeom>
          <a:solidFill>
            <a:srgbClr val="33CC33"/>
          </a:solidFill>
          <a:ln w="1651">
            <a:solidFill>
              <a:schemeClr val="bg1"/>
            </a:solidFill>
            <a:round/>
            <a:headEnd/>
            <a:tailEnd/>
          </a:ln>
        </p:spPr>
        <p:txBody>
          <a:bodyPr/>
          <a:lstStyle/>
          <a:p>
            <a:pPr>
              <a:defRPr/>
            </a:pPr>
            <a:endParaRPr lang="en-US" dirty="0"/>
          </a:p>
        </p:txBody>
      </p:sp>
      <p:sp>
        <p:nvSpPr>
          <p:cNvPr id="23619" name="Freeform 68"/>
          <p:cNvSpPr>
            <a:spLocks/>
          </p:cNvSpPr>
          <p:nvPr/>
        </p:nvSpPr>
        <p:spPr bwMode="auto">
          <a:xfrm>
            <a:off x="1377950" y="1603375"/>
            <a:ext cx="42863" cy="47625"/>
          </a:xfrm>
          <a:custGeom>
            <a:avLst/>
            <a:gdLst>
              <a:gd name="T0" fmla="*/ 0 w 65"/>
              <a:gd name="T1" fmla="*/ 13668374 h 74"/>
              <a:gd name="T2" fmla="*/ 23916894 w 65"/>
              <a:gd name="T3" fmla="*/ 0 h 74"/>
              <a:gd name="T4" fmla="*/ 28265178 w 65"/>
              <a:gd name="T5" fmla="*/ 12840086 h 74"/>
              <a:gd name="T6" fmla="*/ 24351458 w 65"/>
              <a:gd name="T7" fmla="*/ 30650546 h 74"/>
              <a:gd name="T8" fmla="*/ 0 w 65"/>
              <a:gd name="T9" fmla="*/ 13668374 h 74"/>
              <a:gd name="T10" fmla="*/ 0 60000 65536"/>
              <a:gd name="T11" fmla="*/ 0 60000 65536"/>
              <a:gd name="T12" fmla="*/ 0 60000 65536"/>
              <a:gd name="T13" fmla="*/ 0 60000 65536"/>
              <a:gd name="T14" fmla="*/ 0 60000 65536"/>
              <a:gd name="T15" fmla="*/ 0 w 65"/>
              <a:gd name="T16" fmla="*/ 0 h 74"/>
              <a:gd name="T17" fmla="*/ 65 w 65"/>
              <a:gd name="T18" fmla="*/ 74 h 74"/>
            </a:gdLst>
            <a:ahLst/>
            <a:cxnLst>
              <a:cxn ang="T10">
                <a:pos x="T0" y="T1"/>
              </a:cxn>
              <a:cxn ang="T11">
                <a:pos x="T2" y="T3"/>
              </a:cxn>
              <a:cxn ang="T12">
                <a:pos x="T4" y="T5"/>
              </a:cxn>
              <a:cxn ang="T13">
                <a:pos x="T6" y="T7"/>
              </a:cxn>
              <a:cxn ang="T14">
                <a:pos x="T8" y="T9"/>
              </a:cxn>
            </a:cxnLst>
            <a:rect l="T15" t="T16" r="T17" b="T18"/>
            <a:pathLst>
              <a:path w="65" h="74">
                <a:moveTo>
                  <a:pt x="0" y="33"/>
                </a:moveTo>
                <a:lnTo>
                  <a:pt x="55" y="0"/>
                </a:lnTo>
                <a:lnTo>
                  <a:pt x="65" y="31"/>
                </a:lnTo>
                <a:lnTo>
                  <a:pt x="56" y="74"/>
                </a:lnTo>
                <a:lnTo>
                  <a:pt x="0" y="33"/>
                </a:lnTo>
                <a:close/>
              </a:path>
            </a:pathLst>
          </a:custGeom>
          <a:solidFill>
            <a:srgbClr val="333399"/>
          </a:solidFill>
          <a:ln w="1588">
            <a:solidFill>
              <a:srgbClr val="000000"/>
            </a:solidFill>
            <a:round/>
            <a:headEnd/>
            <a:tailEnd/>
          </a:ln>
        </p:spPr>
        <p:txBody>
          <a:bodyPr/>
          <a:lstStyle/>
          <a:p>
            <a:endParaRPr lang="en-US" dirty="0"/>
          </a:p>
        </p:txBody>
      </p:sp>
      <p:sp>
        <p:nvSpPr>
          <p:cNvPr id="23620" name="Freeform 69"/>
          <p:cNvSpPr>
            <a:spLocks/>
          </p:cNvSpPr>
          <p:nvPr/>
        </p:nvSpPr>
        <p:spPr bwMode="auto">
          <a:xfrm>
            <a:off x="1406525" y="1665288"/>
            <a:ext cx="31750" cy="68262"/>
          </a:xfrm>
          <a:custGeom>
            <a:avLst/>
            <a:gdLst>
              <a:gd name="T0" fmla="*/ 0 w 50"/>
              <a:gd name="T1" fmla="*/ 12384498 h 108"/>
              <a:gd name="T2" fmla="*/ 12499976 w 50"/>
              <a:gd name="T3" fmla="*/ 0 h 108"/>
              <a:gd name="T4" fmla="*/ 20161249 w 50"/>
              <a:gd name="T5" fmla="*/ 6791437 h 108"/>
              <a:gd name="T6" fmla="*/ 15322550 w 50"/>
              <a:gd name="T7" fmla="*/ 43145384 h 108"/>
              <a:gd name="T8" fmla="*/ 0 w 50"/>
              <a:gd name="T9" fmla="*/ 12384498 h 108"/>
              <a:gd name="T10" fmla="*/ 0 60000 65536"/>
              <a:gd name="T11" fmla="*/ 0 60000 65536"/>
              <a:gd name="T12" fmla="*/ 0 60000 65536"/>
              <a:gd name="T13" fmla="*/ 0 60000 65536"/>
              <a:gd name="T14" fmla="*/ 0 60000 65536"/>
              <a:gd name="T15" fmla="*/ 0 w 50"/>
              <a:gd name="T16" fmla="*/ 0 h 108"/>
              <a:gd name="T17" fmla="*/ 50 w 50"/>
              <a:gd name="T18" fmla="*/ 108 h 108"/>
            </a:gdLst>
            <a:ahLst/>
            <a:cxnLst>
              <a:cxn ang="T10">
                <a:pos x="T0" y="T1"/>
              </a:cxn>
              <a:cxn ang="T11">
                <a:pos x="T2" y="T3"/>
              </a:cxn>
              <a:cxn ang="T12">
                <a:pos x="T4" y="T5"/>
              </a:cxn>
              <a:cxn ang="T13">
                <a:pos x="T6" y="T7"/>
              </a:cxn>
              <a:cxn ang="T14">
                <a:pos x="T8" y="T9"/>
              </a:cxn>
            </a:cxnLst>
            <a:rect l="T15" t="T16" r="T17" b="T18"/>
            <a:pathLst>
              <a:path w="50" h="108">
                <a:moveTo>
                  <a:pt x="0" y="31"/>
                </a:moveTo>
                <a:lnTo>
                  <a:pt x="31" y="0"/>
                </a:lnTo>
                <a:lnTo>
                  <a:pt x="50" y="17"/>
                </a:lnTo>
                <a:lnTo>
                  <a:pt x="38" y="108"/>
                </a:lnTo>
                <a:lnTo>
                  <a:pt x="0" y="31"/>
                </a:lnTo>
                <a:close/>
              </a:path>
            </a:pathLst>
          </a:custGeom>
          <a:solidFill>
            <a:srgbClr val="333399"/>
          </a:solidFill>
          <a:ln w="1588">
            <a:solidFill>
              <a:srgbClr val="000000"/>
            </a:solidFill>
            <a:round/>
            <a:headEnd/>
            <a:tailEnd/>
          </a:ln>
        </p:spPr>
        <p:txBody>
          <a:bodyPr/>
          <a:lstStyle/>
          <a:p>
            <a:endParaRPr lang="en-US" dirty="0"/>
          </a:p>
        </p:txBody>
      </p:sp>
      <p:sp>
        <p:nvSpPr>
          <p:cNvPr id="23621" name="Freeform 70"/>
          <p:cNvSpPr>
            <a:spLocks/>
          </p:cNvSpPr>
          <p:nvPr/>
        </p:nvSpPr>
        <p:spPr bwMode="auto">
          <a:xfrm>
            <a:off x="6386513" y="3219450"/>
            <a:ext cx="628650" cy="585788"/>
          </a:xfrm>
          <a:custGeom>
            <a:avLst/>
            <a:gdLst>
              <a:gd name="T0" fmla="*/ 0 w 981"/>
              <a:gd name="T1" fmla="*/ 261059329 h 910"/>
              <a:gd name="T2" fmla="*/ 16015517 w 981"/>
              <a:gd name="T3" fmla="*/ 312856493 h 910"/>
              <a:gd name="T4" fmla="*/ 33674110 w 981"/>
              <a:gd name="T5" fmla="*/ 331089300 h 910"/>
              <a:gd name="T6" fmla="*/ 66526681 w 981"/>
              <a:gd name="T7" fmla="*/ 349322188 h 910"/>
              <a:gd name="T8" fmla="*/ 91987341 w 981"/>
              <a:gd name="T9" fmla="*/ 377085314 h 910"/>
              <a:gd name="T10" fmla="*/ 124429133 w 981"/>
              <a:gd name="T11" fmla="*/ 362996150 h 910"/>
              <a:gd name="T12" fmla="*/ 136749004 w 981"/>
              <a:gd name="T13" fmla="*/ 370869525 h 910"/>
              <a:gd name="T14" fmla="*/ 157692464 w 981"/>
              <a:gd name="T15" fmla="*/ 362996150 h 910"/>
              <a:gd name="T16" fmla="*/ 168369939 w 981"/>
              <a:gd name="T17" fmla="*/ 347250044 h 910"/>
              <a:gd name="T18" fmla="*/ 203686474 w 981"/>
              <a:gd name="T19" fmla="*/ 341448814 h 910"/>
              <a:gd name="T20" fmla="*/ 222165960 w 981"/>
              <a:gd name="T21" fmla="*/ 318657724 h 910"/>
              <a:gd name="T22" fmla="*/ 212310064 w 981"/>
              <a:gd name="T23" fmla="*/ 312856493 h 910"/>
              <a:gd name="T24" fmla="*/ 244341087 w 981"/>
              <a:gd name="T25" fmla="*/ 242411964 h 910"/>
              <a:gd name="T26" fmla="*/ 251733009 w 981"/>
              <a:gd name="T27" fmla="*/ 207190022 h 910"/>
              <a:gd name="T28" fmla="*/ 283353904 w 981"/>
              <a:gd name="T29" fmla="*/ 222107656 h 910"/>
              <a:gd name="T30" fmla="*/ 299369416 w 981"/>
              <a:gd name="T31" fmla="*/ 179840811 h 910"/>
              <a:gd name="T32" fmla="*/ 315384927 w 981"/>
              <a:gd name="T33" fmla="*/ 177354109 h 910"/>
              <a:gd name="T34" fmla="*/ 338792441 w 981"/>
              <a:gd name="T35" fmla="*/ 138816953 h 910"/>
              <a:gd name="T36" fmla="*/ 345773595 w 981"/>
              <a:gd name="T37" fmla="*/ 97379223 h 910"/>
              <a:gd name="T38" fmla="*/ 394641668 w 981"/>
              <a:gd name="T39" fmla="*/ 123485405 h 910"/>
              <a:gd name="T40" fmla="*/ 402855129 w 981"/>
              <a:gd name="T41" fmla="*/ 102351982 h 910"/>
              <a:gd name="T42" fmla="*/ 390124489 w 981"/>
              <a:gd name="T43" fmla="*/ 85362203 h 910"/>
              <a:gd name="T44" fmla="*/ 368360131 w 981"/>
              <a:gd name="T45" fmla="*/ 76245780 h 910"/>
              <a:gd name="T46" fmla="*/ 340845646 w 981"/>
              <a:gd name="T47" fmla="*/ 79146395 h 910"/>
              <a:gd name="T48" fmla="*/ 333043516 w 981"/>
              <a:gd name="T49" fmla="*/ 93235578 h 910"/>
              <a:gd name="T50" fmla="*/ 283764673 w 981"/>
              <a:gd name="T51" fmla="*/ 106495626 h 910"/>
              <a:gd name="T52" fmla="*/ 253376086 w 981"/>
              <a:gd name="T53" fmla="*/ 140474540 h 910"/>
              <a:gd name="T54" fmla="*/ 242698651 w 981"/>
              <a:gd name="T55" fmla="*/ 85362203 h 910"/>
              <a:gd name="T56" fmla="*/ 156460797 w 981"/>
              <a:gd name="T57" fmla="*/ 99451367 h 910"/>
              <a:gd name="T58" fmla="*/ 139212978 w 981"/>
              <a:gd name="T59" fmla="*/ 0 h 910"/>
              <a:gd name="T60" fmla="*/ 126072210 w 981"/>
              <a:gd name="T61" fmla="*/ 9116406 h 910"/>
              <a:gd name="T62" fmla="*/ 134695799 w 981"/>
              <a:gd name="T63" fmla="*/ 27763135 h 910"/>
              <a:gd name="T64" fmla="*/ 123197466 w 981"/>
              <a:gd name="T65" fmla="*/ 115197473 h 910"/>
              <a:gd name="T66" fmla="*/ 107592083 w 981"/>
              <a:gd name="T67" fmla="*/ 134258751 h 910"/>
              <a:gd name="T68" fmla="*/ 59956297 w 981"/>
              <a:gd name="T69" fmla="*/ 166994636 h 910"/>
              <a:gd name="T70" fmla="*/ 51742837 w 981"/>
              <a:gd name="T71" fmla="*/ 204288763 h 910"/>
              <a:gd name="T72" fmla="*/ 33674110 w 981"/>
              <a:gd name="T73" fmla="*/ 194343888 h 910"/>
              <a:gd name="T74" fmla="*/ 28335392 w 981"/>
              <a:gd name="T75" fmla="*/ 238682878 h 910"/>
              <a:gd name="T76" fmla="*/ 0 w 981"/>
              <a:gd name="T77" fmla="*/ 261059329 h 9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1"/>
              <a:gd name="T118" fmla="*/ 0 h 910"/>
              <a:gd name="T119" fmla="*/ 981 w 981"/>
              <a:gd name="T120" fmla="*/ 910 h 91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1" h="910">
                <a:moveTo>
                  <a:pt x="0" y="630"/>
                </a:moveTo>
                <a:lnTo>
                  <a:pt x="39" y="755"/>
                </a:lnTo>
                <a:lnTo>
                  <a:pt x="82" y="799"/>
                </a:lnTo>
                <a:lnTo>
                  <a:pt x="162" y="843"/>
                </a:lnTo>
                <a:lnTo>
                  <a:pt x="224" y="910"/>
                </a:lnTo>
                <a:lnTo>
                  <a:pt x="303" y="876"/>
                </a:lnTo>
                <a:lnTo>
                  <a:pt x="333" y="895"/>
                </a:lnTo>
                <a:lnTo>
                  <a:pt x="384" y="876"/>
                </a:lnTo>
                <a:lnTo>
                  <a:pt x="410" y="838"/>
                </a:lnTo>
                <a:lnTo>
                  <a:pt x="496" y="824"/>
                </a:lnTo>
                <a:lnTo>
                  <a:pt x="541" y="769"/>
                </a:lnTo>
                <a:lnTo>
                  <a:pt x="517" y="755"/>
                </a:lnTo>
                <a:lnTo>
                  <a:pt x="595" y="585"/>
                </a:lnTo>
                <a:lnTo>
                  <a:pt x="613" y="500"/>
                </a:lnTo>
                <a:lnTo>
                  <a:pt x="690" y="536"/>
                </a:lnTo>
                <a:lnTo>
                  <a:pt x="729" y="434"/>
                </a:lnTo>
                <a:lnTo>
                  <a:pt x="768" y="428"/>
                </a:lnTo>
                <a:lnTo>
                  <a:pt x="825" y="335"/>
                </a:lnTo>
                <a:lnTo>
                  <a:pt x="842" y="235"/>
                </a:lnTo>
                <a:lnTo>
                  <a:pt x="961" y="298"/>
                </a:lnTo>
                <a:lnTo>
                  <a:pt x="981" y="247"/>
                </a:lnTo>
                <a:lnTo>
                  <a:pt x="950" y="206"/>
                </a:lnTo>
                <a:lnTo>
                  <a:pt x="897" y="184"/>
                </a:lnTo>
                <a:lnTo>
                  <a:pt x="830" y="191"/>
                </a:lnTo>
                <a:lnTo>
                  <a:pt x="811" y="225"/>
                </a:lnTo>
                <a:lnTo>
                  <a:pt x="691" y="257"/>
                </a:lnTo>
                <a:lnTo>
                  <a:pt x="617" y="339"/>
                </a:lnTo>
                <a:lnTo>
                  <a:pt x="591" y="206"/>
                </a:lnTo>
                <a:lnTo>
                  <a:pt x="381" y="240"/>
                </a:lnTo>
                <a:lnTo>
                  <a:pt x="339" y="0"/>
                </a:lnTo>
                <a:lnTo>
                  <a:pt x="307" y="22"/>
                </a:lnTo>
                <a:lnTo>
                  <a:pt x="328" y="67"/>
                </a:lnTo>
                <a:lnTo>
                  <a:pt x="300" y="278"/>
                </a:lnTo>
                <a:lnTo>
                  <a:pt x="262" y="324"/>
                </a:lnTo>
                <a:lnTo>
                  <a:pt x="146" y="403"/>
                </a:lnTo>
                <a:lnTo>
                  <a:pt x="126" y="493"/>
                </a:lnTo>
                <a:lnTo>
                  <a:pt x="82" y="469"/>
                </a:lnTo>
                <a:lnTo>
                  <a:pt x="69" y="576"/>
                </a:lnTo>
                <a:lnTo>
                  <a:pt x="0" y="630"/>
                </a:lnTo>
                <a:close/>
              </a:path>
            </a:pathLst>
          </a:custGeom>
          <a:solidFill>
            <a:schemeClr val="accent1"/>
          </a:solidFill>
          <a:ln w="1588">
            <a:solidFill>
              <a:srgbClr val="000000"/>
            </a:solidFill>
            <a:round/>
            <a:headEnd/>
            <a:tailEnd/>
          </a:ln>
        </p:spPr>
        <p:txBody>
          <a:bodyPr/>
          <a:lstStyle/>
          <a:p>
            <a:endParaRPr lang="en-US" dirty="0"/>
          </a:p>
        </p:txBody>
      </p:sp>
      <p:sp>
        <p:nvSpPr>
          <p:cNvPr id="23622" name="Freeform 71"/>
          <p:cNvSpPr>
            <a:spLocks/>
          </p:cNvSpPr>
          <p:nvPr/>
        </p:nvSpPr>
        <p:spPr bwMode="auto">
          <a:xfrm>
            <a:off x="4935538" y="2314575"/>
            <a:ext cx="741362" cy="730250"/>
          </a:xfrm>
          <a:custGeom>
            <a:avLst/>
            <a:gdLst>
              <a:gd name="T0" fmla="*/ 0 w 1154"/>
              <a:gd name="T1" fmla="*/ 143065871 h 1134"/>
              <a:gd name="T2" fmla="*/ 11555996 w 1154"/>
              <a:gd name="T3" fmla="*/ 179557788 h 1134"/>
              <a:gd name="T4" fmla="*/ 10318035 w 1154"/>
              <a:gd name="T5" fmla="*/ 236369797 h 1134"/>
              <a:gd name="T6" fmla="*/ 68510448 w 1154"/>
              <a:gd name="T7" fmla="*/ 270374061 h 1134"/>
              <a:gd name="T8" fmla="*/ 90384493 w 1154"/>
              <a:gd name="T9" fmla="*/ 294425291 h 1134"/>
              <a:gd name="T10" fmla="*/ 124639386 w 1154"/>
              <a:gd name="T11" fmla="*/ 315159488 h 1134"/>
              <a:gd name="T12" fmla="*/ 135369857 w 1154"/>
              <a:gd name="T13" fmla="*/ 328014845 h 1134"/>
              <a:gd name="T14" fmla="*/ 144449932 w 1154"/>
              <a:gd name="T15" fmla="*/ 366580351 h 1134"/>
              <a:gd name="T16" fmla="*/ 153116925 w 1154"/>
              <a:gd name="T17" fmla="*/ 420489392 h 1134"/>
              <a:gd name="T18" fmla="*/ 197689892 w 1154"/>
              <a:gd name="T19" fmla="*/ 470251336 h 1134"/>
              <a:gd name="T20" fmla="*/ 434174713 w 1154"/>
              <a:gd name="T21" fmla="*/ 455737141 h 1134"/>
              <a:gd name="T22" fmla="*/ 420142805 w 1154"/>
              <a:gd name="T23" fmla="*/ 383167451 h 1134"/>
              <a:gd name="T24" fmla="*/ 428396718 w 1154"/>
              <a:gd name="T25" fmla="*/ 308110067 h 1134"/>
              <a:gd name="T26" fmla="*/ 443254788 w 1154"/>
              <a:gd name="T27" fmla="*/ 274520514 h 1134"/>
              <a:gd name="T28" fmla="*/ 441603749 w 1154"/>
              <a:gd name="T29" fmla="*/ 243419218 h 1134"/>
              <a:gd name="T30" fmla="*/ 470906166 w 1154"/>
              <a:gd name="T31" fmla="*/ 175826045 h 1134"/>
              <a:gd name="T32" fmla="*/ 476271723 w 1154"/>
              <a:gd name="T33" fmla="*/ 157994776 h 1134"/>
              <a:gd name="T34" fmla="*/ 467192290 w 1154"/>
              <a:gd name="T35" fmla="*/ 154262389 h 1134"/>
              <a:gd name="T36" fmla="*/ 456048738 w 1154"/>
              <a:gd name="T37" fmla="*/ 168361230 h 1134"/>
              <a:gd name="T38" fmla="*/ 446143786 w 1154"/>
              <a:gd name="T39" fmla="*/ 204024373 h 1134"/>
              <a:gd name="T40" fmla="*/ 426333240 w 1154"/>
              <a:gd name="T41" fmla="*/ 208171470 h 1134"/>
              <a:gd name="T42" fmla="*/ 417666246 w 1154"/>
              <a:gd name="T43" fmla="*/ 228490957 h 1134"/>
              <a:gd name="T44" fmla="*/ 397443261 w 1154"/>
              <a:gd name="T45" fmla="*/ 242175089 h 1134"/>
              <a:gd name="T46" fmla="*/ 399506739 w 1154"/>
              <a:gd name="T47" fmla="*/ 219367988 h 1134"/>
              <a:gd name="T48" fmla="*/ 411888250 w 1154"/>
              <a:gd name="T49" fmla="*/ 195730823 h 1134"/>
              <a:gd name="T50" fmla="*/ 425095281 w 1154"/>
              <a:gd name="T51" fmla="*/ 187851982 h 1134"/>
              <a:gd name="T52" fmla="*/ 427158759 w 1154"/>
              <a:gd name="T53" fmla="*/ 179557788 h 1134"/>
              <a:gd name="T54" fmla="*/ 401570217 w 1154"/>
              <a:gd name="T55" fmla="*/ 113623414 h 1134"/>
              <a:gd name="T56" fmla="*/ 383411353 w 1154"/>
              <a:gd name="T57" fmla="*/ 109061607 h 1134"/>
              <a:gd name="T58" fmla="*/ 376807838 w 1154"/>
              <a:gd name="T59" fmla="*/ 93718636 h 1134"/>
              <a:gd name="T60" fmla="*/ 332647270 w 1154"/>
              <a:gd name="T61" fmla="*/ 88742120 h 1134"/>
              <a:gd name="T62" fmla="*/ 231945427 w 1154"/>
              <a:gd name="T63" fmla="*/ 63861450 h 1134"/>
              <a:gd name="T64" fmla="*/ 191499457 w 1154"/>
              <a:gd name="T65" fmla="*/ 37736017 h 1134"/>
              <a:gd name="T66" fmla="*/ 170450953 w 1154"/>
              <a:gd name="T67" fmla="*/ 29442467 h 1134"/>
              <a:gd name="T68" fmla="*/ 156418362 w 1154"/>
              <a:gd name="T69" fmla="*/ 37736017 h 1134"/>
              <a:gd name="T70" fmla="*/ 151053447 w 1154"/>
              <a:gd name="T71" fmla="*/ 34418983 h 1134"/>
              <a:gd name="T72" fmla="*/ 159307360 w 1154"/>
              <a:gd name="T73" fmla="*/ 29442467 h 1134"/>
              <a:gd name="T74" fmla="*/ 159307360 w 1154"/>
              <a:gd name="T75" fmla="*/ 15757686 h 1134"/>
              <a:gd name="T76" fmla="*/ 163021877 w 1154"/>
              <a:gd name="T77" fmla="*/ 12440652 h 1134"/>
              <a:gd name="T78" fmla="*/ 163021877 w 1154"/>
              <a:gd name="T79" fmla="*/ 2902969 h 1134"/>
              <a:gd name="T80" fmla="*/ 157243882 w 1154"/>
              <a:gd name="T81" fmla="*/ 0 h 1134"/>
              <a:gd name="T82" fmla="*/ 101114964 w 1154"/>
              <a:gd name="T83" fmla="*/ 22807756 h 1134"/>
              <a:gd name="T84" fmla="*/ 80891959 w 1154"/>
              <a:gd name="T85" fmla="*/ 30686596 h 1134"/>
              <a:gd name="T86" fmla="*/ 71811885 w 1154"/>
              <a:gd name="T87" fmla="*/ 31930725 h 1134"/>
              <a:gd name="T88" fmla="*/ 57367538 w 1154"/>
              <a:gd name="T89" fmla="*/ 24466594 h 1134"/>
              <a:gd name="T90" fmla="*/ 56542018 w 1154"/>
              <a:gd name="T91" fmla="*/ 30686596 h 1134"/>
              <a:gd name="T92" fmla="*/ 54065459 w 1154"/>
              <a:gd name="T93" fmla="*/ 24051885 h 1134"/>
              <a:gd name="T94" fmla="*/ 43747426 w 1154"/>
              <a:gd name="T95" fmla="*/ 33174854 h 1134"/>
              <a:gd name="T96" fmla="*/ 46223985 w 1154"/>
              <a:gd name="T97" fmla="*/ 87497991 h 1134"/>
              <a:gd name="T98" fmla="*/ 0 w 1154"/>
              <a:gd name="T99" fmla="*/ 143065871 h 11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4"/>
              <a:gd name="T151" fmla="*/ 0 h 1134"/>
              <a:gd name="T152" fmla="*/ 1154 w 1154"/>
              <a:gd name="T153" fmla="*/ 1134 h 11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4" h="1134">
                <a:moveTo>
                  <a:pt x="0" y="345"/>
                </a:moveTo>
                <a:lnTo>
                  <a:pt x="28" y="433"/>
                </a:lnTo>
                <a:lnTo>
                  <a:pt x="25" y="570"/>
                </a:lnTo>
                <a:lnTo>
                  <a:pt x="166" y="652"/>
                </a:lnTo>
                <a:lnTo>
                  <a:pt x="219" y="710"/>
                </a:lnTo>
                <a:lnTo>
                  <a:pt x="302" y="760"/>
                </a:lnTo>
                <a:lnTo>
                  <a:pt x="328" y="791"/>
                </a:lnTo>
                <a:lnTo>
                  <a:pt x="350" y="884"/>
                </a:lnTo>
                <a:lnTo>
                  <a:pt x="371" y="1014"/>
                </a:lnTo>
                <a:lnTo>
                  <a:pt x="479" y="1134"/>
                </a:lnTo>
                <a:lnTo>
                  <a:pt x="1052" y="1099"/>
                </a:lnTo>
                <a:lnTo>
                  <a:pt x="1018" y="924"/>
                </a:lnTo>
                <a:lnTo>
                  <a:pt x="1038" y="743"/>
                </a:lnTo>
                <a:lnTo>
                  <a:pt x="1074" y="662"/>
                </a:lnTo>
                <a:lnTo>
                  <a:pt x="1070" y="587"/>
                </a:lnTo>
                <a:lnTo>
                  <a:pt x="1141" y="424"/>
                </a:lnTo>
                <a:lnTo>
                  <a:pt x="1154" y="381"/>
                </a:lnTo>
                <a:lnTo>
                  <a:pt x="1132" y="372"/>
                </a:lnTo>
                <a:lnTo>
                  <a:pt x="1105" y="406"/>
                </a:lnTo>
                <a:lnTo>
                  <a:pt x="1081" y="492"/>
                </a:lnTo>
                <a:lnTo>
                  <a:pt x="1033" y="502"/>
                </a:lnTo>
                <a:lnTo>
                  <a:pt x="1012" y="551"/>
                </a:lnTo>
                <a:lnTo>
                  <a:pt x="963" y="584"/>
                </a:lnTo>
                <a:lnTo>
                  <a:pt x="968" y="529"/>
                </a:lnTo>
                <a:lnTo>
                  <a:pt x="998" y="472"/>
                </a:lnTo>
                <a:lnTo>
                  <a:pt x="1030" y="453"/>
                </a:lnTo>
                <a:lnTo>
                  <a:pt x="1035" y="433"/>
                </a:lnTo>
                <a:lnTo>
                  <a:pt x="973" y="274"/>
                </a:lnTo>
                <a:lnTo>
                  <a:pt x="929" y="263"/>
                </a:lnTo>
                <a:lnTo>
                  <a:pt x="913" y="226"/>
                </a:lnTo>
                <a:lnTo>
                  <a:pt x="806" y="214"/>
                </a:lnTo>
                <a:lnTo>
                  <a:pt x="562" y="154"/>
                </a:lnTo>
                <a:lnTo>
                  <a:pt x="464" y="91"/>
                </a:lnTo>
                <a:lnTo>
                  <a:pt x="413" y="71"/>
                </a:lnTo>
                <a:lnTo>
                  <a:pt x="379" y="91"/>
                </a:lnTo>
                <a:lnTo>
                  <a:pt x="366" y="83"/>
                </a:lnTo>
                <a:lnTo>
                  <a:pt x="386" y="71"/>
                </a:lnTo>
                <a:lnTo>
                  <a:pt x="386" y="38"/>
                </a:lnTo>
                <a:lnTo>
                  <a:pt x="395" y="30"/>
                </a:lnTo>
                <a:lnTo>
                  <a:pt x="395" y="7"/>
                </a:lnTo>
                <a:lnTo>
                  <a:pt x="381" y="0"/>
                </a:lnTo>
                <a:lnTo>
                  <a:pt x="245" y="55"/>
                </a:lnTo>
                <a:lnTo>
                  <a:pt x="196" y="74"/>
                </a:lnTo>
                <a:lnTo>
                  <a:pt x="174" y="77"/>
                </a:lnTo>
                <a:lnTo>
                  <a:pt x="139" y="59"/>
                </a:lnTo>
                <a:lnTo>
                  <a:pt x="137" y="74"/>
                </a:lnTo>
                <a:lnTo>
                  <a:pt x="131" y="58"/>
                </a:lnTo>
                <a:lnTo>
                  <a:pt x="106" y="80"/>
                </a:lnTo>
                <a:lnTo>
                  <a:pt x="112" y="211"/>
                </a:lnTo>
                <a:lnTo>
                  <a:pt x="0" y="345"/>
                </a:lnTo>
                <a:close/>
              </a:path>
            </a:pathLst>
          </a:custGeom>
          <a:solidFill>
            <a:srgbClr val="33CC33"/>
          </a:solidFill>
          <a:ln w="1651">
            <a:solidFill>
              <a:schemeClr val="bg1"/>
            </a:solidFill>
            <a:round/>
            <a:headEnd/>
            <a:tailEnd/>
          </a:ln>
        </p:spPr>
        <p:txBody>
          <a:bodyPr/>
          <a:lstStyle/>
          <a:p>
            <a:endParaRPr lang="en-US" dirty="0"/>
          </a:p>
        </p:txBody>
      </p:sp>
      <p:sp>
        <p:nvSpPr>
          <p:cNvPr id="23623" name="Freeform 72"/>
          <p:cNvSpPr>
            <a:spLocks/>
          </p:cNvSpPr>
          <p:nvPr/>
        </p:nvSpPr>
        <p:spPr bwMode="auto">
          <a:xfrm>
            <a:off x="2554288" y="2500313"/>
            <a:ext cx="989012" cy="760412"/>
          </a:xfrm>
          <a:custGeom>
            <a:avLst/>
            <a:gdLst>
              <a:gd name="T0" fmla="*/ 0 w 1539"/>
              <a:gd name="T1" fmla="*/ 419896411 h 1184"/>
              <a:gd name="T2" fmla="*/ 18583657 w 1539"/>
              <a:gd name="T3" fmla="*/ 313478514 h 1184"/>
              <a:gd name="T4" fmla="*/ 65250371 w 1539"/>
              <a:gd name="T5" fmla="*/ 51971333 h 1184"/>
              <a:gd name="T6" fmla="*/ 75574908 w 1539"/>
              <a:gd name="T7" fmla="*/ 0 h 1184"/>
              <a:gd name="T8" fmla="*/ 325012841 w 1539"/>
              <a:gd name="T9" fmla="*/ 34235234 h 1184"/>
              <a:gd name="T10" fmla="*/ 635571587 w 1539"/>
              <a:gd name="T11" fmla="*/ 64345363 h 1184"/>
              <a:gd name="T12" fmla="*/ 613270948 w 1539"/>
              <a:gd name="T13" fmla="*/ 276768740 h 1184"/>
              <a:gd name="T14" fmla="*/ 592209305 w 1539"/>
              <a:gd name="T15" fmla="*/ 488366859 h 1184"/>
              <a:gd name="T16" fmla="*/ 169733508 w 1539"/>
              <a:gd name="T17" fmla="*/ 443407518 h 1184"/>
              <a:gd name="T18" fmla="*/ 0 w 1539"/>
              <a:gd name="T19" fmla="*/ 419896411 h 1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9"/>
              <a:gd name="T31" fmla="*/ 0 h 1184"/>
              <a:gd name="T32" fmla="*/ 1539 w 1539"/>
              <a:gd name="T33" fmla="*/ 1184 h 1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9" h="1184">
                <a:moveTo>
                  <a:pt x="0" y="1018"/>
                </a:moveTo>
                <a:lnTo>
                  <a:pt x="45" y="760"/>
                </a:lnTo>
                <a:lnTo>
                  <a:pt x="158" y="126"/>
                </a:lnTo>
                <a:lnTo>
                  <a:pt x="183" y="0"/>
                </a:lnTo>
                <a:lnTo>
                  <a:pt x="787" y="83"/>
                </a:lnTo>
                <a:lnTo>
                  <a:pt x="1539" y="156"/>
                </a:lnTo>
                <a:lnTo>
                  <a:pt x="1485" y="671"/>
                </a:lnTo>
                <a:lnTo>
                  <a:pt x="1434" y="1184"/>
                </a:lnTo>
                <a:lnTo>
                  <a:pt x="411" y="1075"/>
                </a:lnTo>
                <a:lnTo>
                  <a:pt x="0" y="1018"/>
                </a:lnTo>
                <a:close/>
              </a:path>
            </a:pathLst>
          </a:custGeom>
          <a:solidFill>
            <a:schemeClr val="accent1"/>
          </a:solidFill>
          <a:ln w="1588">
            <a:solidFill>
              <a:srgbClr val="000000"/>
            </a:solidFill>
            <a:round/>
            <a:headEnd/>
            <a:tailEnd/>
          </a:ln>
        </p:spPr>
        <p:txBody>
          <a:bodyPr/>
          <a:lstStyle/>
          <a:p>
            <a:endParaRPr lang="en-US" dirty="0"/>
          </a:p>
        </p:txBody>
      </p:sp>
      <p:pic>
        <p:nvPicPr>
          <p:cNvPr id="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8600"/>
            <a:ext cx="1449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422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E00F63-4F7F-4A6C-8AAA-7FF393E3365F}"/>
              </a:ext>
            </a:extLst>
          </p:cNvPr>
          <p:cNvSpPr>
            <a:spLocks noGrp="1"/>
          </p:cNvSpPr>
          <p:nvPr>
            <p:ph type="title"/>
          </p:nvPr>
        </p:nvSpPr>
        <p:spPr>
          <a:xfrm>
            <a:off x="457200" y="304800"/>
            <a:ext cx="7886700" cy="1325563"/>
          </a:xfrm>
        </p:spPr>
        <p:txBody>
          <a:bodyPr>
            <a:normAutofit/>
          </a:bodyPr>
          <a:lstStyle/>
          <a:p>
            <a:pPr algn="l"/>
            <a:r>
              <a:rPr lang="fr-FR" sz="4400" dirty="0">
                <a:solidFill>
                  <a:schemeClr val="tx1"/>
                </a:solidFill>
                <a:latin typeface="+mj-lt"/>
              </a:rPr>
              <a:t>International NGCS Locations</a:t>
            </a:r>
          </a:p>
        </p:txBody>
      </p:sp>
      <p:sp>
        <p:nvSpPr>
          <p:cNvPr id="3" name="Espace réservé du contenu 2">
            <a:extLst>
              <a:ext uri="{FF2B5EF4-FFF2-40B4-BE49-F238E27FC236}">
                <a16:creationId xmlns:a16="http://schemas.microsoft.com/office/drawing/2014/main" xmlns="" id="{CFA7B90C-8DF1-4412-9E36-53584C4B76EA}"/>
              </a:ext>
            </a:extLst>
          </p:cNvPr>
          <p:cNvSpPr>
            <a:spLocks noGrp="1"/>
          </p:cNvSpPr>
          <p:nvPr>
            <p:ph idx="1"/>
          </p:nvPr>
        </p:nvSpPr>
        <p:spPr>
          <a:xfrm>
            <a:off x="628650" y="2548102"/>
            <a:ext cx="3348990" cy="2941871"/>
          </a:xfrm>
        </p:spPr>
        <p:txBody>
          <a:bodyPr>
            <a:normAutofit/>
          </a:bodyPr>
          <a:lstStyle/>
          <a:p>
            <a:pPr>
              <a:buClr>
                <a:srgbClr val="C00000"/>
              </a:buClr>
              <a:buFont typeface="Wingdings" panose="05000000000000000000" pitchFamily="2" charset="2"/>
              <a:buChar char="Ø"/>
            </a:pPr>
            <a:r>
              <a:rPr lang="fr-FR" sz="3200" dirty="0">
                <a:solidFill>
                  <a:schemeClr val="tx1"/>
                </a:solidFill>
              </a:rPr>
              <a:t>Germany</a:t>
            </a:r>
          </a:p>
          <a:p>
            <a:pPr>
              <a:buClr>
                <a:srgbClr val="C00000"/>
              </a:buClr>
              <a:buFont typeface="Wingdings" panose="05000000000000000000" pitchFamily="2" charset="2"/>
              <a:buChar char="Ø"/>
            </a:pPr>
            <a:r>
              <a:rPr lang="fr-FR" sz="3200" dirty="0" err="1">
                <a:solidFill>
                  <a:schemeClr val="tx1"/>
                </a:solidFill>
              </a:rPr>
              <a:t>Korea</a:t>
            </a:r>
            <a:endParaRPr lang="fr-FR" sz="3200" dirty="0">
              <a:solidFill>
                <a:schemeClr val="tx1"/>
              </a:solidFill>
            </a:endParaRPr>
          </a:p>
          <a:p>
            <a:pPr>
              <a:buClr>
                <a:srgbClr val="C00000"/>
              </a:buClr>
              <a:buFont typeface="Wingdings" panose="05000000000000000000" pitchFamily="2" charset="2"/>
              <a:buChar char="Ø"/>
            </a:pPr>
            <a:r>
              <a:rPr lang="fr-FR" sz="3200" dirty="0">
                <a:solidFill>
                  <a:schemeClr val="tx1"/>
                </a:solidFill>
              </a:rPr>
              <a:t>Canada</a:t>
            </a:r>
          </a:p>
          <a:p>
            <a:pPr>
              <a:buClr>
                <a:srgbClr val="C00000"/>
              </a:buClr>
              <a:buFont typeface="Wingdings" panose="05000000000000000000" pitchFamily="2" charset="2"/>
              <a:buChar char="Ø"/>
            </a:pPr>
            <a:r>
              <a:rPr lang="fr-FR" sz="3200" dirty="0" err="1">
                <a:solidFill>
                  <a:schemeClr val="tx1"/>
                </a:solidFill>
              </a:rPr>
              <a:t>Australia</a:t>
            </a:r>
            <a:endParaRPr lang="fr-FR" sz="3200" dirty="0">
              <a:solidFill>
                <a:schemeClr val="tx1"/>
              </a:solidFill>
            </a:endParaRPr>
          </a:p>
        </p:txBody>
      </p:sp>
      <p:pic>
        <p:nvPicPr>
          <p:cNvPr id="7" name="Picture 6">
            <a:extLst>
              <a:ext uri="{FF2B5EF4-FFF2-40B4-BE49-F238E27FC236}">
                <a16:creationId xmlns:a16="http://schemas.microsoft.com/office/drawing/2014/main" xmlns="" id="{7C88553A-3CD2-48A2-A259-5851246A9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680" y="2366010"/>
            <a:ext cx="4465320" cy="3348990"/>
          </a:xfrm>
          <a:prstGeom prst="rect">
            <a:avLst/>
          </a:prstGeom>
        </p:spPr>
      </p:pic>
      <p:pic>
        <p:nvPicPr>
          <p:cNvPr id="8" name="Picture 7">
            <a:extLst>
              <a:ext uri="{FF2B5EF4-FFF2-40B4-BE49-F238E27FC236}">
                <a16:creationId xmlns:a16="http://schemas.microsoft.com/office/drawing/2014/main" xmlns="" id="{249503E1-C679-49DD-B7C0-FF8CEDAE2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5570764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824EF9C-D381-47AE-A0D2-F35EEC38504F}"/>
              </a:ext>
            </a:extLst>
          </p:cNvPr>
          <p:cNvSpPr>
            <a:spLocks noGrp="1"/>
          </p:cNvSpPr>
          <p:nvPr>
            <p:ph type="title"/>
          </p:nvPr>
        </p:nvSpPr>
        <p:spPr/>
        <p:txBody>
          <a:bodyPr/>
          <a:lstStyle/>
          <a:p>
            <a:r>
              <a:rPr lang="en-US" dirty="0"/>
              <a:t>South Korea - NGCS</a:t>
            </a:r>
          </a:p>
        </p:txBody>
      </p:sp>
      <p:sp>
        <p:nvSpPr>
          <p:cNvPr id="5" name="Slide Number Placeholder 4">
            <a:extLst>
              <a:ext uri="{FF2B5EF4-FFF2-40B4-BE49-F238E27FC236}">
                <a16:creationId xmlns:a16="http://schemas.microsoft.com/office/drawing/2014/main" xmlns="" id="{DC732A61-9F8D-4609-8978-171A7EED0CDD}"/>
              </a:ext>
            </a:extLst>
          </p:cNvPr>
          <p:cNvSpPr>
            <a:spLocks noGrp="1"/>
          </p:cNvSpPr>
          <p:nvPr>
            <p:ph type="sldNum" sz="quarter" idx="12"/>
          </p:nvPr>
        </p:nvSpPr>
        <p:spPr/>
        <p:txBody>
          <a:bodyPr/>
          <a:lstStyle/>
          <a:p>
            <a:pPr>
              <a:defRPr/>
            </a:pPr>
            <a:fld id="{16949D60-F716-4B67-9DE6-7CFF5E954342}" type="slidenum">
              <a:rPr lang="en-US" altLang="en-US" smtClean="0"/>
              <a:pPr>
                <a:defRPr/>
              </a:pPr>
              <a:t>56</a:t>
            </a:fld>
            <a:endParaRPr lang="en-US" altLang="en-US"/>
          </a:p>
        </p:txBody>
      </p:sp>
      <p:pic>
        <p:nvPicPr>
          <p:cNvPr id="7" name="Picture 6">
            <a:extLst>
              <a:ext uri="{FF2B5EF4-FFF2-40B4-BE49-F238E27FC236}">
                <a16:creationId xmlns:a16="http://schemas.microsoft.com/office/drawing/2014/main" xmlns="" id="{AF30A887-5E67-4256-9F13-DE3F27D865DF}"/>
              </a:ext>
            </a:extLst>
          </p:cNvPr>
          <p:cNvPicPr>
            <a:picLocks noChangeAspect="1"/>
          </p:cNvPicPr>
          <p:nvPr/>
        </p:nvPicPr>
        <p:blipFill>
          <a:blip r:embed="rId2"/>
          <a:stretch>
            <a:fillRect/>
          </a:stretch>
        </p:blipFill>
        <p:spPr>
          <a:xfrm>
            <a:off x="1447800" y="1828800"/>
            <a:ext cx="6286500" cy="4191000"/>
          </a:xfrm>
          <a:prstGeom prst="rect">
            <a:avLst/>
          </a:prstGeom>
        </p:spPr>
      </p:pic>
      <p:pic>
        <p:nvPicPr>
          <p:cNvPr id="8" name="Picture 1">
            <a:extLst>
              <a:ext uri="{FF2B5EF4-FFF2-40B4-BE49-F238E27FC236}">
                <a16:creationId xmlns:a16="http://schemas.microsoft.com/office/drawing/2014/main" xmlns="" id="{60F7EBF2-F376-4453-A2E9-95A6187A90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8387" y="250825"/>
            <a:ext cx="14970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41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EE904-17F4-4A0E-B0EB-8FE30DC3EA5E}"/>
              </a:ext>
            </a:extLst>
          </p:cNvPr>
          <p:cNvSpPr>
            <a:spLocks noGrp="1"/>
          </p:cNvSpPr>
          <p:nvPr>
            <p:ph type="title"/>
          </p:nvPr>
        </p:nvSpPr>
        <p:spPr>
          <a:xfrm>
            <a:off x="581025" y="1144588"/>
            <a:ext cx="7989888" cy="531812"/>
          </a:xfrm>
        </p:spPr>
        <p:txBody>
          <a:bodyPr>
            <a:normAutofit fontScale="90000"/>
          </a:bodyPr>
          <a:lstStyle/>
          <a:p>
            <a:pPr eaLnBrk="1" fontAlgn="auto" hangingPunct="1">
              <a:spcAft>
                <a:spcPts val="0"/>
              </a:spcAft>
              <a:defRPr/>
            </a:pPr>
            <a:r>
              <a:rPr lang="en-US" b="1" cap="none" dirty="0">
                <a:solidFill>
                  <a:prstClr val="white"/>
                </a:solidFill>
              </a:rPr>
              <a:t>How Much Is Being Used Today? </a:t>
            </a:r>
            <a:r>
              <a:rPr lang="en-US" sz="4900" cap="none" dirty="0">
                <a:solidFill>
                  <a:schemeClr val="tx1"/>
                </a:solidFill>
              </a:rPr>
              <a:t>South Korea - NGCS</a:t>
            </a:r>
            <a:endParaRPr lang="en-US" sz="4900" dirty="0">
              <a:solidFill>
                <a:schemeClr val="tx1"/>
              </a:solidFill>
            </a:endParaRPr>
          </a:p>
        </p:txBody>
      </p:sp>
      <p:sp>
        <p:nvSpPr>
          <p:cNvPr id="20483" name="Content Placeholder 2">
            <a:extLst>
              <a:ext uri="{FF2B5EF4-FFF2-40B4-BE49-F238E27FC236}">
                <a16:creationId xmlns:a16="http://schemas.microsoft.com/office/drawing/2014/main" xmlns="" id="{BAD415D2-BFED-49B2-88CD-2F8FF52B9FA6}"/>
              </a:ext>
            </a:extLst>
          </p:cNvPr>
          <p:cNvSpPr>
            <a:spLocks noGrp="1"/>
          </p:cNvSpPr>
          <p:nvPr>
            <p:ph idx="1"/>
          </p:nvPr>
        </p:nvSpPr>
        <p:spPr>
          <a:xfrm>
            <a:off x="457200" y="1828800"/>
            <a:ext cx="3733800" cy="3446106"/>
          </a:xfrm>
        </p:spPr>
        <p:txBody>
          <a:bodyPr anchor="t"/>
          <a:lstStyle/>
          <a:p>
            <a:pPr marL="0" indent="0" eaLnBrk="1" hangingPunct="1">
              <a:buNone/>
            </a:pPr>
            <a:r>
              <a:rPr lang="en-US" sz="2200" b="1" dirty="0"/>
              <a:t>NGCS</a:t>
            </a:r>
            <a:r>
              <a:rPr lang="en-US" sz="2200" dirty="0"/>
              <a:t> is used throughout South Korea on all new expressway tunnels that are 1.24 miles or more in length. </a:t>
            </a:r>
          </a:p>
          <a:p>
            <a:pPr marL="0" indent="0" eaLnBrk="1" hangingPunct="1">
              <a:buNone/>
            </a:pPr>
            <a:endParaRPr lang="en-US" sz="2200" dirty="0"/>
          </a:p>
          <a:p>
            <a:pPr marL="0" indent="0" eaLnBrk="1" hangingPunct="1">
              <a:buNone/>
            </a:pPr>
            <a:r>
              <a:rPr lang="en-US" sz="2200" dirty="0"/>
              <a:t>Use of the surface is now expanding to national highways and local roads as well. There are nearly 1.5 million square yards--200 lane miles--of </a:t>
            </a:r>
            <a:r>
              <a:rPr lang="en-US" sz="2200" b="1" dirty="0"/>
              <a:t>NGCS</a:t>
            </a:r>
            <a:r>
              <a:rPr lang="en-US" sz="2200" dirty="0"/>
              <a:t> in South Korea as of 2019.</a:t>
            </a:r>
          </a:p>
        </p:txBody>
      </p:sp>
      <p:sp>
        <p:nvSpPr>
          <p:cNvPr id="3" name="Rectangle 2">
            <a:extLst>
              <a:ext uri="{FF2B5EF4-FFF2-40B4-BE49-F238E27FC236}">
                <a16:creationId xmlns:a16="http://schemas.microsoft.com/office/drawing/2014/main" xmlns="" id="{C70FC0FE-6BBF-46C4-BAA8-CD72133277F5}"/>
              </a:ext>
            </a:extLst>
          </p:cNvPr>
          <p:cNvSpPr/>
          <p:nvPr/>
        </p:nvSpPr>
        <p:spPr>
          <a:xfrm>
            <a:off x="6424705" y="5865430"/>
            <a:ext cx="2654958" cy="338554"/>
          </a:xfrm>
          <a:prstGeom prst="rect">
            <a:avLst/>
          </a:prstGeom>
        </p:spPr>
        <p:txBody>
          <a:bodyPr wrap="none">
            <a:spAutoFit/>
          </a:bodyPr>
          <a:lstStyle/>
          <a:p>
            <a:pPr eaLnBrk="1" hangingPunct="1"/>
            <a:r>
              <a:rPr lang="en-US" altLang="en-US" sz="1600" i="1" dirty="0"/>
              <a:t>Photo courtesy </a:t>
            </a:r>
            <a:r>
              <a:rPr lang="en-US" altLang="en-US" sz="1600" i="1" dirty="0" err="1"/>
              <a:t>Hexacon</a:t>
            </a:r>
            <a:r>
              <a:rPr lang="en-US" altLang="en-US" sz="1600" i="1" dirty="0"/>
              <a:t>, Inc.  </a:t>
            </a:r>
          </a:p>
        </p:txBody>
      </p:sp>
      <p:pic>
        <p:nvPicPr>
          <p:cNvPr id="4" name="Picture 3">
            <a:extLst>
              <a:ext uri="{FF2B5EF4-FFF2-40B4-BE49-F238E27FC236}">
                <a16:creationId xmlns:a16="http://schemas.microsoft.com/office/drawing/2014/main" xmlns="" id="{69F302D6-54B7-44FE-AF6D-A5C035EBF347}"/>
              </a:ext>
            </a:extLst>
          </p:cNvPr>
          <p:cNvPicPr>
            <a:picLocks noChangeAspect="1"/>
          </p:cNvPicPr>
          <p:nvPr/>
        </p:nvPicPr>
        <p:blipFill>
          <a:blip r:embed="rId3"/>
          <a:stretch>
            <a:fillRect/>
          </a:stretch>
        </p:blipFill>
        <p:spPr>
          <a:xfrm>
            <a:off x="4191000" y="2061636"/>
            <a:ext cx="4780384" cy="3810000"/>
          </a:xfrm>
          <a:prstGeom prst="rect">
            <a:avLst/>
          </a:prstGeom>
        </p:spPr>
      </p:pic>
      <p:pic>
        <p:nvPicPr>
          <p:cNvPr id="6" name="Picture 5">
            <a:extLst>
              <a:ext uri="{FF2B5EF4-FFF2-40B4-BE49-F238E27FC236}">
                <a16:creationId xmlns:a16="http://schemas.microsoft.com/office/drawing/2014/main" xmlns="" id="{68AC4E66-6329-4364-9FE3-A7D9AB52E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306803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8C9D981-8F31-431C-9607-D5BFD9F99542}"/>
              </a:ext>
            </a:extLst>
          </p:cNvPr>
          <p:cNvSpPr>
            <a:spLocks noGrp="1"/>
          </p:cNvSpPr>
          <p:nvPr>
            <p:ph type="title"/>
          </p:nvPr>
        </p:nvSpPr>
        <p:spPr/>
        <p:txBody>
          <a:bodyPr>
            <a:normAutofit/>
          </a:bodyPr>
          <a:lstStyle/>
          <a:p>
            <a:r>
              <a:rPr lang="fr-FR" dirty="0"/>
              <a:t>Case </a:t>
            </a:r>
            <a:r>
              <a:rPr lang="en-US" dirty="0"/>
              <a:t>Study</a:t>
            </a:r>
            <a:r>
              <a:rPr lang="fr-FR" dirty="0"/>
              <a:t> – I-10 Houston Texas</a:t>
            </a:r>
          </a:p>
        </p:txBody>
      </p:sp>
      <p:sp>
        <p:nvSpPr>
          <p:cNvPr id="3" name="Espace réservé du contenu 2">
            <a:extLst>
              <a:ext uri="{FF2B5EF4-FFF2-40B4-BE49-F238E27FC236}">
                <a16:creationId xmlns:a16="http://schemas.microsoft.com/office/drawing/2014/main" xmlns="" id="{7335C17D-BFCE-494D-9EDE-F44C13942879}"/>
              </a:ext>
            </a:extLst>
          </p:cNvPr>
          <p:cNvSpPr>
            <a:spLocks noGrp="1"/>
          </p:cNvSpPr>
          <p:nvPr>
            <p:ph idx="1"/>
          </p:nvPr>
        </p:nvSpPr>
        <p:spPr>
          <a:xfrm>
            <a:off x="381000" y="2057400"/>
            <a:ext cx="4442460" cy="4038600"/>
          </a:xfrm>
        </p:spPr>
        <p:txBody>
          <a:bodyPr>
            <a:noAutofit/>
          </a:bodyPr>
          <a:lstStyle/>
          <a:p>
            <a:pPr>
              <a:buClr>
                <a:srgbClr val="990000"/>
              </a:buClr>
              <a:buFont typeface="Wingdings" panose="05000000000000000000" pitchFamily="2" charset="2"/>
              <a:buChar char="Ø"/>
            </a:pPr>
            <a:r>
              <a:rPr lang="en-US" altLang="en-US" sz="2400" dirty="0">
                <a:latin typeface="Arial"/>
              </a:rPr>
              <a:t>Known as the Katy Freeway boasting 26 lanes, it claims to be the widest roadway in the USA.</a:t>
            </a:r>
          </a:p>
          <a:p>
            <a:pPr>
              <a:buClr>
                <a:srgbClr val="990000"/>
              </a:buClr>
              <a:buFont typeface="Wingdings" panose="05000000000000000000" pitchFamily="2" charset="2"/>
              <a:buChar char="Ø"/>
            </a:pPr>
            <a:r>
              <a:rPr lang="en-US" altLang="en-US" sz="2400" dirty="0">
                <a:latin typeface="Arial"/>
              </a:rPr>
              <a:t>Noise sensitive area – many noise complaints from homes and businesses.</a:t>
            </a:r>
          </a:p>
          <a:p>
            <a:pPr>
              <a:buClr>
                <a:srgbClr val="990000"/>
              </a:buClr>
              <a:buFont typeface="Wingdings" panose="05000000000000000000" pitchFamily="2" charset="2"/>
              <a:buChar char="Ø"/>
            </a:pPr>
            <a:r>
              <a:rPr lang="en-US" altLang="en-US" sz="2400" dirty="0">
                <a:latin typeface="Arial"/>
              </a:rPr>
              <a:t>Coast to coast high intensity traffic 24 hours/day.</a:t>
            </a:r>
          </a:p>
        </p:txBody>
      </p:sp>
      <p:pic>
        <p:nvPicPr>
          <p:cNvPr id="4" name="Picture 3">
            <a:extLst>
              <a:ext uri="{FF2B5EF4-FFF2-40B4-BE49-F238E27FC236}">
                <a16:creationId xmlns:a16="http://schemas.microsoft.com/office/drawing/2014/main" xmlns="" id="{904178DD-B313-495C-8796-32D0ADBD6241}"/>
              </a:ext>
            </a:extLst>
          </p:cNvPr>
          <p:cNvPicPr>
            <a:picLocks noChangeAspect="1"/>
          </p:cNvPicPr>
          <p:nvPr/>
        </p:nvPicPr>
        <p:blipFill>
          <a:blip r:embed="rId2"/>
          <a:stretch>
            <a:fillRect/>
          </a:stretch>
        </p:blipFill>
        <p:spPr>
          <a:xfrm>
            <a:off x="4876800" y="1752600"/>
            <a:ext cx="3810000" cy="4267570"/>
          </a:xfrm>
          <a:prstGeom prst="rect">
            <a:avLst/>
          </a:prstGeom>
        </p:spPr>
      </p:pic>
      <p:pic>
        <p:nvPicPr>
          <p:cNvPr id="6" name="Picture 5">
            <a:extLst>
              <a:ext uri="{FF2B5EF4-FFF2-40B4-BE49-F238E27FC236}">
                <a16:creationId xmlns:a16="http://schemas.microsoft.com/office/drawing/2014/main" xmlns="" id="{9E442C37-DDDD-4B2E-ABF7-D3C4CE7EB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700320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8C9D981-8F31-431C-9607-D5BFD9F99542}"/>
              </a:ext>
            </a:extLst>
          </p:cNvPr>
          <p:cNvSpPr>
            <a:spLocks noGrp="1"/>
          </p:cNvSpPr>
          <p:nvPr>
            <p:ph type="title"/>
          </p:nvPr>
        </p:nvSpPr>
        <p:spPr>
          <a:xfrm>
            <a:off x="381000" y="606028"/>
            <a:ext cx="8275890" cy="994172"/>
          </a:xfrm>
        </p:spPr>
        <p:txBody>
          <a:bodyPr>
            <a:noAutofit/>
          </a:bodyPr>
          <a:lstStyle/>
          <a:p>
            <a:r>
              <a:rPr lang="fr-FR" dirty="0"/>
              <a:t>Case </a:t>
            </a:r>
            <a:r>
              <a:rPr lang="en-US" dirty="0"/>
              <a:t>Study</a:t>
            </a:r>
            <a:r>
              <a:rPr lang="fr-FR" dirty="0"/>
              <a:t> – I-10 Houston Texas</a:t>
            </a:r>
          </a:p>
        </p:txBody>
      </p:sp>
      <p:sp>
        <p:nvSpPr>
          <p:cNvPr id="3" name="Espace réservé du contenu 2">
            <a:extLst>
              <a:ext uri="{FF2B5EF4-FFF2-40B4-BE49-F238E27FC236}">
                <a16:creationId xmlns:a16="http://schemas.microsoft.com/office/drawing/2014/main" xmlns="" id="{7335C17D-BFCE-494D-9EDE-F44C13942879}"/>
              </a:ext>
            </a:extLst>
          </p:cNvPr>
          <p:cNvSpPr>
            <a:spLocks noGrp="1"/>
          </p:cNvSpPr>
          <p:nvPr>
            <p:ph idx="1"/>
          </p:nvPr>
        </p:nvSpPr>
        <p:spPr>
          <a:xfrm>
            <a:off x="304800" y="1828800"/>
            <a:ext cx="5029201" cy="4267200"/>
          </a:xfrm>
        </p:spPr>
        <p:txBody>
          <a:bodyPr>
            <a:noAutofit/>
          </a:bodyPr>
          <a:lstStyle/>
          <a:p>
            <a:pPr>
              <a:buClr>
                <a:srgbClr val="990000"/>
              </a:buClr>
              <a:buFont typeface="Wingdings" panose="05000000000000000000" pitchFamily="2" charset="2"/>
              <a:buChar char="Ø"/>
            </a:pPr>
            <a:r>
              <a:rPr lang="en-US" altLang="en-US" sz="2100" dirty="0">
                <a:latin typeface="Arial"/>
              </a:rPr>
              <a:t>TXDOT had considered an asphalt overlay but chose NGCS looking for a more permanent solution.</a:t>
            </a:r>
          </a:p>
          <a:p>
            <a:pPr>
              <a:buClr>
                <a:srgbClr val="990000"/>
              </a:buClr>
              <a:buFont typeface="Wingdings" panose="05000000000000000000" pitchFamily="2" charset="2"/>
              <a:buChar char="Ø"/>
            </a:pPr>
            <a:r>
              <a:rPr lang="en-US" altLang="en-US" sz="2100" dirty="0">
                <a:latin typeface="Arial"/>
              </a:rPr>
              <a:t>Approximately 630,000 sq. meters received the NGCS.(over 100 miles)</a:t>
            </a:r>
          </a:p>
          <a:p>
            <a:pPr>
              <a:buClr>
                <a:srgbClr val="990000"/>
              </a:buClr>
              <a:buFont typeface="Wingdings" panose="05000000000000000000" pitchFamily="2" charset="2"/>
              <a:buChar char="Ø"/>
            </a:pPr>
            <a:r>
              <a:rPr lang="en-US" altLang="en-US" sz="2100" dirty="0">
                <a:latin typeface="Arial"/>
              </a:rPr>
              <a:t>Average noise levels reduced by 75%</a:t>
            </a:r>
          </a:p>
          <a:p>
            <a:pPr>
              <a:buClr>
                <a:srgbClr val="990000"/>
              </a:buClr>
              <a:buFont typeface="Wingdings" panose="05000000000000000000" pitchFamily="2" charset="2"/>
              <a:buChar char="Ø"/>
            </a:pPr>
            <a:r>
              <a:rPr lang="en-US" altLang="en-US" sz="2100" dirty="0">
                <a:latin typeface="Arial"/>
              </a:rPr>
              <a:t>Average skid numbers increased by 60%</a:t>
            </a:r>
          </a:p>
          <a:p>
            <a:pPr>
              <a:buClr>
                <a:srgbClr val="990000"/>
              </a:buClr>
              <a:buFont typeface="Wingdings" panose="05000000000000000000" pitchFamily="2" charset="2"/>
              <a:buChar char="Ø"/>
            </a:pPr>
            <a:r>
              <a:rPr lang="en-US" altLang="en-US" sz="2100" dirty="0">
                <a:latin typeface="Arial"/>
              </a:rPr>
              <a:t>Smoothness improved by 73% to 305%</a:t>
            </a:r>
          </a:p>
          <a:p>
            <a:pPr>
              <a:buClr>
                <a:srgbClr val="990000"/>
              </a:buClr>
              <a:buFont typeface="Wingdings" panose="05000000000000000000" pitchFamily="2" charset="2"/>
              <a:buChar char="Ø"/>
            </a:pPr>
            <a:r>
              <a:rPr lang="en-US" altLang="en-US" sz="2100" dirty="0">
                <a:latin typeface="Arial"/>
              </a:rPr>
              <a:t>Texas is now the largest user of NGCS in the world.</a:t>
            </a:r>
          </a:p>
        </p:txBody>
      </p:sp>
      <p:pic>
        <p:nvPicPr>
          <p:cNvPr id="4" name="Picture 3">
            <a:extLst>
              <a:ext uri="{FF2B5EF4-FFF2-40B4-BE49-F238E27FC236}">
                <a16:creationId xmlns:a16="http://schemas.microsoft.com/office/drawing/2014/main" xmlns="" id="{79D93D15-C2E0-48DB-A8FF-C0CA066487F2}"/>
              </a:ext>
            </a:extLst>
          </p:cNvPr>
          <p:cNvPicPr>
            <a:picLocks noChangeAspect="1"/>
          </p:cNvPicPr>
          <p:nvPr/>
        </p:nvPicPr>
        <p:blipFill rotWithShape="1">
          <a:blip r:embed="rId2"/>
          <a:srcRect r="15596"/>
          <a:stretch/>
        </p:blipFill>
        <p:spPr>
          <a:xfrm>
            <a:off x="5257800" y="2017653"/>
            <a:ext cx="3581400" cy="3621147"/>
          </a:xfrm>
          <a:prstGeom prst="rect">
            <a:avLst/>
          </a:prstGeom>
        </p:spPr>
      </p:pic>
      <p:pic>
        <p:nvPicPr>
          <p:cNvPr id="7" name="Picture 6">
            <a:extLst>
              <a:ext uri="{FF2B5EF4-FFF2-40B4-BE49-F238E27FC236}">
                <a16:creationId xmlns:a16="http://schemas.microsoft.com/office/drawing/2014/main" xmlns="" id="{C05A20DB-D060-4076-A775-2AB814FA0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572092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473075"/>
            <a:ext cx="8382000" cy="1143000"/>
          </a:xfrm>
        </p:spPr>
        <p:txBody>
          <a:bodyPr/>
          <a:lstStyle/>
          <a:p>
            <a:r>
              <a:rPr lang="en-US" altLang="en-US" dirty="0"/>
              <a:t>Diamond Saw Cut Surface Textures</a:t>
            </a:r>
          </a:p>
        </p:txBody>
      </p:sp>
      <p:sp>
        <p:nvSpPr>
          <p:cNvPr id="2" name="Content Placeholder 1"/>
          <p:cNvSpPr>
            <a:spLocks noGrp="1"/>
          </p:cNvSpPr>
          <p:nvPr>
            <p:ph idx="1"/>
          </p:nvPr>
        </p:nvSpPr>
        <p:spPr>
          <a:xfrm>
            <a:off x="304800" y="1905000"/>
            <a:ext cx="3910819" cy="4038600"/>
          </a:xfrm>
        </p:spPr>
        <p:txBody>
          <a:bodyPr/>
          <a:lstStyle/>
          <a:p>
            <a:pPr>
              <a:buClr>
                <a:srgbClr val="FF0000"/>
              </a:buClr>
              <a:buFont typeface="Wingdings" panose="05000000000000000000" pitchFamily="2" charset="2"/>
              <a:buChar char="Ø"/>
            </a:pPr>
            <a:r>
              <a:rPr lang="en-US" sz="2200" dirty="0"/>
              <a:t>Increasingly Specifiers are utilizing diamond saw cut surfaces to reduce roughness, reduce noise and increase the friction of their pavements, bridges, tunnels and runways.</a:t>
            </a:r>
          </a:p>
          <a:p>
            <a:pPr lvl="1">
              <a:buClr>
                <a:srgbClr val="FF0000"/>
              </a:buClr>
              <a:buFont typeface="Wingdings" panose="05000000000000000000" pitchFamily="2" charset="2"/>
              <a:buChar char="Ø"/>
            </a:pPr>
            <a:r>
              <a:rPr lang="en-US" sz="1900" dirty="0"/>
              <a:t>Economical</a:t>
            </a:r>
          </a:p>
          <a:p>
            <a:pPr lvl="1">
              <a:buClr>
                <a:srgbClr val="FF0000"/>
              </a:buClr>
              <a:buFont typeface="Wingdings" panose="05000000000000000000" pitchFamily="2" charset="2"/>
              <a:buChar char="Ø"/>
            </a:pPr>
            <a:r>
              <a:rPr lang="en-US" sz="1900" dirty="0"/>
              <a:t>Long-lasting</a:t>
            </a:r>
          </a:p>
          <a:p>
            <a:pPr lvl="1">
              <a:buClr>
                <a:srgbClr val="FF0000"/>
              </a:buClr>
              <a:buFont typeface="Wingdings" panose="05000000000000000000" pitchFamily="2" charset="2"/>
              <a:buChar char="Ø"/>
            </a:pPr>
            <a:r>
              <a:rPr lang="en-US" sz="1900" dirty="0"/>
              <a:t>Effective</a:t>
            </a:r>
          </a:p>
          <a:p>
            <a:pPr lvl="1">
              <a:buClr>
                <a:srgbClr val="FF0000"/>
              </a:buClr>
              <a:buFont typeface="Wingdings" panose="05000000000000000000" pitchFamily="2" charset="2"/>
              <a:buChar char="Ø"/>
            </a:pPr>
            <a:r>
              <a:rPr lang="en-US" sz="1900" dirty="0"/>
              <a:t>Environmentally Friendly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pic>
        <p:nvPicPr>
          <p:cNvPr id="4" name="Picture 3">
            <a:extLst>
              <a:ext uri="{FF2B5EF4-FFF2-40B4-BE49-F238E27FC236}">
                <a16:creationId xmlns:a16="http://schemas.microsoft.com/office/drawing/2014/main" xmlns="" id="{2AF2A2B2-18C9-4E06-B386-905E5F4041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684" b="9415"/>
          <a:stretch/>
        </p:blipFill>
        <p:spPr>
          <a:xfrm>
            <a:off x="4061643" y="1845310"/>
            <a:ext cx="4701357" cy="3434207"/>
          </a:xfrm>
          <a:prstGeom prst="rect">
            <a:avLst/>
          </a:prstGeom>
        </p:spPr>
      </p:pic>
      <p:sp>
        <p:nvSpPr>
          <p:cNvPr id="6" name="TextBox 5">
            <a:extLst>
              <a:ext uri="{FF2B5EF4-FFF2-40B4-BE49-F238E27FC236}">
                <a16:creationId xmlns:a16="http://schemas.microsoft.com/office/drawing/2014/main" xmlns="" id="{7AD43102-9E2B-47EF-9D38-B88FAFF86014}"/>
              </a:ext>
            </a:extLst>
          </p:cNvPr>
          <p:cNvSpPr txBox="1"/>
          <p:nvPr/>
        </p:nvSpPr>
        <p:spPr>
          <a:xfrm>
            <a:off x="4214043" y="5410200"/>
            <a:ext cx="4548957" cy="369332"/>
          </a:xfrm>
          <a:prstGeom prst="rect">
            <a:avLst/>
          </a:prstGeom>
          <a:noFill/>
        </p:spPr>
        <p:txBody>
          <a:bodyPr wrap="square" rtlCol="0">
            <a:spAutoFit/>
          </a:bodyPr>
          <a:lstStyle/>
          <a:p>
            <a:r>
              <a:rPr lang="en-US" b="1" dirty="0">
                <a:solidFill>
                  <a:srgbClr val="C00000"/>
                </a:solidFill>
              </a:rPr>
              <a:t>Evergreen Floating Bridge- Washington</a:t>
            </a:r>
          </a:p>
        </p:txBody>
      </p:sp>
    </p:spTree>
    <p:extLst>
      <p:ext uri="{BB962C8B-B14F-4D97-AF65-F5344CB8AC3E}">
        <p14:creationId xmlns:p14="http://schemas.microsoft.com/office/powerpoint/2010/main" val="155513524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xmlns="" id="{1365CC30-1223-453A-85C5-B37FBE2DA3D9}"/>
              </a:ext>
            </a:extLst>
          </p:cNvPr>
          <p:cNvSpPr>
            <a:spLocks noGrp="1" noChangeArrowheads="1"/>
          </p:cNvSpPr>
          <p:nvPr>
            <p:ph type="title"/>
          </p:nvPr>
        </p:nvSpPr>
        <p:spPr bwMode="auto">
          <a:xfrm>
            <a:off x="581025" y="1068388"/>
            <a:ext cx="7989888" cy="531812"/>
          </a:xfrm>
        </p:spPr>
        <p:txBody>
          <a:bodyPr wrap="square" numCol="1" anchorCtr="0" compatLnSpc="1">
            <a:prstTxWarp prst="textNoShape">
              <a:avLst/>
            </a:prstTxWarp>
            <a:noAutofit/>
          </a:bodyPr>
          <a:lstStyle/>
          <a:p>
            <a:pPr eaLnBrk="1" hangingPunct="1"/>
            <a:r>
              <a:rPr lang="en-US" altLang="en-US" cap="none" dirty="0"/>
              <a:t>Benefits of NGCS</a:t>
            </a:r>
          </a:p>
        </p:txBody>
      </p:sp>
      <p:sp>
        <p:nvSpPr>
          <p:cNvPr id="16387" name="Content Placeholder 2">
            <a:extLst>
              <a:ext uri="{FF2B5EF4-FFF2-40B4-BE49-F238E27FC236}">
                <a16:creationId xmlns:a16="http://schemas.microsoft.com/office/drawing/2014/main" xmlns="" id="{0032CAE2-C223-427D-B0EB-393268E5BD8A}"/>
              </a:ext>
            </a:extLst>
          </p:cNvPr>
          <p:cNvSpPr>
            <a:spLocks noGrp="1"/>
          </p:cNvSpPr>
          <p:nvPr>
            <p:ph idx="1"/>
          </p:nvPr>
        </p:nvSpPr>
        <p:spPr>
          <a:xfrm>
            <a:off x="581025" y="2133601"/>
            <a:ext cx="8105775" cy="3581400"/>
          </a:xfrm>
        </p:spPr>
        <p:txBody>
          <a:bodyPr anchor="t"/>
          <a:lstStyle/>
          <a:p>
            <a:pPr eaLnBrk="1" hangingPunct="1">
              <a:defRPr/>
            </a:pPr>
            <a:r>
              <a:rPr lang="en-US" altLang="en-US" sz="2400" b="1" dirty="0"/>
              <a:t>Smoother Ride</a:t>
            </a:r>
            <a:r>
              <a:rPr lang="en-US" altLang="en-US" sz="2400" dirty="0"/>
              <a:t>: The innovative texture provides for a smoother, more uniform ride.</a:t>
            </a:r>
          </a:p>
          <a:p>
            <a:pPr eaLnBrk="1" hangingPunct="1">
              <a:defRPr/>
            </a:pPr>
            <a:r>
              <a:rPr lang="en-US" altLang="en-US" sz="2400" b="1" dirty="0"/>
              <a:t>Increased Safety</a:t>
            </a:r>
            <a:r>
              <a:rPr lang="en-US" altLang="en-US" sz="2400" dirty="0"/>
              <a:t>: Diamond grinding/grooving provide increased macro-texture, creating a safer road in wet weather conditions.</a:t>
            </a:r>
          </a:p>
          <a:p>
            <a:pPr eaLnBrk="1" hangingPunct="1">
              <a:defRPr/>
            </a:pPr>
            <a:r>
              <a:rPr lang="en-US" altLang="en-US" sz="2400" b="1" dirty="0"/>
              <a:t>Decreased Noise</a:t>
            </a:r>
            <a:r>
              <a:rPr lang="en-US" altLang="en-US" sz="2400" dirty="0"/>
              <a:t>: Tests have shown a decrease in tire/pavement noise by 75%.</a:t>
            </a:r>
          </a:p>
        </p:txBody>
      </p:sp>
      <p:pic>
        <p:nvPicPr>
          <p:cNvPr id="4" name="Picture 3">
            <a:extLst>
              <a:ext uri="{FF2B5EF4-FFF2-40B4-BE49-F238E27FC236}">
                <a16:creationId xmlns:a16="http://schemas.microsoft.com/office/drawing/2014/main" xmlns="" id="{7EBD9EC4-A9DA-4AAD-8A16-AA58368825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0868530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 Summary</a:t>
            </a:r>
          </a:p>
        </p:txBody>
      </p:sp>
      <p:sp>
        <p:nvSpPr>
          <p:cNvPr id="3" name="Content Placeholder 2"/>
          <p:cNvSpPr>
            <a:spLocks noGrp="1"/>
          </p:cNvSpPr>
          <p:nvPr>
            <p:ph idx="1"/>
          </p:nvPr>
        </p:nvSpPr>
        <p:spPr>
          <a:xfrm>
            <a:off x="361950" y="1676400"/>
            <a:ext cx="8401049" cy="3028950"/>
          </a:xfrm>
        </p:spPr>
        <p:txBody>
          <a:bodyPr>
            <a:noAutofit/>
          </a:bodyPr>
          <a:lstStyle/>
          <a:p>
            <a:pPr>
              <a:buClr>
                <a:srgbClr val="C00000"/>
              </a:buClr>
              <a:buFont typeface="Wingdings" panose="05000000000000000000" pitchFamily="2" charset="2"/>
              <a:buChar char="Ø"/>
            </a:pPr>
            <a:r>
              <a:rPr lang="en-US" sz="2400" dirty="0"/>
              <a:t>Motorists are increasingly demanding safe, smooth, quiet and delay free roadways while funding necessary to meet these needs remains elusive.</a:t>
            </a:r>
          </a:p>
          <a:p>
            <a:pPr>
              <a:buClr>
                <a:srgbClr val="C00000"/>
              </a:buClr>
              <a:buFont typeface="Wingdings" panose="05000000000000000000" pitchFamily="2" charset="2"/>
              <a:buChar char="Ø"/>
            </a:pPr>
            <a:r>
              <a:rPr lang="en-US" sz="2400" dirty="0"/>
              <a:t>Diamond saw-cut textures are a time proven, cost effective means of providing consistently smooth, quiet and safe textures at a competitive cost.</a:t>
            </a:r>
          </a:p>
          <a:p>
            <a:pPr>
              <a:buClr>
                <a:srgbClr val="C00000"/>
              </a:buClr>
              <a:buFont typeface="Wingdings" panose="05000000000000000000" pitchFamily="2" charset="2"/>
              <a:buChar char="Ø"/>
            </a:pPr>
            <a:r>
              <a:rPr lang="en-US" altLang="en-US" sz="2400" dirty="0"/>
              <a:t>NGCS provides an ultra-smooth, high friction surface with acoustically durable properties, designed to last the life of the pavement. </a:t>
            </a:r>
          </a:p>
          <a:p>
            <a:pPr>
              <a:buClr>
                <a:srgbClr val="C00000"/>
              </a:buClr>
              <a:buFont typeface="Wingdings" panose="05000000000000000000" pitchFamily="2" charset="2"/>
              <a:buChar char="Ø"/>
            </a:pPr>
            <a:r>
              <a:rPr lang="en-US" altLang="en-US" sz="2400" dirty="0"/>
              <a:t>NGCS has been constructed in 14 states and 4 countries and </a:t>
            </a:r>
            <a:r>
              <a:rPr lang="en-US" altLang="en-US" sz="2400" dirty="0">
                <a:solidFill>
                  <a:srgbClr val="C00000"/>
                </a:solidFill>
              </a:rPr>
              <a:t>is</a:t>
            </a:r>
            <a:r>
              <a:rPr lang="en-US" altLang="en-US" sz="2400" dirty="0"/>
              <a:t> </a:t>
            </a:r>
            <a:r>
              <a:rPr lang="en-US" altLang="en-US" sz="2400" b="1" dirty="0">
                <a:solidFill>
                  <a:srgbClr val="C00000"/>
                </a:solidFill>
              </a:rPr>
              <a:t>THE</a:t>
            </a:r>
            <a:r>
              <a:rPr lang="en-US" altLang="en-US" sz="2400" dirty="0">
                <a:solidFill>
                  <a:srgbClr val="C00000"/>
                </a:solidFill>
              </a:rPr>
              <a:t> low-noise concrete surface texture</a:t>
            </a:r>
            <a:r>
              <a:rPr lang="en-US" altLang="en-US" sz="2400" dirty="0"/>
              <a:t>.</a:t>
            </a:r>
          </a:p>
        </p:txBody>
      </p:sp>
      <p:pic>
        <p:nvPicPr>
          <p:cNvPr id="4" name="Picture 3">
            <a:extLst>
              <a:ext uri="{FF2B5EF4-FFF2-40B4-BE49-F238E27FC236}">
                <a16:creationId xmlns:a16="http://schemas.microsoft.com/office/drawing/2014/main" xmlns="" id="{28606FD8-BDB3-4EC2-806A-3D4BFB8BA3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6771006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rrowheads="1"/>
          </p:cNvSpPr>
          <p:nvPr>
            <p:ph type="title" idx="4294967295"/>
          </p:nvPr>
        </p:nvSpPr>
        <p:spPr>
          <a:xfrm>
            <a:off x="304800" y="914400"/>
            <a:ext cx="8229600" cy="762000"/>
          </a:xfrm>
        </p:spPr>
        <p:txBody>
          <a:bodyPr anchor="ctr"/>
          <a:lstStyle/>
          <a:p>
            <a:pPr eaLnBrk="1" hangingPunct="1">
              <a:defRPr/>
            </a:pPr>
            <a:r>
              <a:rPr lang="en-US" dirty="0">
                <a:effectLst>
                  <a:outerShdw blurRad="38100" dist="38100" dir="2700000" algn="tl">
                    <a:srgbClr val="666633"/>
                  </a:outerShdw>
                </a:effectLst>
              </a:rPr>
              <a:t> </a:t>
            </a:r>
            <a:r>
              <a:rPr lang="en-US" dirty="0">
                <a:solidFill>
                  <a:schemeClr val="tx1"/>
                </a:solidFill>
              </a:rPr>
              <a:t>Visit Us on the Web</a:t>
            </a:r>
          </a:p>
        </p:txBody>
      </p:sp>
      <p:sp>
        <p:nvSpPr>
          <p:cNvPr id="134147" name="Rectangle 3"/>
          <p:cNvSpPr>
            <a:spLocks noGrp="1" noChangeArrowheads="1"/>
          </p:cNvSpPr>
          <p:nvPr>
            <p:ph type="body" idx="4294967295"/>
          </p:nvPr>
        </p:nvSpPr>
        <p:spPr>
          <a:xfrm>
            <a:off x="228600" y="2470150"/>
            <a:ext cx="8686800" cy="3016250"/>
          </a:xfrm>
        </p:spPr>
        <p:txBody>
          <a:bodyPr/>
          <a:lstStyle/>
          <a:p>
            <a:pPr algn="ctr" eaLnBrk="1" hangingPunct="1">
              <a:buFont typeface="Wingdings" pitchFamily="-48" charset="2"/>
              <a:buNone/>
              <a:defRPr/>
            </a:pPr>
            <a:r>
              <a:rPr lang="en-US" sz="3300" dirty="0">
                <a:solidFill>
                  <a:srgbClr val="FF0000"/>
                </a:solidFill>
                <a:effectLst>
                  <a:outerShdw blurRad="38100" dist="38100" dir="2700000" algn="tl">
                    <a:srgbClr val="FFFFFF"/>
                  </a:outerShdw>
                </a:effectLst>
              </a:rPr>
              <a:t>	</a:t>
            </a:r>
            <a:r>
              <a:rPr lang="en-US" sz="3300" b="1" dirty="0">
                <a:solidFill>
                  <a:srgbClr val="FF0000"/>
                </a:solidFill>
              </a:rPr>
              <a:t>International Grooving and Grinding Association </a:t>
            </a:r>
          </a:p>
          <a:p>
            <a:pPr algn="ctr" eaLnBrk="1" hangingPunct="1">
              <a:buFont typeface="Wingdings" pitchFamily="-48" charset="2"/>
              <a:buNone/>
              <a:defRPr/>
            </a:pPr>
            <a:r>
              <a:rPr lang="en-US" sz="3300" b="1" dirty="0">
                <a:solidFill>
                  <a:srgbClr val="FF0000"/>
                </a:solidFill>
              </a:rPr>
              <a:t>at   </a:t>
            </a:r>
          </a:p>
          <a:p>
            <a:pPr algn="ctr" eaLnBrk="1" hangingPunct="1">
              <a:buFont typeface="Wingdings" pitchFamily="-48" charset="2"/>
              <a:buNone/>
              <a:defRPr/>
            </a:pPr>
            <a:r>
              <a:rPr lang="en-US" sz="3300" b="1" u="sng" dirty="0">
                <a:solidFill>
                  <a:srgbClr val="FF0000"/>
                </a:solidFill>
              </a:rPr>
              <a:t>igga.net</a:t>
            </a:r>
          </a:p>
          <a:p>
            <a:pPr eaLnBrk="1" hangingPunct="1">
              <a:buFont typeface="Wingdings" pitchFamily="-48" charset="2"/>
              <a:buNone/>
              <a:defRPr/>
            </a:pPr>
            <a:r>
              <a:rPr lang="en-US" sz="3300" dirty="0">
                <a:effectLst>
                  <a:outerShdw blurRad="38100" dist="38100" dir="2700000" algn="tl">
                    <a:srgbClr val="666633"/>
                  </a:outerShdw>
                </a:effectLst>
              </a:rPr>
              <a:t>	</a:t>
            </a:r>
          </a:p>
        </p:txBody>
      </p:sp>
      <p:sp>
        <p:nvSpPr>
          <p:cNvPr id="8090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fld id="{CC0C1AE3-14FF-42E9-AE19-03929A29C1B9}" type="slidenum">
              <a:rPr lang="en-US" smtClean="0"/>
              <a:pPr/>
              <a:t>62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22697377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4400" dirty="0"/>
              <a:t>What </a:t>
            </a:r>
            <a:r>
              <a:rPr lang="en-US" dirty="0"/>
              <a:t>Is </a:t>
            </a:r>
            <a:r>
              <a:rPr lang="en-US" sz="4400" dirty="0"/>
              <a:t>Diamond Grinding</a:t>
            </a:r>
          </a:p>
        </p:txBody>
      </p:sp>
      <p:sp>
        <p:nvSpPr>
          <p:cNvPr id="4099" name="Rectangle 3"/>
          <p:cNvSpPr>
            <a:spLocks noGrp="1" noChangeArrowheads="1"/>
          </p:cNvSpPr>
          <p:nvPr>
            <p:ph sz="half" idx="1"/>
          </p:nvPr>
        </p:nvSpPr>
        <p:spPr/>
        <p:txBody>
          <a:bodyPr>
            <a:normAutofit fontScale="92500"/>
          </a:bodyPr>
          <a:lstStyle/>
          <a:p>
            <a:pPr marL="228600" indent="-228600">
              <a:lnSpc>
                <a:spcPct val="90000"/>
              </a:lnSpc>
              <a:spcAft>
                <a:spcPts val="600"/>
              </a:spcAft>
              <a:buFont typeface="Arial" panose="020B0604020202020204" pitchFamily="34" charset="0"/>
              <a:buChar char="•"/>
            </a:pPr>
            <a:r>
              <a:rPr lang="en-US" dirty="0"/>
              <a:t>Removal of thin surface layer of hardened PCC using closely spaced diamond saw blades</a:t>
            </a:r>
          </a:p>
          <a:p>
            <a:pPr marL="228600" indent="-228600">
              <a:lnSpc>
                <a:spcPct val="90000"/>
              </a:lnSpc>
              <a:spcAft>
                <a:spcPts val="600"/>
              </a:spcAft>
              <a:buFont typeface="Arial" panose="020B0604020202020204" pitchFamily="34" charset="0"/>
              <a:buChar char="•"/>
            </a:pPr>
            <a:r>
              <a:rPr lang="en-US" dirty="0"/>
              <a:t>Results in smooth, level pavement surface</a:t>
            </a:r>
          </a:p>
          <a:p>
            <a:pPr marL="228600" indent="-228600">
              <a:lnSpc>
                <a:spcPct val="90000"/>
              </a:lnSpc>
              <a:spcAft>
                <a:spcPts val="600"/>
              </a:spcAft>
              <a:buFont typeface="Arial" panose="020B0604020202020204" pitchFamily="34" charset="0"/>
              <a:buChar char="•"/>
            </a:pPr>
            <a:r>
              <a:rPr lang="en-US" dirty="0"/>
              <a:t>Provides a longitudinal texture with desirable friction and low noise characteristics</a:t>
            </a:r>
          </a:p>
        </p:txBody>
      </p:sp>
      <p:pic>
        <p:nvPicPr>
          <p:cNvPr id="4" name="Content Placeholder 3">
            <a:extLst>
              <a:ext uri="{FF2B5EF4-FFF2-40B4-BE49-F238E27FC236}">
                <a16:creationId xmlns:a16="http://schemas.microsoft.com/office/drawing/2014/main" xmlns="" id="{73F300BF-F2FB-4C37-ADA5-058DAC8D09C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18760" y="1783080"/>
            <a:ext cx="3352800" cy="2901033"/>
          </a:xfrm>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2076"/>
          <a:stretch/>
        </p:blipFill>
        <p:spPr bwMode="auto">
          <a:xfrm>
            <a:off x="5318760" y="4343400"/>
            <a:ext cx="3368040" cy="172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463568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a:extLst>
              <a:ext uri="{28A0092B-C50C-407E-A947-70E740481C1C}">
                <a14:useLocalDpi xmlns:a14="http://schemas.microsoft.com/office/drawing/2010/main" val="0"/>
              </a:ext>
            </a:extLst>
          </a:blip>
          <a:srcRect l="11758" t="11018" r="9813" b="13177"/>
          <a:stretch>
            <a:fillRect/>
          </a:stretch>
        </p:blipFill>
        <p:spPr bwMode="auto">
          <a:xfrm>
            <a:off x="1660525" y="1810102"/>
            <a:ext cx="5807075" cy="420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p:cNvSpPr>
          <p:nvPr>
            <p:ph type="title"/>
          </p:nvPr>
        </p:nvSpPr>
        <p:spPr/>
        <p:txBody>
          <a:bodyPr/>
          <a:lstStyle/>
          <a:p>
            <a:r>
              <a:rPr lang="en-US" altLang="en-US" dirty="0"/>
              <a:t>Blades and Spacers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14782413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514600"/>
            <a:ext cx="533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p:cNvSpPr/>
          <p:nvPr/>
        </p:nvSpPr>
        <p:spPr>
          <a:xfrm>
            <a:off x="1219200" y="2514600"/>
            <a:ext cx="5334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p:cNvSpPr/>
          <p:nvPr/>
        </p:nvSpPr>
        <p:spPr>
          <a:xfrm>
            <a:off x="609600" y="3581400"/>
            <a:ext cx="381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1295400" y="3581400"/>
            <a:ext cx="3810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990600" y="3733800"/>
            <a:ext cx="304800" cy="2133600"/>
          </a:xfrm>
          <a:prstGeom prst="rect">
            <a:avLst/>
          </a:prstGeom>
          <a:solidFill>
            <a:schemeClr val="tx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439" name="TextBox 6"/>
          <p:cNvSpPr txBox="1">
            <a:spLocks noChangeArrowheads="1"/>
          </p:cNvSpPr>
          <p:nvPr/>
        </p:nvSpPr>
        <p:spPr bwMode="auto">
          <a:xfrm>
            <a:off x="2667000" y="28956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dirty="0">
                <a:cs typeface="Arial" charset="0"/>
              </a:rPr>
              <a:t>Saw Blade</a:t>
            </a:r>
          </a:p>
          <a:p>
            <a:pPr eaLnBrk="1" hangingPunct="1">
              <a:spcBef>
                <a:spcPct val="0"/>
              </a:spcBef>
              <a:buClrTx/>
              <a:buSzTx/>
              <a:buFontTx/>
              <a:buNone/>
            </a:pPr>
            <a:r>
              <a:rPr lang="en-US" altLang="en-US" sz="1800" dirty="0">
                <a:cs typeface="Arial" charset="0"/>
              </a:rPr>
              <a:t>Segment</a:t>
            </a:r>
          </a:p>
        </p:txBody>
      </p:sp>
      <p:cxnSp>
        <p:nvCxnSpPr>
          <p:cNvPr id="9" name="Straight Arrow Connector 8"/>
          <p:cNvCxnSpPr/>
          <p:nvPr/>
        </p:nvCxnSpPr>
        <p:spPr>
          <a:xfrm rot="10800000">
            <a:off x="1676400" y="2819400"/>
            <a:ext cx="7620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990600" y="3200400"/>
            <a:ext cx="1600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2" name="TextBox 11"/>
          <p:cNvSpPr txBox="1">
            <a:spLocks noChangeArrowheads="1"/>
          </p:cNvSpPr>
          <p:nvPr/>
        </p:nvSpPr>
        <p:spPr bwMode="auto">
          <a:xfrm>
            <a:off x="2514600" y="4572000"/>
            <a:ext cx="144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dirty="0">
                <a:cs typeface="Arial" charset="0"/>
              </a:rPr>
              <a:t>Saw Blade Core  0.105 (2.7 mm)</a:t>
            </a:r>
          </a:p>
        </p:txBody>
      </p:sp>
      <p:cxnSp>
        <p:nvCxnSpPr>
          <p:cNvPr id="13" name="Straight Arrow Connector 12"/>
          <p:cNvCxnSpPr/>
          <p:nvPr/>
        </p:nvCxnSpPr>
        <p:spPr>
          <a:xfrm rot="10800000">
            <a:off x="762000" y="4267200"/>
            <a:ext cx="1676400" cy="4587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1371600" y="4802188"/>
            <a:ext cx="1066800" cy="2270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5" name="TextBox 16"/>
          <p:cNvSpPr txBox="1">
            <a:spLocks noChangeArrowheads="1"/>
          </p:cNvSpPr>
          <p:nvPr/>
        </p:nvSpPr>
        <p:spPr bwMode="auto">
          <a:xfrm>
            <a:off x="2362200" y="55626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dirty="0">
                <a:cs typeface="Arial" charset="0"/>
              </a:rPr>
              <a:t>Spacer 0.110 (2.8 mm)</a:t>
            </a:r>
          </a:p>
        </p:txBody>
      </p:sp>
      <p:cxnSp>
        <p:nvCxnSpPr>
          <p:cNvPr id="18" name="Straight Arrow Connector 17"/>
          <p:cNvCxnSpPr/>
          <p:nvPr/>
        </p:nvCxnSpPr>
        <p:spPr>
          <a:xfrm rot="10800000">
            <a:off x="1143000" y="5486400"/>
            <a:ext cx="10668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7" name="TextBox 20"/>
          <p:cNvSpPr txBox="1">
            <a:spLocks noChangeArrowheads="1"/>
          </p:cNvSpPr>
          <p:nvPr/>
        </p:nvSpPr>
        <p:spPr bwMode="auto">
          <a:xfrm>
            <a:off x="457200" y="2209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dirty="0">
                <a:latin typeface="Arial Narrow" pitchFamily="34" charset="0"/>
                <a:cs typeface="Arial" charset="0"/>
              </a:rPr>
              <a:t>0.125</a:t>
            </a:r>
          </a:p>
        </p:txBody>
      </p:sp>
      <p:sp>
        <p:nvSpPr>
          <p:cNvPr id="18448" name="Rectangle 21"/>
          <p:cNvSpPr>
            <a:spLocks noChangeArrowheads="1"/>
          </p:cNvSpPr>
          <p:nvPr/>
        </p:nvSpPr>
        <p:spPr bwMode="auto">
          <a:xfrm>
            <a:off x="1219200" y="22098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a:spcBef>
                <a:spcPct val="0"/>
              </a:spcBef>
              <a:buClrTx/>
              <a:buSzTx/>
              <a:buFontTx/>
              <a:buNone/>
            </a:pPr>
            <a:r>
              <a:rPr lang="en-US" altLang="en-US" sz="1800" dirty="0">
                <a:latin typeface="Arial Narrow" pitchFamily="34" charset="0"/>
              </a:rPr>
              <a:t>0.125  (3.2 mm )</a:t>
            </a:r>
          </a:p>
        </p:txBody>
      </p:sp>
      <p:sp>
        <p:nvSpPr>
          <p:cNvPr id="18449" name="Title 22"/>
          <p:cNvSpPr>
            <a:spLocks noGrp="1"/>
          </p:cNvSpPr>
          <p:nvPr>
            <p:ph type="title"/>
          </p:nvPr>
        </p:nvSpPr>
        <p:spPr/>
        <p:txBody>
          <a:bodyPr/>
          <a:lstStyle/>
          <a:p>
            <a:r>
              <a:rPr lang="en-US" altLang="en-US" sz="4000" dirty="0"/>
              <a:t>Typical Conventional Diamond Grinding Blade  Configuration</a:t>
            </a:r>
          </a:p>
        </p:txBody>
      </p:sp>
      <p:cxnSp>
        <p:nvCxnSpPr>
          <p:cNvPr id="39" name="Curved Connector 38"/>
          <p:cNvCxnSpPr>
            <a:stCxn id="18451" idx="1"/>
          </p:cNvCxnSpPr>
          <p:nvPr/>
        </p:nvCxnSpPr>
        <p:spPr>
          <a:xfrm rot="10800000" flipV="1">
            <a:off x="1143000" y="1949450"/>
            <a:ext cx="914400" cy="488950"/>
          </a:xfrm>
          <a:prstGeom prst="curvedConnector3">
            <a:avLst>
              <a:gd name="adj1" fmla="val 10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51" name="TextBox 45"/>
          <p:cNvSpPr txBox="1">
            <a:spLocks noChangeArrowheads="1"/>
          </p:cNvSpPr>
          <p:nvPr/>
        </p:nvSpPr>
        <p:spPr bwMode="auto">
          <a:xfrm>
            <a:off x="2057400" y="1763713"/>
            <a:ext cx="3657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charset="0"/>
              </a:defRPr>
            </a:lvl3pPr>
            <a:lvl4pPr marL="1600200" indent="-228600">
              <a:spcBef>
                <a:spcPct val="20000"/>
              </a:spcBef>
              <a:buClr>
                <a:schemeClr val="accent2"/>
              </a:buClr>
              <a:buFont typeface="Wingdings" pitchFamily="2" charset="2"/>
              <a:buChar char="§"/>
              <a:defRPr sz="2000">
                <a:solidFill>
                  <a:schemeClr val="tx1"/>
                </a:solidFill>
                <a:latin typeface="Arial"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dirty="0">
                <a:cs typeface="Arial" charset="0"/>
              </a:rPr>
              <a:t>Land  Area 0.090  (2.3 mm)  </a:t>
            </a:r>
          </a:p>
        </p:txBody>
      </p:sp>
      <p:pic>
        <p:nvPicPr>
          <p:cNvPr id="18452" name="Picture 6"/>
          <p:cNvPicPr>
            <a:picLocks noChangeAspect="1"/>
          </p:cNvPicPr>
          <p:nvPr/>
        </p:nvPicPr>
        <p:blipFill>
          <a:blip r:embed="rId3">
            <a:extLst>
              <a:ext uri="{28A0092B-C50C-407E-A947-70E740481C1C}">
                <a14:useLocalDpi xmlns:a14="http://schemas.microsoft.com/office/drawing/2010/main" val="0"/>
              </a:ext>
            </a:extLst>
          </a:blip>
          <a:srcRect r="3661"/>
          <a:stretch>
            <a:fillRect/>
          </a:stretch>
        </p:blipFill>
        <p:spPr bwMode="auto">
          <a:xfrm>
            <a:off x="3962400" y="2324100"/>
            <a:ext cx="46799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28600"/>
            <a:ext cx="1448804" cy="495300"/>
          </a:xfrm>
          <a:prstGeom prst="rect">
            <a:avLst/>
          </a:prstGeom>
        </p:spPr>
      </p:pic>
    </p:spTree>
    <p:extLst>
      <p:ext uri="{BB962C8B-B14F-4D97-AF65-F5344CB8AC3E}">
        <p14:creationId xmlns:p14="http://schemas.microsoft.com/office/powerpoint/2010/main" val="911134464"/>
      </p:ext>
    </p:extLst>
  </p:cSld>
  <p:clrMapOvr>
    <a:masterClrMapping/>
  </p:clrMapOvr>
</p:sld>
</file>

<file path=ppt/theme/theme1.xml><?xml version="1.0" encoding="utf-8"?>
<a:theme xmlns:a="http://schemas.openxmlformats.org/drawingml/2006/main" name="Refined">
  <a:themeElements>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2114</TotalTime>
  <Words>1859</Words>
  <Application>Microsoft Office PowerPoint</Application>
  <PresentationFormat>On-screen Show (4:3)</PresentationFormat>
  <Paragraphs>284</Paragraphs>
  <Slides>62</Slides>
  <Notes>32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Refined</vt:lpstr>
      <vt:lpstr>Worksheet</vt:lpstr>
      <vt:lpstr>The Concrete Industry’s Road to Quiet, Sustainable Pavement – </vt:lpstr>
      <vt:lpstr>Introduction</vt:lpstr>
      <vt:lpstr>Looking Back In Time</vt:lpstr>
      <vt:lpstr>Transportation Authorities React</vt:lpstr>
      <vt:lpstr>History Serves as Our Guide</vt:lpstr>
      <vt:lpstr>Diamond Saw Cut Surface Textures</vt:lpstr>
      <vt:lpstr>What Is Diamond Grinding</vt:lpstr>
      <vt:lpstr>Blades and Spacers</vt:lpstr>
      <vt:lpstr>Typical Conventional Diamond Grinding Blade  Configuration</vt:lpstr>
      <vt:lpstr>Diamond Grinding Equipment</vt:lpstr>
      <vt:lpstr>Conventional Diamond Ground Surface</vt:lpstr>
      <vt:lpstr>Grinding is NOT Roto Milling</vt:lpstr>
      <vt:lpstr>Milling Drums Fracture Aggregates </vt:lpstr>
      <vt:lpstr>Grinding Utilizes Abrasion Not Impact</vt:lpstr>
      <vt:lpstr>Advantages of Diamond Grinding</vt:lpstr>
      <vt:lpstr>Safety, Surface Texture and Friction</vt:lpstr>
      <vt:lpstr>Lower Ambient Temperatures and Energy Costs</vt:lpstr>
      <vt:lpstr>Pavement Surface Temperatures</vt:lpstr>
      <vt:lpstr>Can be used on asphalt too!</vt:lpstr>
      <vt:lpstr>Pavement Problems Addressed</vt:lpstr>
      <vt:lpstr>Joint Faulting and Roughness</vt:lpstr>
      <vt:lpstr>Grinding Removes Faults/Roughness</vt:lpstr>
      <vt:lpstr>Diamond Grinding can provide a 60% to 70% improvement over the pre-grind profile on average!</vt:lpstr>
      <vt:lpstr>Unacceptable Noise Level</vt:lpstr>
      <vt:lpstr>Noise Performance</vt:lpstr>
      <vt:lpstr>Transverse Tining</vt:lpstr>
      <vt:lpstr>PowerPoint Presentation</vt:lpstr>
      <vt:lpstr>NCPTC OBSI Noise Testing</vt:lpstr>
      <vt:lpstr>NCPTC OBSI Testing</vt:lpstr>
      <vt:lpstr>PowerPoint Presentation</vt:lpstr>
      <vt:lpstr>NCPTC Noise Catalogue</vt:lpstr>
      <vt:lpstr>Caltrans &amp; ADOT Testing </vt:lpstr>
      <vt:lpstr>Purdue-Tire Pavement Testing Apparatus </vt:lpstr>
      <vt:lpstr>MNROAD Field Validation of TPTA</vt:lpstr>
      <vt:lpstr>NGCS–Proof of Concept MNROAD</vt:lpstr>
      <vt:lpstr>NGCS is Built Using DG Technologies</vt:lpstr>
      <vt:lpstr>PowerPoint Presentation</vt:lpstr>
      <vt:lpstr>NGCS Cross Section</vt:lpstr>
      <vt:lpstr>Why Does NGCS Utilize Grooving?</vt:lpstr>
      <vt:lpstr>Improved Internal Water Drainage</vt:lpstr>
      <vt:lpstr>What Is Hydroplaning</vt:lpstr>
      <vt:lpstr>Reduced Splash and Spray</vt:lpstr>
      <vt:lpstr>PowerPoint Presentation</vt:lpstr>
      <vt:lpstr>CALTANS Grooved Pavement Study</vt:lpstr>
      <vt:lpstr>CALTRANS Grooving Research</vt:lpstr>
      <vt:lpstr>PowerPoint Presentation</vt:lpstr>
      <vt:lpstr>Mean Texture Depths – KDOT1-70</vt:lpstr>
      <vt:lpstr>ASTM Locked Wheel Friction Tester</vt:lpstr>
      <vt:lpstr>Tests Conducted With 2 Tire Types</vt:lpstr>
      <vt:lpstr>Kansas I-70 Test Section</vt:lpstr>
      <vt:lpstr> KDOT I-70 Noise vs. Friction</vt:lpstr>
      <vt:lpstr>Kansas I-70 Results</vt:lpstr>
      <vt:lpstr> NCHRP Project 10-67</vt:lpstr>
      <vt:lpstr> NGCS Site Locations in The USA</vt:lpstr>
      <vt:lpstr>International NGCS Locations</vt:lpstr>
      <vt:lpstr>South Korea - NGCS</vt:lpstr>
      <vt:lpstr>How Much Is Being Used Today? South Korea - NGCS</vt:lpstr>
      <vt:lpstr>Case Study – I-10 Houston Texas</vt:lpstr>
      <vt:lpstr>Case Study – I-10 Houston Texas</vt:lpstr>
      <vt:lpstr>Benefits of NGCS</vt:lpstr>
      <vt:lpstr>In Summary</vt:lpstr>
      <vt:lpstr> Visit Us on the Web</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Concrete Pavement Preservation Partnership</dc:title>
  <dc:creator>Owner</dc:creator>
  <cp:lastModifiedBy>MRMCA Mindy</cp:lastModifiedBy>
  <cp:revision>207</cp:revision>
  <dcterms:created xsi:type="dcterms:W3CDTF">2013-02-05T00:07:26Z</dcterms:created>
  <dcterms:modified xsi:type="dcterms:W3CDTF">2021-03-04T19:48:30Z</dcterms:modified>
</cp:coreProperties>
</file>