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5" r:id="rId2"/>
  </p:sldMasterIdLst>
  <p:notesMasterIdLst>
    <p:notesMasterId r:id="rId41"/>
  </p:notesMasterIdLst>
  <p:sldIdLst>
    <p:sldId id="256" r:id="rId3"/>
    <p:sldId id="348" r:id="rId4"/>
    <p:sldId id="392" r:id="rId5"/>
    <p:sldId id="372" r:id="rId6"/>
    <p:sldId id="373" r:id="rId7"/>
    <p:sldId id="365" r:id="rId8"/>
    <p:sldId id="305" r:id="rId9"/>
    <p:sldId id="347" r:id="rId10"/>
    <p:sldId id="367" r:id="rId11"/>
    <p:sldId id="361" r:id="rId12"/>
    <p:sldId id="368" r:id="rId13"/>
    <p:sldId id="395" r:id="rId14"/>
    <p:sldId id="369" r:id="rId15"/>
    <p:sldId id="401" r:id="rId16"/>
    <p:sldId id="402" r:id="rId17"/>
    <p:sldId id="403" r:id="rId18"/>
    <p:sldId id="404" r:id="rId19"/>
    <p:sldId id="406" r:id="rId20"/>
    <p:sldId id="396" r:id="rId21"/>
    <p:sldId id="412" r:id="rId22"/>
    <p:sldId id="410" r:id="rId23"/>
    <p:sldId id="414" r:id="rId24"/>
    <p:sldId id="423" r:id="rId25"/>
    <p:sldId id="427" r:id="rId26"/>
    <p:sldId id="426" r:id="rId27"/>
    <p:sldId id="425" r:id="rId28"/>
    <p:sldId id="417" r:id="rId29"/>
    <p:sldId id="418" r:id="rId30"/>
    <p:sldId id="419" r:id="rId31"/>
    <p:sldId id="358" r:id="rId32"/>
    <p:sldId id="391" r:id="rId33"/>
    <p:sldId id="420" r:id="rId34"/>
    <p:sldId id="385" r:id="rId35"/>
    <p:sldId id="389" r:id="rId36"/>
    <p:sldId id="421" r:id="rId37"/>
    <p:sldId id="328" r:id="rId38"/>
    <p:sldId id="405" r:id="rId39"/>
    <p:sldId id="413" r:id="rId4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C30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8" autoAdjust="0"/>
    <p:restoredTop sz="94682"/>
  </p:normalViewPr>
  <p:slideViewPr>
    <p:cSldViewPr>
      <p:cViewPr>
        <p:scale>
          <a:sx n="92" d="100"/>
          <a:sy n="92" d="100"/>
        </p:scale>
        <p:origin x="2760" y="7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5" d="100"/>
        <a:sy n="9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436A9E-3039-BB43-BAFD-E04B7D200ADB}" type="datetimeFigureOut">
              <a:rPr lang="en-US" smtClean="0"/>
              <a:t>3/21/17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E11B4E-0C7E-7249-A4CD-81AB144D5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443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35013"/>
            <a:ext cx="4895850" cy="3671887"/>
          </a:xfrm>
          <a:ln/>
        </p:spPr>
      </p:sp>
      <p:sp>
        <p:nvSpPr>
          <p:cNvPr id="1153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4651375"/>
            <a:ext cx="5497512" cy="44053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216" tIns="47608" rIns="95216" bIns="47608"/>
          <a:lstStyle/>
          <a:p>
            <a:r>
              <a:rPr lang="en-US" altLang="x-none"/>
              <a:t>U.S. Route 68 over MD Rt. 55 is the highest inland bridge in Maryland.  Ten years after the bridge was placed, cracking developed on the deck and the deck was replaced – with the same concrete mixture from the same ready mix company, same aggregate and cement.  This was before Maryland thought they had a problem with ASR.  Some testing on the Washington D.C. Metro showed deleterious ASR reaction and all aggs. In Maryland were tested as a result.  The agg for this deck was found to be extremely reactive and the deck is already showing signs of deterioration.</a:t>
            </a:r>
          </a:p>
        </p:txBody>
      </p:sp>
    </p:spTree>
    <p:extLst>
      <p:ext uri="{BB962C8B-B14F-4D97-AF65-F5344CB8AC3E}">
        <p14:creationId xmlns:p14="http://schemas.microsoft.com/office/powerpoint/2010/main" val="575589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35013"/>
            <a:ext cx="4895850" cy="3671887"/>
          </a:xfrm>
          <a:ln/>
        </p:spPr>
      </p:sp>
      <p:sp>
        <p:nvSpPr>
          <p:cNvPr id="1147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4651375"/>
            <a:ext cx="5497512" cy="44053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216" tIns="47608" rIns="95216" bIns="47608"/>
          <a:lstStyle/>
          <a:p>
            <a:r>
              <a:rPr lang="en-US" altLang="x-none"/>
              <a:t>Alkali Silica Reaction (ASR) is a reaction between the alkalis in portland cement and certain reactive siliceous aggregate.  The reaction is fueled by water, which causes the formation an expansive gel.  </a:t>
            </a:r>
          </a:p>
        </p:txBody>
      </p:sp>
    </p:spTree>
    <p:extLst>
      <p:ext uri="{BB962C8B-B14F-4D97-AF65-F5344CB8AC3E}">
        <p14:creationId xmlns:p14="http://schemas.microsoft.com/office/powerpoint/2010/main" val="924850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7CDED0-717B-5349-8ADD-130FF333E1AD}" type="slidenum">
              <a:rPr lang="en-US" altLang="x-none"/>
              <a:pPr/>
              <a:t>20</a:t>
            </a:fld>
            <a:endParaRPr lang="en-US" altLang="x-none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3587" cy="3430588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 altLang="x-none"/>
              <a:t>You see it everywhere!</a:t>
            </a:r>
          </a:p>
          <a:p>
            <a:r>
              <a:rPr lang="en-US" altLang="x-none"/>
              <a:t>I personally took this picture and it is one of many that I could use as examples.</a:t>
            </a:r>
          </a:p>
        </p:txBody>
      </p:sp>
    </p:spTree>
    <p:extLst>
      <p:ext uri="{BB962C8B-B14F-4D97-AF65-F5344CB8AC3E}">
        <p14:creationId xmlns:p14="http://schemas.microsoft.com/office/powerpoint/2010/main" val="1254913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D681E5-AECF-F14A-8570-E05B00A9A9D7}" type="slidenum">
              <a:rPr lang="en-US" altLang="x-none"/>
              <a:pPr/>
              <a:t>21</a:t>
            </a:fld>
            <a:endParaRPr lang="en-US" altLang="x-none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3587" cy="3430588"/>
          </a:xfrm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 altLang="x-none"/>
              <a:t>How corrosion forms in reinforced concrete.</a:t>
            </a:r>
          </a:p>
        </p:txBody>
      </p:sp>
    </p:spTree>
    <p:extLst>
      <p:ext uri="{BB962C8B-B14F-4D97-AF65-F5344CB8AC3E}">
        <p14:creationId xmlns:p14="http://schemas.microsoft.com/office/powerpoint/2010/main" val="444975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F069A2-4432-6F45-9D7B-D8C93B4772F9}" type="slidenum">
              <a:rPr lang="en-US" altLang="x-none"/>
              <a:pPr/>
              <a:t>22</a:t>
            </a:fld>
            <a:endParaRPr lang="en-US" altLang="x-none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3587" cy="3430588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 altLang="x-none"/>
              <a:t>The permeability of concrete can be measured.</a:t>
            </a:r>
          </a:p>
          <a:p>
            <a:r>
              <a:rPr lang="en-US" altLang="x-none"/>
              <a:t>ASTM C 1202 (AASHTO T277) – “Standard Test Method for Electrical Indication of Concrete’s ability to Resist Chloride Ion Penetration”  otherwise known as the Rapid Chloride Permeability Test”</a:t>
            </a:r>
          </a:p>
          <a:p>
            <a:r>
              <a:rPr lang="en-US" altLang="x-none"/>
              <a:t>Basically determines the electrical conductance of concrete, providing a rapid (~20 hours after curing) indication of the resistance to the penetration of chloride ions.</a:t>
            </a:r>
          </a:p>
          <a:p>
            <a:r>
              <a:rPr lang="en-US" altLang="x-none"/>
              <a:t>This is typical data – You should always test with actual project materials before committing to a performance standard.</a:t>
            </a:r>
          </a:p>
          <a:p>
            <a:r>
              <a:rPr lang="en-US" altLang="x-none"/>
              <a:t>The permeability will decrease with age.</a:t>
            </a:r>
          </a:p>
          <a:p>
            <a:r>
              <a:rPr lang="en-US" altLang="x-none"/>
              <a:t>Ranking per ASTM C 1202</a:t>
            </a:r>
          </a:p>
          <a:p>
            <a:r>
              <a:rPr lang="en-US" altLang="x-none"/>
              <a:t>&gt;4K = High</a:t>
            </a:r>
          </a:p>
          <a:p>
            <a:r>
              <a:rPr lang="en-US" altLang="x-none"/>
              <a:t>2-4K = Moderate</a:t>
            </a:r>
          </a:p>
          <a:p>
            <a:r>
              <a:rPr lang="en-US" altLang="x-none"/>
              <a:t>1-2K = Low</a:t>
            </a:r>
          </a:p>
          <a:p>
            <a:r>
              <a:rPr lang="en-US" altLang="x-none"/>
              <a:t>.01-1K = Very low</a:t>
            </a:r>
          </a:p>
          <a:p>
            <a:r>
              <a:rPr lang="en-US" altLang="x-none"/>
              <a:t>&lt;.01 = Negligible</a:t>
            </a:r>
          </a:p>
        </p:txBody>
      </p:sp>
    </p:spTree>
    <p:extLst>
      <p:ext uri="{BB962C8B-B14F-4D97-AF65-F5344CB8AC3E}">
        <p14:creationId xmlns:p14="http://schemas.microsoft.com/office/powerpoint/2010/main" val="761912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0FBFDA-A595-D642-A744-15678462E7FD}" type="slidenum">
              <a:rPr lang="en-US" altLang="x-none"/>
              <a:pPr/>
              <a:t>38</a:t>
            </a:fld>
            <a:endParaRPr lang="en-US" altLang="x-none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3587" cy="3430588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 altLang="x-none"/>
              <a:t>So what can be done?</a:t>
            </a:r>
          </a:p>
          <a:p>
            <a:r>
              <a:rPr lang="en-US" altLang="x-none"/>
              <a:t>Take the day off - go fishing - think about it for awhile!</a:t>
            </a:r>
          </a:p>
          <a:p>
            <a:r>
              <a:rPr lang="en-US" altLang="x-none"/>
              <a:t>Or start designing and constructing structures that last!</a:t>
            </a:r>
          </a:p>
          <a:p>
            <a:r>
              <a:rPr lang="en-US" altLang="x-none"/>
              <a:t>This is the Confederation Bridge.</a:t>
            </a:r>
          </a:p>
          <a:p>
            <a:r>
              <a:rPr lang="en-US" altLang="x-none"/>
              <a:t>An 8-mile long bridge crossing portions of the North Atlantic Ocean to Prince Edward Island.</a:t>
            </a:r>
          </a:p>
          <a:p>
            <a:r>
              <a:rPr lang="en-US" altLang="x-none"/>
              <a:t>Under some of the harshest conditions, this bridge has a 100-year design life!!</a:t>
            </a:r>
          </a:p>
          <a:p>
            <a:r>
              <a:rPr lang="en-US" altLang="x-none"/>
              <a:t>Among design parameters, (7) different concrete mix designs were used – all of them required the incorporation of one or more Supplementary Cementitious Materials!</a:t>
            </a:r>
          </a:p>
          <a:p>
            <a:r>
              <a:rPr lang="en-US" altLang="x-none"/>
              <a:t>“Products can make the difference!!”</a:t>
            </a:r>
          </a:p>
        </p:txBody>
      </p:sp>
    </p:spTree>
    <p:extLst>
      <p:ext uri="{BB962C8B-B14F-4D97-AF65-F5344CB8AC3E}">
        <p14:creationId xmlns:p14="http://schemas.microsoft.com/office/powerpoint/2010/main" val="865611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14401"/>
            <a:ext cx="9144000" cy="762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2438400"/>
            <a:ext cx="55626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309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7CF78-2C55-CF44-85E9-920F08DC740B}" type="datetimeFigureOut">
              <a:rPr lang="en-US" smtClean="0"/>
              <a:t>3/21/17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F38F8-8CD1-1348-AE7A-3F7508B4D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852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7CF78-2C55-CF44-85E9-920F08DC740B}" type="datetimeFigureOut">
              <a:rPr lang="en-US" smtClean="0"/>
              <a:t>3/21/17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F38F8-8CD1-1348-AE7A-3F7508B4D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49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7CF78-2C55-CF44-85E9-920F08DC740B}" type="datetimeFigureOut">
              <a:rPr lang="en-US" smtClean="0"/>
              <a:t>3/21/17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F38F8-8CD1-1348-AE7A-3F7508B4D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2372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7CF78-2C55-CF44-85E9-920F08DC740B}" type="datetimeFigureOut">
              <a:rPr lang="en-US" smtClean="0"/>
              <a:t>3/21/17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F38F8-8CD1-1348-AE7A-3F7508B4D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313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7CF78-2C55-CF44-85E9-920F08DC740B}" type="datetimeFigureOut">
              <a:rPr lang="en-US" smtClean="0"/>
              <a:t>3/21/17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F38F8-8CD1-1348-AE7A-3F7508B4D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559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7CF78-2C55-CF44-85E9-920F08DC740B}" type="datetimeFigureOut">
              <a:rPr lang="en-US" smtClean="0"/>
              <a:t>3/21/17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F38F8-8CD1-1348-AE7A-3F7508B4D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0688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7CF78-2C55-CF44-85E9-920F08DC740B}" type="datetimeFigureOut">
              <a:rPr lang="en-US" smtClean="0"/>
              <a:t>3/21/17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F38F8-8CD1-1348-AE7A-3F7508B4D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637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7CF78-2C55-CF44-85E9-920F08DC740B}" type="datetimeFigureOut">
              <a:rPr lang="en-US" smtClean="0"/>
              <a:t>3/21/17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F38F8-8CD1-1348-AE7A-3F7508B4D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697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7CF78-2C55-CF44-85E9-920F08DC740B}" type="datetimeFigureOut">
              <a:rPr lang="en-US" smtClean="0"/>
              <a:t>3/21/17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F38F8-8CD1-1348-AE7A-3F7508B4D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964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7CF78-2C55-CF44-85E9-920F08DC740B}" type="datetimeFigureOut">
              <a:rPr lang="en-US" smtClean="0"/>
              <a:t>3/21/17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F38F8-8CD1-1348-AE7A-3F7508B4D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464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38200"/>
            <a:ext cx="9144000" cy="7159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752600"/>
            <a:ext cx="5867400" cy="3382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273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38200"/>
            <a:ext cx="9144000" cy="1066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92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6602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1392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2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4BDFD1A-5301-8542-88C5-855BB02DA41D}" type="datetime1">
              <a:rPr lang="en-US" altLang="x-none"/>
              <a:pPr/>
              <a:t>3/21/17</a:t>
            </a:fld>
            <a:endParaRPr lang="en-US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x-none"/>
              <a:t>EVA Communication kit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E54B8E7-58B8-574E-B462-91F16A29CE12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72994706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0887B41-4691-AE4F-BCD6-FC719145E5A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76974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7CF78-2C55-CF44-85E9-920F08DC740B}" type="datetimeFigureOut">
              <a:rPr lang="en-US" smtClean="0"/>
              <a:t>3/21/17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F38F8-8CD1-1348-AE7A-3F7508B4D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779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png"/><Relationship Id="rId1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Relationship Id="rId9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1C3043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838200"/>
            <a:ext cx="9144000" cy="50292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extBox 1"/>
          <p:cNvSpPr txBox="1"/>
          <p:nvPr userDrawn="1"/>
        </p:nvSpPr>
        <p:spPr>
          <a:xfrm>
            <a:off x="4953000" y="6101090"/>
            <a:ext cx="4156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</a:rPr>
              <a:t>Concrete Conference 2017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" cy="862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2" y="0"/>
            <a:ext cx="4475018" cy="85354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7" r:id="rId7"/>
    <p:sldLayoutId id="2147483668" r:id="rId8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7CF78-2C55-CF44-85E9-920F08DC740B}" type="datetimeFigureOut">
              <a:rPr lang="en-US" smtClean="0"/>
              <a:t>3/21/17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F38F8-8CD1-1348-AE7A-3F7508B4D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285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514600"/>
            <a:ext cx="9144000" cy="762000"/>
          </a:xfrm>
        </p:spPr>
        <p:txBody>
          <a:bodyPr/>
          <a:lstStyle/>
          <a:p>
            <a:r>
              <a:rPr lang="en-US" smtClean="0"/>
              <a:t>Concrete Durability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4724400"/>
            <a:ext cx="5562600" cy="9144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000000"/>
                </a:solidFill>
              </a:rPr>
              <a:t>Henry B. Prenger, P.E.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SulphateBar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0837" y="0"/>
            <a:ext cx="11859374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08895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6997" name="Picture 5" descr="Brid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762000"/>
            <a:ext cx="9954491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69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5029200"/>
            <a:ext cx="8102600" cy="777875"/>
          </a:xfrm>
          <a:prstGeom prst="rect">
            <a:avLst/>
          </a:prstGeom>
        </p:spPr>
        <p:txBody>
          <a:bodyPr/>
          <a:lstStyle/>
          <a:p>
            <a:pPr>
              <a:buFontTx/>
              <a:buNone/>
            </a:pPr>
            <a:r>
              <a:rPr lang="en-US" altLang="x-none" dirty="0">
                <a:solidFill>
                  <a:srgbClr val="FFFF00"/>
                </a:solidFill>
              </a:rPr>
              <a:t>    </a:t>
            </a:r>
            <a:r>
              <a:rPr lang="en-US" altLang="x-none" sz="2000" dirty="0">
                <a:solidFill>
                  <a:srgbClr val="FFFF00"/>
                </a:solidFill>
              </a:rPr>
              <a:t>The reaction is more severe at locations where the concrete is exposed to wetting and drying, than continuously wet exposures.</a:t>
            </a:r>
          </a:p>
        </p:txBody>
      </p:sp>
    </p:spTree>
    <p:extLst>
      <p:ext uri="{BB962C8B-B14F-4D97-AF65-F5344CB8AC3E}">
        <p14:creationId xmlns:p14="http://schemas.microsoft.com/office/powerpoint/2010/main" val="48033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0600"/>
            <a:ext cx="9144000" cy="715962"/>
          </a:xfrm>
        </p:spPr>
        <p:txBody>
          <a:bodyPr/>
          <a:lstStyle/>
          <a:p>
            <a:r>
              <a:rPr lang="en-US" dirty="0" smtClean="0"/>
              <a:t>SHA Spec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2438400"/>
            <a:ext cx="5867400" cy="3154363"/>
          </a:xfrm>
        </p:spPr>
        <p:txBody>
          <a:bodyPr/>
          <a:lstStyle/>
          <a:p>
            <a:r>
              <a:rPr lang="en-US" dirty="0" smtClean="0"/>
              <a:t>Type II Cement</a:t>
            </a:r>
          </a:p>
          <a:p>
            <a:r>
              <a:rPr lang="en-US" dirty="0" smtClean="0"/>
              <a:t>Type I with Fly Ash or Slag Cement with Justifying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97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932" name="Rectangle 4"/>
          <p:cNvSpPr>
            <a:spLocks noGrp="1" noChangeArrowheads="1"/>
          </p:cNvSpPr>
          <p:nvPr>
            <p:ph type="title"/>
          </p:nvPr>
        </p:nvSpPr>
        <p:spPr>
          <a:xfrm>
            <a:off x="159327" y="1066800"/>
            <a:ext cx="8229600" cy="1143000"/>
          </a:xfrm>
        </p:spPr>
        <p:txBody>
          <a:bodyPr/>
          <a:lstStyle/>
          <a:p>
            <a:r>
              <a:rPr lang="en-US" altLang="x-none" sz="4000" dirty="0"/>
              <a:t>What is Delayed </a:t>
            </a:r>
            <a:r>
              <a:rPr lang="en-US" altLang="x-none" sz="4000" dirty="0" err="1"/>
              <a:t>Ettringite</a:t>
            </a:r>
            <a:r>
              <a:rPr lang="en-US" altLang="x-none" sz="4000" dirty="0"/>
              <a:t> Formation?</a:t>
            </a:r>
          </a:p>
        </p:txBody>
      </p:sp>
      <p:sp>
        <p:nvSpPr>
          <p:cNvPr id="127693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752600"/>
            <a:ext cx="4089400" cy="2336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x-none" sz="2800"/>
              <a:t>     Concrete that undergoes high early curing temperatures form compounds that may later react in concrete, forming </a:t>
            </a:r>
            <a:r>
              <a:rPr lang="en-US" altLang="x-none" sz="2800" dirty="0" err="1"/>
              <a:t>ettringite</a:t>
            </a:r>
            <a:r>
              <a:rPr lang="en-US" altLang="x-none" sz="2800" dirty="0"/>
              <a:t> crystals and causing the concrete to deteriorate.</a:t>
            </a:r>
          </a:p>
        </p:txBody>
      </p:sp>
      <p:pic>
        <p:nvPicPr>
          <p:cNvPr id="1276936" name="Picture 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057400"/>
            <a:ext cx="3429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71152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1447800"/>
            <a:ext cx="4876800" cy="3657600"/>
          </a:xfrm>
          <a:noFill/>
        </p:spPr>
      </p:pic>
      <p:sp>
        <p:nvSpPr>
          <p:cNvPr id="11268" name="Rectangle 5"/>
          <p:cNvSpPr>
            <a:spLocks noChangeArrowheads="1"/>
          </p:cNvSpPr>
          <p:nvPr/>
        </p:nvSpPr>
        <p:spPr bwMode="auto">
          <a:xfrm>
            <a:off x="2362200" y="5105400"/>
            <a:ext cx="48006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3399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3399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99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3399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99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45000"/>
              </a:spcAft>
              <a:buFont typeface="Wingdings" charset="2"/>
              <a:buNone/>
            </a:pPr>
            <a:r>
              <a:rPr lang="it-IT" altLang="en-US" sz="2200">
                <a:solidFill>
                  <a:srgbClr val="000099"/>
                </a:solidFill>
                <a:effectLst/>
              </a:rPr>
              <a:t>DEF in a column in San Antonio, TX</a:t>
            </a:r>
            <a:endParaRPr lang="en-US" altLang="en-US" sz="2200">
              <a:solidFill>
                <a:srgbClr val="000099"/>
              </a:solidFill>
              <a:effectLst/>
            </a:endParaRPr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456406" y="6091526"/>
            <a:ext cx="365918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3399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3399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99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3399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99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45000"/>
              </a:spcAft>
              <a:buFont typeface="Wingdings" charset="2"/>
              <a:buNone/>
            </a:pPr>
            <a:r>
              <a:rPr lang="en-US" altLang="en-US" sz="2200" dirty="0">
                <a:solidFill>
                  <a:srgbClr val="FFFF00"/>
                </a:solidFill>
                <a:effectLst/>
              </a:rPr>
              <a:t>Ref: FHWA/TX-08/0-4563-1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60198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5000"/>
              </a:spcAft>
              <a:buClr>
                <a:srgbClr val="FF6600"/>
              </a:buClr>
              <a:buSzPct val="85000"/>
              <a:buFont typeface="Wingdings" charset="2"/>
              <a:buChar char="Ø"/>
              <a:defRPr sz="24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5000"/>
              </a:spcAft>
              <a:buClr>
                <a:srgbClr val="FF6600"/>
              </a:buClr>
              <a:buSzPct val="85000"/>
              <a:buFont typeface="Wingdings" charset="2"/>
              <a:buChar char="Ø"/>
              <a:defRPr sz="24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5000"/>
              </a:spcAft>
              <a:buClr>
                <a:srgbClr val="FF6600"/>
              </a:buClr>
              <a:buSzPct val="85000"/>
              <a:buFont typeface="Wingdings" charset="2"/>
              <a:buChar char="Ø"/>
              <a:defRPr sz="24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5000"/>
              </a:spcAft>
              <a:buClr>
                <a:srgbClr val="FF6600"/>
              </a:buClr>
              <a:buSzPct val="85000"/>
              <a:buFont typeface="Wingdings" charset="2"/>
              <a:buChar char="Ø"/>
              <a:defRPr sz="2400">
                <a:solidFill>
                  <a:schemeClr val="bg2"/>
                </a:solidFill>
                <a:latin typeface="Arial" charset="0"/>
              </a:defRPr>
            </a:lvl9pPr>
          </a:lstStyle>
          <a:p>
            <a:fld id="{83ECF1D8-C0D5-FB41-A842-998D30CAAC06}" type="slidenum">
              <a:rPr lang="en-US" altLang="x-none" sz="1400">
                <a:solidFill>
                  <a:schemeClr val="accent2"/>
                </a:solidFill>
              </a:rPr>
              <a:pPr/>
              <a:t>14</a:t>
            </a:fld>
            <a:endParaRPr lang="en-US" altLang="x-none" sz="14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I895PI~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8157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0" y="25400"/>
          <a:ext cx="4114800" cy="229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/>
                <a:gridCol w="1295400"/>
                <a:gridCol w="12192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Initial Spec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Final Spec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Concrete Temp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 </a:t>
                      </a:r>
                      <a:r>
                        <a:rPr lang="en-US" sz="1800" b="0" i="0" u="none" strike="noStrike" baseline="300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</a:t>
                      </a:r>
                      <a:r>
                        <a:rPr lang="en-US" sz="18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</a:t>
                      </a:r>
                      <a:endParaRPr lang="en-US" sz="18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</a:t>
                      </a:r>
                      <a:r>
                        <a:rPr lang="en-US" sz="1800" b="0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u="none" strike="noStrike" baseline="300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</a:t>
                      </a:r>
                      <a:r>
                        <a:rPr lang="en-US" sz="18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</a:t>
                      </a:r>
                      <a:endParaRPr lang="en-US" sz="18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Temp Differential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35 </a:t>
                      </a:r>
                      <a:r>
                        <a:rPr lang="en-US" sz="1800" b="0" i="0" u="none" strike="noStrike" baseline="300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</a:t>
                      </a:r>
                      <a:r>
                        <a:rPr lang="en-US" sz="18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</a:t>
                      </a:r>
                      <a:endParaRPr lang="en-US" sz="18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Calculated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Max Temp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135</a:t>
                      </a:r>
                      <a:r>
                        <a:rPr lang="en-US" sz="1800" b="0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u="none" strike="noStrike" baseline="300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</a:t>
                      </a:r>
                      <a:r>
                        <a:rPr lang="en-US" sz="18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</a:t>
                      </a:r>
                      <a:endParaRPr lang="en-US" sz="18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165</a:t>
                      </a:r>
                      <a:r>
                        <a:rPr lang="en-US" sz="1800" b="0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u="none" strike="noStrike" baseline="300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</a:t>
                      </a:r>
                      <a:r>
                        <a:rPr lang="en-US" sz="18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</a:t>
                      </a:r>
                      <a:endParaRPr lang="en-US" sz="18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188510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15000" y="5486400"/>
            <a:ext cx="3136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Swope and Associates</a:t>
            </a:r>
            <a:endParaRPr lang="en-US" dirty="0"/>
          </a:p>
        </p:txBody>
      </p:sp>
      <p:pic>
        <p:nvPicPr>
          <p:cNvPr id="8" name="Picture 7" descr="Screen Shot 2016-04-16 at 3.22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990600"/>
            <a:ext cx="6604858" cy="44947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72200" y="1295400"/>
            <a:ext cx="1796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Concrete Footing</a:t>
            </a:r>
          </a:p>
          <a:p>
            <a:r>
              <a:rPr lang="en-US" dirty="0" smtClean="0"/>
              <a:t>40’ x 35’ x 10’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04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715962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Woodrow Wilson Bridge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11174264_687348024702686_7470450720009050874_o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6715"/>
          <a:stretch/>
        </p:blipFill>
        <p:spPr>
          <a:xfrm>
            <a:off x="0" y="838199"/>
            <a:ext cx="9144000" cy="5029201"/>
          </a:xfrm>
        </p:spPr>
      </p:pic>
      <p:sp>
        <p:nvSpPr>
          <p:cNvPr id="3" name="TextBox 2"/>
          <p:cNvSpPr txBox="1"/>
          <p:nvPr/>
        </p:nvSpPr>
        <p:spPr>
          <a:xfrm>
            <a:off x="0" y="914400"/>
            <a:ext cx="5334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Original spec called for a max of 50% slag cement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Changed to 75% for mass concrete portions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56 day strengths specified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Strengths were exceeded at 28 days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22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June 08 005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15431" b="15256"/>
          <a:stretch/>
        </p:blipFill>
        <p:spPr>
          <a:xfrm>
            <a:off x="0" y="838200"/>
            <a:ext cx="9241654" cy="5041900"/>
          </a:xfrm>
        </p:spPr>
      </p:pic>
      <p:sp>
        <p:nvSpPr>
          <p:cNvPr id="3" name="Rectangle 2"/>
          <p:cNvSpPr/>
          <p:nvPr/>
        </p:nvSpPr>
        <p:spPr>
          <a:xfrm>
            <a:off x="990600" y="914400"/>
            <a:ext cx="457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FFFF00"/>
                </a:solidFill>
              </a:rPr>
              <a:t>56 </a:t>
            </a:r>
            <a:r>
              <a:rPr lang="en-US" baseline="30000" dirty="0" err="1">
                <a:solidFill>
                  <a:srgbClr val="FFFF00"/>
                </a:solidFill>
              </a:rPr>
              <a:t>o</a:t>
            </a:r>
            <a:r>
              <a:rPr lang="en-US" dirty="0" err="1">
                <a:solidFill>
                  <a:srgbClr val="FFFF00"/>
                </a:solidFill>
              </a:rPr>
              <a:t>F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temperature differential allowed     </a:t>
            </a:r>
            <a:r>
              <a:rPr lang="en-US" dirty="0">
                <a:solidFill>
                  <a:srgbClr val="FFFF00"/>
                </a:solidFill>
              </a:rPr>
              <a:t>(40 </a:t>
            </a:r>
            <a:r>
              <a:rPr lang="en-US" baseline="30000" dirty="0" err="1">
                <a:solidFill>
                  <a:srgbClr val="FFFF00"/>
                </a:solidFill>
              </a:rPr>
              <a:t>o</a:t>
            </a:r>
            <a:r>
              <a:rPr lang="en-US" dirty="0" err="1">
                <a:solidFill>
                  <a:srgbClr val="FFFF00"/>
                </a:solidFill>
              </a:rPr>
              <a:t>F</a:t>
            </a:r>
            <a:r>
              <a:rPr lang="en-US" dirty="0">
                <a:solidFill>
                  <a:srgbClr val="FFFF00"/>
                </a:solidFill>
              </a:rPr>
              <a:t> observed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Higher differential allowed due to reinforcing steel, increasing compressive forces due to column height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16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0600"/>
            <a:ext cx="9144000" cy="715962"/>
          </a:xfrm>
        </p:spPr>
        <p:txBody>
          <a:bodyPr/>
          <a:lstStyle/>
          <a:p>
            <a:r>
              <a:rPr lang="en-US" dirty="0" smtClean="0"/>
              <a:t>SHA Spec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2057400"/>
            <a:ext cx="6781800" cy="3382963"/>
          </a:xfrm>
        </p:spPr>
        <p:txBody>
          <a:bodyPr/>
          <a:lstStyle/>
          <a:p>
            <a:r>
              <a:rPr lang="en-US" dirty="0" smtClean="0"/>
              <a:t>Evolving</a:t>
            </a:r>
          </a:p>
          <a:p>
            <a:r>
              <a:rPr lang="en-US" dirty="0" smtClean="0"/>
              <a:t>Max Temperature 158 </a:t>
            </a:r>
            <a:r>
              <a:rPr lang="en-US" baseline="30000" dirty="0" err="1" smtClean="0"/>
              <a:t>o</a:t>
            </a:r>
            <a:r>
              <a:rPr lang="en-US" dirty="0" err="1" smtClean="0"/>
              <a:t>F</a:t>
            </a:r>
            <a:endParaRPr lang="en-US" dirty="0" smtClean="0"/>
          </a:p>
          <a:p>
            <a:r>
              <a:rPr lang="en-US" dirty="0" smtClean="0"/>
              <a:t>Max Temperature Differential 35 </a:t>
            </a:r>
            <a:r>
              <a:rPr lang="en-US" baseline="30000" dirty="0" err="1" smtClean="0"/>
              <a:t>o</a:t>
            </a:r>
            <a:r>
              <a:rPr lang="en-US" dirty="0" err="1" smtClean="0"/>
              <a:t>F</a:t>
            </a:r>
            <a:r>
              <a:rPr lang="en-US" dirty="0" smtClean="0"/>
              <a:t>?</a:t>
            </a:r>
            <a:endParaRPr lang="en-US" dirty="0" smtClean="0"/>
          </a:p>
          <a:p>
            <a:r>
              <a:rPr lang="en-US" dirty="0" smtClean="0"/>
              <a:t>Thermal Control 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19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anthe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7" b="8277"/>
          <a:stretch>
            <a:fillRect/>
          </a:stretch>
        </p:blipFill>
        <p:spPr bwMode="auto">
          <a:xfrm>
            <a:off x="-61932" y="838200"/>
            <a:ext cx="9205932" cy="53078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09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1" name="Picture 7" descr="DSCF004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952500"/>
            <a:ext cx="7156450" cy="58150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884363" y="6308725"/>
            <a:ext cx="1698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x-none" altLang="x-none" sz="2400">
              <a:latin typeface="Times" charset="0"/>
            </a:endParaRP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title"/>
          </p:nvPr>
        </p:nvSpPr>
        <p:spPr>
          <a:xfrm rot="21298355">
            <a:off x="1160474" y="4596004"/>
            <a:ext cx="6826250" cy="701675"/>
          </a:xfrm>
        </p:spPr>
        <p:txBody>
          <a:bodyPr/>
          <a:lstStyle/>
          <a:p>
            <a:r>
              <a:rPr lang="en-US" altLang="x-none" sz="3600" b="1" dirty="0" smtClean="0">
                <a:solidFill>
                  <a:srgbClr val="FFFF00"/>
                </a:solidFill>
              </a:rPr>
              <a:t>Permeability</a:t>
            </a:r>
            <a:endParaRPr lang="en-US" altLang="x-none" sz="3600" b="1" dirty="0">
              <a:solidFill>
                <a:srgbClr val="FFFF00"/>
              </a:solidFill>
            </a:endParaRPr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 rot="21339603">
            <a:off x="1720056" y="5766831"/>
            <a:ext cx="6002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x-none" sz="2400" b="1" dirty="0">
                <a:solidFill>
                  <a:srgbClr val="FFFF00"/>
                </a:solidFill>
              </a:rPr>
              <a:t>Interstate 66 West of Washington D.C.</a:t>
            </a:r>
            <a:endParaRPr lang="en-US" altLang="x-none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3198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Grp="1" noChangeArrowheads="1"/>
          </p:cNvSpPr>
          <p:nvPr>
            <p:ph type="title"/>
          </p:nvPr>
        </p:nvSpPr>
        <p:spPr>
          <a:xfrm>
            <a:off x="488950" y="0"/>
            <a:ext cx="8274050" cy="595313"/>
          </a:xfrm>
        </p:spPr>
        <p:txBody>
          <a:bodyPr/>
          <a:lstStyle/>
          <a:p>
            <a:r>
              <a:rPr lang="en-CA" altLang="x-none" sz="3600">
                <a:solidFill>
                  <a:srgbClr val="004C2E"/>
                </a:solidFill>
              </a:rPr>
              <a:t>Permeability of Concrete - Corrosion</a:t>
            </a:r>
            <a:endParaRPr lang="en-US" altLang="x-none" sz="3600">
              <a:solidFill>
                <a:srgbClr val="004C2E"/>
              </a:solidFill>
            </a:endParaRPr>
          </a:p>
        </p:txBody>
      </p:sp>
      <p:sp>
        <p:nvSpPr>
          <p:cNvPr id="19461" name="Rectangle 5" descr="Water droplets"/>
          <p:cNvSpPr>
            <a:spLocks noChangeArrowheads="1"/>
          </p:cNvSpPr>
          <p:nvPr/>
        </p:nvSpPr>
        <p:spPr bwMode="auto">
          <a:xfrm>
            <a:off x="609600" y="609600"/>
            <a:ext cx="7848600" cy="3048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9462" name="Picture 6" descr="1-07 Crshd Lmstn Sctn"/>
          <p:cNvPicPr>
            <a:picLocks noChangeAspect="1" noChangeArrowheads="1"/>
          </p:cNvPicPr>
          <p:nvPr/>
        </p:nvPicPr>
        <p:blipFill>
          <a:blip r:embed="rId4">
            <a:lum bright="50000" contrast="-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660" y="1192894"/>
            <a:ext cx="6932540" cy="4430129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463" name="Group 7"/>
          <p:cNvGrpSpPr>
            <a:grpSpLocks/>
          </p:cNvGrpSpPr>
          <p:nvPr/>
        </p:nvGrpSpPr>
        <p:grpSpPr bwMode="auto">
          <a:xfrm>
            <a:off x="1406525" y="2552700"/>
            <a:ext cx="6261100" cy="511175"/>
            <a:chOff x="890" y="1425"/>
            <a:chExt cx="1865" cy="213"/>
          </a:xfrm>
        </p:grpSpPr>
        <p:sp>
          <p:nvSpPr>
            <p:cNvPr id="19464" name="Rectangle 8"/>
            <p:cNvSpPr>
              <a:spLocks noChangeArrowheads="1"/>
            </p:cNvSpPr>
            <p:nvPr/>
          </p:nvSpPr>
          <p:spPr bwMode="auto">
            <a:xfrm>
              <a:off x="890" y="1449"/>
              <a:ext cx="1865" cy="165"/>
            </a:xfrm>
            <a:prstGeom prst="rect">
              <a:avLst/>
            </a:prstGeom>
            <a:gradFill rotWithShape="0">
              <a:gsLst>
                <a:gs pos="0">
                  <a:srgbClr val="DDDDDD">
                    <a:gamma/>
                    <a:shade val="46275"/>
                    <a:invGamma/>
                  </a:srgbClr>
                </a:gs>
                <a:gs pos="50000">
                  <a:srgbClr val="DDDDDD"/>
                </a:gs>
                <a:gs pos="100000">
                  <a:srgbClr val="DDDDDD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5" name="Rectangle 9"/>
            <p:cNvSpPr>
              <a:spLocks noChangeArrowheads="1"/>
            </p:cNvSpPr>
            <p:nvPr/>
          </p:nvSpPr>
          <p:spPr bwMode="auto">
            <a:xfrm>
              <a:off x="890" y="1521"/>
              <a:ext cx="1861" cy="19"/>
            </a:xfrm>
            <a:prstGeom prst="rect">
              <a:avLst/>
            </a:pr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6" name="Freeform 10"/>
            <p:cNvSpPr>
              <a:spLocks/>
            </p:cNvSpPr>
            <p:nvPr/>
          </p:nvSpPr>
          <p:spPr bwMode="auto">
            <a:xfrm>
              <a:off x="1073" y="1425"/>
              <a:ext cx="124" cy="101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7" name="Freeform 11"/>
            <p:cNvSpPr>
              <a:spLocks/>
            </p:cNvSpPr>
            <p:nvPr/>
          </p:nvSpPr>
          <p:spPr bwMode="auto">
            <a:xfrm>
              <a:off x="1242" y="1425"/>
              <a:ext cx="125" cy="101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8" name="Freeform 12"/>
            <p:cNvSpPr>
              <a:spLocks/>
            </p:cNvSpPr>
            <p:nvPr/>
          </p:nvSpPr>
          <p:spPr bwMode="auto">
            <a:xfrm>
              <a:off x="1583" y="1425"/>
              <a:ext cx="125" cy="101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9" name="Freeform 13"/>
            <p:cNvSpPr>
              <a:spLocks/>
            </p:cNvSpPr>
            <p:nvPr/>
          </p:nvSpPr>
          <p:spPr bwMode="auto">
            <a:xfrm>
              <a:off x="1753" y="1425"/>
              <a:ext cx="126" cy="101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0" name="Freeform 14"/>
            <p:cNvSpPr>
              <a:spLocks/>
            </p:cNvSpPr>
            <p:nvPr/>
          </p:nvSpPr>
          <p:spPr bwMode="auto">
            <a:xfrm>
              <a:off x="1923" y="1425"/>
              <a:ext cx="125" cy="101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1" name="Freeform 15"/>
            <p:cNvSpPr>
              <a:spLocks/>
            </p:cNvSpPr>
            <p:nvPr/>
          </p:nvSpPr>
          <p:spPr bwMode="auto">
            <a:xfrm>
              <a:off x="2094" y="1425"/>
              <a:ext cx="125" cy="101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2" name="Freeform 16"/>
            <p:cNvSpPr>
              <a:spLocks/>
            </p:cNvSpPr>
            <p:nvPr/>
          </p:nvSpPr>
          <p:spPr bwMode="auto">
            <a:xfrm>
              <a:off x="2265" y="1425"/>
              <a:ext cx="124" cy="101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3" name="Freeform 17"/>
            <p:cNvSpPr>
              <a:spLocks/>
            </p:cNvSpPr>
            <p:nvPr/>
          </p:nvSpPr>
          <p:spPr bwMode="auto">
            <a:xfrm>
              <a:off x="2435" y="1425"/>
              <a:ext cx="125" cy="101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4" name="Freeform 18"/>
            <p:cNvSpPr>
              <a:spLocks/>
            </p:cNvSpPr>
            <p:nvPr/>
          </p:nvSpPr>
          <p:spPr bwMode="auto">
            <a:xfrm>
              <a:off x="902" y="1425"/>
              <a:ext cx="124" cy="101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5" name="Freeform 19"/>
            <p:cNvSpPr>
              <a:spLocks/>
            </p:cNvSpPr>
            <p:nvPr/>
          </p:nvSpPr>
          <p:spPr bwMode="auto">
            <a:xfrm>
              <a:off x="2606" y="1425"/>
              <a:ext cx="124" cy="101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6" name="Freeform 20"/>
            <p:cNvSpPr>
              <a:spLocks/>
            </p:cNvSpPr>
            <p:nvPr/>
          </p:nvSpPr>
          <p:spPr bwMode="auto">
            <a:xfrm rot="10800000">
              <a:off x="2452" y="1537"/>
              <a:ext cx="124" cy="100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7" name="Freeform 21"/>
            <p:cNvSpPr>
              <a:spLocks/>
            </p:cNvSpPr>
            <p:nvPr/>
          </p:nvSpPr>
          <p:spPr bwMode="auto">
            <a:xfrm rot="10800000">
              <a:off x="2281" y="1537"/>
              <a:ext cx="124" cy="100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8" name="Freeform 22"/>
            <p:cNvSpPr>
              <a:spLocks/>
            </p:cNvSpPr>
            <p:nvPr/>
          </p:nvSpPr>
          <p:spPr bwMode="auto">
            <a:xfrm rot="10800000">
              <a:off x="2112" y="1537"/>
              <a:ext cx="125" cy="100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9" name="Freeform 23"/>
            <p:cNvSpPr>
              <a:spLocks/>
            </p:cNvSpPr>
            <p:nvPr/>
          </p:nvSpPr>
          <p:spPr bwMode="auto">
            <a:xfrm rot="10800000">
              <a:off x="1941" y="1537"/>
              <a:ext cx="125" cy="100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80" name="Freeform 24"/>
            <p:cNvSpPr>
              <a:spLocks/>
            </p:cNvSpPr>
            <p:nvPr/>
          </p:nvSpPr>
          <p:spPr bwMode="auto">
            <a:xfrm rot="10800000">
              <a:off x="1772" y="1538"/>
              <a:ext cx="125" cy="100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81" name="Freeform 25"/>
            <p:cNvSpPr>
              <a:spLocks/>
            </p:cNvSpPr>
            <p:nvPr/>
          </p:nvSpPr>
          <p:spPr bwMode="auto">
            <a:xfrm rot="10800000">
              <a:off x="1600" y="1537"/>
              <a:ext cx="124" cy="100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82" name="Freeform 26"/>
            <p:cNvSpPr>
              <a:spLocks/>
            </p:cNvSpPr>
            <p:nvPr/>
          </p:nvSpPr>
          <p:spPr bwMode="auto">
            <a:xfrm rot="10800000">
              <a:off x="1430" y="1537"/>
              <a:ext cx="123" cy="100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83" name="Freeform 27"/>
            <p:cNvSpPr>
              <a:spLocks/>
            </p:cNvSpPr>
            <p:nvPr/>
          </p:nvSpPr>
          <p:spPr bwMode="auto">
            <a:xfrm rot="10800000">
              <a:off x="1259" y="1537"/>
              <a:ext cx="124" cy="100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84" name="Freeform 28"/>
            <p:cNvSpPr>
              <a:spLocks/>
            </p:cNvSpPr>
            <p:nvPr/>
          </p:nvSpPr>
          <p:spPr bwMode="auto">
            <a:xfrm rot="10800000">
              <a:off x="1088" y="1537"/>
              <a:ext cx="124" cy="100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85" name="Freeform 29"/>
            <p:cNvSpPr>
              <a:spLocks/>
            </p:cNvSpPr>
            <p:nvPr/>
          </p:nvSpPr>
          <p:spPr bwMode="auto">
            <a:xfrm rot="10800000">
              <a:off x="2622" y="1537"/>
              <a:ext cx="124" cy="100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86" name="Freeform 30"/>
            <p:cNvSpPr>
              <a:spLocks/>
            </p:cNvSpPr>
            <p:nvPr/>
          </p:nvSpPr>
          <p:spPr bwMode="auto">
            <a:xfrm rot="10800000">
              <a:off x="918" y="1537"/>
              <a:ext cx="124" cy="100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87" name="Freeform 31"/>
            <p:cNvSpPr>
              <a:spLocks/>
            </p:cNvSpPr>
            <p:nvPr/>
          </p:nvSpPr>
          <p:spPr bwMode="auto">
            <a:xfrm>
              <a:off x="1413" y="1425"/>
              <a:ext cx="125" cy="101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488" name="Group 32"/>
          <p:cNvGrpSpPr>
            <a:grpSpLocks/>
          </p:cNvGrpSpPr>
          <p:nvPr/>
        </p:nvGrpSpPr>
        <p:grpSpPr bwMode="auto">
          <a:xfrm>
            <a:off x="1406525" y="4587875"/>
            <a:ext cx="6261100" cy="533400"/>
            <a:chOff x="890" y="1425"/>
            <a:chExt cx="1865" cy="213"/>
          </a:xfrm>
        </p:grpSpPr>
        <p:sp>
          <p:nvSpPr>
            <p:cNvPr id="19489" name="Rectangle 33"/>
            <p:cNvSpPr>
              <a:spLocks noChangeArrowheads="1"/>
            </p:cNvSpPr>
            <p:nvPr/>
          </p:nvSpPr>
          <p:spPr bwMode="auto">
            <a:xfrm>
              <a:off x="890" y="1449"/>
              <a:ext cx="1865" cy="165"/>
            </a:xfrm>
            <a:prstGeom prst="rect">
              <a:avLst/>
            </a:prstGeom>
            <a:gradFill rotWithShape="0">
              <a:gsLst>
                <a:gs pos="0">
                  <a:srgbClr val="DDDDDD">
                    <a:gamma/>
                    <a:shade val="46275"/>
                    <a:invGamma/>
                  </a:srgbClr>
                </a:gs>
                <a:gs pos="50000">
                  <a:srgbClr val="DDDDDD"/>
                </a:gs>
                <a:gs pos="100000">
                  <a:srgbClr val="DDDDDD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0" name="Rectangle 34"/>
            <p:cNvSpPr>
              <a:spLocks noChangeArrowheads="1"/>
            </p:cNvSpPr>
            <p:nvPr/>
          </p:nvSpPr>
          <p:spPr bwMode="auto">
            <a:xfrm>
              <a:off x="890" y="1521"/>
              <a:ext cx="1861" cy="19"/>
            </a:xfrm>
            <a:prstGeom prst="rect">
              <a:avLst/>
            </a:pr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1" name="Freeform 35"/>
            <p:cNvSpPr>
              <a:spLocks/>
            </p:cNvSpPr>
            <p:nvPr/>
          </p:nvSpPr>
          <p:spPr bwMode="auto">
            <a:xfrm>
              <a:off x="1073" y="1425"/>
              <a:ext cx="124" cy="101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2" name="Freeform 36"/>
            <p:cNvSpPr>
              <a:spLocks/>
            </p:cNvSpPr>
            <p:nvPr/>
          </p:nvSpPr>
          <p:spPr bwMode="auto">
            <a:xfrm>
              <a:off x="1242" y="1425"/>
              <a:ext cx="125" cy="101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3" name="Freeform 37"/>
            <p:cNvSpPr>
              <a:spLocks/>
            </p:cNvSpPr>
            <p:nvPr/>
          </p:nvSpPr>
          <p:spPr bwMode="auto">
            <a:xfrm>
              <a:off x="1583" y="1425"/>
              <a:ext cx="125" cy="101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4" name="Freeform 38"/>
            <p:cNvSpPr>
              <a:spLocks/>
            </p:cNvSpPr>
            <p:nvPr/>
          </p:nvSpPr>
          <p:spPr bwMode="auto">
            <a:xfrm>
              <a:off x="1753" y="1425"/>
              <a:ext cx="126" cy="101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5" name="Freeform 39"/>
            <p:cNvSpPr>
              <a:spLocks/>
            </p:cNvSpPr>
            <p:nvPr/>
          </p:nvSpPr>
          <p:spPr bwMode="auto">
            <a:xfrm>
              <a:off x="1923" y="1425"/>
              <a:ext cx="125" cy="101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6" name="Freeform 40"/>
            <p:cNvSpPr>
              <a:spLocks/>
            </p:cNvSpPr>
            <p:nvPr/>
          </p:nvSpPr>
          <p:spPr bwMode="auto">
            <a:xfrm>
              <a:off x="2094" y="1425"/>
              <a:ext cx="125" cy="101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7" name="Freeform 41"/>
            <p:cNvSpPr>
              <a:spLocks/>
            </p:cNvSpPr>
            <p:nvPr/>
          </p:nvSpPr>
          <p:spPr bwMode="auto">
            <a:xfrm>
              <a:off x="2265" y="1425"/>
              <a:ext cx="124" cy="101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8" name="Freeform 42"/>
            <p:cNvSpPr>
              <a:spLocks/>
            </p:cNvSpPr>
            <p:nvPr/>
          </p:nvSpPr>
          <p:spPr bwMode="auto">
            <a:xfrm>
              <a:off x="2435" y="1425"/>
              <a:ext cx="125" cy="101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9" name="Freeform 43"/>
            <p:cNvSpPr>
              <a:spLocks/>
            </p:cNvSpPr>
            <p:nvPr/>
          </p:nvSpPr>
          <p:spPr bwMode="auto">
            <a:xfrm>
              <a:off x="902" y="1425"/>
              <a:ext cx="124" cy="101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0" name="Freeform 44"/>
            <p:cNvSpPr>
              <a:spLocks/>
            </p:cNvSpPr>
            <p:nvPr/>
          </p:nvSpPr>
          <p:spPr bwMode="auto">
            <a:xfrm>
              <a:off x="2606" y="1425"/>
              <a:ext cx="124" cy="101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1" name="Freeform 45"/>
            <p:cNvSpPr>
              <a:spLocks/>
            </p:cNvSpPr>
            <p:nvPr/>
          </p:nvSpPr>
          <p:spPr bwMode="auto">
            <a:xfrm rot="10800000">
              <a:off x="2452" y="1537"/>
              <a:ext cx="124" cy="100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2" name="Freeform 46"/>
            <p:cNvSpPr>
              <a:spLocks/>
            </p:cNvSpPr>
            <p:nvPr/>
          </p:nvSpPr>
          <p:spPr bwMode="auto">
            <a:xfrm rot="10800000">
              <a:off x="2281" y="1537"/>
              <a:ext cx="124" cy="100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3" name="Freeform 47"/>
            <p:cNvSpPr>
              <a:spLocks/>
            </p:cNvSpPr>
            <p:nvPr/>
          </p:nvSpPr>
          <p:spPr bwMode="auto">
            <a:xfrm rot="10800000">
              <a:off x="2112" y="1537"/>
              <a:ext cx="125" cy="100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4" name="Freeform 48"/>
            <p:cNvSpPr>
              <a:spLocks/>
            </p:cNvSpPr>
            <p:nvPr/>
          </p:nvSpPr>
          <p:spPr bwMode="auto">
            <a:xfrm rot="10800000">
              <a:off x="1941" y="1537"/>
              <a:ext cx="125" cy="100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5" name="Freeform 49"/>
            <p:cNvSpPr>
              <a:spLocks/>
            </p:cNvSpPr>
            <p:nvPr/>
          </p:nvSpPr>
          <p:spPr bwMode="auto">
            <a:xfrm rot="10800000">
              <a:off x="1772" y="1538"/>
              <a:ext cx="125" cy="100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6" name="Freeform 50"/>
            <p:cNvSpPr>
              <a:spLocks/>
            </p:cNvSpPr>
            <p:nvPr/>
          </p:nvSpPr>
          <p:spPr bwMode="auto">
            <a:xfrm rot="10800000">
              <a:off x="1600" y="1537"/>
              <a:ext cx="124" cy="100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7" name="Freeform 51"/>
            <p:cNvSpPr>
              <a:spLocks/>
            </p:cNvSpPr>
            <p:nvPr/>
          </p:nvSpPr>
          <p:spPr bwMode="auto">
            <a:xfrm rot="10800000">
              <a:off x="1430" y="1537"/>
              <a:ext cx="123" cy="100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8" name="Freeform 52"/>
            <p:cNvSpPr>
              <a:spLocks/>
            </p:cNvSpPr>
            <p:nvPr/>
          </p:nvSpPr>
          <p:spPr bwMode="auto">
            <a:xfrm rot="10800000">
              <a:off x="1259" y="1537"/>
              <a:ext cx="124" cy="100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9" name="Freeform 53"/>
            <p:cNvSpPr>
              <a:spLocks/>
            </p:cNvSpPr>
            <p:nvPr/>
          </p:nvSpPr>
          <p:spPr bwMode="auto">
            <a:xfrm rot="10800000">
              <a:off x="1088" y="1537"/>
              <a:ext cx="124" cy="100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0" name="Freeform 54"/>
            <p:cNvSpPr>
              <a:spLocks/>
            </p:cNvSpPr>
            <p:nvPr/>
          </p:nvSpPr>
          <p:spPr bwMode="auto">
            <a:xfrm rot="10800000">
              <a:off x="2622" y="1537"/>
              <a:ext cx="124" cy="100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1" name="Freeform 55"/>
            <p:cNvSpPr>
              <a:spLocks/>
            </p:cNvSpPr>
            <p:nvPr/>
          </p:nvSpPr>
          <p:spPr bwMode="auto">
            <a:xfrm rot="10800000">
              <a:off x="918" y="1537"/>
              <a:ext cx="124" cy="100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2" name="Freeform 56"/>
            <p:cNvSpPr>
              <a:spLocks/>
            </p:cNvSpPr>
            <p:nvPr/>
          </p:nvSpPr>
          <p:spPr bwMode="auto">
            <a:xfrm>
              <a:off x="1413" y="1425"/>
              <a:ext cx="125" cy="101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513" name="Group 57"/>
          <p:cNvGrpSpPr>
            <a:grpSpLocks/>
          </p:cNvGrpSpPr>
          <p:nvPr/>
        </p:nvGrpSpPr>
        <p:grpSpPr bwMode="auto">
          <a:xfrm rot="-5400000">
            <a:off x="588963" y="3694112"/>
            <a:ext cx="2971800" cy="492125"/>
            <a:chOff x="890" y="1425"/>
            <a:chExt cx="1865" cy="213"/>
          </a:xfrm>
        </p:grpSpPr>
        <p:sp>
          <p:nvSpPr>
            <p:cNvPr id="19514" name="Rectangle 58"/>
            <p:cNvSpPr>
              <a:spLocks noChangeArrowheads="1"/>
            </p:cNvSpPr>
            <p:nvPr/>
          </p:nvSpPr>
          <p:spPr bwMode="auto">
            <a:xfrm>
              <a:off x="890" y="1449"/>
              <a:ext cx="1865" cy="165"/>
            </a:xfrm>
            <a:prstGeom prst="rect">
              <a:avLst/>
            </a:prstGeom>
            <a:gradFill rotWithShape="0">
              <a:gsLst>
                <a:gs pos="0">
                  <a:srgbClr val="DDDDDD">
                    <a:gamma/>
                    <a:shade val="46275"/>
                    <a:invGamma/>
                  </a:srgbClr>
                </a:gs>
                <a:gs pos="50000">
                  <a:srgbClr val="DDDDDD"/>
                </a:gs>
                <a:gs pos="100000">
                  <a:srgbClr val="DDDDDD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5" name="Rectangle 59"/>
            <p:cNvSpPr>
              <a:spLocks noChangeArrowheads="1"/>
            </p:cNvSpPr>
            <p:nvPr/>
          </p:nvSpPr>
          <p:spPr bwMode="auto">
            <a:xfrm>
              <a:off x="890" y="1521"/>
              <a:ext cx="1861" cy="19"/>
            </a:xfrm>
            <a:prstGeom prst="rect">
              <a:avLst/>
            </a:pr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6" name="Freeform 60"/>
            <p:cNvSpPr>
              <a:spLocks/>
            </p:cNvSpPr>
            <p:nvPr/>
          </p:nvSpPr>
          <p:spPr bwMode="auto">
            <a:xfrm>
              <a:off x="1073" y="1425"/>
              <a:ext cx="124" cy="101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7" name="Freeform 61"/>
            <p:cNvSpPr>
              <a:spLocks/>
            </p:cNvSpPr>
            <p:nvPr/>
          </p:nvSpPr>
          <p:spPr bwMode="auto">
            <a:xfrm>
              <a:off x="1242" y="1425"/>
              <a:ext cx="125" cy="101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8" name="Freeform 62"/>
            <p:cNvSpPr>
              <a:spLocks/>
            </p:cNvSpPr>
            <p:nvPr/>
          </p:nvSpPr>
          <p:spPr bwMode="auto">
            <a:xfrm>
              <a:off x="1583" y="1425"/>
              <a:ext cx="125" cy="101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9" name="Freeform 63"/>
            <p:cNvSpPr>
              <a:spLocks/>
            </p:cNvSpPr>
            <p:nvPr/>
          </p:nvSpPr>
          <p:spPr bwMode="auto">
            <a:xfrm>
              <a:off x="1753" y="1425"/>
              <a:ext cx="126" cy="101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0" name="Freeform 64"/>
            <p:cNvSpPr>
              <a:spLocks/>
            </p:cNvSpPr>
            <p:nvPr/>
          </p:nvSpPr>
          <p:spPr bwMode="auto">
            <a:xfrm>
              <a:off x="1923" y="1425"/>
              <a:ext cx="125" cy="101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1" name="Freeform 65"/>
            <p:cNvSpPr>
              <a:spLocks/>
            </p:cNvSpPr>
            <p:nvPr/>
          </p:nvSpPr>
          <p:spPr bwMode="auto">
            <a:xfrm>
              <a:off x="2094" y="1425"/>
              <a:ext cx="125" cy="101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2" name="Freeform 66"/>
            <p:cNvSpPr>
              <a:spLocks/>
            </p:cNvSpPr>
            <p:nvPr/>
          </p:nvSpPr>
          <p:spPr bwMode="auto">
            <a:xfrm>
              <a:off x="2265" y="1425"/>
              <a:ext cx="124" cy="101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3" name="Freeform 67"/>
            <p:cNvSpPr>
              <a:spLocks/>
            </p:cNvSpPr>
            <p:nvPr/>
          </p:nvSpPr>
          <p:spPr bwMode="auto">
            <a:xfrm>
              <a:off x="2435" y="1425"/>
              <a:ext cx="125" cy="101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4" name="Freeform 68"/>
            <p:cNvSpPr>
              <a:spLocks/>
            </p:cNvSpPr>
            <p:nvPr/>
          </p:nvSpPr>
          <p:spPr bwMode="auto">
            <a:xfrm>
              <a:off x="902" y="1425"/>
              <a:ext cx="124" cy="101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5" name="Freeform 69"/>
            <p:cNvSpPr>
              <a:spLocks/>
            </p:cNvSpPr>
            <p:nvPr/>
          </p:nvSpPr>
          <p:spPr bwMode="auto">
            <a:xfrm>
              <a:off x="2606" y="1425"/>
              <a:ext cx="124" cy="101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6" name="Freeform 70"/>
            <p:cNvSpPr>
              <a:spLocks/>
            </p:cNvSpPr>
            <p:nvPr/>
          </p:nvSpPr>
          <p:spPr bwMode="auto">
            <a:xfrm rot="10800000">
              <a:off x="2452" y="1537"/>
              <a:ext cx="124" cy="100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7" name="Freeform 71"/>
            <p:cNvSpPr>
              <a:spLocks/>
            </p:cNvSpPr>
            <p:nvPr/>
          </p:nvSpPr>
          <p:spPr bwMode="auto">
            <a:xfrm rot="10800000">
              <a:off x="2281" y="1537"/>
              <a:ext cx="124" cy="100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8" name="Freeform 72"/>
            <p:cNvSpPr>
              <a:spLocks/>
            </p:cNvSpPr>
            <p:nvPr/>
          </p:nvSpPr>
          <p:spPr bwMode="auto">
            <a:xfrm rot="10800000">
              <a:off x="2112" y="1537"/>
              <a:ext cx="125" cy="100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9" name="Freeform 73"/>
            <p:cNvSpPr>
              <a:spLocks/>
            </p:cNvSpPr>
            <p:nvPr/>
          </p:nvSpPr>
          <p:spPr bwMode="auto">
            <a:xfrm rot="10800000">
              <a:off x="1941" y="1537"/>
              <a:ext cx="125" cy="100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30" name="Freeform 74"/>
            <p:cNvSpPr>
              <a:spLocks/>
            </p:cNvSpPr>
            <p:nvPr/>
          </p:nvSpPr>
          <p:spPr bwMode="auto">
            <a:xfrm rot="10800000">
              <a:off x="1772" y="1538"/>
              <a:ext cx="125" cy="100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31" name="Freeform 75"/>
            <p:cNvSpPr>
              <a:spLocks/>
            </p:cNvSpPr>
            <p:nvPr/>
          </p:nvSpPr>
          <p:spPr bwMode="auto">
            <a:xfrm rot="10800000">
              <a:off x="1600" y="1537"/>
              <a:ext cx="124" cy="100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32" name="Freeform 76"/>
            <p:cNvSpPr>
              <a:spLocks/>
            </p:cNvSpPr>
            <p:nvPr/>
          </p:nvSpPr>
          <p:spPr bwMode="auto">
            <a:xfrm rot="10800000">
              <a:off x="1430" y="1537"/>
              <a:ext cx="123" cy="100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33" name="Freeform 77"/>
            <p:cNvSpPr>
              <a:spLocks/>
            </p:cNvSpPr>
            <p:nvPr/>
          </p:nvSpPr>
          <p:spPr bwMode="auto">
            <a:xfrm rot="10800000">
              <a:off x="1259" y="1537"/>
              <a:ext cx="124" cy="100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34" name="Freeform 78"/>
            <p:cNvSpPr>
              <a:spLocks/>
            </p:cNvSpPr>
            <p:nvPr/>
          </p:nvSpPr>
          <p:spPr bwMode="auto">
            <a:xfrm rot="10800000">
              <a:off x="1088" y="1537"/>
              <a:ext cx="124" cy="100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35" name="Freeform 79"/>
            <p:cNvSpPr>
              <a:spLocks/>
            </p:cNvSpPr>
            <p:nvPr/>
          </p:nvSpPr>
          <p:spPr bwMode="auto">
            <a:xfrm rot="10800000">
              <a:off x="2622" y="1537"/>
              <a:ext cx="124" cy="100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36" name="Freeform 80"/>
            <p:cNvSpPr>
              <a:spLocks/>
            </p:cNvSpPr>
            <p:nvPr/>
          </p:nvSpPr>
          <p:spPr bwMode="auto">
            <a:xfrm rot="10800000">
              <a:off x="918" y="1537"/>
              <a:ext cx="124" cy="100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37" name="Freeform 81"/>
            <p:cNvSpPr>
              <a:spLocks/>
            </p:cNvSpPr>
            <p:nvPr/>
          </p:nvSpPr>
          <p:spPr bwMode="auto">
            <a:xfrm>
              <a:off x="1413" y="1425"/>
              <a:ext cx="125" cy="101"/>
            </a:xfrm>
            <a:custGeom>
              <a:avLst/>
              <a:gdLst>
                <a:gd name="T0" fmla="*/ 1 w 350"/>
                <a:gd name="T1" fmla="*/ 53 h 212"/>
                <a:gd name="T2" fmla="*/ 45 w 350"/>
                <a:gd name="T3" fmla="*/ 11 h 212"/>
                <a:gd name="T4" fmla="*/ 109 w 350"/>
                <a:gd name="T5" fmla="*/ 7 h 212"/>
                <a:gd name="T6" fmla="*/ 185 w 350"/>
                <a:gd name="T7" fmla="*/ 51 h 212"/>
                <a:gd name="T8" fmla="*/ 299 w 350"/>
                <a:gd name="T9" fmla="*/ 161 h 212"/>
                <a:gd name="T10" fmla="*/ 331 w 350"/>
                <a:gd name="T11" fmla="*/ 201 h 212"/>
                <a:gd name="T12" fmla="*/ 185 w 350"/>
                <a:gd name="T13" fmla="*/ 97 h 212"/>
                <a:gd name="T14" fmla="*/ 111 w 350"/>
                <a:gd name="T15" fmla="*/ 53 h 212"/>
                <a:gd name="T16" fmla="*/ 41 w 350"/>
                <a:gd name="T17" fmla="*/ 51 h 212"/>
                <a:gd name="T18" fmla="*/ 1 w 350"/>
                <a:gd name="T19" fmla="*/ 5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212">
                  <a:moveTo>
                    <a:pt x="1" y="53"/>
                  </a:moveTo>
                  <a:cubicBezTo>
                    <a:pt x="2" y="46"/>
                    <a:pt x="27" y="19"/>
                    <a:pt x="45" y="11"/>
                  </a:cubicBezTo>
                  <a:cubicBezTo>
                    <a:pt x="63" y="3"/>
                    <a:pt x="86" y="0"/>
                    <a:pt x="109" y="7"/>
                  </a:cubicBezTo>
                  <a:cubicBezTo>
                    <a:pt x="132" y="14"/>
                    <a:pt x="153" y="25"/>
                    <a:pt x="185" y="51"/>
                  </a:cubicBezTo>
                  <a:cubicBezTo>
                    <a:pt x="217" y="77"/>
                    <a:pt x="275" y="136"/>
                    <a:pt x="299" y="161"/>
                  </a:cubicBezTo>
                  <a:cubicBezTo>
                    <a:pt x="323" y="186"/>
                    <a:pt x="350" y="212"/>
                    <a:pt x="331" y="201"/>
                  </a:cubicBezTo>
                  <a:cubicBezTo>
                    <a:pt x="312" y="190"/>
                    <a:pt x="222" y="122"/>
                    <a:pt x="185" y="97"/>
                  </a:cubicBezTo>
                  <a:cubicBezTo>
                    <a:pt x="148" y="72"/>
                    <a:pt x="135" y="61"/>
                    <a:pt x="111" y="53"/>
                  </a:cubicBezTo>
                  <a:cubicBezTo>
                    <a:pt x="87" y="45"/>
                    <a:pt x="59" y="51"/>
                    <a:pt x="41" y="51"/>
                  </a:cubicBezTo>
                  <a:cubicBezTo>
                    <a:pt x="23" y="51"/>
                    <a:pt x="0" y="60"/>
                    <a:pt x="1" y="5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538" name="Freeform 82"/>
          <p:cNvSpPr>
            <a:spLocks/>
          </p:cNvSpPr>
          <p:nvPr/>
        </p:nvSpPr>
        <p:spPr bwMode="auto">
          <a:xfrm>
            <a:off x="7034213" y="1463675"/>
            <a:ext cx="561975" cy="914400"/>
          </a:xfrm>
          <a:custGeom>
            <a:avLst/>
            <a:gdLst>
              <a:gd name="T0" fmla="*/ 176 w 384"/>
              <a:gd name="T1" fmla="*/ 0 h 576"/>
              <a:gd name="T2" fmla="*/ 32 w 384"/>
              <a:gd name="T3" fmla="*/ 144 h 576"/>
              <a:gd name="T4" fmla="*/ 368 w 384"/>
              <a:gd name="T5" fmla="*/ 288 h 576"/>
              <a:gd name="T6" fmla="*/ 128 w 384"/>
              <a:gd name="T7" fmla="*/ 432 h 576"/>
              <a:gd name="T8" fmla="*/ 80 w 384"/>
              <a:gd name="T9" fmla="*/ 576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576">
                <a:moveTo>
                  <a:pt x="176" y="0"/>
                </a:moveTo>
                <a:cubicBezTo>
                  <a:pt x="88" y="48"/>
                  <a:pt x="0" y="96"/>
                  <a:pt x="32" y="144"/>
                </a:cubicBezTo>
                <a:cubicBezTo>
                  <a:pt x="64" y="192"/>
                  <a:pt x="352" y="240"/>
                  <a:pt x="368" y="288"/>
                </a:cubicBezTo>
                <a:cubicBezTo>
                  <a:pt x="384" y="336"/>
                  <a:pt x="176" y="384"/>
                  <a:pt x="128" y="432"/>
                </a:cubicBezTo>
                <a:cubicBezTo>
                  <a:pt x="80" y="480"/>
                  <a:pt x="80" y="528"/>
                  <a:pt x="80" y="576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39" name="Freeform 83"/>
          <p:cNvSpPr>
            <a:spLocks/>
          </p:cNvSpPr>
          <p:nvPr/>
        </p:nvSpPr>
        <p:spPr bwMode="auto">
          <a:xfrm>
            <a:off x="6119813" y="1463675"/>
            <a:ext cx="561975" cy="914400"/>
          </a:xfrm>
          <a:custGeom>
            <a:avLst/>
            <a:gdLst>
              <a:gd name="T0" fmla="*/ 176 w 384"/>
              <a:gd name="T1" fmla="*/ 0 h 576"/>
              <a:gd name="T2" fmla="*/ 32 w 384"/>
              <a:gd name="T3" fmla="*/ 144 h 576"/>
              <a:gd name="T4" fmla="*/ 368 w 384"/>
              <a:gd name="T5" fmla="*/ 288 h 576"/>
              <a:gd name="T6" fmla="*/ 128 w 384"/>
              <a:gd name="T7" fmla="*/ 432 h 576"/>
              <a:gd name="T8" fmla="*/ 80 w 384"/>
              <a:gd name="T9" fmla="*/ 576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576">
                <a:moveTo>
                  <a:pt x="176" y="0"/>
                </a:moveTo>
                <a:cubicBezTo>
                  <a:pt x="88" y="48"/>
                  <a:pt x="0" y="96"/>
                  <a:pt x="32" y="144"/>
                </a:cubicBezTo>
                <a:cubicBezTo>
                  <a:pt x="64" y="192"/>
                  <a:pt x="352" y="240"/>
                  <a:pt x="368" y="288"/>
                </a:cubicBezTo>
                <a:cubicBezTo>
                  <a:pt x="384" y="336"/>
                  <a:pt x="176" y="384"/>
                  <a:pt x="128" y="432"/>
                </a:cubicBezTo>
                <a:cubicBezTo>
                  <a:pt x="80" y="480"/>
                  <a:pt x="80" y="528"/>
                  <a:pt x="80" y="576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40" name="Text Box 84"/>
          <p:cNvSpPr txBox="1">
            <a:spLocks noChangeArrowheads="1"/>
          </p:cNvSpPr>
          <p:nvPr/>
        </p:nvSpPr>
        <p:spPr bwMode="auto">
          <a:xfrm>
            <a:off x="6681788" y="1692275"/>
            <a:ext cx="568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CA" altLang="x-none" sz="2400" b="1" i="1">
                <a:solidFill>
                  <a:srgbClr val="FF0000"/>
                </a:solidFill>
                <a:latin typeface="Times New Roman" charset="0"/>
              </a:rPr>
              <a:t>Cl </a:t>
            </a:r>
            <a:r>
              <a:rPr lang="en-CA" altLang="x-none" sz="2400" b="1" i="1" baseline="30000">
                <a:solidFill>
                  <a:srgbClr val="FF0000"/>
                </a:solidFill>
                <a:latin typeface="Times New Roman" charset="0"/>
              </a:rPr>
              <a:t>-</a:t>
            </a:r>
          </a:p>
        </p:txBody>
      </p:sp>
      <p:sp>
        <p:nvSpPr>
          <p:cNvPr id="19541" name="Freeform 85"/>
          <p:cNvSpPr>
            <a:spLocks/>
          </p:cNvSpPr>
          <p:nvPr/>
        </p:nvSpPr>
        <p:spPr bwMode="auto">
          <a:xfrm>
            <a:off x="2462213" y="1463675"/>
            <a:ext cx="561975" cy="914400"/>
          </a:xfrm>
          <a:custGeom>
            <a:avLst/>
            <a:gdLst>
              <a:gd name="T0" fmla="*/ 176 w 384"/>
              <a:gd name="T1" fmla="*/ 0 h 576"/>
              <a:gd name="T2" fmla="*/ 32 w 384"/>
              <a:gd name="T3" fmla="*/ 144 h 576"/>
              <a:gd name="T4" fmla="*/ 368 w 384"/>
              <a:gd name="T5" fmla="*/ 288 h 576"/>
              <a:gd name="T6" fmla="*/ 128 w 384"/>
              <a:gd name="T7" fmla="*/ 432 h 576"/>
              <a:gd name="T8" fmla="*/ 80 w 384"/>
              <a:gd name="T9" fmla="*/ 576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576">
                <a:moveTo>
                  <a:pt x="176" y="0"/>
                </a:moveTo>
                <a:cubicBezTo>
                  <a:pt x="88" y="48"/>
                  <a:pt x="0" y="96"/>
                  <a:pt x="32" y="144"/>
                </a:cubicBezTo>
                <a:cubicBezTo>
                  <a:pt x="64" y="192"/>
                  <a:pt x="352" y="240"/>
                  <a:pt x="368" y="288"/>
                </a:cubicBezTo>
                <a:cubicBezTo>
                  <a:pt x="384" y="336"/>
                  <a:pt x="176" y="384"/>
                  <a:pt x="128" y="432"/>
                </a:cubicBezTo>
                <a:cubicBezTo>
                  <a:pt x="80" y="480"/>
                  <a:pt x="80" y="528"/>
                  <a:pt x="80" y="576"/>
                </a:cubicBezTo>
              </a:path>
            </a:pathLst>
          </a:custGeom>
          <a:noFill/>
          <a:ln w="38100">
            <a:solidFill>
              <a:srgbClr val="000099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42" name="Freeform 86"/>
          <p:cNvSpPr>
            <a:spLocks/>
          </p:cNvSpPr>
          <p:nvPr/>
        </p:nvSpPr>
        <p:spPr bwMode="auto">
          <a:xfrm>
            <a:off x="1547813" y="1463675"/>
            <a:ext cx="561975" cy="914400"/>
          </a:xfrm>
          <a:custGeom>
            <a:avLst/>
            <a:gdLst>
              <a:gd name="T0" fmla="*/ 176 w 384"/>
              <a:gd name="T1" fmla="*/ 0 h 576"/>
              <a:gd name="T2" fmla="*/ 32 w 384"/>
              <a:gd name="T3" fmla="*/ 144 h 576"/>
              <a:gd name="T4" fmla="*/ 368 w 384"/>
              <a:gd name="T5" fmla="*/ 288 h 576"/>
              <a:gd name="T6" fmla="*/ 128 w 384"/>
              <a:gd name="T7" fmla="*/ 432 h 576"/>
              <a:gd name="T8" fmla="*/ 80 w 384"/>
              <a:gd name="T9" fmla="*/ 576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576">
                <a:moveTo>
                  <a:pt x="176" y="0"/>
                </a:moveTo>
                <a:cubicBezTo>
                  <a:pt x="88" y="48"/>
                  <a:pt x="0" y="96"/>
                  <a:pt x="32" y="144"/>
                </a:cubicBezTo>
                <a:cubicBezTo>
                  <a:pt x="64" y="192"/>
                  <a:pt x="352" y="240"/>
                  <a:pt x="368" y="288"/>
                </a:cubicBezTo>
                <a:cubicBezTo>
                  <a:pt x="384" y="336"/>
                  <a:pt x="176" y="384"/>
                  <a:pt x="128" y="432"/>
                </a:cubicBezTo>
                <a:cubicBezTo>
                  <a:pt x="80" y="480"/>
                  <a:pt x="80" y="528"/>
                  <a:pt x="80" y="576"/>
                </a:cubicBezTo>
              </a:path>
            </a:pathLst>
          </a:custGeom>
          <a:noFill/>
          <a:ln w="38100">
            <a:solidFill>
              <a:srgbClr val="000099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43" name="Text Box 87"/>
          <p:cNvSpPr txBox="1">
            <a:spLocks noChangeArrowheads="1"/>
          </p:cNvSpPr>
          <p:nvPr/>
        </p:nvSpPr>
        <p:spPr bwMode="auto">
          <a:xfrm>
            <a:off x="2039938" y="1692275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CA" altLang="x-none" sz="2400" b="1" i="1">
                <a:solidFill>
                  <a:srgbClr val="000099"/>
                </a:solidFill>
                <a:latin typeface="Times New Roman" charset="0"/>
              </a:rPr>
              <a:t>H</a:t>
            </a:r>
            <a:r>
              <a:rPr lang="en-CA" altLang="x-none" sz="2400" b="1" i="1" baseline="-25000">
                <a:solidFill>
                  <a:srgbClr val="000099"/>
                </a:solidFill>
                <a:latin typeface="Times New Roman" charset="0"/>
              </a:rPr>
              <a:t>2</a:t>
            </a:r>
            <a:r>
              <a:rPr lang="en-CA" altLang="x-none" sz="2400" b="1" i="1">
                <a:solidFill>
                  <a:srgbClr val="000099"/>
                </a:solidFill>
                <a:latin typeface="Times New Roman" charset="0"/>
              </a:rPr>
              <a:t>O</a:t>
            </a:r>
            <a:endParaRPr lang="en-CA" altLang="x-none" sz="2400" b="1" i="1" baseline="30000">
              <a:solidFill>
                <a:srgbClr val="000099"/>
              </a:solidFill>
              <a:latin typeface="Times New Roman" charset="0"/>
            </a:endParaRPr>
          </a:p>
        </p:txBody>
      </p:sp>
      <p:sp>
        <p:nvSpPr>
          <p:cNvPr id="19544" name="Freeform 88"/>
          <p:cNvSpPr>
            <a:spLocks/>
          </p:cNvSpPr>
          <p:nvPr/>
        </p:nvSpPr>
        <p:spPr bwMode="auto">
          <a:xfrm>
            <a:off x="4079875" y="2530475"/>
            <a:ext cx="1617663" cy="136525"/>
          </a:xfrm>
          <a:custGeom>
            <a:avLst/>
            <a:gdLst>
              <a:gd name="T0" fmla="*/ 13 w 290"/>
              <a:gd name="T1" fmla="*/ 32 h 86"/>
              <a:gd name="T2" fmla="*/ 112 w 290"/>
              <a:gd name="T3" fmla="*/ 5 h 86"/>
              <a:gd name="T4" fmla="*/ 217 w 290"/>
              <a:gd name="T5" fmla="*/ 20 h 86"/>
              <a:gd name="T6" fmla="*/ 253 w 290"/>
              <a:gd name="T7" fmla="*/ 29 h 86"/>
              <a:gd name="T8" fmla="*/ 271 w 290"/>
              <a:gd name="T9" fmla="*/ 35 h 86"/>
              <a:gd name="T10" fmla="*/ 208 w 290"/>
              <a:gd name="T11" fmla="*/ 86 h 86"/>
              <a:gd name="T12" fmla="*/ 112 w 290"/>
              <a:gd name="T13" fmla="*/ 77 h 86"/>
              <a:gd name="T14" fmla="*/ 73 w 290"/>
              <a:gd name="T15" fmla="*/ 68 h 86"/>
              <a:gd name="T16" fmla="*/ 13 w 290"/>
              <a:gd name="T17" fmla="*/ 47 h 86"/>
              <a:gd name="T18" fmla="*/ 13 w 290"/>
              <a:gd name="T19" fmla="*/ 32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90" h="86">
                <a:moveTo>
                  <a:pt x="13" y="32"/>
                </a:moveTo>
                <a:cubicBezTo>
                  <a:pt x="46" y="21"/>
                  <a:pt x="78" y="12"/>
                  <a:pt x="112" y="5"/>
                </a:cubicBezTo>
                <a:cubicBezTo>
                  <a:pt x="195" y="11"/>
                  <a:pt x="177" y="0"/>
                  <a:pt x="217" y="20"/>
                </a:cubicBezTo>
                <a:cubicBezTo>
                  <a:pt x="228" y="25"/>
                  <a:pt x="241" y="26"/>
                  <a:pt x="253" y="29"/>
                </a:cubicBezTo>
                <a:cubicBezTo>
                  <a:pt x="259" y="31"/>
                  <a:pt x="271" y="35"/>
                  <a:pt x="271" y="35"/>
                </a:cubicBezTo>
                <a:cubicBezTo>
                  <a:pt x="290" y="64"/>
                  <a:pt x="227" y="76"/>
                  <a:pt x="208" y="86"/>
                </a:cubicBezTo>
                <a:cubicBezTo>
                  <a:pt x="175" y="84"/>
                  <a:pt x="145" y="80"/>
                  <a:pt x="112" y="77"/>
                </a:cubicBezTo>
                <a:cubicBezTo>
                  <a:pt x="87" y="69"/>
                  <a:pt x="100" y="72"/>
                  <a:pt x="73" y="68"/>
                </a:cubicBezTo>
                <a:cubicBezTo>
                  <a:pt x="53" y="61"/>
                  <a:pt x="34" y="52"/>
                  <a:pt x="13" y="47"/>
                </a:cubicBezTo>
                <a:cubicBezTo>
                  <a:pt x="0" y="39"/>
                  <a:pt x="1" y="44"/>
                  <a:pt x="13" y="32"/>
                </a:cubicBezTo>
                <a:close/>
              </a:path>
            </a:pathLst>
          </a:custGeom>
          <a:gradFill rotWithShape="0">
            <a:gsLst>
              <a:gs pos="0">
                <a:srgbClr val="663300"/>
              </a:gs>
              <a:gs pos="50000">
                <a:srgbClr val="996600"/>
              </a:gs>
              <a:gs pos="100000">
                <a:srgbClr val="6633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45" name="Text Box 89"/>
          <p:cNvSpPr txBox="1">
            <a:spLocks noChangeArrowheads="1"/>
          </p:cNvSpPr>
          <p:nvPr/>
        </p:nvSpPr>
        <p:spPr bwMode="auto">
          <a:xfrm>
            <a:off x="3994150" y="533400"/>
            <a:ext cx="1387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CA" altLang="x-none" sz="2000">
                <a:solidFill>
                  <a:srgbClr val="000099"/>
                </a:solidFill>
                <a:latin typeface="Times New Roman" charset="0"/>
              </a:rPr>
              <a:t>Salty Water</a:t>
            </a:r>
          </a:p>
        </p:txBody>
      </p:sp>
      <p:sp>
        <p:nvSpPr>
          <p:cNvPr id="19546" name="Text Box 90"/>
          <p:cNvSpPr txBox="1">
            <a:spLocks noChangeArrowheads="1"/>
          </p:cNvSpPr>
          <p:nvPr/>
        </p:nvSpPr>
        <p:spPr bwMode="auto">
          <a:xfrm>
            <a:off x="3165475" y="3717925"/>
            <a:ext cx="33766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x-none" sz="2000" b="1" dirty="0">
                <a:latin typeface="Arial Narrow" charset="0"/>
              </a:rPr>
              <a:t>Corrosion of reinforcing steel</a:t>
            </a:r>
          </a:p>
        </p:txBody>
      </p:sp>
      <p:sp>
        <p:nvSpPr>
          <p:cNvPr id="19547" name="Freeform 91"/>
          <p:cNvSpPr>
            <a:spLocks/>
          </p:cNvSpPr>
          <p:nvPr/>
        </p:nvSpPr>
        <p:spPr bwMode="auto">
          <a:xfrm rot="10536994">
            <a:off x="4435475" y="2589213"/>
            <a:ext cx="563563" cy="1066800"/>
          </a:xfrm>
          <a:custGeom>
            <a:avLst/>
            <a:gdLst>
              <a:gd name="T0" fmla="*/ 176 w 384"/>
              <a:gd name="T1" fmla="*/ 0 h 576"/>
              <a:gd name="T2" fmla="*/ 32 w 384"/>
              <a:gd name="T3" fmla="*/ 144 h 576"/>
              <a:gd name="T4" fmla="*/ 368 w 384"/>
              <a:gd name="T5" fmla="*/ 288 h 576"/>
              <a:gd name="T6" fmla="*/ 128 w 384"/>
              <a:gd name="T7" fmla="*/ 432 h 576"/>
              <a:gd name="T8" fmla="*/ 80 w 384"/>
              <a:gd name="T9" fmla="*/ 576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576">
                <a:moveTo>
                  <a:pt x="176" y="0"/>
                </a:moveTo>
                <a:cubicBezTo>
                  <a:pt x="88" y="48"/>
                  <a:pt x="0" y="96"/>
                  <a:pt x="32" y="144"/>
                </a:cubicBezTo>
                <a:cubicBezTo>
                  <a:pt x="64" y="192"/>
                  <a:pt x="352" y="240"/>
                  <a:pt x="368" y="288"/>
                </a:cubicBezTo>
                <a:cubicBezTo>
                  <a:pt x="384" y="336"/>
                  <a:pt x="176" y="384"/>
                  <a:pt x="128" y="432"/>
                </a:cubicBezTo>
                <a:cubicBezTo>
                  <a:pt x="80" y="480"/>
                  <a:pt x="80" y="528"/>
                  <a:pt x="80" y="576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57523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1066800"/>
            <a:ext cx="5562600" cy="4539912"/>
          </a:xfrm>
          <a:noFill/>
          <a:ln/>
        </p:spPr>
      </p:pic>
      <p:sp>
        <p:nvSpPr>
          <p:cNvPr id="79879" name="Line 7"/>
          <p:cNvSpPr>
            <a:spLocks noChangeShapeType="1"/>
          </p:cNvSpPr>
          <p:nvPr/>
        </p:nvSpPr>
        <p:spPr bwMode="auto">
          <a:xfrm>
            <a:off x="2730500" y="2590800"/>
            <a:ext cx="3517900" cy="16002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024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 Spec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HPC Mix</a:t>
            </a:r>
          </a:p>
          <a:p>
            <a:r>
              <a:rPr lang="en-US" dirty="0" smtClean="0"/>
              <a:t>Default due to slag cement and fly ash use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7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220" name="Picture 4" descr="HE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0"/>
            <a:ext cx="10439400" cy="695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7600" y="1524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Cracking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38784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8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71799" y="3990006"/>
            <a:ext cx="6367825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</a:rPr>
              <a:t>Freeze </a:t>
            </a:r>
            <a:r>
              <a:rPr lang="en-US" b="1" smtClean="0">
                <a:solidFill>
                  <a:srgbClr val="FFFFFF"/>
                </a:solidFill>
              </a:rPr>
              <a:t>Thaw Damage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68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3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990600"/>
            <a:ext cx="9144000" cy="414338"/>
          </a:xfrm>
        </p:spPr>
        <p:txBody>
          <a:bodyPr>
            <a:normAutofit fontScale="90000"/>
          </a:bodyPr>
          <a:lstStyle/>
          <a:p>
            <a:r>
              <a:rPr lang="en-US"/>
              <a:t>Inadequate Air Void System</a:t>
            </a:r>
          </a:p>
        </p:txBody>
      </p:sp>
      <p:pic>
        <p:nvPicPr>
          <p:cNvPr id="83972" name="Picture 4" descr="scan000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" b="50565"/>
          <a:stretch>
            <a:fillRect/>
          </a:stretch>
        </p:blipFill>
        <p:spPr>
          <a:xfrm>
            <a:off x="2120106" y="1752600"/>
            <a:ext cx="4903788" cy="369309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849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le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617" y="-31758"/>
            <a:ext cx="10292107" cy="6889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27654" y="381000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Scaling Damage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7968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icture 057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3" b="8923"/>
          <a:stretch>
            <a:fillRect/>
          </a:stretch>
        </p:blipFill>
        <p:spPr>
          <a:xfrm>
            <a:off x="-155173" y="0"/>
            <a:ext cx="12469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70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icture 069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3" b="8923"/>
          <a:stretch>
            <a:fillRect/>
          </a:stretch>
        </p:blipFill>
        <p:spPr>
          <a:xfrm>
            <a:off x="-1330706" y="0"/>
            <a:ext cx="12469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2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810" y="838200"/>
            <a:ext cx="1081581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54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Sidewal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80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5-08-19 12.25.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4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2590800"/>
            <a:ext cx="9144000" cy="762000"/>
          </a:xfrm>
        </p:spPr>
        <p:txBody>
          <a:bodyPr/>
          <a:lstStyle/>
          <a:p>
            <a:r>
              <a:rPr lang="en-US" dirty="0" smtClean="0"/>
              <a:t>Does all this matter?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50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1748" name="Picture 4" descr="bridg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66555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1749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414338"/>
          </a:xfrm>
        </p:spPr>
        <p:txBody>
          <a:bodyPr/>
          <a:lstStyle/>
          <a:p>
            <a:r>
              <a:rPr lang="en-US" altLang="x-none" dirty="0">
                <a:solidFill>
                  <a:srgbClr val="FFFF00"/>
                </a:solidFill>
              </a:rPr>
              <a:t>Concorde Overpass</a:t>
            </a:r>
          </a:p>
        </p:txBody>
      </p:sp>
    </p:spTree>
    <p:extLst>
      <p:ext uri="{BB962C8B-B14F-4D97-AF65-F5344CB8AC3E}">
        <p14:creationId xmlns:p14="http://schemas.microsoft.com/office/powerpoint/2010/main" val="100590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5126"/>
            <a:ext cx="5565050" cy="3650673"/>
          </a:xfrm>
          <a:prstGeom prst="rect">
            <a:avLst/>
          </a:prstGeom>
        </p:spPr>
      </p:pic>
      <p:sp>
        <p:nvSpPr>
          <p:cNvPr id="1309703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4495799"/>
            <a:ext cx="7543800" cy="828675"/>
          </a:xfrm>
        </p:spPr>
        <p:txBody>
          <a:bodyPr/>
          <a:lstStyle/>
          <a:p>
            <a:pPr algn="l"/>
            <a:r>
              <a:rPr lang="en-US" altLang="x-none" sz="3600" dirty="0"/>
              <a:t>Lowes’ Motor Speedway</a:t>
            </a:r>
            <a:br>
              <a:rPr lang="en-US" altLang="x-none" sz="3600" dirty="0"/>
            </a:br>
            <a:r>
              <a:rPr lang="en-US" altLang="x-none" sz="3600" dirty="0"/>
              <a:t>Pedestrian Bridge</a:t>
            </a:r>
          </a:p>
        </p:txBody>
      </p:sp>
      <p:sp>
        <p:nvSpPr>
          <p:cNvPr id="1309704" name="Text Box 8"/>
          <p:cNvSpPr txBox="1">
            <a:spLocks noChangeArrowheads="1"/>
          </p:cNvSpPr>
          <p:nvPr/>
        </p:nvSpPr>
        <p:spPr bwMode="auto">
          <a:xfrm>
            <a:off x="1447800" y="5895109"/>
            <a:ext cx="449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x-none" sz="2400" b="1" dirty="0">
                <a:solidFill>
                  <a:srgbClr val="FFFF00"/>
                </a:solidFill>
              </a:rPr>
              <a:t>91 People Injured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181351"/>
            <a:ext cx="4093028" cy="268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47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/>
          <a:lstStyle/>
          <a:p>
            <a:r>
              <a:rPr lang="en-US" dirty="0" smtClean="0"/>
              <a:t>What we need to work 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525963"/>
          </a:xfrm>
        </p:spPr>
        <p:txBody>
          <a:bodyPr/>
          <a:lstStyle/>
          <a:p>
            <a:r>
              <a:rPr lang="en-US" sz="2800" dirty="0" smtClean="0"/>
              <a:t>20 year old spec on HPC for Bridge Decks / is it being used / should it be updated</a:t>
            </a:r>
          </a:p>
          <a:p>
            <a:r>
              <a:rPr lang="en-US" sz="2800" dirty="0" smtClean="0"/>
              <a:t>20 year old spec for HPC for pavements</a:t>
            </a:r>
          </a:p>
          <a:p>
            <a:r>
              <a:rPr lang="en-US" sz="2800" dirty="0" smtClean="0"/>
              <a:t>Service </a:t>
            </a:r>
            <a:r>
              <a:rPr lang="en-US" sz="2800" dirty="0" smtClean="0"/>
              <a:t>life for pavements </a:t>
            </a:r>
            <a:endParaRPr lang="en-US" sz="2800" dirty="0"/>
          </a:p>
          <a:p>
            <a:r>
              <a:rPr lang="en-US" sz="2800" dirty="0" smtClean="0"/>
              <a:t>Patching </a:t>
            </a:r>
            <a:r>
              <a:rPr lang="en-US" sz="2800" dirty="0" smtClean="0"/>
              <a:t>Mix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1327" y="1524000"/>
            <a:ext cx="4038600" cy="4525963"/>
          </a:xfrm>
        </p:spPr>
        <p:txBody>
          <a:bodyPr/>
          <a:lstStyle/>
          <a:p>
            <a:r>
              <a:rPr lang="en-US" dirty="0"/>
              <a:t>ASR / a regional spec</a:t>
            </a:r>
          </a:p>
          <a:p>
            <a:r>
              <a:rPr lang="en-US" dirty="0"/>
              <a:t>Mass Concrete / Partnering</a:t>
            </a:r>
          </a:p>
          <a:p>
            <a:r>
              <a:rPr lang="en-US" dirty="0"/>
              <a:t>Scaling / Finisher certification</a:t>
            </a:r>
          </a:p>
          <a:p>
            <a:r>
              <a:rPr lang="en-US" dirty="0"/>
              <a:t>Cracking</a:t>
            </a:r>
          </a:p>
          <a:p>
            <a:r>
              <a:rPr lang="en-US" dirty="0"/>
              <a:t>Maximum chlorides in structures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9395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782"/>
            <a:ext cx="8686800" cy="10668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90 Minutes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682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3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icture3 013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" t="13336" b="17131"/>
          <a:stretch/>
        </p:blipFill>
        <p:spPr>
          <a:xfrm>
            <a:off x="-101600" y="762000"/>
            <a:ext cx="9245600" cy="5105400"/>
          </a:xfrm>
        </p:spPr>
      </p:pic>
    </p:spTree>
    <p:extLst>
      <p:ext uri="{BB962C8B-B14F-4D97-AF65-F5344CB8AC3E}">
        <p14:creationId xmlns:p14="http://schemas.microsoft.com/office/powerpoint/2010/main" val="71725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884363" y="6308725"/>
            <a:ext cx="1698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x-none" altLang="x-none" sz="2400">
              <a:latin typeface="Times" charset="0"/>
            </a:endParaRPr>
          </a:p>
        </p:txBody>
      </p:sp>
      <p:pic>
        <p:nvPicPr>
          <p:cNvPr id="26629" name="Picture 5" descr="Fishing Pothole Pictur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7436" y="1219200"/>
            <a:ext cx="5715000" cy="423239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909151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09800"/>
            <a:ext cx="9144000" cy="828675"/>
          </a:xfrm>
        </p:spPr>
        <p:txBody>
          <a:bodyPr/>
          <a:lstStyle/>
          <a:p>
            <a:r>
              <a:rPr lang="en-US" altLang="x-none" dirty="0" smtClean="0"/>
              <a:t>Build </a:t>
            </a:r>
            <a:r>
              <a:rPr lang="en-US" altLang="x-none" smtClean="0"/>
              <a:t>with Strength</a:t>
            </a:r>
            <a:br>
              <a:rPr lang="en-US" altLang="x-none" smtClean="0"/>
            </a:br>
            <a:r>
              <a:rPr lang="en-US" altLang="x-none" smtClean="0"/>
              <a:t>or</a:t>
            </a:r>
            <a:br>
              <a:rPr lang="en-US" altLang="x-none" smtClean="0"/>
            </a:br>
            <a:r>
              <a:rPr lang="en-US" altLang="x-none" smtClean="0"/>
              <a:t>Build with Durability</a:t>
            </a:r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01035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14400"/>
            <a:ext cx="9144000" cy="414338"/>
          </a:xfrm>
        </p:spPr>
        <p:txBody>
          <a:bodyPr/>
          <a:lstStyle/>
          <a:p>
            <a:r>
              <a:rPr lang="en-US" altLang="x-none"/>
              <a:t>What do we mean by Durability?</a:t>
            </a:r>
          </a:p>
        </p:txBody>
      </p:sp>
      <p:sp>
        <p:nvSpPr>
          <p:cNvPr id="129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8331200" cy="2301875"/>
          </a:xfrm>
        </p:spPr>
        <p:txBody>
          <a:bodyPr/>
          <a:lstStyle/>
          <a:p>
            <a:r>
              <a:rPr lang="en-US" altLang="x-none" dirty="0"/>
              <a:t>Resistance to ASR</a:t>
            </a:r>
          </a:p>
          <a:p>
            <a:r>
              <a:rPr lang="en-US" altLang="x-none" dirty="0" smtClean="0"/>
              <a:t>Resistance </a:t>
            </a:r>
            <a:r>
              <a:rPr lang="en-US" altLang="x-none" dirty="0"/>
              <a:t>to sulfate </a:t>
            </a:r>
            <a:r>
              <a:rPr lang="en-US" altLang="x-none" dirty="0" smtClean="0"/>
              <a:t>attack</a:t>
            </a:r>
          </a:p>
          <a:p>
            <a:r>
              <a:rPr lang="en-US" altLang="x-none" dirty="0" smtClean="0"/>
              <a:t>Thermal Control in Mass </a:t>
            </a:r>
            <a:r>
              <a:rPr lang="en-US" altLang="x-none" dirty="0" smtClean="0"/>
              <a:t>Concrete</a:t>
            </a:r>
          </a:p>
          <a:p>
            <a:r>
              <a:rPr lang="en-US" altLang="x-none" dirty="0" smtClean="0"/>
              <a:t>Minimizing cracking</a:t>
            </a:r>
            <a:endParaRPr lang="en-US" altLang="x-none" dirty="0" smtClean="0"/>
          </a:p>
          <a:p>
            <a:r>
              <a:rPr lang="en-US" altLang="x-none" dirty="0" smtClean="0"/>
              <a:t>Low permeability / Resistance </a:t>
            </a:r>
            <a:r>
              <a:rPr lang="en-US" altLang="x-none" dirty="0"/>
              <a:t>to corrosion of reinforcing steel</a:t>
            </a:r>
          </a:p>
          <a:p>
            <a:r>
              <a:rPr lang="en-US" altLang="x-none" dirty="0" smtClean="0"/>
              <a:t>Resistance </a:t>
            </a:r>
            <a:r>
              <a:rPr lang="en-US" altLang="x-none" dirty="0"/>
              <a:t>to freeze thaw </a:t>
            </a:r>
            <a:r>
              <a:rPr lang="en-US" altLang="x-none" dirty="0" smtClean="0"/>
              <a:t>damage / Scaling</a:t>
            </a:r>
            <a:endParaRPr lang="en-US" altLang="x-none" dirty="0"/>
          </a:p>
          <a:p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87014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2003" name="Picture 3" descr="asrpic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20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90600"/>
            <a:ext cx="7772400" cy="1431925"/>
          </a:xfrm>
        </p:spPr>
        <p:txBody>
          <a:bodyPr/>
          <a:lstStyle/>
          <a:p>
            <a:r>
              <a:rPr lang="en-US" altLang="x-none" dirty="0" smtClean="0">
                <a:solidFill>
                  <a:srgbClr val="FFFF00"/>
                </a:solidFill>
              </a:rPr>
              <a:t>U.S</a:t>
            </a:r>
            <a:r>
              <a:rPr lang="en-US" altLang="x-none" dirty="0">
                <a:solidFill>
                  <a:srgbClr val="FFFF00"/>
                </a:solidFill>
              </a:rPr>
              <a:t>. Rt. 68 and MD Rt. 55</a:t>
            </a:r>
          </a:p>
        </p:txBody>
      </p:sp>
      <p:sp>
        <p:nvSpPr>
          <p:cNvPr id="1152004" name="Rectangle 4"/>
          <p:cNvSpPr>
            <a:spLocks noChangeArrowheads="1"/>
          </p:cNvSpPr>
          <p:nvPr/>
        </p:nvSpPr>
        <p:spPr bwMode="auto">
          <a:xfrm>
            <a:off x="152400" y="5867400"/>
            <a:ext cx="455438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1600" dirty="0">
                <a:solidFill>
                  <a:srgbClr val="FFFF00"/>
                </a:solidFill>
                <a:latin typeface="Times New Roman" charset="0"/>
              </a:rPr>
              <a:t>Courtesy of Maryland State Highway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120327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C:\Corel\photos\NC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3843" name="Text Box 3"/>
          <p:cNvSpPr txBox="1">
            <a:spLocks noChangeArrowheads="1"/>
          </p:cNvSpPr>
          <p:nvPr/>
        </p:nvSpPr>
        <p:spPr bwMode="auto">
          <a:xfrm>
            <a:off x="2133600" y="914400"/>
            <a:ext cx="4876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1" dirty="0">
                <a:solidFill>
                  <a:srgbClr val="000000"/>
                </a:solidFill>
                <a:latin typeface="Arial" charset="0"/>
              </a:rPr>
              <a:t>Alkali Silica Reactivity</a:t>
            </a:r>
          </a:p>
        </p:txBody>
      </p:sp>
    </p:spTree>
    <p:extLst>
      <p:ext uri="{BB962C8B-B14F-4D97-AF65-F5344CB8AC3E}">
        <p14:creationId xmlns:p14="http://schemas.microsoft.com/office/powerpoint/2010/main" val="193533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2534570"/>
              </p:ext>
            </p:extLst>
          </p:nvPr>
        </p:nvGraphicFramePr>
        <p:xfrm>
          <a:off x="0" y="0"/>
          <a:ext cx="9144000" cy="68579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45503"/>
                <a:gridCol w="846360"/>
                <a:gridCol w="1045503"/>
                <a:gridCol w="1078693"/>
                <a:gridCol w="1084225"/>
                <a:gridCol w="1001249"/>
                <a:gridCol w="1078693"/>
                <a:gridCol w="990185"/>
                <a:gridCol w="973589"/>
              </a:tblGrid>
              <a:tr h="46294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Tests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Maryland Current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Maryland 2016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Delaware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Pennsylvania Current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Pennsylvania Future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Virginia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DC DOT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ACI 301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</a:tr>
              <a:tr h="23147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ASTM C1260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≤0.10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≤0.10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&lt;0.08**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≤0.10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No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No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Yes (No limit set)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No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</a:tr>
              <a:tr h="23147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ASTM C1567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≤0.10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Case by case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&lt;0.08**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≤0.10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No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No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Yes (No limit set)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≤0.10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</a:tr>
              <a:tr h="23147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ASTM C1293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No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≤0.04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&lt;0.04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No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≤0.04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No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No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≤0.04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</a:tr>
              <a:tr h="23147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ASTM C441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No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No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No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Yes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No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No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No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No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</a:tr>
              <a:tr h="23147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ASTM C295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No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No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No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No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No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No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Yes****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No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</a:tr>
              <a:tr h="23147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Mitigation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</a:tr>
              <a:tr h="92588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Fly Ash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(% from C1567)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(% based on aggregate reactivity)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(% based on C1567 testing** or C1293 testing***)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(% based on C1567 testing expansion ≤0.10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15-35% based on aggregate reactivity and type of structure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u="none" strike="noStrike">
                          <a:effectLst/>
                        </a:rPr>
                        <a:t>20% (cement alkalis ≤0.75%) or 25% (cement alkalis &gt;0.75%)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15% maximum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% based on C1567 testing expansion ≤0.10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</a:tr>
              <a:tr h="92588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Slag Cement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(% from C1567)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(% based on aggregate reactivity)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(% based on C1567 testing** or C1293 testing***)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(% based on C1567 testing expansion ≤0.10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25-65% based on aggregate reactivity and type of structure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u="none" strike="noStrike">
                          <a:effectLst/>
                        </a:rPr>
                        <a:t>40% (cement alkalis ≤0.75%) or 50% (cement alkalis &gt;0.75%)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50% maximum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% based on C1567 testing expansion ≤0.10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</a:tr>
              <a:tr h="92588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Silica fume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(% from C1567)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(% based on aggregate reactivity)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(% based on C1567 testing** or C1293 testing***)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Case by case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Calculated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u="none" strike="noStrike" dirty="0">
                          <a:effectLst/>
                        </a:rPr>
                        <a:t>7% (cement </a:t>
                      </a:r>
                      <a:r>
                        <a:rPr lang="hu-HU" sz="1000" u="none" strike="noStrike" dirty="0" err="1">
                          <a:effectLst/>
                        </a:rPr>
                        <a:t>alkalis</a:t>
                      </a:r>
                      <a:r>
                        <a:rPr lang="hu-HU" sz="1000" u="none" strike="noStrike" dirty="0">
                          <a:effectLst/>
                        </a:rPr>
                        <a:t> ≤0.75%) </a:t>
                      </a:r>
                      <a:r>
                        <a:rPr lang="hu-HU" sz="1000" u="none" strike="noStrike" dirty="0" err="1">
                          <a:effectLst/>
                        </a:rPr>
                        <a:t>or</a:t>
                      </a:r>
                      <a:r>
                        <a:rPr lang="hu-HU" sz="1000" u="none" strike="noStrike" dirty="0">
                          <a:effectLst/>
                        </a:rPr>
                        <a:t> 10% (cement </a:t>
                      </a:r>
                      <a:r>
                        <a:rPr lang="hu-HU" sz="1000" u="none" strike="noStrike" dirty="0" err="1">
                          <a:effectLst/>
                        </a:rPr>
                        <a:t>alkalis</a:t>
                      </a:r>
                      <a:r>
                        <a:rPr lang="hu-HU" sz="1000" u="none" strike="noStrike" dirty="0">
                          <a:effectLst/>
                        </a:rPr>
                        <a:t> &gt;0.75%)</a:t>
                      </a:r>
                      <a:endParaRPr lang="hu-H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No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% based on C1567 testing expansion ≤0.10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</a:tr>
              <a:tr h="9258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err="1">
                          <a:effectLst/>
                        </a:rPr>
                        <a:t>Metakaolin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No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No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No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No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No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u="none" strike="noStrike">
                          <a:effectLst/>
                        </a:rPr>
                        <a:t>7% (cement alkalis ≤0.75%) or 10% (cement alkalis &gt;0.75%)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No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Yes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</a:tr>
              <a:tr h="46294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Lithium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No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No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(% based on cement alkalis)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No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No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No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No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No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</a:tr>
              <a:tr h="37678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Low alkali cement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0.60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No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0.40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0.60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No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No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0.60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No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</a:tr>
              <a:tr h="46294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Alkali loading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No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>
                          <a:effectLst/>
                        </a:rPr>
                        <a:t>2.5 lbs.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No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Yes (ASTM C1778)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No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No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Yes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26" marR="3126" marT="3126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151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20738"/>
            <a:ext cx="8229600" cy="414337"/>
          </a:xfrm>
        </p:spPr>
        <p:txBody>
          <a:bodyPr/>
          <a:lstStyle/>
          <a:p>
            <a:r>
              <a:rPr lang="en-US" altLang="x-none"/>
              <a:t>What is Sulfate Attack?</a:t>
            </a:r>
          </a:p>
        </p:txBody>
      </p:sp>
      <p:sp>
        <p:nvSpPr>
          <p:cNvPr id="11468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133600"/>
            <a:ext cx="3886200" cy="33337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x-none" sz="2000"/>
              <a:t>Sulfate attack occurs when hardened concrete comes into contact with water containing sulfates.  Sulfates can be found in soils, in sea water, in fertilizer and in waste water.</a:t>
            </a:r>
          </a:p>
          <a:p>
            <a:pPr>
              <a:lnSpc>
                <a:spcPct val="90000"/>
              </a:lnSpc>
            </a:pPr>
            <a:r>
              <a:rPr lang="en-US" altLang="x-none" sz="2000"/>
              <a:t>Sulfates react with the C3A and CaOH in cement to form and expansive material called ettringite.  </a:t>
            </a:r>
          </a:p>
        </p:txBody>
      </p:sp>
      <p:pic>
        <p:nvPicPr>
          <p:cNvPr id="1146887" name="Picture 7" descr="Ettring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133600"/>
            <a:ext cx="43434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04619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vTemplate2 (1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CB428BB7-3B31-4961-BB19-EB5577F27347}" vid="{4279CF52-22BD-41DB-A366-907D9E65019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ConvTemplate2 (1)</Template>
  <TotalTime>5863</TotalTime>
  <Words>1180</Words>
  <Application>Microsoft Macintosh PowerPoint</Application>
  <PresentationFormat>On-screen Show (4:3)</PresentationFormat>
  <Paragraphs>238</Paragraphs>
  <Slides>38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 Narrow</vt:lpstr>
      <vt:lpstr>Times</vt:lpstr>
      <vt:lpstr>Arial</vt:lpstr>
      <vt:lpstr>Calibri</vt:lpstr>
      <vt:lpstr>Calibri Light</vt:lpstr>
      <vt:lpstr>Times New Roman</vt:lpstr>
      <vt:lpstr>Wingdings</vt:lpstr>
      <vt:lpstr>ConvTemplate2 (1)</vt:lpstr>
      <vt:lpstr>Custom Design</vt:lpstr>
      <vt:lpstr>Concrete Durability</vt:lpstr>
      <vt:lpstr>PowerPoint Presentation</vt:lpstr>
      <vt:lpstr>PowerPoint Presentation</vt:lpstr>
      <vt:lpstr>Build with Strength or Build with Durability</vt:lpstr>
      <vt:lpstr>What do we mean by Durability?</vt:lpstr>
      <vt:lpstr>U.S. Rt. 68 and MD Rt. 55</vt:lpstr>
      <vt:lpstr>PowerPoint Presentation</vt:lpstr>
      <vt:lpstr>PowerPoint Presentation</vt:lpstr>
      <vt:lpstr>What is Sulfate Attack?</vt:lpstr>
      <vt:lpstr>PowerPoint Presentation</vt:lpstr>
      <vt:lpstr>PowerPoint Presentation</vt:lpstr>
      <vt:lpstr>SHA Spec</vt:lpstr>
      <vt:lpstr>What is Delayed Ettringite Formation?</vt:lpstr>
      <vt:lpstr>PowerPoint Presentation</vt:lpstr>
      <vt:lpstr>PowerPoint Presentation</vt:lpstr>
      <vt:lpstr>PowerPoint Presentation</vt:lpstr>
      <vt:lpstr>Woodrow Wilson Bridge</vt:lpstr>
      <vt:lpstr>PowerPoint Presentation</vt:lpstr>
      <vt:lpstr>SHA Spec</vt:lpstr>
      <vt:lpstr>Permeability</vt:lpstr>
      <vt:lpstr>Permeability of Concrete - Corrosion</vt:lpstr>
      <vt:lpstr>PowerPoint Presentation</vt:lpstr>
      <vt:lpstr>SHA Spec</vt:lpstr>
      <vt:lpstr>PowerPoint Presentation</vt:lpstr>
      <vt:lpstr>Freeze Thaw Damage</vt:lpstr>
      <vt:lpstr>Inadequate Air Void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Does all this matter?</vt:lpstr>
      <vt:lpstr>Concorde Overpass</vt:lpstr>
      <vt:lpstr>Lowes’ Motor Speedway Pedestrian Bridge</vt:lpstr>
      <vt:lpstr>What we need to work on</vt:lpstr>
      <vt:lpstr>90 Minutes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allusers</dc:creator>
  <cp:lastModifiedBy>Henry Prenger</cp:lastModifiedBy>
  <cp:revision>65</cp:revision>
  <dcterms:created xsi:type="dcterms:W3CDTF">2016-03-17T12:34:16Z</dcterms:created>
  <dcterms:modified xsi:type="dcterms:W3CDTF">2017-03-21T15:59:22Z</dcterms:modified>
</cp:coreProperties>
</file>