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9"/>
  </p:notesMasterIdLst>
  <p:sldIdLst>
    <p:sldId id="916" r:id="rId2"/>
    <p:sldId id="1265" r:id="rId3"/>
    <p:sldId id="632" r:id="rId4"/>
    <p:sldId id="1279" r:id="rId5"/>
    <p:sldId id="1283" r:id="rId6"/>
    <p:sldId id="1275" r:id="rId7"/>
    <p:sldId id="1266" r:id="rId8"/>
    <p:sldId id="1292" r:id="rId9"/>
    <p:sldId id="1277" r:id="rId10"/>
    <p:sldId id="1278" r:id="rId11"/>
    <p:sldId id="1237" r:id="rId12"/>
    <p:sldId id="1239" r:id="rId13"/>
    <p:sldId id="1232" r:id="rId14"/>
    <p:sldId id="734" r:id="rId15"/>
    <p:sldId id="735" r:id="rId16"/>
    <p:sldId id="1281" r:id="rId17"/>
    <p:sldId id="1294" r:id="rId18"/>
    <p:sldId id="1295" r:id="rId19"/>
    <p:sldId id="1282" r:id="rId20"/>
    <p:sldId id="1284" r:id="rId21"/>
    <p:sldId id="1286" r:id="rId22"/>
    <p:sldId id="1272" r:id="rId23"/>
    <p:sldId id="1280" r:id="rId24"/>
    <p:sldId id="469" r:id="rId25"/>
    <p:sldId id="1224" r:id="rId26"/>
    <p:sldId id="1293" r:id="rId27"/>
    <p:sldId id="1225" r:id="rId28"/>
    <p:sldId id="718" r:id="rId29"/>
    <p:sldId id="1226" r:id="rId30"/>
    <p:sldId id="660" r:id="rId31"/>
    <p:sldId id="959" r:id="rId32"/>
    <p:sldId id="962" r:id="rId33"/>
    <p:sldId id="721" r:id="rId34"/>
    <p:sldId id="1227" r:id="rId35"/>
    <p:sldId id="964" r:id="rId36"/>
    <p:sldId id="947" r:id="rId37"/>
    <p:sldId id="909" r:id="rId38"/>
    <p:sldId id="936" r:id="rId39"/>
    <p:sldId id="938" r:id="rId40"/>
    <p:sldId id="1228" r:id="rId41"/>
    <p:sldId id="941" r:id="rId42"/>
    <p:sldId id="1229" r:id="rId43"/>
    <p:sldId id="1230" r:id="rId44"/>
    <p:sldId id="848" r:id="rId45"/>
    <p:sldId id="903" r:id="rId46"/>
    <p:sldId id="1008" r:id="rId47"/>
    <p:sldId id="1231" r:id="rId48"/>
    <p:sldId id="892" r:id="rId49"/>
    <p:sldId id="1240" r:id="rId50"/>
    <p:sldId id="852" r:id="rId51"/>
    <p:sldId id="1242" r:id="rId52"/>
    <p:sldId id="1243" r:id="rId53"/>
    <p:sldId id="1244" r:id="rId54"/>
    <p:sldId id="1245" r:id="rId55"/>
    <p:sldId id="1246" r:id="rId56"/>
    <p:sldId id="1241" r:id="rId57"/>
    <p:sldId id="1247" r:id="rId58"/>
    <p:sldId id="474" r:id="rId59"/>
    <p:sldId id="1233" r:id="rId60"/>
    <p:sldId id="1249" r:id="rId61"/>
    <p:sldId id="1248" r:id="rId62"/>
    <p:sldId id="978" r:id="rId63"/>
    <p:sldId id="979" r:id="rId64"/>
    <p:sldId id="980" r:id="rId65"/>
    <p:sldId id="981" r:id="rId66"/>
    <p:sldId id="982" r:id="rId67"/>
    <p:sldId id="983" r:id="rId68"/>
    <p:sldId id="984" r:id="rId69"/>
    <p:sldId id="985" r:id="rId70"/>
    <p:sldId id="986" r:id="rId71"/>
    <p:sldId id="987" r:id="rId72"/>
    <p:sldId id="988" r:id="rId73"/>
    <p:sldId id="989" r:id="rId74"/>
    <p:sldId id="990" r:id="rId75"/>
    <p:sldId id="991" r:id="rId76"/>
    <p:sldId id="992" r:id="rId77"/>
    <p:sldId id="993" r:id="rId78"/>
    <p:sldId id="994" r:id="rId79"/>
    <p:sldId id="1013" r:id="rId80"/>
    <p:sldId id="1014" r:id="rId81"/>
    <p:sldId id="1015" r:id="rId82"/>
    <p:sldId id="1016" r:id="rId83"/>
    <p:sldId id="1017" r:id="rId84"/>
    <p:sldId id="1018" r:id="rId85"/>
    <p:sldId id="1262" r:id="rId86"/>
    <p:sldId id="1019" r:id="rId87"/>
    <p:sldId id="1263" r:id="rId88"/>
    <p:sldId id="1021" r:id="rId89"/>
    <p:sldId id="1264" r:id="rId90"/>
    <p:sldId id="1185" r:id="rId91"/>
    <p:sldId id="1187" r:id="rId92"/>
    <p:sldId id="1188" r:id="rId93"/>
    <p:sldId id="1191" r:id="rId94"/>
    <p:sldId id="1192" r:id="rId95"/>
    <p:sldId id="1195" r:id="rId96"/>
    <p:sldId id="1197" r:id="rId97"/>
    <p:sldId id="1199" r:id="rId98"/>
    <p:sldId id="1201" r:id="rId99"/>
    <p:sldId id="1111" r:id="rId100"/>
    <p:sldId id="1027" r:id="rId101"/>
    <p:sldId id="1118" r:id="rId102"/>
    <p:sldId id="1117" r:id="rId103"/>
    <p:sldId id="1210" r:id="rId104"/>
    <p:sldId id="1250" r:id="rId105"/>
    <p:sldId id="1251" r:id="rId106"/>
    <p:sldId id="1252" r:id="rId107"/>
    <p:sldId id="1253" r:id="rId108"/>
    <p:sldId id="1254" r:id="rId109"/>
    <p:sldId id="1255" r:id="rId110"/>
    <p:sldId id="1256" r:id="rId111"/>
    <p:sldId id="1257" r:id="rId112"/>
    <p:sldId id="1258" r:id="rId113"/>
    <p:sldId id="1259" r:id="rId114"/>
    <p:sldId id="1260" r:id="rId115"/>
    <p:sldId id="1261" r:id="rId116"/>
    <p:sldId id="1211" r:id="rId117"/>
    <p:sldId id="917" r:id="rId118"/>
  </p:sldIdLst>
  <p:sldSz cx="9144000" cy="6858000" type="screen4x3"/>
  <p:notesSz cx="6997700" cy="9283700"/>
  <p:defaultTextStyle>
    <a:defPPr>
      <a:defRPr lang="en-US"/>
    </a:defPPr>
    <a:lvl1pPr algn="l" rtl="0" eaLnBrk="0" fontAlgn="base" hangingPunct="0">
      <a:spcBef>
        <a:spcPct val="0"/>
      </a:spcBef>
      <a:spcAft>
        <a:spcPct val="0"/>
      </a:spcAft>
      <a:defRPr sz="900" kern="1200">
        <a:solidFill>
          <a:schemeClr val="tx1"/>
        </a:solidFill>
        <a:latin typeface="Helvetica"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900" kern="1200">
        <a:solidFill>
          <a:schemeClr val="tx1"/>
        </a:solidFill>
        <a:latin typeface="Helvetica"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900" kern="1200">
        <a:solidFill>
          <a:schemeClr val="tx1"/>
        </a:solidFill>
        <a:latin typeface="Helvetica"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900" kern="1200">
        <a:solidFill>
          <a:schemeClr val="tx1"/>
        </a:solidFill>
        <a:latin typeface="Helvetica"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900" kern="1200">
        <a:solidFill>
          <a:schemeClr val="tx1"/>
        </a:solidFill>
        <a:latin typeface="Helvetica" panose="020B0604020202020204" pitchFamily="34" charset="0"/>
        <a:ea typeface="MS PGothic" panose="020B0600070205080204" pitchFamily="34" charset="-128"/>
        <a:cs typeface="+mn-cs"/>
      </a:defRPr>
    </a:lvl5pPr>
    <a:lvl6pPr marL="2286000" algn="l" defTabSz="914400" rtl="0" eaLnBrk="1" latinLnBrk="0" hangingPunct="1">
      <a:defRPr sz="900" kern="1200">
        <a:solidFill>
          <a:schemeClr val="tx1"/>
        </a:solidFill>
        <a:latin typeface="Helvetica" panose="020B0604020202020204" pitchFamily="34" charset="0"/>
        <a:ea typeface="MS PGothic" panose="020B0600070205080204" pitchFamily="34" charset="-128"/>
        <a:cs typeface="+mn-cs"/>
      </a:defRPr>
    </a:lvl6pPr>
    <a:lvl7pPr marL="2743200" algn="l" defTabSz="914400" rtl="0" eaLnBrk="1" latinLnBrk="0" hangingPunct="1">
      <a:defRPr sz="900" kern="1200">
        <a:solidFill>
          <a:schemeClr val="tx1"/>
        </a:solidFill>
        <a:latin typeface="Helvetica" panose="020B0604020202020204" pitchFamily="34" charset="0"/>
        <a:ea typeface="MS PGothic" panose="020B0600070205080204" pitchFamily="34" charset="-128"/>
        <a:cs typeface="+mn-cs"/>
      </a:defRPr>
    </a:lvl7pPr>
    <a:lvl8pPr marL="3200400" algn="l" defTabSz="914400" rtl="0" eaLnBrk="1" latinLnBrk="0" hangingPunct="1">
      <a:defRPr sz="900" kern="1200">
        <a:solidFill>
          <a:schemeClr val="tx1"/>
        </a:solidFill>
        <a:latin typeface="Helvetica" panose="020B0604020202020204" pitchFamily="34" charset="0"/>
        <a:ea typeface="MS PGothic" panose="020B0600070205080204" pitchFamily="34" charset="-128"/>
        <a:cs typeface="+mn-cs"/>
      </a:defRPr>
    </a:lvl8pPr>
    <a:lvl9pPr marL="3657600" algn="l" defTabSz="914400" rtl="0" eaLnBrk="1" latinLnBrk="0" hangingPunct="1">
      <a:defRPr sz="900" kern="1200">
        <a:solidFill>
          <a:schemeClr val="tx1"/>
        </a:solidFill>
        <a:latin typeface="Helvetica"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4232"/>
    <a:srgbClr val="B9664F"/>
    <a:srgbClr val="A3845B"/>
    <a:srgbClr val="CFBFA9"/>
    <a:srgbClr val="635037"/>
    <a:srgbClr val="3E3222"/>
    <a:srgbClr val="201A12"/>
    <a:srgbClr val="8C714E"/>
    <a:srgbClr val="A485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662" autoAdjust="0"/>
    <p:restoredTop sz="94686"/>
  </p:normalViewPr>
  <p:slideViewPr>
    <p:cSldViewPr>
      <p:cViewPr>
        <p:scale>
          <a:sx n="90" d="100"/>
          <a:sy n="90" d="100"/>
        </p:scale>
        <p:origin x="-462" y="3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wrap="square" lIns="87938" tIns="43969" rIns="87938" bIns="43969" numCol="1" anchor="t" anchorCtr="0" compatLnSpc="1">
            <a:prstTxWarp prst="textNoShape">
              <a:avLst/>
            </a:prstTxWarp>
          </a:bodyPr>
          <a:lstStyle>
            <a:lvl1pPr eaLnBrk="1" hangingPunct="1">
              <a:defRPr sz="1200">
                <a:latin typeface="Helvetica" panose="020B0604020202020204" pitchFamily="34" charset="0"/>
                <a:ea typeface="MS PGothic" panose="020B0600070205080204" pitchFamily="34" charset="-128"/>
              </a:defRPr>
            </a:lvl1pPr>
          </a:lstStyle>
          <a:p>
            <a:pPr>
              <a:defRPr/>
            </a:pPr>
            <a:endParaRPr lang="en-US" altLang="en-US" dirty="0"/>
          </a:p>
        </p:txBody>
      </p:sp>
      <p:sp>
        <p:nvSpPr>
          <p:cNvPr id="3" name="Date Placeholder 2"/>
          <p:cNvSpPr>
            <a:spLocks noGrp="1"/>
          </p:cNvSpPr>
          <p:nvPr>
            <p:ph type="dt" idx="1"/>
          </p:nvPr>
        </p:nvSpPr>
        <p:spPr>
          <a:xfrm>
            <a:off x="3963988" y="0"/>
            <a:ext cx="3032125" cy="463550"/>
          </a:xfrm>
          <a:prstGeom prst="rect">
            <a:avLst/>
          </a:prstGeom>
        </p:spPr>
        <p:txBody>
          <a:bodyPr vert="horz" wrap="square" lIns="87938" tIns="43969" rIns="87938" bIns="43969" numCol="1" anchor="t" anchorCtr="0" compatLnSpc="1">
            <a:prstTxWarp prst="textNoShape">
              <a:avLst/>
            </a:prstTxWarp>
          </a:bodyPr>
          <a:lstStyle>
            <a:lvl1pPr algn="r" eaLnBrk="1" hangingPunct="1">
              <a:defRPr sz="1200">
                <a:latin typeface="Helvetica" panose="020B0604020202020204" pitchFamily="34" charset="0"/>
                <a:ea typeface="MS PGothic" panose="020B0600070205080204" pitchFamily="34" charset="-128"/>
              </a:defRPr>
            </a:lvl1pPr>
          </a:lstStyle>
          <a:p>
            <a:pPr>
              <a:defRPr/>
            </a:pPr>
            <a:fld id="{61B15E4B-33F2-4BDC-BD42-C6D7D5AB90B0}" type="datetimeFigureOut">
              <a:rPr lang="en-US" altLang="en-US"/>
              <a:pPr>
                <a:defRPr/>
              </a:pPr>
              <a:t>4/10/2017</a:t>
            </a:fld>
            <a:endParaRPr lang="en-US" altLang="en-US" dirty="0"/>
          </a:p>
        </p:txBody>
      </p:sp>
      <p:sp>
        <p:nvSpPr>
          <p:cNvPr id="4" name="Slide Image Placeholder 3"/>
          <p:cNvSpPr>
            <a:spLocks noGrp="1" noRot="1" noChangeAspect="1"/>
          </p:cNvSpPr>
          <p:nvPr>
            <p:ph type="sldImg" idx="2"/>
          </p:nvPr>
        </p:nvSpPr>
        <p:spPr>
          <a:xfrm>
            <a:off x="1177925" y="696913"/>
            <a:ext cx="4641850" cy="3481387"/>
          </a:xfrm>
          <a:prstGeom prst="rect">
            <a:avLst/>
          </a:prstGeom>
          <a:noFill/>
          <a:ln w="12700">
            <a:solidFill>
              <a:prstClr val="black"/>
            </a:solidFill>
          </a:ln>
        </p:spPr>
        <p:txBody>
          <a:bodyPr vert="horz" lIns="87938" tIns="43969" rIns="87938" bIns="43969" rtlCol="0" anchor="ctr"/>
          <a:lstStyle/>
          <a:p>
            <a:pPr lvl="0"/>
            <a:endParaRPr lang="en-US" noProof="0" dirty="0"/>
          </a:p>
        </p:txBody>
      </p:sp>
      <p:sp>
        <p:nvSpPr>
          <p:cNvPr id="5" name="Notes Placeholder 4"/>
          <p:cNvSpPr>
            <a:spLocks noGrp="1"/>
          </p:cNvSpPr>
          <p:nvPr>
            <p:ph type="body" sz="quarter" idx="3"/>
          </p:nvPr>
        </p:nvSpPr>
        <p:spPr>
          <a:xfrm>
            <a:off x="700088" y="4410075"/>
            <a:ext cx="5597525" cy="4176713"/>
          </a:xfrm>
          <a:prstGeom prst="rect">
            <a:avLst/>
          </a:prstGeom>
        </p:spPr>
        <p:txBody>
          <a:bodyPr vert="horz" lIns="87938" tIns="43969" rIns="87938" bIns="4396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18563"/>
            <a:ext cx="3032125" cy="463550"/>
          </a:xfrm>
          <a:prstGeom prst="rect">
            <a:avLst/>
          </a:prstGeom>
        </p:spPr>
        <p:txBody>
          <a:bodyPr vert="horz" wrap="square" lIns="87938" tIns="43969" rIns="87938" bIns="43969" numCol="1" anchor="b" anchorCtr="0" compatLnSpc="1">
            <a:prstTxWarp prst="textNoShape">
              <a:avLst/>
            </a:prstTxWarp>
          </a:bodyPr>
          <a:lstStyle>
            <a:lvl1pPr eaLnBrk="1" hangingPunct="1">
              <a:defRPr sz="1200">
                <a:latin typeface="Helvetica" panose="020B0604020202020204" pitchFamily="34" charset="0"/>
                <a:ea typeface="MS PGothic" panose="020B0600070205080204" pitchFamily="34" charset="-128"/>
              </a:defRPr>
            </a:lvl1pPr>
          </a:lstStyle>
          <a:p>
            <a:pPr>
              <a:defRPr/>
            </a:pPr>
            <a:endParaRPr lang="en-US" altLang="en-US" dirty="0"/>
          </a:p>
        </p:txBody>
      </p:sp>
      <p:sp>
        <p:nvSpPr>
          <p:cNvPr id="7" name="Slide Number Placeholder 6"/>
          <p:cNvSpPr>
            <a:spLocks noGrp="1"/>
          </p:cNvSpPr>
          <p:nvPr>
            <p:ph type="sldNum" sz="quarter" idx="5"/>
          </p:nvPr>
        </p:nvSpPr>
        <p:spPr>
          <a:xfrm>
            <a:off x="3963988" y="8818563"/>
            <a:ext cx="3032125" cy="463550"/>
          </a:xfrm>
          <a:prstGeom prst="rect">
            <a:avLst/>
          </a:prstGeom>
        </p:spPr>
        <p:txBody>
          <a:bodyPr vert="horz" wrap="square" lIns="87938" tIns="43969" rIns="87938" bIns="43969" numCol="1" anchor="b" anchorCtr="0" compatLnSpc="1">
            <a:prstTxWarp prst="textNoShape">
              <a:avLst/>
            </a:prstTxWarp>
          </a:bodyPr>
          <a:lstStyle>
            <a:lvl1pPr algn="r" eaLnBrk="1" hangingPunct="1">
              <a:defRPr sz="1200">
                <a:latin typeface="Helvetica" panose="020B0604020202020204" pitchFamily="34" charset="0"/>
                <a:ea typeface="MS PGothic" panose="020B0600070205080204" pitchFamily="34" charset="-128"/>
              </a:defRPr>
            </a:lvl1pPr>
          </a:lstStyle>
          <a:p>
            <a:pPr>
              <a:defRPr/>
            </a:pPr>
            <a:fld id="{B0EE9D48-6A19-4EC9-A893-4ADB4C7CE420}" type="slidenum">
              <a:rPr lang="en-US" altLang="en-US"/>
              <a:pPr>
                <a:defRPr/>
              </a:pPr>
              <a:t>‹#›</a:t>
            </a:fld>
            <a:endParaRPr lang="en-US" altLang="en-US" dirty="0"/>
          </a:p>
        </p:txBody>
      </p:sp>
    </p:spTree>
    <p:extLst>
      <p:ext uri="{BB962C8B-B14F-4D97-AF65-F5344CB8AC3E}">
        <p14:creationId xmlns:p14="http://schemas.microsoft.com/office/powerpoint/2010/main" val="8729028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F190319-3051-4963-9D78-7A9B1AE271D7}" type="slidenum">
              <a:rPr lang="en-US" altLang="en-US" smtClean="0">
                <a:latin typeface="Helvetica" panose="020B0604020202020204" pitchFamily="34" charset="0"/>
              </a:rPr>
              <a:pPr>
                <a:spcBef>
                  <a:spcPct val="0"/>
                </a:spcBef>
              </a:pPr>
              <a:t>1</a:t>
            </a:fld>
            <a:endParaRPr lang="en-US" altLang="en-US" dirty="0">
              <a:latin typeface="Helvetica"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EF49C26-FB75-491C-9175-3A8AB3833FC1}" type="slidenum">
              <a:rPr lang="en-US" altLang="en-US" smtClean="0">
                <a:latin typeface="Helvetica" panose="020B0604020202020204" pitchFamily="34" charset="0"/>
              </a:rPr>
              <a:pPr>
                <a:spcBef>
                  <a:spcPct val="0"/>
                </a:spcBef>
              </a:pPr>
              <a:t>32</a:t>
            </a:fld>
            <a:endParaRPr lang="en-US" altLang="en-US" dirty="0">
              <a:latin typeface="Helvetica"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fld id="{8CA7FEC6-7134-4468-B95D-F1C3866EAC3E}" type="slidenum">
              <a:rPr lang="en-US" altLang="en-US" sz="1200" smtClean="0"/>
              <a:pPr/>
              <a:t>35</a:t>
            </a:fld>
            <a:endParaRPr lang="en-US" altLang="en-US"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fld id="{94E0BE19-CC0D-446E-BD75-ADD5C74F990D}" type="slidenum">
              <a:rPr lang="en-US" altLang="en-US" sz="1200" smtClean="0"/>
              <a:pPr/>
              <a:t>36</a:t>
            </a:fld>
            <a:endParaRPr lang="en-US" alt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fld id="{B2F2BA7F-BC7F-4A99-B75D-A8B7749CD355}" type="slidenum">
              <a:rPr lang="en-US" altLang="en-US" sz="1200" smtClean="0"/>
              <a:pPr/>
              <a:t>37</a:t>
            </a:fld>
            <a:endParaRPr lang="en-US" altLang="en-US"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C969DFF-8919-416F-9F63-0F44B6860D7A}" type="slidenum">
              <a:rPr lang="en-US" altLang="en-US" smtClean="0">
                <a:latin typeface="Helvetica" panose="020B0604020202020204" pitchFamily="34" charset="0"/>
              </a:rPr>
              <a:pPr>
                <a:spcBef>
                  <a:spcPct val="0"/>
                </a:spcBef>
              </a:pPr>
              <a:t>51</a:t>
            </a:fld>
            <a:endParaRPr lang="en-US" altLang="en-US" dirty="0">
              <a:latin typeface="Helvetica" panose="020B0604020202020204" pitchFamily="34" charset="0"/>
            </a:endParaRPr>
          </a:p>
        </p:txBody>
      </p:sp>
    </p:spTree>
    <p:extLst>
      <p:ext uri="{BB962C8B-B14F-4D97-AF65-F5344CB8AC3E}">
        <p14:creationId xmlns:p14="http://schemas.microsoft.com/office/powerpoint/2010/main" val="1285373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Helvetica" panose="020B0604020202020204" pitchFamily="34" charset="0"/>
                <a:ea typeface="MS PGothic" panose="020B0600070205080204" pitchFamily="34" charset="-128"/>
              </a:defRPr>
            </a:lvl1pPr>
            <a:lvl2pPr marL="754063" indent="-288925">
              <a:defRPr sz="900">
                <a:solidFill>
                  <a:schemeClr val="tx1"/>
                </a:solidFill>
                <a:latin typeface="Helvetica" panose="020B0604020202020204" pitchFamily="34" charset="0"/>
                <a:ea typeface="MS PGothic" panose="020B0600070205080204" pitchFamily="34" charset="-128"/>
              </a:defRPr>
            </a:lvl2pPr>
            <a:lvl3pPr marL="1158875" indent="-231775">
              <a:defRPr sz="900">
                <a:solidFill>
                  <a:schemeClr val="tx1"/>
                </a:solidFill>
                <a:latin typeface="Helvetica" panose="020B0604020202020204" pitchFamily="34" charset="0"/>
                <a:ea typeface="MS PGothic" panose="020B0600070205080204" pitchFamily="34" charset="-128"/>
              </a:defRPr>
            </a:lvl3pPr>
            <a:lvl4pPr marL="1624013" indent="-231775">
              <a:defRPr sz="900">
                <a:solidFill>
                  <a:schemeClr val="tx1"/>
                </a:solidFill>
                <a:latin typeface="Helvetica" panose="020B0604020202020204" pitchFamily="34" charset="0"/>
                <a:ea typeface="MS PGothic" panose="020B0600070205080204" pitchFamily="34" charset="-128"/>
              </a:defRPr>
            </a:lvl4pPr>
            <a:lvl5pPr marL="2087563" indent="-231775">
              <a:defRPr sz="900">
                <a:solidFill>
                  <a:schemeClr val="tx1"/>
                </a:solidFill>
                <a:latin typeface="Helvetica" panose="020B0604020202020204" pitchFamily="34" charset="0"/>
                <a:ea typeface="MS PGothic" panose="020B0600070205080204" pitchFamily="34" charset="-128"/>
              </a:defRPr>
            </a:lvl5pPr>
            <a:lvl6pPr marL="2544763" indent="-231775"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3001963" indent="-231775"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59163" indent="-231775"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916363" indent="-231775"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fld id="{A39B44D4-5FE8-41F1-BB00-8DAE0862CE63}" type="slidenum">
              <a:rPr lang="en-US" altLang="en-US" sz="1200" smtClean="0">
                <a:solidFill>
                  <a:srgbClr val="000000"/>
                </a:solidFill>
                <a:cs typeface="Arial" panose="020B0604020202020204" pitchFamily="34" charset="0"/>
              </a:rPr>
              <a:pPr/>
              <a:t>52</a:t>
            </a:fld>
            <a:endParaRPr lang="en-US" altLang="en-US" sz="1200" dirty="0">
              <a:solidFill>
                <a:srgbClr val="000000"/>
              </a:solidFill>
              <a:cs typeface="Arial" panose="020B0604020202020204" pitchFamily="34" charset="0"/>
            </a:endParaRPr>
          </a:p>
        </p:txBody>
      </p:sp>
    </p:spTree>
    <p:extLst>
      <p:ext uri="{BB962C8B-B14F-4D97-AF65-F5344CB8AC3E}">
        <p14:creationId xmlns:p14="http://schemas.microsoft.com/office/powerpoint/2010/main" val="4132056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E334CB6-4283-407C-A093-D9686CFBBA10}" type="slidenum">
              <a:rPr lang="en-US" altLang="en-US" smtClean="0">
                <a:latin typeface="Helvetica" panose="020B0604020202020204" pitchFamily="34" charset="0"/>
              </a:rPr>
              <a:pPr>
                <a:spcBef>
                  <a:spcPct val="0"/>
                </a:spcBef>
              </a:pPr>
              <a:t>56</a:t>
            </a:fld>
            <a:endParaRPr lang="en-US" altLang="en-US" dirty="0">
              <a:latin typeface="Helvetica" panose="020B0604020202020204" pitchFamily="34" charset="0"/>
            </a:endParaRPr>
          </a:p>
        </p:txBody>
      </p:sp>
    </p:spTree>
    <p:extLst>
      <p:ext uri="{BB962C8B-B14F-4D97-AF65-F5344CB8AC3E}">
        <p14:creationId xmlns:p14="http://schemas.microsoft.com/office/powerpoint/2010/main" val="2882485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F822CC3-8181-46EF-84C9-E7BF3DE712D1}" type="slidenum">
              <a:rPr lang="en-US" altLang="en-US" smtClean="0">
                <a:latin typeface="Helvetica" panose="020B0604020202020204" pitchFamily="34" charset="0"/>
              </a:rPr>
              <a:pPr>
                <a:spcBef>
                  <a:spcPct val="0"/>
                </a:spcBef>
              </a:pPr>
              <a:t>57</a:t>
            </a:fld>
            <a:endParaRPr lang="en-US" altLang="en-US" dirty="0">
              <a:latin typeface="Helvetica" panose="020B0604020202020204" pitchFamily="34" charset="0"/>
            </a:endParaRPr>
          </a:p>
        </p:txBody>
      </p:sp>
    </p:spTree>
    <p:extLst>
      <p:ext uri="{BB962C8B-B14F-4D97-AF65-F5344CB8AC3E}">
        <p14:creationId xmlns:p14="http://schemas.microsoft.com/office/powerpoint/2010/main" val="1007112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3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18BB95B-654D-4FD9-ABD6-73B6708EDEE6}" type="slidenum">
              <a:rPr lang="en-US" altLang="en-US" smtClean="0">
                <a:latin typeface="Helvetica" panose="020B0604020202020204" pitchFamily="34" charset="0"/>
              </a:rPr>
              <a:pPr>
                <a:spcBef>
                  <a:spcPct val="0"/>
                </a:spcBef>
              </a:pPr>
              <a:t>58</a:t>
            </a:fld>
            <a:endParaRPr lang="en-US" altLang="en-US" dirty="0">
              <a:latin typeface="Helvetica"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1E141779-CAA6-4760-933A-4F861D6F4EA5}" type="slidenum">
              <a:rPr lang="en-US" altLang="en-US" smtClean="0">
                <a:latin typeface="Helvetica" panose="020B0604020202020204" pitchFamily="34" charset="0"/>
              </a:rPr>
              <a:pPr>
                <a:spcBef>
                  <a:spcPct val="0"/>
                </a:spcBef>
              </a:pPr>
              <a:t>59</a:t>
            </a:fld>
            <a:endParaRPr lang="en-US" altLang="en-US" dirty="0">
              <a:latin typeface="Helvetica" panose="020B0604020202020204" pitchFamily="34" charset="0"/>
            </a:endParaRPr>
          </a:p>
        </p:txBody>
      </p:sp>
    </p:spTree>
    <p:extLst>
      <p:ext uri="{BB962C8B-B14F-4D97-AF65-F5344CB8AC3E}">
        <p14:creationId xmlns:p14="http://schemas.microsoft.com/office/powerpoint/2010/main" val="1503169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F9D03EF-4016-4024-B6A1-60B6814131AB}" type="slidenum">
              <a:rPr lang="en-US" altLang="en-US" smtClean="0">
                <a:latin typeface="Helvetica" panose="020B0604020202020204" pitchFamily="34" charset="0"/>
              </a:rPr>
              <a:pPr>
                <a:spcBef>
                  <a:spcPct val="0"/>
                </a:spcBef>
              </a:pPr>
              <a:t>3</a:t>
            </a:fld>
            <a:endParaRPr lang="en-US" altLang="en-US" dirty="0">
              <a:latin typeface="Helvetica"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Helvetica" panose="020B0604020202020204" pitchFamily="34" charset="0"/>
                <a:ea typeface="MS PGothic" panose="020B0600070205080204" pitchFamily="34" charset="-128"/>
              </a:defRPr>
            </a:lvl1pPr>
            <a:lvl2pPr marL="754063" indent="-288925">
              <a:defRPr sz="900">
                <a:solidFill>
                  <a:schemeClr val="tx1"/>
                </a:solidFill>
                <a:latin typeface="Helvetica" panose="020B0604020202020204" pitchFamily="34" charset="0"/>
                <a:ea typeface="MS PGothic" panose="020B0600070205080204" pitchFamily="34" charset="-128"/>
              </a:defRPr>
            </a:lvl2pPr>
            <a:lvl3pPr marL="1158875" indent="-231775">
              <a:defRPr sz="900">
                <a:solidFill>
                  <a:schemeClr val="tx1"/>
                </a:solidFill>
                <a:latin typeface="Helvetica" panose="020B0604020202020204" pitchFamily="34" charset="0"/>
                <a:ea typeface="MS PGothic" panose="020B0600070205080204" pitchFamily="34" charset="-128"/>
              </a:defRPr>
            </a:lvl3pPr>
            <a:lvl4pPr marL="1624013" indent="-231775">
              <a:defRPr sz="900">
                <a:solidFill>
                  <a:schemeClr val="tx1"/>
                </a:solidFill>
                <a:latin typeface="Helvetica" panose="020B0604020202020204" pitchFamily="34" charset="0"/>
                <a:ea typeface="MS PGothic" panose="020B0600070205080204" pitchFamily="34" charset="-128"/>
              </a:defRPr>
            </a:lvl4pPr>
            <a:lvl5pPr marL="2087563" indent="-231775">
              <a:defRPr sz="900">
                <a:solidFill>
                  <a:schemeClr val="tx1"/>
                </a:solidFill>
                <a:latin typeface="Helvetica" panose="020B0604020202020204" pitchFamily="34" charset="0"/>
                <a:ea typeface="MS PGothic" panose="020B0600070205080204" pitchFamily="34" charset="-128"/>
              </a:defRPr>
            </a:lvl5pPr>
            <a:lvl6pPr marL="2544763" indent="-231775"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3001963" indent="-231775"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59163" indent="-231775"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916363" indent="-231775"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fld id="{1C5271C0-22A6-49F9-89A7-BE4CA2E4E3B4}" type="slidenum">
              <a:rPr lang="en-US" altLang="en-US" sz="1200" smtClean="0">
                <a:solidFill>
                  <a:srgbClr val="000000"/>
                </a:solidFill>
                <a:cs typeface="Arial" panose="020B0604020202020204" pitchFamily="34" charset="0"/>
              </a:rPr>
              <a:pPr/>
              <a:t>60</a:t>
            </a:fld>
            <a:endParaRPr lang="en-US" altLang="en-US" sz="1200" dirty="0">
              <a:solidFill>
                <a:srgbClr val="000000"/>
              </a:solidFill>
              <a:cs typeface="Arial" panose="020B0604020202020204" pitchFamily="34" charset="0"/>
            </a:endParaRPr>
          </a:p>
        </p:txBody>
      </p:sp>
    </p:spTree>
    <p:extLst>
      <p:ext uri="{BB962C8B-B14F-4D97-AF65-F5344CB8AC3E}">
        <p14:creationId xmlns:p14="http://schemas.microsoft.com/office/powerpoint/2010/main" val="3345516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94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3CCBC9B-287B-4C5C-83DC-B3B7B49D2992}" type="slidenum">
              <a:rPr lang="en-US" altLang="en-US" smtClean="0">
                <a:latin typeface="Helvetica" panose="020B0604020202020204" pitchFamily="34" charset="0"/>
              </a:rPr>
              <a:pPr>
                <a:spcBef>
                  <a:spcPct val="0"/>
                </a:spcBef>
              </a:pPr>
              <a:t>62</a:t>
            </a:fld>
            <a:endParaRPr lang="en-US" altLang="en-US" dirty="0">
              <a:latin typeface="Helvetica"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96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2A7AB2C-30AA-40B8-8523-3E30E7F22F09}" type="slidenum">
              <a:rPr lang="en-US" altLang="en-US" smtClean="0">
                <a:latin typeface="Helvetica" panose="020B0604020202020204" pitchFamily="34" charset="0"/>
              </a:rPr>
              <a:pPr>
                <a:spcBef>
                  <a:spcPct val="0"/>
                </a:spcBef>
              </a:pPr>
              <a:t>63</a:t>
            </a:fld>
            <a:endParaRPr lang="en-US" altLang="en-US" dirty="0">
              <a:latin typeface="Helvetica"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98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9D7F785-2357-48F1-869A-39EB1B79B211}" type="slidenum">
              <a:rPr lang="en-US" altLang="en-US" smtClean="0">
                <a:latin typeface="Helvetica" panose="020B0604020202020204" pitchFamily="34" charset="0"/>
              </a:rPr>
              <a:pPr>
                <a:spcBef>
                  <a:spcPct val="0"/>
                </a:spcBef>
              </a:pPr>
              <a:t>64</a:t>
            </a:fld>
            <a:endParaRPr lang="en-US" altLang="en-US" dirty="0">
              <a:latin typeface="Helvetica"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00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33F75BB-BAD0-4F55-9894-C1CA1CD1200F}" type="slidenum">
              <a:rPr lang="en-US" altLang="en-US" smtClean="0">
                <a:latin typeface="Helvetica" panose="020B0604020202020204" pitchFamily="34" charset="0"/>
              </a:rPr>
              <a:pPr>
                <a:spcBef>
                  <a:spcPct val="0"/>
                </a:spcBef>
              </a:pPr>
              <a:t>65</a:t>
            </a:fld>
            <a:endParaRPr lang="en-US" altLang="en-US" dirty="0">
              <a:latin typeface="Helvetica"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02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9CE867F-BF9F-498C-BC88-CFBD30A6EF55}" type="slidenum">
              <a:rPr lang="en-US" altLang="en-US" smtClean="0">
                <a:latin typeface="Helvetica" panose="020B0604020202020204" pitchFamily="34" charset="0"/>
              </a:rPr>
              <a:pPr>
                <a:spcBef>
                  <a:spcPct val="0"/>
                </a:spcBef>
              </a:pPr>
              <a:t>66</a:t>
            </a:fld>
            <a:endParaRPr lang="en-US" altLang="en-US" dirty="0">
              <a:latin typeface="Helvetica"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04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B2492D5-A3D8-4BB2-905F-8C5D26CD0D51}" type="slidenum">
              <a:rPr lang="en-US" altLang="en-US" smtClean="0">
                <a:latin typeface="Helvetica" panose="020B0604020202020204" pitchFamily="34" charset="0"/>
              </a:rPr>
              <a:pPr>
                <a:spcBef>
                  <a:spcPct val="0"/>
                </a:spcBef>
              </a:pPr>
              <a:t>67</a:t>
            </a:fld>
            <a:endParaRPr lang="en-US" altLang="en-US" dirty="0">
              <a:latin typeface="Helvetica"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06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A394AC8-9A80-4091-A1FD-BF46B4A533A8}" type="slidenum">
              <a:rPr lang="en-US" altLang="en-US" smtClean="0">
                <a:latin typeface="Helvetica" panose="020B0604020202020204" pitchFamily="34" charset="0"/>
              </a:rPr>
              <a:pPr>
                <a:spcBef>
                  <a:spcPct val="0"/>
                </a:spcBef>
              </a:pPr>
              <a:t>68</a:t>
            </a:fld>
            <a:endParaRPr lang="en-US" altLang="en-US" dirty="0">
              <a:latin typeface="Helvetica"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08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AB99EC2-5711-4C6E-B3E6-3EFBCBBB4468}" type="slidenum">
              <a:rPr lang="en-US" altLang="en-US" smtClean="0">
                <a:latin typeface="Helvetica" panose="020B0604020202020204" pitchFamily="34" charset="0"/>
              </a:rPr>
              <a:pPr>
                <a:spcBef>
                  <a:spcPct val="0"/>
                </a:spcBef>
              </a:pPr>
              <a:t>69</a:t>
            </a:fld>
            <a:endParaRPr lang="en-US" altLang="en-US" dirty="0">
              <a:latin typeface="Helvetica"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11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F5C9640-4FE3-4DC0-9546-634CF80F2389}" type="slidenum">
              <a:rPr lang="en-US" altLang="en-US" smtClean="0">
                <a:latin typeface="Helvetica" panose="020B0604020202020204" pitchFamily="34" charset="0"/>
              </a:rPr>
              <a:pPr>
                <a:spcBef>
                  <a:spcPct val="0"/>
                </a:spcBef>
              </a:pPr>
              <a:t>71</a:t>
            </a:fld>
            <a:endParaRPr lang="en-US" altLang="en-US" dirty="0">
              <a:latin typeface="Helvetica"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fld id="{41D57A8F-0E5D-4C85-BC75-EF12441AFDFD}" type="slidenum">
              <a:rPr lang="en-US" altLang="en-US" sz="1200" smtClean="0"/>
              <a:pPr/>
              <a:t>11</a:t>
            </a:fld>
            <a:endParaRPr lang="en-US" altLang="en-US" sz="1200" dirty="0"/>
          </a:p>
        </p:txBody>
      </p:sp>
    </p:spTree>
    <p:extLst>
      <p:ext uri="{BB962C8B-B14F-4D97-AF65-F5344CB8AC3E}">
        <p14:creationId xmlns:p14="http://schemas.microsoft.com/office/powerpoint/2010/main" val="686097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14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37C3706-6E0C-4BC5-9EBD-F644AE5733BB}" type="slidenum">
              <a:rPr lang="en-US" altLang="en-US" smtClean="0">
                <a:latin typeface="Helvetica" panose="020B0604020202020204" pitchFamily="34" charset="0"/>
              </a:rPr>
              <a:pPr>
                <a:spcBef>
                  <a:spcPct val="0"/>
                </a:spcBef>
              </a:pPr>
              <a:t>72</a:t>
            </a:fld>
            <a:endParaRPr lang="en-US" altLang="en-US" dirty="0">
              <a:latin typeface="Helvetica"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16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7926E5A-1EF1-4BEB-B783-94C9900D476D}" type="slidenum">
              <a:rPr lang="en-US" altLang="en-US" smtClean="0">
                <a:latin typeface="Helvetica" panose="020B0604020202020204" pitchFamily="34" charset="0"/>
              </a:rPr>
              <a:pPr>
                <a:spcBef>
                  <a:spcPct val="0"/>
                </a:spcBef>
              </a:pPr>
              <a:t>73</a:t>
            </a:fld>
            <a:endParaRPr lang="en-US" altLang="en-US" dirty="0">
              <a:latin typeface="Helvetica"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24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F1DA7DA-F8E5-4730-8FD2-47E6313A2313}" type="slidenum">
              <a:rPr lang="en-US" altLang="en-US" smtClean="0">
                <a:latin typeface="Helvetica" panose="020B0604020202020204" pitchFamily="34" charset="0"/>
              </a:rPr>
              <a:pPr>
                <a:spcBef>
                  <a:spcPct val="0"/>
                </a:spcBef>
              </a:pPr>
              <a:t>79</a:t>
            </a:fld>
            <a:endParaRPr lang="en-US" altLang="en-US" dirty="0">
              <a:latin typeface="Helvetica"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26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EBA1B5E-E520-4DE0-91F8-04D30EAB5435}" type="slidenum">
              <a:rPr lang="en-US" altLang="en-US" smtClean="0">
                <a:latin typeface="Helvetica" panose="020B0604020202020204" pitchFamily="34" charset="0"/>
              </a:rPr>
              <a:pPr>
                <a:spcBef>
                  <a:spcPct val="0"/>
                </a:spcBef>
              </a:pPr>
              <a:t>80</a:t>
            </a:fld>
            <a:endParaRPr lang="en-US" altLang="en-US" dirty="0">
              <a:latin typeface="Helvetica"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28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5ED54E2-4ECE-4E3B-83CD-D7FD89B72A7A}" type="slidenum">
              <a:rPr lang="en-US" altLang="en-US" smtClean="0">
                <a:latin typeface="Helvetica" panose="020B0604020202020204" pitchFamily="34" charset="0"/>
              </a:rPr>
              <a:pPr>
                <a:spcBef>
                  <a:spcPct val="0"/>
                </a:spcBef>
              </a:pPr>
              <a:t>81</a:t>
            </a:fld>
            <a:endParaRPr lang="en-US" altLang="en-US" dirty="0">
              <a:latin typeface="Helvetica"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30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4BB8FA9-912E-4094-A165-60BA9851A542}" type="slidenum">
              <a:rPr lang="en-US" altLang="en-US" smtClean="0">
                <a:latin typeface="Helvetica" panose="020B0604020202020204" pitchFamily="34" charset="0"/>
              </a:rPr>
              <a:pPr>
                <a:spcBef>
                  <a:spcPct val="0"/>
                </a:spcBef>
              </a:pPr>
              <a:t>82</a:t>
            </a:fld>
            <a:endParaRPr lang="en-US" altLang="en-US" dirty="0">
              <a:latin typeface="Helvetica"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32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640FCE3-C6D2-449F-B133-4419AFFA3E74}" type="slidenum">
              <a:rPr lang="en-US" altLang="en-US" smtClean="0">
                <a:latin typeface="Helvetica" panose="020B0604020202020204" pitchFamily="34" charset="0"/>
              </a:rPr>
              <a:pPr>
                <a:spcBef>
                  <a:spcPct val="0"/>
                </a:spcBef>
              </a:pPr>
              <a:t>83</a:t>
            </a:fld>
            <a:endParaRPr lang="en-US" altLang="en-US" dirty="0">
              <a:latin typeface="Helvetica"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34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2EE06C8-72C9-4B59-8225-CCEBB70C8F97}" type="slidenum">
              <a:rPr lang="en-US" altLang="en-US" smtClean="0">
                <a:latin typeface="Helvetica" panose="020B0604020202020204" pitchFamily="34" charset="0"/>
              </a:rPr>
              <a:pPr>
                <a:spcBef>
                  <a:spcPct val="0"/>
                </a:spcBef>
              </a:pPr>
              <a:t>84</a:t>
            </a:fld>
            <a:endParaRPr lang="en-US" altLang="en-US" dirty="0">
              <a:latin typeface="Helvetica"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34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2EE06C8-72C9-4B59-8225-CCEBB70C8F97}" type="slidenum">
              <a:rPr lang="en-US" altLang="en-US" smtClean="0">
                <a:latin typeface="Helvetica" panose="020B0604020202020204" pitchFamily="34" charset="0"/>
              </a:rPr>
              <a:pPr>
                <a:spcBef>
                  <a:spcPct val="0"/>
                </a:spcBef>
              </a:pPr>
              <a:t>85</a:t>
            </a:fld>
            <a:endParaRPr lang="en-US" altLang="en-US" dirty="0">
              <a:latin typeface="Helvetica" panose="020B0604020202020204" pitchFamily="34" charset="0"/>
            </a:endParaRPr>
          </a:p>
        </p:txBody>
      </p:sp>
    </p:spTree>
    <p:extLst>
      <p:ext uri="{BB962C8B-B14F-4D97-AF65-F5344CB8AC3E}">
        <p14:creationId xmlns:p14="http://schemas.microsoft.com/office/powerpoint/2010/main" val="5830304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36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5868E09-669C-4F58-8F25-FC4605AA16C0}" type="slidenum">
              <a:rPr lang="en-US" altLang="en-US" smtClean="0">
                <a:latin typeface="Helvetica" panose="020B0604020202020204" pitchFamily="34" charset="0"/>
              </a:rPr>
              <a:pPr>
                <a:spcBef>
                  <a:spcPct val="0"/>
                </a:spcBef>
              </a:pPr>
              <a:t>86</a:t>
            </a:fld>
            <a:endParaRPr lang="en-US" altLang="en-US" dirty="0">
              <a:latin typeface="Helvetica"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fld id="{5FF2060E-0A72-491B-BDAB-5F5806737C3E}" type="slidenum">
              <a:rPr lang="en-US" altLang="en-US" sz="1200" smtClean="0"/>
              <a:pPr/>
              <a:t>12</a:t>
            </a:fld>
            <a:endParaRPr lang="en-US" altLang="en-US" sz="1200" dirty="0"/>
          </a:p>
        </p:txBody>
      </p:sp>
    </p:spTree>
    <p:extLst>
      <p:ext uri="{BB962C8B-B14F-4D97-AF65-F5344CB8AC3E}">
        <p14:creationId xmlns:p14="http://schemas.microsoft.com/office/powerpoint/2010/main" val="11931944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36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5868E09-669C-4F58-8F25-FC4605AA16C0}" type="slidenum">
              <a:rPr lang="en-US" altLang="en-US" smtClean="0">
                <a:latin typeface="Helvetica" panose="020B0604020202020204" pitchFamily="34" charset="0"/>
              </a:rPr>
              <a:pPr>
                <a:spcBef>
                  <a:spcPct val="0"/>
                </a:spcBef>
              </a:pPr>
              <a:t>87</a:t>
            </a:fld>
            <a:endParaRPr lang="en-US" altLang="en-US" dirty="0">
              <a:latin typeface="Helvetica" panose="020B0604020202020204" pitchFamily="34" charset="0"/>
            </a:endParaRPr>
          </a:p>
        </p:txBody>
      </p:sp>
    </p:spTree>
    <p:extLst>
      <p:ext uri="{BB962C8B-B14F-4D97-AF65-F5344CB8AC3E}">
        <p14:creationId xmlns:p14="http://schemas.microsoft.com/office/powerpoint/2010/main" val="373303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40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13104BC-CA3A-4818-8324-245184CD3AC0}" type="slidenum">
              <a:rPr lang="en-US" altLang="en-US" smtClean="0">
                <a:latin typeface="Helvetica" panose="020B0604020202020204" pitchFamily="34" charset="0"/>
              </a:rPr>
              <a:pPr>
                <a:spcBef>
                  <a:spcPct val="0"/>
                </a:spcBef>
              </a:pPr>
              <a:t>88</a:t>
            </a:fld>
            <a:endParaRPr lang="en-US" altLang="en-US" dirty="0">
              <a:latin typeface="Helvetica"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40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13104BC-CA3A-4818-8324-245184CD3AC0}" type="slidenum">
              <a:rPr lang="en-US" altLang="en-US" smtClean="0">
                <a:latin typeface="Helvetica" panose="020B0604020202020204" pitchFamily="34" charset="0"/>
              </a:rPr>
              <a:pPr>
                <a:spcBef>
                  <a:spcPct val="0"/>
                </a:spcBef>
              </a:pPr>
              <a:t>89</a:t>
            </a:fld>
            <a:endParaRPr lang="en-US" altLang="en-US" dirty="0">
              <a:latin typeface="Helvetica" panose="020B0604020202020204" pitchFamily="34" charset="0"/>
            </a:endParaRPr>
          </a:p>
        </p:txBody>
      </p:sp>
    </p:spTree>
    <p:extLst>
      <p:ext uri="{BB962C8B-B14F-4D97-AF65-F5344CB8AC3E}">
        <p14:creationId xmlns:p14="http://schemas.microsoft.com/office/powerpoint/2010/main" val="16289299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194DCAD-2CCD-4E60-9661-3A082E8E4C04}" type="slidenum">
              <a:rPr lang="en-US" altLang="en-US" smtClean="0">
                <a:latin typeface="Helvetica" panose="020B0604020202020204" pitchFamily="34" charset="0"/>
              </a:rPr>
              <a:pPr>
                <a:spcBef>
                  <a:spcPct val="0"/>
                </a:spcBef>
              </a:pPr>
              <a:t>105</a:t>
            </a:fld>
            <a:endParaRPr lang="en-US" altLang="en-US" dirty="0">
              <a:latin typeface="Helvetica" panose="020B0604020202020204" pitchFamily="34" charset="0"/>
            </a:endParaRPr>
          </a:p>
        </p:txBody>
      </p:sp>
    </p:spTree>
    <p:extLst>
      <p:ext uri="{BB962C8B-B14F-4D97-AF65-F5344CB8AC3E}">
        <p14:creationId xmlns:p14="http://schemas.microsoft.com/office/powerpoint/2010/main" val="10987717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FD07F1A-4838-4E52-A4B3-55D2B5BA9898}" type="slidenum">
              <a:rPr lang="en-US" altLang="en-US" smtClean="0">
                <a:latin typeface="Helvetica" panose="020B0604020202020204" pitchFamily="34" charset="0"/>
              </a:rPr>
              <a:pPr>
                <a:spcBef>
                  <a:spcPct val="0"/>
                </a:spcBef>
              </a:pPr>
              <a:t>106</a:t>
            </a:fld>
            <a:endParaRPr lang="en-US" altLang="en-US" dirty="0">
              <a:latin typeface="Helvetica" panose="020B0604020202020204" pitchFamily="34" charset="0"/>
            </a:endParaRPr>
          </a:p>
        </p:txBody>
      </p:sp>
    </p:spTree>
    <p:extLst>
      <p:ext uri="{BB962C8B-B14F-4D97-AF65-F5344CB8AC3E}">
        <p14:creationId xmlns:p14="http://schemas.microsoft.com/office/powerpoint/2010/main" val="2013744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B66D80D-9879-4E67-92F6-1C5674A032D3}" type="slidenum">
              <a:rPr lang="en-US" altLang="en-US" smtClean="0">
                <a:latin typeface="Helvetica" panose="020B0604020202020204" pitchFamily="34" charset="0"/>
              </a:rPr>
              <a:pPr>
                <a:spcBef>
                  <a:spcPct val="0"/>
                </a:spcBef>
              </a:pPr>
              <a:t>109</a:t>
            </a:fld>
            <a:endParaRPr lang="en-US" altLang="en-US" dirty="0">
              <a:latin typeface="Helvetica" panose="020B0604020202020204" pitchFamily="34" charset="0"/>
            </a:endParaRPr>
          </a:p>
        </p:txBody>
      </p:sp>
    </p:spTree>
    <p:extLst>
      <p:ext uri="{BB962C8B-B14F-4D97-AF65-F5344CB8AC3E}">
        <p14:creationId xmlns:p14="http://schemas.microsoft.com/office/powerpoint/2010/main" val="8462352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4866853-5958-4C0C-AD6E-03EB771FA38A}" type="slidenum">
              <a:rPr lang="en-US" altLang="en-US" smtClean="0">
                <a:latin typeface="Helvetica" panose="020B0604020202020204" pitchFamily="34" charset="0"/>
              </a:rPr>
              <a:pPr>
                <a:spcBef>
                  <a:spcPct val="0"/>
                </a:spcBef>
              </a:pPr>
              <a:t>110</a:t>
            </a:fld>
            <a:endParaRPr lang="en-US" altLang="en-US" dirty="0">
              <a:latin typeface="Helvetica" panose="020B0604020202020204" pitchFamily="34" charset="0"/>
            </a:endParaRPr>
          </a:p>
        </p:txBody>
      </p:sp>
    </p:spTree>
    <p:extLst>
      <p:ext uri="{BB962C8B-B14F-4D97-AF65-F5344CB8AC3E}">
        <p14:creationId xmlns:p14="http://schemas.microsoft.com/office/powerpoint/2010/main" val="34636032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8DE40E3-578B-4657-8626-90787AE7EB1C}" type="slidenum">
              <a:rPr lang="en-US" altLang="en-US" smtClean="0">
                <a:latin typeface="Helvetica" panose="020B0604020202020204" pitchFamily="34" charset="0"/>
              </a:rPr>
              <a:pPr>
                <a:spcBef>
                  <a:spcPct val="0"/>
                </a:spcBef>
              </a:pPr>
              <a:t>111</a:t>
            </a:fld>
            <a:endParaRPr lang="en-US" altLang="en-US" dirty="0">
              <a:latin typeface="Helvetica" panose="020B0604020202020204" pitchFamily="34" charset="0"/>
            </a:endParaRPr>
          </a:p>
        </p:txBody>
      </p:sp>
    </p:spTree>
    <p:extLst>
      <p:ext uri="{BB962C8B-B14F-4D97-AF65-F5344CB8AC3E}">
        <p14:creationId xmlns:p14="http://schemas.microsoft.com/office/powerpoint/2010/main" val="40294611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B12374B-EDC4-4260-962A-9EC9614D65C3}" type="slidenum">
              <a:rPr lang="en-US" altLang="en-US" smtClean="0">
                <a:latin typeface="Helvetica" panose="020B0604020202020204" pitchFamily="34" charset="0"/>
              </a:rPr>
              <a:pPr>
                <a:spcBef>
                  <a:spcPct val="0"/>
                </a:spcBef>
              </a:pPr>
              <a:t>112</a:t>
            </a:fld>
            <a:endParaRPr lang="en-US" altLang="en-US" dirty="0">
              <a:latin typeface="Helvetica" panose="020B0604020202020204" pitchFamily="34" charset="0"/>
            </a:endParaRPr>
          </a:p>
        </p:txBody>
      </p:sp>
    </p:spTree>
    <p:extLst>
      <p:ext uri="{BB962C8B-B14F-4D97-AF65-F5344CB8AC3E}">
        <p14:creationId xmlns:p14="http://schemas.microsoft.com/office/powerpoint/2010/main" val="9059020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648CB07-0342-4A21-BD89-1F67D6D1036D}" type="slidenum">
              <a:rPr lang="en-US" altLang="en-US" smtClean="0">
                <a:latin typeface="Helvetica" panose="020B0604020202020204" pitchFamily="34" charset="0"/>
              </a:rPr>
              <a:pPr>
                <a:spcBef>
                  <a:spcPct val="0"/>
                </a:spcBef>
              </a:pPr>
              <a:t>113</a:t>
            </a:fld>
            <a:endParaRPr lang="en-US" altLang="en-US" dirty="0">
              <a:latin typeface="Helvetica" panose="020B0604020202020204" pitchFamily="34" charset="0"/>
            </a:endParaRPr>
          </a:p>
        </p:txBody>
      </p:sp>
    </p:spTree>
    <p:extLst>
      <p:ext uri="{BB962C8B-B14F-4D97-AF65-F5344CB8AC3E}">
        <p14:creationId xmlns:p14="http://schemas.microsoft.com/office/powerpoint/2010/main" val="150905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935E6D2-8F81-4341-9ED1-62A387743683}" type="slidenum">
              <a:rPr lang="en-US" altLang="en-US" smtClean="0">
                <a:latin typeface="Helvetica" panose="020B0604020202020204" pitchFamily="34" charset="0"/>
              </a:rPr>
              <a:pPr>
                <a:spcBef>
                  <a:spcPct val="0"/>
                </a:spcBef>
              </a:pPr>
              <a:t>24</a:t>
            </a:fld>
            <a:endParaRPr lang="en-US" altLang="en-US" dirty="0">
              <a:latin typeface="Helvetica"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2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72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10F2749-4175-41E5-8747-CD5D22EEB57C}" type="slidenum">
              <a:rPr lang="en-US" altLang="en-US" smtClean="0">
                <a:latin typeface="Helvetica" panose="020B0604020202020204" pitchFamily="34" charset="0"/>
              </a:rPr>
              <a:pPr>
                <a:spcBef>
                  <a:spcPct val="0"/>
                </a:spcBef>
              </a:pPr>
              <a:t>116</a:t>
            </a:fld>
            <a:endParaRPr lang="en-US" altLang="en-US" dirty="0">
              <a:latin typeface="Helvetica"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4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74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C397493-0147-4D33-8529-B627367B1555}" type="slidenum">
              <a:rPr lang="en-US" altLang="en-US" smtClean="0">
                <a:latin typeface="Helvetica" panose="020B0604020202020204" pitchFamily="34" charset="0"/>
              </a:rPr>
              <a:pPr>
                <a:spcBef>
                  <a:spcPct val="0"/>
                </a:spcBef>
              </a:pPr>
              <a:t>117</a:t>
            </a:fld>
            <a:endParaRPr lang="en-US" altLang="en-US" dirty="0">
              <a:latin typeface="Helvetica"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FA0941B-51A2-41C0-89F4-CEF6ABCC8B23}" type="slidenum">
              <a:rPr lang="en-US" altLang="en-US" smtClean="0">
                <a:latin typeface="Helvetica" panose="020B0604020202020204" pitchFamily="34" charset="0"/>
              </a:rPr>
              <a:pPr>
                <a:spcBef>
                  <a:spcPct val="0"/>
                </a:spcBef>
              </a:pPr>
              <a:t>25</a:t>
            </a:fld>
            <a:endParaRPr lang="en-US" altLang="en-US" dirty="0">
              <a:latin typeface="Helvetica" panose="020B0604020202020204" pitchFamily="34" charset="0"/>
            </a:endParaRPr>
          </a:p>
        </p:txBody>
      </p:sp>
    </p:spTree>
    <p:extLst>
      <p:ext uri="{BB962C8B-B14F-4D97-AF65-F5344CB8AC3E}">
        <p14:creationId xmlns:p14="http://schemas.microsoft.com/office/powerpoint/2010/main" val="3977617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64DFB7B-57E8-46C2-8EC2-43428B3D250A}" type="slidenum">
              <a:rPr lang="en-US" altLang="en-US" smtClean="0">
                <a:latin typeface="Helvetica" panose="020B0604020202020204" pitchFamily="34" charset="0"/>
              </a:rPr>
              <a:pPr>
                <a:spcBef>
                  <a:spcPct val="0"/>
                </a:spcBef>
              </a:pPr>
              <a:t>26</a:t>
            </a:fld>
            <a:endParaRPr lang="en-US" altLang="en-US" dirty="0">
              <a:latin typeface="Helvetica" panose="020B0604020202020204" pitchFamily="34" charset="0"/>
            </a:endParaRPr>
          </a:p>
        </p:txBody>
      </p:sp>
    </p:spTree>
    <p:extLst>
      <p:ext uri="{BB962C8B-B14F-4D97-AF65-F5344CB8AC3E}">
        <p14:creationId xmlns:p14="http://schemas.microsoft.com/office/powerpoint/2010/main" val="1670420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1BE9472-56EF-4B20-9F7F-9DECE72AF0BA}" type="slidenum">
              <a:rPr lang="en-US" altLang="en-US" smtClean="0">
                <a:latin typeface="Helvetica" panose="020B0604020202020204" pitchFamily="34" charset="0"/>
              </a:rPr>
              <a:pPr>
                <a:spcBef>
                  <a:spcPct val="0"/>
                </a:spcBef>
              </a:pPr>
              <a:t>30</a:t>
            </a:fld>
            <a:endParaRPr lang="en-US" altLang="en-US" dirty="0">
              <a:latin typeface="Helvetica"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40E65D5-CB05-4D96-B11D-1BA281572F16}" type="slidenum">
              <a:rPr lang="en-US" altLang="en-US" smtClean="0">
                <a:latin typeface="Helvetica" panose="020B0604020202020204" pitchFamily="34" charset="0"/>
              </a:rPr>
              <a:pPr>
                <a:spcBef>
                  <a:spcPct val="0"/>
                </a:spcBef>
              </a:pPr>
              <a:t>31</a:t>
            </a:fld>
            <a:endParaRPr lang="en-US" altLang="en-US" dirty="0">
              <a:latin typeface="Helvetica"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343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8402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978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02532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0418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3179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131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2012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19357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689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74477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4488" indent="-344488"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1363" indent="-284163" algn="l" rtl="0" eaLnBrk="0" fontAlgn="base" hangingPunct="0">
        <a:spcBef>
          <a:spcPct val="20000"/>
        </a:spcBef>
        <a:spcAft>
          <a:spcPct val="0"/>
        </a:spcAft>
        <a:buChar char="–"/>
        <a:defRPr sz="27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500">
          <a:solidFill>
            <a:schemeClr val="tx1"/>
          </a:solidFill>
          <a:latin typeface="+mn-lt"/>
          <a:ea typeface="MS PGothic" pitchFamily="34" charset="-128"/>
        </a:defRPr>
      </a:lvl3pPr>
      <a:lvl4pPr marL="1595438" indent="-22225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3.xml"/><Relationship Id="rId5" Type="http://schemas.openxmlformats.org/officeDocument/2006/relationships/image" Target="../media/image191.jpeg"/><Relationship Id="rId4" Type="http://schemas.openxmlformats.org/officeDocument/2006/relationships/image" Target="../media/image190.jpeg"/></Relationships>
</file>

<file path=ppt/slides/_rels/slide10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3.xml"/><Relationship Id="rId4" Type="http://schemas.openxmlformats.org/officeDocument/2006/relationships/image" Target="../media/image194.jpeg"/></Relationships>
</file>

<file path=ppt/slides/_rels/slide103.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jpeg"/></Relationships>
</file>

<file path=ppt/slides/_rels/slide107.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9.xml"/><Relationship Id="rId5" Type="http://schemas.openxmlformats.org/officeDocument/2006/relationships/image" Target="../media/image206.jpeg"/><Relationship Id="rId4" Type="http://schemas.openxmlformats.org/officeDocument/2006/relationships/image" Target="../media/image205.jpeg"/></Relationships>
</file>

<file path=ppt/slides/_rels/slide10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jpeg"/></Relationships>
</file>

<file path=ppt/slides/_rels/slide11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214.jpeg"/><Relationship Id="rId5" Type="http://schemas.openxmlformats.org/officeDocument/2006/relationships/image" Target="../media/image213.jpeg"/><Relationship Id="rId4" Type="http://schemas.openxmlformats.org/officeDocument/2006/relationships/image" Target="../media/image212.jpeg"/></Relationships>
</file>

<file path=ppt/slides/_rels/slide11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17.jpeg"/></Relationships>
</file>

<file path=ppt/slides/_rels/slide113.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221.jpeg"/><Relationship Id="rId5" Type="http://schemas.openxmlformats.org/officeDocument/2006/relationships/image" Target="../media/image220.jpeg"/><Relationship Id="rId4" Type="http://schemas.openxmlformats.org/officeDocument/2006/relationships/image" Target="../media/image219.jpeg"/></Relationships>
</file>

<file path=ppt/slides/_rels/slide114.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53.jpe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8.jpe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9.xml"/><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9.xml"/><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3.xml"/><Relationship Id="rId4" Type="http://schemas.openxmlformats.org/officeDocument/2006/relationships/image" Target="../media/image89.jpeg"/></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xml"/><Relationship Id="rId4" Type="http://schemas.openxmlformats.org/officeDocument/2006/relationships/image" Target="../media/image95.jpeg"/></Relationships>
</file>

<file path=ppt/slides/_rels/slide5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5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00.jpeg"/><Relationship Id="rId4" Type="http://schemas.openxmlformats.org/officeDocument/2006/relationships/image" Target="../media/image99.jpeg"/></Relationships>
</file>

<file path=ppt/slides/_rels/slide5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07.jpeg"/><Relationship Id="rId4" Type="http://schemas.openxmlformats.org/officeDocument/2006/relationships/image" Target="../media/image106.jpeg"/></Relationships>
</file>

<file path=ppt/slides/_rels/slide5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09.jpeg"/></Relationships>
</file>

<file path=ppt/slides/_rels/slide5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oleObject" Target="../embeddings/oleObject1.bin"/></Relationships>
</file>

<file path=ppt/slides/_rels/slide6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3.xml"/><Relationship Id="rId4" Type="http://schemas.openxmlformats.org/officeDocument/2006/relationships/image" Target="../media/image119.jpeg"/></Relationships>
</file>

<file path=ppt/slides/_rels/slide6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image" Target="../media/image132.jpeg"/><Relationship Id="rId1" Type="http://schemas.openxmlformats.org/officeDocument/2006/relationships/slideLayout" Target="../slideLayouts/slideLayout1.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75.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image" Target="../media/image132.jpeg"/><Relationship Id="rId1" Type="http://schemas.openxmlformats.org/officeDocument/2006/relationships/slideLayout" Target="../slideLayouts/slideLayout1.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76.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2.jpeg"/><Relationship Id="rId7" Type="http://schemas.openxmlformats.org/officeDocument/2006/relationships/image" Target="../media/image134.jpeg"/><Relationship Id="rId2" Type="http://schemas.openxmlformats.org/officeDocument/2006/relationships/image" Target="../media/image138.jpeg"/><Relationship Id="rId1" Type="http://schemas.openxmlformats.org/officeDocument/2006/relationships/slideLayout" Target="../slideLayouts/slideLayout1.xml"/><Relationship Id="rId6" Type="http://schemas.openxmlformats.org/officeDocument/2006/relationships/image" Target="../media/image136.jpeg"/><Relationship Id="rId5" Type="http://schemas.openxmlformats.org/officeDocument/2006/relationships/image" Target="../media/image137.jpeg"/><Relationship Id="rId4" Type="http://schemas.openxmlformats.org/officeDocument/2006/relationships/image" Target="../media/image133.jpeg"/></Relationships>
</file>

<file path=ppt/slides/_rels/slide77.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5.jpeg"/><Relationship Id="rId2" Type="http://schemas.openxmlformats.org/officeDocument/2006/relationships/image" Target="../media/image138.jpeg"/><Relationship Id="rId1" Type="http://schemas.openxmlformats.org/officeDocument/2006/relationships/slideLayout" Target="../slideLayouts/slideLayout1.xml"/><Relationship Id="rId6" Type="http://schemas.openxmlformats.org/officeDocument/2006/relationships/image" Target="../media/image134.jpeg"/><Relationship Id="rId5" Type="http://schemas.openxmlformats.org/officeDocument/2006/relationships/image" Target="../media/image136.jpeg"/><Relationship Id="rId4" Type="http://schemas.openxmlformats.org/officeDocument/2006/relationships/image" Target="../media/image137.jpeg"/></Relationships>
</file>

<file path=ppt/slides/_rels/slide7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144.jpeg"/><Relationship Id="rId4" Type="http://schemas.openxmlformats.org/officeDocument/2006/relationships/image" Target="../media/image143.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8" Type="http://schemas.openxmlformats.org/officeDocument/2006/relationships/image" Target="../media/image150.jpeg"/><Relationship Id="rId13" Type="http://schemas.openxmlformats.org/officeDocument/2006/relationships/image" Target="../media/image155.jpeg"/><Relationship Id="rId18" Type="http://schemas.openxmlformats.org/officeDocument/2006/relationships/image" Target="../media/image160.jpeg"/><Relationship Id="rId3" Type="http://schemas.openxmlformats.org/officeDocument/2006/relationships/image" Target="../media/image145.jpeg"/><Relationship Id="rId7" Type="http://schemas.openxmlformats.org/officeDocument/2006/relationships/image" Target="../media/image149.jpeg"/><Relationship Id="rId12" Type="http://schemas.openxmlformats.org/officeDocument/2006/relationships/image" Target="../media/image154.jpeg"/><Relationship Id="rId17" Type="http://schemas.openxmlformats.org/officeDocument/2006/relationships/image" Target="../media/image159.jpeg"/><Relationship Id="rId2" Type="http://schemas.openxmlformats.org/officeDocument/2006/relationships/notesSlide" Target="../notesSlides/notesSlide35.xml"/><Relationship Id="rId16" Type="http://schemas.openxmlformats.org/officeDocument/2006/relationships/image" Target="../media/image158.jpeg"/><Relationship Id="rId1" Type="http://schemas.openxmlformats.org/officeDocument/2006/relationships/slideLayout" Target="../slideLayouts/slideLayout1.xml"/><Relationship Id="rId6" Type="http://schemas.openxmlformats.org/officeDocument/2006/relationships/image" Target="../media/image148.jpeg"/><Relationship Id="rId11" Type="http://schemas.openxmlformats.org/officeDocument/2006/relationships/image" Target="../media/image153.jpeg"/><Relationship Id="rId5" Type="http://schemas.openxmlformats.org/officeDocument/2006/relationships/image" Target="../media/image147.jpeg"/><Relationship Id="rId15" Type="http://schemas.openxmlformats.org/officeDocument/2006/relationships/image" Target="../media/image157.jpeg"/><Relationship Id="rId10" Type="http://schemas.openxmlformats.org/officeDocument/2006/relationships/image" Target="../media/image152.jpeg"/><Relationship Id="rId19" Type="http://schemas.openxmlformats.org/officeDocument/2006/relationships/image" Target="../media/image161.jpeg"/><Relationship Id="rId4" Type="http://schemas.openxmlformats.org/officeDocument/2006/relationships/image" Target="../media/image146.jpeg"/><Relationship Id="rId9" Type="http://schemas.openxmlformats.org/officeDocument/2006/relationships/image" Target="../media/image151.jpeg"/><Relationship Id="rId14" Type="http://schemas.openxmlformats.org/officeDocument/2006/relationships/image" Target="../media/image156.jpeg"/></Relationships>
</file>

<file path=ppt/slides/_rels/slide83.xml.rels><?xml version="1.0" encoding="UTF-8" standalone="yes"?>
<Relationships xmlns="http://schemas.openxmlformats.org/package/2006/relationships"><Relationship Id="rId8" Type="http://schemas.openxmlformats.org/officeDocument/2006/relationships/image" Target="../media/image151.jpeg"/><Relationship Id="rId13" Type="http://schemas.openxmlformats.org/officeDocument/2006/relationships/image" Target="../media/image156.jpeg"/><Relationship Id="rId18" Type="http://schemas.openxmlformats.org/officeDocument/2006/relationships/image" Target="../media/image146.jpeg"/><Relationship Id="rId3" Type="http://schemas.openxmlformats.org/officeDocument/2006/relationships/image" Target="../media/image145.jpeg"/><Relationship Id="rId7" Type="http://schemas.openxmlformats.org/officeDocument/2006/relationships/image" Target="../media/image161.jpeg"/><Relationship Id="rId12" Type="http://schemas.openxmlformats.org/officeDocument/2006/relationships/image" Target="../media/image155.jpeg"/><Relationship Id="rId17" Type="http://schemas.openxmlformats.org/officeDocument/2006/relationships/image" Target="../media/image160.jpeg"/><Relationship Id="rId2" Type="http://schemas.openxmlformats.org/officeDocument/2006/relationships/notesSlide" Target="../notesSlides/notesSlide36.xml"/><Relationship Id="rId16" Type="http://schemas.openxmlformats.org/officeDocument/2006/relationships/image" Target="../media/image159.jpeg"/><Relationship Id="rId1" Type="http://schemas.openxmlformats.org/officeDocument/2006/relationships/slideLayout" Target="../slideLayouts/slideLayout1.xml"/><Relationship Id="rId6" Type="http://schemas.openxmlformats.org/officeDocument/2006/relationships/image" Target="../media/image150.jpeg"/><Relationship Id="rId11" Type="http://schemas.openxmlformats.org/officeDocument/2006/relationships/image" Target="../media/image154.jpeg"/><Relationship Id="rId5" Type="http://schemas.openxmlformats.org/officeDocument/2006/relationships/image" Target="../media/image149.jpeg"/><Relationship Id="rId15" Type="http://schemas.openxmlformats.org/officeDocument/2006/relationships/image" Target="../media/image147.jpeg"/><Relationship Id="rId10" Type="http://schemas.openxmlformats.org/officeDocument/2006/relationships/image" Target="../media/image153.jpeg"/><Relationship Id="rId19" Type="http://schemas.openxmlformats.org/officeDocument/2006/relationships/image" Target="../media/image157.jpeg"/><Relationship Id="rId4" Type="http://schemas.openxmlformats.org/officeDocument/2006/relationships/image" Target="../media/image148.jpeg"/><Relationship Id="rId9" Type="http://schemas.openxmlformats.org/officeDocument/2006/relationships/image" Target="../media/image152.jpeg"/><Relationship Id="rId14" Type="http://schemas.openxmlformats.org/officeDocument/2006/relationships/image" Target="../media/image158.jpeg"/></Relationships>
</file>

<file path=ppt/slides/_rels/slide8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3.xml"/><Relationship Id="rId4" Type="http://schemas.openxmlformats.org/officeDocument/2006/relationships/image" Target="../media/image170.jpeg"/></Relationships>
</file>

<file path=ppt/slides/_rels/slide9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3.xml"/><Relationship Id="rId4" Type="http://schemas.openxmlformats.org/officeDocument/2006/relationships/image" Target="../media/image175.jpeg"/></Relationships>
</file>

<file path=ppt/slides/_rels/slide9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41450"/>
            <a:ext cx="91440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9664F"/>
        </a:solidFill>
        <a:effectLst/>
      </p:bgPr>
    </p:bg>
    <p:spTree>
      <p:nvGrpSpPr>
        <p:cNvPr id="1" name=""/>
        <p:cNvGrpSpPr/>
        <p:nvPr/>
      </p:nvGrpSpPr>
      <p:grpSpPr>
        <a:xfrm>
          <a:off x="0" y="0"/>
          <a:ext cx="0" cy="0"/>
          <a:chOff x="0" y="0"/>
          <a:chExt cx="0" cy="0"/>
        </a:xfrm>
      </p:grpSpPr>
      <p:sp>
        <p:nvSpPr>
          <p:cNvPr id="4" name="Rectangle 3"/>
          <p:cNvSpPr/>
          <p:nvPr/>
        </p:nvSpPr>
        <p:spPr>
          <a:xfrm>
            <a:off x="3962400" y="1447800"/>
            <a:ext cx="5181600" cy="2438400"/>
          </a:xfrm>
          <a:prstGeom prst="rect">
            <a:avLst/>
          </a:prstGeom>
          <a:solidFill>
            <a:srgbClr val="7E4232"/>
          </a:solidFill>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A3845B"/>
              </a:highlight>
            </a:endParaRPr>
          </a:p>
        </p:txBody>
      </p:sp>
      <p:sp>
        <p:nvSpPr>
          <p:cNvPr id="2" name="Title 1"/>
          <p:cNvSpPr>
            <a:spLocks noGrp="1"/>
          </p:cNvSpPr>
          <p:nvPr>
            <p:ph type="title"/>
          </p:nvPr>
        </p:nvSpPr>
        <p:spPr>
          <a:xfrm>
            <a:off x="4068728" y="1219200"/>
            <a:ext cx="5181601" cy="2921000"/>
          </a:xfrm>
        </p:spPr>
        <p:txBody>
          <a:bodyPr>
            <a:normAutofit fontScale="90000"/>
          </a:bodyPr>
          <a:lstStyle/>
          <a:p>
            <a:r>
              <a:rPr lang="en-US" sz="4000" kern="1200" dirty="0">
                <a:solidFill>
                  <a:srgbClr val="FFC000"/>
                </a:solidFill>
                <a:latin typeface="Adobe Arabic" panose="02040503050201020203" pitchFamily="18" charset="-78"/>
                <a:ea typeface="+mj-ea"/>
                <a:cs typeface="Adobe Arabic" panose="02040503050201020203" pitchFamily="18" charset="-78"/>
              </a:rPr>
              <a:t>		</a:t>
            </a:r>
            <a:br>
              <a:rPr lang="en-US" sz="4000" kern="1200" dirty="0">
                <a:solidFill>
                  <a:srgbClr val="FFC000"/>
                </a:solidFill>
                <a:latin typeface="Adobe Arabic" panose="02040503050201020203" pitchFamily="18" charset="-78"/>
                <a:ea typeface="+mj-ea"/>
                <a:cs typeface="Adobe Arabic" panose="02040503050201020203" pitchFamily="18" charset="-78"/>
              </a:rPr>
            </a:br>
            <a:r>
              <a:rPr lang="en-US" sz="4000" kern="1200" cap="all" dirty="0">
                <a:solidFill>
                  <a:srgbClr val="FFC000"/>
                </a:solidFill>
                <a:latin typeface="Adobe Arabic" panose="02040503050201020203" pitchFamily="18" charset="-78"/>
                <a:ea typeface="+mj-ea"/>
                <a:cs typeface="Adobe Arabic" panose="02040503050201020203" pitchFamily="18" charset="-78"/>
              </a:rPr>
              <a:t>How to get buy-in from your constituents.</a:t>
            </a:r>
            <a:r>
              <a:rPr lang="en-US" sz="4000" kern="1200" dirty="0">
                <a:solidFill>
                  <a:srgbClr val="FFC000"/>
                </a:solidFill>
                <a:latin typeface="Adobe Arabic" panose="02040503050201020203" pitchFamily="18" charset="-78"/>
                <a:ea typeface="+mj-ea"/>
                <a:cs typeface="Adobe Arabic" panose="02040503050201020203" pitchFamily="18" charset="-78"/>
              </a:rPr>
              <a:t/>
            </a:r>
            <a:br>
              <a:rPr lang="en-US" sz="4000" kern="1200" dirty="0">
                <a:solidFill>
                  <a:srgbClr val="FFC000"/>
                </a:solidFill>
                <a:latin typeface="Adobe Arabic" panose="02040503050201020203" pitchFamily="18" charset="-78"/>
                <a:ea typeface="+mj-ea"/>
                <a:cs typeface="Adobe Arabic" panose="02040503050201020203" pitchFamily="18" charset="-78"/>
              </a:rPr>
            </a:br>
            <a:r>
              <a:rPr lang="en-US" sz="3300" kern="1200" dirty="0">
                <a:solidFill>
                  <a:srgbClr val="FFC000"/>
                </a:solidFill>
                <a:latin typeface="Adobe Arabic" panose="02040503050201020203" pitchFamily="18" charset="-78"/>
                <a:ea typeface="+mj-ea"/>
                <a:cs typeface="Adobe Arabic" panose="02040503050201020203" pitchFamily="18" charset="-78"/>
              </a:rPr>
              <a:t/>
            </a:r>
            <a:br>
              <a:rPr lang="en-US" sz="3300" kern="1200" dirty="0">
                <a:solidFill>
                  <a:srgbClr val="FFC000"/>
                </a:solidFill>
                <a:latin typeface="Adobe Arabic" panose="02040503050201020203" pitchFamily="18" charset="-78"/>
                <a:ea typeface="+mj-ea"/>
                <a:cs typeface="Adobe Arabic" panose="02040503050201020203" pitchFamily="18" charset="-78"/>
              </a:rPr>
            </a:br>
            <a:endParaRPr lang="en-US" sz="3300" kern="1200" dirty="0">
              <a:solidFill>
                <a:srgbClr val="FFC000"/>
              </a:solidFill>
              <a:latin typeface="Adobe Arabic" panose="02040503050201020203" pitchFamily="18" charset="-78"/>
              <a:ea typeface="+mj-ea"/>
              <a:cs typeface="Adobe Arabic" panose="02040503050201020203" pitchFamily="18" charset="-78"/>
            </a:endParaRPr>
          </a:p>
        </p:txBody>
      </p:sp>
      <p:cxnSp>
        <p:nvCxnSpPr>
          <p:cNvPr id="7" name="Straight Connector 6"/>
          <p:cNvCxnSpPr>
            <a:cxnSpLocks/>
          </p:cNvCxnSpPr>
          <p:nvPr/>
        </p:nvCxnSpPr>
        <p:spPr>
          <a:xfrm>
            <a:off x="3962399" y="-49507"/>
            <a:ext cx="1" cy="6907507"/>
          </a:xfrm>
          <a:prstGeom prst="line">
            <a:avLst/>
          </a:prstGeom>
          <a:ln w="57150">
            <a:solidFill>
              <a:schemeClr val="accent1">
                <a:lumMod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206504"/>
            <a:ext cx="3962400" cy="0"/>
          </a:xfrm>
          <a:prstGeom prst="line">
            <a:avLst/>
          </a:prstGeom>
          <a:ln w="57150">
            <a:solidFill>
              <a:schemeClr val="accent1">
                <a:lumMod val="10000"/>
              </a:schemeClr>
            </a:solidFill>
          </a:ln>
        </p:spPr>
        <p:style>
          <a:lnRef idx="1">
            <a:schemeClr val="accent1"/>
          </a:lnRef>
          <a:fillRef idx="0">
            <a:schemeClr val="accent1"/>
          </a:fillRef>
          <a:effectRef idx="0">
            <a:schemeClr val="accent1"/>
          </a:effectRef>
          <a:fontRef idx="minor">
            <a:schemeClr val="tx1"/>
          </a:fontRef>
        </p:style>
      </p:cxnSp>
      <p:pic>
        <p:nvPicPr>
          <p:cNvPr id="187394" name="Picture 2" descr="VM4$04$W588027906$29175@atl4webmail1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54130" y="7617"/>
            <a:ext cx="2382249" cy="317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5" name="Picture 3" descr="VM4$05$W588027906$29175@atl4webmail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34200" y="3911603"/>
            <a:ext cx="2209800" cy="2946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1554130" y="7617"/>
            <a:ext cx="0" cy="3198887"/>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6928888" y="3886200"/>
            <a:ext cx="5312" cy="297180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0806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64194"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1384300" y="533400"/>
            <a:ext cx="636270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390650" y="3429000"/>
            <a:ext cx="6350000" cy="296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66242"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4362450" y="723900"/>
            <a:ext cx="4495800" cy="2828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73050" y="711200"/>
            <a:ext cx="3962400" cy="2828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4362450" y="3778249"/>
            <a:ext cx="4495800" cy="236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p:nvPicPr>
        <p:blipFill rotWithShape="1">
          <a:blip r:embed="rId5" cstate="email">
            <a:extLst>
              <a:ext uri="{28A0092B-C50C-407E-A947-70E740481C1C}">
                <a14:useLocalDpi xmlns:a14="http://schemas.microsoft.com/office/drawing/2010/main"/>
              </a:ext>
            </a:extLst>
          </a:blip>
          <a:srcRect l="-2"/>
          <a:stretch/>
        </p:blipFill>
        <p:spPr bwMode="auto">
          <a:xfrm>
            <a:off x="273051" y="3778250"/>
            <a:ext cx="3962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68290"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81000" y="3460750"/>
            <a:ext cx="5257800" cy="1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bwMode="auto">
          <a:xfrm>
            <a:off x="5819350" y="3460750"/>
            <a:ext cx="3019850" cy="2697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193rd weave MSE.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381000" y="730250"/>
            <a:ext cx="8458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279554" name="Text Box 8"/>
          <p:cNvSpPr txBox="1">
            <a:spLocks noChangeArrowheads="1"/>
          </p:cNvSpPr>
          <p:nvPr/>
        </p:nvSpPr>
        <p:spPr bwMode="auto">
          <a:xfrm>
            <a:off x="2065338" y="6270625"/>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193</a:t>
            </a:r>
            <a:r>
              <a:rPr lang="en-US" altLang="en-US" sz="1400" b="1" baseline="30000" dirty="0">
                <a:solidFill>
                  <a:schemeClr val="accent1"/>
                </a:solidFill>
                <a:latin typeface="Arial Narrow" panose="020B0606020202030204" pitchFamily="34" charset="0"/>
              </a:rPr>
              <a:t>rd</a:t>
            </a:r>
            <a:r>
              <a:rPr lang="en-US" altLang="en-US" sz="1400" b="1" dirty="0">
                <a:solidFill>
                  <a:schemeClr val="accent1"/>
                </a:solidFill>
                <a:latin typeface="Arial Narrow" panose="020B0606020202030204" pitchFamily="34" charset="0"/>
              </a:rPr>
              <a:t> East Avenue/I-44 – 2009, Tulsa, Oklahoma</a:t>
            </a:r>
          </a:p>
          <a:p>
            <a:pPr algn="r" eaLnBrk="1" hangingPunct="1"/>
            <a:r>
              <a:rPr lang="en-US" altLang="en-US" sz="1400" b="1" dirty="0">
                <a:solidFill>
                  <a:schemeClr val="accent1"/>
                </a:solidFill>
                <a:latin typeface="Arial Narrow" panose="020B0606020202030204" pitchFamily="34" charset="0"/>
              </a:rPr>
              <a:t>ODOT, Cherokee Nation, City of Tulsa, City of Catoosa, Benham Co, Art in Public Places Division</a:t>
            </a:r>
          </a:p>
        </p:txBody>
      </p:sp>
      <p:pic>
        <p:nvPicPr>
          <p:cNvPr id="279555" name="Picture 3" descr="193rd weave MSE.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858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6" name="TextBox 3"/>
          <p:cNvSpPr txBox="1">
            <a:spLocks noChangeArrowheads="1"/>
          </p:cNvSpPr>
          <p:nvPr/>
        </p:nvSpPr>
        <p:spPr bwMode="auto">
          <a:xfrm>
            <a:off x="5791200" y="5991225"/>
            <a:ext cx="3352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800" dirty="0">
                <a:solidFill>
                  <a:schemeClr val="bg1"/>
                </a:solidFill>
              </a:rPr>
              <a:t>© Creative Design Resolutions, Inc. 2016, all rights reserved</a:t>
            </a:r>
          </a:p>
        </p:txBody>
      </p:sp>
    </p:spTree>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72706" name="Picture 2" descr="seashell.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750" y="1100138"/>
            <a:ext cx="7048500" cy="49847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5486400" y="76200"/>
            <a:ext cx="363538" cy="307975"/>
          </a:xfrm>
          <a:prstGeom prst="rect">
            <a:avLst/>
          </a:prstGeom>
        </p:spPr>
        <p:txBody>
          <a:bodyPr wrap="none">
            <a:spAutoFit/>
          </a:bodyP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eaLnBrk="1" hangingPunct="1">
              <a:defRPr/>
            </a:pPr>
            <a:r>
              <a:rPr lang="en-US" altLang="en-US" sz="1400" dirty="0">
                <a:solidFill>
                  <a:srgbClr val="C00000"/>
                </a:solidFill>
                <a:effectLst>
                  <a:outerShdw blurRad="38100" dist="38100" dir="2700000" algn="tl">
                    <a:srgbClr val="000000"/>
                  </a:outerShdw>
                </a:effectLst>
                <a:latin typeface="Century Gothic" panose="020B0502020202020204" pitchFamily="34" charset="0"/>
              </a:rPr>
              <a:t>™</a:t>
            </a:r>
            <a:endParaRPr lang="en-US" altLang="en-US" sz="1400" dirty="0"/>
          </a:p>
        </p:txBody>
      </p:sp>
      <p:sp>
        <p:nvSpPr>
          <p:cNvPr id="72708" name="Title 1"/>
          <p:cNvSpPr txBox="1">
            <a:spLocks/>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a:r>
              <a:rPr lang="en-US" altLang="en-US" sz="4400" b="1" dirty="0">
                <a:solidFill>
                  <a:srgbClr val="C00000"/>
                </a:solidFill>
                <a:latin typeface="Century Gothic" panose="020B0502020202020204" pitchFamily="34" charset="0"/>
              </a:rPr>
              <a:t>FŌTERA</a:t>
            </a:r>
            <a:endParaRPr lang="en-US" altLang="en-US" sz="1200" b="1" dirty="0">
              <a:solidFill>
                <a:srgbClr val="C00000"/>
              </a:solidFill>
              <a:latin typeface="Century Gothic" panose="020B0502020202020204" pitchFamily="34" charset="0"/>
            </a:endParaRPr>
          </a:p>
        </p:txBody>
      </p:sp>
      <p:sp>
        <p:nvSpPr>
          <p:cNvPr id="7" name="Rectangle 6"/>
          <p:cNvSpPr/>
          <p:nvPr/>
        </p:nvSpPr>
        <p:spPr>
          <a:xfrm>
            <a:off x="0" y="696913"/>
            <a:ext cx="9144000" cy="369887"/>
          </a:xfrm>
          <a:prstGeom prst="rect">
            <a:avLst/>
          </a:prstGeom>
        </p:spPr>
        <p:txBody>
          <a:bodyPr>
            <a:spAutoFit/>
          </a:bodyPr>
          <a:lstStyle>
            <a:lvl1pPr eaLnBrk="0" hangingPunct="0">
              <a:defRPr sz="900">
                <a:solidFill>
                  <a:schemeClr val="tx1"/>
                </a:solidFill>
                <a:latin typeface="Helvetica" charset="0"/>
                <a:ea typeface="MS PGothic" pitchFamily="34" charset="-128"/>
              </a:defRPr>
            </a:lvl1pPr>
            <a:lvl2pPr marL="742950" indent="-285750" eaLnBrk="0" hangingPunct="0">
              <a:defRPr sz="900">
                <a:solidFill>
                  <a:schemeClr val="tx1"/>
                </a:solidFill>
                <a:latin typeface="Helvetica" charset="0"/>
                <a:ea typeface="MS PGothic" pitchFamily="34" charset="-128"/>
              </a:defRPr>
            </a:lvl2pPr>
            <a:lvl3pPr marL="1143000" indent="-228600" eaLnBrk="0" hangingPunct="0">
              <a:defRPr sz="900">
                <a:solidFill>
                  <a:schemeClr val="tx1"/>
                </a:solidFill>
                <a:latin typeface="Helvetica" charset="0"/>
                <a:ea typeface="MS PGothic" pitchFamily="34" charset="-128"/>
              </a:defRPr>
            </a:lvl3pPr>
            <a:lvl4pPr marL="1600200" indent="-228600" eaLnBrk="0" hangingPunct="0">
              <a:defRPr sz="900">
                <a:solidFill>
                  <a:schemeClr val="tx1"/>
                </a:solidFill>
                <a:latin typeface="Helvetica" charset="0"/>
                <a:ea typeface="MS PGothic" pitchFamily="34" charset="-128"/>
              </a:defRPr>
            </a:lvl4pPr>
            <a:lvl5pPr marL="2057400" indent="-228600" eaLnBrk="0" hangingPunct="0">
              <a:defRPr sz="900">
                <a:solidFill>
                  <a:schemeClr val="tx1"/>
                </a:solidFill>
                <a:latin typeface="Helvetica" charset="0"/>
                <a:ea typeface="MS PGothic" pitchFamily="34" charset="-128"/>
              </a:defRPr>
            </a:lvl5pPr>
            <a:lvl6pPr marL="2514600" indent="-228600" eaLnBrk="0" fontAlgn="base" hangingPunct="0">
              <a:spcBef>
                <a:spcPct val="0"/>
              </a:spcBef>
              <a:spcAft>
                <a:spcPct val="0"/>
              </a:spcAft>
              <a:defRPr sz="900">
                <a:solidFill>
                  <a:schemeClr val="tx1"/>
                </a:solidFill>
                <a:latin typeface="Helvetica" charset="0"/>
                <a:ea typeface="MS PGothic" pitchFamily="34" charset="-128"/>
              </a:defRPr>
            </a:lvl6pPr>
            <a:lvl7pPr marL="2971800" indent="-228600" eaLnBrk="0" fontAlgn="base" hangingPunct="0">
              <a:spcBef>
                <a:spcPct val="0"/>
              </a:spcBef>
              <a:spcAft>
                <a:spcPct val="0"/>
              </a:spcAft>
              <a:defRPr sz="900">
                <a:solidFill>
                  <a:schemeClr val="tx1"/>
                </a:solidFill>
                <a:latin typeface="Helvetica" charset="0"/>
                <a:ea typeface="MS PGothic" pitchFamily="34" charset="-128"/>
              </a:defRPr>
            </a:lvl7pPr>
            <a:lvl8pPr marL="3429000" indent="-228600" eaLnBrk="0" fontAlgn="base" hangingPunct="0">
              <a:spcBef>
                <a:spcPct val="0"/>
              </a:spcBef>
              <a:spcAft>
                <a:spcPct val="0"/>
              </a:spcAft>
              <a:defRPr sz="900">
                <a:solidFill>
                  <a:schemeClr val="tx1"/>
                </a:solidFill>
                <a:latin typeface="Helvetica" charset="0"/>
                <a:ea typeface="MS PGothic" pitchFamily="34" charset="-128"/>
              </a:defRPr>
            </a:lvl8pPr>
            <a:lvl9pPr marL="3886200" indent="-228600" eaLnBrk="0" fontAlgn="base" hangingPunct="0">
              <a:spcBef>
                <a:spcPct val="0"/>
              </a:spcBef>
              <a:spcAft>
                <a:spcPct val="0"/>
              </a:spcAft>
              <a:defRPr sz="900">
                <a:solidFill>
                  <a:schemeClr val="tx1"/>
                </a:solidFill>
                <a:latin typeface="Helvetica" charset="0"/>
                <a:ea typeface="MS PGothic" pitchFamily="34" charset="-128"/>
              </a:defRPr>
            </a:lvl9pPr>
          </a:lstStyle>
          <a:p>
            <a:pPr algn="ctr" eaLnBrk="1" hangingPunct="1">
              <a:defRPr/>
            </a:pPr>
            <a:r>
              <a:rPr lang="en-US" altLang="en-US" sz="1800" b="1" dirty="0">
                <a:solidFill>
                  <a:schemeClr val="accent3">
                    <a:lumMod val="95000"/>
                  </a:schemeClr>
                </a:solidFill>
                <a:effectLst>
                  <a:outerShdw blurRad="38100" dist="38100" dir="2700000" algn="tl">
                    <a:srgbClr val="000000"/>
                  </a:outerShdw>
                </a:effectLst>
                <a:latin typeface="Century Gothic" pitchFamily="34" charset="0"/>
              </a:rPr>
              <a:t>Precast Color in Structural Concrete</a:t>
            </a:r>
          </a:p>
        </p:txBody>
      </p:sp>
      <p:sp>
        <p:nvSpPr>
          <p:cNvPr id="6" name="Text Box 7"/>
          <p:cNvSpPr txBox="1">
            <a:spLocks noChangeArrowheads="1"/>
          </p:cNvSpPr>
          <p:nvPr/>
        </p:nvSpPr>
        <p:spPr bwMode="auto">
          <a:xfrm>
            <a:off x="-7938" y="6257925"/>
            <a:ext cx="91440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defRPr/>
            </a:pPr>
            <a:r>
              <a:rPr lang="en-US" altLang="en-US" sz="1400" b="1" dirty="0">
                <a:solidFill>
                  <a:schemeClr val="accent1"/>
                </a:solidFill>
                <a:latin typeface="Arial Narrow" panose="020B0606020202030204" pitchFamily="34" charset="0"/>
              </a:rPr>
              <a:t>Detail of tile for Chesapeake Journey – 2007, National Harbor, Maryland </a:t>
            </a:r>
          </a:p>
          <a:p>
            <a:pPr algn="r" eaLnBrk="1" hangingPunct="1">
              <a:defRPr/>
            </a:pPr>
            <a:r>
              <a:rPr lang="en-US" altLang="en-US" sz="1400" b="1" dirty="0">
                <a:solidFill>
                  <a:schemeClr val="accent1"/>
                </a:solidFill>
                <a:latin typeface="Arial Narrow" panose="020B0606020202030204" pitchFamily="34" charset="0"/>
              </a:rPr>
              <a:t>The Peterson Companies</a:t>
            </a:r>
          </a:p>
        </p:txBody>
      </p:sp>
    </p:spTree>
    <p:extLst>
      <p:ext uri="{BB962C8B-B14F-4D97-AF65-F5344CB8AC3E}">
        <p14:creationId xmlns:p14="http://schemas.microsoft.com/office/powerpoint/2010/main" val="1353624178"/>
      </p:ext>
    </p:extLst>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73730" name="Picture 7" descr="me 1_rev.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71688" y="228600"/>
            <a:ext cx="50006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Text Box 7"/>
          <p:cNvSpPr txBox="1">
            <a:spLocks noChangeArrowheads="1"/>
          </p:cNvSpPr>
          <p:nvPr/>
        </p:nvSpPr>
        <p:spPr bwMode="auto">
          <a:xfrm>
            <a:off x="0" y="6307138"/>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defRPr/>
            </a:pPr>
            <a:r>
              <a:rPr lang="en-US" altLang="en-US" sz="1400" b="1" dirty="0">
                <a:solidFill>
                  <a:schemeClr val="accent1"/>
                </a:solidFill>
                <a:latin typeface="Arial Narrow" panose="020B0606020202030204" pitchFamily="34" charset="0"/>
              </a:rPr>
              <a:t>Chesapeake Journey – 2007, National Harbor, Maryland </a:t>
            </a:r>
          </a:p>
          <a:p>
            <a:pPr algn="r" eaLnBrk="1" hangingPunct="1">
              <a:defRPr/>
            </a:pPr>
            <a:r>
              <a:rPr lang="en-US" altLang="en-US" sz="1400" b="1" dirty="0">
                <a:solidFill>
                  <a:schemeClr val="accent1"/>
                </a:solidFill>
                <a:latin typeface="Arial Narrow" panose="020B0606020202030204" pitchFamily="34" charset="0"/>
              </a:rPr>
              <a:t>The Peterson Companies</a:t>
            </a:r>
          </a:p>
        </p:txBody>
      </p:sp>
      <p:sp>
        <p:nvSpPr>
          <p:cNvPr id="73732" name="TextBox 3"/>
          <p:cNvSpPr txBox="1">
            <a:spLocks noChangeArrowheads="1"/>
          </p:cNvSpPr>
          <p:nvPr/>
        </p:nvSpPr>
        <p:spPr bwMode="auto">
          <a:xfrm>
            <a:off x="3719513" y="6034088"/>
            <a:ext cx="33528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800" dirty="0">
                <a:solidFill>
                  <a:schemeClr val="bg1"/>
                </a:solidFill>
                <a:cs typeface="Arial" panose="020B0604020202020204" pitchFamily="34" charset="0"/>
              </a:rPr>
              <a:t>© Creative Design Resolutions, Inc. 2017, all rights reserved</a:t>
            </a:r>
          </a:p>
        </p:txBody>
      </p:sp>
    </p:spTree>
    <p:extLst>
      <p:ext uri="{BB962C8B-B14F-4D97-AF65-F5344CB8AC3E}">
        <p14:creationId xmlns:p14="http://schemas.microsoft.com/office/powerpoint/2010/main" val="766432496"/>
      </p:ext>
    </p:extLst>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75778" name="Picture 2" descr="DSC_0312.JPG"/>
          <p:cNvPicPr>
            <a:picLocks noChangeAspect="1"/>
          </p:cNvPicPr>
          <p:nvPr/>
        </p:nvPicPr>
        <p:blipFill>
          <a:blip r:embed="rId3" cstate="email">
            <a:lum contrast="20000"/>
            <a:extLst>
              <a:ext uri="{28A0092B-C50C-407E-A947-70E740481C1C}">
                <a14:useLocalDpi xmlns:a14="http://schemas.microsoft.com/office/drawing/2010/main"/>
              </a:ext>
            </a:extLst>
          </a:blip>
          <a:srcRect/>
          <a:stretch>
            <a:fillRect/>
          </a:stretch>
        </p:blipFill>
        <p:spPr bwMode="auto">
          <a:xfrm>
            <a:off x="-1" y="199107"/>
            <a:ext cx="4800601" cy="294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Text Box 7"/>
          <p:cNvSpPr txBox="1">
            <a:spLocks noChangeArrowheads="1"/>
          </p:cNvSpPr>
          <p:nvPr/>
        </p:nvSpPr>
        <p:spPr bwMode="auto">
          <a:xfrm>
            <a:off x="0" y="63341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defRPr/>
            </a:pPr>
            <a:r>
              <a:rPr lang="en-US" altLang="en-US" sz="1400" b="1" dirty="0">
                <a:solidFill>
                  <a:schemeClr val="accent1"/>
                </a:solidFill>
                <a:latin typeface="Arial Narrow" panose="020B0606020202030204" pitchFamily="34" charset="0"/>
              </a:rPr>
              <a:t>Chesapeake Journey – 2007, National Harbor, Maryland </a:t>
            </a:r>
          </a:p>
          <a:p>
            <a:pPr algn="r" eaLnBrk="1" hangingPunct="1">
              <a:defRPr/>
            </a:pPr>
            <a:r>
              <a:rPr lang="en-US" altLang="en-US" sz="1400" b="1" dirty="0">
                <a:solidFill>
                  <a:schemeClr val="accent1"/>
                </a:solidFill>
                <a:latin typeface="Arial Narrow" panose="020B0606020202030204" pitchFamily="34" charset="0"/>
              </a:rPr>
              <a:t>The Peterson Companies</a:t>
            </a:r>
          </a:p>
        </p:txBody>
      </p:sp>
      <p:sp>
        <p:nvSpPr>
          <p:cNvPr id="75780" name="TextBox 3"/>
          <p:cNvSpPr txBox="1">
            <a:spLocks noChangeArrowheads="1"/>
          </p:cNvSpPr>
          <p:nvPr/>
        </p:nvSpPr>
        <p:spPr bwMode="auto">
          <a:xfrm>
            <a:off x="5826125" y="5983288"/>
            <a:ext cx="3352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800" dirty="0">
                <a:solidFill>
                  <a:schemeClr val="bg1"/>
                </a:solidFill>
                <a:cs typeface="Arial" panose="020B0604020202020204" pitchFamily="34" charset="0"/>
              </a:rPr>
              <a:t>© Creative Design Resolutions, Inc. 2015, all rights reserved</a:t>
            </a:r>
          </a:p>
        </p:txBody>
      </p:sp>
      <p:pic>
        <p:nvPicPr>
          <p:cNvPr id="75781" name="Picture 2" descr="S:\Images\Fotera\National Harbor\2008-04-09 National Harbor\Bench_04160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60929" y="3223324"/>
            <a:ext cx="4817996" cy="309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2" descr="DSC_0271.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76800" y="168291"/>
            <a:ext cx="42672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2" descr="DSC_025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508" y="3216362"/>
            <a:ext cx="4264085" cy="311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p:cNvSpPr txBox="1">
            <a:spLocks noChangeArrowheads="1"/>
          </p:cNvSpPr>
          <p:nvPr/>
        </p:nvSpPr>
        <p:spPr bwMode="auto">
          <a:xfrm>
            <a:off x="5803900" y="6089405"/>
            <a:ext cx="3352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defRPr/>
            </a:pPr>
            <a:r>
              <a:rPr lang="en-US" altLang="en-US" sz="800" dirty="0">
                <a:solidFill>
                  <a:schemeClr val="tx2">
                    <a:lumMod val="75000"/>
                    <a:lumOff val="25000"/>
                  </a:schemeClr>
                </a:solidFill>
                <a:cs typeface="Arial" panose="020B0604020202020204" pitchFamily="34" charset="0"/>
              </a:rPr>
              <a:t>© Creative Design Resolutions, Inc. 2017, all rights reserved</a:t>
            </a:r>
          </a:p>
        </p:txBody>
      </p:sp>
    </p:spTree>
    <p:extLst>
      <p:ext uri="{BB962C8B-B14F-4D97-AF65-F5344CB8AC3E}">
        <p14:creationId xmlns:p14="http://schemas.microsoft.com/office/powerpoint/2010/main" val="337536631"/>
      </p:ext>
    </p:extLst>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77826" name="Picture 6" descr="HCC overview 3.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04813"/>
            <a:ext cx="9144000" cy="550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Placeholder 8"/>
          <p:cNvSpPr txBox="1">
            <a:spLocks/>
          </p:cNvSpPr>
          <p:nvPr/>
        </p:nvSpPr>
        <p:spPr bwMode="auto">
          <a:xfrm>
            <a:off x="3505200" y="6324600"/>
            <a:ext cx="5638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defRPr/>
            </a:pPr>
            <a:r>
              <a:rPr lang="en-US" altLang="en-US" sz="1400" b="1" dirty="0">
                <a:solidFill>
                  <a:schemeClr val="accent1"/>
                </a:solidFill>
                <a:latin typeface="Arial Narrow" panose="020B0606020202030204" pitchFamily="34" charset="0"/>
              </a:rPr>
              <a:t>History Colorado Center  - Denver, Colorado – 2011, Tryba Architects, State of Colorado, Colorado Creative Industries</a:t>
            </a:r>
          </a:p>
        </p:txBody>
      </p:sp>
      <p:sp>
        <p:nvSpPr>
          <p:cNvPr id="241669" name="TextBox 4"/>
          <p:cNvSpPr txBox="1">
            <a:spLocks noChangeArrowheads="1"/>
          </p:cNvSpPr>
          <p:nvPr/>
        </p:nvSpPr>
        <p:spPr bwMode="auto">
          <a:xfrm>
            <a:off x="5803900" y="5718218"/>
            <a:ext cx="3352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defRPr/>
            </a:pPr>
            <a:r>
              <a:rPr lang="en-US" altLang="en-US" sz="800" dirty="0">
                <a:solidFill>
                  <a:schemeClr val="bg1">
                    <a:lumMod val="95000"/>
                  </a:schemeClr>
                </a:solidFill>
                <a:cs typeface="Arial" panose="020B0604020202020204" pitchFamily="34" charset="0"/>
              </a:rPr>
              <a:t>© Creative Design Resolutions, Inc. 2017, all rights reserved</a:t>
            </a:r>
          </a:p>
        </p:txBody>
      </p:sp>
    </p:spTree>
    <p:extLst>
      <p:ext uri="{BB962C8B-B14F-4D97-AF65-F5344CB8AC3E}">
        <p14:creationId xmlns:p14="http://schemas.microsoft.com/office/powerpoint/2010/main" val="2703480090"/>
      </p:ext>
    </p:extLst>
  </p:cSld>
  <p:clrMapOvr>
    <a:masterClrMapping/>
  </p:clrMapOvr>
  <p:transition spd="med">
    <p:fade/>
  </p:transition>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78850" name="Picture 5" descr="History Colorado 5.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01600"/>
            <a:ext cx="4318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3" descr="Atlanta panels 11-11-11 03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476625"/>
            <a:ext cx="43180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4" descr="History Colorado 7.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19600" y="23622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4" descr="History Colorado 6.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9600" y="101600"/>
            <a:ext cx="4724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8"/>
          <p:cNvSpPr txBox="1">
            <a:spLocks/>
          </p:cNvSpPr>
          <p:nvPr/>
        </p:nvSpPr>
        <p:spPr bwMode="auto">
          <a:xfrm>
            <a:off x="3505200" y="6324600"/>
            <a:ext cx="5638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defRPr/>
            </a:pPr>
            <a:r>
              <a:rPr lang="en-US" altLang="en-US" sz="1400" b="1" dirty="0">
                <a:solidFill>
                  <a:schemeClr val="accent1"/>
                </a:solidFill>
                <a:latin typeface="Arial Narrow" panose="020B0606020202030204" pitchFamily="34" charset="0"/>
              </a:rPr>
              <a:t>History Colorado Center  - Denver, Colorado – 2011, Tryba Architects, State of Colorado, Colorado Creative Industries</a:t>
            </a:r>
          </a:p>
        </p:txBody>
      </p:sp>
      <p:sp>
        <p:nvSpPr>
          <p:cNvPr id="9" name="TextBox 3"/>
          <p:cNvSpPr txBox="1">
            <a:spLocks noChangeArrowheads="1"/>
          </p:cNvSpPr>
          <p:nvPr/>
        </p:nvSpPr>
        <p:spPr bwMode="auto">
          <a:xfrm>
            <a:off x="5861050" y="5869517"/>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a:t>
            </a:r>
          </a:p>
        </p:txBody>
      </p:sp>
    </p:spTree>
    <p:extLst>
      <p:ext uri="{BB962C8B-B14F-4D97-AF65-F5344CB8AC3E}">
        <p14:creationId xmlns:p14="http://schemas.microsoft.com/office/powerpoint/2010/main" val="203601941"/>
      </p:ext>
    </p:extLst>
  </p:cSld>
  <p:clrMapOvr>
    <a:masterClrMapping/>
  </p:clrMapOvr>
  <p:transition spd="med">
    <p:fade/>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270338" name="Text Box 7"/>
          <p:cNvSpPr txBox="1">
            <a:spLocks noChangeArrowheads="1"/>
          </p:cNvSpPr>
          <p:nvPr/>
        </p:nvSpPr>
        <p:spPr bwMode="auto">
          <a:xfrm>
            <a:off x="-1588" y="6369050"/>
            <a:ext cx="91440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defRPr/>
            </a:pPr>
            <a:r>
              <a:rPr lang="en-US" altLang="en-US" sz="1400" b="1" dirty="0">
                <a:solidFill>
                  <a:schemeClr val="accent1"/>
                </a:solidFill>
                <a:latin typeface="Arial Narrow" panose="020B0606020202030204" pitchFamily="34" charset="0"/>
              </a:rPr>
              <a:t>Largo Town Center (Metro) – 2005, Largo, Maryland</a:t>
            </a:r>
          </a:p>
          <a:p>
            <a:pPr algn="r" eaLnBrk="1" hangingPunct="1">
              <a:defRPr/>
            </a:pPr>
            <a:r>
              <a:rPr lang="en-US" altLang="en-US" sz="1400" b="1" dirty="0">
                <a:solidFill>
                  <a:schemeClr val="accent1"/>
                </a:solidFill>
                <a:latin typeface="Arial Narrow" panose="020B0606020202030204" pitchFamily="34" charset="0"/>
              </a:rPr>
              <a:t>	      PG County Department of Public Works and Transportation, Jacobs, JMT</a:t>
            </a:r>
          </a:p>
        </p:txBody>
      </p:sp>
      <p:pic>
        <p:nvPicPr>
          <p:cNvPr id="7987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215900"/>
            <a:ext cx="3964176"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3" descr="LargoTrolley2.jpg"/>
          <p:cNvPicPr>
            <a:picLocks noChangeAspect="1"/>
          </p:cNvPicPr>
          <p:nvPr/>
        </p:nvPicPr>
        <p:blipFill>
          <a:blip r:embed="rId4" cstate="email">
            <a:extLst>
              <a:ext uri="{28A0092B-C50C-407E-A947-70E740481C1C}">
                <a14:useLocalDpi xmlns:a14="http://schemas.microsoft.com/office/drawing/2010/main"/>
              </a:ext>
            </a:extLst>
          </a:blip>
          <a:srcRect b="-5794"/>
          <a:stretch>
            <a:fillRect/>
          </a:stretch>
        </p:blipFill>
        <p:spPr bwMode="auto">
          <a:xfrm>
            <a:off x="4572000" y="228601"/>
            <a:ext cx="403303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2" descr="butterflyIcon .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4570412" y="3429000"/>
            <a:ext cx="403208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3" descr="WSI_Racehorse_Installed2.jpg"/>
          <p:cNvPicPr>
            <a:picLocks noChangeAspect="1"/>
          </p:cNvPicPr>
          <p:nvPr/>
        </p:nvPicPr>
        <p:blipFill>
          <a:blip r:embed="rId6" cstate="email">
            <a:extLst>
              <a:ext uri="{28A0092B-C50C-407E-A947-70E740481C1C}">
                <a14:useLocalDpi xmlns:a14="http://schemas.microsoft.com/office/drawing/2010/main"/>
              </a:ext>
            </a:extLst>
          </a:blip>
          <a:srcRect l="-528"/>
          <a:stretch>
            <a:fillRect/>
          </a:stretch>
        </p:blipFill>
        <p:spPr bwMode="auto">
          <a:xfrm>
            <a:off x="342034" y="3429000"/>
            <a:ext cx="4047259"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p:cNvSpPr txBox="1">
            <a:spLocks noChangeArrowheads="1"/>
          </p:cNvSpPr>
          <p:nvPr/>
        </p:nvSpPr>
        <p:spPr bwMode="auto">
          <a:xfrm>
            <a:off x="5334000" y="6189146"/>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chemeClr val="tx1">
                    <a:lumMod val="65000"/>
                    <a:lumOff val="35000"/>
                  </a:schemeClr>
                </a:solidFill>
              </a:rPr>
              <a:t>© Creative Design Resolutions, Inc. 2017, all rights reserved</a:t>
            </a:r>
          </a:p>
        </p:txBody>
      </p:sp>
    </p:spTree>
    <p:extLst>
      <p:ext uri="{BB962C8B-B14F-4D97-AF65-F5344CB8AC3E}">
        <p14:creationId xmlns:p14="http://schemas.microsoft.com/office/powerpoint/2010/main" val="1523410240"/>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47106"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914401" y="100845"/>
            <a:ext cx="7315200" cy="3311870"/>
          </a:xfrm>
        </p:spPr>
      </p:pic>
      <p:sp>
        <p:nvSpPr>
          <p:cNvPr id="47107" name="TextBox 3"/>
          <p:cNvSpPr txBox="1">
            <a:spLocks noChangeArrowheads="1"/>
          </p:cNvSpPr>
          <p:nvPr/>
        </p:nvSpPr>
        <p:spPr bwMode="auto">
          <a:xfrm>
            <a:off x="5992003" y="6137877"/>
            <a:ext cx="25146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cs typeface="Arial" panose="020B0604020202020204" pitchFamily="34" charset="0"/>
              </a:rPr>
              <a:t>© Creative Design Resolutions, Inc. 2017, all rights reserved</a:t>
            </a:r>
          </a:p>
        </p:txBody>
      </p:sp>
      <p:sp>
        <p:nvSpPr>
          <p:cNvPr id="5" name="Text Placeholder 5"/>
          <p:cNvSpPr txBox="1">
            <a:spLocks/>
          </p:cNvSpPr>
          <p:nvPr/>
        </p:nvSpPr>
        <p:spPr bwMode="auto">
          <a:xfrm>
            <a:off x="2057400" y="6386572"/>
            <a:ext cx="6479381" cy="60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4488" indent="-344488">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marL="0" algn="r">
              <a:lnSpc>
                <a:spcPct val="90000"/>
              </a:lnSpc>
            </a:pPr>
            <a:r>
              <a:rPr lang="en-US" altLang="en-US" sz="1400" b="1" dirty="0">
                <a:solidFill>
                  <a:schemeClr val="accent1"/>
                </a:solidFill>
                <a:latin typeface="Arial Narrow" panose="020B0606020202030204" pitchFamily="34" charset="0"/>
              </a:rPr>
              <a:t>Third Street Bridge – Dayton, Ohio</a:t>
            </a:r>
          </a:p>
          <a:p>
            <a:pPr marL="0" algn="r">
              <a:lnSpc>
                <a:spcPct val="90000"/>
              </a:lnSpc>
            </a:pPr>
            <a:r>
              <a:rPr lang="en-US" altLang="en-US" sz="1400" b="1" dirty="0">
                <a:solidFill>
                  <a:schemeClr val="accent1"/>
                </a:solidFill>
                <a:latin typeface="Arial Narrow" panose="020B0606020202030204" pitchFamily="34" charset="0"/>
              </a:rPr>
              <a:t>ODOT, Montgomery  County Engineers Office, City of Dayton</a:t>
            </a:r>
          </a:p>
          <a:p>
            <a:pPr marL="0" algn="r">
              <a:lnSpc>
                <a:spcPct val="90000"/>
              </a:lnSpc>
              <a:buFontTx/>
              <a:buChar char="•"/>
            </a:pPr>
            <a:endParaRPr lang="en-US" altLang="en-US" sz="1050" b="1" dirty="0">
              <a:solidFill>
                <a:schemeClr val="bg1">
                  <a:lumMod val="85000"/>
                </a:schemeClr>
              </a:solidFill>
              <a:latin typeface="Arial Narrow" panose="020B0606020202030204" pitchFamily="34" charset="0"/>
            </a:endParaRPr>
          </a:p>
        </p:txBody>
      </p:sp>
      <p:pic>
        <p:nvPicPr>
          <p:cNvPr id="6" name="Content Placeholder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2000" y="3572735"/>
            <a:ext cx="4648200" cy="2657475"/>
          </a:xfrm>
          <a:prstGeom prst="rect">
            <a:avLst/>
          </a:prstGeom>
        </p:spPr>
      </p:pic>
      <p:pic>
        <p:nvPicPr>
          <p:cNvPr id="7" name="Content Placeholder 3"/>
          <p:cNvPicPr>
            <a:picLocks noChangeAspect="1"/>
          </p:cNvPicPr>
          <p:nvPr/>
        </p:nvPicPr>
        <p:blipFill rotWithShape="1">
          <a:blip r:embed="rId5" cstate="email">
            <a:extLst>
              <a:ext uri="{28A0092B-C50C-407E-A947-70E740481C1C}">
                <a14:useLocalDpi xmlns:a14="http://schemas.microsoft.com/office/drawing/2010/main"/>
              </a:ext>
            </a:extLst>
          </a:blip>
          <a:srcRect b="-1122"/>
          <a:stretch/>
        </p:blipFill>
        <p:spPr>
          <a:xfrm>
            <a:off x="5664458" y="3579733"/>
            <a:ext cx="2745581" cy="2650477"/>
          </a:xfrm>
          <a:prstGeom prst="rect">
            <a:avLst/>
          </a:prstGeom>
        </p:spPr>
      </p:pic>
    </p:spTree>
    <p:extLst>
      <p:ext uri="{BB962C8B-B14F-4D97-AF65-F5344CB8AC3E}">
        <p14:creationId xmlns:p14="http://schemas.microsoft.com/office/powerpoint/2010/main" val="17205610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292866" name="Text Box 7"/>
          <p:cNvSpPr txBox="1">
            <a:spLocks noChangeArrowheads="1"/>
          </p:cNvSpPr>
          <p:nvPr/>
        </p:nvSpPr>
        <p:spPr bwMode="auto">
          <a:xfrm>
            <a:off x="2735263" y="6477000"/>
            <a:ext cx="6408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defRPr/>
            </a:pPr>
            <a:r>
              <a:rPr lang="en-US" altLang="en-US" sz="1400" b="1" dirty="0">
                <a:solidFill>
                  <a:schemeClr val="accent3"/>
                </a:solidFill>
                <a:latin typeface="Arial Narrow" panose="020B0606020202030204" pitchFamily="34" charset="0"/>
              </a:rPr>
              <a:t>Ralph David Abernathy Blvd. – West End Project </a:t>
            </a:r>
            <a:r>
              <a:rPr lang="en-US" altLang="en-US" sz="1400" dirty="0">
                <a:solidFill>
                  <a:schemeClr val="accent3"/>
                </a:solidFill>
                <a:latin typeface="Arial Narrow" panose="020B0606020202030204" pitchFamily="34" charset="0"/>
              </a:rPr>
              <a:t>– 2011,  Atlanta, Georgia City of Atlanta</a:t>
            </a:r>
          </a:p>
        </p:txBody>
      </p:sp>
      <p:pic>
        <p:nvPicPr>
          <p:cNvPr id="81923" name="Picture 3" descr="colleges panel.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138" y="76200"/>
            <a:ext cx="3948112"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3" descr="Cherokee Panel.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138" y="2286000"/>
            <a:ext cx="3948112"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4" descr="Wren Hous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90488" y="4495800"/>
            <a:ext cx="3948112"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4" descr="WEst End Atlanat.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46563" y="100013"/>
            <a:ext cx="4791075" cy="637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p:cNvSpPr txBox="1">
            <a:spLocks noChangeArrowheads="1"/>
          </p:cNvSpPr>
          <p:nvPr/>
        </p:nvSpPr>
        <p:spPr bwMode="auto">
          <a:xfrm>
            <a:off x="5691188" y="6322238"/>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a:t>
            </a:r>
          </a:p>
        </p:txBody>
      </p:sp>
    </p:spTree>
    <p:extLst>
      <p:ext uri="{BB962C8B-B14F-4D97-AF65-F5344CB8AC3E}">
        <p14:creationId xmlns:p14="http://schemas.microsoft.com/office/powerpoint/2010/main" val="684174346"/>
      </p:ext>
    </p:extLst>
  </p:cSld>
  <p:clrMapOvr>
    <a:masterClrMapping/>
  </p:clrMapOvr>
  <p:transition spd="med">
    <p:fade/>
  </p:transition>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83970" name="Picture 3" descr="Banco4 resized bancos.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22288"/>
            <a:ext cx="91440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83" name="Text Box 7"/>
          <p:cNvSpPr txBox="1">
            <a:spLocks noChangeArrowheads="1"/>
          </p:cNvSpPr>
          <p:nvPr/>
        </p:nvSpPr>
        <p:spPr bwMode="auto">
          <a:xfrm>
            <a:off x="3175" y="63246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defRPr/>
            </a:pPr>
            <a:r>
              <a:rPr lang="en-US" altLang="en-US" sz="1400" b="1" dirty="0">
                <a:solidFill>
                  <a:schemeClr val="accent1"/>
                </a:solidFill>
                <a:latin typeface="Arial Narrow" panose="020B0606020202030204" pitchFamily="34" charset="0"/>
              </a:rPr>
              <a:t>Goddard Sculpture Project – 2008, Roswell, New Mexico </a:t>
            </a:r>
          </a:p>
          <a:p>
            <a:pPr algn="r" eaLnBrk="1" hangingPunct="1">
              <a:defRPr/>
            </a:pPr>
            <a:r>
              <a:rPr lang="en-US" altLang="en-US" sz="1400" b="1" dirty="0">
                <a:solidFill>
                  <a:schemeClr val="accent1"/>
                </a:solidFill>
                <a:latin typeface="Arial Narrow" panose="020B0606020202030204" pitchFamily="34" charset="0"/>
              </a:rPr>
              <a:t>Roswell Museum and Art Center, Morrow Reardon Wilkinson Miller, Ltd.</a:t>
            </a:r>
          </a:p>
        </p:txBody>
      </p:sp>
      <p:sp>
        <p:nvSpPr>
          <p:cNvPr id="5" name="TextBox 3"/>
          <p:cNvSpPr txBox="1">
            <a:spLocks noChangeArrowheads="1"/>
          </p:cNvSpPr>
          <p:nvPr/>
        </p:nvSpPr>
        <p:spPr bwMode="auto">
          <a:xfrm>
            <a:off x="5816600" y="6139934"/>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a:t>
            </a:r>
          </a:p>
        </p:txBody>
      </p:sp>
    </p:spTree>
    <p:extLst>
      <p:ext uri="{BB962C8B-B14F-4D97-AF65-F5344CB8AC3E}">
        <p14:creationId xmlns:p14="http://schemas.microsoft.com/office/powerpoint/2010/main" val="2894533077"/>
      </p:ext>
    </p:extLst>
  </p:cSld>
  <p:clrMapOvr>
    <a:masterClrMapping/>
  </p:clrMapOvr>
  <p:transition spd="med">
    <p:fade/>
  </p:transition>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86018" name="Picture 6" descr="newcombo.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71775" y="0"/>
            <a:ext cx="63722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8" name="Text Box 7"/>
          <p:cNvSpPr txBox="1">
            <a:spLocks noChangeArrowheads="1"/>
          </p:cNvSpPr>
          <p:nvPr/>
        </p:nvSpPr>
        <p:spPr bwMode="auto">
          <a:xfrm>
            <a:off x="0" y="63246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defRPr/>
            </a:pPr>
            <a:r>
              <a:rPr lang="en-US" altLang="en-US" sz="1400" b="1" dirty="0">
                <a:solidFill>
                  <a:schemeClr val="accent1"/>
                </a:solidFill>
                <a:latin typeface="Arial Narrow" panose="020B0606020202030204" pitchFamily="34" charset="0"/>
              </a:rPr>
              <a:t>Alice – 1988, Germantown, Maryland</a:t>
            </a:r>
          </a:p>
          <a:p>
            <a:pPr algn="r" eaLnBrk="1" hangingPunct="1">
              <a:defRPr/>
            </a:pPr>
            <a:r>
              <a:rPr lang="en-US" altLang="en-US" sz="1400" b="1" dirty="0">
                <a:solidFill>
                  <a:schemeClr val="accent1"/>
                </a:solidFill>
                <a:latin typeface="Arial Narrow" panose="020B0606020202030204" pitchFamily="34" charset="0"/>
              </a:rPr>
              <a:t>Waters Landing Elementary School</a:t>
            </a:r>
          </a:p>
        </p:txBody>
      </p:sp>
      <p:pic>
        <p:nvPicPr>
          <p:cNvPr id="86020" name="Picture 4" descr="side copy.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5763" y="914400"/>
            <a:ext cx="270986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flipH="1">
            <a:off x="3189288" y="3733800"/>
            <a:ext cx="2401887" cy="457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3189288" y="3733800"/>
            <a:ext cx="2401887" cy="15890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93688" y="800100"/>
            <a:ext cx="2895600" cy="5867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TextBox 3"/>
          <p:cNvSpPr txBox="1">
            <a:spLocks noChangeArrowheads="1"/>
          </p:cNvSpPr>
          <p:nvPr/>
        </p:nvSpPr>
        <p:spPr bwMode="auto">
          <a:xfrm>
            <a:off x="5791200" y="4006334"/>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chemeClr val="bg1"/>
                </a:solidFill>
              </a:rPr>
              <a:t>© Creative Design Resolutions, Inc. 2017, all rights reserved</a:t>
            </a:r>
          </a:p>
        </p:txBody>
      </p:sp>
    </p:spTree>
    <p:extLst>
      <p:ext uri="{BB962C8B-B14F-4D97-AF65-F5344CB8AC3E}">
        <p14:creationId xmlns:p14="http://schemas.microsoft.com/office/powerpoint/2010/main" val="2911138723"/>
      </p:ext>
    </p:extLst>
  </p:cSld>
  <p:clrMapOvr>
    <a:masterClrMapping/>
  </p:clrMapOvr>
  <p:transition spd="med">
    <p:fade/>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88066" name="Picture 4" descr="Triad_grass_hires.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5" name="Text Box 7"/>
          <p:cNvSpPr txBox="1">
            <a:spLocks noChangeArrowheads="1"/>
          </p:cNvSpPr>
          <p:nvPr/>
        </p:nvSpPr>
        <p:spPr bwMode="auto">
          <a:xfrm>
            <a:off x="0" y="63246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defRPr/>
            </a:pPr>
            <a:r>
              <a:rPr lang="en-US" altLang="en-US" sz="1400" b="1" dirty="0">
                <a:solidFill>
                  <a:schemeClr val="accent1"/>
                </a:solidFill>
                <a:latin typeface="Arial Narrow" panose="020B0606020202030204" pitchFamily="34" charset="0"/>
              </a:rPr>
              <a:t>Triad</a:t>
            </a:r>
            <a:r>
              <a:rPr lang="en-US" altLang="en-US" sz="1400" b="1" dirty="0">
                <a:solidFill>
                  <a:schemeClr val="accent3"/>
                </a:solidFill>
                <a:latin typeface="Arial Narrow" panose="020B0606020202030204" pitchFamily="34" charset="0"/>
              </a:rPr>
              <a:t> </a:t>
            </a:r>
            <a:r>
              <a:rPr lang="en-US" altLang="en-US" sz="1400" b="1" dirty="0">
                <a:solidFill>
                  <a:schemeClr val="accent1"/>
                </a:solidFill>
                <a:latin typeface="Arial Narrow" panose="020B0606020202030204" pitchFamily="34" charset="0"/>
              </a:rPr>
              <a:t>of Medicine – 2005, Tallahassee, Florida</a:t>
            </a:r>
          </a:p>
          <a:p>
            <a:pPr algn="r" eaLnBrk="1" hangingPunct="1">
              <a:defRPr/>
            </a:pPr>
            <a:r>
              <a:rPr lang="en-US" altLang="en-US" sz="1400" b="1" dirty="0">
                <a:solidFill>
                  <a:schemeClr val="accent1"/>
                </a:solidFill>
                <a:latin typeface="Arial Narrow" panose="020B0606020202030204" pitchFamily="34" charset="0"/>
              </a:rPr>
              <a:t>Florida State University</a:t>
            </a:r>
          </a:p>
        </p:txBody>
      </p:sp>
      <p:pic>
        <p:nvPicPr>
          <p:cNvPr id="4" name="Picture 3" descr="Hippocrates.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90600" y="0"/>
            <a:ext cx="7253288" cy="624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BlackwellFinal_2.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8200" y="0"/>
            <a:ext cx="7473950" cy="624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orrie.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66800" y="0"/>
            <a:ext cx="72564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3"/>
          <p:cNvSpPr txBox="1">
            <a:spLocks noChangeArrowheads="1"/>
          </p:cNvSpPr>
          <p:nvPr/>
        </p:nvSpPr>
        <p:spPr bwMode="auto">
          <a:xfrm>
            <a:off x="5867400" y="6079609"/>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a:t>
            </a:r>
          </a:p>
        </p:txBody>
      </p:sp>
    </p:spTree>
    <p:extLst>
      <p:ext uri="{BB962C8B-B14F-4D97-AF65-F5344CB8AC3E}">
        <p14:creationId xmlns:p14="http://schemas.microsoft.com/office/powerpoint/2010/main" val="21555712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fltVal val="0"/>
                                          </p:val>
                                        </p:tav>
                                        <p:tav tm="100000">
                                          <p:val>
                                            <p:strVal val="#ppt_h"/>
                                          </p:val>
                                        </p:tav>
                                      </p:tavLst>
                                    </p:anim>
                                  </p:childTnLst>
                                </p:cTn>
                              </p:par>
                              <p:par>
                                <p:cTn id="9" presetID="63" presetClass="path" presetSubtype="0" fill="hold" nodeType="withEffect">
                                  <p:stCondLst>
                                    <p:cond delay="0"/>
                                  </p:stCondLst>
                                  <p:childTnLst>
                                    <p:animMotion origin="layout" path="M -0.33333 3.7037E-7 L -3.33333E-6 3.7037E-7 " pathEditMode="relative" rAng="0" ptsTypes="AA">
                                      <p:cBhvr>
                                        <p:cTn id="10" dur="3000" fill="hold"/>
                                        <p:tgtEl>
                                          <p:spTgt spid="4"/>
                                        </p:tgtEl>
                                        <p:attrNameLst>
                                          <p:attrName>ppt_x</p:attrName>
                                          <p:attrName>ppt_y</p:attrName>
                                        </p:attrNameLst>
                                      </p:cBhvr>
                                      <p:rCtr x="16700" y="0"/>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1000"/>
                                        <p:tgtEl>
                                          <p:spTgt spid="4"/>
                                        </p:tgtEl>
                                      </p:cBhvr>
                                    </p:animEffect>
                                    <p:set>
                                      <p:cBhvr>
                                        <p:cTn id="15" dur="1" fill="hold">
                                          <p:stCondLst>
                                            <p:cond delay="999"/>
                                          </p:stCondLst>
                                        </p:cTn>
                                        <p:tgtEl>
                                          <p:spTgt spid="4"/>
                                        </p:tgtEl>
                                        <p:attrNameLst>
                                          <p:attrName>style.visibility</p:attrName>
                                        </p:attrNameLst>
                                      </p:cBhvr>
                                      <p:to>
                                        <p:strVal val="hidden"/>
                                      </p:to>
                                    </p:set>
                                  </p:childTnLst>
                                </p:cTn>
                              </p:par>
                              <p:par>
                                <p:cTn id="16" presetID="2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3000" fill="hold"/>
                                        <p:tgtEl>
                                          <p:spTgt spid="6"/>
                                        </p:tgtEl>
                                        <p:attrNameLst>
                                          <p:attrName>ppt_w</p:attrName>
                                        </p:attrNameLst>
                                      </p:cBhvr>
                                      <p:tavLst>
                                        <p:tav tm="0">
                                          <p:val>
                                            <p:fltVal val="0"/>
                                          </p:val>
                                        </p:tav>
                                        <p:tav tm="100000">
                                          <p:val>
                                            <p:strVal val="#ppt_w"/>
                                          </p:val>
                                        </p:tav>
                                      </p:tavLst>
                                    </p:anim>
                                    <p:anim calcmode="lin" valueType="num">
                                      <p:cBhvr>
                                        <p:cTn id="19" dur="30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nodeType="clickEffect">
                                  <p:stCondLst>
                                    <p:cond delay="0"/>
                                  </p:stCondLst>
                                  <p:childTnLst>
                                    <p:animEffect transition="out" filter="fade">
                                      <p:cBhvr>
                                        <p:cTn id="23" dur="1000"/>
                                        <p:tgtEl>
                                          <p:spTgt spid="6"/>
                                        </p:tgtEl>
                                      </p:cBhvr>
                                    </p:animEffect>
                                    <p:set>
                                      <p:cBhvr>
                                        <p:cTn id="24" dur="1" fill="hold">
                                          <p:stCondLst>
                                            <p:cond delay="999"/>
                                          </p:stCondLst>
                                        </p:cTn>
                                        <p:tgtEl>
                                          <p:spTgt spid="6"/>
                                        </p:tgtEl>
                                        <p:attrNameLst>
                                          <p:attrName>style.visibility</p:attrName>
                                        </p:attrNameLst>
                                      </p:cBhvr>
                                      <p:to>
                                        <p:strVal val="hidden"/>
                                      </p:to>
                                    </p:set>
                                  </p:childTnLst>
                                </p:cTn>
                              </p:par>
                              <p:par>
                                <p:cTn id="25" presetID="2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3000" fill="hold"/>
                                        <p:tgtEl>
                                          <p:spTgt spid="8"/>
                                        </p:tgtEl>
                                        <p:attrNameLst>
                                          <p:attrName>ppt_w</p:attrName>
                                        </p:attrNameLst>
                                      </p:cBhvr>
                                      <p:tavLst>
                                        <p:tav tm="0">
                                          <p:val>
                                            <p:fltVal val="0"/>
                                          </p:val>
                                        </p:tav>
                                        <p:tav tm="100000">
                                          <p:val>
                                            <p:strVal val="#ppt_w"/>
                                          </p:val>
                                        </p:tav>
                                      </p:tavLst>
                                    </p:anim>
                                    <p:anim calcmode="lin" valueType="num">
                                      <p:cBhvr>
                                        <p:cTn id="28" dur="3000" fill="hold"/>
                                        <p:tgtEl>
                                          <p:spTgt spid="8"/>
                                        </p:tgtEl>
                                        <p:attrNameLst>
                                          <p:attrName>ppt_h</p:attrName>
                                        </p:attrNameLst>
                                      </p:cBhvr>
                                      <p:tavLst>
                                        <p:tav tm="0">
                                          <p:val>
                                            <p:fltVal val="0"/>
                                          </p:val>
                                        </p:tav>
                                        <p:tav tm="100000">
                                          <p:val>
                                            <p:strVal val="#ppt_h"/>
                                          </p:val>
                                        </p:tav>
                                      </p:tavLst>
                                    </p:anim>
                                  </p:childTnLst>
                                </p:cTn>
                              </p:par>
                              <p:par>
                                <p:cTn id="29" presetID="35" presetClass="path" presetSubtype="0" fill="hold" nodeType="withEffect">
                                  <p:stCondLst>
                                    <p:cond delay="0"/>
                                  </p:stCondLst>
                                  <p:childTnLst>
                                    <p:animMotion origin="layout" path="M 0.31164 -0.00972 L -4.72222E-6 0.00139 " pathEditMode="relative" rAng="0" ptsTypes="AA">
                                      <p:cBhvr>
                                        <p:cTn id="30" dur="3000" fill="hold"/>
                                        <p:tgtEl>
                                          <p:spTgt spid="8"/>
                                        </p:tgtEl>
                                        <p:attrNameLst>
                                          <p:attrName>ppt_x</p:attrName>
                                          <p:attrName>ppt_y</p:attrName>
                                        </p:attrNameLst>
                                      </p:cBhvr>
                                      <p:rCtr x="-15600" y="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90114" name="Title 3"/>
          <p:cNvSpPr>
            <a:spLocks noGrp="1"/>
          </p:cNvSpPr>
          <p:nvPr>
            <p:ph type="title"/>
          </p:nvPr>
        </p:nvSpPr>
        <p:spPr bwMode="auto">
          <a:xfrm>
            <a:off x="457200" y="13716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dirty="0"/>
          </a:p>
        </p:txBody>
      </p:sp>
      <p:pic>
        <p:nvPicPr>
          <p:cNvPr id="90115" name="Content Placeholder 5" descr="Starburst 00.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609600"/>
            <a:ext cx="9144000" cy="556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48" name="Text Box 7"/>
          <p:cNvSpPr txBox="1">
            <a:spLocks noChangeArrowheads="1"/>
          </p:cNvSpPr>
          <p:nvPr/>
        </p:nvSpPr>
        <p:spPr bwMode="auto">
          <a:xfrm>
            <a:off x="0" y="62325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defRPr/>
            </a:pPr>
            <a:r>
              <a:rPr lang="en-US" altLang="en-US" sz="1400" b="1" dirty="0">
                <a:solidFill>
                  <a:schemeClr val="accent1"/>
                </a:solidFill>
                <a:latin typeface="Arial Narrow" panose="020B0606020202030204" pitchFamily="34" charset="0"/>
              </a:rPr>
              <a:t>Cornerstones of History – 2007, Washington, D.C.</a:t>
            </a:r>
          </a:p>
          <a:p>
            <a:pPr algn="r" eaLnBrk="1" hangingPunct="1">
              <a:defRPr/>
            </a:pPr>
            <a:r>
              <a:rPr lang="en-US" altLang="en-US" sz="1400" b="1" dirty="0">
                <a:solidFill>
                  <a:schemeClr val="accent1"/>
                </a:solidFill>
                <a:latin typeface="Arial Narrow" panose="020B0606020202030204" pitchFamily="34" charset="0"/>
              </a:rPr>
              <a:t>DDOT, DC Commission on the Arts and Humanities</a:t>
            </a:r>
          </a:p>
        </p:txBody>
      </p:sp>
      <p:sp>
        <p:nvSpPr>
          <p:cNvPr id="6" name="TextBox 3"/>
          <p:cNvSpPr txBox="1">
            <a:spLocks noChangeArrowheads="1"/>
          </p:cNvSpPr>
          <p:nvPr/>
        </p:nvSpPr>
        <p:spPr bwMode="auto">
          <a:xfrm>
            <a:off x="5810250" y="6017697"/>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chemeClr val="bg1"/>
                </a:solidFill>
              </a:rPr>
              <a:t>© Creative Design Resolutions, Inc. 2017, all rights reserved</a:t>
            </a:r>
          </a:p>
        </p:txBody>
      </p:sp>
    </p:spTree>
    <p:extLst>
      <p:ext uri="{BB962C8B-B14F-4D97-AF65-F5344CB8AC3E}">
        <p14:creationId xmlns:p14="http://schemas.microsoft.com/office/powerpoint/2010/main" val="2030097000"/>
      </p:ext>
    </p:extLst>
  </p:cSld>
  <p:clrMapOvr>
    <a:masterClrMapping/>
  </p:clrMapOvr>
  <p:transition spd="med">
    <p:fade/>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316418" name="Text Box 7"/>
          <p:cNvSpPr txBox="1">
            <a:spLocks noChangeArrowheads="1"/>
          </p:cNvSpPr>
          <p:nvPr/>
        </p:nvSpPr>
        <p:spPr bwMode="auto">
          <a:xfrm>
            <a:off x="0" y="62484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defRPr/>
            </a:pPr>
            <a:r>
              <a:rPr lang="en-US" altLang="en-US" sz="1400" b="1" dirty="0">
                <a:solidFill>
                  <a:schemeClr val="accent1"/>
                </a:solidFill>
                <a:latin typeface="Arial Narrow" panose="020B0606020202030204" pitchFamily="34" charset="0"/>
              </a:rPr>
              <a:t>Detail of tile for Cornerstones of History – 2007, Washington, D.C.</a:t>
            </a:r>
          </a:p>
          <a:p>
            <a:pPr algn="r" eaLnBrk="1" hangingPunct="1">
              <a:defRPr/>
            </a:pPr>
            <a:r>
              <a:rPr lang="en-US" altLang="en-US" sz="1400" b="1" dirty="0">
                <a:solidFill>
                  <a:schemeClr val="accent1"/>
                </a:solidFill>
                <a:latin typeface="Arial Narrow" panose="020B0606020202030204" pitchFamily="34" charset="0"/>
              </a:rPr>
              <a:t>DDOT, DC Commission on the Arts and Humanities</a:t>
            </a:r>
          </a:p>
        </p:txBody>
      </p:sp>
      <p:pic>
        <p:nvPicPr>
          <p:cNvPr id="91139" name="Picture 5" descr="Rosa300Highres_detail.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572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a:spLocks noChangeArrowheads="1"/>
          </p:cNvSpPr>
          <p:nvPr/>
        </p:nvSpPr>
        <p:spPr bwMode="auto">
          <a:xfrm>
            <a:off x="5867400" y="6063734"/>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chemeClr val="bg1"/>
                </a:solidFill>
              </a:rPr>
              <a:t>© Creative Design Resolutions, Inc. 2017, all rights reserved</a:t>
            </a:r>
          </a:p>
        </p:txBody>
      </p:sp>
    </p:spTree>
    <p:extLst>
      <p:ext uri="{BB962C8B-B14F-4D97-AF65-F5344CB8AC3E}">
        <p14:creationId xmlns:p14="http://schemas.microsoft.com/office/powerpoint/2010/main" val="2398601847"/>
      </p:ext>
    </p:extLst>
  </p:cSld>
  <p:clrMapOvr>
    <a:masterClrMapping/>
  </p:clrMapOvr>
  <p:transition spd="med">
    <p:fade/>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371714" name="Picture 7" descr="s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048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715" name="Text Box 5"/>
          <p:cNvSpPr txBox="1">
            <a:spLocks noChangeArrowheads="1"/>
          </p:cNvSpPr>
          <p:nvPr/>
        </p:nvSpPr>
        <p:spPr bwMode="auto">
          <a:xfrm>
            <a:off x="5334000" y="6340475"/>
            <a:ext cx="381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Heritage Bridge – 2007, Oklahoma City, Oklahoma OTA, ODOT, Oklahoma Art in Public Places Division</a:t>
            </a:r>
          </a:p>
        </p:txBody>
      </p:sp>
      <p:sp>
        <p:nvSpPr>
          <p:cNvPr id="5" name="TextBox 3"/>
          <p:cNvSpPr txBox="1">
            <a:spLocks noChangeArrowheads="1"/>
          </p:cNvSpPr>
          <p:nvPr/>
        </p:nvSpPr>
        <p:spPr bwMode="auto">
          <a:xfrm>
            <a:off x="5861050" y="6174317"/>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a:t>
            </a:r>
          </a:p>
        </p:txBody>
      </p:sp>
    </p:spTree>
  </p:cSld>
  <p:clrMapOvr>
    <a:masterClrMapping/>
  </p:clrMapOvr>
  <p:transition spd="med">
    <p:fade/>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373762" name="Content Placeholder 5" descr="ERC_Piers.jpg"/>
          <p:cNvPicPr>
            <a:picLocks noChangeAspect="1"/>
          </p:cNvPicPr>
          <p:nvPr/>
        </p:nvPicPr>
        <p:blipFill>
          <a:blip r:embed="rId3" cstate="email">
            <a:extLst>
              <a:ext uri="{28A0092B-C50C-407E-A947-70E740481C1C}">
                <a14:useLocalDpi xmlns:a14="http://schemas.microsoft.com/office/drawing/2010/main"/>
              </a:ext>
            </a:extLst>
          </a:blip>
          <a:srcRect t="-5100"/>
          <a:stretch>
            <a:fillRect/>
          </a:stretch>
        </p:blipFill>
        <p:spPr bwMode="auto">
          <a:xfrm>
            <a:off x="2400300" y="608013"/>
            <a:ext cx="4343400" cy="624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0" y="0"/>
            <a:ext cx="9144000" cy="914400"/>
          </a:xfrm>
          <a:prstGeom prst="rect">
            <a:avLst/>
          </a:prstGeom>
          <a:solidFill>
            <a:srgbClr val="C5C0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pic>
        <p:nvPicPr>
          <p:cNvPr id="373764" name="Picture 20" descr="NewCDRlogo2_clear.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90800" y="314325"/>
            <a:ext cx="54864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765" name="CDR logo" descr="NewCDRlogo2_clear.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1000" y="-152400"/>
            <a:ext cx="2743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4915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72555" y="3368021"/>
            <a:ext cx="5413248" cy="3044952"/>
          </a:xfrm>
        </p:spPr>
      </p:pic>
      <p:sp>
        <p:nvSpPr>
          <p:cNvPr id="49155" name="TextBox 3"/>
          <p:cNvSpPr txBox="1">
            <a:spLocks noChangeArrowheads="1"/>
          </p:cNvSpPr>
          <p:nvPr/>
        </p:nvSpPr>
        <p:spPr bwMode="auto">
          <a:xfrm>
            <a:off x="4735746" y="6272818"/>
            <a:ext cx="25146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chemeClr val="bg1"/>
                </a:solidFill>
                <a:cs typeface="Arial" panose="020B0604020202020204" pitchFamily="34" charset="0"/>
              </a:rPr>
              <a:t>© Creative Design Resolutions, Inc. 2017, all rights reserved</a:t>
            </a:r>
          </a:p>
        </p:txBody>
      </p:sp>
      <p:sp>
        <p:nvSpPr>
          <p:cNvPr id="5" name="Text Placeholder 5"/>
          <p:cNvSpPr txBox="1">
            <a:spLocks/>
          </p:cNvSpPr>
          <p:nvPr/>
        </p:nvSpPr>
        <p:spPr bwMode="auto">
          <a:xfrm>
            <a:off x="2664619" y="6411463"/>
            <a:ext cx="6479381" cy="60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4488" indent="-344488">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marL="0" algn="r">
              <a:lnSpc>
                <a:spcPct val="90000"/>
              </a:lnSpc>
            </a:pPr>
            <a:r>
              <a:rPr lang="en-US" altLang="en-US" sz="1400" b="1" dirty="0">
                <a:solidFill>
                  <a:schemeClr val="accent1"/>
                </a:solidFill>
                <a:latin typeface="Arial Narrow" panose="020B0606020202030204" pitchFamily="34" charset="0"/>
              </a:rPr>
              <a:t>Paul Laurence Dunbar bas-relief, Third Street Bridge – Dayton, Ohio</a:t>
            </a:r>
          </a:p>
          <a:p>
            <a:pPr marL="0" algn="r">
              <a:lnSpc>
                <a:spcPct val="90000"/>
              </a:lnSpc>
            </a:pPr>
            <a:r>
              <a:rPr lang="en-US" altLang="en-US" sz="1400" b="1" dirty="0">
                <a:solidFill>
                  <a:schemeClr val="accent1"/>
                </a:solidFill>
                <a:latin typeface="Arial Narrow" panose="020B0606020202030204" pitchFamily="34" charset="0"/>
              </a:rPr>
              <a:t>ODOT, Montgomery  County Engineers Office, City of Dayton</a:t>
            </a:r>
          </a:p>
          <a:p>
            <a:pPr eaLnBrk="0" fontAlgn="base" hangingPunct="0">
              <a:spcBef>
                <a:spcPct val="20000"/>
              </a:spcBef>
              <a:spcAft>
                <a:spcPct val="0"/>
              </a:spcAft>
              <a:buFontTx/>
              <a:buChar char="•"/>
            </a:pPr>
            <a:endParaRPr lang="en-US" altLang="en-US" sz="1050" dirty="0">
              <a:solidFill>
                <a:srgbClr val="000000"/>
              </a:solidFill>
              <a:latin typeface="Arial" panose="020B0604020202020204" pitchFamily="34" charset="0"/>
            </a:endParaRPr>
          </a:p>
        </p:txBody>
      </p:sp>
      <p:pic>
        <p:nvPicPr>
          <p:cNvPr id="6" name="Content Placeholder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13449" y="158289"/>
            <a:ext cx="5325551" cy="3042111"/>
          </a:xfrm>
          <a:prstGeom prst="rect">
            <a:avLst/>
          </a:prstGeom>
        </p:spPr>
      </p:pic>
    </p:spTree>
    <p:extLst>
      <p:ext uri="{BB962C8B-B14F-4D97-AF65-F5344CB8AC3E}">
        <p14:creationId xmlns:p14="http://schemas.microsoft.com/office/powerpoint/2010/main" val="1656738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07794" y="3539728"/>
            <a:ext cx="4191001" cy="2795365"/>
          </a:xfrm>
          <a:prstGeom prst="rect">
            <a:avLst/>
          </a:prstGeom>
        </p:spPr>
      </p:pic>
      <p:sp>
        <p:nvSpPr>
          <p:cNvPr id="21506" name="Text Placeholder 5"/>
          <p:cNvSpPr>
            <a:spLocks noGrp="1"/>
          </p:cNvSpPr>
          <p:nvPr>
            <p:ph type="body" sz="half" idx="2"/>
          </p:nvPr>
        </p:nvSpPr>
        <p:spPr bwMode="auto">
          <a:xfrm>
            <a:off x="-135795" y="6363215"/>
            <a:ext cx="9144000" cy="8048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spcBef>
                <a:spcPct val="0"/>
              </a:spcBef>
              <a:defRPr/>
            </a:pPr>
            <a:r>
              <a:rPr lang="en-US" altLang="en-US" b="1" dirty="0">
                <a:solidFill>
                  <a:schemeClr val="accent1"/>
                </a:solidFill>
                <a:latin typeface="Arial Narrow" panose="020B0606020202030204" pitchFamily="34" charset="0"/>
              </a:rPr>
              <a:t>193rd East Avenue/I-44 – 2009, Tulsa, Oklahoma</a:t>
            </a:r>
          </a:p>
          <a:p>
            <a:pPr algn="r">
              <a:spcBef>
                <a:spcPct val="0"/>
              </a:spcBef>
              <a:defRPr/>
            </a:pPr>
            <a:r>
              <a:rPr lang="en-US" altLang="en-US" b="1" dirty="0">
                <a:solidFill>
                  <a:schemeClr val="accent1"/>
                </a:solidFill>
                <a:latin typeface="Arial Narrow" panose="020B0606020202030204" pitchFamily="34" charset="0"/>
              </a:rPr>
              <a:t>ODOT, Cherokee Nation, City of Tulsa, City of Catoosa, Benham Co, Art in Public Places Division</a:t>
            </a:r>
          </a:p>
          <a:p>
            <a:pPr>
              <a:spcBef>
                <a:spcPct val="0"/>
              </a:spcBef>
              <a:defRPr/>
            </a:pPr>
            <a:endParaRPr lang="en-US" altLang="en-US" dirty="0">
              <a:solidFill>
                <a:schemeClr val="accent3">
                  <a:lumMod val="95000"/>
                </a:schemeClr>
              </a:solidFill>
            </a:endParaRPr>
          </a:p>
        </p:txBody>
      </p:sp>
      <p:sp>
        <p:nvSpPr>
          <p:cNvPr id="2" name="TextBox 3"/>
          <p:cNvSpPr txBox="1">
            <a:spLocks noChangeArrowheads="1"/>
          </p:cNvSpPr>
          <p:nvPr/>
        </p:nvSpPr>
        <p:spPr bwMode="auto">
          <a:xfrm>
            <a:off x="5545995" y="6119193"/>
            <a:ext cx="3352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defRPr/>
            </a:pPr>
            <a:endParaRPr lang="en-US" altLang="en-US" sz="800" dirty="0">
              <a:solidFill>
                <a:schemeClr val="accent3">
                  <a:lumMod val="95000"/>
                </a:schemeClr>
              </a:solidFill>
              <a:cs typeface="Arial" panose="020B0604020202020204" pitchFamily="34" charset="0"/>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4400" y="120289"/>
            <a:ext cx="7315200" cy="324448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538" y="3539728"/>
            <a:ext cx="4191001" cy="2795365"/>
          </a:xfrm>
          <a:prstGeom prst="rect">
            <a:avLst/>
          </a:prstGeom>
        </p:spPr>
      </p:pic>
      <p:sp>
        <p:nvSpPr>
          <p:cNvPr id="15" name="TextBox 3"/>
          <p:cNvSpPr txBox="1">
            <a:spLocks noChangeArrowheads="1"/>
          </p:cNvSpPr>
          <p:nvPr/>
        </p:nvSpPr>
        <p:spPr bwMode="auto">
          <a:xfrm>
            <a:off x="5582207" y="6191647"/>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635037"/>
                </a:solidFill>
              </a:rPr>
              <a:t>© Creative Design Resolutions, Inc. 2017, all rights reserved; Photos by Leonardo Manzo</a:t>
            </a:r>
          </a:p>
        </p:txBody>
      </p:sp>
    </p:spTree>
    <p:extLst>
      <p:ext uri="{BB962C8B-B14F-4D97-AF65-F5344CB8AC3E}">
        <p14:creationId xmlns:p14="http://schemas.microsoft.com/office/powerpoint/2010/main" val="865983200"/>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108546" name="Text Box 8"/>
          <p:cNvSpPr txBox="1">
            <a:spLocks noChangeArrowheads="1"/>
          </p:cNvSpPr>
          <p:nvPr/>
        </p:nvSpPr>
        <p:spPr bwMode="auto">
          <a:xfrm>
            <a:off x="2065338" y="6270625"/>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193</a:t>
            </a:r>
            <a:r>
              <a:rPr lang="en-US" altLang="en-US" sz="1400" b="1" baseline="30000" dirty="0">
                <a:solidFill>
                  <a:schemeClr val="accent1"/>
                </a:solidFill>
                <a:latin typeface="Arial Narrow" panose="020B0606020202030204" pitchFamily="34" charset="0"/>
              </a:rPr>
              <a:t>rd</a:t>
            </a:r>
            <a:r>
              <a:rPr lang="en-US" altLang="en-US" sz="1400" b="1" dirty="0">
                <a:solidFill>
                  <a:schemeClr val="accent1"/>
                </a:solidFill>
                <a:latin typeface="Arial Narrow" panose="020B0606020202030204" pitchFamily="34" charset="0"/>
              </a:rPr>
              <a:t> East Avenue/I-44 – 2009, Tulsa, Oklahoma</a:t>
            </a:r>
          </a:p>
          <a:p>
            <a:pPr algn="r" eaLnBrk="1" hangingPunct="1"/>
            <a:r>
              <a:rPr lang="en-US" altLang="en-US" sz="1400" b="1" dirty="0">
                <a:solidFill>
                  <a:schemeClr val="accent1"/>
                </a:solidFill>
                <a:latin typeface="Arial Narrow" panose="020B0606020202030204" pitchFamily="34" charset="0"/>
              </a:rPr>
              <a:t>ODOT, Cherokee Nation, City of Tulsa, City of Catoosa, Benham Co, Art in Public Places Division</a:t>
            </a:r>
          </a:p>
        </p:txBody>
      </p:sp>
      <p:pic>
        <p:nvPicPr>
          <p:cNvPr id="108547" name="Picture 3" descr="193rd weave MSE.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4812" y="685800"/>
            <a:ext cx="8636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Box 3"/>
          <p:cNvSpPr txBox="1">
            <a:spLocks noChangeArrowheads="1"/>
          </p:cNvSpPr>
          <p:nvPr/>
        </p:nvSpPr>
        <p:spPr bwMode="auto">
          <a:xfrm>
            <a:off x="4742506" y="5724053"/>
            <a:ext cx="422345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chemeClr val="bg1">
                    <a:lumMod val="95000"/>
                  </a:schemeClr>
                </a:solidFill>
              </a:rPr>
              <a:t>© Creative Design Resolutions, Inc. 2017, all rights reserved; Photos by Leonardo Manzo</a:t>
            </a: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109570" name="Text Box 8"/>
          <p:cNvSpPr txBox="1">
            <a:spLocks noChangeArrowheads="1"/>
          </p:cNvSpPr>
          <p:nvPr/>
        </p:nvSpPr>
        <p:spPr bwMode="auto">
          <a:xfrm>
            <a:off x="2057400" y="6308725"/>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193</a:t>
            </a:r>
            <a:r>
              <a:rPr lang="en-US" altLang="en-US" sz="1400" b="1" baseline="30000" dirty="0">
                <a:solidFill>
                  <a:schemeClr val="accent1"/>
                </a:solidFill>
                <a:latin typeface="Arial Narrow" panose="020B0606020202030204" pitchFamily="34" charset="0"/>
              </a:rPr>
              <a:t>rd</a:t>
            </a:r>
            <a:r>
              <a:rPr lang="en-US" altLang="en-US" sz="1400" b="1" dirty="0">
                <a:solidFill>
                  <a:schemeClr val="accent1"/>
                </a:solidFill>
                <a:latin typeface="Arial Narrow" panose="020B0606020202030204" pitchFamily="34" charset="0"/>
              </a:rPr>
              <a:t> East Avenue/I-44 – 2009, Tulsa, Oklahoma</a:t>
            </a:r>
          </a:p>
          <a:p>
            <a:pPr algn="r" eaLnBrk="1" hangingPunct="1"/>
            <a:r>
              <a:rPr lang="en-US" altLang="en-US" sz="1400" b="1" dirty="0">
                <a:solidFill>
                  <a:schemeClr val="accent1"/>
                </a:solidFill>
                <a:latin typeface="Arial Narrow" panose="020B0606020202030204" pitchFamily="34" charset="0"/>
              </a:rPr>
              <a:t>ODOT, Cherokee Nation, City of Tulsa, City of Catoosa, Benham Co, Art in Public Places Division</a:t>
            </a:r>
          </a:p>
        </p:txBody>
      </p:sp>
      <p:pic>
        <p:nvPicPr>
          <p:cNvPr id="109571" name="Picture 3" descr="193rd weave MSE close.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858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3"/>
          <p:cNvSpPr txBox="1">
            <a:spLocks noChangeArrowheads="1"/>
          </p:cNvSpPr>
          <p:nvPr/>
        </p:nvSpPr>
        <p:spPr bwMode="auto">
          <a:xfrm>
            <a:off x="5791200" y="5984875"/>
            <a:ext cx="3352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800" dirty="0">
                <a:solidFill>
                  <a:schemeClr val="bg1"/>
                </a:solidFill>
              </a:rPr>
              <a:t>© Creative Design Resolutions, Inc. 2016, all rights reserved</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9664F"/>
        </a:solidFill>
        <a:effectLst/>
      </p:bgPr>
    </p:bg>
    <p:spTree>
      <p:nvGrpSpPr>
        <p:cNvPr id="1" name=""/>
        <p:cNvGrpSpPr/>
        <p:nvPr/>
      </p:nvGrpSpPr>
      <p:grpSpPr>
        <a:xfrm>
          <a:off x="0" y="0"/>
          <a:ext cx="0" cy="0"/>
          <a:chOff x="0" y="0"/>
          <a:chExt cx="0" cy="0"/>
        </a:xfrm>
      </p:grpSpPr>
      <p:sp>
        <p:nvSpPr>
          <p:cNvPr id="4" name="Rectangle 3"/>
          <p:cNvSpPr/>
          <p:nvPr/>
        </p:nvSpPr>
        <p:spPr>
          <a:xfrm>
            <a:off x="3962400" y="1447800"/>
            <a:ext cx="5181600" cy="2438400"/>
          </a:xfrm>
          <a:prstGeom prst="rect">
            <a:avLst/>
          </a:prstGeom>
          <a:solidFill>
            <a:srgbClr val="7E4232"/>
          </a:solidFill>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A3845B"/>
              </a:highlight>
            </a:endParaRPr>
          </a:p>
        </p:txBody>
      </p:sp>
      <p:sp>
        <p:nvSpPr>
          <p:cNvPr id="2" name="Title 1"/>
          <p:cNvSpPr>
            <a:spLocks noGrp="1"/>
          </p:cNvSpPr>
          <p:nvPr>
            <p:ph type="title"/>
          </p:nvPr>
        </p:nvSpPr>
        <p:spPr>
          <a:xfrm>
            <a:off x="3962398" y="1378695"/>
            <a:ext cx="5181601" cy="2921000"/>
          </a:xfrm>
        </p:spPr>
        <p:txBody>
          <a:bodyPr>
            <a:normAutofit/>
          </a:bodyPr>
          <a:lstStyle/>
          <a:p>
            <a:pPr algn="ctr"/>
            <a:r>
              <a:rPr lang="en-US" sz="4000" kern="1200" dirty="0">
                <a:solidFill>
                  <a:srgbClr val="FFC000"/>
                </a:solidFill>
                <a:latin typeface="Adobe Arabic" panose="02040503050201020203" pitchFamily="18" charset="-78"/>
                <a:ea typeface="+mj-ea"/>
                <a:cs typeface="Adobe Arabic" panose="02040503050201020203" pitchFamily="18" charset="-78"/>
              </a:rPr>
              <a:t>		</a:t>
            </a:r>
            <a:br>
              <a:rPr lang="en-US" sz="4000" kern="1200" dirty="0">
                <a:solidFill>
                  <a:srgbClr val="FFC000"/>
                </a:solidFill>
                <a:latin typeface="Adobe Arabic" panose="02040503050201020203" pitchFamily="18" charset="-78"/>
                <a:ea typeface="+mj-ea"/>
                <a:cs typeface="Adobe Arabic" panose="02040503050201020203" pitchFamily="18" charset="-78"/>
              </a:rPr>
            </a:br>
            <a:r>
              <a:rPr lang="en-US" sz="3200" kern="1200" cap="all" dirty="0">
                <a:solidFill>
                  <a:srgbClr val="FFC000"/>
                </a:solidFill>
                <a:latin typeface="Adobe Arabic" panose="02040503050201020203" pitchFamily="18" charset="-78"/>
                <a:ea typeface="+mj-ea"/>
                <a:cs typeface="Adobe Arabic" panose="02040503050201020203" pitchFamily="18" charset="-78"/>
              </a:rPr>
              <a:t>Who benefits from</a:t>
            </a:r>
            <a:br>
              <a:rPr lang="en-US" sz="3200" kern="1200" cap="all" dirty="0">
                <a:solidFill>
                  <a:srgbClr val="FFC000"/>
                </a:solidFill>
                <a:latin typeface="Adobe Arabic" panose="02040503050201020203" pitchFamily="18" charset="-78"/>
                <a:ea typeface="+mj-ea"/>
                <a:cs typeface="Adobe Arabic" panose="02040503050201020203" pitchFamily="18" charset="-78"/>
              </a:rPr>
            </a:br>
            <a:r>
              <a:rPr lang="en-US" sz="3200" kern="1200" cap="all" dirty="0">
                <a:solidFill>
                  <a:srgbClr val="FFC000"/>
                </a:solidFill>
                <a:latin typeface="Adobe Arabic" panose="02040503050201020203" pitchFamily="18" charset="-78"/>
                <a:ea typeface="+mj-ea"/>
                <a:cs typeface="Adobe Arabic" panose="02040503050201020203" pitchFamily="18" charset="-78"/>
              </a:rPr>
              <a:t> aesthetic integration?</a:t>
            </a:r>
            <a:endParaRPr lang="en-US" sz="3300" kern="1200" dirty="0">
              <a:solidFill>
                <a:srgbClr val="FFC000"/>
              </a:solidFill>
              <a:latin typeface="Adobe Arabic" panose="02040503050201020203" pitchFamily="18" charset="-78"/>
              <a:ea typeface="+mj-ea"/>
              <a:cs typeface="Adobe Arabic" panose="02040503050201020203" pitchFamily="18" charset="-78"/>
            </a:endParaRPr>
          </a:p>
        </p:txBody>
      </p:sp>
      <p:cxnSp>
        <p:nvCxnSpPr>
          <p:cNvPr id="7" name="Straight Connector 6"/>
          <p:cNvCxnSpPr>
            <a:cxnSpLocks/>
          </p:cNvCxnSpPr>
          <p:nvPr/>
        </p:nvCxnSpPr>
        <p:spPr>
          <a:xfrm>
            <a:off x="3962399" y="-49507"/>
            <a:ext cx="1" cy="6907507"/>
          </a:xfrm>
          <a:prstGeom prst="line">
            <a:avLst/>
          </a:prstGeom>
          <a:ln w="57150">
            <a:solidFill>
              <a:schemeClr val="accent1">
                <a:lumMod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206504"/>
            <a:ext cx="3962400" cy="0"/>
          </a:xfrm>
          <a:prstGeom prst="line">
            <a:avLst/>
          </a:prstGeom>
          <a:ln w="57150">
            <a:solidFill>
              <a:schemeClr val="accent1">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0319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4" name="Final_Overlook_720_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4800" y="1066800"/>
            <a:ext cx="8722724" cy="4906963"/>
          </a:xfrm>
        </p:spPr>
      </p:pic>
      <p:sp>
        <p:nvSpPr>
          <p:cNvPr id="5" name="TextBox 3"/>
          <p:cNvSpPr txBox="1">
            <a:spLocks noChangeArrowheads="1"/>
          </p:cNvSpPr>
          <p:nvPr/>
        </p:nvSpPr>
        <p:spPr bwMode="auto">
          <a:xfrm>
            <a:off x="5744087" y="5826985"/>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chemeClr val="bg1"/>
                </a:solidFill>
              </a:rPr>
              <a:t>© Creative Design Resolutions, Inc. 2017, all rights reserved</a:t>
            </a:r>
          </a:p>
        </p:txBody>
      </p:sp>
    </p:spTree>
    <p:extLst>
      <p:ext uri="{BB962C8B-B14F-4D97-AF65-F5344CB8AC3E}">
        <p14:creationId xmlns:p14="http://schemas.microsoft.com/office/powerpoint/2010/main" val="23989446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5" name="Final_Trail_720_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600" y="1079343"/>
            <a:ext cx="8728705" cy="4910328"/>
          </a:xfrm>
        </p:spPr>
      </p:pic>
      <p:sp>
        <p:nvSpPr>
          <p:cNvPr id="6" name="TextBox 3"/>
          <p:cNvSpPr txBox="1">
            <a:spLocks noChangeArrowheads="1"/>
          </p:cNvSpPr>
          <p:nvPr/>
        </p:nvSpPr>
        <p:spPr bwMode="auto">
          <a:xfrm>
            <a:off x="5626398" y="5848251"/>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a:t>
            </a:r>
          </a:p>
        </p:txBody>
      </p:sp>
    </p:spTree>
    <p:extLst>
      <p:ext uri="{BB962C8B-B14F-4D97-AF65-F5344CB8AC3E}">
        <p14:creationId xmlns:p14="http://schemas.microsoft.com/office/powerpoint/2010/main" val="33330134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9664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0" y="0"/>
            <a:ext cx="3958085" cy="3206504"/>
          </a:xfrm>
          <a:prstGeom prst="rect">
            <a:avLst/>
          </a:prstGeom>
        </p:spPr>
      </p:pic>
      <p:sp>
        <p:nvSpPr>
          <p:cNvPr id="4" name="Rectangle 3"/>
          <p:cNvSpPr/>
          <p:nvPr/>
        </p:nvSpPr>
        <p:spPr>
          <a:xfrm>
            <a:off x="3962400" y="1447800"/>
            <a:ext cx="5181600" cy="2438400"/>
          </a:xfrm>
          <a:prstGeom prst="rect">
            <a:avLst/>
          </a:prstGeom>
          <a:solidFill>
            <a:srgbClr val="7E4232"/>
          </a:solidFill>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A3845B"/>
              </a:highlight>
            </a:endParaRPr>
          </a:p>
        </p:txBody>
      </p:sp>
      <p:sp>
        <p:nvSpPr>
          <p:cNvPr id="2" name="Title 1"/>
          <p:cNvSpPr>
            <a:spLocks noGrp="1"/>
          </p:cNvSpPr>
          <p:nvPr>
            <p:ph type="title"/>
          </p:nvPr>
        </p:nvSpPr>
        <p:spPr>
          <a:xfrm>
            <a:off x="3962398" y="1219200"/>
            <a:ext cx="5181601" cy="2921000"/>
          </a:xfrm>
        </p:spPr>
        <p:txBody>
          <a:bodyPr>
            <a:normAutofit fontScale="90000"/>
          </a:bodyPr>
          <a:lstStyle/>
          <a:p>
            <a:pPr algn="ctr"/>
            <a:r>
              <a:rPr lang="en-US" sz="4000" kern="1200" dirty="0">
                <a:solidFill>
                  <a:srgbClr val="FFC000"/>
                </a:solidFill>
                <a:latin typeface="Adobe Arabic" panose="02040503050201020203" pitchFamily="18" charset="-78"/>
                <a:ea typeface="+mj-ea"/>
                <a:cs typeface="Adobe Arabic" panose="02040503050201020203" pitchFamily="18" charset="-78"/>
              </a:rPr>
              <a:t>		</a:t>
            </a:r>
            <a:br>
              <a:rPr lang="en-US" sz="4000" kern="1200" dirty="0">
                <a:solidFill>
                  <a:srgbClr val="FFC000"/>
                </a:solidFill>
                <a:latin typeface="Adobe Arabic" panose="02040503050201020203" pitchFamily="18" charset="-78"/>
                <a:ea typeface="+mj-ea"/>
                <a:cs typeface="Adobe Arabic" panose="02040503050201020203" pitchFamily="18" charset="-78"/>
              </a:rPr>
            </a:br>
            <a:r>
              <a:rPr lang="en-US" sz="3200" kern="1200" cap="all" dirty="0">
                <a:solidFill>
                  <a:srgbClr val="FFC000"/>
                </a:solidFill>
                <a:latin typeface="Adobe Arabic" panose="02040503050201020203" pitchFamily="18" charset="-78"/>
                <a:ea typeface="+mj-ea"/>
                <a:cs typeface="Adobe Arabic" panose="02040503050201020203" pitchFamily="18" charset="-78"/>
              </a:rPr>
              <a:t>how to ensure that the build out will be equal to the approved final design?</a:t>
            </a:r>
            <a:endParaRPr lang="en-US" sz="3300" kern="1200" dirty="0">
              <a:solidFill>
                <a:srgbClr val="FFC000"/>
              </a:solidFill>
              <a:latin typeface="Adobe Arabic" panose="02040503050201020203" pitchFamily="18" charset="-78"/>
              <a:ea typeface="+mj-ea"/>
              <a:cs typeface="Adobe Arabic" panose="02040503050201020203" pitchFamily="18" charset="-78"/>
            </a:endParaRPr>
          </a:p>
        </p:txBody>
      </p:sp>
      <p:cxnSp>
        <p:nvCxnSpPr>
          <p:cNvPr id="7" name="Straight Connector 6"/>
          <p:cNvCxnSpPr>
            <a:cxnSpLocks/>
          </p:cNvCxnSpPr>
          <p:nvPr/>
        </p:nvCxnSpPr>
        <p:spPr>
          <a:xfrm>
            <a:off x="3962399" y="-49507"/>
            <a:ext cx="1" cy="6907507"/>
          </a:xfrm>
          <a:prstGeom prst="line">
            <a:avLst/>
          </a:prstGeom>
          <a:ln w="57150">
            <a:solidFill>
              <a:schemeClr val="accent1">
                <a:lumMod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206504"/>
            <a:ext cx="3962400" cy="0"/>
          </a:xfrm>
          <a:prstGeom prst="line">
            <a:avLst/>
          </a:prstGeom>
          <a:ln w="57150">
            <a:solidFill>
              <a:schemeClr val="accent1">
                <a:lumMod val="1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S:\Images\Bridges\OK City Bridge\Wing Walls\115_grass_detail.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000497" y="3886200"/>
            <a:ext cx="514350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2728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14" name="Picture 7" descr="s3.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962399" y="-49507"/>
            <a:ext cx="5181601" cy="148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Arkansas Piers.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0" y="-49506"/>
            <a:ext cx="3962399" cy="324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Main 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3992561" y="1489440"/>
            <a:ext cx="5151439" cy="5368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962400" y="1447800"/>
            <a:ext cx="5181600" cy="2438400"/>
          </a:xfrm>
          <a:prstGeom prst="rect">
            <a:avLst/>
          </a:prstGeom>
          <a:solidFill>
            <a:srgbClr val="7E42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A3845B"/>
              </a:highlight>
            </a:endParaRPr>
          </a:p>
        </p:txBody>
      </p:sp>
      <p:sp>
        <p:nvSpPr>
          <p:cNvPr id="2" name="Title 1"/>
          <p:cNvSpPr>
            <a:spLocks noGrp="1"/>
          </p:cNvSpPr>
          <p:nvPr>
            <p:ph type="title"/>
          </p:nvPr>
        </p:nvSpPr>
        <p:spPr>
          <a:xfrm>
            <a:off x="2133600" y="1549400"/>
            <a:ext cx="7010400" cy="2590800"/>
          </a:xfrm>
        </p:spPr>
        <p:txBody>
          <a:bodyPr>
            <a:normAutofit/>
          </a:bodyPr>
          <a:lstStyle/>
          <a:p>
            <a:pPr algn="ctr"/>
            <a:r>
              <a:rPr lang="en-US" sz="4000" kern="1200" dirty="0">
                <a:solidFill>
                  <a:srgbClr val="FFC000"/>
                </a:solidFill>
                <a:latin typeface="Adobe Arabic" panose="02040503050201020203" pitchFamily="18" charset="-78"/>
                <a:ea typeface="+mj-ea"/>
                <a:cs typeface="Adobe Arabic" panose="02040503050201020203" pitchFamily="18" charset="-78"/>
              </a:rPr>
              <a:t>		ARCHITECTURAL FINISHES</a:t>
            </a:r>
            <a:r>
              <a:rPr lang="en-US" sz="3300" kern="1200" dirty="0">
                <a:solidFill>
                  <a:srgbClr val="FFC000"/>
                </a:solidFill>
                <a:latin typeface="Adobe Arabic" panose="02040503050201020203" pitchFamily="18" charset="-78"/>
                <a:ea typeface="+mj-ea"/>
                <a:cs typeface="Adobe Arabic" panose="02040503050201020203" pitchFamily="18" charset="-78"/>
              </a:rPr>
              <a:t/>
            </a:r>
            <a:br>
              <a:rPr lang="en-US" sz="3300" kern="1200" dirty="0">
                <a:solidFill>
                  <a:srgbClr val="FFC000"/>
                </a:solidFill>
                <a:latin typeface="Adobe Arabic" panose="02040503050201020203" pitchFamily="18" charset="-78"/>
                <a:ea typeface="+mj-ea"/>
                <a:cs typeface="Adobe Arabic" panose="02040503050201020203" pitchFamily="18" charset="-78"/>
              </a:rPr>
            </a:br>
            <a:endParaRPr lang="en-US" sz="3300" kern="1200" dirty="0">
              <a:solidFill>
                <a:srgbClr val="FFC000"/>
              </a:solidFill>
              <a:latin typeface="Adobe Arabic" panose="02040503050201020203" pitchFamily="18" charset="-78"/>
              <a:ea typeface="+mj-ea"/>
              <a:cs typeface="Adobe Arabic" panose="02040503050201020203" pitchFamily="18" charset="-78"/>
            </a:endParaRPr>
          </a:p>
        </p:txBody>
      </p:sp>
      <p:sp>
        <p:nvSpPr>
          <p:cNvPr id="3" name="Title 1"/>
          <p:cNvSpPr txBox="1">
            <a:spLocks/>
          </p:cNvSpPr>
          <p:nvPr/>
        </p:nvSpPr>
        <p:spPr>
          <a:xfrm>
            <a:off x="4114800" y="2827259"/>
            <a:ext cx="8089900" cy="601741"/>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4000500" algn="l"/>
              </a:tabLst>
            </a:pPr>
            <a:r>
              <a:rPr lang="en-US" sz="2800" dirty="0">
                <a:solidFill>
                  <a:schemeClr val="bg1"/>
                </a:solidFill>
                <a:latin typeface="Adobe Arabic" panose="02040503050201020203" pitchFamily="18" charset="-78"/>
                <a:cs typeface="Adobe Arabic" panose="02040503050201020203" pitchFamily="18" charset="-78"/>
              </a:rPr>
              <a:t>Steven Weitzman, </a:t>
            </a:r>
          </a:p>
          <a:p>
            <a:pPr algn="ctr"/>
            <a:r>
              <a:rPr lang="en-US" sz="2800" dirty="0">
                <a:solidFill>
                  <a:schemeClr val="bg1"/>
                </a:solidFill>
                <a:latin typeface="Adobe Arabic" panose="02040503050201020203" pitchFamily="18" charset="-78"/>
                <a:cs typeface="Adobe Arabic" panose="02040503050201020203" pitchFamily="18" charset="-78"/>
              </a:rPr>
              <a:t>		</a:t>
            </a:r>
            <a:endParaRPr lang="en-US" sz="3300" dirty="0">
              <a:solidFill>
                <a:schemeClr val="bg1"/>
              </a:solidFill>
              <a:latin typeface="Adobe Arabic" panose="02040503050201020203" pitchFamily="18" charset="-78"/>
              <a:cs typeface="Adobe Arabic" panose="02040503050201020203" pitchFamily="18" charset="-78"/>
            </a:endParaRPr>
          </a:p>
        </p:txBody>
      </p:sp>
      <p:sp>
        <p:nvSpPr>
          <p:cNvPr id="5" name="Rectangle 4"/>
          <p:cNvSpPr/>
          <p:nvPr/>
        </p:nvSpPr>
        <p:spPr>
          <a:xfrm>
            <a:off x="4114800" y="3134380"/>
            <a:ext cx="3820277" cy="523220"/>
          </a:xfrm>
          <a:prstGeom prst="rect">
            <a:avLst/>
          </a:prstGeom>
        </p:spPr>
        <p:txBody>
          <a:bodyPr wrap="none">
            <a:spAutoFit/>
          </a:bodyPr>
          <a:lstStyle/>
          <a:p>
            <a:r>
              <a:rPr lang="en-US" sz="2800" dirty="0">
                <a:solidFill>
                  <a:schemeClr val="bg1"/>
                </a:solidFill>
                <a:latin typeface="Adobe Arabic" panose="02040503050201020203" pitchFamily="18" charset="-78"/>
                <a:cs typeface="Adobe Arabic" panose="02040503050201020203" pitchFamily="18" charset="-78"/>
              </a:rPr>
              <a:t>Creative Design Resolutions, Inc. </a:t>
            </a:r>
            <a:endParaRPr lang="en-US" sz="2800" dirty="0"/>
          </a:p>
        </p:txBody>
      </p:sp>
      <p:cxnSp>
        <p:nvCxnSpPr>
          <p:cNvPr id="7" name="Straight Connector 6"/>
          <p:cNvCxnSpPr>
            <a:cxnSpLocks/>
          </p:cNvCxnSpPr>
          <p:nvPr/>
        </p:nvCxnSpPr>
        <p:spPr>
          <a:xfrm>
            <a:off x="3962399" y="-49507"/>
            <a:ext cx="1" cy="690750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206504"/>
            <a:ext cx="3962400"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5" name="Picture 7" descr="IMG_1291.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0" y="3244694"/>
            <a:ext cx="3932238" cy="361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4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9024" y="3530004"/>
            <a:ext cx="8243323" cy="2651125"/>
          </a:xfrm>
          <a:prstGeom prst="rect">
            <a:avLst/>
          </a:prstGeom>
        </p:spPr>
      </p:pic>
      <p:sp>
        <p:nvSpPr>
          <p:cNvPr id="92162" name="Text Box 8"/>
          <p:cNvSpPr txBox="1">
            <a:spLocks noChangeArrowheads="1"/>
          </p:cNvSpPr>
          <p:nvPr/>
        </p:nvSpPr>
        <p:spPr bwMode="auto">
          <a:xfrm>
            <a:off x="2057400" y="6308725"/>
            <a:ext cx="7086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Ramp 2,  I-35 Corridor – 2015, Norman, Oklahoma</a:t>
            </a:r>
          </a:p>
          <a:p>
            <a:pPr algn="r" eaLnBrk="1" hangingPunct="1"/>
            <a:r>
              <a:rPr lang="en-US" altLang="en-US" sz="1400" b="1" dirty="0">
                <a:solidFill>
                  <a:schemeClr val="accent1"/>
                </a:solidFill>
                <a:latin typeface="Arial Narrow" panose="020B0606020202030204" pitchFamily="34" charset="0"/>
              </a:rPr>
              <a:t>ODOT, City of Norman, Art in Public Places</a:t>
            </a:r>
          </a:p>
          <a:p>
            <a:pPr algn="r" eaLnBrk="1" hangingPunct="1"/>
            <a:endParaRPr lang="en-US" altLang="en-US" sz="1400" b="1" dirty="0">
              <a:solidFill>
                <a:schemeClr val="accent1"/>
              </a:solidFill>
              <a:latin typeface="Arial Narrow" panose="020B0606020202030204" pitchFamily="34" charset="0"/>
            </a:endParaRPr>
          </a:p>
        </p:txBody>
      </p:sp>
      <p:sp>
        <p:nvSpPr>
          <p:cNvPr id="92163" name="TextBox 3"/>
          <p:cNvSpPr txBox="1">
            <a:spLocks noChangeArrowheads="1"/>
          </p:cNvSpPr>
          <p:nvPr/>
        </p:nvSpPr>
        <p:spPr bwMode="auto">
          <a:xfrm>
            <a:off x="5486400" y="6034534"/>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chemeClr val="bg1"/>
                </a:solidFill>
              </a:rPr>
              <a:t>© Creative Design Resolutions, Inc. 2017, all rights reserved</a:t>
            </a:r>
          </a:p>
        </p:txBody>
      </p:sp>
      <p:pic>
        <p:nvPicPr>
          <p:cNvPr id="5"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560257" y="437278"/>
            <a:ext cx="8232091" cy="283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959867"/>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16190" y="3359242"/>
            <a:ext cx="7313410" cy="2864419"/>
          </a:xfrm>
          <a:prstGeom prst="rect">
            <a:avLst/>
          </a:prstGeom>
        </p:spPr>
      </p:pic>
      <p:sp>
        <p:nvSpPr>
          <p:cNvPr id="93186" name="Text Box 8"/>
          <p:cNvSpPr txBox="1">
            <a:spLocks noChangeArrowheads="1"/>
          </p:cNvSpPr>
          <p:nvPr/>
        </p:nvSpPr>
        <p:spPr bwMode="auto">
          <a:xfrm>
            <a:off x="2057400" y="6308725"/>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Ramp 3,  I-35 Corridor – 2015, Norman, Oklahoma</a:t>
            </a:r>
          </a:p>
          <a:p>
            <a:pPr algn="r" eaLnBrk="1" hangingPunct="1"/>
            <a:r>
              <a:rPr lang="en-US" altLang="en-US" sz="1400" b="1" dirty="0">
                <a:solidFill>
                  <a:schemeClr val="accent1"/>
                </a:solidFill>
                <a:latin typeface="Arial Narrow" panose="020B0606020202030204" pitchFamily="34" charset="0"/>
              </a:rPr>
              <a:t>ODOT, City of Norman, Art in Public Places</a:t>
            </a:r>
          </a:p>
        </p:txBody>
      </p:sp>
      <p:sp>
        <p:nvSpPr>
          <p:cNvPr id="93188" name="TextBox 3"/>
          <p:cNvSpPr txBox="1">
            <a:spLocks noChangeArrowheads="1"/>
          </p:cNvSpPr>
          <p:nvPr/>
        </p:nvSpPr>
        <p:spPr bwMode="auto">
          <a:xfrm>
            <a:off x="4919332" y="6038995"/>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chemeClr val="bg1"/>
                </a:solidFill>
              </a:rPr>
              <a:t>© Creative Design Resolutions, Inc. 2017, all rights reserved</a:t>
            </a: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4400" y="500494"/>
            <a:ext cx="7315200" cy="2703444"/>
          </a:xfrm>
          <a:prstGeom prst="rect">
            <a:avLst/>
          </a:prstGeom>
        </p:spPr>
      </p:pic>
    </p:spTree>
    <p:extLst>
      <p:ext uri="{BB962C8B-B14F-4D97-AF65-F5344CB8AC3E}">
        <p14:creationId xmlns:p14="http://schemas.microsoft.com/office/powerpoint/2010/main" val="4099282782"/>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9664F"/>
        </a:solidFill>
        <a:effectLst/>
      </p:bgPr>
    </p:bg>
    <p:spTree>
      <p:nvGrpSpPr>
        <p:cNvPr id="1" name=""/>
        <p:cNvGrpSpPr/>
        <p:nvPr/>
      </p:nvGrpSpPr>
      <p:grpSpPr>
        <a:xfrm>
          <a:off x="0" y="0"/>
          <a:ext cx="0" cy="0"/>
          <a:chOff x="0" y="0"/>
          <a:chExt cx="0" cy="0"/>
        </a:xfrm>
      </p:grpSpPr>
      <p:sp>
        <p:nvSpPr>
          <p:cNvPr id="4" name="Rectangle 3"/>
          <p:cNvSpPr/>
          <p:nvPr/>
        </p:nvSpPr>
        <p:spPr>
          <a:xfrm>
            <a:off x="3962400" y="1447800"/>
            <a:ext cx="5181600" cy="2438400"/>
          </a:xfrm>
          <a:prstGeom prst="rect">
            <a:avLst/>
          </a:prstGeom>
          <a:solidFill>
            <a:srgbClr val="7E4232"/>
          </a:solidFill>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A3845B"/>
              </a:highlight>
            </a:endParaRPr>
          </a:p>
        </p:txBody>
      </p:sp>
      <p:sp>
        <p:nvSpPr>
          <p:cNvPr id="2" name="Title 1"/>
          <p:cNvSpPr>
            <a:spLocks noGrp="1"/>
          </p:cNvSpPr>
          <p:nvPr>
            <p:ph type="title"/>
          </p:nvPr>
        </p:nvSpPr>
        <p:spPr>
          <a:xfrm>
            <a:off x="3962398" y="1272365"/>
            <a:ext cx="5181601" cy="2921000"/>
          </a:xfrm>
        </p:spPr>
        <p:txBody>
          <a:bodyPr>
            <a:normAutofit fontScale="90000"/>
          </a:bodyPr>
          <a:lstStyle/>
          <a:p>
            <a:pPr algn="ctr"/>
            <a:r>
              <a:rPr lang="en-US" sz="4000" kern="1200" dirty="0">
                <a:solidFill>
                  <a:srgbClr val="FFC000"/>
                </a:solidFill>
                <a:latin typeface="Adobe Arabic" panose="02040503050201020203" pitchFamily="18" charset="-78"/>
                <a:ea typeface="+mj-ea"/>
                <a:cs typeface="Adobe Arabic" panose="02040503050201020203" pitchFamily="18" charset="-78"/>
              </a:rPr>
              <a:t>		</a:t>
            </a:r>
            <a:br>
              <a:rPr lang="en-US" sz="4000" kern="1200" dirty="0">
                <a:solidFill>
                  <a:srgbClr val="FFC000"/>
                </a:solidFill>
                <a:latin typeface="Adobe Arabic" panose="02040503050201020203" pitchFamily="18" charset="-78"/>
                <a:ea typeface="+mj-ea"/>
                <a:cs typeface="Adobe Arabic" panose="02040503050201020203" pitchFamily="18" charset="-78"/>
              </a:rPr>
            </a:br>
            <a:r>
              <a:rPr lang="en-US" sz="3200" kern="1200" cap="all" dirty="0">
                <a:solidFill>
                  <a:srgbClr val="FFC000"/>
                </a:solidFill>
                <a:latin typeface="Adobe Arabic" panose="02040503050201020203" pitchFamily="18" charset="-78"/>
                <a:ea typeface="+mj-ea"/>
                <a:cs typeface="Adobe Arabic" panose="02040503050201020203" pitchFamily="18" charset="-78"/>
              </a:rPr>
              <a:t>What factors to keep in mind when considering aesthetic integration.</a:t>
            </a:r>
            <a:endParaRPr lang="en-US" sz="3300" kern="1200" dirty="0">
              <a:solidFill>
                <a:srgbClr val="FFC000"/>
              </a:solidFill>
              <a:latin typeface="Adobe Arabic" panose="02040503050201020203" pitchFamily="18" charset="-78"/>
              <a:ea typeface="+mj-ea"/>
              <a:cs typeface="Adobe Arabic" panose="02040503050201020203" pitchFamily="18" charset="-78"/>
            </a:endParaRPr>
          </a:p>
        </p:txBody>
      </p:sp>
      <p:cxnSp>
        <p:nvCxnSpPr>
          <p:cNvPr id="7" name="Straight Connector 6"/>
          <p:cNvCxnSpPr>
            <a:cxnSpLocks/>
          </p:cNvCxnSpPr>
          <p:nvPr/>
        </p:nvCxnSpPr>
        <p:spPr>
          <a:xfrm>
            <a:off x="3962399" y="-49507"/>
            <a:ext cx="1" cy="6907507"/>
          </a:xfrm>
          <a:prstGeom prst="line">
            <a:avLst/>
          </a:prstGeom>
          <a:ln w="57150">
            <a:solidFill>
              <a:schemeClr val="accent1">
                <a:lumMod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206504"/>
            <a:ext cx="3962400" cy="0"/>
          </a:xfrm>
          <a:prstGeom prst="line">
            <a:avLst/>
          </a:prstGeom>
          <a:ln w="57150">
            <a:solidFill>
              <a:schemeClr val="accent1">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793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533400" y="990600"/>
            <a:ext cx="8229600" cy="1706562"/>
          </a:xfrm>
        </p:spPr>
        <p:txBody>
          <a:bodyPr/>
          <a:lstStyle/>
          <a:p>
            <a:r>
              <a:rPr lang="en-US" sz="5400" kern="1200" dirty="0">
                <a:solidFill>
                  <a:srgbClr val="FFC000"/>
                </a:solidFill>
                <a:latin typeface="Adobe Arabic" panose="02040503050201020203" pitchFamily="18" charset="-78"/>
                <a:ea typeface="+mj-ea"/>
                <a:cs typeface="Adobe Arabic" panose="02040503050201020203" pitchFamily="18" charset="-78"/>
              </a:rPr>
              <a:t>Context Sensitive Solutions</a:t>
            </a:r>
          </a:p>
        </p:txBody>
      </p:sp>
      <p:sp>
        <p:nvSpPr>
          <p:cNvPr id="9" name="Rectangle 8"/>
          <p:cNvSpPr/>
          <p:nvPr/>
        </p:nvSpPr>
        <p:spPr>
          <a:xfrm>
            <a:off x="1288305" y="2103470"/>
            <a:ext cx="6781800" cy="3477875"/>
          </a:xfrm>
          <a:prstGeom prst="rect">
            <a:avLst/>
          </a:prstGeom>
        </p:spPr>
        <p:txBody>
          <a:bodyPr wrap="square">
            <a:spAutoFit/>
          </a:bodyPr>
          <a:lstStyle/>
          <a:p>
            <a:pPr algn="just"/>
            <a:r>
              <a:rPr lang="en-US" sz="2000" i="1" dirty="0">
                <a:solidFill>
                  <a:schemeClr val="bg1"/>
                </a:solidFill>
              </a:rPr>
              <a:t>Context sensitive solutions (CSS) is a collaborative, interdisciplinary approach that involves all stakeholders in providing a transportation facility that fits its setting. It is an approach that leads to preserving and enhancing scenic, aesthetic, historic, community, and environmental resources, while improving or maintaining safety, mobility, and infrastructure conditions.</a:t>
            </a:r>
          </a:p>
          <a:p>
            <a:pPr algn="just"/>
            <a:endParaRPr lang="en-US" sz="2000" dirty="0"/>
          </a:p>
          <a:p>
            <a:pPr algn="just"/>
            <a:r>
              <a:rPr lang="en-US" sz="2000" dirty="0">
                <a:solidFill>
                  <a:schemeClr val="bg1">
                    <a:lumMod val="65000"/>
                  </a:schemeClr>
                </a:solidFill>
              </a:rPr>
              <a:t>- Results of Joint AASHTO/FHWA Context Sensitive Solutions Strategic Planning Process, Summary Report, March 2007</a:t>
            </a:r>
          </a:p>
        </p:txBody>
      </p:sp>
    </p:spTree>
    <p:extLst>
      <p:ext uri="{BB962C8B-B14F-4D97-AF65-F5344CB8AC3E}">
        <p14:creationId xmlns:p14="http://schemas.microsoft.com/office/powerpoint/2010/main" val="326105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0" y="63246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Heritage Bridge – 2007, Oklahoma City, Oklahoma OTA, ODOT, </a:t>
            </a:r>
          </a:p>
          <a:p>
            <a:pPr algn="r" eaLnBrk="1" hangingPunct="1"/>
            <a:r>
              <a:rPr lang="en-US" altLang="en-US" sz="1400" b="1" dirty="0">
                <a:solidFill>
                  <a:schemeClr val="accent1"/>
                </a:solidFill>
                <a:latin typeface="Arial Narrow" panose="020B0606020202030204" pitchFamily="34" charset="0"/>
              </a:rPr>
              <a:t>Oklahoma Art in Public Places Division</a:t>
            </a:r>
          </a:p>
        </p:txBody>
      </p:sp>
      <p:sp>
        <p:nvSpPr>
          <p:cNvPr id="6" name="TextBox 5"/>
          <p:cNvSpPr txBox="1"/>
          <p:nvPr/>
        </p:nvSpPr>
        <p:spPr>
          <a:xfrm>
            <a:off x="0" y="762000"/>
            <a:ext cx="9144000" cy="523220"/>
          </a:xfrm>
          <a:prstGeom prst="rect">
            <a:avLst/>
          </a:prstGeom>
          <a:noFill/>
        </p:spPr>
        <p:txBody>
          <a:bodyPr>
            <a:spAutoFit/>
          </a:bodyPr>
          <a:lstStyle/>
          <a:p>
            <a:pPr algn="ctr" eaLnBrk="1" hangingPunct="1">
              <a:defRPr/>
            </a:pPr>
            <a:r>
              <a:rPr lang="en-US" sz="2800" b="1" dirty="0">
                <a:solidFill>
                  <a:srgbClr val="C00000"/>
                </a:solidFill>
                <a:effectLst>
                  <a:innerShdw blurRad="114300">
                    <a:prstClr val="black"/>
                  </a:innerShdw>
                </a:effectLst>
                <a:latin typeface="Arial" pitchFamily="34" charset="0"/>
                <a:ea typeface="+mn-ea"/>
                <a:cs typeface="Arial" pitchFamily="34" charset="0"/>
              </a:rPr>
              <a:t>Reflect Your Community Aesthetic and Vision</a:t>
            </a:r>
          </a:p>
        </p:txBody>
      </p:sp>
      <p:pic>
        <p:nvPicPr>
          <p:cNvPr id="7172" name="Picture 4" descr="Heritage bridge full july 3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858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a:spLocks noChangeArrowheads="1"/>
          </p:cNvSpPr>
          <p:nvPr/>
        </p:nvSpPr>
        <p:spPr bwMode="auto">
          <a:xfrm>
            <a:off x="5791200" y="6140450"/>
            <a:ext cx="3352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defRPr/>
            </a:pPr>
            <a:r>
              <a:rPr lang="en-US" altLang="en-US" sz="800" dirty="0">
                <a:solidFill>
                  <a:schemeClr val="tx1">
                    <a:lumMod val="65000"/>
                    <a:lumOff val="35000"/>
                  </a:schemeClr>
                </a:solidFill>
                <a:cs typeface="Arial" panose="020B0604020202020204" pitchFamily="34" charset="0"/>
              </a:rPr>
              <a:t>© Creative Design Resolutions, Inc. 2016, all rights reserved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9218" name="Picture 7" descr="s3.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0" y="350838"/>
            <a:ext cx="4122419"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6" descr="fullall4_grass.jpg"/>
          <p:cNvPicPr>
            <a:picLocks noChangeAspect="1"/>
          </p:cNvPicPr>
          <p:nvPr/>
        </p:nvPicPr>
        <p:blipFill rotWithShape="1">
          <a:blip r:embed="rId4" cstate="email">
            <a:extLst>
              <a:ext uri="{28A0092B-C50C-407E-A947-70E740481C1C}">
                <a14:useLocalDpi xmlns:a14="http://schemas.microsoft.com/office/drawing/2010/main"/>
              </a:ext>
            </a:extLst>
          </a:blip>
          <a:srcRect t="-7450"/>
          <a:stretch/>
        </p:blipFill>
        <p:spPr bwMode="auto">
          <a:xfrm>
            <a:off x="4221480" y="135364"/>
            <a:ext cx="4922520" cy="314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3"/>
          <p:cNvSpPr txBox="1">
            <a:spLocks noChangeArrowheads="1"/>
          </p:cNvSpPr>
          <p:nvPr/>
        </p:nvSpPr>
        <p:spPr bwMode="auto">
          <a:xfrm>
            <a:off x="5692140" y="6127750"/>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cs typeface="Arial" panose="020B0604020202020204" pitchFamily="34" charset="0"/>
              </a:rPr>
              <a:t>© Creative Design Resolutions, Inc. 2017, all rights reserved</a:t>
            </a:r>
          </a:p>
        </p:txBody>
      </p:sp>
      <p:pic>
        <p:nvPicPr>
          <p:cNvPr id="9221" name="Picture 7" descr="DSCN1345.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4221481" y="3352800"/>
            <a:ext cx="492252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4953000" y="6342063"/>
            <a:ext cx="4191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defRPr/>
            </a:pPr>
            <a:r>
              <a:rPr lang="en-US" altLang="en-US" sz="1400" b="1" dirty="0">
                <a:solidFill>
                  <a:schemeClr val="accent3">
                    <a:lumMod val="95000"/>
                  </a:schemeClr>
                </a:solidFill>
                <a:latin typeface="Arial Narrow" panose="020B0606020202030204" pitchFamily="34" charset="0"/>
              </a:rPr>
              <a:t>Heritage Bridge </a:t>
            </a:r>
            <a:r>
              <a:rPr lang="en-US" altLang="en-US" sz="1400" dirty="0">
                <a:solidFill>
                  <a:schemeClr val="accent3">
                    <a:lumMod val="95000"/>
                  </a:schemeClr>
                </a:solidFill>
                <a:latin typeface="Arial Narrow" panose="020B0606020202030204" pitchFamily="34" charset="0"/>
              </a:rPr>
              <a:t>– 2007, Oklahoma City, Oklahoma OTA, ODOT, Oklahoma Art in Public Places Division</a:t>
            </a:r>
          </a:p>
        </p:txBody>
      </p:sp>
    </p:spTree>
    <p:extLst>
      <p:ext uri="{BB962C8B-B14F-4D97-AF65-F5344CB8AC3E}">
        <p14:creationId xmlns:p14="http://schemas.microsoft.com/office/powerpoint/2010/main" val="99877496"/>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6626" name="Picture 5" descr="S:\Images\Bridges\OK City Bridge\Wing Walls\115_grass_detai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001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3"/>
          <p:cNvSpPr txBox="1">
            <a:spLocks noChangeArrowheads="1"/>
          </p:cNvSpPr>
          <p:nvPr/>
        </p:nvSpPr>
        <p:spPr bwMode="auto">
          <a:xfrm>
            <a:off x="5807075" y="5794524"/>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defRPr/>
            </a:pPr>
            <a:r>
              <a:rPr lang="en-US" altLang="en-US" sz="600" dirty="0">
                <a:solidFill>
                  <a:schemeClr val="bg1"/>
                </a:solidFill>
                <a:cs typeface="Arial" panose="020B0604020202020204" pitchFamily="34" charset="0"/>
              </a:rPr>
              <a:t>© Creative Design Resolutions, Inc. 2017, all rights reserved</a:t>
            </a:r>
          </a:p>
        </p:txBody>
      </p:sp>
      <p:sp>
        <p:nvSpPr>
          <p:cNvPr id="26628" name="Rectangle 2"/>
          <p:cNvSpPr txBox="1">
            <a:spLocks noChangeArrowheads="1"/>
          </p:cNvSpPr>
          <p:nvPr/>
        </p:nvSpPr>
        <p:spPr bwMode="auto">
          <a:xfrm>
            <a:off x="2819400" y="6292850"/>
            <a:ext cx="6324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Broadway Extension over Memorial Road – 2008, Edmond, Oklahoma</a:t>
            </a:r>
          </a:p>
          <a:p>
            <a:pPr algn="r" eaLnBrk="1" hangingPunct="1"/>
            <a:r>
              <a:rPr lang="en-US" altLang="en-US" sz="1400" b="1" dirty="0">
                <a:solidFill>
                  <a:schemeClr val="accent1"/>
                </a:solidFill>
                <a:latin typeface="Arial Narrow" panose="020B0606020202030204" pitchFamily="34" charset="0"/>
              </a:rPr>
              <a:t>ODOT, Oklahoma Art in Public Places Division, Benham Companies</a:t>
            </a:r>
          </a:p>
          <a:p>
            <a:pPr algn="r" eaLnBrk="1" hangingPunct="1"/>
            <a:endParaRPr lang="en-US" altLang="en-US" sz="1400" b="1" dirty="0">
              <a:solidFill>
                <a:schemeClr val="accent1"/>
              </a:solidFill>
              <a:latin typeface="Arial Narrow" panose="020B0606020202030204" pitchFamily="34" charset="0"/>
            </a:endParaRPr>
          </a:p>
          <a:p>
            <a:pPr algn="r" eaLnBrk="1" hangingPunct="1"/>
            <a:endParaRPr lang="en-US" altLang="en-US" sz="1400" b="1" dirty="0">
              <a:solidFill>
                <a:schemeClr val="accent1"/>
              </a:solidFill>
              <a:latin typeface="Arial Narrow" panose="020B0606020202030204" pitchFamily="34" charset="0"/>
            </a:endParaRPr>
          </a:p>
        </p:txBody>
      </p:sp>
    </p:spTree>
    <p:extLst>
      <p:ext uri="{BB962C8B-B14F-4D97-AF65-F5344CB8AC3E}">
        <p14:creationId xmlns:p14="http://schemas.microsoft.com/office/powerpoint/2010/main" val="1341694431"/>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4" name="Picture 3" descr="Broadway Extension Bridge.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0" y="3810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kelly to memorial.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0" y="3429000"/>
            <a:ext cx="9144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2819400" y="6292850"/>
            <a:ext cx="6324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Broadway Extension over Memorial Road – 2008, Edmond, Oklahoma</a:t>
            </a:r>
          </a:p>
          <a:p>
            <a:pPr algn="r" eaLnBrk="1" hangingPunct="1"/>
            <a:r>
              <a:rPr lang="en-US" altLang="en-US" sz="1400" b="1" dirty="0">
                <a:solidFill>
                  <a:schemeClr val="accent1"/>
                </a:solidFill>
                <a:latin typeface="Arial Narrow" panose="020B0606020202030204" pitchFamily="34" charset="0"/>
              </a:rPr>
              <a:t>ODOT, Oklahoma Art in Public Places Division, Benham Companies</a:t>
            </a:r>
          </a:p>
          <a:p>
            <a:pPr algn="r" eaLnBrk="1" hangingPunct="1"/>
            <a:endParaRPr lang="en-US" altLang="en-US" sz="1400" b="1" dirty="0">
              <a:solidFill>
                <a:schemeClr val="accent1"/>
              </a:solidFill>
              <a:latin typeface="Arial Narrow" panose="020B0606020202030204" pitchFamily="34" charset="0"/>
            </a:endParaRPr>
          </a:p>
          <a:p>
            <a:pPr algn="r" eaLnBrk="1" hangingPunct="1"/>
            <a:endParaRPr lang="en-US" altLang="en-US" sz="1400" b="1" dirty="0">
              <a:solidFill>
                <a:schemeClr val="accent1"/>
              </a:solidFill>
              <a:latin typeface="Arial Narrow" panose="020B0606020202030204" pitchFamily="34" charset="0"/>
            </a:endParaRPr>
          </a:p>
        </p:txBody>
      </p:sp>
      <p:sp>
        <p:nvSpPr>
          <p:cNvPr id="7" name="TextBox 3"/>
          <p:cNvSpPr txBox="1">
            <a:spLocks noChangeArrowheads="1"/>
          </p:cNvSpPr>
          <p:nvPr/>
        </p:nvSpPr>
        <p:spPr bwMode="auto">
          <a:xfrm>
            <a:off x="5852160" y="6200517"/>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a:t>
            </a:r>
          </a:p>
        </p:txBody>
      </p:sp>
    </p:spTree>
    <p:extLst>
      <p:ext uri="{BB962C8B-B14F-4D97-AF65-F5344CB8AC3E}">
        <p14:creationId xmlns:p14="http://schemas.microsoft.com/office/powerpoint/2010/main" val="3765035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14400" y="3384923"/>
            <a:ext cx="7329542" cy="3053976"/>
          </a:xfrm>
          <a:prstGeom prst="rect">
            <a:avLst/>
          </a:prstGeom>
        </p:spPr>
      </p:pic>
      <p:sp>
        <p:nvSpPr>
          <p:cNvPr id="22531" name="TextBox 3"/>
          <p:cNvSpPr txBox="1">
            <a:spLocks noChangeArrowheads="1"/>
          </p:cNvSpPr>
          <p:nvPr/>
        </p:nvSpPr>
        <p:spPr bwMode="auto">
          <a:xfrm>
            <a:off x="4952102" y="6283444"/>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a:t>
            </a:r>
          </a:p>
        </p:txBody>
      </p:sp>
      <p:sp>
        <p:nvSpPr>
          <p:cNvPr id="22532" name="Rectangle 2"/>
          <p:cNvSpPr txBox="1">
            <a:spLocks noChangeArrowheads="1"/>
          </p:cNvSpPr>
          <p:nvPr/>
        </p:nvSpPr>
        <p:spPr bwMode="auto">
          <a:xfrm>
            <a:off x="2819400" y="6376670"/>
            <a:ext cx="6324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Broadway Extension over Memorial Road – 2008, Edmond, Oklahoma</a:t>
            </a:r>
          </a:p>
          <a:p>
            <a:pPr algn="r" eaLnBrk="1" hangingPunct="1"/>
            <a:r>
              <a:rPr lang="en-US" altLang="en-US" sz="1400" b="1" dirty="0">
                <a:solidFill>
                  <a:schemeClr val="accent1"/>
                </a:solidFill>
                <a:latin typeface="Arial Narrow" panose="020B0606020202030204" pitchFamily="34" charset="0"/>
              </a:rPr>
              <a:t>ODOT, Oklahoma Art in Public Places Division, Benham Companies</a:t>
            </a:r>
          </a:p>
          <a:p>
            <a:pPr algn="r" eaLnBrk="1" hangingPunct="1"/>
            <a:endParaRPr lang="en-US" altLang="en-US" sz="1400" b="1" dirty="0">
              <a:solidFill>
                <a:schemeClr val="accent1"/>
              </a:solidFill>
              <a:latin typeface="Arial Narrow" panose="020B0606020202030204" pitchFamily="34" charset="0"/>
            </a:endParaRPr>
          </a:p>
          <a:p>
            <a:pPr algn="r" eaLnBrk="1" hangingPunct="1"/>
            <a:endParaRPr lang="en-US" altLang="en-US" sz="1400" b="1" dirty="0">
              <a:solidFill>
                <a:schemeClr val="accent1"/>
              </a:solidFill>
              <a:latin typeface="Arial Narrow" panose="020B0606020202030204" pitchFamily="34" charset="0"/>
            </a:endParaRP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42560" y="53415"/>
            <a:ext cx="3444176" cy="3223185"/>
          </a:xfrm>
          <a:prstGeom prst="rect">
            <a:avLst/>
          </a:prstGeom>
        </p:spPr>
      </p:pic>
      <p:pic>
        <p:nvPicPr>
          <p:cNvPr id="7" name="Picture 6" descr="EMB 3.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457200" y="53415"/>
            <a:ext cx="4621212" cy="3223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34193" y="228129"/>
            <a:ext cx="4710747" cy="5981655"/>
          </a:xfrm>
          <a:prstGeom prst="rect">
            <a:avLst/>
          </a:prstGeom>
        </p:spPr>
      </p:pic>
      <p:sp>
        <p:nvSpPr>
          <p:cNvPr id="22531" name="TextBox 3"/>
          <p:cNvSpPr txBox="1">
            <a:spLocks noChangeArrowheads="1"/>
          </p:cNvSpPr>
          <p:nvPr/>
        </p:nvSpPr>
        <p:spPr bwMode="auto">
          <a:xfrm>
            <a:off x="5791200" y="6158984"/>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 Photo Credit: Leonardo Manzo</a:t>
            </a:r>
          </a:p>
        </p:txBody>
      </p:sp>
      <p:sp>
        <p:nvSpPr>
          <p:cNvPr id="22532" name="Rectangle 2"/>
          <p:cNvSpPr txBox="1">
            <a:spLocks noChangeArrowheads="1"/>
          </p:cNvSpPr>
          <p:nvPr/>
        </p:nvSpPr>
        <p:spPr bwMode="auto">
          <a:xfrm>
            <a:off x="2819400" y="6292850"/>
            <a:ext cx="6324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Broadway Extension over Memorial Road – 2008, Edmond, Oklahoma</a:t>
            </a:r>
          </a:p>
          <a:p>
            <a:pPr algn="r" eaLnBrk="1" hangingPunct="1"/>
            <a:r>
              <a:rPr lang="en-US" altLang="en-US" sz="1400" b="1" dirty="0">
                <a:solidFill>
                  <a:schemeClr val="accent1"/>
                </a:solidFill>
                <a:latin typeface="Arial Narrow" panose="020B0606020202030204" pitchFamily="34" charset="0"/>
              </a:rPr>
              <a:t>ODOT, Oklahoma Art in Public Places Division, Benham Companies</a:t>
            </a:r>
          </a:p>
          <a:p>
            <a:pPr algn="r" eaLnBrk="1" hangingPunct="1"/>
            <a:endParaRPr lang="en-US" altLang="en-US" sz="1400" b="1" dirty="0">
              <a:solidFill>
                <a:schemeClr val="accent1"/>
              </a:solidFill>
              <a:latin typeface="Arial Narrow" panose="020B0606020202030204" pitchFamily="34" charset="0"/>
            </a:endParaRPr>
          </a:p>
          <a:p>
            <a:pPr algn="r" eaLnBrk="1" hangingPunct="1"/>
            <a:endParaRPr lang="en-US" altLang="en-US" sz="1400" b="1" dirty="0">
              <a:solidFill>
                <a:schemeClr val="accent1"/>
              </a:solidFill>
              <a:latin typeface="Arial Narrow" panose="020B0606020202030204" pitchFamily="34" charset="0"/>
            </a:endParaRPr>
          </a:p>
        </p:txBody>
      </p:sp>
      <p:pic>
        <p:nvPicPr>
          <p:cNvPr id="9" name="Picture 3" descr="EMB 8.jpg"/>
          <p:cNvPicPr>
            <a:picLocks noChangeAspect="1"/>
          </p:cNvPicPr>
          <p:nvPr/>
        </p:nvPicPr>
        <p:blipFill rotWithShape="1">
          <a:blip r:embed="rId3" cstate="email">
            <a:extLst>
              <a:ext uri="{28A0092B-C50C-407E-A947-70E740481C1C}">
                <a14:useLocalDpi xmlns:a14="http://schemas.microsoft.com/office/drawing/2010/main"/>
              </a:ext>
            </a:extLst>
          </a:blip>
          <a:srcRect t="-6106"/>
          <a:stretch/>
        </p:blipFill>
        <p:spPr bwMode="auto">
          <a:xfrm>
            <a:off x="99060" y="40783"/>
            <a:ext cx="4100536" cy="324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99060" y="3428974"/>
            <a:ext cx="4100537"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799589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169986" name="Rectangle 2"/>
          <p:cNvSpPr>
            <a:spLocks noChangeArrowheads="1"/>
          </p:cNvSpPr>
          <p:nvPr/>
        </p:nvSpPr>
        <p:spPr bwMode="auto">
          <a:xfrm>
            <a:off x="3124200" y="1144588"/>
            <a:ext cx="6019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457200" algn="l"/>
              </a:tabLst>
              <a:defRPr sz="900">
                <a:solidFill>
                  <a:schemeClr val="tx1"/>
                </a:solidFill>
                <a:latin typeface="Helvetica" panose="020B0604020202020204" pitchFamily="34" charset="0"/>
                <a:ea typeface="MS PGothic" panose="020B0600070205080204" pitchFamily="34" charset="-128"/>
              </a:defRPr>
            </a:lvl1pPr>
            <a:lvl2pPr marL="742950" indent="-285750">
              <a:tabLst>
                <a:tab pos="457200" algn="l"/>
              </a:tabLst>
              <a:defRPr sz="900">
                <a:solidFill>
                  <a:schemeClr val="tx1"/>
                </a:solidFill>
                <a:latin typeface="Helvetica" panose="020B0604020202020204" pitchFamily="34" charset="0"/>
                <a:ea typeface="MS PGothic" panose="020B0600070205080204" pitchFamily="34" charset="-128"/>
              </a:defRPr>
            </a:lvl2pPr>
            <a:lvl3pPr marL="1143000" indent="-228600">
              <a:tabLst>
                <a:tab pos="457200" algn="l"/>
              </a:tabLst>
              <a:defRPr sz="900">
                <a:solidFill>
                  <a:schemeClr val="tx1"/>
                </a:solidFill>
                <a:latin typeface="Helvetica" panose="020B0604020202020204" pitchFamily="34" charset="0"/>
                <a:ea typeface="MS PGothic" panose="020B0600070205080204" pitchFamily="34" charset="-128"/>
              </a:defRPr>
            </a:lvl3pPr>
            <a:lvl4pPr marL="1600200" indent="-228600">
              <a:tabLst>
                <a:tab pos="457200" algn="l"/>
              </a:tabLst>
              <a:defRPr sz="900">
                <a:solidFill>
                  <a:schemeClr val="tx1"/>
                </a:solidFill>
                <a:latin typeface="Helvetica" panose="020B0604020202020204" pitchFamily="34" charset="0"/>
                <a:ea typeface="MS PGothic" panose="020B0600070205080204" pitchFamily="34" charset="-128"/>
              </a:defRPr>
            </a:lvl4pPr>
            <a:lvl5pPr marL="2057400" indent="-228600">
              <a:tabLst>
                <a:tab pos="457200" algn="l"/>
              </a:tabLst>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57200" algn="l"/>
              </a:tabLs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57200" algn="l"/>
              </a:tabLs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57200" algn="l"/>
              </a:tabLs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57200" algn="l"/>
              </a:tabLst>
              <a:defRPr sz="900">
                <a:solidFill>
                  <a:schemeClr val="tx1"/>
                </a:solidFill>
                <a:latin typeface="Helvetica" panose="020B0604020202020204" pitchFamily="34" charset="0"/>
                <a:ea typeface="MS PGothic" panose="020B0600070205080204" pitchFamily="34" charset="-128"/>
              </a:defRPr>
            </a:lvl9pPr>
          </a:lstStyle>
          <a:p>
            <a:pPr eaLnBrk="1" hangingPunct="1"/>
            <a:r>
              <a:rPr lang="en-US" altLang="en-US" sz="2000" dirty="0">
                <a:solidFill>
                  <a:schemeClr val="accent1"/>
                </a:solidFill>
                <a:latin typeface="Century Gothic" panose="020B0502020202020204" pitchFamily="34" charset="0"/>
              </a:rPr>
              <a:t>• Established in 1998</a:t>
            </a:r>
          </a:p>
          <a:p>
            <a:pPr eaLnBrk="1" hangingPunct="1"/>
            <a:endParaRPr lang="en-US" altLang="en-US" sz="2000" dirty="0">
              <a:solidFill>
                <a:schemeClr val="accent1"/>
              </a:solidFill>
              <a:latin typeface="Century Gothic" panose="020B0502020202020204" pitchFamily="34" charset="0"/>
            </a:endParaRPr>
          </a:p>
          <a:p>
            <a:pPr eaLnBrk="1" hangingPunct="1"/>
            <a:r>
              <a:rPr lang="en-US" altLang="en-US" sz="2000" dirty="0">
                <a:solidFill>
                  <a:schemeClr val="accent1"/>
                </a:solidFill>
                <a:latin typeface="Century Gothic" panose="020B0502020202020204" pitchFamily="34" charset="0"/>
              </a:rPr>
              <a:t>• Specializes in context sensitive solutions</a:t>
            </a:r>
          </a:p>
          <a:p>
            <a:pPr eaLnBrk="1" hangingPunct="1"/>
            <a:endParaRPr lang="en-US" altLang="en-US" sz="2000" dirty="0">
              <a:solidFill>
                <a:schemeClr val="accent1"/>
              </a:solidFill>
              <a:latin typeface="Century Gothic" panose="020B0502020202020204" pitchFamily="34" charset="0"/>
            </a:endParaRPr>
          </a:p>
          <a:p>
            <a:pPr eaLnBrk="1" hangingPunct="1"/>
            <a:r>
              <a:rPr lang="en-US" altLang="en-US" sz="2000" dirty="0">
                <a:solidFill>
                  <a:schemeClr val="accent1"/>
                </a:solidFill>
                <a:latin typeface="Century Gothic" panose="020B0502020202020204" pitchFamily="34" charset="0"/>
              </a:rPr>
              <a:t>• Proven shovel-ready experience</a:t>
            </a:r>
          </a:p>
          <a:p>
            <a:pPr eaLnBrk="1" hangingPunct="1"/>
            <a:endParaRPr lang="en-US" altLang="en-US" sz="2000" dirty="0">
              <a:solidFill>
                <a:schemeClr val="accent1"/>
              </a:solidFill>
              <a:latin typeface="Century Gothic" panose="020B0502020202020204" pitchFamily="34" charset="0"/>
            </a:endParaRPr>
          </a:p>
          <a:p>
            <a:pPr eaLnBrk="1" hangingPunct="1"/>
            <a:r>
              <a:rPr lang="en-US" altLang="en-US" sz="2000" dirty="0">
                <a:solidFill>
                  <a:schemeClr val="accent1"/>
                </a:solidFill>
                <a:latin typeface="Century Gothic" panose="020B0502020202020204" pitchFamily="34" charset="0"/>
              </a:rPr>
              <a:t>• Dedicated to community outreach</a:t>
            </a:r>
          </a:p>
          <a:p>
            <a:pPr eaLnBrk="1" hangingPunct="1"/>
            <a:endParaRPr lang="en-US" altLang="en-US" sz="2000" dirty="0">
              <a:solidFill>
                <a:schemeClr val="accent1"/>
              </a:solidFill>
              <a:latin typeface="Century Gothic" panose="020B0502020202020204" pitchFamily="34" charset="0"/>
            </a:endParaRPr>
          </a:p>
          <a:p>
            <a:pPr eaLnBrk="1" hangingPunct="1"/>
            <a:r>
              <a:rPr lang="en-US" altLang="en-US" sz="2000" dirty="0">
                <a:solidFill>
                  <a:schemeClr val="accent1"/>
                </a:solidFill>
                <a:latin typeface="Century Gothic" panose="020B0502020202020204" pitchFamily="34" charset="0"/>
              </a:rPr>
              <a:t>• Develops master plans, specifications,   </a:t>
            </a:r>
          </a:p>
          <a:p>
            <a:pPr eaLnBrk="1" hangingPunct="1"/>
            <a:r>
              <a:rPr lang="en-US" altLang="en-US" sz="2000" dirty="0">
                <a:solidFill>
                  <a:schemeClr val="accent1"/>
                </a:solidFill>
                <a:latin typeface="Century Gothic" panose="020B0502020202020204" pitchFamily="34" charset="0"/>
              </a:rPr>
              <a:t> 	estimates, 3D computer models and  </a:t>
            </a:r>
          </a:p>
          <a:p>
            <a:pPr eaLnBrk="1" hangingPunct="1"/>
            <a:r>
              <a:rPr lang="en-US" altLang="en-US" sz="2000" dirty="0">
                <a:solidFill>
                  <a:schemeClr val="accent1"/>
                </a:solidFill>
                <a:latin typeface="Century Gothic" panose="020B0502020202020204" pitchFamily="34" charset="0"/>
              </a:rPr>
              <a:t>  	AutoCAD plan sheets</a:t>
            </a:r>
          </a:p>
          <a:p>
            <a:pPr eaLnBrk="1" hangingPunct="1"/>
            <a:endParaRPr lang="en-US" altLang="en-US" sz="2000" dirty="0">
              <a:solidFill>
                <a:schemeClr val="accent1"/>
              </a:solidFill>
              <a:latin typeface="Century Gothic" panose="020B0502020202020204" pitchFamily="34" charset="0"/>
            </a:endParaRPr>
          </a:p>
          <a:p>
            <a:pPr eaLnBrk="1" hangingPunct="1"/>
            <a:r>
              <a:rPr lang="en-US" altLang="en-US" sz="2000" dirty="0">
                <a:solidFill>
                  <a:schemeClr val="accent1"/>
                </a:solidFill>
                <a:latin typeface="Century Gothic" panose="020B0502020202020204" pitchFamily="34" charset="0"/>
              </a:rPr>
              <a:t>• Consults during the design/development, </a:t>
            </a:r>
          </a:p>
          <a:p>
            <a:pPr eaLnBrk="1" hangingPunct="1"/>
            <a:r>
              <a:rPr lang="en-US" altLang="en-US" sz="2000" dirty="0">
                <a:solidFill>
                  <a:schemeClr val="accent1"/>
                </a:solidFill>
                <a:latin typeface="Century Gothic" panose="020B0502020202020204" pitchFamily="34" charset="0"/>
              </a:rPr>
              <a:t>  	engineering, and construction phases</a:t>
            </a:r>
          </a:p>
          <a:p>
            <a:pPr eaLnBrk="1" hangingPunct="1"/>
            <a:endParaRPr lang="en-US" altLang="en-US" sz="2000" dirty="0">
              <a:solidFill>
                <a:schemeClr val="accent1"/>
              </a:solidFill>
              <a:latin typeface="Century Gothic" panose="020B0502020202020204" pitchFamily="34" charset="0"/>
            </a:endParaRPr>
          </a:p>
          <a:p>
            <a:pPr eaLnBrk="1" hangingPunct="1"/>
            <a:r>
              <a:rPr lang="en-US" altLang="en-US" sz="2000" dirty="0">
                <a:solidFill>
                  <a:schemeClr val="accent1"/>
                </a:solidFill>
                <a:latin typeface="Century Gothic" panose="020B0502020202020204" pitchFamily="34" charset="0"/>
              </a:rPr>
              <a:t>• Works directly with Creative Form Liners, Inc.     	for aesthetic treatment implementation                                                                                                          </a:t>
            </a:r>
          </a:p>
          <a:p>
            <a:pPr eaLnBrk="1" hangingPunct="1"/>
            <a:endParaRPr lang="en-US" altLang="en-US" sz="2000" dirty="0">
              <a:solidFill>
                <a:schemeClr val="accent1"/>
              </a:solidFill>
              <a:latin typeface="Century Gothic" panose="020B0502020202020204" pitchFamily="34" charset="0"/>
            </a:endParaRPr>
          </a:p>
        </p:txBody>
      </p:sp>
      <p:pic>
        <p:nvPicPr>
          <p:cNvPr id="4099" name="Picture 2" descr="S:\Ryan\1. PROJECTS\2. Marketing 09\CDR WEBSITE\Home Page Images\Tests\Fades\MasterPla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066800"/>
            <a:ext cx="2971800" cy="3381375"/>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100" name="Picture 2" descr="S:\Ryan\1. PROJECTS\2. Marketing 09\CDR WEBSITE\Home Page Images\Tests\Fades\MasterPlan.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3886200"/>
            <a:ext cx="2971800" cy="2828925"/>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9" name="Rectangle 18"/>
          <p:cNvSpPr/>
          <p:nvPr/>
        </p:nvSpPr>
        <p:spPr>
          <a:xfrm>
            <a:off x="0" y="0"/>
            <a:ext cx="9144000" cy="914400"/>
          </a:xfrm>
          <a:prstGeom prst="rect">
            <a:avLst/>
          </a:prstGeom>
          <a:solidFill>
            <a:srgbClr val="C5C0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pic>
        <p:nvPicPr>
          <p:cNvPr id="4102" name="CDR logo" descr="NewCDRlogo2_clear.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1000" y="-152400"/>
            <a:ext cx="2743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0" descr="NewCDRlogo2_clear.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90800" y="314325"/>
            <a:ext cx="54864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9986">
                                            <p:txEl>
                                              <p:pRg st="0" end="0"/>
                                            </p:txEl>
                                          </p:spTgt>
                                        </p:tgtEl>
                                        <p:attrNameLst>
                                          <p:attrName>style.visibility</p:attrName>
                                        </p:attrNameLst>
                                      </p:cBhvr>
                                      <p:to>
                                        <p:strVal val="visible"/>
                                      </p:to>
                                    </p:set>
                                    <p:animEffect transition="in" filter="fade">
                                      <p:cBhvr>
                                        <p:cTn id="7" dur="500"/>
                                        <p:tgtEl>
                                          <p:spTgt spid="1699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9986">
                                            <p:txEl>
                                              <p:pRg st="2" end="2"/>
                                            </p:txEl>
                                          </p:spTgt>
                                        </p:tgtEl>
                                        <p:attrNameLst>
                                          <p:attrName>style.visibility</p:attrName>
                                        </p:attrNameLst>
                                      </p:cBhvr>
                                      <p:to>
                                        <p:strVal val="visible"/>
                                      </p:to>
                                    </p:set>
                                    <p:animEffect transition="in" filter="fade">
                                      <p:cBhvr>
                                        <p:cTn id="12" dur="500"/>
                                        <p:tgtEl>
                                          <p:spTgt spid="16998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9986">
                                            <p:txEl>
                                              <p:pRg st="4" end="4"/>
                                            </p:txEl>
                                          </p:spTgt>
                                        </p:tgtEl>
                                        <p:attrNameLst>
                                          <p:attrName>style.visibility</p:attrName>
                                        </p:attrNameLst>
                                      </p:cBhvr>
                                      <p:to>
                                        <p:strVal val="visible"/>
                                      </p:to>
                                    </p:set>
                                    <p:animEffect transition="in" filter="fade">
                                      <p:cBhvr>
                                        <p:cTn id="17" dur="500"/>
                                        <p:tgtEl>
                                          <p:spTgt spid="169986">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69986">
                                            <p:txEl>
                                              <p:pRg st="6" end="6"/>
                                            </p:txEl>
                                          </p:spTgt>
                                        </p:tgtEl>
                                        <p:attrNameLst>
                                          <p:attrName>style.visibility</p:attrName>
                                        </p:attrNameLst>
                                      </p:cBhvr>
                                      <p:to>
                                        <p:strVal val="visible"/>
                                      </p:to>
                                    </p:set>
                                    <p:animEffect transition="in" filter="fade">
                                      <p:cBhvr>
                                        <p:cTn id="22" dur="500"/>
                                        <p:tgtEl>
                                          <p:spTgt spid="169986">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69986">
                                            <p:txEl>
                                              <p:pRg st="8" end="8"/>
                                            </p:txEl>
                                          </p:spTgt>
                                        </p:tgtEl>
                                        <p:attrNameLst>
                                          <p:attrName>style.visibility</p:attrName>
                                        </p:attrNameLst>
                                      </p:cBhvr>
                                      <p:to>
                                        <p:strVal val="visible"/>
                                      </p:to>
                                    </p:set>
                                    <p:animEffect transition="in" filter="fade">
                                      <p:cBhvr>
                                        <p:cTn id="27" dur="500"/>
                                        <p:tgtEl>
                                          <p:spTgt spid="169986">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69986">
                                            <p:txEl>
                                              <p:pRg st="9" end="9"/>
                                            </p:txEl>
                                          </p:spTgt>
                                        </p:tgtEl>
                                        <p:attrNameLst>
                                          <p:attrName>style.visibility</p:attrName>
                                        </p:attrNameLst>
                                      </p:cBhvr>
                                      <p:to>
                                        <p:strVal val="visible"/>
                                      </p:to>
                                    </p:set>
                                    <p:animEffect transition="in" filter="fade">
                                      <p:cBhvr>
                                        <p:cTn id="30" dur="500"/>
                                        <p:tgtEl>
                                          <p:spTgt spid="169986">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69986">
                                            <p:txEl>
                                              <p:pRg st="10" end="10"/>
                                            </p:txEl>
                                          </p:spTgt>
                                        </p:tgtEl>
                                        <p:attrNameLst>
                                          <p:attrName>style.visibility</p:attrName>
                                        </p:attrNameLst>
                                      </p:cBhvr>
                                      <p:to>
                                        <p:strVal val="visible"/>
                                      </p:to>
                                    </p:set>
                                    <p:animEffect transition="in" filter="fade">
                                      <p:cBhvr>
                                        <p:cTn id="33" dur="500"/>
                                        <p:tgtEl>
                                          <p:spTgt spid="169986">
                                            <p:txEl>
                                              <p:pRg st="10" end="1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169986">
                                            <p:txEl>
                                              <p:pRg st="12" end="12"/>
                                            </p:txEl>
                                          </p:spTgt>
                                        </p:tgtEl>
                                        <p:attrNameLst>
                                          <p:attrName>style.visibility</p:attrName>
                                        </p:attrNameLst>
                                      </p:cBhvr>
                                      <p:to>
                                        <p:strVal val="visible"/>
                                      </p:to>
                                    </p:set>
                                    <p:animEffect transition="in" filter="fade">
                                      <p:cBhvr>
                                        <p:cTn id="38" dur="500"/>
                                        <p:tgtEl>
                                          <p:spTgt spid="169986">
                                            <p:txEl>
                                              <p:pRg st="12" end="1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69986">
                                            <p:txEl>
                                              <p:pRg st="13" end="13"/>
                                            </p:txEl>
                                          </p:spTgt>
                                        </p:tgtEl>
                                        <p:attrNameLst>
                                          <p:attrName>style.visibility</p:attrName>
                                        </p:attrNameLst>
                                      </p:cBhvr>
                                      <p:to>
                                        <p:strVal val="visible"/>
                                      </p:to>
                                    </p:set>
                                    <p:animEffect transition="in" filter="fade">
                                      <p:cBhvr>
                                        <p:cTn id="41" dur="500"/>
                                        <p:tgtEl>
                                          <p:spTgt spid="169986">
                                            <p:txEl>
                                              <p:pRg st="13" end="13"/>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169986">
                                            <p:txEl>
                                              <p:pRg st="15" end="15"/>
                                            </p:txEl>
                                          </p:spTgt>
                                        </p:tgtEl>
                                        <p:attrNameLst>
                                          <p:attrName>style.visibility</p:attrName>
                                        </p:attrNameLst>
                                      </p:cBhvr>
                                      <p:to>
                                        <p:strVal val="visible"/>
                                      </p:to>
                                    </p:set>
                                    <p:animEffect transition="in" filter="fade">
                                      <p:cBhvr>
                                        <p:cTn id="46" dur="500"/>
                                        <p:tgtEl>
                                          <p:spTgt spid="16998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28675" name="Text Box 5"/>
          <p:cNvSpPr txBox="1">
            <a:spLocks noChangeArrowheads="1"/>
          </p:cNvSpPr>
          <p:nvPr/>
        </p:nvSpPr>
        <p:spPr bwMode="auto">
          <a:xfrm>
            <a:off x="53975" y="6340198"/>
            <a:ext cx="9144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I-35 Corridor, Highway 77 Interchange – 2009, Norman, Oklahoma	</a:t>
            </a:r>
          </a:p>
          <a:p>
            <a:pPr algn="r" eaLnBrk="1" hangingPunct="1"/>
            <a:r>
              <a:rPr lang="en-US" altLang="en-US" sz="1400" b="1" dirty="0">
                <a:solidFill>
                  <a:schemeClr val="accent1"/>
                </a:solidFill>
                <a:latin typeface="Arial Narrow" panose="020B0606020202030204" pitchFamily="34" charset="0"/>
              </a:rPr>
              <a:t>ODOT, Oklahoma Art in Public Places Division, Cobb Engineering, City of Norman</a:t>
            </a:r>
          </a:p>
          <a:p>
            <a:pPr algn="r" eaLnBrk="1" hangingPunct="1"/>
            <a:endParaRPr lang="en-US" altLang="en-US" sz="1400" b="1" dirty="0">
              <a:solidFill>
                <a:schemeClr val="accent1"/>
              </a:solidFill>
              <a:latin typeface="Arial Narrow" panose="020B0606020202030204" pitchFamily="34" charset="0"/>
            </a:endParaRPr>
          </a:p>
        </p:txBody>
      </p:sp>
      <p:sp>
        <p:nvSpPr>
          <p:cNvPr id="28676" name="TextBox 3"/>
          <p:cNvSpPr txBox="1">
            <a:spLocks noChangeArrowheads="1"/>
          </p:cNvSpPr>
          <p:nvPr/>
        </p:nvSpPr>
        <p:spPr bwMode="auto">
          <a:xfrm>
            <a:off x="5602416" y="6228471"/>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 Photo Credit: Leonardo Manzo</a:t>
            </a:r>
          </a:p>
        </p:txBody>
      </p:sp>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25975" y="228600"/>
            <a:ext cx="4336806" cy="3043552"/>
          </a:xfrm>
          <a:prstGeom prst="rect">
            <a:avLst/>
          </a:prstGeom>
        </p:spPr>
      </p:pic>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25974" y="3442527"/>
            <a:ext cx="4329241" cy="2805812"/>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9987" y="980437"/>
            <a:ext cx="4219977" cy="4802088"/>
          </a:xfrm>
          <a:prstGeom prst="rect">
            <a:avLst/>
          </a:prstGeom>
        </p:spPr>
      </p:pic>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30625" y="3588210"/>
            <a:ext cx="6125868" cy="3269790"/>
          </a:xfrm>
          <a:prstGeom prst="rect">
            <a:avLst/>
          </a:prstGeom>
        </p:spPr>
      </p:pic>
      <p:sp>
        <p:nvSpPr>
          <p:cNvPr id="33794" name="Text Box 5"/>
          <p:cNvSpPr txBox="1">
            <a:spLocks noChangeArrowheads="1"/>
          </p:cNvSpPr>
          <p:nvPr/>
        </p:nvSpPr>
        <p:spPr bwMode="auto">
          <a:xfrm>
            <a:off x="-1631292" y="6332600"/>
            <a:ext cx="9144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I-40 at Garth Brooks Boulevard Bridge– 2014, Canadian County</a:t>
            </a:r>
          </a:p>
          <a:p>
            <a:pPr algn="r" eaLnBrk="1" hangingPunct="1"/>
            <a:r>
              <a:rPr lang="en-US" altLang="en-US" sz="1400" b="1" dirty="0">
                <a:solidFill>
                  <a:schemeClr val="accent1"/>
                </a:solidFill>
                <a:latin typeface="Arial Narrow" panose="020B0606020202030204" pitchFamily="34" charset="0"/>
              </a:rPr>
              <a:t>ODOT, Art in Public Places</a:t>
            </a:r>
          </a:p>
          <a:p>
            <a:pPr algn="r" eaLnBrk="1" hangingPunct="1"/>
            <a:endParaRPr lang="en-US" altLang="en-US" sz="1400" b="1" dirty="0">
              <a:solidFill>
                <a:schemeClr val="accent1"/>
              </a:solidFill>
              <a:latin typeface="Arial Narrow" panose="020B0606020202030204" pitchFamily="34" charset="0"/>
            </a:endParaRPr>
          </a:p>
        </p:txBody>
      </p:sp>
      <p:sp>
        <p:nvSpPr>
          <p:cNvPr id="34819" name="TextBox 3"/>
          <p:cNvSpPr txBox="1">
            <a:spLocks noChangeArrowheads="1"/>
          </p:cNvSpPr>
          <p:nvPr/>
        </p:nvSpPr>
        <p:spPr bwMode="auto">
          <a:xfrm>
            <a:off x="4129428" y="6216525"/>
            <a:ext cx="3352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defRPr/>
            </a:pPr>
            <a:r>
              <a:rPr lang="en-US" altLang="en-US" sz="800" dirty="0">
                <a:solidFill>
                  <a:schemeClr val="bg1">
                    <a:lumMod val="85000"/>
                  </a:schemeClr>
                </a:solidFill>
              </a:rPr>
              <a:t>© Creative Design Resolutions, Inc. 2016, all rights reserved</a:t>
            </a: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t="-1"/>
          <a:stretch/>
        </p:blipFill>
        <p:spPr>
          <a:xfrm>
            <a:off x="1530625" y="4640"/>
            <a:ext cx="6110627" cy="3646055"/>
          </a:xfrm>
          <a:prstGeom prst="rect">
            <a:avLst/>
          </a:prstGeom>
        </p:spPr>
      </p:pic>
      <p:sp>
        <p:nvSpPr>
          <p:cNvPr id="9" name="Rectangle 8"/>
          <p:cNvSpPr/>
          <p:nvPr/>
        </p:nvSpPr>
        <p:spPr>
          <a:xfrm>
            <a:off x="1295400" y="3505200"/>
            <a:ext cx="6629400" cy="145495"/>
          </a:xfrm>
          <a:prstGeom prst="rect">
            <a:avLst/>
          </a:prstGeom>
          <a:solidFill>
            <a:srgbClr val="7E4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6" name="Picture 2"/>
          <p:cNvPicPr>
            <a:picLocks noChangeAspect="1"/>
          </p:cNvPicPr>
          <p:nvPr/>
        </p:nvPicPr>
        <p:blipFill rotWithShape="1">
          <a:blip r:embed="rId3" cstate="email">
            <a:extLst>
              <a:ext uri="{28A0092B-C50C-407E-A947-70E740481C1C}">
                <a14:useLocalDpi xmlns:a14="http://schemas.microsoft.com/office/drawing/2010/main"/>
              </a:ext>
            </a:extLst>
          </a:blip>
          <a:srcRect t="-813"/>
          <a:stretch/>
        </p:blipFill>
        <p:spPr bwMode="auto">
          <a:xfrm>
            <a:off x="5562600" y="3238894"/>
            <a:ext cx="3581400" cy="306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 Box 5"/>
          <p:cNvSpPr txBox="1">
            <a:spLocks noChangeArrowheads="1"/>
          </p:cNvSpPr>
          <p:nvPr/>
        </p:nvSpPr>
        <p:spPr bwMode="auto">
          <a:xfrm>
            <a:off x="0" y="6324600"/>
            <a:ext cx="9144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I-35, Winstar Boulevard Bridge – 2014, Thackerville, Oklahoma</a:t>
            </a:r>
          </a:p>
          <a:p>
            <a:pPr algn="r" eaLnBrk="1" hangingPunct="1"/>
            <a:r>
              <a:rPr lang="en-US" altLang="en-US" sz="1400" b="1" dirty="0">
                <a:solidFill>
                  <a:schemeClr val="accent1"/>
                </a:solidFill>
                <a:latin typeface="Arial Narrow" panose="020B0606020202030204" pitchFamily="34" charset="0"/>
              </a:rPr>
              <a:t>ODOT, CP&amp;Y, Inc, The Chickasaw Nation</a:t>
            </a:r>
          </a:p>
          <a:p>
            <a:pPr algn="r" eaLnBrk="1" hangingPunct="1"/>
            <a:endParaRPr lang="en-US" altLang="en-US" sz="1400" b="1" dirty="0">
              <a:solidFill>
                <a:schemeClr val="accent1"/>
              </a:solidFill>
              <a:latin typeface="Arial Narrow" panose="020B0606020202030204" pitchFamily="34" charset="0"/>
            </a:endParaRPr>
          </a:p>
        </p:txBody>
      </p:sp>
      <p:pic>
        <p:nvPicPr>
          <p:cNvPr id="37891" name="Picture 1"/>
          <p:cNvPicPr>
            <a:picLocks noChangeAspect="1"/>
          </p:cNvPicPr>
          <p:nvPr/>
        </p:nvPicPr>
        <p:blipFill rotWithShape="1">
          <a:blip r:embed="rId4" cstate="email">
            <a:clrChange>
              <a:clrFrom>
                <a:srgbClr val="545657"/>
              </a:clrFrom>
              <a:clrTo>
                <a:srgbClr val="545657">
                  <a:alpha val="0"/>
                </a:srgbClr>
              </a:clrTo>
            </a:clrChange>
            <a:extLst>
              <a:ext uri="{28A0092B-C50C-407E-A947-70E740481C1C}">
                <a14:useLocalDpi xmlns:a14="http://schemas.microsoft.com/office/drawing/2010/main"/>
              </a:ext>
            </a:extLst>
          </a:blip>
          <a:srcRect/>
          <a:stretch/>
        </p:blipFill>
        <p:spPr bwMode="auto">
          <a:xfrm>
            <a:off x="0" y="0"/>
            <a:ext cx="9144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3"/>
          <p:cNvSpPr txBox="1">
            <a:spLocks noChangeArrowheads="1"/>
          </p:cNvSpPr>
          <p:nvPr/>
        </p:nvSpPr>
        <p:spPr bwMode="auto">
          <a:xfrm>
            <a:off x="5857458" y="6138257"/>
            <a:ext cx="3352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800" dirty="0">
                <a:solidFill>
                  <a:schemeClr val="tx1">
                    <a:lumMod val="85000"/>
                    <a:lumOff val="15000"/>
                  </a:schemeClr>
                </a:solidFill>
              </a:rPr>
              <a:t>© Creative Design Resolutions, Inc. 2017, all rights reserved</a:t>
            </a:r>
          </a:p>
        </p:txBody>
      </p:sp>
      <p:pic>
        <p:nvPicPr>
          <p:cNvPr id="5"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0" y="3263606"/>
            <a:ext cx="5410200" cy="304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46082" name="Text Placeholder 5"/>
          <p:cNvSpPr>
            <a:spLocks noGrp="1"/>
          </p:cNvSpPr>
          <p:nvPr>
            <p:ph type="body" sz="half" idx="2"/>
          </p:nvPr>
        </p:nvSpPr>
        <p:spPr bwMode="auto">
          <a:xfrm>
            <a:off x="2819400" y="6169922"/>
            <a:ext cx="6353175" cy="804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endParaRPr lang="en-US" altLang="en-US" sz="800" b="1" dirty="0">
              <a:solidFill>
                <a:schemeClr val="accent1"/>
              </a:solidFill>
              <a:latin typeface="Arial Narrow" panose="020B0606020202030204" pitchFamily="34" charset="0"/>
            </a:endParaRPr>
          </a:p>
          <a:p>
            <a:pPr algn="r">
              <a:spcBef>
                <a:spcPct val="0"/>
              </a:spcBef>
            </a:pPr>
            <a:r>
              <a:rPr lang="en-US" altLang="en-US" b="1" dirty="0">
                <a:solidFill>
                  <a:schemeClr val="accent1"/>
                </a:solidFill>
                <a:latin typeface="Arial Narrow" panose="020B0606020202030204" pitchFamily="34" charset="0"/>
              </a:rPr>
              <a:t>I-35 Corridor, Rock Creek Rd. Bridge – 2009, Norman, Oklahoma</a:t>
            </a:r>
          </a:p>
          <a:p>
            <a:pPr algn="r">
              <a:spcBef>
                <a:spcPct val="0"/>
              </a:spcBef>
            </a:pPr>
            <a:r>
              <a:rPr lang="en-US" altLang="en-US" b="1" dirty="0">
                <a:solidFill>
                  <a:schemeClr val="accent1"/>
                </a:solidFill>
                <a:latin typeface="Arial Narrow" panose="020B0606020202030204" pitchFamily="34" charset="0"/>
              </a:rPr>
              <a:t>ODOT, Oklahoma Art in Public Places Division, Cobb Engineering, City of Norman</a:t>
            </a:r>
          </a:p>
          <a:p>
            <a:endParaRPr lang="en-US" altLang="en-US" dirty="0"/>
          </a:p>
        </p:txBody>
      </p:sp>
      <p:sp>
        <p:nvSpPr>
          <p:cNvPr id="46084" name="TextBox 3"/>
          <p:cNvSpPr txBox="1">
            <a:spLocks noChangeArrowheads="1"/>
          </p:cNvSpPr>
          <p:nvPr/>
        </p:nvSpPr>
        <p:spPr bwMode="auto">
          <a:xfrm>
            <a:off x="3641034" y="6080675"/>
            <a:ext cx="54324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800" dirty="0">
                <a:solidFill>
                  <a:schemeClr val="bg2">
                    <a:lumMod val="60000"/>
                    <a:lumOff val="40000"/>
                  </a:schemeClr>
                </a:solidFill>
              </a:rPr>
              <a:t>© Creative Design Resolutions, Inc. 2017, all rights reserved; Photo Credit: Leonardo Manzo </a:t>
            </a:r>
          </a:p>
        </p:txBody>
      </p:sp>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0695" y="381001"/>
            <a:ext cx="8819469" cy="5749370"/>
          </a:xfrm>
          <a:prstGeom prst="rect">
            <a:avLst/>
          </a:prstGeom>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17"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1044213" y="3150377"/>
            <a:ext cx="7059180" cy="3163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ext Placeholder 5"/>
          <p:cNvSpPr>
            <a:spLocks noGrp="1"/>
          </p:cNvSpPr>
          <p:nvPr>
            <p:ph type="body" sz="half" idx="2"/>
          </p:nvPr>
        </p:nvSpPr>
        <p:spPr bwMode="auto">
          <a:xfrm>
            <a:off x="2819400" y="6169922"/>
            <a:ext cx="6353175" cy="804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endParaRPr lang="en-US" altLang="en-US" sz="800" b="1" dirty="0">
              <a:solidFill>
                <a:schemeClr val="accent1"/>
              </a:solidFill>
              <a:latin typeface="Arial Narrow" panose="020B0606020202030204" pitchFamily="34" charset="0"/>
            </a:endParaRPr>
          </a:p>
          <a:p>
            <a:pPr algn="r">
              <a:spcBef>
                <a:spcPct val="0"/>
              </a:spcBef>
            </a:pPr>
            <a:r>
              <a:rPr lang="en-US" altLang="en-US" b="1" dirty="0">
                <a:solidFill>
                  <a:schemeClr val="accent1"/>
                </a:solidFill>
                <a:latin typeface="Arial Narrow" panose="020B0606020202030204" pitchFamily="34" charset="0"/>
              </a:rPr>
              <a:t>I-35 Corridor, Rock Creek Rd. Bridge – 2009, Norman, Oklahoma</a:t>
            </a:r>
          </a:p>
          <a:p>
            <a:pPr algn="r">
              <a:spcBef>
                <a:spcPct val="0"/>
              </a:spcBef>
            </a:pPr>
            <a:r>
              <a:rPr lang="en-US" altLang="en-US" b="1" dirty="0">
                <a:solidFill>
                  <a:schemeClr val="accent1"/>
                </a:solidFill>
                <a:latin typeface="Arial Narrow" panose="020B0606020202030204" pitchFamily="34" charset="0"/>
              </a:rPr>
              <a:t>ODOT, Oklahoma Art in Public Places Division, Cobb Engineering, City of Norman</a:t>
            </a:r>
          </a:p>
          <a:p>
            <a:endParaRPr lang="en-US" altLang="en-US" dirty="0"/>
          </a:p>
        </p:txBody>
      </p:sp>
      <p:sp>
        <p:nvSpPr>
          <p:cNvPr id="46084" name="TextBox 3"/>
          <p:cNvSpPr txBox="1">
            <a:spLocks noChangeArrowheads="1"/>
          </p:cNvSpPr>
          <p:nvPr/>
        </p:nvSpPr>
        <p:spPr bwMode="auto">
          <a:xfrm>
            <a:off x="3792535" y="6151650"/>
            <a:ext cx="420846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 Photos by David Cobb</a:t>
            </a: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1318" y="119985"/>
            <a:ext cx="3911211" cy="2874040"/>
          </a:xfrm>
          <a:prstGeom prst="rect">
            <a:avLst/>
          </a:prstGeom>
        </p:spPr>
      </p:pic>
      <p:pic>
        <p:nvPicPr>
          <p:cNvPr id="16"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4273394" y="119985"/>
            <a:ext cx="4718206" cy="287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6609469"/>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rgbClr val="7E4232"/>
        </a:solidFill>
        <a:effectLst/>
      </p:bgPr>
    </p:bg>
    <p:spTree>
      <p:nvGrpSpPr>
        <p:cNvPr id="1" name=""/>
        <p:cNvGrpSpPr/>
        <p:nvPr/>
      </p:nvGrpSpPr>
      <p:grpSpPr>
        <a:xfrm>
          <a:off x="0" y="0"/>
          <a:ext cx="0" cy="0"/>
          <a:chOff x="0" y="0"/>
          <a:chExt cx="0" cy="0"/>
        </a:xfrm>
      </p:grpSpPr>
      <p:sp>
        <p:nvSpPr>
          <p:cNvPr id="52226" name="Text Placeholder 5"/>
          <p:cNvSpPr>
            <a:spLocks noGrp="1"/>
          </p:cNvSpPr>
          <p:nvPr>
            <p:ph type="body" sz="half" idx="2"/>
          </p:nvPr>
        </p:nvSpPr>
        <p:spPr bwMode="auto">
          <a:xfrm>
            <a:off x="2819400" y="6129338"/>
            <a:ext cx="6343650" cy="804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endParaRPr lang="en-US" altLang="en-US" sz="800" b="1" dirty="0">
              <a:solidFill>
                <a:schemeClr val="accent1"/>
              </a:solidFill>
              <a:latin typeface="Arial Narrow" panose="020B0606020202030204" pitchFamily="34" charset="0"/>
            </a:endParaRPr>
          </a:p>
          <a:p>
            <a:pPr algn="r">
              <a:spcBef>
                <a:spcPct val="0"/>
              </a:spcBef>
            </a:pPr>
            <a:r>
              <a:rPr lang="en-US" altLang="en-US" b="1" dirty="0">
                <a:solidFill>
                  <a:schemeClr val="accent1"/>
                </a:solidFill>
                <a:latin typeface="Arial Narrow" panose="020B0606020202030204" pitchFamily="34" charset="0"/>
              </a:rPr>
              <a:t>Oklahoma Department of Transportation</a:t>
            </a:r>
          </a:p>
          <a:p>
            <a:endParaRPr lang="en-US" altLang="en-US" dirty="0"/>
          </a:p>
        </p:txBody>
      </p:sp>
      <p:pic>
        <p:nvPicPr>
          <p:cNvPr id="52227"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382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l="-208"/>
          <a:stretch/>
        </p:blipFill>
        <p:spPr>
          <a:xfrm>
            <a:off x="1553340" y="3478696"/>
            <a:ext cx="6383687" cy="2845903"/>
          </a:xfrm>
          <a:prstGeom prst="rect">
            <a:avLst/>
          </a:prstGeom>
        </p:spPr>
      </p:pic>
      <p:sp>
        <p:nvSpPr>
          <p:cNvPr id="58370" name="Text Placeholder 5"/>
          <p:cNvSpPr>
            <a:spLocks noGrp="1"/>
          </p:cNvSpPr>
          <p:nvPr>
            <p:ph type="body" sz="half" idx="2"/>
          </p:nvPr>
        </p:nvSpPr>
        <p:spPr bwMode="auto">
          <a:xfrm>
            <a:off x="2819400" y="6188972"/>
            <a:ext cx="6343650" cy="804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endParaRPr lang="en-US" altLang="en-US" sz="800" b="1" dirty="0">
              <a:solidFill>
                <a:schemeClr val="accent1"/>
              </a:solidFill>
              <a:latin typeface="Arial Narrow" panose="020B0606020202030204" pitchFamily="34" charset="0"/>
            </a:endParaRPr>
          </a:p>
          <a:p>
            <a:pPr algn="r">
              <a:spcBef>
                <a:spcPct val="0"/>
              </a:spcBef>
            </a:pPr>
            <a:r>
              <a:rPr lang="en-US" altLang="en-US" b="1" dirty="0">
                <a:solidFill>
                  <a:schemeClr val="accent1"/>
                </a:solidFill>
                <a:latin typeface="Arial Narrow" panose="020B0606020202030204" pitchFamily="34" charset="0"/>
              </a:rPr>
              <a:t>I-35 Corridor, SH-9W – 2009, Norman, Oklahoma</a:t>
            </a:r>
          </a:p>
          <a:p>
            <a:pPr algn="r">
              <a:spcBef>
                <a:spcPct val="0"/>
              </a:spcBef>
            </a:pPr>
            <a:r>
              <a:rPr lang="en-US" altLang="en-US" b="1" dirty="0">
                <a:solidFill>
                  <a:schemeClr val="accent1"/>
                </a:solidFill>
                <a:latin typeface="Arial Narrow" panose="020B0606020202030204" pitchFamily="34" charset="0"/>
              </a:rPr>
              <a:t>ODOT, Oklahoma Art in Public Places Division, City of Norman</a:t>
            </a:r>
          </a:p>
          <a:p>
            <a:endParaRPr lang="en-US" altLang="en-US" dirty="0"/>
          </a:p>
        </p:txBody>
      </p:sp>
      <p:sp>
        <p:nvSpPr>
          <p:cNvPr id="58372" name="TextBox 3"/>
          <p:cNvSpPr txBox="1">
            <a:spLocks noChangeArrowheads="1"/>
          </p:cNvSpPr>
          <p:nvPr/>
        </p:nvSpPr>
        <p:spPr bwMode="auto">
          <a:xfrm>
            <a:off x="3409122" y="6188972"/>
            <a:ext cx="46005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chemeClr val="bg1">
                    <a:lumMod val="85000"/>
                  </a:schemeClr>
                </a:solidFill>
              </a:rPr>
              <a:t>© Creative Design Resolutions, Inc. 2017, all rights reserved; Photo by Leonardo Manzo</a:t>
            </a:r>
          </a:p>
        </p:txBody>
      </p:sp>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53340" y="76200"/>
            <a:ext cx="6371459" cy="3271079"/>
          </a:xfrm>
          <a:prstGeom prst="rect">
            <a:avLst/>
          </a:prstGeom>
        </p:spPr>
      </p:pic>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54274" name="Text Placeholder 5"/>
          <p:cNvSpPr>
            <a:spLocks noGrp="1"/>
          </p:cNvSpPr>
          <p:nvPr>
            <p:ph type="body" sz="half" idx="2"/>
          </p:nvPr>
        </p:nvSpPr>
        <p:spPr bwMode="auto">
          <a:xfrm>
            <a:off x="2819400" y="6129338"/>
            <a:ext cx="6343650" cy="804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endParaRPr lang="en-US" altLang="en-US" sz="800" b="1" dirty="0">
              <a:solidFill>
                <a:schemeClr val="accent1"/>
              </a:solidFill>
              <a:latin typeface="Arial Narrow" panose="020B0606020202030204" pitchFamily="34" charset="0"/>
            </a:endParaRPr>
          </a:p>
          <a:p>
            <a:pPr algn="r">
              <a:spcBef>
                <a:spcPct val="0"/>
              </a:spcBef>
            </a:pPr>
            <a:r>
              <a:rPr lang="en-US" altLang="en-US" b="1" dirty="0">
                <a:solidFill>
                  <a:schemeClr val="accent1"/>
                </a:solidFill>
                <a:latin typeface="Arial Narrow" panose="020B0606020202030204" pitchFamily="34" charset="0"/>
              </a:rPr>
              <a:t>I-35 Corridor, SH-9W – 2009, Norman, Oklahoma</a:t>
            </a:r>
          </a:p>
          <a:p>
            <a:pPr algn="r">
              <a:spcBef>
                <a:spcPct val="0"/>
              </a:spcBef>
            </a:pPr>
            <a:r>
              <a:rPr lang="en-US" altLang="en-US" b="1" dirty="0">
                <a:solidFill>
                  <a:schemeClr val="accent1"/>
                </a:solidFill>
                <a:latin typeface="Arial Narrow" panose="020B0606020202030204" pitchFamily="34" charset="0"/>
              </a:rPr>
              <a:t>ODOT, Oklahoma Art in Public Places Division, City of Norman</a:t>
            </a:r>
          </a:p>
          <a:p>
            <a:endParaRPr lang="en-US" altLang="en-US"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978801"/>
            <a:ext cx="9144000" cy="4854221"/>
          </a:xfrm>
          <a:prstGeom prst="rect">
            <a:avLst/>
          </a:prstGeom>
        </p:spPr>
      </p:pic>
      <p:sp>
        <p:nvSpPr>
          <p:cNvPr id="6" name="TextBox 3"/>
          <p:cNvSpPr txBox="1">
            <a:spLocks noChangeArrowheads="1"/>
          </p:cNvSpPr>
          <p:nvPr/>
        </p:nvSpPr>
        <p:spPr bwMode="auto">
          <a:xfrm>
            <a:off x="4591875" y="5803205"/>
            <a:ext cx="46005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chemeClr val="bg1">
                    <a:lumMod val="85000"/>
                  </a:schemeClr>
                </a:solidFill>
              </a:rPr>
              <a:t>© Creative Design Resolutions, Inc. 2017, all rights reserved; Photo by Leonardo Manzo</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59454" y="3309843"/>
            <a:ext cx="5455747" cy="3079122"/>
          </a:xfrm>
          <a:prstGeom prst="rect">
            <a:avLst/>
          </a:prstGeom>
        </p:spPr>
      </p:pic>
      <p:sp>
        <p:nvSpPr>
          <p:cNvPr id="65539" name="Text Placeholder 5"/>
          <p:cNvSpPr>
            <a:spLocks noGrp="1"/>
          </p:cNvSpPr>
          <p:nvPr>
            <p:ph type="body" sz="half" idx="2"/>
          </p:nvPr>
        </p:nvSpPr>
        <p:spPr bwMode="auto">
          <a:xfrm>
            <a:off x="1371600" y="6364045"/>
            <a:ext cx="7772400" cy="804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spcBef>
                <a:spcPct val="0"/>
              </a:spcBef>
            </a:pPr>
            <a:r>
              <a:rPr lang="en-US" altLang="en-US" b="1" dirty="0">
                <a:solidFill>
                  <a:schemeClr val="accent1"/>
                </a:solidFill>
                <a:latin typeface="Arial Narrow" panose="020B0606020202030204" pitchFamily="34" charset="0"/>
              </a:rPr>
              <a:t>I-35 Corridor, SH-9E Bridge – 2013, Norman, Oklahoma</a:t>
            </a:r>
          </a:p>
          <a:p>
            <a:pPr algn="r">
              <a:spcBef>
                <a:spcPct val="0"/>
              </a:spcBef>
            </a:pPr>
            <a:r>
              <a:rPr lang="en-US" altLang="en-US" b="1" dirty="0">
                <a:solidFill>
                  <a:schemeClr val="accent1"/>
                </a:solidFill>
                <a:latin typeface="Arial Narrow" panose="020B0606020202030204" pitchFamily="34" charset="0"/>
              </a:rPr>
              <a:t>ODOT, Oklahoma Art in Public Places Division, SAIC Energy, Environment &amp; Infrastructure, City of Norman</a:t>
            </a:r>
          </a:p>
          <a:p>
            <a:endParaRPr lang="en-US" altLang="en-US" dirty="0"/>
          </a:p>
        </p:txBody>
      </p:sp>
      <p:sp>
        <p:nvSpPr>
          <p:cNvPr id="65540" name="TextBox 3"/>
          <p:cNvSpPr txBox="1">
            <a:spLocks noChangeArrowheads="1"/>
          </p:cNvSpPr>
          <p:nvPr/>
        </p:nvSpPr>
        <p:spPr bwMode="auto">
          <a:xfrm>
            <a:off x="417444" y="6364045"/>
            <a:ext cx="4495800" cy="189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chemeClr val="bg1"/>
                </a:solidFill>
              </a:rPr>
              <a:t>© Creative Design Resolutions, Inc. 2017, all rights reserved; Photo by Leonardo Manzo </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59455" y="0"/>
            <a:ext cx="5455746" cy="3505200"/>
          </a:xfrm>
          <a:prstGeom prst="rect">
            <a:avLst/>
          </a:prstGeom>
        </p:spPr>
      </p:pic>
      <p:sp>
        <p:nvSpPr>
          <p:cNvPr id="6" name="Rectangle 5"/>
          <p:cNvSpPr/>
          <p:nvPr/>
        </p:nvSpPr>
        <p:spPr>
          <a:xfrm>
            <a:off x="1752600" y="3283227"/>
            <a:ext cx="5867400" cy="228600"/>
          </a:xfrm>
          <a:prstGeom prst="rect">
            <a:avLst/>
          </a:prstGeom>
          <a:solidFill>
            <a:srgbClr val="7E4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E4232"/>
              </a:solidFill>
            </a:endParaRPr>
          </a:p>
        </p:txBody>
      </p:sp>
      <p:sp>
        <p:nvSpPr>
          <p:cNvPr id="11" name="Rectangle 10"/>
          <p:cNvSpPr/>
          <p:nvPr/>
        </p:nvSpPr>
        <p:spPr>
          <a:xfrm>
            <a:off x="1752600" y="0"/>
            <a:ext cx="5867400" cy="152400"/>
          </a:xfrm>
          <a:prstGeom prst="rect">
            <a:avLst/>
          </a:prstGeom>
          <a:solidFill>
            <a:srgbClr val="7E4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E4232"/>
              </a:solidFill>
            </a:endParaRP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64974" y="2453627"/>
            <a:ext cx="6477000" cy="3675711"/>
          </a:xfrm>
          <a:prstGeom prst="rect">
            <a:avLst/>
          </a:prstGeom>
        </p:spPr>
      </p:pic>
      <p:sp>
        <p:nvSpPr>
          <p:cNvPr id="75779" name="TextBox 3"/>
          <p:cNvSpPr txBox="1">
            <a:spLocks noChangeArrowheads="1"/>
          </p:cNvSpPr>
          <p:nvPr/>
        </p:nvSpPr>
        <p:spPr bwMode="auto">
          <a:xfrm>
            <a:off x="4555434" y="5943255"/>
            <a:ext cx="3352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800" dirty="0">
                <a:solidFill>
                  <a:schemeClr val="bg1">
                    <a:lumMod val="95000"/>
                  </a:schemeClr>
                </a:solidFill>
              </a:rPr>
              <a:t>© Creative Design Resolutions, Inc. 2016, all rights reserved</a:t>
            </a:r>
          </a:p>
        </p:txBody>
      </p:sp>
      <p:sp>
        <p:nvSpPr>
          <p:cNvPr id="6" name="Text Placeholder 5"/>
          <p:cNvSpPr txBox="1">
            <a:spLocks/>
          </p:cNvSpPr>
          <p:nvPr/>
        </p:nvSpPr>
        <p:spPr bwMode="auto">
          <a:xfrm>
            <a:off x="1371600" y="6278423"/>
            <a:ext cx="7772400" cy="804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l" rtl="0" eaLnBrk="0" fontAlgn="base" hangingPunct="0">
              <a:spcBef>
                <a:spcPct val="20000"/>
              </a:spcBef>
              <a:spcAft>
                <a:spcPct val="0"/>
              </a:spcAft>
              <a:buNone/>
              <a:defRPr sz="1400">
                <a:solidFill>
                  <a:schemeClr val="tx1"/>
                </a:solidFill>
                <a:latin typeface="+mn-lt"/>
                <a:ea typeface="MS PGothic" pitchFamily="34" charset="-128"/>
                <a:cs typeface="+mn-cs"/>
              </a:defRPr>
            </a:lvl1pPr>
            <a:lvl2pPr marL="457200" indent="0" algn="l" rtl="0" eaLnBrk="0" fontAlgn="base" hangingPunct="0">
              <a:spcBef>
                <a:spcPct val="20000"/>
              </a:spcBef>
              <a:spcAft>
                <a:spcPct val="0"/>
              </a:spcAft>
              <a:buNone/>
              <a:defRPr sz="1200">
                <a:solidFill>
                  <a:schemeClr val="tx1"/>
                </a:solidFill>
                <a:latin typeface="+mn-lt"/>
                <a:ea typeface="MS PGothic" pitchFamily="34" charset="-128"/>
              </a:defRPr>
            </a:lvl2pPr>
            <a:lvl3pPr marL="914400" indent="0" algn="l" rtl="0" eaLnBrk="0" fontAlgn="base" hangingPunct="0">
              <a:spcBef>
                <a:spcPct val="20000"/>
              </a:spcBef>
              <a:spcAft>
                <a:spcPct val="0"/>
              </a:spcAft>
              <a:buNone/>
              <a:defRPr sz="1000">
                <a:solidFill>
                  <a:schemeClr val="tx1"/>
                </a:solidFill>
                <a:latin typeface="+mn-lt"/>
                <a:ea typeface="MS PGothic" pitchFamily="34" charset="-128"/>
              </a:defRPr>
            </a:lvl3pPr>
            <a:lvl4pPr marL="1371600" indent="0" algn="l" rtl="0" eaLnBrk="0" fontAlgn="base" hangingPunct="0">
              <a:spcBef>
                <a:spcPct val="20000"/>
              </a:spcBef>
              <a:spcAft>
                <a:spcPct val="0"/>
              </a:spcAft>
              <a:buNone/>
              <a:defRPr sz="900">
                <a:solidFill>
                  <a:schemeClr val="tx1"/>
                </a:solidFill>
                <a:latin typeface="+mn-lt"/>
                <a:ea typeface="MS PGothic" pitchFamily="34" charset="-128"/>
              </a:defRPr>
            </a:lvl4pPr>
            <a:lvl5pPr marL="1828800" indent="0" algn="l" rtl="0" eaLnBrk="0" fontAlgn="base" hangingPunct="0">
              <a:spcBef>
                <a:spcPct val="20000"/>
              </a:spcBef>
              <a:spcAft>
                <a:spcPct val="0"/>
              </a:spcAft>
              <a:buNone/>
              <a:defRPr sz="900">
                <a:solidFill>
                  <a:schemeClr val="tx1"/>
                </a:solidFill>
                <a:latin typeface="+mn-lt"/>
                <a:ea typeface="MS PGothic" pitchFamily="34" charset="-128"/>
              </a:defRPr>
            </a:lvl5pPr>
            <a:lvl6pPr marL="2286000" indent="0" algn="l" rtl="0" fontAlgn="base">
              <a:spcBef>
                <a:spcPct val="20000"/>
              </a:spcBef>
              <a:spcAft>
                <a:spcPct val="0"/>
              </a:spcAft>
              <a:buNone/>
              <a:defRPr sz="900">
                <a:solidFill>
                  <a:schemeClr val="tx1"/>
                </a:solidFill>
                <a:latin typeface="+mn-lt"/>
              </a:defRPr>
            </a:lvl6pPr>
            <a:lvl7pPr marL="2743200" indent="0" algn="l" rtl="0" fontAlgn="base">
              <a:spcBef>
                <a:spcPct val="20000"/>
              </a:spcBef>
              <a:spcAft>
                <a:spcPct val="0"/>
              </a:spcAft>
              <a:buNone/>
              <a:defRPr sz="900">
                <a:solidFill>
                  <a:schemeClr val="tx1"/>
                </a:solidFill>
                <a:latin typeface="+mn-lt"/>
              </a:defRPr>
            </a:lvl7pPr>
            <a:lvl8pPr marL="3200400" indent="0" algn="l" rtl="0" fontAlgn="base">
              <a:spcBef>
                <a:spcPct val="20000"/>
              </a:spcBef>
              <a:spcAft>
                <a:spcPct val="0"/>
              </a:spcAft>
              <a:buNone/>
              <a:defRPr sz="900">
                <a:solidFill>
                  <a:schemeClr val="tx1"/>
                </a:solidFill>
                <a:latin typeface="+mn-lt"/>
              </a:defRPr>
            </a:lvl8pPr>
            <a:lvl9pPr marL="3657600" indent="0" algn="l" rtl="0" fontAlgn="base">
              <a:spcBef>
                <a:spcPct val="20000"/>
              </a:spcBef>
              <a:spcAft>
                <a:spcPct val="0"/>
              </a:spcAft>
              <a:buNone/>
              <a:defRPr sz="900">
                <a:solidFill>
                  <a:schemeClr val="tx1"/>
                </a:solidFill>
                <a:latin typeface="+mn-lt"/>
              </a:defRPr>
            </a:lvl9pPr>
          </a:lstStyle>
          <a:p>
            <a:pPr algn="r">
              <a:spcBef>
                <a:spcPct val="0"/>
              </a:spcBef>
              <a:defRPr/>
            </a:pPr>
            <a:r>
              <a:rPr lang="en-US" altLang="en-US" b="1" kern="0" dirty="0">
                <a:solidFill>
                  <a:schemeClr val="accent1"/>
                </a:solidFill>
                <a:latin typeface="Arial Narrow" panose="020B0606020202030204" pitchFamily="34" charset="0"/>
              </a:rPr>
              <a:t>I-35 Corridor, Lindsey Bridge – 2014, Norman, Oklahoma</a:t>
            </a:r>
          </a:p>
          <a:p>
            <a:pPr algn="r">
              <a:spcBef>
                <a:spcPct val="0"/>
              </a:spcBef>
              <a:defRPr/>
            </a:pPr>
            <a:r>
              <a:rPr lang="en-US" altLang="en-US" b="1" kern="0" dirty="0">
                <a:solidFill>
                  <a:schemeClr val="accent1"/>
                </a:solidFill>
                <a:latin typeface="Arial Narrow" panose="020B0606020202030204" pitchFamily="34" charset="0"/>
              </a:rPr>
              <a:t>ODOT, Oklahoma Art in Public Places Division, University of Oklahoma, Poe &amp; Associates, City of Norman</a:t>
            </a:r>
          </a:p>
          <a:p>
            <a:pPr>
              <a:defRPr/>
            </a:pPr>
            <a:endParaRPr lang="en-US" altLang="en-US" kern="0" dirty="0"/>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71600" y="152400"/>
            <a:ext cx="6477000" cy="2125980"/>
          </a:xfrm>
          <a:prstGeom prst="rect">
            <a:avLst/>
          </a:prstGeom>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9664F"/>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99750" y="3436760"/>
            <a:ext cx="5133615" cy="342669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3962397" cy="3206505"/>
          </a:xfrm>
          <a:prstGeom prst="rect">
            <a:avLst/>
          </a:prstGeom>
        </p:spPr>
      </p:pic>
      <p:sp>
        <p:nvSpPr>
          <p:cNvPr id="4" name="Rectangle 3"/>
          <p:cNvSpPr/>
          <p:nvPr/>
        </p:nvSpPr>
        <p:spPr>
          <a:xfrm>
            <a:off x="3962400" y="1447800"/>
            <a:ext cx="5181600" cy="2438400"/>
          </a:xfrm>
          <a:prstGeom prst="rect">
            <a:avLst/>
          </a:prstGeom>
          <a:solidFill>
            <a:srgbClr val="7E4232"/>
          </a:solidFill>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A3845B"/>
              </a:highlight>
            </a:endParaRPr>
          </a:p>
        </p:txBody>
      </p:sp>
      <p:sp>
        <p:nvSpPr>
          <p:cNvPr id="2" name="Title 1"/>
          <p:cNvSpPr>
            <a:spLocks noGrp="1"/>
          </p:cNvSpPr>
          <p:nvPr>
            <p:ph type="title"/>
          </p:nvPr>
        </p:nvSpPr>
        <p:spPr>
          <a:xfrm>
            <a:off x="4068726" y="1219200"/>
            <a:ext cx="5181601" cy="2921000"/>
          </a:xfrm>
        </p:spPr>
        <p:txBody>
          <a:bodyPr>
            <a:normAutofit fontScale="90000"/>
          </a:bodyPr>
          <a:lstStyle/>
          <a:p>
            <a:pPr algn="ctr"/>
            <a:r>
              <a:rPr lang="en-US" sz="4000" kern="1200" dirty="0">
                <a:solidFill>
                  <a:srgbClr val="FFC000"/>
                </a:solidFill>
                <a:latin typeface="Adobe Arabic" panose="02040503050201020203" pitchFamily="18" charset="-78"/>
                <a:ea typeface="+mj-ea"/>
                <a:cs typeface="Adobe Arabic" panose="02040503050201020203" pitchFamily="18" charset="-78"/>
              </a:rPr>
              <a:t>		</a:t>
            </a:r>
            <a:br>
              <a:rPr lang="en-US" sz="4000" kern="1200" dirty="0">
                <a:solidFill>
                  <a:srgbClr val="FFC000"/>
                </a:solidFill>
                <a:latin typeface="Adobe Arabic" panose="02040503050201020203" pitchFamily="18" charset="-78"/>
                <a:ea typeface="+mj-ea"/>
                <a:cs typeface="Adobe Arabic" panose="02040503050201020203" pitchFamily="18" charset="-78"/>
              </a:rPr>
            </a:br>
            <a:r>
              <a:rPr lang="en-US" sz="4000" kern="1200" cap="all" dirty="0">
                <a:solidFill>
                  <a:srgbClr val="FFC000"/>
                </a:solidFill>
                <a:latin typeface="Adobe Arabic" panose="02040503050201020203" pitchFamily="18" charset="-78"/>
                <a:ea typeface="+mj-ea"/>
                <a:cs typeface="Adobe Arabic" panose="02040503050201020203" pitchFamily="18" charset="-78"/>
              </a:rPr>
              <a:t>Why </a:t>
            </a:r>
            <a:br>
              <a:rPr lang="en-US" sz="4000" kern="1200" cap="all" dirty="0">
                <a:solidFill>
                  <a:srgbClr val="FFC000"/>
                </a:solidFill>
                <a:latin typeface="Adobe Arabic" panose="02040503050201020203" pitchFamily="18" charset="-78"/>
                <a:ea typeface="+mj-ea"/>
                <a:cs typeface="Adobe Arabic" panose="02040503050201020203" pitchFamily="18" charset="-78"/>
              </a:rPr>
            </a:br>
            <a:r>
              <a:rPr lang="en-US" sz="4000" kern="1200" cap="all" dirty="0">
                <a:solidFill>
                  <a:srgbClr val="FFC000"/>
                </a:solidFill>
                <a:latin typeface="Adobe Arabic" panose="02040503050201020203" pitchFamily="18" charset="-78"/>
                <a:ea typeface="+mj-ea"/>
                <a:cs typeface="Adobe Arabic" panose="02040503050201020203" pitchFamily="18" charset="-78"/>
              </a:rPr>
              <a:t>Incorporate</a:t>
            </a:r>
            <a:br>
              <a:rPr lang="en-US" sz="4000" kern="1200" cap="all" dirty="0">
                <a:solidFill>
                  <a:srgbClr val="FFC000"/>
                </a:solidFill>
                <a:latin typeface="Adobe Arabic" panose="02040503050201020203" pitchFamily="18" charset="-78"/>
                <a:ea typeface="+mj-ea"/>
                <a:cs typeface="Adobe Arabic" panose="02040503050201020203" pitchFamily="18" charset="-78"/>
              </a:rPr>
            </a:br>
            <a:r>
              <a:rPr lang="en-US" sz="4000" kern="1200" cap="all" dirty="0">
                <a:solidFill>
                  <a:srgbClr val="FFC000"/>
                </a:solidFill>
                <a:latin typeface="Adobe Arabic" panose="02040503050201020203" pitchFamily="18" charset="-78"/>
                <a:ea typeface="+mj-ea"/>
                <a:cs typeface="Adobe Arabic" panose="02040503050201020203" pitchFamily="18" charset="-78"/>
              </a:rPr>
              <a:t>Aesthetics</a:t>
            </a:r>
            <a:r>
              <a:rPr lang="en-US" sz="4000" kern="1200" dirty="0">
                <a:solidFill>
                  <a:srgbClr val="FFC000"/>
                </a:solidFill>
                <a:latin typeface="Adobe Arabic" panose="02040503050201020203" pitchFamily="18" charset="-78"/>
                <a:ea typeface="+mj-ea"/>
                <a:cs typeface="Adobe Arabic" panose="02040503050201020203" pitchFamily="18" charset="-78"/>
              </a:rPr>
              <a:t>? </a:t>
            </a:r>
            <a:br>
              <a:rPr lang="en-US" sz="4000" kern="1200" dirty="0">
                <a:solidFill>
                  <a:srgbClr val="FFC000"/>
                </a:solidFill>
                <a:latin typeface="Adobe Arabic" panose="02040503050201020203" pitchFamily="18" charset="-78"/>
                <a:ea typeface="+mj-ea"/>
                <a:cs typeface="Adobe Arabic" panose="02040503050201020203" pitchFamily="18" charset="-78"/>
              </a:rPr>
            </a:br>
            <a:r>
              <a:rPr lang="en-US" sz="3300" kern="1200" dirty="0">
                <a:solidFill>
                  <a:srgbClr val="FFC000"/>
                </a:solidFill>
                <a:latin typeface="Adobe Arabic" panose="02040503050201020203" pitchFamily="18" charset="-78"/>
                <a:ea typeface="+mj-ea"/>
                <a:cs typeface="Adobe Arabic" panose="02040503050201020203" pitchFamily="18" charset="-78"/>
              </a:rPr>
              <a:t/>
            </a:r>
            <a:br>
              <a:rPr lang="en-US" sz="3300" kern="1200" dirty="0">
                <a:solidFill>
                  <a:srgbClr val="FFC000"/>
                </a:solidFill>
                <a:latin typeface="Adobe Arabic" panose="02040503050201020203" pitchFamily="18" charset="-78"/>
                <a:ea typeface="+mj-ea"/>
                <a:cs typeface="Adobe Arabic" panose="02040503050201020203" pitchFamily="18" charset="-78"/>
              </a:rPr>
            </a:br>
            <a:endParaRPr lang="en-US" sz="3300" kern="1200" dirty="0">
              <a:solidFill>
                <a:srgbClr val="FFC000"/>
              </a:solidFill>
              <a:latin typeface="Adobe Arabic" panose="02040503050201020203" pitchFamily="18" charset="-78"/>
              <a:ea typeface="+mj-ea"/>
              <a:cs typeface="Adobe Arabic" panose="02040503050201020203" pitchFamily="18" charset="-78"/>
            </a:endParaRPr>
          </a:p>
        </p:txBody>
      </p:sp>
      <p:cxnSp>
        <p:nvCxnSpPr>
          <p:cNvPr id="7" name="Straight Connector 6"/>
          <p:cNvCxnSpPr>
            <a:cxnSpLocks/>
          </p:cNvCxnSpPr>
          <p:nvPr/>
        </p:nvCxnSpPr>
        <p:spPr>
          <a:xfrm>
            <a:off x="3962399" y="-49507"/>
            <a:ext cx="1" cy="6907507"/>
          </a:xfrm>
          <a:prstGeom prst="line">
            <a:avLst/>
          </a:prstGeom>
          <a:ln w="57150">
            <a:solidFill>
              <a:schemeClr val="accent1">
                <a:lumMod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206504"/>
            <a:ext cx="3962400" cy="0"/>
          </a:xfrm>
          <a:prstGeom prst="line">
            <a:avLst/>
          </a:prstGeom>
          <a:ln w="57150">
            <a:solidFill>
              <a:schemeClr val="accent1">
                <a:lumMod val="10000"/>
              </a:schemeClr>
            </a:solidFill>
          </a:ln>
        </p:spPr>
        <p:style>
          <a:lnRef idx="1">
            <a:schemeClr val="accent1"/>
          </a:lnRef>
          <a:fillRef idx="0">
            <a:schemeClr val="accent1"/>
          </a:fillRef>
          <a:effectRef idx="0">
            <a:schemeClr val="accent1"/>
          </a:effectRef>
          <a:fontRef idx="minor">
            <a:schemeClr val="tx1"/>
          </a:fontRef>
        </p:style>
      </p:cxnSp>
      <p:sp>
        <p:nvSpPr>
          <p:cNvPr id="10" name="TextBox 3"/>
          <p:cNvSpPr txBox="1">
            <a:spLocks noChangeArrowheads="1"/>
          </p:cNvSpPr>
          <p:nvPr/>
        </p:nvSpPr>
        <p:spPr bwMode="auto">
          <a:xfrm>
            <a:off x="5817915" y="6642100"/>
            <a:ext cx="3352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defRPr/>
            </a:pPr>
            <a:r>
              <a:rPr lang="en-US" altLang="en-US" sz="800" dirty="0">
                <a:solidFill>
                  <a:schemeClr val="bg1"/>
                </a:solidFill>
                <a:cs typeface="Arial" panose="020B0604020202020204" pitchFamily="34" charset="0"/>
              </a:rPr>
              <a:t>Credit: City of Dublin, Ohio</a:t>
            </a:r>
          </a:p>
        </p:txBody>
      </p:sp>
    </p:spTree>
    <p:extLst>
      <p:ext uri="{BB962C8B-B14F-4D97-AF65-F5344CB8AC3E}">
        <p14:creationId xmlns:p14="http://schemas.microsoft.com/office/powerpoint/2010/main" val="243319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7"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0" y="3245713"/>
            <a:ext cx="9177278" cy="297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3"/>
          <p:cNvSpPr txBox="1">
            <a:spLocks noChangeArrowheads="1"/>
          </p:cNvSpPr>
          <p:nvPr/>
        </p:nvSpPr>
        <p:spPr bwMode="auto">
          <a:xfrm>
            <a:off x="5851638" y="6016539"/>
            <a:ext cx="3352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800" dirty="0">
                <a:solidFill>
                  <a:srgbClr val="C8C3CB"/>
                </a:solidFill>
              </a:rPr>
              <a:t>© Creative Design Resolutions, Inc. 2016, all rights reserved</a:t>
            </a:r>
          </a:p>
        </p:txBody>
      </p:sp>
      <p:sp>
        <p:nvSpPr>
          <p:cNvPr id="6" name="Text Placeholder 5"/>
          <p:cNvSpPr txBox="1">
            <a:spLocks/>
          </p:cNvSpPr>
          <p:nvPr/>
        </p:nvSpPr>
        <p:spPr bwMode="auto">
          <a:xfrm>
            <a:off x="1432038" y="6317113"/>
            <a:ext cx="7772400" cy="804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l" rtl="0" eaLnBrk="0" fontAlgn="base" hangingPunct="0">
              <a:spcBef>
                <a:spcPct val="20000"/>
              </a:spcBef>
              <a:spcAft>
                <a:spcPct val="0"/>
              </a:spcAft>
              <a:buNone/>
              <a:defRPr sz="1400">
                <a:solidFill>
                  <a:schemeClr val="tx1"/>
                </a:solidFill>
                <a:latin typeface="+mn-lt"/>
                <a:ea typeface="MS PGothic" pitchFamily="34" charset="-128"/>
                <a:cs typeface="+mn-cs"/>
              </a:defRPr>
            </a:lvl1pPr>
            <a:lvl2pPr marL="457200" indent="0" algn="l" rtl="0" eaLnBrk="0" fontAlgn="base" hangingPunct="0">
              <a:spcBef>
                <a:spcPct val="20000"/>
              </a:spcBef>
              <a:spcAft>
                <a:spcPct val="0"/>
              </a:spcAft>
              <a:buNone/>
              <a:defRPr sz="1200">
                <a:solidFill>
                  <a:schemeClr val="tx1"/>
                </a:solidFill>
                <a:latin typeface="+mn-lt"/>
                <a:ea typeface="MS PGothic" pitchFamily="34" charset="-128"/>
              </a:defRPr>
            </a:lvl2pPr>
            <a:lvl3pPr marL="914400" indent="0" algn="l" rtl="0" eaLnBrk="0" fontAlgn="base" hangingPunct="0">
              <a:spcBef>
                <a:spcPct val="20000"/>
              </a:spcBef>
              <a:spcAft>
                <a:spcPct val="0"/>
              </a:spcAft>
              <a:buNone/>
              <a:defRPr sz="1000">
                <a:solidFill>
                  <a:schemeClr val="tx1"/>
                </a:solidFill>
                <a:latin typeface="+mn-lt"/>
                <a:ea typeface="MS PGothic" pitchFamily="34" charset="-128"/>
              </a:defRPr>
            </a:lvl3pPr>
            <a:lvl4pPr marL="1371600" indent="0" algn="l" rtl="0" eaLnBrk="0" fontAlgn="base" hangingPunct="0">
              <a:spcBef>
                <a:spcPct val="20000"/>
              </a:spcBef>
              <a:spcAft>
                <a:spcPct val="0"/>
              </a:spcAft>
              <a:buNone/>
              <a:defRPr sz="900">
                <a:solidFill>
                  <a:schemeClr val="tx1"/>
                </a:solidFill>
                <a:latin typeface="+mn-lt"/>
                <a:ea typeface="MS PGothic" pitchFamily="34" charset="-128"/>
              </a:defRPr>
            </a:lvl4pPr>
            <a:lvl5pPr marL="1828800" indent="0" algn="l" rtl="0" eaLnBrk="0" fontAlgn="base" hangingPunct="0">
              <a:spcBef>
                <a:spcPct val="20000"/>
              </a:spcBef>
              <a:spcAft>
                <a:spcPct val="0"/>
              </a:spcAft>
              <a:buNone/>
              <a:defRPr sz="900">
                <a:solidFill>
                  <a:schemeClr val="tx1"/>
                </a:solidFill>
                <a:latin typeface="+mn-lt"/>
                <a:ea typeface="MS PGothic" pitchFamily="34" charset="-128"/>
              </a:defRPr>
            </a:lvl5pPr>
            <a:lvl6pPr marL="2286000" indent="0" algn="l" rtl="0" fontAlgn="base">
              <a:spcBef>
                <a:spcPct val="20000"/>
              </a:spcBef>
              <a:spcAft>
                <a:spcPct val="0"/>
              </a:spcAft>
              <a:buNone/>
              <a:defRPr sz="900">
                <a:solidFill>
                  <a:schemeClr val="tx1"/>
                </a:solidFill>
                <a:latin typeface="+mn-lt"/>
              </a:defRPr>
            </a:lvl6pPr>
            <a:lvl7pPr marL="2743200" indent="0" algn="l" rtl="0" fontAlgn="base">
              <a:spcBef>
                <a:spcPct val="20000"/>
              </a:spcBef>
              <a:spcAft>
                <a:spcPct val="0"/>
              </a:spcAft>
              <a:buNone/>
              <a:defRPr sz="900">
                <a:solidFill>
                  <a:schemeClr val="tx1"/>
                </a:solidFill>
                <a:latin typeface="+mn-lt"/>
              </a:defRPr>
            </a:lvl7pPr>
            <a:lvl8pPr marL="3200400" indent="0" algn="l" rtl="0" fontAlgn="base">
              <a:spcBef>
                <a:spcPct val="20000"/>
              </a:spcBef>
              <a:spcAft>
                <a:spcPct val="0"/>
              </a:spcAft>
              <a:buNone/>
              <a:defRPr sz="900">
                <a:solidFill>
                  <a:schemeClr val="tx1"/>
                </a:solidFill>
                <a:latin typeface="+mn-lt"/>
              </a:defRPr>
            </a:lvl8pPr>
            <a:lvl9pPr marL="3657600" indent="0" algn="l" rtl="0" fontAlgn="base">
              <a:spcBef>
                <a:spcPct val="20000"/>
              </a:spcBef>
              <a:spcAft>
                <a:spcPct val="0"/>
              </a:spcAft>
              <a:buNone/>
              <a:defRPr sz="900">
                <a:solidFill>
                  <a:schemeClr val="tx1"/>
                </a:solidFill>
                <a:latin typeface="+mn-lt"/>
              </a:defRPr>
            </a:lvl9pPr>
          </a:lstStyle>
          <a:p>
            <a:pPr algn="r">
              <a:spcBef>
                <a:spcPct val="0"/>
              </a:spcBef>
              <a:defRPr/>
            </a:pPr>
            <a:r>
              <a:rPr lang="en-US" altLang="en-US" b="1" kern="0" dirty="0">
                <a:solidFill>
                  <a:schemeClr val="accent1"/>
                </a:solidFill>
                <a:latin typeface="Arial Narrow" panose="020B0606020202030204" pitchFamily="34" charset="0"/>
              </a:rPr>
              <a:t>I-35 Corridor, Lindsey Bridge – 2014, Norman, Oklahoma</a:t>
            </a:r>
          </a:p>
          <a:p>
            <a:pPr algn="r">
              <a:spcBef>
                <a:spcPct val="0"/>
              </a:spcBef>
              <a:defRPr/>
            </a:pPr>
            <a:r>
              <a:rPr lang="en-US" altLang="en-US" b="1" kern="0" dirty="0">
                <a:solidFill>
                  <a:schemeClr val="accent1"/>
                </a:solidFill>
                <a:latin typeface="Arial Narrow" panose="020B0606020202030204" pitchFamily="34" charset="0"/>
              </a:rPr>
              <a:t>ODOT, Oklahoma Art in Public Places Division, University of Oklahoma, Poe &amp; Associates, City of Norman</a:t>
            </a:r>
          </a:p>
          <a:p>
            <a:pPr>
              <a:defRPr/>
            </a:pPr>
            <a:endParaRPr lang="en-US" altLang="en-US" kern="0" dirty="0"/>
          </a:p>
        </p:txBody>
      </p:sp>
      <p:pic>
        <p:nvPicPr>
          <p:cNvPr id="5"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1113" y="-1"/>
            <a:ext cx="9155113" cy="312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8383951"/>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7987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810001" y="182128"/>
            <a:ext cx="5193478" cy="323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Box 3"/>
          <p:cNvSpPr txBox="1">
            <a:spLocks noChangeArrowheads="1"/>
          </p:cNvSpPr>
          <p:nvPr/>
        </p:nvSpPr>
        <p:spPr bwMode="auto">
          <a:xfrm>
            <a:off x="5718312" y="5921113"/>
            <a:ext cx="3352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800" dirty="0">
                <a:solidFill>
                  <a:schemeClr val="tx1">
                    <a:lumMod val="75000"/>
                    <a:lumOff val="25000"/>
                  </a:schemeClr>
                </a:solidFill>
              </a:rPr>
              <a:t>© Creative Design Resolutions, Inc. 2017, all rights reserved</a:t>
            </a:r>
          </a:p>
        </p:txBody>
      </p:sp>
      <p:sp>
        <p:nvSpPr>
          <p:cNvPr id="6" name="Text Placeholder 5"/>
          <p:cNvSpPr txBox="1">
            <a:spLocks/>
          </p:cNvSpPr>
          <p:nvPr/>
        </p:nvSpPr>
        <p:spPr bwMode="auto">
          <a:xfrm>
            <a:off x="1371600" y="6304371"/>
            <a:ext cx="7772400" cy="804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l" rtl="0" eaLnBrk="0" fontAlgn="base" hangingPunct="0">
              <a:spcBef>
                <a:spcPct val="20000"/>
              </a:spcBef>
              <a:spcAft>
                <a:spcPct val="0"/>
              </a:spcAft>
              <a:buNone/>
              <a:defRPr sz="1400">
                <a:solidFill>
                  <a:schemeClr val="tx1"/>
                </a:solidFill>
                <a:latin typeface="+mn-lt"/>
                <a:ea typeface="MS PGothic" pitchFamily="34" charset="-128"/>
                <a:cs typeface="+mn-cs"/>
              </a:defRPr>
            </a:lvl1pPr>
            <a:lvl2pPr marL="457200" indent="0" algn="l" rtl="0" eaLnBrk="0" fontAlgn="base" hangingPunct="0">
              <a:spcBef>
                <a:spcPct val="20000"/>
              </a:spcBef>
              <a:spcAft>
                <a:spcPct val="0"/>
              </a:spcAft>
              <a:buNone/>
              <a:defRPr sz="1200">
                <a:solidFill>
                  <a:schemeClr val="tx1"/>
                </a:solidFill>
                <a:latin typeface="+mn-lt"/>
                <a:ea typeface="MS PGothic" pitchFamily="34" charset="-128"/>
              </a:defRPr>
            </a:lvl2pPr>
            <a:lvl3pPr marL="914400" indent="0" algn="l" rtl="0" eaLnBrk="0" fontAlgn="base" hangingPunct="0">
              <a:spcBef>
                <a:spcPct val="20000"/>
              </a:spcBef>
              <a:spcAft>
                <a:spcPct val="0"/>
              </a:spcAft>
              <a:buNone/>
              <a:defRPr sz="1000">
                <a:solidFill>
                  <a:schemeClr val="tx1"/>
                </a:solidFill>
                <a:latin typeface="+mn-lt"/>
                <a:ea typeface="MS PGothic" pitchFamily="34" charset="-128"/>
              </a:defRPr>
            </a:lvl3pPr>
            <a:lvl4pPr marL="1371600" indent="0" algn="l" rtl="0" eaLnBrk="0" fontAlgn="base" hangingPunct="0">
              <a:spcBef>
                <a:spcPct val="20000"/>
              </a:spcBef>
              <a:spcAft>
                <a:spcPct val="0"/>
              </a:spcAft>
              <a:buNone/>
              <a:defRPr sz="900">
                <a:solidFill>
                  <a:schemeClr val="tx1"/>
                </a:solidFill>
                <a:latin typeface="+mn-lt"/>
                <a:ea typeface="MS PGothic" pitchFamily="34" charset="-128"/>
              </a:defRPr>
            </a:lvl4pPr>
            <a:lvl5pPr marL="1828800" indent="0" algn="l" rtl="0" eaLnBrk="0" fontAlgn="base" hangingPunct="0">
              <a:spcBef>
                <a:spcPct val="20000"/>
              </a:spcBef>
              <a:spcAft>
                <a:spcPct val="0"/>
              </a:spcAft>
              <a:buNone/>
              <a:defRPr sz="900">
                <a:solidFill>
                  <a:schemeClr val="tx1"/>
                </a:solidFill>
                <a:latin typeface="+mn-lt"/>
                <a:ea typeface="MS PGothic" pitchFamily="34" charset="-128"/>
              </a:defRPr>
            </a:lvl5pPr>
            <a:lvl6pPr marL="2286000" indent="0" algn="l" rtl="0" fontAlgn="base">
              <a:spcBef>
                <a:spcPct val="20000"/>
              </a:spcBef>
              <a:spcAft>
                <a:spcPct val="0"/>
              </a:spcAft>
              <a:buNone/>
              <a:defRPr sz="900">
                <a:solidFill>
                  <a:schemeClr val="tx1"/>
                </a:solidFill>
                <a:latin typeface="+mn-lt"/>
              </a:defRPr>
            </a:lvl6pPr>
            <a:lvl7pPr marL="2743200" indent="0" algn="l" rtl="0" fontAlgn="base">
              <a:spcBef>
                <a:spcPct val="20000"/>
              </a:spcBef>
              <a:spcAft>
                <a:spcPct val="0"/>
              </a:spcAft>
              <a:buNone/>
              <a:defRPr sz="900">
                <a:solidFill>
                  <a:schemeClr val="tx1"/>
                </a:solidFill>
                <a:latin typeface="+mn-lt"/>
              </a:defRPr>
            </a:lvl7pPr>
            <a:lvl8pPr marL="3200400" indent="0" algn="l" rtl="0" fontAlgn="base">
              <a:spcBef>
                <a:spcPct val="20000"/>
              </a:spcBef>
              <a:spcAft>
                <a:spcPct val="0"/>
              </a:spcAft>
              <a:buNone/>
              <a:defRPr sz="900">
                <a:solidFill>
                  <a:schemeClr val="tx1"/>
                </a:solidFill>
                <a:latin typeface="+mn-lt"/>
              </a:defRPr>
            </a:lvl8pPr>
            <a:lvl9pPr marL="3657600" indent="0" algn="l" rtl="0" fontAlgn="base">
              <a:spcBef>
                <a:spcPct val="20000"/>
              </a:spcBef>
              <a:spcAft>
                <a:spcPct val="0"/>
              </a:spcAft>
              <a:buNone/>
              <a:defRPr sz="900">
                <a:solidFill>
                  <a:schemeClr val="tx1"/>
                </a:solidFill>
                <a:latin typeface="+mn-lt"/>
              </a:defRPr>
            </a:lvl9pPr>
          </a:lstStyle>
          <a:p>
            <a:pPr algn="r">
              <a:spcBef>
                <a:spcPct val="0"/>
              </a:spcBef>
              <a:defRPr/>
            </a:pPr>
            <a:r>
              <a:rPr lang="en-US" altLang="en-US" b="1" kern="0" dirty="0">
                <a:solidFill>
                  <a:schemeClr val="accent1"/>
                </a:solidFill>
                <a:latin typeface="Arial Narrow" panose="020B0606020202030204" pitchFamily="34" charset="0"/>
              </a:rPr>
              <a:t>I-35 Corridor, Lindsey Bridge – 2014, Norman, Oklahoma</a:t>
            </a:r>
          </a:p>
          <a:p>
            <a:pPr algn="r">
              <a:spcBef>
                <a:spcPct val="0"/>
              </a:spcBef>
              <a:defRPr/>
            </a:pPr>
            <a:r>
              <a:rPr lang="en-US" altLang="en-US" b="1" kern="0" dirty="0">
                <a:solidFill>
                  <a:schemeClr val="accent1"/>
                </a:solidFill>
                <a:latin typeface="Arial Narrow" panose="020B0606020202030204" pitchFamily="34" charset="0"/>
              </a:rPr>
              <a:t>ODOT, Oklahoma Art in Public Places Division, University of Oklahoma, Poe &amp; Associates, City of Norman</a:t>
            </a:r>
          </a:p>
          <a:p>
            <a:pPr>
              <a:defRPr/>
            </a:pPr>
            <a:endParaRPr lang="en-US" altLang="en-US" kern="0" dirty="0"/>
          </a:p>
        </p:txBody>
      </p:sp>
      <p:pic>
        <p:nvPicPr>
          <p:cNvPr id="5"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52402" y="182128"/>
            <a:ext cx="3311526" cy="323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152402" y="3660363"/>
            <a:ext cx="8839200" cy="249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75778"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838325"/>
            <a:ext cx="91440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3"/>
          <p:cNvSpPr txBox="1">
            <a:spLocks noChangeArrowheads="1"/>
          </p:cNvSpPr>
          <p:nvPr/>
        </p:nvSpPr>
        <p:spPr bwMode="auto">
          <a:xfrm>
            <a:off x="5791200" y="4813300"/>
            <a:ext cx="3352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800" dirty="0">
                <a:solidFill>
                  <a:srgbClr val="C8C3CB"/>
                </a:solidFill>
              </a:rPr>
              <a:t>© Creative Design Resolutions, Inc. 2016, all rights reserved</a:t>
            </a:r>
          </a:p>
        </p:txBody>
      </p:sp>
      <p:sp>
        <p:nvSpPr>
          <p:cNvPr id="6" name="Text Placeholder 5"/>
          <p:cNvSpPr txBox="1">
            <a:spLocks/>
          </p:cNvSpPr>
          <p:nvPr/>
        </p:nvSpPr>
        <p:spPr bwMode="auto">
          <a:xfrm>
            <a:off x="1371600" y="6129338"/>
            <a:ext cx="7772400" cy="804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l" rtl="0" eaLnBrk="0" fontAlgn="base" hangingPunct="0">
              <a:spcBef>
                <a:spcPct val="20000"/>
              </a:spcBef>
              <a:spcAft>
                <a:spcPct val="0"/>
              </a:spcAft>
              <a:buNone/>
              <a:defRPr sz="1400">
                <a:solidFill>
                  <a:schemeClr val="tx1"/>
                </a:solidFill>
                <a:latin typeface="+mn-lt"/>
                <a:ea typeface="MS PGothic" pitchFamily="34" charset="-128"/>
                <a:cs typeface="+mn-cs"/>
              </a:defRPr>
            </a:lvl1pPr>
            <a:lvl2pPr marL="457200" indent="0" algn="l" rtl="0" eaLnBrk="0" fontAlgn="base" hangingPunct="0">
              <a:spcBef>
                <a:spcPct val="20000"/>
              </a:spcBef>
              <a:spcAft>
                <a:spcPct val="0"/>
              </a:spcAft>
              <a:buNone/>
              <a:defRPr sz="1200">
                <a:solidFill>
                  <a:schemeClr val="tx1"/>
                </a:solidFill>
                <a:latin typeface="+mn-lt"/>
                <a:ea typeface="MS PGothic" pitchFamily="34" charset="-128"/>
              </a:defRPr>
            </a:lvl2pPr>
            <a:lvl3pPr marL="914400" indent="0" algn="l" rtl="0" eaLnBrk="0" fontAlgn="base" hangingPunct="0">
              <a:spcBef>
                <a:spcPct val="20000"/>
              </a:spcBef>
              <a:spcAft>
                <a:spcPct val="0"/>
              </a:spcAft>
              <a:buNone/>
              <a:defRPr sz="1000">
                <a:solidFill>
                  <a:schemeClr val="tx1"/>
                </a:solidFill>
                <a:latin typeface="+mn-lt"/>
                <a:ea typeface="MS PGothic" pitchFamily="34" charset="-128"/>
              </a:defRPr>
            </a:lvl3pPr>
            <a:lvl4pPr marL="1371600" indent="0" algn="l" rtl="0" eaLnBrk="0" fontAlgn="base" hangingPunct="0">
              <a:spcBef>
                <a:spcPct val="20000"/>
              </a:spcBef>
              <a:spcAft>
                <a:spcPct val="0"/>
              </a:spcAft>
              <a:buNone/>
              <a:defRPr sz="900">
                <a:solidFill>
                  <a:schemeClr val="tx1"/>
                </a:solidFill>
                <a:latin typeface="+mn-lt"/>
                <a:ea typeface="MS PGothic" pitchFamily="34" charset="-128"/>
              </a:defRPr>
            </a:lvl4pPr>
            <a:lvl5pPr marL="1828800" indent="0" algn="l" rtl="0" eaLnBrk="0" fontAlgn="base" hangingPunct="0">
              <a:spcBef>
                <a:spcPct val="20000"/>
              </a:spcBef>
              <a:spcAft>
                <a:spcPct val="0"/>
              </a:spcAft>
              <a:buNone/>
              <a:defRPr sz="900">
                <a:solidFill>
                  <a:schemeClr val="tx1"/>
                </a:solidFill>
                <a:latin typeface="+mn-lt"/>
                <a:ea typeface="MS PGothic" pitchFamily="34" charset="-128"/>
              </a:defRPr>
            </a:lvl5pPr>
            <a:lvl6pPr marL="2286000" indent="0" algn="l" rtl="0" fontAlgn="base">
              <a:spcBef>
                <a:spcPct val="20000"/>
              </a:spcBef>
              <a:spcAft>
                <a:spcPct val="0"/>
              </a:spcAft>
              <a:buNone/>
              <a:defRPr sz="900">
                <a:solidFill>
                  <a:schemeClr val="tx1"/>
                </a:solidFill>
                <a:latin typeface="+mn-lt"/>
              </a:defRPr>
            </a:lvl6pPr>
            <a:lvl7pPr marL="2743200" indent="0" algn="l" rtl="0" fontAlgn="base">
              <a:spcBef>
                <a:spcPct val="20000"/>
              </a:spcBef>
              <a:spcAft>
                <a:spcPct val="0"/>
              </a:spcAft>
              <a:buNone/>
              <a:defRPr sz="900">
                <a:solidFill>
                  <a:schemeClr val="tx1"/>
                </a:solidFill>
                <a:latin typeface="+mn-lt"/>
              </a:defRPr>
            </a:lvl7pPr>
            <a:lvl8pPr marL="3200400" indent="0" algn="l" rtl="0" fontAlgn="base">
              <a:spcBef>
                <a:spcPct val="20000"/>
              </a:spcBef>
              <a:spcAft>
                <a:spcPct val="0"/>
              </a:spcAft>
              <a:buNone/>
              <a:defRPr sz="900">
                <a:solidFill>
                  <a:schemeClr val="tx1"/>
                </a:solidFill>
                <a:latin typeface="+mn-lt"/>
              </a:defRPr>
            </a:lvl8pPr>
            <a:lvl9pPr marL="3657600" indent="0" algn="l" rtl="0" fontAlgn="base">
              <a:spcBef>
                <a:spcPct val="20000"/>
              </a:spcBef>
              <a:spcAft>
                <a:spcPct val="0"/>
              </a:spcAft>
              <a:buNone/>
              <a:defRPr sz="900">
                <a:solidFill>
                  <a:schemeClr val="tx1"/>
                </a:solidFill>
                <a:latin typeface="+mn-lt"/>
              </a:defRPr>
            </a:lvl9pPr>
          </a:lstStyle>
          <a:p>
            <a:pPr algn="r">
              <a:spcBef>
                <a:spcPct val="0"/>
              </a:spcBef>
              <a:defRPr/>
            </a:pPr>
            <a:r>
              <a:rPr lang="en-US" altLang="en-US" b="1" kern="0" dirty="0">
                <a:solidFill>
                  <a:schemeClr val="accent1"/>
                </a:solidFill>
                <a:latin typeface="Arial Narrow" panose="020B0606020202030204" pitchFamily="34" charset="0"/>
              </a:rPr>
              <a:t>I-35 Corridor, Lindsey Bridge – 2014, Norman, Oklahoma</a:t>
            </a:r>
          </a:p>
          <a:p>
            <a:pPr algn="r">
              <a:spcBef>
                <a:spcPct val="0"/>
              </a:spcBef>
              <a:defRPr/>
            </a:pPr>
            <a:r>
              <a:rPr lang="en-US" altLang="en-US" b="1" kern="0" dirty="0">
                <a:solidFill>
                  <a:schemeClr val="accent1"/>
                </a:solidFill>
                <a:latin typeface="Arial Narrow" panose="020B0606020202030204" pitchFamily="34" charset="0"/>
              </a:rPr>
              <a:t>ODOT, Oklahoma Art in Public Places Division, University of Oklahoma, Poe &amp; Associates, City of Norman</a:t>
            </a:r>
          </a:p>
          <a:p>
            <a:pPr>
              <a:defRPr/>
            </a:pPr>
            <a:endParaRPr lang="en-US" altLang="en-US" kern="0" dirty="0"/>
          </a:p>
        </p:txBody>
      </p:sp>
    </p:spTree>
    <p:extLst>
      <p:ext uri="{BB962C8B-B14F-4D97-AF65-F5344CB8AC3E}">
        <p14:creationId xmlns:p14="http://schemas.microsoft.com/office/powerpoint/2010/main" val="2923325909"/>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22337" y="2966832"/>
            <a:ext cx="7315200" cy="3366674"/>
          </a:xfrm>
          <a:prstGeom prst="rect">
            <a:avLst/>
          </a:prstGeom>
        </p:spPr>
      </p:pic>
      <p:sp>
        <p:nvSpPr>
          <p:cNvPr id="81922" name="Text Placeholder 5"/>
          <p:cNvSpPr txBox="1">
            <a:spLocks/>
          </p:cNvSpPr>
          <p:nvPr/>
        </p:nvSpPr>
        <p:spPr bwMode="auto">
          <a:xfrm>
            <a:off x="525463" y="6305550"/>
            <a:ext cx="86391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4488" indent="-344488">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1400" b="1" dirty="0">
                <a:solidFill>
                  <a:schemeClr val="accent1"/>
                </a:solidFill>
                <a:latin typeface="Arial Narrow" panose="020B0606020202030204" pitchFamily="34" charset="0"/>
              </a:rPr>
              <a:t>I-35 Corridor, Main Street Bridge – 2013, Norman, Oklahoma</a:t>
            </a:r>
          </a:p>
          <a:p>
            <a:pPr algn="r"/>
            <a:r>
              <a:rPr lang="en-US" altLang="en-US" sz="1400" b="1" dirty="0">
                <a:solidFill>
                  <a:schemeClr val="accent1"/>
                </a:solidFill>
                <a:latin typeface="Arial Narrow" panose="020B0606020202030204" pitchFamily="34" charset="0"/>
              </a:rPr>
              <a:t>ODOT, Oklahoma Art in Public Places Division, City of Norman</a:t>
            </a:r>
          </a:p>
          <a:p>
            <a:pPr>
              <a:spcBef>
                <a:spcPct val="20000"/>
              </a:spcBef>
              <a:buFontTx/>
              <a:buChar char="•"/>
            </a:pPr>
            <a:endParaRPr lang="en-US" altLang="en-US" sz="1400" dirty="0">
              <a:latin typeface="Arial" panose="020B0604020202020204" pitchFamily="34" charset="0"/>
            </a:endParaRPr>
          </a:p>
        </p:txBody>
      </p:sp>
      <p:pic>
        <p:nvPicPr>
          <p:cNvPr id="81923" name="Picture 5" descr="IMG_2078.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914400" y="149087"/>
            <a:ext cx="7323137" cy="266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3"/>
          <p:cNvSpPr txBox="1">
            <a:spLocks noChangeArrowheads="1"/>
          </p:cNvSpPr>
          <p:nvPr/>
        </p:nvSpPr>
        <p:spPr bwMode="auto">
          <a:xfrm>
            <a:off x="3995530" y="6188212"/>
            <a:ext cx="42817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defRPr/>
            </a:pPr>
            <a:r>
              <a:rPr lang="en-US" altLang="en-US" sz="600" dirty="0">
                <a:solidFill>
                  <a:schemeClr val="bg1">
                    <a:lumMod val="85000"/>
                  </a:schemeClr>
                </a:solidFill>
                <a:cs typeface="Arial" panose="020B0604020202020204" pitchFamily="34" charset="0"/>
              </a:rPr>
              <a:t>© Creative Design Resolutions, Inc. 2017, all rights reserved; Photo by Leonardo Manzo </a:t>
            </a:r>
          </a:p>
        </p:txBody>
      </p:sp>
    </p:spTree>
    <p:extLst>
      <p:ext uri="{BB962C8B-B14F-4D97-AF65-F5344CB8AC3E}">
        <p14:creationId xmlns:p14="http://schemas.microsoft.com/office/powerpoint/2010/main" val="2260615077"/>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91000" y="685800"/>
            <a:ext cx="4876800" cy="5285780"/>
          </a:xfrm>
          <a:prstGeom prst="rect">
            <a:avLst/>
          </a:prstGeom>
        </p:spPr>
      </p:pic>
      <p:sp>
        <p:nvSpPr>
          <p:cNvPr id="81922" name="Text Placeholder 5"/>
          <p:cNvSpPr txBox="1">
            <a:spLocks/>
          </p:cNvSpPr>
          <p:nvPr/>
        </p:nvSpPr>
        <p:spPr bwMode="auto">
          <a:xfrm>
            <a:off x="525463" y="6305550"/>
            <a:ext cx="86391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4488" indent="-344488">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1400" b="1" dirty="0">
                <a:solidFill>
                  <a:schemeClr val="accent1"/>
                </a:solidFill>
                <a:latin typeface="Arial Narrow" panose="020B0606020202030204" pitchFamily="34" charset="0"/>
              </a:rPr>
              <a:t>I-35 Corridor, Main Street Bridge – 2013, Norman, Oklahoma</a:t>
            </a:r>
          </a:p>
          <a:p>
            <a:pPr algn="r"/>
            <a:r>
              <a:rPr lang="en-US" altLang="en-US" sz="1400" b="1" dirty="0">
                <a:solidFill>
                  <a:schemeClr val="accent1"/>
                </a:solidFill>
                <a:latin typeface="Arial Narrow" panose="020B0606020202030204" pitchFamily="34" charset="0"/>
              </a:rPr>
              <a:t>ODOT, Oklahoma Art in Public Places Division, City of Norman</a:t>
            </a:r>
          </a:p>
          <a:p>
            <a:pPr>
              <a:spcBef>
                <a:spcPct val="20000"/>
              </a:spcBef>
              <a:buFontTx/>
              <a:buChar char="•"/>
            </a:pPr>
            <a:endParaRPr lang="en-US" altLang="en-US" sz="1400" dirty="0">
              <a:latin typeface="Arial" panose="020B0604020202020204" pitchFamily="34" charset="0"/>
            </a:endParaRPr>
          </a:p>
        </p:txBody>
      </p:sp>
      <p:sp>
        <p:nvSpPr>
          <p:cNvPr id="55300" name="TextBox 3"/>
          <p:cNvSpPr txBox="1">
            <a:spLocks noChangeArrowheads="1"/>
          </p:cNvSpPr>
          <p:nvPr/>
        </p:nvSpPr>
        <p:spPr bwMode="auto">
          <a:xfrm>
            <a:off x="3978725" y="5916402"/>
            <a:ext cx="518953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defRPr/>
            </a:pPr>
            <a:r>
              <a:rPr lang="en-US" altLang="en-US" sz="600" dirty="0">
                <a:solidFill>
                  <a:schemeClr val="bg1">
                    <a:lumMod val="95000"/>
                  </a:schemeClr>
                </a:solidFill>
                <a:cs typeface="Arial" panose="020B0604020202020204" pitchFamily="34" charset="0"/>
              </a:rPr>
              <a:t>© Creative Design Resolutions, Inc. 2017, all rights reserved; Photo by Leonardo Manzo</a:t>
            </a:r>
          </a:p>
        </p:txBody>
      </p:sp>
      <p:pic>
        <p:nvPicPr>
          <p:cNvPr id="7" name="Picture 2" descr="Main 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79976" y="700413"/>
            <a:ext cx="3830638" cy="528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5"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1524000" y="3386332"/>
            <a:ext cx="618088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Placeholder 5"/>
          <p:cNvSpPr txBox="1">
            <a:spLocks/>
          </p:cNvSpPr>
          <p:nvPr/>
        </p:nvSpPr>
        <p:spPr bwMode="auto">
          <a:xfrm>
            <a:off x="525463" y="6305550"/>
            <a:ext cx="86391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4488" indent="-344488">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1400" b="1" dirty="0">
                <a:solidFill>
                  <a:schemeClr val="accent1"/>
                </a:solidFill>
                <a:latin typeface="Arial Narrow" panose="020B0606020202030204" pitchFamily="34" charset="0"/>
              </a:rPr>
              <a:t>I-35 Corridor, Main Street Bridge – 2013, Norman, Oklahoma</a:t>
            </a:r>
          </a:p>
          <a:p>
            <a:pPr algn="r"/>
            <a:r>
              <a:rPr lang="en-US" altLang="en-US" sz="1400" b="1" dirty="0">
                <a:solidFill>
                  <a:schemeClr val="accent1"/>
                </a:solidFill>
                <a:latin typeface="Arial Narrow" panose="020B0606020202030204" pitchFamily="34" charset="0"/>
              </a:rPr>
              <a:t>ODOT, Oklahoma Art in Public Places Division, City of Norman</a:t>
            </a:r>
          </a:p>
          <a:p>
            <a:pPr>
              <a:spcBef>
                <a:spcPct val="20000"/>
              </a:spcBef>
              <a:buFontTx/>
              <a:buChar char="•"/>
            </a:pPr>
            <a:endParaRPr lang="en-US" altLang="en-US" sz="1400" dirty="0">
              <a:latin typeface="Arial" panose="020B0604020202020204" pitchFamily="34" charset="0"/>
            </a:endParaRPr>
          </a:p>
        </p:txBody>
      </p:sp>
      <p:sp>
        <p:nvSpPr>
          <p:cNvPr id="60420" name="TextBox 3"/>
          <p:cNvSpPr txBox="1">
            <a:spLocks noChangeArrowheads="1"/>
          </p:cNvSpPr>
          <p:nvPr/>
        </p:nvSpPr>
        <p:spPr bwMode="auto">
          <a:xfrm>
            <a:off x="4389117" y="6120884"/>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defRPr/>
            </a:pPr>
            <a:r>
              <a:rPr lang="en-US" altLang="en-US" sz="600" dirty="0">
                <a:solidFill>
                  <a:schemeClr val="tx1">
                    <a:lumMod val="75000"/>
                    <a:lumOff val="25000"/>
                  </a:schemeClr>
                </a:solidFill>
                <a:cs typeface="Arial" panose="020B0604020202020204" pitchFamily="34" charset="0"/>
              </a:rPr>
              <a:t>© Creative Design Resolutions, Inc. 2017, all rights reserved</a:t>
            </a: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138895"/>
            <a:ext cx="6172200" cy="3061505"/>
          </a:xfrm>
          <a:prstGeom prst="rect">
            <a:avLst/>
          </a:prstGeom>
        </p:spPr>
      </p:pic>
      <p:sp>
        <p:nvSpPr>
          <p:cNvPr id="8" name="TextBox 3"/>
          <p:cNvSpPr txBox="1">
            <a:spLocks noChangeArrowheads="1"/>
          </p:cNvSpPr>
          <p:nvPr/>
        </p:nvSpPr>
        <p:spPr bwMode="auto">
          <a:xfrm>
            <a:off x="4431552" y="3165646"/>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defRPr/>
            </a:pPr>
            <a:r>
              <a:rPr lang="en-US" altLang="en-US" sz="600" dirty="0">
                <a:solidFill>
                  <a:schemeClr val="bg1">
                    <a:lumMod val="75000"/>
                  </a:schemeClr>
                </a:solidFill>
                <a:cs typeface="Arial" panose="020B0604020202020204" pitchFamily="34" charset="0"/>
              </a:rPr>
              <a:t>Photo by Leonardo Manzo </a:t>
            </a: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77889" y="2938002"/>
            <a:ext cx="5188226" cy="3460507"/>
          </a:xfrm>
          <a:prstGeom prst="rect">
            <a:avLst/>
          </a:prstGeom>
        </p:spPr>
      </p:pic>
      <p:sp>
        <p:nvSpPr>
          <p:cNvPr id="73731" name="TextBox 3"/>
          <p:cNvSpPr txBox="1">
            <a:spLocks noChangeArrowheads="1"/>
          </p:cNvSpPr>
          <p:nvPr/>
        </p:nvSpPr>
        <p:spPr bwMode="auto">
          <a:xfrm>
            <a:off x="3889515" y="6252182"/>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chemeClr val="bg1">
                    <a:lumMod val="75000"/>
                  </a:schemeClr>
                </a:solidFill>
              </a:rPr>
              <a:t>©</a:t>
            </a:r>
            <a:r>
              <a:rPr lang="en-US" altLang="en-US" sz="600" dirty="0">
                <a:solidFill>
                  <a:schemeClr val="bg1"/>
                </a:solidFill>
              </a:rPr>
              <a:t> </a:t>
            </a:r>
            <a:r>
              <a:rPr lang="en-US" altLang="en-US" sz="600" dirty="0">
                <a:solidFill>
                  <a:schemeClr val="bg1">
                    <a:lumMod val="75000"/>
                  </a:schemeClr>
                </a:solidFill>
              </a:rPr>
              <a:t>Creative Design Resolutions, Inc. 2017, all rights reserved; Photo by Leonardo Manzo</a:t>
            </a:r>
          </a:p>
        </p:txBody>
      </p:sp>
      <p:sp>
        <p:nvSpPr>
          <p:cNvPr id="6" name="Text Placeholder 5"/>
          <p:cNvSpPr txBox="1">
            <a:spLocks/>
          </p:cNvSpPr>
          <p:nvPr/>
        </p:nvSpPr>
        <p:spPr bwMode="auto">
          <a:xfrm>
            <a:off x="1371600" y="6321494"/>
            <a:ext cx="7772400" cy="804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l" rtl="0" eaLnBrk="0" fontAlgn="base" hangingPunct="0">
              <a:spcBef>
                <a:spcPct val="20000"/>
              </a:spcBef>
              <a:spcAft>
                <a:spcPct val="0"/>
              </a:spcAft>
              <a:buNone/>
              <a:defRPr sz="1400">
                <a:solidFill>
                  <a:schemeClr val="tx1"/>
                </a:solidFill>
                <a:latin typeface="+mn-lt"/>
                <a:ea typeface="MS PGothic" pitchFamily="34" charset="-128"/>
                <a:cs typeface="+mn-cs"/>
              </a:defRPr>
            </a:lvl1pPr>
            <a:lvl2pPr marL="457200" indent="0" algn="l" rtl="0" eaLnBrk="0" fontAlgn="base" hangingPunct="0">
              <a:spcBef>
                <a:spcPct val="20000"/>
              </a:spcBef>
              <a:spcAft>
                <a:spcPct val="0"/>
              </a:spcAft>
              <a:buNone/>
              <a:defRPr sz="1200">
                <a:solidFill>
                  <a:schemeClr val="tx1"/>
                </a:solidFill>
                <a:latin typeface="+mn-lt"/>
                <a:ea typeface="MS PGothic" pitchFamily="34" charset="-128"/>
              </a:defRPr>
            </a:lvl2pPr>
            <a:lvl3pPr marL="914400" indent="0" algn="l" rtl="0" eaLnBrk="0" fontAlgn="base" hangingPunct="0">
              <a:spcBef>
                <a:spcPct val="20000"/>
              </a:spcBef>
              <a:spcAft>
                <a:spcPct val="0"/>
              </a:spcAft>
              <a:buNone/>
              <a:defRPr sz="1000">
                <a:solidFill>
                  <a:schemeClr val="tx1"/>
                </a:solidFill>
                <a:latin typeface="+mn-lt"/>
                <a:ea typeface="MS PGothic" pitchFamily="34" charset="-128"/>
              </a:defRPr>
            </a:lvl3pPr>
            <a:lvl4pPr marL="1371600" indent="0" algn="l" rtl="0" eaLnBrk="0" fontAlgn="base" hangingPunct="0">
              <a:spcBef>
                <a:spcPct val="20000"/>
              </a:spcBef>
              <a:spcAft>
                <a:spcPct val="0"/>
              </a:spcAft>
              <a:buNone/>
              <a:defRPr sz="900">
                <a:solidFill>
                  <a:schemeClr val="tx1"/>
                </a:solidFill>
                <a:latin typeface="+mn-lt"/>
                <a:ea typeface="MS PGothic" pitchFamily="34" charset="-128"/>
              </a:defRPr>
            </a:lvl4pPr>
            <a:lvl5pPr marL="1828800" indent="0" algn="l" rtl="0" eaLnBrk="0" fontAlgn="base" hangingPunct="0">
              <a:spcBef>
                <a:spcPct val="20000"/>
              </a:spcBef>
              <a:spcAft>
                <a:spcPct val="0"/>
              </a:spcAft>
              <a:buNone/>
              <a:defRPr sz="900">
                <a:solidFill>
                  <a:schemeClr val="tx1"/>
                </a:solidFill>
                <a:latin typeface="+mn-lt"/>
                <a:ea typeface="MS PGothic" pitchFamily="34" charset="-128"/>
              </a:defRPr>
            </a:lvl5pPr>
            <a:lvl6pPr marL="2286000" indent="0" algn="l" rtl="0" fontAlgn="base">
              <a:spcBef>
                <a:spcPct val="20000"/>
              </a:spcBef>
              <a:spcAft>
                <a:spcPct val="0"/>
              </a:spcAft>
              <a:buNone/>
              <a:defRPr sz="900">
                <a:solidFill>
                  <a:schemeClr val="tx1"/>
                </a:solidFill>
                <a:latin typeface="+mn-lt"/>
              </a:defRPr>
            </a:lvl6pPr>
            <a:lvl7pPr marL="2743200" indent="0" algn="l" rtl="0" fontAlgn="base">
              <a:spcBef>
                <a:spcPct val="20000"/>
              </a:spcBef>
              <a:spcAft>
                <a:spcPct val="0"/>
              </a:spcAft>
              <a:buNone/>
              <a:defRPr sz="900">
                <a:solidFill>
                  <a:schemeClr val="tx1"/>
                </a:solidFill>
                <a:latin typeface="+mn-lt"/>
              </a:defRPr>
            </a:lvl7pPr>
            <a:lvl8pPr marL="3200400" indent="0" algn="l" rtl="0" fontAlgn="base">
              <a:spcBef>
                <a:spcPct val="20000"/>
              </a:spcBef>
              <a:spcAft>
                <a:spcPct val="0"/>
              </a:spcAft>
              <a:buNone/>
              <a:defRPr sz="900">
                <a:solidFill>
                  <a:schemeClr val="tx1"/>
                </a:solidFill>
                <a:latin typeface="+mn-lt"/>
              </a:defRPr>
            </a:lvl8pPr>
            <a:lvl9pPr marL="3657600" indent="0" algn="l" rtl="0" fontAlgn="base">
              <a:spcBef>
                <a:spcPct val="20000"/>
              </a:spcBef>
              <a:spcAft>
                <a:spcPct val="0"/>
              </a:spcAft>
              <a:buNone/>
              <a:defRPr sz="900">
                <a:solidFill>
                  <a:schemeClr val="tx1"/>
                </a:solidFill>
                <a:latin typeface="+mn-lt"/>
              </a:defRPr>
            </a:lvl9pPr>
          </a:lstStyle>
          <a:p>
            <a:pPr algn="r">
              <a:spcBef>
                <a:spcPct val="0"/>
              </a:spcBef>
              <a:defRPr/>
            </a:pPr>
            <a:r>
              <a:rPr lang="en-US" altLang="en-US" b="1" kern="0" dirty="0">
                <a:solidFill>
                  <a:schemeClr val="accent1"/>
                </a:solidFill>
                <a:latin typeface="Arial Narrow" panose="020B0606020202030204" pitchFamily="34" charset="0"/>
              </a:rPr>
              <a:t>I-35 Corridor, Three Single Span Bridges &amp; Ramp Walls – 2014, Norman, Oklahoma</a:t>
            </a:r>
          </a:p>
          <a:p>
            <a:pPr algn="r">
              <a:spcBef>
                <a:spcPct val="0"/>
              </a:spcBef>
              <a:defRPr/>
            </a:pPr>
            <a:r>
              <a:rPr lang="en-US" altLang="en-US" b="1" kern="0" dirty="0">
                <a:solidFill>
                  <a:schemeClr val="accent1"/>
                </a:solidFill>
                <a:latin typeface="Arial Narrow" panose="020B0606020202030204" pitchFamily="34" charset="0"/>
              </a:rPr>
              <a:t>ODOT, Oklahoma Art in Public Places Division, University of Oklahoma, Poe &amp; Associates, City of Norman</a:t>
            </a:r>
          </a:p>
          <a:p>
            <a:pPr>
              <a:defRPr/>
            </a:pPr>
            <a:endParaRPr lang="en-US" altLang="en-US" kern="0" dirty="0"/>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77889" y="115916"/>
            <a:ext cx="5188226" cy="2709740"/>
          </a:xfrm>
          <a:prstGeom prst="rect">
            <a:avLst/>
          </a:prstGeom>
        </p:spPr>
      </p:pic>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86400" y="742736"/>
            <a:ext cx="3581400" cy="5070345"/>
          </a:xfrm>
          <a:prstGeom prst="rect">
            <a:avLst/>
          </a:prstGeom>
        </p:spPr>
      </p:pic>
      <p:sp>
        <p:nvSpPr>
          <p:cNvPr id="73731" name="TextBox 3"/>
          <p:cNvSpPr txBox="1">
            <a:spLocks noChangeArrowheads="1"/>
          </p:cNvSpPr>
          <p:nvPr/>
        </p:nvSpPr>
        <p:spPr bwMode="auto">
          <a:xfrm>
            <a:off x="5624936" y="5674860"/>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chemeClr val="bg1">
                    <a:lumMod val="75000"/>
                  </a:schemeClr>
                </a:solidFill>
              </a:rPr>
              <a:t>©</a:t>
            </a:r>
            <a:r>
              <a:rPr lang="en-US" altLang="en-US" sz="600" dirty="0">
                <a:solidFill>
                  <a:schemeClr val="bg1"/>
                </a:solidFill>
              </a:rPr>
              <a:t> </a:t>
            </a:r>
            <a:r>
              <a:rPr lang="en-US" altLang="en-US" sz="600" dirty="0">
                <a:solidFill>
                  <a:schemeClr val="bg1">
                    <a:lumMod val="75000"/>
                  </a:schemeClr>
                </a:solidFill>
              </a:rPr>
              <a:t>Creative Design Resolutions, Inc. 2017, all rights reserved; </a:t>
            </a:r>
            <a:r>
              <a:rPr lang="en-US" altLang="en-US" sz="600" dirty="0">
                <a:solidFill>
                  <a:schemeClr val="bg1"/>
                </a:solidFill>
              </a:rPr>
              <a:t>Photos by Leonardo Manzo</a:t>
            </a:r>
          </a:p>
        </p:txBody>
      </p:sp>
      <p:sp>
        <p:nvSpPr>
          <p:cNvPr id="6" name="Text Placeholder 5"/>
          <p:cNvSpPr txBox="1">
            <a:spLocks/>
          </p:cNvSpPr>
          <p:nvPr/>
        </p:nvSpPr>
        <p:spPr bwMode="auto">
          <a:xfrm>
            <a:off x="1371600" y="6321494"/>
            <a:ext cx="7772400" cy="804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l" rtl="0" eaLnBrk="0" fontAlgn="base" hangingPunct="0">
              <a:spcBef>
                <a:spcPct val="20000"/>
              </a:spcBef>
              <a:spcAft>
                <a:spcPct val="0"/>
              </a:spcAft>
              <a:buNone/>
              <a:defRPr sz="1400">
                <a:solidFill>
                  <a:schemeClr val="tx1"/>
                </a:solidFill>
                <a:latin typeface="+mn-lt"/>
                <a:ea typeface="MS PGothic" pitchFamily="34" charset="-128"/>
                <a:cs typeface="+mn-cs"/>
              </a:defRPr>
            </a:lvl1pPr>
            <a:lvl2pPr marL="457200" indent="0" algn="l" rtl="0" eaLnBrk="0" fontAlgn="base" hangingPunct="0">
              <a:spcBef>
                <a:spcPct val="20000"/>
              </a:spcBef>
              <a:spcAft>
                <a:spcPct val="0"/>
              </a:spcAft>
              <a:buNone/>
              <a:defRPr sz="1200">
                <a:solidFill>
                  <a:schemeClr val="tx1"/>
                </a:solidFill>
                <a:latin typeface="+mn-lt"/>
                <a:ea typeface="MS PGothic" pitchFamily="34" charset="-128"/>
              </a:defRPr>
            </a:lvl2pPr>
            <a:lvl3pPr marL="914400" indent="0" algn="l" rtl="0" eaLnBrk="0" fontAlgn="base" hangingPunct="0">
              <a:spcBef>
                <a:spcPct val="20000"/>
              </a:spcBef>
              <a:spcAft>
                <a:spcPct val="0"/>
              </a:spcAft>
              <a:buNone/>
              <a:defRPr sz="1000">
                <a:solidFill>
                  <a:schemeClr val="tx1"/>
                </a:solidFill>
                <a:latin typeface="+mn-lt"/>
                <a:ea typeface="MS PGothic" pitchFamily="34" charset="-128"/>
              </a:defRPr>
            </a:lvl3pPr>
            <a:lvl4pPr marL="1371600" indent="0" algn="l" rtl="0" eaLnBrk="0" fontAlgn="base" hangingPunct="0">
              <a:spcBef>
                <a:spcPct val="20000"/>
              </a:spcBef>
              <a:spcAft>
                <a:spcPct val="0"/>
              </a:spcAft>
              <a:buNone/>
              <a:defRPr sz="900">
                <a:solidFill>
                  <a:schemeClr val="tx1"/>
                </a:solidFill>
                <a:latin typeface="+mn-lt"/>
                <a:ea typeface="MS PGothic" pitchFamily="34" charset="-128"/>
              </a:defRPr>
            </a:lvl4pPr>
            <a:lvl5pPr marL="1828800" indent="0" algn="l" rtl="0" eaLnBrk="0" fontAlgn="base" hangingPunct="0">
              <a:spcBef>
                <a:spcPct val="20000"/>
              </a:spcBef>
              <a:spcAft>
                <a:spcPct val="0"/>
              </a:spcAft>
              <a:buNone/>
              <a:defRPr sz="900">
                <a:solidFill>
                  <a:schemeClr val="tx1"/>
                </a:solidFill>
                <a:latin typeface="+mn-lt"/>
                <a:ea typeface="MS PGothic" pitchFamily="34" charset="-128"/>
              </a:defRPr>
            </a:lvl5pPr>
            <a:lvl6pPr marL="2286000" indent="0" algn="l" rtl="0" fontAlgn="base">
              <a:spcBef>
                <a:spcPct val="20000"/>
              </a:spcBef>
              <a:spcAft>
                <a:spcPct val="0"/>
              </a:spcAft>
              <a:buNone/>
              <a:defRPr sz="900">
                <a:solidFill>
                  <a:schemeClr val="tx1"/>
                </a:solidFill>
                <a:latin typeface="+mn-lt"/>
              </a:defRPr>
            </a:lvl6pPr>
            <a:lvl7pPr marL="2743200" indent="0" algn="l" rtl="0" fontAlgn="base">
              <a:spcBef>
                <a:spcPct val="20000"/>
              </a:spcBef>
              <a:spcAft>
                <a:spcPct val="0"/>
              </a:spcAft>
              <a:buNone/>
              <a:defRPr sz="900">
                <a:solidFill>
                  <a:schemeClr val="tx1"/>
                </a:solidFill>
                <a:latin typeface="+mn-lt"/>
              </a:defRPr>
            </a:lvl7pPr>
            <a:lvl8pPr marL="3200400" indent="0" algn="l" rtl="0" fontAlgn="base">
              <a:spcBef>
                <a:spcPct val="20000"/>
              </a:spcBef>
              <a:spcAft>
                <a:spcPct val="0"/>
              </a:spcAft>
              <a:buNone/>
              <a:defRPr sz="900">
                <a:solidFill>
                  <a:schemeClr val="tx1"/>
                </a:solidFill>
                <a:latin typeface="+mn-lt"/>
              </a:defRPr>
            </a:lvl8pPr>
            <a:lvl9pPr marL="3657600" indent="0" algn="l" rtl="0" fontAlgn="base">
              <a:spcBef>
                <a:spcPct val="20000"/>
              </a:spcBef>
              <a:spcAft>
                <a:spcPct val="0"/>
              </a:spcAft>
              <a:buNone/>
              <a:defRPr sz="900">
                <a:solidFill>
                  <a:schemeClr val="tx1"/>
                </a:solidFill>
                <a:latin typeface="+mn-lt"/>
              </a:defRPr>
            </a:lvl9pPr>
          </a:lstStyle>
          <a:p>
            <a:pPr algn="r">
              <a:spcBef>
                <a:spcPct val="0"/>
              </a:spcBef>
              <a:defRPr/>
            </a:pPr>
            <a:r>
              <a:rPr lang="en-US" altLang="en-US" b="1" kern="0" dirty="0">
                <a:solidFill>
                  <a:schemeClr val="accent1"/>
                </a:solidFill>
                <a:latin typeface="Arial Narrow" panose="020B0606020202030204" pitchFamily="34" charset="0"/>
              </a:rPr>
              <a:t>I-35 Corridor, Three Single Span Bridges &amp; Ramp Walls – 2014, Norman, Oklahoma</a:t>
            </a:r>
          </a:p>
          <a:p>
            <a:pPr algn="r">
              <a:spcBef>
                <a:spcPct val="0"/>
              </a:spcBef>
              <a:defRPr/>
            </a:pPr>
            <a:r>
              <a:rPr lang="en-US" altLang="en-US" b="1" kern="0" dirty="0">
                <a:solidFill>
                  <a:schemeClr val="accent1"/>
                </a:solidFill>
                <a:latin typeface="Arial Narrow" panose="020B0606020202030204" pitchFamily="34" charset="0"/>
              </a:rPr>
              <a:t>ODOT, Oklahoma Art in Public Places Division, University of Oklahoma, Poe &amp; Associates, City of Norman</a:t>
            </a:r>
          </a:p>
          <a:p>
            <a:pPr>
              <a:defRPr/>
            </a:pPr>
            <a:endParaRPr lang="en-US" altLang="en-US" kern="0"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 y="1421008"/>
            <a:ext cx="5204703" cy="3993820"/>
          </a:xfrm>
          <a:prstGeom prst="rect">
            <a:avLst/>
          </a:prstGeom>
        </p:spPr>
      </p:pic>
    </p:spTree>
    <p:extLst>
      <p:ext uri="{BB962C8B-B14F-4D97-AF65-F5344CB8AC3E}">
        <p14:creationId xmlns:p14="http://schemas.microsoft.com/office/powerpoint/2010/main" val="3897181306"/>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9"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0" y="3180406"/>
            <a:ext cx="91440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TextBox 3"/>
          <p:cNvSpPr txBox="1">
            <a:spLocks noChangeArrowheads="1"/>
          </p:cNvSpPr>
          <p:nvPr/>
        </p:nvSpPr>
        <p:spPr bwMode="auto">
          <a:xfrm>
            <a:off x="5854571" y="6090253"/>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t>© Creative Design Resolutions, Inc. 2017, all rights reserved</a:t>
            </a:r>
          </a:p>
        </p:txBody>
      </p:sp>
      <p:sp>
        <p:nvSpPr>
          <p:cNvPr id="125956" name="Text Box 5"/>
          <p:cNvSpPr txBox="1">
            <a:spLocks noChangeArrowheads="1"/>
          </p:cNvSpPr>
          <p:nvPr/>
        </p:nvSpPr>
        <p:spPr bwMode="auto">
          <a:xfrm>
            <a:off x="4114800" y="6219825"/>
            <a:ext cx="492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1400" b="1" dirty="0">
                <a:solidFill>
                  <a:schemeClr val="accent1"/>
                </a:solidFill>
                <a:latin typeface="Arial Narrow" panose="020B0606020202030204" pitchFamily="34" charset="0"/>
              </a:rPr>
              <a:t>Delta Bridge at I-5 French Camp Road - 2014, Stockton, California</a:t>
            </a:r>
          </a:p>
          <a:p>
            <a:pPr algn="r"/>
            <a:r>
              <a:rPr lang="en-US" altLang="en-US" sz="1400" b="1" dirty="0">
                <a:solidFill>
                  <a:schemeClr val="accent1"/>
                </a:solidFill>
                <a:latin typeface="Arial Narrow" panose="020B0606020202030204" pitchFamily="34" charset="0"/>
              </a:rPr>
              <a:t>City of Stockton, Caltrans, HDR</a:t>
            </a:r>
          </a:p>
        </p:txBody>
      </p:sp>
      <p:pic>
        <p:nvPicPr>
          <p:cNvPr id="5"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557670" y="228600"/>
            <a:ext cx="4495800" cy="28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107135" y="228600"/>
            <a:ext cx="4265760" cy="28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67586" name="TextBox 4"/>
          <p:cNvSpPr txBox="1">
            <a:spLocks noChangeArrowheads="1"/>
          </p:cNvSpPr>
          <p:nvPr/>
        </p:nvSpPr>
        <p:spPr bwMode="auto">
          <a:xfrm>
            <a:off x="5015620" y="6163557"/>
            <a:ext cx="4114800"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indent="-344488" algn="r">
              <a:lnSpc>
                <a:spcPct val="90000"/>
              </a:lnSpc>
              <a:defRPr/>
            </a:pPr>
            <a:r>
              <a:rPr lang="en-US" altLang="en-US" sz="1400" b="1" dirty="0">
                <a:solidFill>
                  <a:schemeClr val="accent1"/>
                </a:solidFill>
                <a:latin typeface="Arial Narrow" panose="020B0606020202030204" pitchFamily="34" charset="0"/>
              </a:rPr>
              <a:t>La Cholla Bridge – 2015, Tucson,  Arizona</a:t>
            </a:r>
          </a:p>
          <a:p>
            <a:pPr indent="-344488" algn="r">
              <a:lnSpc>
                <a:spcPct val="90000"/>
              </a:lnSpc>
              <a:defRPr/>
            </a:pPr>
            <a:r>
              <a:rPr lang="en-US" altLang="en-US" sz="1400" b="1" dirty="0">
                <a:solidFill>
                  <a:schemeClr val="accent1"/>
                </a:solidFill>
                <a:latin typeface="Arial Narrow" panose="020B0606020202030204" pitchFamily="34" charset="0"/>
              </a:rPr>
              <a:t>Pima Arts  Council, Pima County DOT, URS</a:t>
            </a:r>
          </a:p>
        </p:txBody>
      </p:sp>
      <p:pic>
        <p:nvPicPr>
          <p:cNvPr id="27651" name="Picture 3" descr="LaCholla 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152400" y="1120891"/>
            <a:ext cx="5740002" cy="376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1102784"/>
            <a:ext cx="2880958" cy="195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0" y="3177917"/>
            <a:ext cx="2883030" cy="1729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Box 3"/>
          <p:cNvSpPr txBox="1">
            <a:spLocks noChangeArrowheads="1"/>
          </p:cNvSpPr>
          <p:nvPr/>
        </p:nvSpPr>
        <p:spPr bwMode="auto">
          <a:xfrm>
            <a:off x="4191000" y="4882755"/>
            <a:ext cx="4876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defRPr/>
            </a:pPr>
            <a:r>
              <a:rPr lang="en-US" altLang="en-US" sz="600" dirty="0">
                <a:solidFill>
                  <a:schemeClr val="accent3">
                    <a:lumMod val="95000"/>
                  </a:schemeClr>
                </a:solidFill>
                <a:cs typeface="Arial" panose="020B0604020202020204" pitchFamily="34" charset="0"/>
              </a:rPr>
              <a:t>© Creative Design Resolutions, Inc. 2017, all rights reserved; </a:t>
            </a:r>
          </a:p>
          <a:p>
            <a:pPr algn="r">
              <a:defRPr/>
            </a:pPr>
            <a:r>
              <a:rPr lang="en-US" altLang="en-US" sz="600" dirty="0">
                <a:solidFill>
                  <a:schemeClr val="accent3">
                    <a:lumMod val="95000"/>
                  </a:schemeClr>
                </a:solidFill>
                <a:cs typeface="Arial" panose="020B0604020202020204" pitchFamily="34" charset="0"/>
              </a:rPr>
              <a:t>Photos by Pima County Department of Transportation</a:t>
            </a:r>
          </a:p>
        </p:txBody>
      </p:sp>
    </p:spTree>
    <p:extLst>
      <p:ext uri="{BB962C8B-B14F-4D97-AF65-F5344CB8AC3E}">
        <p14:creationId xmlns:p14="http://schemas.microsoft.com/office/powerpoint/2010/main" val="3523565474"/>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8200" y="685800"/>
            <a:ext cx="7510463" cy="5458405"/>
          </a:xfrm>
          <a:prstGeom prst="rect">
            <a:avLst/>
          </a:prstGeom>
        </p:spPr>
      </p:pic>
      <p:sp>
        <p:nvSpPr>
          <p:cNvPr id="8" name="TextBox 3"/>
          <p:cNvSpPr txBox="1">
            <a:spLocks noChangeArrowheads="1"/>
          </p:cNvSpPr>
          <p:nvPr/>
        </p:nvSpPr>
        <p:spPr bwMode="auto">
          <a:xfrm>
            <a:off x="5073501" y="6145627"/>
            <a:ext cx="3352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defRPr/>
            </a:pPr>
            <a:r>
              <a:rPr lang="en-US" altLang="en-US" sz="800" dirty="0">
                <a:solidFill>
                  <a:schemeClr val="bg1"/>
                </a:solidFill>
                <a:cs typeface="Arial" panose="020B0604020202020204" pitchFamily="34" charset="0"/>
              </a:rPr>
              <a:t>Credit: city-data.com</a:t>
            </a:r>
          </a:p>
        </p:txBody>
      </p:sp>
    </p:spTree>
    <p:extLst>
      <p:ext uri="{BB962C8B-B14F-4D97-AF65-F5344CB8AC3E}">
        <p14:creationId xmlns:p14="http://schemas.microsoft.com/office/powerpoint/2010/main" val="3141094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160771" name="TextBox 4"/>
          <p:cNvSpPr txBox="1">
            <a:spLocks noChangeArrowheads="1"/>
          </p:cNvSpPr>
          <p:nvPr/>
        </p:nvSpPr>
        <p:spPr bwMode="auto">
          <a:xfrm>
            <a:off x="5029200" y="6284913"/>
            <a:ext cx="411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La Cholla Bridge – 2015, Tucson,  Arizona</a:t>
            </a:r>
          </a:p>
          <a:p>
            <a:pPr algn="r" eaLnBrk="1" hangingPunct="1"/>
            <a:r>
              <a:rPr lang="en-US" altLang="en-US" sz="1400" b="1" dirty="0">
                <a:solidFill>
                  <a:schemeClr val="accent1"/>
                </a:solidFill>
                <a:latin typeface="Arial Narrow" panose="020B0606020202030204" pitchFamily="34" charset="0"/>
              </a:rPr>
              <a:t>Pima Arts  Council, Pima County DOT, URS</a:t>
            </a:r>
            <a:endParaRPr lang="en-US" altLang="en-US" sz="1400" dirty="0"/>
          </a:p>
        </p:txBody>
      </p:sp>
      <p:pic>
        <p:nvPicPr>
          <p:cNvPr id="7"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63631"/>
            <a:ext cx="91440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p:cNvSpPr txBox="1">
            <a:spLocks noChangeArrowheads="1"/>
          </p:cNvSpPr>
          <p:nvPr/>
        </p:nvSpPr>
        <p:spPr bwMode="auto">
          <a:xfrm>
            <a:off x="4347176" y="5905123"/>
            <a:ext cx="4876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defRPr/>
            </a:pPr>
            <a:r>
              <a:rPr lang="en-US" altLang="en-US" sz="600" dirty="0">
                <a:solidFill>
                  <a:schemeClr val="accent3">
                    <a:lumMod val="95000"/>
                  </a:schemeClr>
                </a:solidFill>
                <a:cs typeface="Arial" panose="020B0604020202020204" pitchFamily="34" charset="0"/>
              </a:rPr>
              <a:t>© Creative Design Resolutions, Inc. 2017, all rights reserved; </a:t>
            </a:r>
          </a:p>
          <a:p>
            <a:pPr algn="r">
              <a:defRPr/>
            </a:pPr>
            <a:r>
              <a:rPr lang="en-US" altLang="en-US" sz="600" dirty="0">
                <a:solidFill>
                  <a:schemeClr val="accent3">
                    <a:lumMod val="95000"/>
                  </a:schemeClr>
                </a:solidFill>
                <a:cs typeface="Arial" panose="020B0604020202020204" pitchFamily="34" charset="0"/>
              </a:rPr>
              <a:t>Photos by Pima County Department of Transportation</a:t>
            </a:r>
          </a:p>
        </p:txBody>
      </p:sp>
      <p:pic>
        <p:nvPicPr>
          <p:cNvPr id="9"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766431"/>
            <a:ext cx="5190157" cy="317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t="-142"/>
          <a:stretch/>
        </p:blipFill>
        <p:spPr>
          <a:xfrm>
            <a:off x="5410199" y="2766430"/>
            <a:ext cx="3733801" cy="3177169"/>
          </a:xfrm>
          <a:prstGeom prst="rect">
            <a:avLst/>
          </a:prstGeom>
        </p:spPr>
      </p:pic>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81922" name="Text Box 5"/>
          <p:cNvSpPr txBox="1">
            <a:spLocks noChangeArrowheads="1"/>
          </p:cNvSpPr>
          <p:nvPr/>
        </p:nvSpPr>
        <p:spPr bwMode="auto">
          <a:xfrm>
            <a:off x="4724400" y="6248400"/>
            <a:ext cx="411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defRPr/>
            </a:pPr>
            <a:r>
              <a:rPr lang="en-US" altLang="en-US" sz="1400" b="1" dirty="0">
                <a:solidFill>
                  <a:schemeClr val="accent1"/>
                </a:solidFill>
                <a:latin typeface="Arial Narrow" panose="020B0606020202030204" pitchFamily="34" charset="0"/>
              </a:rPr>
              <a:t>I-270 Pedestrian Bike Bridge – 2002, Rockville, Maryland</a:t>
            </a:r>
          </a:p>
          <a:p>
            <a:pPr algn="r" eaLnBrk="1" hangingPunct="1">
              <a:defRPr/>
            </a:pPr>
            <a:r>
              <a:rPr lang="en-US" altLang="en-US" sz="1400" b="1" dirty="0">
                <a:solidFill>
                  <a:schemeClr val="accent1"/>
                </a:solidFill>
                <a:latin typeface="Arial Narrow" panose="020B0606020202030204" pitchFamily="34" charset="0"/>
              </a:rPr>
              <a:t>City of Rockville</a:t>
            </a:r>
          </a:p>
        </p:txBody>
      </p:sp>
      <p:pic>
        <p:nvPicPr>
          <p:cNvPr id="30723" name="Picture 5" descr="day_approach copy.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61140"/>
            <a:ext cx="76962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night_approach copy.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0" y="3228246"/>
            <a:ext cx="76962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3"/>
          <p:cNvSpPr txBox="1">
            <a:spLocks noChangeArrowheads="1"/>
          </p:cNvSpPr>
          <p:nvPr/>
        </p:nvSpPr>
        <p:spPr bwMode="auto">
          <a:xfrm>
            <a:off x="5168771" y="6016238"/>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cs typeface="Arial" panose="020B0604020202020204" pitchFamily="34" charset="0"/>
              </a:rPr>
              <a:t>© Creative Design Resolutions, Inc. 2017, all rights reserved</a:t>
            </a:r>
          </a:p>
        </p:txBody>
      </p:sp>
    </p:spTree>
    <p:extLst>
      <p:ext uri="{BB962C8B-B14F-4D97-AF65-F5344CB8AC3E}">
        <p14:creationId xmlns:p14="http://schemas.microsoft.com/office/powerpoint/2010/main" val="3048356076"/>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355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95997"/>
            <a:ext cx="91440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7"/>
          <p:cNvSpPr txBox="1">
            <a:spLocks noChangeArrowheads="1"/>
          </p:cNvSpPr>
          <p:nvPr/>
        </p:nvSpPr>
        <p:spPr bwMode="auto">
          <a:xfrm>
            <a:off x="2309813" y="6118225"/>
            <a:ext cx="6858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0" tIns="34285" rIns="68570" bIns="34285">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defRPr/>
            </a:pPr>
            <a:r>
              <a:rPr lang="en-US" altLang="en-US" sz="1400" b="1" dirty="0">
                <a:solidFill>
                  <a:schemeClr val="accent1"/>
                </a:solidFill>
                <a:latin typeface="Arial Narrow" panose="020B0606020202030204" pitchFamily="34" charset="0"/>
              </a:rPr>
              <a:t>Virginia Tech University Southgate Bridge – 2013, Blacksburg, Virginia</a:t>
            </a:r>
          </a:p>
          <a:p>
            <a:pPr algn="r" eaLnBrk="1" hangingPunct="1">
              <a:defRPr/>
            </a:pPr>
            <a:r>
              <a:rPr lang="en-US" altLang="en-US" sz="1400" b="1" dirty="0">
                <a:solidFill>
                  <a:schemeClr val="accent1"/>
                </a:solidFill>
                <a:latin typeface="Arial Narrow" panose="020B0606020202030204" pitchFamily="34" charset="0"/>
              </a:rPr>
              <a:t>VDOT, Virginia Tech University, AMT Engineering  </a:t>
            </a:r>
          </a:p>
        </p:txBody>
      </p:sp>
      <p:pic>
        <p:nvPicPr>
          <p:cNvPr id="23556"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22663" y="3204475"/>
            <a:ext cx="5634037"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700" y="3204475"/>
            <a:ext cx="35814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3"/>
          <p:cNvSpPr txBox="1">
            <a:spLocks noChangeArrowheads="1"/>
          </p:cNvSpPr>
          <p:nvPr/>
        </p:nvSpPr>
        <p:spPr bwMode="auto">
          <a:xfrm>
            <a:off x="5842927" y="5805164"/>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defRPr/>
            </a:pPr>
            <a:r>
              <a:rPr lang="en-US" altLang="en-US" sz="600" dirty="0">
                <a:solidFill>
                  <a:schemeClr val="accent3">
                    <a:lumMod val="95000"/>
                  </a:schemeClr>
                </a:solidFill>
                <a:cs typeface="Arial" panose="020B0604020202020204" pitchFamily="34" charset="0"/>
              </a:rPr>
              <a:t>© Creative Design Resolutions, Inc. 2017, all rights reserved</a:t>
            </a:r>
          </a:p>
        </p:txBody>
      </p:sp>
      <p:sp>
        <p:nvSpPr>
          <p:cNvPr id="2" name="Rectangle 1"/>
          <p:cNvSpPr/>
          <p:nvPr/>
        </p:nvSpPr>
        <p:spPr>
          <a:xfrm>
            <a:off x="3389012" y="3204475"/>
            <a:ext cx="223321" cy="2660650"/>
          </a:xfrm>
          <a:prstGeom prst="rect">
            <a:avLst/>
          </a:prstGeom>
          <a:solidFill>
            <a:srgbClr val="7E4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8659818"/>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90116" name="Text Box 8"/>
          <p:cNvSpPr txBox="1">
            <a:spLocks noChangeArrowheads="1"/>
          </p:cNvSpPr>
          <p:nvPr/>
        </p:nvSpPr>
        <p:spPr bwMode="auto">
          <a:xfrm>
            <a:off x="15875" y="62579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defRPr/>
            </a:pPr>
            <a:r>
              <a:rPr lang="en-US" altLang="en-US" sz="1400" b="1" dirty="0">
                <a:solidFill>
                  <a:schemeClr val="accent1"/>
                </a:solidFill>
                <a:latin typeface="Arial Narrow" panose="020B0606020202030204" pitchFamily="34" charset="0"/>
              </a:rPr>
              <a:t>I-630/I-430 Interchange – 2010, Little Rock, Arkansas</a:t>
            </a:r>
          </a:p>
          <a:p>
            <a:pPr algn="r" eaLnBrk="1" hangingPunct="1">
              <a:defRPr/>
            </a:pPr>
            <a:r>
              <a:rPr lang="en-US" altLang="en-US" sz="1400" b="1" dirty="0">
                <a:solidFill>
                  <a:schemeClr val="accent1"/>
                </a:solidFill>
                <a:latin typeface="Arial Narrow" panose="020B0606020202030204" pitchFamily="34" charset="0"/>
              </a:rPr>
              <a:t>Arkansas Highway and Transportation Department, Bridgefarmer &amp; Associates</a:t>
            </a:r>
          </a:p>
        </p:txBody>
      </p:sp>
      <p:pic>
        <p:nvPicPr>
          <p:cNvPr id="34821" name="Picture 4" descr="Arkansas Piers.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457200"/>
            <a:ext cx="6094949"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3" descr="Arkansas Pier.jpg"/>
          <p:cNvPicPr>
            <a:picLocks noChangeAspect="1"/>
          </p:cNvPicPr>
          <p:nvPr/>
        </p:nvPicPr>
        <p:blipFill>
          <a:blip r:embed="rId3" cstate="email">
            <a:extLst>
              <a:ext uri="{28A0092B-C50C-407E-A947-70E740481C1C}">
                <a14:useLocalDpi xmlns:a14="http://schemas.microsoft.com/office/drawing/2010/main"/>
              </a:ext>
            </a:extLst>
          </a:blip>
          <a:srcRect l="-1038"/>
          <a:stretch>
            <a:fillRect/>
          </a:stretch>
        </p:blipFill>
        <p:spPr bwMode="auto">
          <a:xfrm>
            <a:off x="1447800" y="3270380"/>
            <a:ext cx="6167924" cy="259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Box 3"/>
          <p:cNvSpPr txBox="1">
            <a:spLocks noChangeArrowheads="1"/>
          </p:cNvSpPr>
          <p:nvPr/>
        </p:nvSpPr>
        <p:spPr bwMode="auto">
          <a:xfrm>
            <a:off x="4343400" y="5818930"/>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cs typeface="Arial" panose="020B0604020202020204" pitchFamily="34" charset="0"/>
              </a:rPr>
              <a:t>© Creative Design Resolutions, Inc. 2017, all rights reserved</a:t>
            </a:r>
          </a:p>
        </p:txBody>
      </p:sp>
    </p:spTree>
    <p:extLst>
      <p:ext uri="{BB962C8B-B14F-4D97-AF65-F5344CB8AC3E}">
        <p14:creationId xmlns:p14="http://schemas.microsoft.com/office/powerpoint/2010/main" val="3326849297"/>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35842" name="Picture 8" descr="DSC_643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334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 Box 8"/>
          <p:cNvSpPr txBox="1">
            <a:spLocks noChangeArrowheads="1"/>
          </p:cNvSpPr>
          <p:nvPr/>
        </p:nvSpPr>
        <p:spPr bwMode="auto">
          <a:xfrm>
            <a:off x="3175" y="622617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defRPr/>
            </a:pPr>
            <a:r>
              <a:rPr lang="en-US" altLang="en-US" sz="1400" b="1" dirty="0">
                <a:solidFill>
                  <a:schemeClr val="accent1"/>
                </a:solidFill>
                <a:latin typeface="Arial Narrow" panose="020B0606020202030204" pitchFamily="34" charset="0"/>
              </a:rPr>
              <a:t>Time Passages – 2001, Wichita, Kansas</a:t>
            </a:r>
          </a:p>
          <a:p>
            <a:pPr algn="r" eaLnBrk="1" hangingPunct="1">
              <a:defRPr/>
            </a:pPr>
            <a:r>
              <a:rPr lang="en-US" altLang="en-US" sz="1400" b="1" dirty="0">
                <a:solidFill>
                  <a:schemeClr val="accent1"/>
                </a:solidFill>
                <a:latin typeface="Arial Narrow" panose="020B0606020202030204" pitchFamily="34" charset="0"/>
              </a:rPr>
              <a:t>                   Kansas State Highway Administration</a:t>
            </a:r>
          </a:p>
        </p:txBody>
      </p:sp>
      <p:sp>
        <p:nvSpPr>
          <p:cNvPr id="35844" name="TextBox 3"/>
          <p:cNvSpPr txBox="1">
            <a:spLocks noChangeArrowheads="1"/>
          </p:cNvSpPr>
          <p:nvPr/>
        </p:nvSpPr>
        <p:spPr bwMode="auto">
          <a:xfrm>
            <a:off x="5827412" y="6019972"/>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cs typeface="Arial" panose="020B0604020202020204" pitchFamily="34" charset="0"/>
              </a:rPr>
              <a:t>© Creative Design Resolutions, Inc. 2017, all rights reserved</a:t>
            </a:r>
          </a:p>
        </p:txBody>
      </p:sp>
    </p:spTree>
    <p:extLst>
      <p:ext uri="{BB962C8B-B14F-4D97-AF65-F5344CB8AC3E}">
        <p14:creationId xmlns:p14="http://schemas.microsoft.com/office/powerpoint/2010/main" val="888739615"/>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38914" name="Picture 1" descr="KOLB BRIDGE VIEW 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96888"/>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7"/>
          <p:cNvSpPr txBox="1">
            <a:spLocks noChangeArrowheads="1"/>
          </p:cNvSpPr>
          <p:nvPr/>
        </p:nvSpPr>
        <p:spPr bwMode="auto">
          <a:xfrm>
            <a:off x="0" y="6284913"/>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defRPr/>
            </a:pPr>
            <a:r>
              <a:rPr lang="en-US" altLang="en-US" sz="1400" b="1" dirty="0">
                <a:solidFill>
                  <a:schemeClr val="accent1"/>
                </a:solidFill>
                <a:latin typeface="Arial Narrow" panose="020B0606020202030204" pitchFamily="34" charset="0"/>
              </a:rPr>
              <a:t>Sabino Canyon Road Bridge Design, Kolb Road Expansion Project ― 2011</a:t>
            </a:r>
          </a:p>
          <a:p>
            <a:pPr algn="r" eaLnBrk="1" hangingPunct="1">
              <a:defRPr/>
            </a:pPr>
            <a:r>
              <a:rPr lang="en-US" altLang="en-US" sz="1400" b="1" dirty="0">
                <a:solidFill>
                  <a:schemeClr val="accent1"/>
                </a:solidFill>
                <a:latin typeface="Arial Narrow" panose="020B0606020202030204" pitchFamily="34" charset="0"/>
              </a:rPr>
              <a:t>	Pima Arts Council, Tucson DOT, PSOMAS</a:t>
            </a:r>
          </a:p>
        </p:txBody>
      </p:sp>
      <p:sp>
        <p:nvSpPr>
          <p:cNvPr id="38916" name="TextBox 3"/>
          <p:cNvSpPr txBox="1">
            <a:spLocks noChangeArrowheads="1"/>
          </p:cNvSpPr>
          <p:nvPr/>
        </p:nvSpPr>
        <p:spPr bwMode="auto">
          <a:xfrm>
            <a:off x="5827412" y="6050308"/>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cs typeface="Arial" panose="020B0604020202020204" pitchFamily="34" charset="0"/>
              </a:rPr>
              <a:t>© Creative Design Resolutions, Inc. 2017, all rights reserved</a:t>
            </a:r>
          </a:p>
        </p:txBody>
      </p:sp>
    </p:spTree>
    <p:extLst>
      <p:ext uri="{BB962C8B-B14F-4D97-AF65-F5344CB8AC3E}">
        <p14:creationId xmlns:p14="http://schemas.microsoft.com/office/powerpoint/2010/main" val="2465241328"/>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36866" name="Picture 5" descr="DSCN0009_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7938" y="0"/>
            <a:ext cx="4716462" cy="308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 Box 5"/>
          <p:cNvSpPr txBox="1">
            <a:spLocks noChangeArrowheads="1"/>
          </p:cNvSpPr>
          <p:nvPr/>
        </p:nvSpPr>
        <p:spPr bwMode="auto">
          <a:xfrm>
            <a:off x="7938" y="6284913"/>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defRPr/>
            </a:pPr>
            <a:r>
              <a:rPr lang="en-US" altLang="en-US" sz="1400" b="1" dirty="0">
                <a:solidFill>
                  <a:schemeClr val="accent1"/>
                </a:solidFill>
                <a:latin typeface="Arial Narrow" panose="020B0606020202030204" pitchFamily="34" charset="0"/>
              </a:rPr>
              <a:t>23rd Street Parkway Bridge – 2002, Prince George’</a:t>
            </a:r>
            <a:r>
              <a:rPr lang="en-US" altLang="ja-JP" sz="1400" b="1" dirty="0">
                <a:solidFill>
                  <a:schemeClr val="accent1"/>
                </a:solidFill>
                <a:latin typeface="Arial Narrow" panose="020B0606020202030204" pitchFamily="34" charset="0"/>
              </a:rPr>
              <a:t>s County, Maryland</a:t>
            </a:r>
          </a:p>
          <a:p>
            <a:pPr algn="r" eaLnBrk="1" hangingPunct="1">
              <a:defRPr/>
            </a:pPr>
            <a:r>
              <a:rPr lang="en-US" altLang="en-US" sz="1400" b="1" dirty="0">
                <a:solidFill>
                  <a:schemeClr val="accent1"/>
                </a:solidFill>
                <a:latin typeface="Arial Narrow" panose="020B0606020202030204" pitchFamily="34" charset="0"/>
              </a:rPr>
              <a:t>        PG County Dept. of Public Works and Transportation</a:t>
            </a:r>
          </a:p>
        </p:txBody>
      </p:sp>
      <p:pic>
        <p:nvPicPr>
          <p:cNvPr id="36868" name="Picture 5" descr="DSCN0008.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38" y="3084513"/>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3"/>
          <p:cNvSpPr txBox="1">
            <a:spLocks noChangeArrowheads="1"/>
          </p:cNvSpPr>
          <p:nvPr/>
        </p:nvSpPr>
        <p:spPr bwMode="auto">
          <a:xfrm>
            <a:off x="5845518" y="6136073"/>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7E4232"/>
                </a:solidFill>
                <a:cs typeface="Arial" panose="020B0604020202020204" pitchFamily="34" charset="0"/>
              </a:rPr>
              <a:t>© Creative Design Resolutions, Inc. 2017, all rights reserved</a:t>
            </a:r>
          </a:p>
        </p:txBody>
      </p:sp>
      <p:pic>
        <p:nvPicPr>
          <p:cNvPr id="36870" name="Picture 4" descr="DSCN0004.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68813" y="-1588"/>
            <a:ext cx="4673600" cy="308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053" y="3048687"/>
            <a:ext cx="9133360" cy="138133"/>
          </a:xfrm>
          <a:prstGeom prst="rect">
            <a:avLst/>
          </a:prstGeom>
          <a:solidFill>
            <a:srgbClr val="7E4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4419600" y="0"/>
            <a:ext cx="228600" cy="3048687"/>
          </a:xfrm>
          <a:prstGeom prst="rect">
            <a:avLst/>
          </a:prstGeom>
          <a:solidFill>
            <a:srgbClr val="7E4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5298956"/>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39938" name="Picture 5" descr="DSCN0009_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0" y="1619811"/>
            <a:ext cx="50038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 Box 5"/>
          <p:cNvSpPr txBox="1">
            <a:spLocks noChangeArrowheads="1"/>
          </p:cNvSpPr>
          <p:nvPr/>
        </p:nvSpPr>
        <p:spPr bwMode="auto">
          <a:xfrm>
            <a:off x="7938" y="6262688"/>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defRPr/>
            </a:pPr>
            <a:r>
              <a:rPr lang="en-US" altLang="en-US" sz="1400" b="1" dirty="0">
                <a:solidFill>
                  <a:schemeClr val="accent1"/>
                </a:solidFill>
                <a:latin typeface="Arial Narrow" panose="020B0606020202030204" pitchFamily="34" charset="0"/>
              </a:rPr>
              <a:t>Racetrack Road Gateway Bridge – 2004, Bowie, Maryland </a:t>
            </a:r>
          </a:p>
          <a:p>
            <a:pPr algn="r" eaLnBrk="1" hangingPunct="1">
              <a:defRPr/>
            </a:pPr>
            <a:r>
              <a:rPr lang="en-US" altLang="en-US" sz="1400" b="1" dirty="0">
                <a:solidFill>
                  <a:schemeClr val="accent1"/>
                </a:solidFill>
                <a:latin typeface="Arial Narrow" panose="020B0606020202030204" pitchFamily="34" charset="0"/>
              </a:rPr>
              <a:t>PG County Dept. of Public Works and Transportation</a:t>
            </a:r>
          </a:p>
        </p:txBody>
      </p:sp>
      <p:pic>
        <p:nvPicPr>
          <p:cNvPr id="39941" name="Picture 6" descr="RTR-Horse.jpg"/>
          <p:cNvPicPr>
            <a:picLocks noChangeAspect="1"/>
          </p:cNvPicPr>
          <p:nvPr/>
        </p:nvPicPr>
        <p:blipFill>
          <a:blip r:embed="rId4" cstate="email">
            <a:extLst>
              <a:ext uri="{28A0092B-C50C-407E-A947-70E740481C1C}">
                <a14:useLocalDpi xmlns:a14="http://schemas.microsoft.com/office/drawing/2010/main"/>
              </a:ext>
            </a:extLst>
          </a:blip>
          <a:srcRect b="-882"/>
          <a:stretch>
            <a:fillRect/>
          </a:stretch>
        </p:blipFill>
        <p:spPr bwMode="auto">
          <a:xfrm>
            <a:off x="5308342" y="1619811"/>
            <a:ext cx="3827462"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Box 3"/>
          <p:cNvSpPr txBox="1">
            <a:spLocks noChangeArrowheads="1"/>
          </p:cNvSpPr>
          <p:nvPr/>
        </p:nvSpPr>
        <p:spPr bwMode="auto">
          <a:xfrm>
            <a:off x="5844403" y="4155435"/>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cs typeface="Arial" panose="020B0604020202020204" pitchFamily="34" charset="0"/>
              </a:rPr>
              <a:t>© Creative Design Resolutions, Inc. 2017, all rights reserved</a:t>
            </a:r>
          </a:p>
        </p:txBody>
      </p:sp>
    </p:spTree>
    <p:extLst>
      <p:ext uri="{BB962C8B-B14F-4D97-AF65-F5344CB8AC3E}">
        <p14:creationId xmlns:p14="http://schemas.microsoft.com/office/powerpoint/2010/main" val="2559140988"/>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162818" name="Title 1"/>
          <p:cNvSpPr>
            <a:spLocks noGrp="1"/>
          </p:cNvSpPr>
          <p:nvPr>
            <p:ph type="title"/>
          </p:nvPr>
        </p:nvSpPr>
        <p:spPr bwMode="auto">
          <a:xfrm>
            <a:off x="0" y="0"/>
            <a:ext cx="9144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rgbClr val="C00000"/>
                </a:solidFill>
                <a:latin typeface="Century Gothic" panose="020B0502020202020204" pitchFamily="34" charset="0"/>
              </a:rPr>
              <a:t>Retaining Walls</a:t>
            </a:r>
          </a:p>
        </p:txBody>
      </p:sp>
      <p:sp>
        <p:nvSpPr>
          <p:cNvPr id="4" name="Rectangle 3"/>
          <p:cNvSpPr/>
          <p:nvPr/>
        </p:nvSpPr>
        <p:spPr>
          <a:xfrm>
            <a:off x="0" y="696913"/>
            <a:ext cx="9144000" cy="369887"/>
          </a:xfrm>
          <a:prstGeom prst="rect">
            <a:avLst/>
          </a:prstGeom>
        </p:spPr>
        <p:txBody>
          <a:bodyPr>
            <a:spAutoFit/>
          </a:bodyPr>
          <a:lstStyle>
            <a:lvl1pPr eaLnBrk="0" hangingPunct="0">
              <a:defRPr sz="900">
                <a:solidFill>
                  <a:schemeClr val="tx1"/>
                </a:solidFill>
                <a:latin typeface="Helvetica" charset="0"/>
                <a:ea typeface="MS PGothic" pitchFamily="34" charset="-128"/>
              </a:defRPr>
            </a:lvl1pPr>
            <a:lvl2pPr marL="742950" indent="-285750" eaLnBrk="0" hangingPunct="0">
              <a:defRPr sz="900">
                <a:solidFill>
                  <a:schemeClr val="tx1"/>
                </a:solidFill>
                <a:latin typeface="Helvetica" charset="0"/>
                <a:ea typeface="MS PGothic" pitchFamily="34" charset="-128"/>
              </a:defRPr>
            </a:lvl2pPr>
            <a:lvl3pPr marL="1143000" indent="-228600" eaLnBrk="0" hangingPunct="0">
              <a:defRPr sz="900">
                <a:solidFill>
                  <a:schemeClr val="tx1"/>
                </a:solidFill>
                <a:latin typeface="Helvetica" charset="0"/>
                <a:ea typeface="MS PGothic" pitchFamily="34" charset="-128"/>
              </a:defRPr>
            </a:lvl3pPr>
            <a:lvl4pPr marL="1600200" indent="-228600" eaLnBrk="0" hangingPunct="0">
              <a:defRPr sz="900">
                <a:solidFill>
                  <a:schemeClr val="tx1"/>
                </a:solidFill>
                <a:latin typeface="Helvetica" charset="0"/>
                <a:ea typeface="MS PGothic" pitchFamily="34" charset="-128"/>
              </a:defRPr>
            </a:lvl4pPr>
            <a:lvl5pPr marL="2057400" indent="-228600" eaLnBrk="0" hangingPunct="0">
              <a:defRPr sz="900">
                <a:solidFill>
                  <a:schemeClr val="tx1"/>
                </a:solidFill>
                <a:latin typeface="Helvetica" charset="0"/>
                <a:ea typeface="MS PGothic" pitchFamily="34" charset="-128"/>
              </a:defRPr>
            </a:lvl5pPr>
            <a:lvl6pPr marL="2514600" indent="-228600" eaLnBrk="0" fontAlgn="base" hangingPunct="0">
              <a:spcBef>
                <a:spcPct val="0"/>
              </a:spcBef>
              <a:spcAft>
                <a:spcPct val="0"/>
              </a:spcAft>
              <a:defRPr sz="900">
                <a:solidFill>
                  <a:schemeClr val="tx1"/>
                </a:solidFill>
                <a:latin typeface="Helvetica" charset="0"/>
                <a:ea typeface="MS PGothic" pitchFamily="34" charset="-128"/>
              </a:defRPr>
            </a:lvl6pPr>
            <a:lvl7pPr marL="2971800" indent="-228600" eaLnBrk="0" fontAlgn="base" hangingPunct="0">
              <a:spcBef>
                <a:spcPct val="0"/>
              </a:spcBef>
              <a:spcAft>
                <a:spcPct val="0"/>
              </a:spcAft>
              <a:defRPr sz="900">
                <a:solidFill>
                  <a:schemeClr val="tx1"/>
                </a:solidFill>
                <a:latin typeface="Helvetica" charset="0"/>
                <a:ea typeface="MS PGothic" pitchFamily="34" charset="-128"/>
              </a:defRPr>
            </a:lvl7pPr>
            <a:lvl8pPr marL="3429000" indent="-228600" eaLnBrk="0" fontAlgn="base" hangingPunct="0">
              <a:spcBef>
                <a:spcPct val="0"/>
              </a:spcBef>
              <a:spcAft>
                <a:spcPct val="0"/>
              </a:spcAft>
              <a:defRPr sz="900">
                <a:solidFill>
                  <a:schemeClr val="tx1"/>
                </a:solidFill>
                <a:latin typeface="Helvetica" charset="0"/>
                <a:ea typeface="MS PGothic" pitchFamily="34" charset="-128"/>
              </a:defRPr>
            </a:lvl8pPr>
            <a:lvl9pPr marL="3886200" indent="-228600" eaLnBrk="0" fontAlgn="base" hangingPunct="0">
              <a:spcBef>
                <a:spcPct val="0"/>
              </a:spcBef>
              <a:spcAft>
                <a:spcPct val="0"/>
              </a:spcAft>
              <a:defRPr sz="900">
                <a:solidFill>
                  <a:schemeClr val="tx1"/>
                </a:solidFill>
                <a:latin typeface="Helvetica" charset="0"/>
                <a:ea typeface="MS PGothic" pitchFamily="34" charset="-128"/>
              </a:defRPr>
            </a:lvl9pPr>
          </a:lstStyle>
          <a:p>
            <a:pPr algn="ctr" eaLnBrk="1" hangingPunct="1">
              <a:defRPr/>
            </a:pPr>
            <a:r>
              <a:rPr lang="en-US" altLang="en-US" sz="1800" dirty="0">
                <a:solidFill>
                  <a:srgbClr val="BADDE1"/>
                </a:solidFill>
                <a:effectLst>
                  <a:outerShdw blurRad="38100" dist="38100" dir="2700000" algn="tl">
                    <a:srgbClr val="000000"/>
                  </a:outerShdw>
                </a:effectLst>
                <a:latin typeface="Century Gothic" pitchFamily="34" charset="0"/>
              </a:rPr>
              <a:t>Rethink Rebar, Redesign Retaining Walls</a:t>
            </a:r>
          </a:p>
        </p:txBody>
      </p:sp>
      <p:pic>
        <p:nvPicPr>
          <p:cNvPr id="162820" name="Picture 5" descr="IMG_1269.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bwMode="auto">
          <a:xfrm>
            <a:off x="914400" y="1295400"/>
            <a:ext cx="7315200" cy="48768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44034" name="Picture 7" descr="IMG_129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04800"/>
            <a:ext cx="5578475"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4"/>
          <p:cNvSpPr txBox="1">
            <a:spLocks noChangeArrowheads="1"/>
          </p:cNvSpPr>
          <p:nvPr/>
        </p:nvSpPr>
        <p:spPr bwMode="auto">
          <a:xfrm>
            <a:off x="0" y="62579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defRPr/>
            </a:pPr>
            <a:r>
              <a:rPr lang="en-US" altLang="en-US" sz="1400" b="1" dirty="0">
                <a:solidFill>
                  <a:schemeClr val="accent1"/>
                </a:solidFill>
                <a:latin typeface="Arial Narrow" panose="020B0606020202030204" pitchFamily="34" charset="0"/>
              </a:rPr>
              <a:t>US 54 – 2002-2005, Wichita, Kansas</a:t>
            </a:r>
          </a:p>
          <a:p>
            <a:pPr algn="r" eaLnBrk="1" hangingPunct="1">
              <a:defRPr/>
            </a:pPr>
            <a:r>
              <a:rPr lang="en-US" altLang="en-US" sz="1400" b="1" dirty="0">
                <a:solidFill>
                  <a:schemeClr val="accent1"/>
                </a:solidFill>
                <a:latin typeface="Arial Narrow" panose="020B0606020202030204" pitchFamily="34" charset="0"/>
              </a:rPr>
              <a:t>		Kansas State Highway Administration, Cook Flatt Strobel Engineers</a:t>
            </a:r>
          </a:p>
        </p:txBody>
      </p:sp>
      <p:pic>
        <p:nvPicPr>
          <p:cNvPr id="44036" name="Picture 4" descr="DSC_880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78475" y="304800"/>
            <a:ext cx="3565525"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10" descr="us54bright.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00400" y="3305175"/>
            <a:ext cx="594360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3" descr="US 54 Highway detail .jpg"/>
          <p:cNvPicPr>
            <a:picLocks noChangeAspect="1"/>
          </p:cNvPicPr>
          <p:nvPr/>
        </p:nvPicPr>
        <p:blipFill>
          <a:blip r:embed="rId6" cstate="email">
            <a:extLst>
              <a:ext uri="{28A0092B-C50C-407E-A947-70E740481C1C}">
                <a14:useLocalDpi xmlns:a14="http://schemas.microsoft.com/office/drawing/2010/main"/>
              </a:ext>
            </a:extLst>
          </a:blip>
          <a:srcRect t="-1205"/>
          <a:stretch>
            <a:fillRect/>
          </a:stretch>
        </p:blipFill>
        <p:spPr bwMode="auto">
          <a:xfrm>
            <a:off x="0" y="3268663"/>
            <a:ext cx="3276600"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Box 3"/>
          <p:cNvSpPr txBox="1">
            <a:spLocks noChangeArrowheads="1"/>
          </p:cNvSpPr>
          <p:nvPr/>
        </p:nvSpPr>
        <p:spPr bwMode="auto">
          <a:xfrm>
            <a:off x="5867400" y="5877719"/>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defRPr/>
            </a:pPr>
            <a:r>
              <a:rPr lang="en-US" altLang="en-US" sz="600" dirty="0">
                <a:solidFill>
                  <a:schemeClr val="accent3">
                    <a:lumMod val="95000"/>
                  </a:schemeClr>
                </a:solidFill>
                <a:cs typeface="Arial" panose="020B0604020202020204" pitchFamily="34" charset="0"/>
              </a:rPr>
              <a:t>© Creative Design Resolutions, Inc. 2017, all rights reserved</a:t>
            </a:r>
          </a:p>
        </p:txBody>
      </p:sp>
      <p:sp>
        <p:nvSpPr>
          <p:cNvPr id="2" name="Rectangle 1"/>
          <p:cNvSpPr/>
          <p:nvPr/>
        </p:nvSpPr>
        <p:spPr>
          <a:xfrm>
            <a:off x="5578475" y="304800"/>
            <a:ext cx="136525" cy="2763838"/>
          </a:xfrm>
          <a:prstGeom prst="rect">
            <a:avLst/>
          </a:prstGeom>
          <a:solidFill>
            <a:srgbClr val="7E4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246438" y="3264178"/>
            <a:ext cx="136525" cy="2763838"/>
          </a:xfrm>
          <a:prstGeom prst="rect">
            <a:avLst/>
          </a:prstGeom>
          <a:solidFill>
            <a:srgbClr val="7E4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7428402"/>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554666" y="1143000"/>
            <a:ext cx="8046156" cy="4525963"/>
          </a:xfrm>
        </p:spPr>
      </p:pic>
      <p:sp>
        <p:nvSpPr>
          <p:cNvPr id="6" name="TextBox 3"/>
          <p:cNvSpPr txBox="1">
            <a:spLocks noChangeArrowheads="1"/>
          </p:cNvSpPr>
          <p:nvPr/>
        </p:nvSpPr>
        <p:spPr bwMode="auto">
          <a:xfrm>
            <a:off x="5334859" y="5612557"/>
            <a:ext cx="3352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defRPr/>
            </a:pPr>
            <a:r>
              <a:rPr lang="en-US" altLang="en-US" sz="800" dirty="0">
                <a:solidFill>
                  <a:schemeClr val="bg1"/>
                </a:solidFill>
                <a:cs typeface="Arial" panose="020B0604020202020204" pitchFamily="34" charset="0"/>
              </a:rPr>
              <a:t>Credit: Change.org</a:t>
            </a:r>
          </a:p>
        </p:txBody>
      </p:sp>
    </p:spTree>
    <p:extLst>
      <p:ext uri="{BB962C8B-B14F-4D97-AF65-F5344CB8AC3E}">
        <p14:creationId xmlns:p14="http://schemas.microsoft.com/office/powerpoint/2010/main" val="22971576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76802" name="Text Box 7"/>
          <p:cNvSpPr txBox="1">
            <a:spLocks noChangeArrowheads="1"/>
          </p:cNvSpPr>
          <p:nvPr/>
        </p:nvSpPr>
        <p:spPr bwMode="auto">
          <a:xfrm>
            <a:off x="2235200" y="6281738"/>
            <a:ext cx="68580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0" tIns="34285" rIns="68570" bIns="34285">
            <a:spAutoFit/>
          </a:bodyPr>
          <a:lstStyle>
            <a:lvl1pPr>
              <a:defRPr sz="900">
                <a:solidFill>
                  <a:schemeClr val="tx1"/>
                </a:solidFill>
                <a:latin typeface="Helvetica" panose="020B0604020202020204" pitchFamily="34" charset="0"/>
                <a:cs typeface="Arial" panose="020B0604020202020204" pitchFamily="34" charset="0"/>
              </a:defRPr>
            </a:lvl1pPr>
            <a:lvl2pPr marL="742950" indent="-285750">
              <a:defRPr sz="900">
                <a:solidFill>
                  <a:schemeClr val="tx1"/>
                </a:solidFill>
                <a:latin typeface="Helvetica" panose="020B0604020202020204" pitchFamily="34" charset="0"/>
                <a:cs typeface="Arial" panose="020B0604020202020204" pitchFamily="34" charset="0"/>
              </a:defRPr>
            </a:lvl2pPr>
            <a:lvl3pPr marL="1143000" indent="-228600">
              <a:defRPr sz="900">
                <a:solidFill>
                  <a:schemeClr val="tx1"/>
                </a:solidFill>
                <a:latin typeface="Helvetica" panose="020B0604020202020204" pitchFamily="34" charset="0"/>
                <a:cs typeface="Arial" panose="020B0604020202020204" pitchFamily="34" charset="0"/>
              </a:defRPr>
            </a:lvl3pPr>
            <a:lvl4pPr marL="1600200" indent="-228600">
              <a:defRPr sz="900">
                <a:solidFill>
                  <a:schemeClr val="tx1"/>
                </a:solidFill>
                <a:latin typeface="Helvetica" panose="020B0604020202020204" pitchFamily="34" charset="0"/>
                <a:cs typeface="Arial" panose="020B0604020202020204" pitchFamily="34" charset="0"/>
              </a:defRPr>
            </a:lvl4pPr>
            <a:lvl5pPr marL="2057400" indent="-228600">
              <a:defRPr sz="900">
                <a:solidFill>
                  <a:schemeClr val="tx1"/>
                </a:solidFill>
                <a:latin typeface="Helvetica" panose="020B0604020202020204" pitchFamily="34" charset="0"/>
                <a:cs typeface="Arial" panose="020B0604020202020204" pitchFamily="34" charset="0"/>
              </a:defRPr>
            </a:lvl5pPr>
            <a:lvl6pPr marL="2514600" indent="-228600" eaLnBrk="0" fontAlgn="base" hangingPunct="0">
              <a:spcBef>
                <a:spcPct val="0"/>
              </a:spcBef>
              <a:spcAft>
                <a:spcPct val="0"/>
              </a:spcAft>
              <a:defRPr sz="900">
                <a:solidFill>
                  <a:schemeClr val="tx1"/>
                </a:solidFill>
                <a:latin typeface="Helvetica" panose="020B0604020202020204" pitchFamily="34" charset="0"/>
                <a:cs typeface="Arial" panose="020B0604020202020204" pitchFamily="34" charset="0"/>
              </a:defRPr>
            </a:lvl6pPr>
            <a:lvl7pPr marL="2971800" indent="-228600" eaLnBrk="0" fontAlgn="base" hangingPunct="0">
              <a:spcBef>
                <a:spcPct val="0"/>
              </a:spcBef>
              <a:spcAft>
                <a:spcPct val="0"/>
              </a:spcAft>
              <a:defRPr sz="900">
                <a:solidFill>
                  <a:schemeClr val="tx1"/>
                </a:solidFill>
                <a:latin typeface="Helvetica" panose="020B0604020202020204" pitchFamily="34" charset="0"/>
                <a:cs typeface="Arial" panose="020B0604020202020204" pitchFamily="34" charset="0"/>
              </a:defRPr>
            </a:lvl7pPr>
            <a:lvl8pPr marL="3429000" indent="-228600" eaLnBrk="0" fontAlgn="base" hangingPunct="0">
              <a:spcBef>
                <a:spcPct val="0"/>
              </a:spcBef>
              <a:spcAft>
                <a:spcPct val="0"/>
              </a:spcAft>
              <a:defRPr sz="900">
                <a:solidFill>
                  <a:schemeClr val="tx1"/>
                </a:solidFill>
                <a:latin typeface="Helvetica" panose="020B0604020202020204" pitchFamily="34" charset="0"/>
                <a:cs typeface="Arial" panose="020B0604020202020204" pitchFamily="34" charset="0"/>
              </a:defRPr>
            </a:lvl8pPr>
            <a:lvl9pPr marL="3886200" indent="-228600" eaLnBrk="0" fontAlgn="base" hangingPunct="0">
              <a:spcBef>
                <a:spcPct val="0"/>
              </a:spcBef>
              <a:spcAft>
                <a:spcPct val="0"/>
              </a:spcAft>
              <a:defRPr sz="900">
                <a:solidFill>
                  <a:schemeClr val="tx1"/>
                </a:solidFill>
                <a:latin typeface="Helvetica" panose="020B0604020202020204" pitchFamily="34" charset="0"/>
                <a:cs typeface="Arial" panose="020B0604020202020204" pitchFamily="34" charset="0"/>
              </a:defRPr>
            </a:lvl9pPr>
          </a:lstStyle>
          <a:p>
            <a:pPr algn="r" eaLnBrk="1" hangingPunct="1">
              <a:defRPr/>
            </a:pPr>
            <a:r>
              <a:rPr lang="en-US" altLang="en-US" sz="1400" b="1" dirty="0">
                <a:solidFill>
                  <a:schemeClr val="accent1"/>
                </a:solidFill>
                <a:latin typeface="Arial Narrow" panose="020B0606020202030204" pitchFamily="34" charset="0"/>
                <a:cs typeface="+mn-cs"/>
              </a:rPr>
              <a:t>I-270 and US-33 Interchange – Dublin, Ohio</a:t>
            </a:r>
          </a:p>
          <a:p>
            <a:pPr algn="r" eaLnBrk="1" hangingPunct="1">
              <a:defRPr/>
            </a:pPr>
            <a:r>
              <a:rPr lang="en-US" altLang="en-US" sz="1400" b="1" dirty="0">
                <a:solidFill>
                  <a:schemeClr val="accent1"/>
                </a:solidFill>
                <a:latin typeface="Arial Narrow" panose="020B0606020202030204" pitchFamily="34" charset="0"/>
                <a:cs typeface="+mn-cs"/>
              </a:rPr>
              <a:t>City of Dublin, ODOT, CH2M Hill, Inc.</a:t>
            </a:r>
          </a:p>
        </p:txBody>
      </p:sp>
      <p:graphicFrame>
        <p:nvGraphicFramePr>
          <p:cNvPr id="46083" name="Object 1"/>
          <p:cNvGraphicFramePr>
            <a:graphicFrameLocks noChangeAspect="1"/>
          </p:cNvGraphicFramePr>
          <p:nvPr>
            <p:extLst>
              <p:ext uri="{D42A27DB-BD31-4B8C-83A1-F6EECF244321}">
                <p14:modId xmlns:p14="http://schemas.microsoft.com/office/powerpoint/2010/main" val="1390304949"/>
              </p:ext>
            </p:extLst>
          </p:nvPr>
        </p:nvGraphicFramePr>
        <p:xfrm>
          <a:off x="731065" y="81477"/>
          <a:ext cx="7708900" cy="3968750"/>
        </p:xfrm>
        <a:graphic>
          <a:graphicData uri="http://schemas.openxmlformats.org/presentationml/2006/ole">
            <mc:AlternateContent xmlns:mc="http://schemas.openxmlformats.org/markup-compatibility/2006">
              <mc:Choice xmlns:v="urn:schemas-microsoft-com:vml" Requires="v">
                <p:oleObj spid="_x0000_s186425" name="Image" r:id="rId4" imgW="7315215" imgH="4114808" progId="Photoshop.Image.13">
                  <p:embed/>
                </p:oleObj>
              </mc:Choice>
              <mc:Fallback>
                <p:oleObj name="Image" r:id="rId4" imgW="7315215" imgH="4114808" progId="Photoshop.Image.13">
                  <p:embed/>
                  <p:pic>
                    <p:nvPicPr>
                      <p:cNvPr id="46083"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065" y="81477"/>
                        <a:ext cx="77089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6084" name="Picture 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4154573"/>
            <a:ext cx="914400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Box 3"/>
          <p:cNvSpPr txBox="1">
            <a:spLocks noChangeArrowheads="1"/>
          </p:cNvSpPr>
          <p:nvPr/>
        </p:nvSpPr>
        <p:spPr bwMode="auto">
          <a:xfrm>
            <a:off x="5816600" y="6094733"/>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defRPr/>
            </a:pPr>
            <a:r>
              <a:rPr lang="en-US" altLang="en-US" sz="600" dirty="0">
                <a:solidFill>
                  <a:srgbClr val="635037"/>
                </a:solidFill>
                <a:cs typeface="Arial" panose="020B0604020202020204" pitchFamily="34" charset="0"/>
              </a:rPr>
              <a:t>© Creative Design Resolutions, Inc. 2017, all rights reserved</a:t>
            </a:r>
          </a:p>
        </p:txBody>
      </p:sp>
    </p:spTree>
    <p:extLst>
      <p:ext uri="{BB962C8B-B14F-4D97-AF65-F5344CB8AC3E}">
        <p14:creationId xmlns:p14="http://schemas.microsoft.com/office/powerpoint/2010/main" val="866329531"/>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48130"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0" y="2554630"/>
            <a:ext cx="9144000"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Text Box 5"/>
          <p:cNvSpPr txBox="1">
            <a:spLocks noChangeArrowheads="1"/>
          </p:cNvSpPr>
          <p:nvPr/>
        </p:nvSpPr>
        <p:spPr bwMode="auto">
          <a:xfrm>
            <a:off x="5064125" y="6280150"/>
            <a:ext cx="411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defRPr/>
            </a:pPr>
            <a:r>
              <a:rPr lang="en-US" altLang="en-US" sz="1400" b="1" dirty="0">
                <a:solidFill>
                  <a:schemeClr val="accent1"/>
                </a:solidFill>
                <a:latin typeface="Arial Narrow" panose="020B0606020202030204" pitchFamily="34" charset="0"/>
              </a:rPr>
              <a:t>US 19 &amp; SR 60 Overpass – 2013, Clearwater,  Florida</a:t>
            </a:r>
          </a:p>
          <a:p>
            <a:pPr algn="r" eaLnBrk="1" hangingPunct="1">
              <a:defRPr/>
            </a:pPr>
            <a:r>
              <a:rPr lang="en-US" altLang="en-US" sz="1400" b="1" dirty="0">
                <a:solidFill>
                  <a:schemeClr val="accent1"/>
                </a:solidFill>
                <a:latin typeface="Arial Narrow" panose="020B0606020202030204" pitchFamily="34" charset="0"/>
              </a:rPr>
              <a:t>City of Clearwater, FDOT, Hubbard</a:t>
            </a:r>
          </a:p>
        </p:txBody>
      </p:sp>
      <p:sp>
        <p:nvSpPr>
          <p:cNvPr id="159748" name="TextBox 3"/>
          <p:cNvSpPr txBox="1">
            <a:spLocks noChangeArrowheads="1"/>
          </p:cNvSpPr>
          <p:nvPr/>
        </p:nvSpPr>
        <p:spPr bwMode="auto">
          <a:xfrm>
            <a:off x="5853284" y="6134614"/>
            <a:ext cx="3352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defRPr/>
            </a:pPr>
            <a:r>
              <a:rPr lang="en-US" altLang="en-US" sz="800" dirty="0">
                <a:solidFill>
                  <a:schemeClr val="accent3">
                    <a:lumMod val="95000"/>
                  </a:schemeClr>
                </a:solidFill>
                <a:cs typeface="Arial" panose="020B0604020202020204" pitchFamily="34" charset="0"/>
              </a:rPr>
              <a:t>© Creative Design Resolutions, Inc. 2017, all rights reserved</a:t>
            </a:r>
          </a:p>
        </p:txBody>
      </p:sp>
      <p:pic>
        <p:nvPicPr>
          <p:cNvPr id="48133" name="Picture 3" descr="Clearwater.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572000" y="0"/>
            <a:ext cx="4572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3" descr="Clearwater MSE Walls.jpg"/>
          <p:cNvPicPr>
            <a:picLocks noChangeAspect="1"/>
          </p:cNvPicPr>
          <p:nvPr/>
        </p:nvPicPr>
        <p:blipFill rotWithShape="1">
          <a:blip r:embed="rId4" cstate="email">
            <a:extLst>
              <a:ext uri="{28A0092B-C50C-407E-A947-70E740481C1C}">
                <a14:useLocalDpi xmlns:a14="http://schemas.microsoft.com/office/drawing/2010/main"/>
              </a:ext>
            </a:extLst>
          </a:blip>
          <a:srcRect r="-1"/>
          <a:stretch/>
        </p:blipFill>
        <p:spPr bwMode="auto">
          <a:xfrm>
            <a:off x="-1" y="9650"/>
            <a:ext cx="4423139"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1583700"/>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193538" name="Picture 4" descr="site work 1 cop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9800" y="304800"/>
            <a:ext cx="44323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79638" y="533400"/>
            <a:ext cx="4516437" cy="708025"/>
          </a:xfrm>
          <a:prstGeom prst="rect">
            <a:avLst/>
          </a:prstGeom>
        </p:spPr>
        <p:txBody>
          <a:bodyPr wrap="none">
            <a:spAutoFit/>
          </a:bodyPr>
          <a:lstStyle>
            <a:lvl1pPr eaLnBrk="0" hangingPunct="0">
              <a:defRPr sz="900">
                <a:solidFill>
                  <a:schemeClr val="tx1"/>
                </a:solidFill>
                <a:latin typeface="Helvetica" charset="0"/>
                <a:ea typeface="MS PGothic" pitchFamily="34" charset="-128"/>
              </a:defRPr>
            </a:lvl1pPr>
            <a:lvl2pPr marL="742950" indent="-285750" eaLnBrk="0" hangingPunct="0">
              <a:defRPr sz="900">
                <a:solidFill>
                  <a:schemeClr val="tx1"/>
                </a:solidFill>
                <a:latin typeface="Helvetica" charset="0"/>
                <a:ea typeface="MS PGothic" pitchFamily="34" charset="-128"/>
              </a:defRPr>
            </a:lvl2pPr>
            <a:lvl3pPr marL="1143000" indent="-228600" eaLnBrk="0" hangingPunct="0">
              <a:defRPr sz="900">
                <a:solidFill>
                  <a:schemeClr val="tx1"/>
                </a:solidFill>
                <a:latin typeface="Helvetica" charset="0"/>
                <a:ea typeface="MS PGothic" pitchFamily="34" charset="-128"/>
              </a:defRPr>
            </a:lvl3pPr>
            <a:lvl4pPr marL="1600200" indent="-228600" eaLnBrk="0" hangingPunct="0">
              <a:defRPr sz="900">
                <a:solidFill>
                  <a:schemeClr val="tx1"/>
                </a:solidFill>
                <a:latin typeface="Helvetica" charset="0"/>
                <a:ea typeface="MS PGothic" pitchFamily="34" charset="-128"/>
              </a:defRPr>
            </a:lvl4pPr>
            <a:lvl5pPr marL="2057400" indent="-228600" eaLnBrk="0" hangingPunct="0">
              <a:defRPr sz="900">
                <a:solidFill>
                  <a:schemeClr val="tx1"/>
                </a:solidFill>
                <a:latin typeface="Helvetica" charset="0"/>
                <a:ea typeface="MS PGothic" pitchFamily="34" charset="-128"/>
              </a:defRPr>
            </a:lvl5pPr>
            <a:lvl6pPr marL="2514600" indent="-228600" eaLnBrk="0" fontAlgn="base" hangingPunct="0">
              <a:spcBef>
                <a:spcPct val="0"/>
              </a:spcBef>
              <a:spcAft>
                <a:spcPct val="0"/>
              </a:spcAft>
              <a:defRPr sz="900">
                <a:solidFill>
                  <a:schemeClr val="tx1"/>
                </a:solidFill>
                <a:latin typeface="Helvetica" charset="0"/>
                <a:ea typeface="MS PGothic" pitchFamily="34" charset="-128"/>
              </a:defRPr>
            </a:lvl6pPr>
            <a:lvl7pPr marL="2971800" indent="-228600" eaLnBrk="0" fontAlgn="base" hangingPunct="0">
              <a:spcBef>
                <a:spcPct val="0"/>
              </a:spcBef>
              <a:spcAft>
                <a:spcPct val="0"/>
              </a:spcAft>
              <a:defRPr sz="900">
                <a:solidFill>
                  <a:schemeClr val="tx1"/>
                </a:solidFill>
                <a:latin typeface="Helvetica" charset="0"/>
                <a:ea typeface="MS PGothic" pitchFamily="34" charset="-128"/>
              </a:defRPr>
            </a:lvl7pPr>
            <a:lvl8pPr marL="3429000" indent="-228600" eaLnBrk="0" fontAlgn="base" hangingPunct="0">
              <a:spcBef>
                <a:spcPct val="0"/>
              </a:spcBef>
              <a:spcAft>
                <a:spcPct val="0"/>
              </a:spcAft>
              <a:defRPr sz="900">
                <a:solidFill>
                  <a:schemeClr val="tx1"/>
                </a:solidFill>
                <a:latin typeface="Helvetica" charset="0"/>
                <a:ea typeface="MS PGothic" pitchFamily="34" charset="-128"/>
              </a:defRPr>
            </a:lvl8pPr>
            <a:lvl9pPr marL="3886200" indent="-228600" eaLnBrk="0" fontAlgn="base" hangingPunct="0">
              <a:spcBef>
                <a:spcPct val="0"/>
              </a:spcBef>
              <a:spcAft>
                <a:spcPct val="0"/>
              </a:spcAft>
              <a:defRPr sz="900">
                <a:solidFill>
                  <a:schemeClr val="tx1"/>
                </a:solidFill>
                <a:latin typeface="Helvetica" charset="0"/>
                <a:ea typeface="MS PGothic" pitchFamily="34" charset="-128"/>
              </a:defRPr>
            </a:lvl9pPr>
          </a:lstStyle>
          <a:p>
            <a:pPr algn="ctr" eaLnBrk="1" hangingPunct="1">
              <a:defRPr/>
            </a:pPr>
            <a:r>
              <a:rPr lang="en-US" altLang="en-US" sz="2000" b="1" dirty="0">
                <a:solidFill>
                  <a:srgbClr val="C00000"/>
                </a:solidFill>
                <a:effectLst>
                  <a:outerShdw blurRad="38100" dist="38100" dir="2700000" algn="tl">
                    <a:srgbClr val="000000"/>
                  </a:outerShdw>
                </a:effectLst>
                <a:latin typeface="Arial" pitchFamily="34" charset="0"/>
              </a:rPr>
              <a:t>Aesthetics Integrated into </a:t>
            </a:r>
          </a:p>
          <a:p>
            <a:pPr algn="ctr" eaLnBrk="1" hangingPunct="1">
              <a:defRPr/>
            </a:pPr>
            <a:r>
              <a:rPr lang="en-US" altLang="en-US" sz="2000" b="1" dirty="0">
                <a:solidFill>
                  <a:srgbClr val="C00000"/>
                </a:solidFill>
                <a:effectLst>
                  <a:outerShdw blurRad="38100" dist="38100" dir="2700000" algn="tl">
                    <a:srgbClr val="000000"/>
                  </a:outerShdw>
                </a:effectLst>
                <a:latin typeface="Arial" pitchFamily="34" charset="0"/>
              </a:rPr>
              <a:t>Normal Construction Environments</a:t>
            </a:r>
          </a:p>
        </p:txBody>
      </p:sp>
      <p:sp>
        <p:nvSpPr>
          <p:cNvPr id="193540" name="Text Box 8"/>
          <p:cNvSpPr txBox="1">
            <a:spLocks noChangeArrowheads="1"/>
          </p:cNvSpPr>
          <p:nvPr/>
        </p:nvSpPr>
        <p:spPr bwMode="auto">
          <a:xfrm>
            <a:off x="0" y="63246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Time Passages – 2001, Wichita, Kansas	 </a:t>
            </a:r>
          </a:p>
          <a:p>
            <a:pPr algn="r" eaLnBrk="1" hangingPunct="1"/>
            <a:r>
              <a:rPr lang="en-US" altLang="en-US" sz="1400" b="1" dirty="0">
                <a:solidFill>
                  <a:schemeClr val="accent1"/>
                </a:solidFill>
                <a:latin typeface="Arial Narrow" panose="020B0606020202030204" pitchFamily="34" charset="0"/>
              </a:rPr>
              <a:t>                   Kansas State Highway Administration, Cook Flatt Strobel Engineers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195586" name="Picture 4" descr="Site work 2 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Text Box 8"/>
          <p:cNvSpPr txBox="1">
            <a:spLocks noChangeArrowheads="1"/>
          </p:cNvSpPr>
          <p:nvPr/>
        </p:nvSpPr>
        <p:spPr bwMode="auto">
          <a:xfrm>
            <a:off x="0" y="63246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Time Passages – 2001, Wichita, Kansas	 </a:t>
            </a:r>
          </a:p>
          <a:p>
            <a:pPr algn="r" eaLnBrk="1" hangingPunct="1"/>
            <a:r>
              <a:rPr lang="en-US" altLang="en-US" sz="1400" b="1" dirty="0">
                <a:solidFill>
                  <a:schemeClr val="accent1"/>
                </a:solidFill>
                <a:latin typeface="Arial Narrow" panose="020B0606020202030204" pitchFamily="34" charset="0"/>
              </a:rPr>
              <a:t>                   Kansas State Highway Administration, Cook Flatt Strobel Engineers</a:t>
            </a:r>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197634" name="Picture 3" descr="CFL_Sitework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Text Box 8"/>
          <p:cNvSpPr txBox="1">
            <a:spLocks noChangeArrowheads="1"/>
          </p:cNvSpPr>
          <p:nvPr/>
        </p:nvSpPr>
        <p:spPr bwMode="auto">
          <a:xfrm>
            <a:off x="0" y="63246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Time Passages – 2001, Wichita, Kansas	 </a:t>
            </a:r>
          </a:p>
          <a:p>
            <a:pPr algn="r" eaLnBrk="1" hangingPunct="1"/>
            <a:r>
              <a:rPr lang="en-US" altLang="en-US" sz="1400" b="1" dirty="0">
                <a:solidFill>
                  <a:schemeClr val="accent1"/>
                </a:solidFill>
                <a:latin typeface="Arial Narrow" panose="020B0606020202030204" pitchFamily="34" charset="0"/>
              </a:rPr>
              <a:t>                   Kansas State Highway Administration, Cook Flatt Strobel Engineers</a:t>
            </a:r>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199682" name="Picture 4" descr="#1AA WICHITA .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334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Text Box 8"/>
          <p:cNvSpPr txBox="1">
            <a:spLocks noChangeArrowheads="1"/>
          </p:cNvSpPr>
          <p:nvPr/>
        </p:nvSpPr>
        <p:spPr bwMode="auto">
          <a:xfrm>
            <a:off x="0" y="63246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Time Passages – 2001, Wichita, Kansas	 </a:t>
            </a:r>
          </a:p>
          <a:p>
            <a:pPr algn="r" eaLnBrk="1" hangingPunct="1"/>
            <a:r>
              <a:rPr lang="en-US" altLang="en-US" sz="1400" b="1" dirty="0">
                <a:solidFill>
                  <a:schemeClr val="accent1"/>
                </a:solidFill>
                <a:latin typeface="Arial Narrow" panose="020B0606020202030204" pitchFamily="34" charset="0"/>
              </a:rPr>
              <a:t>                   Kansas State Highway Administration, Cook Flatt Strobel Engineers</a:t>
            </a:r>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01730" name="Picture 3" descr="KelloggOliver_CFL2.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00"/>
            <a:ext cx="91440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Text Box 8"/>
          <p:cNvSpPr txBox="1">
            <a:spLocks noChangeArrowheads="1"/>
          </p:cNvSpPr>
          <p:nvPr/>
        </p:nvSpPr>
        <p:spPr bwMode="auto">
          <a:xfrm>
            <a:off x="0" y="63246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Time Passages – 2001, Wichita, Kansas	 </a:t>
            </a:r>
          </a:p>
          <a:p>
            <a:pPr algn="r" eaLnBrk="1" hangingPunct="1"/>
            <a:r>
              <a:rPr lang="en-US" altLang="en-US" sz="1400" b="1" dirty="0">
                <a:solidFill>
                  <a:schemeClr val="accent1"/>
                </a:solidFill>
                <a:latin typeface="Arial Narrow" panose="020B0606020202030204" pitchFamily="34" charset="0"/>
              </a:rPr>
              <a:t>                   Kansas State Highway Administration, Cook Flatt Strobel Engineers</a:t>
            </a:r>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03778" name="Picture 6" descr="Man Wall.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2200" y="228600"/>
            <a:ext cx="4114800"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Text Box 8"/>
          <p:cNvSpPr txBox="1">
            <a:spLocks noChangeArrowheads="1"/>
          </p:cNvSpPr>
          <p:nvPr/>
        </p:nvSpPr>
        <p:spPr bwMode="auto">
          <a:xfrm>
            <a:off x="0" y="63246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Time Passages – 2001, Wichita, Kansas	 </a:t>
            </a:r>
          </a:p>
          <a:p>
            <a:pPr algn="r" eaLnBrk="1" hangingPunct="1"/>
            <a:r>
              <a:rPr lang="en-US" altLang="en-US" sz="1400" b="1" dirty="0">
                <a:solidFill>
                  <a:schemeClr val="accent1"/>
                </a:solidFill>
                <a:latin typeface="Arial Narrow" panose="020B0606020202030204" pitchFamily="34" charset="0"/>
              </a:rPr>
              <a:t>                   Kansas State Highway Administration, Cook Flatt Strobel Engineers</a:t>
            </a:r>
          </a:p>
        </p:txBody>
      </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05826" name="Picture 2" descr="DSC_6446"/>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355" y="990600"/>
            <a:ext cx="9137820" cy="479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7" name="Text Box 8"/>
          <p:cNvSpPr txBox="1">
            <a:spLocks noChangeArrowheads="1"/>
          </p:cNvSpPr>
          <p:nvPr/>
        </p:nvSpPr>
        <p:spPr bwMode="auto">
          <a:xfrm>
            <a:off x="0" y="63246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Time Passages – 2001, Wichita, Kansas	 </a:t>
            </a:r>
          </a:p>
          <a:p>
            <a:pPr algn="r" eaLnBrk="1" hangingPunct="1"/>
            <a:r>
              <a:rPr lang="en-US" altLang="en-US" sz="1400" b="1" dirty="0">
                <a:solidFill>
                  <a:schemeClr val="accent1"/>
                </a:solidFill>
                <a:latin typeface="Arial Narrow" panose="020B0606020202030204" pitchFamily="34" charset="0"/>
              </a:rPr>
              <a:t>                   Kansas State Highway Administration, Cook Flatt Strobel Engineers</a:t>
            </a:r>
          </a:p>
        </p:txBody>
      </p:sp>
      <p:sp>
        <p:nvSpPr>
          <p:cNvPr id="205828" name="TextBox 3"/>
          <p:cNvSpPr txBox="1">
            <a:spLocks noChangeArrowheads="1"/>
          </p:cNvSpPr>
          <p:nvPr/>
        </p:nvSpPr>
        <p:spPr bwMode="auto">
          <a:xfrm>
            <a:off x="5861050" y="5736167"/>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a:t>
            </a:r>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07874" name="Picture 2" descr="TPdetail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381000"/>
            <a:ext cx="914082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5" name="Text Box 8"/>
          <p:cNvSpPr txBox="1">
            <a:spLocks noChangeArrowheads="1"/>
          </p:cNvSpPr>
          <p:nvPr/>
        </p:nvSpPr>
        <p:spPr bwMode="auto">
          <a:xfrm>
            <a:off x="0" y="63246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Time Passages – 2001, Wichita, Kansas	 </a:t>
            </a:r>
          </a:p>
          <a:p>
            <a:pPr algn="r" eaLnBrk="1" hangingPunct="1"/>
            <a:r>
              <a:rPr lang="en-US" altLang="en-US" sz="1400" b="1" dirty="0">
                <a:solidFill>
                  <a:schemeClr val="accent1"/>
                </a:solidFill>
                <a:latin typeface="Arial Narrow" panose="020B0606020202030204" pitchFamily="34" charset="0"/>
              </a:rPr>
              <a:t>                   Kansas State Highway Administration, Cook Flatt Strobel Engineers</a:t>
            </a:r>
          </a:p>
        </p:txBody>
      </p:sp>
      <p:sp>
        <p:nvSpPr>
          <p:cNvPr id="5" name="TextBox 3"/>
          <p:cNvSpPr txBox="1">
            <a:spLocks noChangeArrowheads="1"/>
          </p:cNvSpPr>
          <p:nvPr/>
        </p:nvSpPr>
        <p:spPr bwMode="auto">
          <a:xfrm>
            <a:off x="5867400" y="6184384"/>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5524" y="1052438"/>
            <a:ext cx="4306652" cy="4338203"/>
          </a:xfrm>
          <a:prstGeom prst="rect">
            <a:avLst/>
          </a:prstGeom>
        </p:spPr>
      </p:pic>
      <p:pic>
        <p:nvPicPr>
          <p:cNvPr id="11" name="Picture 12" descr="IMG_0551.JPG"/>
          <p:cNvPicPr>
            <a:picLocks noChangeAspect="1"/>
          </p:cNvPicPr>
          <p:nvPr/>
        </p:nvPicPr>
        <p:blipFill rotWithShape="1">
          <a:blip r:embed="rId3" cstate="email">
            <a:lum bright="10000" contrast="10000"/>
            <a:extLst>
              <a:ext uri="{28A0092B-C50C-407E-A947-70E740481C1C}">
                <a14:useLocalDpi xmlns:a14="http://schemas.microsoft.com/office/drawing/2010/main"/>
              </a:ext>
            </a:extLst>
          </a:blip>
          <a:srcRect t="-2" b="-82"/>
          <a:stretch/>
        </p:blipFill>
        <p:spPr bwMode="auto">
          <a:xfrm>
            <a:off x="4538331" y="1052438"/>
            <a:ext cx="4495801" cy="433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28600" y="5943600"/>
            <a:ext cx="8763000" cy="584775"/>
          </a:xfrm>
          <a:prstGeom prst="rect">
            <a:avLst/>
          </a:prstGeom>
          <a:noFill/>
        </p:spPr>
        <p:txBody>
          <a:bodyPr wrap="square" rtlCol="0">
            <a:spAutoFit/>
          </a:bodyPr>
          <a:lstStyle/>
          <a:p>
            <a:pPr algn="ctr"/>
            <a:r>
              <a:rPr lang="en-US" sz="3200" dirty="0">
                <a:solidFill>
                  <a:srgbClr val="FFC000"/>
                </a:solidFill>
                <a:latin typeface="Adobe Arabic" panose="02040503050201020203" pitchFamily="18" charset="-78"/>
                <a:cs typeface="Adobe Arabic" panose="02040503050201020203" pitchFamily="18" charset="-78"/>
              </a:rPr>
              <a:t>Why create a wall when you can create a window? </a:t>
            </a:r>
          </a:p>
        </p:txBody>
      </p:sp>
    </p:spTree>
    <p:extLst>
      <p:ext uri="{BB962C8B-B14F-4D97-AF65-F5344CB8AC3E}">
        <p14:creationId xmlns:p14="http://schemas.microsoft.com/office/powerpoint/2010/main" val="17562338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209922" name="Title 1"/>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dirty="0"/>
          </a:p>
        </p:txBody>
      </p:sp>
      <p:sp>
        <p:nvSpPr>
          <p:cNvPr id="209923" name="Subtitle 2"/>
          <p:cNvSpPr>
            <a:spLocks noGrp="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dirty="0"/>
          </a:p>
        </p:txBody>
      </p:sp>
      <p:pic>
        <p:nvPicPr>
          <p:cNvPr id="209924" name="Picture 3" descr="Time Passages 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09600"/>
            <a:ext cx="9144000" cy="556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5" name="Text Box 8"/>
          <p:cNvSpPr txBox="1">
            <a:spLocks noChangeArrowheads="1"/>
          </p:cNvSpPr>
          <p:nvPr/>
        </p:nvSpPr>
        <p:spPr bwMode="auto">
          <a:xfrm>
            <a:off x="0" y="629285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Time Passages – 2001, Wichita, Kansas	 </a:t>
            </a:r>
          </a:p>
          <a:p>
            <a:pPr algn="r" eaLnBrk="1" hangingPunct="1"/>
            <a:r>
              <a:rPr lang="en-US" altLang="en-US" sz="1400" b="1" dirty="0">
                <a:solidFill>
                  <a:schemeClr val="accent1"/>
                </a:solidFill>
                <a:latin typeface="Arial Narrow" panose="020B0606020202030204" pitchFamily="34" charset="0"/>
              </a:rPr>
              <a:t>                   Kansas State Highway Administration, Cook Flatt Strobel Engineers</a:t>
            </a:r>
          </a:p>
        </p:txBody>
      </p:sp>
      <p:sp>
        <p:nvSpPr>
          <p:cNvPr id="7" name="TextBox 3"/>
          <p:cNvSpPr txBox="1">
            <a:spLocks noChangeArrowheads="1"/>
          </p:cNvSpPr>
          <p:nvPr/>
        </p:nvSpPr>
        <p:spPr bwMode="auto">
          <a:xfrm>
            <a:off x="5867400" y="6142574"/>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a:t>
            </a:r>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7" name="Rectangle 6"/>
          <p:cNvSpPr/>
          <p:nvPr/>
        </p:nvSpPr>
        <p:spPr>
          <a:xfrm>
            <a:off x="0" y="533400"/>
            <a:ext cx="9144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210947" name="Text Box 5"/>
          <p:cNvSpPr txBox="1">
            <a:spLocks noChangeArrowheads="1"/>
          </p:cNvSpPr>
          <p:nvPr/>
        </p:nvSpPr>
        <p:spPr bwMode="auto">
          <a:xfrm>
            <a:off x="0" y="63246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Wright B. Flyer – 2002, Dayton, Ohio</a:t>
            </a:r>
          </a:p>
          <a:p>
            <a:pPr algn="r" eaLnBrk="1" hangingPunct="1"/>
            <a:r>
              <a:rPr lang="en-US" altLang="en-US" sz="1400" b="1" dirty="0">
                <a:solidFill>
                  <a:schemeClr val="accent1"/>
                </a:solidFill>
                <a:latin typeface="Arial Narrow" panose="020B0606020202030204" pitchFamily="34" charset="0"/>
              </a:rPr>
              <a:t>		Ohio Department of Transportation, CH2M Hill</a:t>
            </a:r>
          </a:p>
        </p:txBody>
      </p:sp>
      <p:pic>
        <p:nvPicPr>
          <p:cNvPr id="210948" name="Picture 2" descr="Wright_drawings cop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1066800"/>
            <a:ext cx="64008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p:cNvSpPr txBox="1">
            <a:spLocks noChangeArrowheads="1"/>
          </p:cNvSpPr>
          <p:nvPr/>
        </p:nvSpPr>
        <p:spPr bwMode="auto">
          <a:xfrm>
            <a:off x="5791200" y="6194167"/>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a:t>
            </a:r>
          </a:p>
        </p:txBody>
      </p:sp>
    </p:spTree>
  </p:cSld>
  <p:clrMapOvr>
    <a:masterClrMapping/>
  </p:clrMapOvr>
  <p:transition spd="med" advTm="6000">
    <p:fade/>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12994" name="Picture 3" descr="WrightBFlyer_clean.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715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Text Box 5"/>
          <p:cNvSpPr txBox="1">
            <a:spLocks noChangeArrowheads="1"/>
          </p:cNvSpPr>
          <p:nvPr/>
        </p:nvSpPr>
        <p:spPr bwMode="auto">
          <a:xfrm>
            <a:off x="0" y="63246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Wright B. Flyer – 2002, Dayton, Ohio</a:t>
            </a:r>
          </a:p>
          <a:p>
            <a:pPr algn="r" eaLnBrk="1" hangingPunct="1"/>
            <a:r>
              <a:rPr lang="en-US" altLang="en-US" sz="1400" b="1" dirty="0">
                <a:solidFill>
                  <a:schemeClr val="accent1"/>
                </a:solidFill>
                <a:latin typeface="Arial Narrow" panose="020B0606020202030204" pitchFamily="34" charset="0"/>
              </a:rPr>
              <a:t>		Ohio Department of Transportation, CH2M Hill</a:t>
            </a:r>
          </a:p>
        </p:txBody>
      </p:sp>
      <p:sp>
        <p:nvSpPr>
          <p:cNvPr id="5" name="TextBox 3"/>
          <p:cNvSpPr txBox="1">
            <a:spLocks noChangeArrowheads="1"/>
          </p:cNvSpPr>
          <p:nvPr/>
        </p:nvSpPr>
        <p:spPr bwMode="auto">
          <a:xfrm>
            <a:off x="5765800" y="6101834"/>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chemeClr val="bg1">
                    <a:lumMod val="50000"/>
                  </a:schemeClr>
                </a:solidFill>
              </a:rPr>
              <a:t>© Creative Design Resolutions, Inc. 2017, all rights reserved</a:t>
            </a:r>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15042" name="Picture 4" descr="I-70 &amp; I-75, Dayton Ohiocropp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74725"/>
            <a:ext cx="91440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3" name="Text Box 5"/>
          <p:cNvSpPr txBox="1">
            <a:spLocks noChangeArrowheads="1"/>
          </p:cNvSpPr>
          <p:nvPr/>
        </p:nvSpPr>
        <p:spPr bwMode="auto">
          <a:xfrm>
            <a:off x="15875" y="62706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Wright B. Flyer – 2002, Dayton, Ohio</a:t>
            </a:r>
          </a:p>
          <a:p>
            <a:pPr algn="r" eaLnBrk="1" hangingPunct="1"/>
            <a:r>
              <a:rPr lang="en-US" altLang="en-US" sz="1400" b="1" dirty="0">
                <a:solidFill>
                  <a:schemeClr val="accent1"/>
                </a:solidFill>
                <a:latin typeface="Arial Narrow" panose="020B0606020202030204" pitchFamily="34" charset="0"/>
              </a:rPr>
              <a:t>		Ohio Department of Transportation, CH2M Hill</a:t>
            </a:r>
          </a:p>
        </p:txBody>
      </p:sp>
      <p:sp>
        <p:nvSpPr>
          <p:cNvPr id="5" name="TextBox 3"/>
          <p:cNvSpPr txBox="1">
            <a:spLocks noChangeArrowheads="1"/>
          </p:cNvSpPr>
          <p:nvPr/>
        </p:nvSpPr>
        <p:spPr bwMode="auto">
          <a:xfrm>
            <a:off x="5816600" y="5736167"/>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a:t>
            </a:r>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17090" name="Picture 8" descr="Pictorial_PineTrees.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68363"/>
            <a:ext cx="9144000"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5.jpg"/>
          <p:cNvPicPr>
            <a:picLocks noChangeAspect="1"/>
          </p:cNvPicPr>
          <p:nvPr/>
        </p:nvPicPr>
        <p:blipFill>
          <a:blip r:embed="rId3" cstate="screen"/>
          <a:stretch>
            <a:fillRect/>
          </a:stretch>
        </p:blipFill>
        <p:spPr>
          <a:xfrm>
            <a:off x="1254683" y="2286000"/>
            <a:ext cx="1529234" cy="743952"/>
          </a:xfrm>
          <a:prstGeom prst="rect">
            <a:avLst/>
          </a:prstGeom>
          <a:scene3d>
            <a:camera prst="orthographicFront"/>
            <a:lightRig rig="threePt" dir="t"/>
          </a:scene3d>
          <a:sp3d>
            <a:bevelT w="44450"/>
          </a:sp3d>
        </p:spPr>
      </p:pic>
      <p:pic>
        <p:nvPicPr>
          <p:cNvPr id="5" name="Picture 4" descr="1.jpg"/>
          <p:cNvPicPr>
            <a:picLocks noChangeAspect="1"/>
          </p:cNvPicPr>
          <p:nvPr/>
        </p:nvPicPr>
        <p:blipFill>
          <a:blip r:embed="rId4" cstate="screen"/>
          <a:stretch>
            <a:fillRect/>
          </a:stretch>
        </p:blipFill>
        <p:spPr>
          <a:xfrm>
            <a:off x="2702483" y="3657600"/>
            <a:ext cx="1529236" cy="743953"/>
          </a:xfrm>
          <a:prstGeom prst="rect">
            <a:avLst/>
          </a:prstGeom>
          <a:scene3d>
            <a:camera prst="orthographicFront"/>
            <a:lightRig rig="threePt" dir="t"/>
          </a:scene3d>
          <a:sp3d>
            <a:bevelT w="44450"/>
          </a:sp3d>
        </p:spPr>
      </p:pic>
      <p:pic>
        <p:nvPicPr>
          <p:cNvPr id="6" name="Picture 5" descr="2.jpg"/>
          <p:cNvPicPr>
            <a:picLocks noChangeAspect="1"/>
          </p:cNvPicPr>
          <p:nvPr/>
        </p:nvPicPr>
        <p:blipFill>
          <a:blip r:embed="rId5" cstate="screen"/>
          <a:stretch>
            <a:fillRect/>
          </a:stretch>
        </p:blipFill>
        <p:spPr>
          <a:xfrm>
            <a:off x="5293283" y="3657600"/>
            <a:ext cx="1529236" cy="743953"/>
          </a:xfrm>
          <a:prstGeom prst="rect">
            <a:avLst/>
          </a:prstGeom>
          <a:scene3d>
            <a:camera prst="orthographicFront"/>
            <a:lightRig rig="threePt" dir="t"/>
          </a:scene3d>
          <a:sp3d>
            <a:bevelT w="44450"/>
          </a:sp3d>
        </p:spPr>
      </p:pic>
      <p:pic>
        <p:nvPicPr>
          <p:cNvPr id="7" name="Picture 6" descr="3.jpg"/>
          <p:cNvPicPr>
            <a:picLocks noChangeAspect="1"/>
          </p:cNvPicPr>
          <p:nvPr/>
        </p:nvPicPr>
        <p:blipFill>
          <a:blip r:embed="rId6" cstate="screen"/>
          <a:stretch>
            <a:fillRect/>
          </a:stretch>
        </p:blipFill>
        <p:spPr>
          <a:xfrm>
            <a:off x="6436283" y="2286000"/>
            <a:ext cx="1529234" cy="743952"/>
          </a:xfrm>
          <a:prstGeom prst="rect">
            <a:avLst/>
          </a:prstGeom>
          <a:scene3d>
            <a:camera prst="orthographicFront"/>
            <a:lightRig rig="threePt" dir="t"/>
          </a:scene3d>
          <a:sp3d>
            <a:bevelT w="44450"/>
          </a:sp3d>
        </p:spPr>
      </p:pic>
      <p:pic>
        <p:nvPicPr>
          <p:cNvPr id="8" name="Picture 7" descr="4.jpg"/>
          <p:cNvPicPr>
            <a:picLocks noChangeAspect="1"/>
          </p:cNvPicPr>
          <p:nvPr/>
        </p:nvPicPr>
        <p:blipFill>
          <a:blip r:embed="rId7" cstate="screen"/>
          <a:stretch>
            <a:fillRect/>
          </a:stretch>
        </p:blipFill>
        <p:spPr>
          <a:xfrm>
            <a:off x="3845483" y="2286000"/>
            <a:ext cx="1529234" cy="743952"/>
          </a:xfrm>
          <a:prstGeom prst="rect">
            <a:avLst/>
          </a:prstGeom>
          <a:scene3d>
            <a:camera prst="orthographicFront"/>
            <a:lightRig rig="threePt" dir="t"/>
          </a:scene3d>
          <a:sp3d>
            <a:bevelT w="44450"/>
          </a:sp3d>
        </p:spPr>
      </p:pic>
      <p:sp>
        <p:nvSpPr>
          <p:cNvPr id="217096" name="Text Box 8"/>
          <p:cNvSpPr txBox="1">
            <a:spLocks noChangeArrowheads="1"/>
          </p:cNvSpPr>
          <p:nvPr/>
        </p:nvSpPr>
        <p:spPr bwMode="auto">
          <a:xfrm>
            <a:off x="7938" y="62706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I-630/I-430 Interchange – 2010, Little Rock, Arkansas</a:t>
            </a:r>
          </a:p>
          <a:p>
            <a:pPr algn="r" eaLnBrk="1" hangingPunct="1"/>
            <a:r>
              <a:rPr lang="en-US" altLang="en-US" sz="1400" b="1" dirty="0">
                <a:solidFill>
                  <a:schemeClr val="accent1"/>
                </a:solidFill>
                <a:latin typeface="Arial Narrow" panose="020B0606020202030204" pitchFamily="34" charset="0"/>
              </a:rPr>
              <a:t>Arkansas Highway and Transportation Department, Bridgefarmer &amp; Associates</a:t>
            </a:r>
          </a:p>
        </p:txBody>
      </p:sp>
      <p:sp>
        <p:nvSpPr>
          <p:cNvPr id="10" name="TextBox 3"/>
          <p:cNvSpPr txBox="1">
            <a:spLocks noChangeArrowheads="1"/>
          </p:cNvSpPr>
          <p:nvPr/>
        </p:nvSpPr>
        <p:spPr bwMode="auto">
          <a:xfrm>
            <a:off x="5861050" y="5854700"/>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a:t>
            </a:r>
          </a:p>
        </p:txBody>
      </p:sp>
    </p:spTree>
  </p:cSld>
  <p:clrMapOvr>
    <a:masterClrMapping/>
  </p:clrMapOvr>
  <p:transition spd="med" advTm="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3.33333E-6 -1.53562E-6 L -0.0875 0.42993 " pathEditMode="relative" rAng="0" ptsTypes="AA">
                                      <p:cBhvr>
                                        <p:cTn id="6" dur="1000" fill="hold"/>
                                        <p:tgtEl>
                                          <p:spTgt spid="4"/>
                                        </p:tgtEl>
                                        <p:attrNameLst>
                                          <p:attrName>ppt_x</p:attrName>
                                          <p:attrName>ppt_y</p:attrName>
                                        </p:attrNameLst>
                                      </p:cBhvr>
                                      <p:rCtr x="-4400" y="21500"/>
                                    </p:animMotion>
                                  </p:childTnLst>
                                </p:cTn>
                              </p:par>
                              <p:par>
                                <p:cTn id="7" presetID="64" presetClass="path" presetSubtype="0" accel="50000" decel="50000" fill="hold" nodeType="withEffect">
                                  <p:stCondLst>
                                    <p:cond delay="0"/>
                                  </p:stCondLst>
                                  <p:childTnLst>
                                    <p:animMotion origin="layout" path="M 3.33333E-6 -1.53562E-6 L -0.18629 0.43247 " pathEditMode="relative" rAng="0" ptsTypes="AA">
                                      <p:cBhvr>
                                        <p:cTn id="8" dur="1000" fill="hold"/>
                                        <p:tgtEl>
                                          <p:spTgt spid="8"/>
                                        </p:tgtEl>
                                        <p:attrNameLst>
                                          <p:attrName>ppt_x</p:attrName>
                                          <p:attrName>ppt_y</p:attrName>
                                        </p:attrNameLst>
                                      </p:cBhvr>
                                      <p:rCtr x="-9300" y="21600"/>
                                    </p:animMotion>
                                  </p:childTnLst>
                                </p:cTn>
                              </p:par>
                              <p:par>
                                <p:cTn id="9" presetID="64" presetClass="path" presetSubtype="0" accel="50000" decel="50000" fill="hold" nodeType="withEffect">
                                  <p:stCondLst>
                                    <p:cond delay="0"/>
                                  </p:stCondLst>
                                  <p:childTnLst>
                                    <p:animMotion origin="layout" path="M 0 -1.53562E-6 L -0.28611 0.43085 " pathEditMode="relative" rAng="0" ptsTypes="AA">
                                      <p:cBhvr>
                                        <p:cTn id="10" dur="1000" fill="hold"/>
                                        <p:tgtEl>
                                          <p:spTgt spid="7"/>
                                        </p:tgtEl>
                                        <p:attrNameLst>
                                          <p:attrName>ppt_x</p:attrName>
                                          <p:attrName>ppt_y</p:attrName>
                                        </p:attrNameLst>
                                      </p:cBhvr>
                                      <p:rCtr x="-14300" y="21500"/>
                                    </p:animMotion>
                                  </p:childTnLst>
                                </p:cTn>
                              </p:par>
                              <p:par>
                                <p:cTn id="11" presetID="42" presetClass="path" presetSubtype="0" accel="50000" decel="50000" fill="hold" nodeType="withEffect">
                                  <p:stCondLst>
                                    <p:cond delay="0"/>
                                  </p:stCondLst>
                                  <p:childTnLst>
                                    <p:animMotion origin="layout" path="M 3.33333E-6 3.47826E-6 L 0.30416 0.23103 " pathEditMode="relative" rAng="0" ptsTypes="AA">
                                      <p:cBhvr>
                                        <p:cTn id="12" dur="1000" fill="hold"/>
                                        <p:tgtEl>
                                          <p:spTgt spid="5"/>
                                        </p:tgtEl>
                                        <p:attrNameLst>
                                          <p:attrName>ppt_x</p:attrName>
                                          <p:attrName>ppt_y</p:attrName>
                                        </p:attrNameLst>
                                      </p:cBhvr>
                                      <p:rCtr x="15200" y="11500"/>
                                    </p:animMotion>
                                  </p:childTnLst>
                                </p:cTn>
                              </p:par>
                              <p:par>
                                <p:cTn id="13" presetID="42" presetClass="path" presetSubtype="0" accel="50000" decel="50000" fill="hold" nodeType="withEffect">
                                  <p:stCondLst>
                                    <p:cond delay="0"/>
                                  </p:stCondLst>
                                  <p:childTnLst>
                                    <p:animMotion origin="layout" path="M 1.11022E-16 3.47826E-6 L 0.20417 0.23103 " pathEditMode="relative" rAng="0" ptsTypes="AA">
                                      <p:cBhvr>
                                        <p:cTn id="14" dur="1000" fill="hold"/>
                                        <p:tgtEl>
                                          <p:spTgt spid="6"/>
                                        </p:tgtEl>
                                        <p:attrNameLst>
                                          <p:attrName>ppt_x</p:attrName>
                                          <p:attrName>ppt_y</p:attrName>
                                        </p:attrNameLst>
                                      </p:cBhvr>
                                      <p:rCtr x="10200" y="11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18114" name="Picture 56" descr="Pictorial_PineTrees.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68363"/>
            <a:ext cx="9144000"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5.jpg"/>
          <p:cNvPicPr>
            <a:picLocks noChangeAspect="1"/>
          </p:cNvPicPr>
          <p:nvPr/>
        </p:nvPicPr>
        <p:blipFill>
          <a:blip r:embed="rId3" cstate="screen"/>
          <a:stretch>
            <a:fillRect/>
          </a:stretch>
        </p:blipFill>
        <p:spPr>
          <a:xfrm>
            <a:off x="457200" y="5238751"/>
            <a:ext cx="1529234" cy="743952"/>
          </a:xfrm>
          <a:prstGeom prst="rect">
            <a:avLst/>
          </a:prstGeom>
          <a:scene3d>
            <a:camera prst="orthographicFront"/>
            <a:lightRig rig="threePt" dir="t"/>
          </a:scene3d>
          <a:sp3d>
            <a:bevelT w="44450"/>
          </a:sp3d>
        </p:spPr>
      </p:pic>
      <p:pic>
        <p:nvPicPr>
          <p:cNvPr id="5" name="Picture 4" descr="1.jpg"/>
          <p:cNvPicPr>
            <a:picLocks noChangeAspect="1"/>
          </p:cNvPicPr>
          <p:nvPr/>
        </p:nvPicPr>
        <p:blipFill>
          <a:blip r:embed="rId4" cstate="screen"/>
          <a:stretch>
            <a:fillRect/>
          </a:stretch>
        </p:blipFill>
        <p:spPr>
          <a:xfrm>
            <a:off x="5490689" y="5238750"/>
            <a:ext cx="1529236" cy="743953"/>
          </a:xfrm>
          <a:prstGeom prst="rect">
            <a:avLst/>
          </a:prstGeom>
          <a:scene3d>
            <a:camera prst="orthographicFront"/>
            <a:lightRig rig="threePt" dir="t"/>
          </a:scene3d>
          <a:sp3d>
            <a:bevelT w="44450"/>
          </a:sp3d>
        </p:spPr>
      </p:pic>
      <p:pic>
        <p:nvPicPr>
          <p:cNvPr id="6" name="Picture 5" descr="2.jpg"/>
          <p:cNvPicPr>
            <a:picLocks noChangeAspect="1"/>
          </p:cNvPicPr>
          <p:nvPr/>
        </p:nvPicPr>
        <p:blipFill>
          <a:blip r:embed="rId5" cstate="screen"/>
          <a:stretch>
            <a:fillRect/>
          </a:stretch>
        </p:blipFill>
        <p:spPr>
          <a:xfrm>
            <a:off x="7157564" y="5238750"/>
            <a:ext cx="1529236" cy="743953"/>
          </a:xfrm>
          <a:prstGeom prst="rect">
            <a:avLst/>
          </a:prstGeom>
          <a:scene3d>
            <a:camera prst="orthographicFront"/>
            <a:lightRig rig="threePt" dir="t"/>
          </a:scene3d>
          <a:sp3d>
            <a:bevelT w="44450"/>
          </a:sp3d>
        </p:spPr>
      </p:pic>
      <p:pic>
        <p:nvPicPr>
          <p:cNvPr id="7" name="Picture 6" descr="3.jpg"/>
          <p:cNvPicPr>
            <a:picLocks noChangeAspect="1"/>
          </p:cNvPicPr>
          <p:nvPr/>
        </p:nvPicPr>
        <p:blipFill>
          <a:blip r:embed="rId6" cstate="screen"/>
          <a:stretch>
            <a:fillRect/>
          </a:stretch>
        </p:blipFill>
        <p:spPr>
          <a:xfrm>
            <a:off x="3810000" y="5238751"/>
            <a:ext cx="1529234" cy="743952"/>
          </a:xfrm>
          <a:prstGeom prst="rect">
            <a:avLst/>
          </a:prstGeom>
          <a:scene3d>
            <a:camera prst="orthographicFront"/>
            <a:lightRig rig="threePt" dir="t"/>
          </a:scene3d>
          <a:sp3d>
            <a:bevelT w="44450"/>
          </a:sp3d>
        </p:spPr>
      </p:pic>
      <p:pic>
        <p:nvPicPr>
          <p:cNvPr id="8" name="Picture 7" descr="4.jpg"/>
          <p:cNvPicPr>
            <a:picLocks noChangeAspect="1"/>
          </p:cNvPicPr>
          <p:nvPr/>
        </p:nvPicPr>
        <p:blipFill>
          <a:blip r:embed="rId7" cstate="screen"/>
          <a:stretch>
            <a:fillRect/>
          </a:stretch>
        </p:blipFill>
        <p:spPr>
          <a:xfrm>
            <a:off x="2133600" y="5238751"/>
            <a:ext cx="1529234" cy="743952"/>
          </a:xfrm>
          <a:prstGeom prst="rect">
            <a:avLst/>
          </a:prstGeom>
          <a:scene3d>
            <a:camera prst="orthographicFront"/>
            <a:lightRig rig="threePt" dir="t"/>
          </a:scene3d>
          <a:sp3d>
            <a:bevelT w="44450"/>
          </a:sp3d>
        </p:spPr>
      </p:pic>
      <p:sp>
        <p:nvSpPr>
          <p:cNvPr id="9" name="Rectangle 8"/>
          <p:cNvSpPr/>
          <p:nvPr/>
        </p:nvSpPr>
        <p:spPr>
          <a:xfrm>
            <a:off x="6837363" y="2882900"/>
            <a:ext cx="717550" cy="347663"/>
          </a:xfrm>
          <a:prstGeom prst="rect">
            <a:avLst/>
          </a:prstGeom>
          <a:solidFill>
            <a:srgbClr val="4F81B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10" name="Rectangle 9"/>
          <p:cNvSpPr/>
          <p:nvPr/>
        </p:nvSpPr>
        <p:spPr>
          <a:xfrm>
            <a:off x="7575550" y="3067050"/>
            <a:ext cx="717550" cy="347663"/>
          </a:xfrm>
          <a:prstGeom prst="rect">
            <a:avLst/>
          </a:prstGeom>
          <a:solidFill>
            <a:srgbClr val="4F81B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11" name="Rectangle 10"/>
          <p:cNvSpPr/>
          <p:nvPr/>
        </p:nvSpPr>
        <p:spPr>
          <a:xfrm>
            <a:off x="5365750" y="2874963"/>
            <a:ext cx="717550" cy="346075"/>
          </a:xfrm>
          <a:prstGeom prst="rect">
            <a:avLst/>
          </a:prstGeom>
          <a:solidFill>
            <a:srgbClr val="4F81B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12" name="Rectangle 11"/>
          <p:cNvSpPr/>
          <p:nvPr/>
        </p:nvSpPr>
        <p:spPr>
          <a:xfrm>
            <a:off x="8326438" y="3941763"/>
            <a:ext cx="717550" cy="346075"/>
          </a:xfrm>
          <a:prstGeom prst="rect">
            <a:avLst/>
          </a:prstGeom>
          <a:solidFill>
            <a:srgbClr val="4F81B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13" name="Rectangle 12"/>
          <p:cNvSpPr/>
          <p:nvPr/>
        </p:nvSpPr>
        <p:spPr>
          <a:xfrm>
            <a:off x="4624388" y="3417888"/>
            <a:ext cx="719137" cy="347662"/>
          </a:xfrm>
          <a:prstGeom prst="rect">
            <a:avLst/>
          </a:prstGeom>
          <a:solidFill>
            <a:srgbClr val="4F81B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14" name="Rectangle 13"/>
          <p:cNvSpPr/>
          <p:nvPr/>
        </p:nvSpPr>
        <p:spPr>
          <a:xfrm>
            <a:off x="185738" y="4119563"/>
            <a:ext cx="717550" cy="347662"/>
          </a:xfrm>
          <a:prstGeom prst="rect">
            <a:avLst/>
          </a:prstGeom>
          <a:solidFill>
            <a:srgbClr val="4F81B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15" name="Rectangle 14"/>
          <p:cNvSpPr/>
          <p:nvPr/>
        </p:nvSpPr>
        <p:spPr>
          <a:xfrm>
            <a:off x="1677988" y="3060700"/>
            <a:ext cx="717550" cy="347663"/>
          </a:xfrm>
          <a:prstGeom prst="rect">
            <a:avLst/>
          </a:prstGeom>
          <a:solidFill>
            <a:srgbClr val="4F81B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16" name="Rectangle 15"/>
          <p:cNvSpPr/>
          <p:nvPr/>
        </p:nvSpPr>
        <p:spPr>
          <a:xfrm>
            <a:off x="2405063" y="3933825"/>
            <a:ext cx="717550" cy="347663"/>
          </a:xfrm>
          <a:prstGeom prst="rect">
            <a:avLst/>
          </a:prstGeom>
          <a:solidFill>
            <a:srgbClr val="4F81B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17" name="Rectangle 16"/>
          <p:cNvSpPr/>
          <p:nvPr/>
        </p:nvSpPr>
        <p:spPr>
          <a:xfrm>
            <a:off x="3155950" y="3417888"/>
            <a:ext cx="717550" cy="347662"/>
          </a:xfrm>
          <a:prstGeom prst="rect">
            <a:avLst/>
          </a:prstGeom>
          <a:solidFill>
            <a:srgbClr val="4F81B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18" name="Rectangle 17"/>
          <p:cNvSpPr/>
          <p:nvPr/>
        </p:nvSpPr>
        <p:spPr>
          <a:xfrm>
            <a:off x="7577138" y="3419475"/>
            <a:ext cx="717550" cy="347663"/>
          </a:xfrm>
          <a:prstGeom prst="rect">
            <a:avLst/>
          </a:prstGeom>
          <a:solidFill>
            <a:srgbClr val="CC99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20" name="Rectangle 19"/>
          <p:cNvSpPr/>
          <p:nvPr/>
        </p:nvSpPr>
        <p:spPr>
          <a:xfrm>
            <a:off x="6837363" y="3244850"/>
            <a:ext cx="717550" cy="347663"/>
          </a:xfrm>
          <a:prstGeom prst="rect">
            <a:avLst/>
          </a:prstGeom>
          <a:solidFill>
            <a:srgbClr val="CC99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21" name="Rectangle 20"/>
          <p:cNvSpPr/>
          <p:nvPr/>
        </p:nvSpPr>
        <p:spPr>
          <a:xfrm>
            <a:off x="5367338" y="3232150"/>
            <a:ext cx="717550" cy="347663"/>
          </a:xfrm>
          <a:prstGeom prst="rect">
            <a:avLst/>
          </a:prstGeom>
          <a:solidFill>
            <a:srgbClr val="CC99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22" name="Rectangle 21"/>
          <p:cNvSpPr/>
          <p:nvPr/>
        </p:nvSpPr>
        <p:spPr>
          <a:xfrm>
            <a:off x="3897313" y="3235325"/>
            <a:ext cx="717550" cy="347663"/>
          </a:xfrm>
          <a:prstGeom prst="rect">
            <a:avLst/>
          </a:prstGeom>
          <a:solidFill>
            <a:srgbClr val="CC99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23" name="Rectangle 22"/>
          <p:cNvSpPr/>
          <p:nvPr/>
        </p:nvSpPr>
        <p:spPr>
          <a:xfrm>
            <a:off x="1676400" y="3419475"/>
            <a:ext cx="717550" cy="347663"/>
          </a:xfrm>
          <a:prstGeom prst="rect">
            <a:avLst/>
          </a:prstGeom>
          <a:solidFill>
            <a:srgbClr val="CC99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24" name="Rectangle 23"/>
          <p:cNvSpPr/>
          <p:nvPr/>
        </p:nvSpPr>
        <p:spPr>
          <a:xfrm>
            <a:off x="3144838" y="3765550"/>
            <a:ext cx="717550" cy="347663"/>
          </a:xfrm>
          <a:prstGeom prst="rect">
            <a:avLst/>
          </a:prstGeom>
          <a:solidFill>
            <a:srgbClr val="CC99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25" name="Rectangle 24"/>
          <p:cNvSpPr/>
          <p:nvPr/>
        </p:nvSpPr>
        <p:spPr>
          <a:xfrm>
            <a:off x="4629150" y="3768725"/>
            <a:ext cx="717550" cy="347663"/>
          </a:xfrm>
          <a:prstGeom prst="rect">
            <a:avLst/>
          </a:prstGeom>
          <a:solidFill>
            <a:srgbClr val="CC99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26" name="Rectangle 25"/>
          <p:cNvSpPr/>
          <p:nvPr/>
        </p:nvSpPr>
        <p:spPr>
          <a:xfrm>
            <a:off x="8326438" y="4291013"/>
            <a:ext cx="717550" cy="346075"/>
          </a:xfrm>
          <a:prstGeom prst="rect">
            <a:avLst/>
          </a:prstGeom>
          <a:solidFill>
            <a:srgbClr val="CC99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27" name="Rectangle 26"/>
          <p:cNvSpPr/>
          <p:nvPr/>
        </p:nvSpPr>
        <p:spPr>
          <a:xfrm>
            <a:off x="2393950" y="4294188"/>
            <a:ext cx="717550" cy="347662"/>
          </a:xfrm>
          <a:prstGeom prst="rect">
            <a:avLst/>
          </a:prstGeom>
          <a:solidFill>
            <a:srgbClr val="CC99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28" name="Rectangle 27"/>
          <p:cNvSpPr/>
          <p:nvPr/>
        </p:nvSpPr>
        <p:spPr>
          <a:xfrm>
            <a:off x="173038" y="4462463"/>
            <a:ext cx="717550" cy="347662"/>
          </a:xfrm>
          <a:prstGeom prst="rect">
            <a:avLst/>
          </a:prstGeom>
          <a:solidFill>
            <a:srgbClr val="CC99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29" name="Rectangle 28"/>
          <p:cNvSpPr/>
          <p:nvPr/>
        </p:nvSpPr>
        <p:spPr>
          <a:xfrm>
            <a:off x="3897313" y="2874963"/>
            <a:ext cx="717550" cy="346075"/>
          </a:xfrm>
          <a:prstGeom prst="rect">
            <a:avLst/>
          </a:prstGeom>
          <a:solidFill>
            <a:srgbClr val="4F81B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30" name="Rectangle 29"/>
          <p:cNvSpPr/>
          <p:nvPr/>
        </p:nvSpPr>
        <p:spPr>
          <a:xfrm>
            <a:off x="7577138" y="3779838"/>
            <a:ext cx="717550" cy="347662"/>
          </a:xfrm>
          <a:prstGeom prst="rect">
            <a:avLst/>
          </a:prstGeom>
          <a:solidFill>
            <a:srgbClr val="0099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31" name="Rectangle 30"/>
          <p:cNvSpPr/>
          <p:nvPr/>
        </p:nvSpPr>
        <p:spPr>
          <a:xfrm>
            <a:off x="6846888" y="3594100"/>
            <a:ext cx="717550" cy="347663"/>
          </a:xfrm>
          <a:prstGeom prst="rect">
            <a:avLst/>
          </a:prstGeom>
          <a:solidFill>
            <a:srgbClr val="0099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32" name="Rectangle 31"/>
          <p:cNvSpPr/>
          <p:nvPr/>
        </p:nvSpPr>
        <p:spPr>
          <a:xfrm>
            <a:off x="6107113" y="3419475"/>
            <a:ext cx="717550" cy="347663"/>
          </a:xfrm>
          <a:prstGeom prst="rect">
            <a:avLst/>
          </a:prstGeom>
          <a:solidFill>
            <a:srgbClr val="0099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33" name="Rectangle 32"/>
          <p:cNvSpPr/>
          <p:nvPr/>
        </p:nvSpPr>
        <p:spPr>
          <a:xfrm>
            <a:off x="5367338" y="3594100"/>
            <a:ext cx="717550" cy="347663"/>
          </a:xfrm>
          <a:prstGeom prst="rect">
            <a:avLst/>
          </a:prstGeom>
          <a:solidFill>
            <a:srgbClr val="0099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34" name="Rectangle 33"/>
          <p:cNvSpPr/>
          <p:nvPr/>
        </p:nvSpPr>
        <p:spPr>
          <a:xfrm>
            <a:off x="4616450" y="4127500"/>
            <a:ext cx="717550" cy="347663"/>
          </a:xfrm>
          <a:prstGeom prst="rect">
            <a:avLst/>
          </a:prstGeom>
          <a:solidFill>
            <a:srgbClr val="0099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35" name="Rectangle 34"/>
          <p:cNvSpPr/>
          <p:nvPr/>
        </p:nvSpPr>
        <p:spPr>
          <a:xfrm>
            <a:off x="3897313" y="3594100"/>
            <a:ext cx="717550" cy="347663"/>
          </a:xfrm>
          <a:prstGeom prst="rect">
            <a:avLst/>
          </a:prstGeom>
          <a:solidFill>
            <a:srgbClr val="0099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36" name="Rectangle 35"/>
          <p:cNvSpPr/>
          <p:nvPr/>
        </p:nvSpPr>
        <p:spPr>
          <a:xfrm>
            <a:off x="3148013" y="4125913"/>
            <a:ext cx="717550" cy="346075"/>
          </a:xfrm>
          <a:prstGeom prst="rect">
            <a:avLst/>
          </a:prstGeom>
          <a:solidFill>
            <a:srgbClr val="0099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37" name="Rectangle 36"/>
          <p:cNvSpPr/>
          <p:nvPr/>
        </p:nvSpPr>
        <p:spPr>
          <a:xfrm>
            <a:off x="935038" y="3592513"/>
            <a:ext cx="717550" cy="347662"/>
          </a:xfrm>
          <a:prstGeom prst="rect">
            <a:avLst/>
          </a:prstGeom>
          <a:solidFill>
            <a:srgbClr val="0099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38" name="Rectangle 37"/>
          <p:cNvSpPr/>
          <p:nvPr/>
        </p:nvSpPr>
        <p:spPr>
          <a:xfrm>
            <a:off x="1676400" y="3768725"/>
            <a:ext cx="717550" cy="347663"/>
          </a:xfrm>
          <a:prstGeom prst="rect">
            <a:avLst/>
          </a:prstGeom>
          <a:solidFill>
            <a:srgbClr val="0099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40" name="Rectangle 39"/>
          <p:cNvSpPr/>
          <p:nvPr/>
        </p:nvSpPr>
        <p:spPr>
          <a:xfrm>
            <a:off x="7577138" y="4129088"/>
            <a:ext cx="717550" cy="347662"/>
          </a:xfrm>
          <a:prstGeom prst="rect">
            <a:avLst/>
          </a:prstGeom>
          <a:solidFill>
            <a:schemeClr val="accent2">
              <a:lumMod val="75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41" name="Rectangle 40"/>
          <p:cNvSpPr/>
          <p:nvPr/>
        </p:nvSpPr>
        <p:spPr>
          <a:xfrm>
            <a:off x="6837363" y="3941763"/>
            <a:ext cx="717550" cy="346075"/>
          </a:xfrm>
          <a:prstGeom prst="rect">
            <a:avLst/>
          </a:prstGeom>
          <a:solidFill>
            <a:schemeClr val="accent2">
              <a:lumMod val="75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42" name="Rectangle 41"/>
          <p:cNvSpPr/>
          <p:nvPr/>
        </p:nvSpPr>
        <p:spPr>
          <a:xfrm>
            <a:off x="6096000" y="3767138"/>
            <a:ext cx="717550" cy="347662"/>
          </a:xfrm>
          <a:prstGeom prst="rect">
            <a:avLst/>
          </a:prstGeom>
          <a:solidFill>
            <a:schemeClr val="accent2">
              <a:lumMod val="75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43" name="Rectangle 42"/>
          <p:cNvSpPr/>
          <p:nvPr/>
        </p:nvSpPr>
        <p:spPr>
          <a:xfrm>
            <a:off x="5365750" y="3941763"/>
            <a:ext cx="717550" cy="346075"/>
          </a:xfrm>
          <a:prstGeom prst="rect">
            <a:avLst/>
          </a:prstGeom>
          <a:solidFill>
            <a:schemeClr val="accent2">
              <a:lumMod val="75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44" name="Rectangle 43"/>
          <p:cNvSpPr/>
          <p:nvPr/>
        </p:nvSpPr>
        <p:spPr>
          <a:xfrm>
            <a:off x="3897313" y="3943350"/>
            <a:ext cx="717550" cy="347663"/>
          </a:xfrm>
          <a:prstGeom prst="rect">
            <a:avLst/>
          </a:prstGeom>
          <a:solidFill>
            <a:schemeClr val="accent2">
              <a:lumMod val="75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45" name="Rectangle 44"/>
          <p:cNvSpPr/>
          <p:nvPr/>
        </p:nvSpPr>
        <p:spPr>
          <a:xfrm>
            <a:off x="3135313" y="4478338"/>
            <a:ext cx="717550" cy="347662"/>
          </a:xfrm>
          <a:prstGeom prst="rect">
            <a:avLst/>
          </a:prstGeom>
          <a:solidFill>
            <a:schemeClr val="accent2">
              <a:lumMod val="75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46" name="Rectangle 45"/>
          <p:cNvSpPr/>
          <p:nvPr/>
        </p:nvSpPr>
        <p:spPr>
          <a:xfrm>
            <a:off x="1676400" y="4114800"/>
            <a:ext cx="717550" cy="347663"/>
          </a:xfrm>
          <a:prstGeom prst="rect">
            <a:avLst/>
          </a:prstGeom>
          <a:solidFill>
            <a:schemeClr val="accent2">
              <a:lumMod val="75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47" name="Rectangle 46"/>
          <p:cNvSpPr/>
          <p:nvPr/>
        </p:nvSpPr>
        <p:spPr>
          <a:xfrm>
            <a:off x="925513" y="3941763"/>
            <a:ext cx="717550" cy="346075"/>
          </a:xfrm>
          <a:prstGeom prst="rect">
            <a:avLst/>
          </a:prstGeom>
          <a:solidFill>
            <a:schemeClr val="accent2">
              <a:lumMod val="75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48" name="Rectangle 47"/>
          <p:cNvSpPr/>
          <p:nvPr/>
        </p:nvSpPr>
        <p:spPr>
          <a:xfrm>
            <a:off x="4614863" y="4471988"/>
            <a:ext cx="717550" cy="347662"/>
          </a:xfrm>
          <a:prstGeom prst="rect">
            <a:avLst/>
          </a:prstGeom>
          <a:solidFill>
            <a:schemeClr val="accent2">
              <a:lumMod val="75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49" name="Rectangle 48"/>
          <p:cNvSpPr/>
          <p:nvPr/>
        </p:nvSpPr>
        <p:spPr>
          <a:xfrm>
            <a:off x="7575550" y="4475163"/>
            <a:ext cx="717550" cy="346075"/>
          </a:xfrm>
          <a:prstGeom prst="rect">
            <a:avLst/>
          </a:prstGeom>
          <a:solidFill>
            <a:schemeClr val="accent6">
              <a:lumMod val="75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50" name="Rectangle 49"/>
          <p:cNvSpPr/>
          <p:nvPr/>
        </p:nvSpPr>
        <p:spPr>
          <a:xfrm>
            <a:off x="6834188" y="4292600"/>
            <a:ext cx="719137" cy="347663"/>
          </a:xfrm>
          <a:prstGeom prst="rect">
            <a:avLst/>
          </a:prstGeom>
          <a:solidFill>
            <a:schemeClr val="accent6">
              <a:lumMod val="75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51" name="Rectangle 50"/>
          <p:cNvSpPr/>
          <p:nvPr/>
        </p:nvSpPr>
        <p:spPr>
          <a:xfrm>
            <a:off x="6097588" y="4125913"/>
            <a:ext cx="717550" cy="347662"/>
          </a:xfrm>
          <a:prstGeom prst="rect">
            <a:avLst/>
          </a:prstGeom>
          <a:solidFill>
            <a:schemeClr val="accent6">
              <a:lumMod val="75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52" name="Rectangle 51"/>
          <p:cNvSpPr/>
          <p:nvPr/>
        </p:nvSpPr>
        <p:spPr>
          <a:xfrm>
            <a:off x="6096000" y="4483100"/>
            <a:ext cx="717550" cy="347663"/>
          </a:xfrm>
          <a:prstGeom prst="rect">
            <a:avLst/>
          </a:prstGeom>
          <a:solidFill>
            <a:schemeClr val="accent6">
              <a:lumMod val="75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53" name="Rectangle 52"/>
          <p:cNvSpPr/>
          <p:nvPr/>
        </p:nvSpPr>
        <p:spPr>
          <a:xfrm>
            <a:off x="5367338" y="4292600"/>
            <a:ext cx="717550" cy="347663"/>
          </a:xfrm>
          <a:prstGeom prst="rect">
            <a:avLst/>
          </a:prstGeom>
          <a:solidFill>
            <a:schemeClr val="accent6">
              <a:lumMod val="75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54" name="Rectangle 53"/>
          <p:cNvSpPr/>
          <p:nvPr/>
        </p:nvSpPr>
        <p:spPr>
          <a:xfrm>
            <a:off x="3897313" y="4300538"/>
            <a:ext cx="717550" cy="347662"/>
          </a:xfrm>
          <a:prstGeom prst="rect">
            <a:avLst/>
          </a:prstGeom>
          <a:solidFill>
            <a:schemeClr val="accent6">
              <a:lumMod val="75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55" name="Rectangle 54"/>
          <p:cNvSpPr/>
          <p:nvPr/>
        </p:nvSpPr>
        <p:spPr>
          <a:xfrm>
            <a:off x="1677988" y="4475163"/>
            <a:ext cx="717550" cy="346075"/>
          </a:xfrm>
          <a:prstGeom prst="rect">
            <a:avLst/>
          </a:prstGeom>
          <a:solidFill>
            <a:schemeClr val="accent6">
              <a:lumMod val="75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56" name="Rectangle 55"/>
          <p:cNvSpPr/>
          <p:nvPr/>
        </p:nvSpPr>
        <p:spPr>
          <a:xfrm>
            <a:off x="923925" y="4291013"/>
            <a:ext cx="717550" cy="346075"/>
          </a:xfrm>
          <a:prstGeom prst="rect">
            <a:avLst/>
          </a:prstGeom>
          <a:solidFill>
            <a:schemeClr val="accent6">
              <a:lumMod val="75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endParaRPr lang="en-US" altLang="en-US" dirty="0">
              <a:solidFill>
                <a:srgbClr val="FFFFFF"/>
              </a:solidFill>
              <a:latin typeface="Arial" panose="020B0604020202020204" pitchFamily="34" charset="0"/>
            </a:endParaRPr>
          </a:p>
        </p:txBody>
      </p:sp>
      <p:sp>
        <p:nvSpPr>
          <p:cNvPr id="218166" name="Text Box 8"/>
          <p:cNvSpPr txBox="1">
            <a:spLocks noChangeArrowheads="1"/>
          </p:cNvSpPr>
          <p:nvPr/>
        </p:nvSpPr>
        <p:spPr bwMode="auto">
          <a:xfrm>
            <a:off x="0" y="63246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I-630/I-430 Interchange – 2010, Little Rock, Arkansas</a:t>
            </a:r>
          </a:p>
          <a:p>
            <a:pPr algn="r" eaLnBrk="1" hangingPunct="1"/>
            <a:r>
              <a:rPr lang="en-US" altLang="en-US" sz="1400" b="1" dirty="0">
                <a:solidFill>
                  <a:schemeClr val="accent1"/>
                </a:solidFill>
                <a:latin typeface="Arial Narrow" panose="020B0606020202030204" pitchFamily="34" charset="0"/>
              </a:rPr>
              <a:t>Arkansas Highway and Transportation Department, Bridgefarmer &amp; Associates</a:t>
            </a:r>
          </a:p>
        </p:txBody>
      </p:sp>
      <p:sp>
        <p:nvSpPr>
          <p:cNvPr id="57" name="TextBox 3"/>
          <p:cNvSpPr txBox="1">
            <a:spLocks noChangeArrowheads="1"/>
          </p:cNvSpPr>
          <p:nvPr/>
        </p:nvSpPr>
        <p:spPr bwMode="auto">
          <a:xfrm>
            <a:off x="5861050" y="5968484"/>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9"/>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1"/>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2"/>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5"/>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16"/>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9"/>
                                        </p:tgtEl>
                                        <p:attrNameLst>
                                          <p:attrName>style.visibility</p:attrName>
                                        </p:attrNameLst>
                                      </p:cBhvr>
                                      <p:to>
                                        <p:strVal val="hidden"/>
                                      </p:to>
                                    </p:set>
                                  </p:childTnLst>
                                </p:cTn>
                              </p:par>
                            </p:childTnLst>
                          </p:cTn>
                        </p:par>
                        <p:par>
                          <p:cTn id="60" fill="hold" nodeType="afterGroup">
                            <p:stCondLst>
                              <p:cond delay="0"/>
                            </p:stCondLst>
                            <p:childTnLst>
                              <p:par>
                                <p:cTn id="61" presetID="26" presetClass="emph" presetSubtype="0" fill="hold" nodeType="afterEffect">
                                  <p:stCondLst>
                                    <p:cond delay="0"/>
                                  </p:stCondLst>
                                  <p:childTnLst>
                                    <p:animEffect transition="out" filter="fade">
                                      <p:cBhvr>
                                        <p:cTn id="62" dur="500" tmFilter="0, 0; .2, .5; .8, .5; 1, 0"/>
                                        <p:tgtEl>
                                          <p:spTgt spid="8"/>
                                        </p:tgtEl>
                                      </p:cBhvr>
                                    </p:animEffect>
                                    <p:animScale>
                                      <p:cBhvr>
                                        <p:cTn id="63" dur="250" autoRev="1" fill="hold"/>
                                        <p:tgtEl>
                                          <p:spTgt spid="8"/>
                                        </p:tgtEl>
                                      </p:cBhvr>
                                      <p:by x="105000" y="105000"/>
                                    </p:animScale>
                                  </p:childTnLst>
                                </p:cTn>
                              </p:par>
                              <p:par>
                                <p:cTn id="64" presetID="10"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500"/>
                                        <p:tgtEl>
                                          <p:spTgt spid="2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500"/>
                                        <p:tgtEl>
                                          <p:spTgt spid="2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500"/>
                                        <p:tgtEl>
                                          <p:spTgt spid="2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500"/>
                                        <p:tgtEl>
                                          <p:spTgt spid="2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fade">
                                      <p:cBhvr>
                                        <p:cTn id="93" dur="500"/>
                                        <p:tgtEl>
                                          <p:spTgt spid="28"/>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xit" presetSubtype="0" fill="hold" grpId="1" nodeType="clickEffect">
                                  <p:stCondLst>
                                    <p:cond delay="0"/>
                                  </p:stCondLst>
                                  <p:childTnLst>
                                    <p:set>
                                      <p:cBhvr>
                                        <p:cTn id="97" dur="1" fill="hold">
                                          <p:stCondLst>
                                            <p:cond delay="0"/>
                                          </p:stCondLst>
                                        </p:cTn>
                                        <p:tgtEl>
                                          <p:spTgt spid="26"/>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18"/>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20"/>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21"/>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25"/>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22"/>
                                        </p:tgtEl>
                                        <p:attrNameLst>
                                          <p:attrName>style.visibility</p:attrName>
                                        </p:attrNameLst>
                                      </p:cBhvr>
                                      <p:to>
                                        <p:strVal val="hidden"/>
                                      </p:to>
                                    </p:set>
                                  </p:childTnLst>
                                </p:cTn>
                              </p:par>
                              <p:par>
                                <p:cTn id="108" presetID="1" presetClass="exit" presetSubtype="0" fill="hold" grpId="1" nodeType="withEffect">
                                  <p:stCondLst>
                                    <p:cond delay="0"/>
                                  </p:stCondLst>
                                  <p:childTnLst>
                                    <p:set>
                                      <p:cBhvr>
                                        <p:cTn id="109" dur="1" fill="hold">
                                          <p:stCondLst>
                                            <p:cond delay="0"/>
                                          </p:stCondLst>
                                        </p:cTn>
                                        <p:tgtEl>
                                          <p:spTgt spid="24"/>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27"/>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23"/>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8"/>
                                        </p:tgtEl>
                                        <p:attrNameLst>
                                          <p:attrName>style.visibility</p:attrName>
                                        </p:attrNameLst>
                                      </p:cBhvr>
                                      <p:to>
                                        <p:strVal val="hidden"/>
                                      </p:to>
                                    </p:set>
                                  </p:childTnLst>
                                </p:cTn>
                              </p:par>
                            </p:childTnLst>
                          </p:cTn>
                        </p:par>
                        <p:par>
                          <p:cTn id="116" fill="hold" nodeType="afterGroup">
                            <p:stCondLst>
                              <p:cond delay="0"/>
                            </p:stCondLst>
                            <p:childTnLst>
                              <p:par>
                                <p:cTn id="117" presetID="26" presetClass="emph" presetSubtype="0" fill="hold" nodeType="afterEffect">
                                  <p:stCondLst>
                                    <p:cond delay="0"/>
                                  </p:stCondLst>
                                  <p:childTnLst>
                                    <p:animEffect transition="out" filter="fade">
                                      <p:cBhvr>
                                        <p:cTn id="118" dur="500" tmFilter="0, 0; .2, .5; .8, .5; 1, 0"/>
                                        <p:tgtEl>
                                          <p:spTgt spid="7"/>
                                        </p:tgtEl>
                                      </p:cBhvr>
                                    </p:animEffect>
                                    <p:animScale>
                                      <p:cBhvr>
                                        <p:cTn id="119" dur="250" autoRev="1" fill="hold"/>
                                        <p:tgtEl>
                                          <p:spTgt spid="7"/>
                                        </p:tgtEl>
                                      </p:cBhvr>
                                      <p:by x="105000" y="105000"/>
                                    </p:animScale>
                                  </p:childTnLst>
                                </p:cTn>
                              </p:par>
                              <p:par>
                                <p:cTn id="120" presetID="10" presetClass="entr" presetSubtype="0" fill="hold" grpId="0" nodeType="withEffect">
                                  <p:stCondLst>
                                    <p:cond delay="0"/>
                                  </p:stCondLst>
                                  <p:childTnLst>
                                    <p:set>
                                      <p:cBhvr>
                                        <p:cTn id="121" dur="1" fill="hold">
                                          <p:stCondLst>
                                            <p:cond delay="0"/>
                                          </p:stCondLst>
                                        </p:cTn>
                                        <p:tgtEl>
                                          <p:spTgt spid="30"/>
                                        </p:tgtEl>
                                        <p:attrNameLst>
                                          <p:attrName>style.visibility</p:attrName>
                                        </p:attrNameLst>
                                      </p:cBhvr>
                                      <p:to>
                                        <p:strVal val="visible"/>
                                      </p:to>
                                    </p:set>
                                    <p:animEffect transition="in" filter="fade">
                                      <p:cBhvr>
                                        <p:cTn id="122" dur="500"/>
                                        <p:tgtEl>
                                          <p:spTgt spid="30"/>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fade">
                                      <p:cBhvr>
                                        <p:cTn id="125" dur="500"/>
                                        <p:tgtEl>
                                          <p:spTgt spid="3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32"/>
                                        </p:tgtEl>
                                        <p:attrNameLst>
                                          <p:attrName>style.visibility</p:attrName>
                                        </p:attrNameLst>
                                      </p:cBhvr>
                                      <p:to>
                                        <p:strVal val="visible"/>
                                      </p:to>
                                    </p:set>
                                    <p:animEffect transition="in" filter="fade">
                                      <p:cBhvr>
                                        <p:cTn id="128" dur="500"/>
                                        <p:tgtEl>
                                          <p:spTgt spid="32"/>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33"/>
                                        </p:tgtEl>
                                        <p:attrNameLst>
                                          <p:attrName>style.visibility</p:attrName>
                                        </p:attrNameLst>
                                      </p:cBhvr>
                                      <p:to>
                                        <p:strVal val="visible"/>
                                      </p:to>
                                    </p:set>
                                    <p:animEffect transition="in" filter="fade">
                                      <p:cBhvr>
                                        <p:cTn id="131" dur="500"/>
                                        <p:tgtEl>
                                          <p:spTgt spid="33"/>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34"/>
                                        </p:tgtEl>
                                        <p:attrNameLst>
                                          <p:attrName>style.visibility</p:attrName>
                                        </p:attrNameLst>
                                      </p:cBhvr>
                                      <p:to>
                                        <p:strVal val="visible"/>
                                      </p:to>
                                    </p:set>
                                    <p:animEffect transition="in" filter="fade">
                                      <p:cBhvr>
                                        <p:cTn id="134" dur="500"/>
                                        <p:tgtEl>
                                          <p:spTgt spid="34"/>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35"/>
                                        </p:tgtEl>
                                        <p:attrNameLst>
                                          <p:attrName>style.visibility</p:attrName>
                                        </p:attrNameLst>
                                      </p:cBhvr>
                                      <p:to>
                                        <p:strVal val="visible"/>
                                      </p:to>
                                    </p:set>
                                    <p:animEffect transition="in" filter="fade">
                                      <p:cBhvr>
                                        <p:cTn id="137" dur="500"/>
                                        <p:tgtEl>
                                          <p:spTgt spid="35"/>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36"/>
                                        </p:tgtEl>
                                        <p:attrNameLst>
                                          <p:attrName>style.visibility</p:attrName>
                                        </p:attrNameLst>
                                      </p:cBhvr>
                                      <p:to>
                                        <p:strVal val="visible"/>
                                      </p:to>
                                    </p:set>
                                    <p:animEffect transition="in" filter="fade">
                                      <p:cBhvr>
                                        <p:cTn id="140" dur="500"/>
                                        <p:tgtEl>
                                          <p:spTgt spid="36"/>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37"/>
                                        </p:tgtEl>
                                        <p:attrNameLst>
                                          <p:attrName>style.visibility</p:attrName>
                                        </p:attrNameLst>
                                      </p:cBhvr>
                                      <p:to>
                                        <p:strVal val="visible"/>
                                      </p:to>
                                    </p:set>
                                    <p:animEffect transition="in" filter="fade">
                                      <p:cBhvr>
                                        <p:cTn id="143" dur="500"/>
                                        <p:tgtEl>
                                          <p:spTgt spid="37"/>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38"/>
                                        </p:tgtEl>
                                        <p:attrNameLst>
                                          <p:attrName>style.visibility</p:attrName>
                                        </p:attrNameLst>
                                      </p:cBhvr>
                                      <p:to>
                                        <p:strVal val="visible"/>
                                      </p:to>
                                    </p:set>
                                    <p:animEffect transition="in" filter="fade">
                                      <p:cBhvr>
                                        <p:cTn id="146" dur="500"/>
                                        <p:tgtEl>
                                          <p:spTgt spid="38"/>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xit" presetSubtype="0" fill="hold" grpId="1" nodeType="clickEffect">
                                  <p:stCondLst>
                                    <p:cond delay="0"/>
                                  </p:stCondLst>
                                  <p:childTnLst>
                                    <p:set>
                                      <p:cBhvr>
                                        <p:cTn id="150" dur="1" fill="hold">
                                          <p:stCondLst>
                                            <p:cond delay="0"/>
                                          </p:stCondLst>
                                        </p:cTn>
                                        <p:tgtEl>
                                          <p:spTgt spid="30"/>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1"/>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32"/>
                                        </p:tgtEl>
                                        <p:attrNameLst>
                                          <p:attrName>style.visibility</p:attrName>
                                        </p:attrNameLst>
                                      </p:cBhvr>
                                      <p:to>
                                        <p:strVal val="hidden"/>
                                      </p:to>
                                    </p:set>
                                  </p:childTnLst>
                                </p:cTn>
                              </p:par>
                              <p:par>
                                <p:cTn id="155" presetID="1" presetClass="exit" presetSubtype="0" fill="hold" grpId="1" nodeType="withEffect">
                                  <p:stCondLst>
                                    <p:cond delay="0"/>
                                  </p:stCondLst>
                                  <p:childTnLst>
                                    <p:set>
                                      <p:cBhvr>
                                        <p:cTn id="156" dur="1" fill="hold">
                                          <p:stCondLst>
                                            <p:cond delay="0"/>
                                          </p:stCondLst>
                                        </p:cTn>
                                        <p:tgtEl>
                                          <p:spTgt spid="33"/>
                                        </p:tgtEl>
                                        <p:attrNameLst>
                                          <p:attrName>style.visibility</p:attrName>
                                        </p:attrNameLst>
                                      </p:cBhvr>
                                      <p:to>
                                        <p:strVal val="hidden"/>
                                      </p:to>
                                    </p:set>
                                  </p:childTnLst>
                                </p:cTn>
                              </p:par>
                              <p:par>
                                <p:cTn id="157" presetID="1" presetClass="exit" presetSubtype="0" fill="hold" grpId="1" nodeType="withEffect">
                                  <p:stCondLst>
                                    <p:cond delay="0"/>
                                  </p:stCondLst>
                                  <p:childTnLst>
                                    <p:set>
                                      <p:cBhvr>
                                        <p:cTn id="158" dur="1" fill="hold">
                                          <p:stCondLst>
                                            <p:cond delay="0"/>
                                          </p:stCondLst>
                                        </p:cTn>
                                        <p:tgtEl>
                                          <p:spTgt spid="34"/>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35"/>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36"/>
                                        </p:tgtEl>
                                        <p:attrNameLst>
                                          <p:attrName>style.visibility</p:attrName>
                                        </p:attrNameLst>
                                      </p:cBhvr>
                                      <p:to>
                                        <p:strVal val="hidden"/>
                                      </p:to>
                                    </p:set>
                                  </p:childTnLst>
                                </p:cTn>
                              </p:par>
                              <p:par>
                                <p:cTn id="163" presetID="1" presetClass="exit" presetSubtype="0" fill="hold" grpId="1" nodeType="withEffect">
                                  <p:stCondLst>
                                    <p:cond delay="0"/>
                                  </p:stCondLst>
                                  <p:childTnLst>
                                    <p:set>
                                      <p:cBhvr>
                                        <p:cTn id="164" dur="1" fill="hold">
                                          <p:stCondLst>
                                            <p:cond delay="0"/>
                                          </p:stCondLst>
                                        </p:cTn>
                                        <p:tgtEl>
                                          <p:spTgt spid="38"/>
                                        </p:tgtEl>
                                        <p:attrNameLst>
                                          <p:attrName>style.visibility</p:attrName>
                                        </p:attrNameLst>
                                      </p:cBhvr>
                                      <p:to>
                                        <p:strVal val="hidden"/>
                                      </p:to>
                                    </p:set>
                                  </p:childTnLst>
                                </p:cTn>
                              </p:par>
                              <p:par>
                                <p:cTn id="165" presetID="1" presetClass="exit" presetSubtype="0" fill="hold" grpId="1" nodeType="withEffect">
                                  <p:stCondLst>
                                    <p:cond delay="0"/>
                                  </p:stCondLst>
                                  <p:childTnLst>
                                    <p:set>
                                      <p:cBhvr>
                                        <p:cTn id="166" dur="1" fill="hold">
                                          <p:stCondLst>
                                            <p:cond delay="0"/>
                                          </p:stCondLst>
                                        </p:cTn>
                                        <p:tgtEl>
                                          <p:spTgt spid="37"/>
                                        </p:tgtEl>
                                        <p:attrNameLst>
                                          <p:attrName>style.visibility</p:attrName>
                                        </p:attrNameLst>
                                      </p:cBhvr>
                                      <p:to>
                                        <p:strVal val="hidden"/>
                                      </p:to>
                                    </p:set>
                                  </p:childTnLst>
                                </p:cTn>
                              </p:par>
                            </p:childTnLst>
                          </p:cTn>
                        </p:par>
                        <p:par>
                          <p:cTn id="167" fill="hold" nodeType="afterGroup">
                            <p:stCondLst>
                              <p:cond delay="0"/>
                            </p:stCondLst>
                            <p:childTnLst>
                              <p:par>
                                <p:cTn id="168" presetID="26" presetClass="emph" presetSubtype="0" fill="hold" nodeType="afterEffect">
                                  <p:stCondLst>
                                    <p:cond delay="0"/>
                                  </p:stCondLst>
                                  <p:childTnLst>
                                    <p:animEffect transition="out" filter="fade">
                                      <p:cBhvr>
                                        <p:cTn id="169" dur="500" tmFilter="0, 0; .2, .5; .8, .5; 1, 0"/>
                                        <p:tgtEl>
                                          <p:spTgt spid="5"/>
                                        </p:tgtEl>
                                      </p:cBhvr>
                                    </p:animEffect>
                                    <p:animScale>
                                      <p:cBhvr>
                                        <p:cTn id="170" dur="250" autoRev="1" fill="hold"/>
                                        <p:tgtEl>
                                          <p:spTgt spid="5"/>
                                        </p:tgtEl>
                                      </p:cBhvr>
                                      <p:by x="105000" y="105000"/>
                                    </p:animScale>
                                  </p:childTnLst>
                                </p:cTn>
                              </p:par>
                              <p:par>
                                <p:cTn id="171" presetID="10" presetClass="entr" presetSubtype="0" fill="hold" grpId="0" nodeType="withEffect">
                                  <p:stCondLst>
                                    <p:cond delay="0"/>
                                  </p:stCondLst>
                                  <p:childTnLst>
                                    <p:set>
                                      <p:cBhvr>
                                        <p:cTn id="172" dur="1" fill="hold">
                                          <p:stCondLst>
                                            <p:cond delay="0"/>
                                          </p:stCondLst>
                                        </p:cTn>
                                        <p:tgtEl>
                                          <p:spTgt spid="40"/>
                                        </p:tgtEl>
                                        <p:attrNameLst>
                                          <p:attrName>style.visibility</p:attrName>
                                        </p:attrNameLst>
                                      </p:cBhvr>
                                      <p:to>
                                        <p:strVal val="visible"/>
                                      </p:to>
                                    </p:set>
                                    <p:animEffect transition="in" filter="fade">
                                      <p:cBhvr>
                                        <p:cTn id="173" dur="500"/>
                                        <p:tgtEl>
                                          <p:spTgt spid="40"/>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41"/>
                                        </p:tgtEl>
                                        <p:attrNameLst>
                                          <p:attrName>style.visibility</p:attrName>
                                        </p:attrNameLst>
                                      </p:cBhvr>
                                      <p:to>
                                        <p:strVal val="visible"/>
                                      </p:to>
                                    </p:set>
                                    <p:animEffect transition="in" filter="fade">
                                      <p:cBhvr>
                                        <p:cTn id="176" dur="500"/>
                                        <p:tgtEl>
                                          <p:spTgt spid="41"/>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42"/>
                                        </p:tgtEl>
                                        <p:attrNameLst>
                                          <p:attrName>style.visibility</p:attrName>
                                        </p:attrNameLst>
                                      </p:cBhvr>
                                      <p:to>
                                        <p:strVal val="visible"/>
                                      </p:to>
                                    </p:set>
                                    <p:animEffect transition="in" filter="fade">
                                      <p:cBhvr>
                                        <p:cTn id="179" dur="500"/>
                                        <p:tgtEl>
                                          <p:spTgt spid="42"/>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43"/>
                                        </p:tgtEl>
                                        <p:attrNameLst>
                                          <p:attrName>style.visibility</p:attrName>
                                        </p:attrNameLst>
                                      </p:cBhvr>
                                      <p:to>
                                        <p:strVal val="visible"/>
                                      </p:to>
                                    </p:set>
                                    <p:animEffect transition="in" filter="fade">
                                      <p:cBhvr>
                                        <p:cTn id="182" dur="500"/>
                                        <p:tgtEl>
                                          <p:spTgt spid="43"/>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44"/>
                                        </p:tgtEl>
                                        <p:attrNameLst>
                                          <p:attrName>style.visibility</p:attrName>
                                        </p:attrNameLst>
                                      </p:cBhvr>
                                      <p:to>
                                        <p:strVal val="visible"/>
                                      </p:to>
                                    </p:set>
                                    <p:animEffect transition="in" filter="fade">
                                      <p:cBhvr>
                                        <p:cTn id="185" dur="500"/>
                                        <p:tgtEl>
                                          <p:spTgt spid="44"/>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45"/>
                                        </p:tgtEl>
                                        <p:attrNameLst>
                                          <p:attrName>style.visibility</p:attrName>
                                        </p:attrNameLst>
                                      </p:cBhvr>
                                      <p:to>
                                        <p:strVal val="visible"/>
                                      </p:to>
                                    </p:set>
                                    <p:animEffect transition="in" filter="fade">
                                      <p:cBhvr>
                                        <p:cTn id="188" dur="500"/>
                                        <p:tgtEl>
                                          <p:spTgt spid="45"/>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46"/>
                                        </p:tgtEl>
                                        <p:attrNameLst>
                                          <p:attrName>style.visibility</p:attrName>
                                        </p:attrNameLst>
                                      </p:cBhvr>
                                      <p:to>
                                        <p:strVal val="visible"/>
                                      </p:to>
                                    </p:set>
                                    <p:animEffect transition="in" filter="fade">
                                      <p:cBhvr>
                                        <p:cTn id="191" dur="500"/>
                                        <p:tgtEl>
                                          <p:spTgt spid="46"/>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47"/>
                                        </p:tgtEl>
                                        <p:attrNameLst>
                                          <p:attrName>style.visibility</p:attrName>
                                        </p:attrNameLst>
                                      </p:cBhvr>
                                      <p:to>
                                        <p:strVal val="visible"/>
                                      </p:to>
                                    </p:set>
                                    <p:animEffect transition="in" filter="fade">
                                      <p:cBhvr>
                                        <p:cTn id="194" dur="500"/>
                                        <p:tgtEl>
                                          <p:spTgt spid="47"/>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48"/>
                                        </p:tgtEl>
                                        <p:attrNameLst>
                                          <p:attrName>style.visibility</p:attrName>
                                        </p:attrNameLst>
                                      </p:cBhvr>
                                      <p:to>
                                        <p:strVal val="visible"/>
                                      </p:to>
                                    </p:set>
                                    <p:animEffect transition="in" filter="fade">
                                      <p:cBhvr>
                                        <p:cTn id="197" dur="500"/>
                                        <p:tgtEl>
                                          <p:spTgt spid="48"/>
                                        </p:tgtEl>
                                      </p:cBhvr>
                                    </p:animEffec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1" presetClass="exit" presetSubtype="0" fill="hold" grpId="1" nodeType="clickEffect">
                                  <p:stCondLst>
                                    <p:cond delay="0"/>
                                  </p:stCondLst>
                                  <p:childTnLst>
                                    <p:set>
                                      <p:cBhvr>
                                        <p:cTn id="201" dur="1" fill="hold">
                                          <p:stCondLst>
                                            <p:cond delay="0"/>
                                          </p:stCondLst>
                                        </p:cTn>
                                        <p:tgtEl>
                                          <p:spTgt spid="40"/>
                                        </p:tgtEl>
                                        <p:attrNameLst>
                                          <p:attrName>style.visibility</p:attrName>
                                        </p:attrNameLst>
                                      </p:cBhvr>
                                      <p:to>
                                        <p:strVal val="hidden"/>
                                      </p:to>
                                    </p:set>
                                  </p:childTnLst>
                                </p:cTn>
                              </p:par>
                              <p:par>
                                <p:cTn id="202" presetID="1" presetClass="exit" presetSubtype="0" fill="hold" grpId="1" nodeType="withEffect">
                                  <p:stCondLst>
                                    <p:cond delay="0"/>
                                  </p:stCondLst>
                                  <p:childTnLst>
                                    <p:set>
                                      <p:cBhvr>
                                        <p:cTn id="203" dur="1" fill="hold">
                                          <p:stCondLst>
                                            <p:cond delay="0"/>
                                          </p:stCondLst>
                                        </p:cTn>
                                        <p:tgtEl>
                                          <p:spTgt spid="41"/>
                                        </p:tgtEl>
                                        <p:attrNameLst>
                                          <p:attrName>style.visibility</p:attrName>
                                        </p:attrNameLst>
                                      </p:cBhvr>
                                      <p:to>
                                        <p:strVal val="hidden"/>
                                      </p:to>
                                    </p:set>
                                  </p:childTnLst>
                                </p:cTn>
                              </p:par>
                              <p:par>
                                <p:cTn id="204" presetID="1" presetClass="exit" presetSubtype="0" fill="hold" grpId="1" nodeType="withEffect">
                                  <p:stCondLst>
                                    <p:cond delay="0"/>
                                  </p:stCondLst>
                                  <p:childTnLst>
                                    <p:set>
                                      <p:cBhvr>
                                        <p:cTn id="205" dur="1" fill="hold">
                                          <p:stCondLst>
                                            <p:cond delay="0"/>
                                          </p:stCondLst>
                                        </p:cTn>
                                        <p:tgtEl>
                                          <p:spTgt spid="42"/>
                                        </p:tgtEl>
                                        <p:attrNameLst>
                                          <p:attrName>style.visibility</p:attrName>
                                        </p:attrNameLst>
                                      </p:cBhvr>
                                      <p:to>
                                        <p:strVal val="hidden"/>
                                      </p:to>
                                    </p:set>
                                  </p:childTnLst>
                                </p:cTn>
                              </p:par>
                              <p:par>
                                <p:cTn id="206" presetID="1" presetClass="exit" presetSubtype="0" fill="hold" grpId="1" nodeType="withEffect">
                                  <p:stCondLst>
                                    <p:cond delay="0"/>
                                  </p:stCondLst>
                                  <p:childTnLst>
                                    <p:set>
                                      <p:cBhvr>
                                        <p:cTn id="207" dur="1" fill="hold">
                                          <p:stCondLst>
                                            <p:cond delay="0"/>
                                          </p:stCondLst>
                                        </p:cTn>
                                        <p:tgtEl>
                                          <p:spTgt spid="43"/>
                                        </p:tgtEl>
                                        <p:attrNameLst>
                                          <p:attrName>style.visibility</p:attrName>
                                        </p:attrNameLst>
                                      </p:cBhvr>
                                      <p:to>
                                        <p:strVal val="hidden"/>
                                      </p:to>
                                    </p:set>
                                  </p:childTnLst>
                                </p:cTn>
                              </p:par>
                              <p:par>
                                <p:cTn id="208" presetID="1" presetClass="exit" presetSubtype="0" fill="hold" grpId="1" nodeType="withEffect">
                                  <p:stCondLst>
                                    <p:cond delay="0"/>
                                  </p:stCondLst>
                                  <p:childTnLst>
                                    <p:set>
                                      <p:cBhvr>
                                        <p:cTn id="209" dur="1" fill="hold">
                                          <p:stCondLst>
                                            <p:cond delay="0"/>
                                          </p:stCondLst>
                                        </p:cTn>
                                        <p:tgtEl>
                                          <p:spTgt spid="48"/>
                                        </p:tgtEl>
                                        <p:attrNameLst>
                                          <p:attrName>style.visibility</p:attrName>
                                        </p:attrNameLst>
                                      </p:cBhvr>
                                      <p:to>
                                        <p:strVal val="hidden"/>
                                      </p:to>
                                    </p:set>
                                  </p:childTnLst>
                                </p:cTn>
                              </p:par>
                              <p:par>
                                <p:cTn id="210" presetID="1" presetClass="exit" presetSubtype="0" fill="hold" grpId="1" nodeType="withEffect">
                                  <p:stCondLst>
                                    <p:cond delay="0"/>
                                  </p:stCondLst>
                                  <p:childTnLst>
                                    <p:set>
                                      <p:cBhvr>
                                        <p:cTn id="211" dur="1" fill="hold">
                                          <p:stCondLst>
                                            <p:cond delay="0"/>
                                          </p:stCondLst>
                                        </p:cTn>
                                        <p:tgtEl>
                                          <p:spTgt spid="44"/>
                                        </p:tgtEl>
                                        <p:attrNameLst>
                                          <p:attrName>style.visibility</p:attrName>
                                        </p:attrNameLst>
                                      </p:cBhvr>
                                      <p:to>
                                        <p:strVal val="hidden"/>
                                      </p:to>
                                    </p:set>
                                  </p:childTnLst>
                                </p:cTn>
                              </p:par>
                              <p:par>
                                <p:cTn id="212" presetID="1" presetClass="exit" presetSubtype="0" fill="hold" grpId="1" nodeType="withEffect">
                                  <p:stCondLst>
                                    <p:cond delay="0"/>
                                  </p:stCondLst>
                                  <p:childTnLst>
                                    <p:set>
                                      <p:cBhvr>
                                        <p:cTn id="213" dur="1" fill="hold">
                                          <p:stCondLst>
                                            <p:cond delay="0"/>
                                          </p:stCondLst>
                                        </p:cTn>
                                        <p:tgtEl>
                                          <p:spTgt spid="45"/>
                                        </p:tgtEl>
                                        <p:attrNameLst>
                                          <p:attrName>style.visibility</p:attrName>
                                        </p:attrNameLst>
                                      </p:cBhvr>
                                      <p:to>
                                        <p:strVal val="hidden"/>
                                      </p:to>
                                    </p:set>
                                  </p:childTnLst>
                                </p:cTn>
                              </p:par>
                              <p:par>
                                <p:cTn id="214" presetID="1" presetClass="exit" presetSubtype="0" fill="hold" grpId="1" nodeType="withEffect">
                                  <p:stCondLst>
                                    <p:cond delay="0"/>
                                  </p:stCondLst>
                                  <p:childTnLst>
                                    <p:set>
                                      <p:cBhvr>
                                        <p:cTn id="215" dur="1" fill="hold">
                                          <p:stCondLst>
                                            <p:cond delay="0"/>
                                          </p:stCondLst>
                                        </p:cTn>
                                        <p:tgtEl>
                                          <p:spTgt spid="46"/>
                                        </p:tgtEl>
                                        <p:attrNameLst>
                                          <p:attrName>style.visibility</p:attrName>
                                        </p:attrNameLst>
                                      </p:cBhvr>
                                      <p:to>
                                        <p:strVal val="hidden"/>
                                      </p:to>
                                    </p:set>
                                  </p:childTnLst>
                                </p:cTn>
                              </p:par>
                              <p:par>
                                <p:cTn id="216" presetID="1" presetClass="exit" presetSubtype="0" fill="hold" grpId="1" nodeType="withEffect">
                                  <p:stCondLst>
                                    <p:cond delay="0"/>
                                  </p:stCondLst>
                                  <p:childTnLst>
                                    <p:set>
                                      <p:cBhvr>
                                        <p:cTn id="217" dur="1" fill="hold">
                                          <p:stCondLst>
                                            <p:cond delay="0"/>
                                          </p:stCondLst>
                                        </p:cTn>
                                        <p:tgtEl>
                                          <p:spTgt spid="47"/>
                                        </p:tgtEl>
                                        <p:attrNameLst>
                                          <p:attrName>style.visibility</p:attrName>
                                        </p:attrNameLst>
                                      </p:cBhvr>
                                      <p:to>
                                        <p:strVal val="hidden"/>
                                      </p:to>
                                    </p:set>
                                  </p:childTnLst>
                                </p:cTn>
                              </p:par>
                            </p:childTnLst>
                          </p:cTn>
                        </p:par>
                        <p:par>
                          <p:cTn id="218" fill="hold" nodeType="afterGroup">
                            <p:stCondLst>
                              <p:cond delay="0"/>
                            </p:stCondLst>
                            <p:childTnLst>
                              <p:par>
                                <p:cTn id="219" presetID="26" presetClass="emph" presetSubtype="0" fill="hold" nodeType="afterEffect">
                                  <p:stCondLst>
                                    <p:cond delay="0"/>
                                  </p:stCondLst>
                                  <p:childTnLst>
                                    <p:animEffect transition="out" filter="fade">
                                      <p:cBhvr>
                                        <p:cTn id="220" dur="500" tmFilter="0, 0; .2, .5; .8, .5; 1, 0"/>
                                        <p:tgtEl>
                                          <p:spTgt spid="6"/>
                                        </p:tgtEl>
                                      </p:cBhvr>
                                    </p:animEffect>
                                    <p:animScale>
                                      <p:cBhvr>
                                        <p:cTn id="221" dur="250" autoRev="1" fill="hold"/>
                                        <p:tgtEl>
                                          <p:spTgt spid="6"/>
                                        </p:tgtEl>
                                      </p:cBhvr>
                                      <p:by x="105000" y="105000"/>
                                    </p:animScale>
                                  </p:childTnLst>
                                </p:cTn>
                              </p:par>
                              <p:par>
                                <p:cTn id="222" presetID="10" presetClass="entr" presetSubtype="0" fill="hold" grpId="0" nodeType="withEffect">
                                  <p:stCondLst>
                                    <p:cond delay="0"/>
                                  </p:stCondLst>
                                  <p:childTnLst>
                                    <p:set>
                                      <p:cBhvr>
                                        <p:cTn id="223" dur="1" fill="hold">
                                          <p:stCondLst>
                                            <p:cond delay="0"/>
                                          </p:stCondLst>
                                        </p:cTn>
                                        <p:tgtEl>
                                          <p:spTgt spid="49"/>
                                        </p:tgtEl>
                                        <p:attrNameLst>
                                          <p:attrName>style.visibility</p:attrName>
                                        </p:attrNameLst>
                                      </p:cBhvr>
                                      <p:to>
                                        <p:strVal val="visible"/>
                                      </p:to>
                                    </p:set>
                                    <p:animEffect transition="in" filter="fade">
                                      <p:cBhvr>
                                        <p:cTn id="224" dur="500"/>
                                        <p:tgtEl>
                                          <p:spTgt spid="49"/>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50"/>
                                        </p:tgtEl>
                                        <p:attrNameLst>
                                          <p:attrName>style.visibility</p:attrName>
                                        </p:attrNameLst>
                                      </p:cBhvr>
                                      <p:to>
                                        <p:strVal val="visible"/>
                                      </p:to>
                                    </p:set>
                                    <p:animEffect transition="in" filter="fade">
                                      <p:cBhvr>
                                        <p:cTn id="227" dur="500"/>
                                        <p:tgtEl>
                                          <p:spTgt spid="50"/>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51"/>
                                        </p:tgtEl>
                                        <p:attrNameLst>
                                          <p:attrName>style.visibility</p:attrName>
                                        </p:attrNameLst>
                                      </p:cBhvr>
                                      <p:to>
                                        <p:strVal val="visible"/>
                                      </p:to>
                                    </p:set>
                                    <p:animEffect transition="in" filter="fade">
                                      <p:cBhvr>
                                        <p:cTn id="230" dur="500"/>
                                        <p:tgtEl>
                                          <p:spTgt spid="51"/>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52"/>
                                        </p:tgtEl>
                                        <p:attrNameLst>
                                          <p:attrName>style.visibility</p:attrName>
                                        </p:attrNameLst>
                                      </p:cBhvr>
                                      <p:to>
                                        <p:strVal val="visible"/>
                                      </p:to>
                                    </p:set>
                                    <p:animEffect transition="in" filter="fade">
                                      <p:cBhvr>
                                        <p:cTn id="233" dur="500"/>
                                        <p:tgtEl>
                                          <p:spTgt spid="52"/>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53"/>
                                        </p:tgtEl>
                                        <p:attrNameLst>
                                          <p:attrName>style.visibility</p:attrName>
                                        </p:attrNameLst>
                                      </p:cBhvr>
                                      <p:to>
                                        <p:strVal val="visible"/>
                                      </p:to>
                                    </p:set>
                                    <p:animEffect transition="in" filter="fade">
                                      <p:cBhvr>
                                        <p:cTn id="236" dur="500"/>
                                        <p:tgtEl>
                                          <p:spTgt spid="53"/>
                                        </p:tgtEl>
                                      </p:cBhvr>
                                    </p:animEffect>
                                  </p:childTnLst>
                                </p:cTn>
                              </p:par>
                              <p:par>
                                <p:cTn id="237" presetID="10" presetClass="entr" presetSubtype="0" fill="hold" grpId="0" nodeType="withEffect">
                                  <p:stCondLst>
                                    <p:cond delay="0"/>
                                  </p:stCondLst>
                                  <p:childTnLst>
                                    <p:set>
                                      <p:cBhvr>
                                        <p:cTn id="238" dur="1" fill="hold">
                                          <p:stCondLst>
                                            <p:cond delay="0"/>
                                          </p:stCondLst>
                                        </p:cTn>
                                        <p:tgtEl>
                                          <p:spTgt spid="54"/>
                                        </p:tgtEl>
                                        <p:attrNameLst>
                                          <p:attrName>style.visibility</p:attrName>
                                        </p:attrNameLst>
                                      </p:cBhvr>
                                      <p:to>
                                        <p:strVal val="visible"/>
                                      </p:to>
                                    </p:set>
                                    <p:animEffect transition="in" filter="fade">
                                      <p:cBhvr>
                                        <p:cTn id="239" dur="500"/>
                                        <p:tgtEl>
                                          <p:spTgt spid="54"/>
                                        </p:tgtEl>
                                      </p:cBhvr>
                                    </p:animEffect>
                                  </p:childTnLst>
                                </p:cTn>
                              </p:par>
                              <p:par>
                                <p:cTn id="240" presetID="10" presetClass="entr" presetSubtype="0" fill="hold" grpId="0" nodeType="withEffect">
                                  <p:stCondLst>
                                    <p:cond delay="0"/>
                                  </p:stCondLst>
                                  <p:childTnLst>
                                    <p:set>
                                      <p:cBhvr>
                                        <p:cTn id="241" dur="1" fill="hold">
                                          <p:stCondLst>
                                            <p:cond delay="0"/>
                                          </p:stCondLst>
                                        </p:cTn>
                                        <p:tgtEl>
                                          <p:spTgt spid="55"/>
                                        </p:tgtEl>
                                        <p:attrNameLst>
                                          <p:attrName>style.visibility</p:attrName>
                                        </p:attrNameLst>
                                      </p:cBhvr>
                                      <p:to>
                                        <p:strVal val="visible"/>
                                      </p:to>
                                    </p:set>
                                    <p:animEffect transition="in" filter="fade">
                                      <p:cBhvr>
                                        <p:cTn id="242" dur="500"/>
                                        <p:tgtEl>
                                          <p:spTgt spid="55"/>
                                        </p:tgtEl>
                                      </p:cBhvr>
                                    </p:animEffect>
                                  </p:childTnLst>
                                </p:cTn>
                              </p:par>
                              <p:par>
                                <p:cTn id="243" presetID="10" presetClass="entr" presetSubtype="0" fill="hold" grpId="0" nodeType="withEffect">
                                  <p:stCondLst>
                                    <p:cond delay="0"/>
                                  </p:stCondLst>
                                  <p:childTnLst>
                                    <p:set>
                                      <p:cBhvr>
                                        <p:cTn id="244" dur="1" fill="hold">
                                          <p:stCondLst>
                                            <p:cond delay="0"/>
                                          </p:stCondLst>
                                        </p:cTn>
                                        <p:tgtEl>
                                          <p:spTgt spid="56"/>
                                        </p:tgtEl>
                                        <p:attrNameLst>
                                          <p:attrName>style.visibility</p:attrName>
                                        </p:attrNameLst>
                                      </p:cBhvr>
                                      <p:to>
                                        <p:strVal val="visible"/>
                                      </p:to>
                                    </p:set>
                                    <p:animEffect transition="in" filter="fade">
                                      <p:cBhvr>
                                        <p:cTn id="24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19138" name="Picture 56" descr="Pictorial_PineTrees.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19200"/>
            <a:ext cx="9144000"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ictorial_PineTrees.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68363"/>
            <a:ext cx="9144000"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1.jpg"/>
          <p:cNvPicPr>
            <a:picLocks noChangeAspect="1"/>
          </p:cNvPicPr>
          <p:nvPr/>
        </p:nvPicPr>
        <p:blipFill>
          <a:blip r:embed="rId4" cstate="screen"/>
          <a:stretch>
            <a:fillRect/>
          </a:stretch>
        </p:blipFill>
        <p:spPr>
          <a:xfrm>
            <a:off x="457200" y="5241684"/>
            <a:ext cx="1529236" cy="743952"/>
          </a:xfrm>
          <a:prstGeom prst="rect">
            <a:avLst/>
          </a:prstGeom>
          <a:scene3d>
            <a:camera prst="orthographicFront"/>
            <a:lightRig rig="threePt" dir="t"/>
          </a:scene3d>
          <a:sp3d>
            <a:bevelT w="44450"/>
          </a:sp3d>
        </p:spPr>
      </p:pic>
      <p:pic>
        <p:nvPicPr>
          <p:cNvPr id="19" name="Picture 18" descr="1.jpg"/>
          <p:cNvPicPr>
            <a:picLocks noChangeAspect="1"/>
          </p:cNvPicPr>
          <p:nvPr/>
        </p:nvPicPr>
        <p:blipFill>
          <a:blip r:embed="rId5" cstate="screen"/>
          <a:stretch>
            <a:fillRect/>
          </a:stretch>
        </p:blipFill>
        <p:spPr>
          <a:xfrm>
            <a:off x="2133599" y="5241684"/>
            <a:ext cx="1529236" cy="743952"/>
          </a:xfrm>
          <a:prstGeom prst="rect">
            <a:avLst/>
          </a:prstGeom>
          <a:scene3d>
            <a:camera prst="orthographicFront"/>
            <a:lightRig rig="threePt" dir="t"/>
          </a:scene3d>
          <a:sp3d>
            <a:bevelT w="44450"/>
          </a:sp3d>
        </p:spPr>
      </p:pic>
      <p:pic>
        <p:nvPicPr>
          <p:cNvPr id="20" name="Picture 19" descr="1.jpg"/>
          <p:cNvPicPr>
            <a:picLocks noChangeAspect="1"/>
          </p:cNvPicPr>
          <p:nvPr/>
        </p:nvPicPr>
        <p:blipFill>
          <a:blip r:embed="rId6" cstate="screen"/>
          <a:stretch>
            <a:fillRect/>
          </a:stretch>
        </p:blipFill>
        <p:spPr>
          <a:xfrm>
            <a:off x="3809999" y="5241684"/>
            <a:ext cx="1529236" cy="743952"/>
          </a:xfrm>
          <a:prstGeom prst="rect">
            <a:avLst/>
          </a:prstGeom>
          <a:scene3d>
            <a:camera prst="orthographicFront"/>
            <a:lightRig rig="threePt" dir="t"/>
          </a:scene3d>
          <a:sp3d>
            <a:bevelT w="44450"/>
          </a:sp3d>
        </p:spPr>
      </p:pic>
      <p:pic>
        <p:nvPicPr>
          <p:cNvPr id="21" name="Picture 20" descr="1.jpg"/>
          <p:cNvPicPr>
            <a:picLocks noChangeAspect="1"/>
          </p:cNvPicPr>
          <p:nvPr/>
        </p:nvPicPr>
        <p:blipFill>
          <a:blip r:embed="rId7" cstate="screen"/>
          <a:stretch>
            <a:fillRect/>
          </a:stretch>
        </p:blipFill>
        <p:spPr>
          <a:xfrm>
            <a:off x="5486398" y="5241684"/>
            <a:ext cx="1529236" cy="743952"/>
          </a:xfrm>
          <a:prstGeom prst="rect">
            <a:avLst/>
          </a:prstGeom>
          <a:scene3d>
            <a:camera prst="orthographicFront"/>
            <a:lightRig rig="threePt" dir="t"/>
          </a:scene3d>
          <a:sp3d>
            <a:bevelT w="44450"/>
          </a:sp3d>
        </p:spPr>
      </p:pic>
      <p:pic>
        <p:nvPicPr>
          <p:cNvPr id="22" name="Picture 21" descr="1.jpg"/>
          <p:cNvPicPr>
            <a:picLocks noChangeAspect="1"/>
          </p:cNvPicPr>
          <p:nvPr/>
        </p:nvPicPr>
        <p:blipFill>
          <a:blip r:embed="rId8" cstate="screen"/>
          <a:stretch>
            <a:fillRect/>
          </a:stretch>
        </p:blipFill>
        <p:spPr>
          <a:xfrm>
            <a:off x="7157566" y="5241684"/>
            <a:ext cx="1529234" cy="743952"/>
          </a:xfrm>
          <a:prstGeom prst="rect">
            <a:avLst/>
          </a:prstGeom>
          <a:scene3d>
            <a:camera prst="orthographicFront"/>
            <a:lightRig rig="threePt" dir="t"/>
          </a:scene3d>
          <a:sp3d>
            <a:bevelT w="44450"/>
          </a:sp3d>
        </p:spPr>
      </p:pic>
      <p:sp>
        <p:nvSpPr>
          <p:cNvPr id="219145" name="Text Box 8"/>
          <p:cNvSpPr txBox="1">
            <a:spLocks noChangeArrowheads="1"/>
          </p:cNvSpPr>
          <p:nvPr/>
        </p:nvSpPr>
        <p:spPr bwMode="auto">
          <a:xfrm>
            <a:off x="0" y="63246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I-630/I-430 Interchange – 2010, Little Rock, Arkansas</a:t>
            </a:r>
          </a:p>
          <a:p>
            <a:pPr algn="r" eaLnBrk="1" hangingPunct="1"/>
            <a:r>
              <a:rPr lang="en-US" altLang="en-US" sz="1400" b="1" dirty="0">
                <a:solidFill>
                  <a:schemeClr val="accent1"/>
                </a:solidFill>
                <a:latin typeface="Arial Narrow" panose="020B0606020202030204" pitchFamily="34" charset="0"/>
              </a:rPr>
              <a:t>Arkansas Highway and Transportation Department, Bridgefarmer &amp; Associates</a:t>
            </a:r>
          </a:p>
        </p:txBody>
      </p:sp>
      <p:sp>
        <p:nvSpPr>
          <p:cNvPr id="11" name="TextBox 3"/>
          <p:cNvSpPr txBox="1">
            <a:spLocks noChangeArrowheads="1"/>
          </p:cNvSpPr>
          <p:nvPr/>
        </p:nvSpPr>
        <p:spPr bwMode="auto">
          <a:xfrm>
            <a:off x="5861050" y="5968484"/>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a:t>
            </a:r>
          </a:p>
        </p:txBody>
      </p:sp>
    </p:spTree>
  </p:cSld>
  <p:clrMapOvr>
    <a:masterClrMapping/>
  </p:clrMapOvr>
  <p:transition spd="med"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1000" fill="hold"/>
                                        <p:tgtEl>
                                          <p:spTgt spid="9"/>
                                        </p:tgtEl>
                                      </p:cBhvr>
                                      <p:by x="80000" y="80000"/>
                                    </p:animScale>
                                  </p:childTnLst>
                                </p:cTn>
                              </p:par>
                              <p:par>
                                <p:cTn id="7" presetID="64" presetClass="path" presetSubtype="0" fill="hold" nodeType="withEffect">
                                  <p:stCondLst>
                                    <p:cond delay="0"/>
                                  </p:stCondLst>
                                  <p:childTnLst>
                                    <p:animMotion origin="layout" path="M 0 3.66327E-6 L 0 -0.05967 " pathEditMode="relative" rAng="0" ptsTypes="AA">
                                      <p:cBhvr>
                                        <p:cTn id="8" dur="1000" fill="hold"/>
                                        <p:tgtEl>
                                          <p:spTgt spid="9"/>
                                        </p:tgtEl>
                                        <p:attrNameLst>
                                          <p:attrName>ppt_x</p:attrName>
                                          <p:attrName>ppt_y</p:attrName>
                                        </p:attrNameLst>
                                      </p:cBhvr>
                                      <p:rCtr x="0" y="-3000"/>
                                    </p:animMotion>
                                  </p:childTnLst>
                                </p:cTn>
                              </p:par>
                              <p:par>
                                <p:cTn id="9" presetID="10" presetClass="exit" presetSubtype="0" fill="hold" nodeType="withEffect">
                                  <p:stCondLst>
                                    <p:cond delay="0"/>
                                  </p:stCondLst>
                                  <p:childTnLst>
                                    <p:animEffect transition="out" filter="fade">
                                      <p:cBhvr>
                                        <p:cTn id="10" dur="1000"/>
                                        <p:tgtEl>
                                          <p:spTgt spid="9"/>
                                        </p:tgtEl>
                                      </p:cBhvr>
                                    </p:animEffect>
                                    <p:set>
                                      <p:cBhvr>
                                        <p:cTn id="11"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20162" name="Picture 2" descr="Pictorial_PineTrees.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19200"/>
            <a:ext cx="9144000"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1.jpg"/>
          <p:cNvPicPr>
            <a:picLocks noChangeAspect="1"/>
          </p:cNvPicPr>
          <p:nvPr/>
        </p:nvPicPr>
        <p:blipFill>
          <a:blip r:embed="rId3" cstate="screen"/>
          <a:stretch>
            <a:fillRect/>
          </a:stretch>
        </p:blipFill>
        <p:spPr>
          <a:xfrm>
            <a:off x="457200" y="5241684"/>
            <a:ext cx="1529236" cy="743952"/>
          </a:xfrm>
          <a:prstGeom prst="rect">
            <a:avLst/>
          </a:prstGeom>
          <a:scene3d>
            <a:camera prst="orthographicFront"/>
            <a:lightRig rig="threePt" dir="t"/>
          </a:scene3d>
          <a:sp3d>
            <a:bevelT w="44450"/>
          </a:sp3d>
        </p:spPr>
      </p:pic>
      <p:pic>
        <p:nvPicPr>
          <p:cNvPr id="5" name="Picture 4" descr="1.jpg"/>
          <p:cNvPicPr>
            <a:picLocks noChangeAspect="1"/>
          </p:cNvPicPr>
          <p:nvPr/>
        </p:nvPicPr>
        <p:blipFill>
          <a:blip r:embed="rId4" cstate="screen"/>
          <a:stretch>
            <a:fillRect/>
          </a:stretch>
        </p:blipFill>
        <p:spPr>
          <a:xfrm>
            <a:off x="2133599" y="5241684"/>
            <a:ext cx="1529236" cy="743952"/>
          </a:xfrm>
          <a:prstGeom prst="rect">
            <a:avLst/>
          </a:prstGeom>
          <a:scene3d>
            <a:camera prst="orthographicFront"/>
            <a:lightRig rig="threePt" dir="t"/>
          </a:scene3d>
          <a:sp3d>
            <a:bevelT w="44450"/>
          </a:sp3d>
        </p:spPr>
      </p:pic>
      <p:pic>
        <p:nvPicPr>
          <p:cNvPr id="6" name="Picture 5" descr="1.jpg"/>
          <p:cNvPicPr>
            <a:picLocks noChangeAspect="1"/>
          </p:cNvPicPr>
          <p:nvPr/>
        </p:nvPicPr>
        <p:blipFill>
          <a:blip r:embed="rId5" cstate="screen"/>
          <a:stretch>
            <a:fillRect/>
          </a:stretch>
        </p:blipFill>
        <p:spPr>
          <a:xfrm>
            <a:off x="3809999" y="5241684"/>
            <a:ext cx="1529236" cy="743952"/>
          </a:xfrm>
          <a:prstGeom prst="rect">
            <a:avLst/>
          </a:prstGeom>
          <a:scene3d>
            <a:camera prst="orthographicFront"/>
            <a:lightRig rig="threePt" dir="t"/>
          </a:scene3d>
          <a:sp3d>
            <a:bevelT w="44450"/>
          </a:sp3d>
        </p:spPr>
      </p:pic>
      <p:pic>
        <p:nvPicPr>
          <p:cNvPr id="7" name="Picture 6" descr="1.jpg"/>
          <p:cNvPicPr>
            <a:picLocks noChangeAspect="1"/>
          </p:cNvPicPr>
          <p:nvPr/>
        </p:nvPicPr>
        <p:blipFill>
          <a:blip r:embed="rId6" cstate="screen"/>
          <a:stretch>
            <a:fillRect/>
          </a:stretch>
        </p:blipFill>
        <p:spPr>
          <a:xfrm>
            <a:off x="5486398" y="5241684"/>
            <a:ext cx="1529236" cy="743952"/>
          </a:xfrm>
          <a:prstGeom prst="rect">
            <a:avLst/>
          </a:prstGeom>
          <a:scene3d>
            <a:camera prst="orthographicFront"/>
            <a:lightRig rig="threePt" dir="t"/>
          </a:scene3d>
          <a:sp3d>
            <a:bevelT w="44450"/>
          </a:sp3d>
        </p:spPr>
      </p:pic>
      <p:pic>
        <p:nvPicPr>
          <p:cNvPr id="8" name="Picture 7" descr="1.jpg"/>
          <p:cNvPicPr>
            <a:picLocks noChangeAspect="1"/>
          </p:cNvPicPr>
          <p:nvPr/>
        </p:nvPicPr>
        <p:blipFill>
          <a:blip r:embed="rId7" cstate="screen"/>
          <a:stretch>
            <a:fillRect/>
          </a:stretch>
        </p:blipFill>
        <p:spPr>
          <a:xfrm>
            <a:off x="7157566" y="5241684"/>
            <a:ext cx="1529234" cy="743952"/>
          </a:xfrm>
          <a:prstGeom prst="rect">
            <a:avLst/>
          </a:prstGeom>
          <a:scene3d>
            <a:camera prst="orthographicFront"/>
            <a:lightRig rig="threePt" dir="t"/>
          </a:scene3d>
          <a:sp3d>
            <a:bevelT w="44450"/>
          </a:sp3d>
        </p:spPr>
      </p:pic>
      <p:sp>
        <p:nvSpPr>
          <p:cNvPr id="220168" name="Text Box 8"/>
          <p:cNvSpPr txBox="1">
            <a:spLocks noChangeArrowheads="1"/>
          </p:cNvSpPr>
          <p:nvPr/>
        </p:nvSpPr>
        <p:spPr bwMode="auto">
          <a:xfrm>
            <a:off x="0" y="63246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I-630/I-430 Interchange – 2010, Little Rock, Arkansas</a:t>
            </a:r>
          </a:p>
          <a:p>
            <a:pPr algn="r" eaLnBrk="1" hangingPunct="1"/>
            <a:r>
              <a:rPr lang="en-US" altLang="en-US" sz="1400" b="1" dirty="0">
                <a:solidFill>
                  <a:schemeClr val="accent1"/>
                </a:solidFill>
                <a:latin typeface="Arial Narrow" panose="020B0606020202030204" pitchFamily="34" charset="0"/>
              </a:rPr>
              <a:t>Arkansas Highway and Transportation Department, Bridgefarmer &amp; Associates</a:t>
            </a:r>
          </a:p>
        </p:txBody>
      </p:sp>
      <p:sp>
        <p:nvSpPr>
          <p:cNvPr id="10" name="TextBox 3"/>
          <p:cNvSpPr txBox="1">
            <a:spLocks noChangeArrowheads="1"/>
          </p:cNvSpPr>
          <p:nvPr/>
        </p:nvSpPr>
        <p:spPr bwMode="auto">
          <a:xfrm>
            <a:off x="5842000" y="4935971"/>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a:t>
            </a:r>
          </a:p>
        </p:txBody>
      </p:sp>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221186" name="Text Box 8"/>
          <p:cNvSpPr txBox="1">
            <a:spLocks noChangeArrowheads="1"/>
          </p:cNvSpPr>
          <p:nvPr/>
        </p:nvSpPr>
        <p:spPr bwMode="auto">
          <a:xfrm>
            <a:off x="0" y="625475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I-630/I-430 Interchange – 2010, Little Rock, Arkansas</a:t>
            </a:r>
          </a:p>
          <a:p>
            <a:pPr algn="r" eaLnBrk="1" hangingPunct="1"/>
            <a:r>
              <a:rPr lang="en-US" altLang="en-US" sz="1400" b="1" dirty="0">
                <a:solidFill>
                  <a:schemeClr val="accent1"/>
                </a:solidFill>
                <a:latin typeface="Arial Narrow" panose="020B0606020202030204" pitchFamily="34" charset="0"/>
              </a:rPr>
              <a:t>Arkansas Highway and Transportation Department, Bridgefarmer &amp; Associates</a:t>
            </a:r>
          </a:p>
        </p:txBody>
      </p:sp>
      <p:pic>
        <p:nvPicPr>
          <p:cNvPr id="221187" name="Picture 3" descr="Arkansas MSE.jpg"/>
          <p:cNvPicPr>
            <a:picLocks noChangeAspect="1"/>
          </p:cNvPicPr>
          <p:nvPr/>
        </p:nvPicPr>
        <p:blipFill rotWithShape="1">
          <a:blip r:embed="rId2" cstate="email">
            <a:extLst>
              <a:ext uri="{28A0092B-C50C-407E-A947-70E740481C1C}">
                <a14:useLocalDpi xmlns:a14="http://schemas.microsoft.com/office/drawing/2010/main"/>
              </a:ext>
            </a:extLst>
          </a:blip>
          <a:srcRect r="-17545"/>
          <a:stretch/>
        </p:blipFill>
        <p:spPr bwMode="auto">
          <a:xfrm>
            <a:off x="0" y="1371600"/>
            <a:ext cx="5105400"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Box 3"/>
          <p:cNvSpPr txBox="1">
            <a:spLocks noChangeArrowheads="1"/>
          </p:cNvSpPr>
          <p:nvPr/>
        </p:nvSpPr>
        <p:spPr bwMode="auto">
          <a:xfrm>
            <a:off x="5861050" y="4625340"/>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a:t>
            </a:r>
          </a:p>
        </p:txBody>
      </p:sp>
      <p:pic>
        <p:nvPicPr>
          <p:cNvPr id="5"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515581" y="1371600"/>
            <a:ext cx="4626832" cy="329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23234" name="Picture 3" descr="maryland2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135063"/>
            <a:ext cx="7223125" cy="52657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0"/>
            <a:ext cx="9144000" cy="1143000"/>
          </a:xfrm>
          <a:prstGeom prst="rect">
            <a:avLst/>
          </a:prstGeom>
        </p:spPr>
        <p:txBody>
          <a:bodyPr/>
          <a:lstStyle/>
          <a:p>
            <a:pPr algn="ctr">
              <a:defRPr/>
            </a:pPr>
            <a:r>
              <a:rPr lang="en-US" sz="4400" b="1" kern="0" dirty="0">
                <a:solidFill>
                  <a:srgbClr val="C00000"/>
                </a:solidFill>
                <a:latin typeface="Century Gothic" pitchFamily="34" charset="0"/>
                <a:ea typeface="+mj-ea"/>
                <a:cs typeface="+mj-cs"/>
              </a:rPr>
              <a:t>Sound Barriers</a:t>
            </a:r>
          </a:p>
        </p:txBody>
      </p:sp>
      <p:sp>
        <p:nvSpPr>
          <p:cNvPr id="6" name="Rectangle 5"/>
          <p:cNvSpPr/>
          <p:nvPr/>
        </p:nvSpPr>
        <p:spPr>
          <a:xfrm>
            <a:off x="0" y="696913"/>
            <a:ext cx="9144000" cy="369887"/>
          </a:xfrm>
          <a:prstGeom prst="rect">
            <a:avLst/>
          </a:prstGeom>
        </p:spPr>
        <p:txBody>
          <a:bodyPr>
            <a:spAutoFit/>
          </a:bodyPr>
          <a:lstStyle>
            <a:lvl1pPr eaLnBrk="0" hangingPunct="0">
              <a:defRPr sz="900">
                <a:solidFill>
                  <a:schemeClr val="tx1"/>
                </a:solidFill>
                <a:latin typeface="Helvetica" panose="020B0604020202020204" pitchFamily="34" charset="0"/>
                <a:ea typeface="MS PGothic" panose="020B0600070205080204" pitchFamily="34" charset="-128"/>
              </a:defRPr>
            </a:lvl1pPr>
            <a:lvl2pPr marL="742950" indent="-285750" eaLnBrk="0" hangingPunct="0">
              <a:defRPr sz="900">
                <a:solidFill>
                  <a:schemeClr val="tx1"/>
                </a:solidFill>
                <a:latin typeface="Helvetica" panose="020B0604020202020204" pitchFamily="34" charset="0"/>
                <a:ea typeface="MS PGothic" panose="020B0600070205080204" pitchFamily="34" charset="-128"/>
              </a:defRPr>
            </a:lvl2pPr>
            <a:lvl3pPr marL="1143000" indent="-228600" eaLnBrk="0" hangingPunct="0">
              <a:defRPr sz="900">
                <a:solidFill>
                  <a:schemeClr val="tx1"/>
                </a:solidFill>
                <a:latin typeface="Helvetica" panose="020B0604020202020204" pitchFamily="34" charset="0"/>
                <a:ea typeface="MS PGothic" panose="020B0600070205080204" pitchFamily="34" charset="-128"/>
              </a:defRPr>
            </a:lvl3pPr>
            <a:lvl4pPr marL="1600200" indent="-228600" eaLnBrk="0" hangingPunct="0">
              <a:defRPr sz="900">
                <a:solidFill>
                  <a:schemeClr val="tx1"/>
                </a:solidFill>
                <a:latin typeface="Helvetica" panose="020B0604020202020204" pitchFamily="34" charset="0"/>
                <a:ea typeface="MS PGothic" panose="020B0600070205080204" pitchFamily="34" charset="-128"/>
              </a:defRPr>
            </a:lvl4pPr>
            <a:lvl5pPr marL="2057400" indent="-228600" eaLnBrk="0" hangingPunct="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ctr" eaLnBrk="1" hangingPunct="1">
              <a:defRPr/>
            </a:pPr>
            <a:r>
              <a:rPr lang="en-US" altLang="en-US" sz="1800" dirty="0">
                <a:solidFill>
                  <a:srgbClr val="BADDE1"/>
                </a:solidFill>
                <a:effectLst>
                  <a:outerShdw blurRad="38100" dist="38100" dir="2700000" algn="tl">
                    <a:srgbClr val="000000"/>
                  </a:outerShdw>
                </a:effectLst>
                <a:latin typeface="Century Gothic" panose="020B0502020202020204" pitchFamily="34" charset="0"/>
              </a:rPr>
              <a:t>The only time art should be a barrier </a:t>
            </a:r>
            <a:r>
              <a:rPr lang="en-US" altLang="en-US" sz="1000" baseline="100000" dirty="0">
                <a:solidFill>
                  <a:srgbClr val="BADDE1"/>
                </a:solidFill>
                <a:effectLst>
                  <a:outerShdw blurRad="38100" dist="38100" dir="2700000" algn="tl">
                    <a:srgbClr val="000000"/>
                  </a:outerShdw>
                </a:effectLst>
                <a:latin typeface="Century Gothic" panose="020B0502020202020204" pitchFamily="34" charset="0"/>
              </a:rPr>
              <a:t>™</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8200" y="685800"/>
            <a:ext cx="7467600" cy="5486400"/>
          </a:xfrm>
          <a:prstGeom prst="rect">
            <a:avLst/>
          </a:prstGeom>
        </p:spPr>
      </p:pic>
      <p:sp>
        <p:nvSpPr>
          <p:cNvPr id="2" name="Rectangle 1"/>
          <p:cNvSpPr/>
          <p:nvPr/>
        </p:nvSpPr>
        <p:spPr>
          <a:xfrm>
            <a:off x="1752600" y="6199264"/>
            <a:ext cx="6857999" cy="646331"/>
          </a:xfrm>
          <a:prstGeom prst="rect">
            <a:avLst/>
          </a:prstGeom>
        </p:spPr>
        <p:txBody>
          <a:bodyPr wrap="square">
            <a:spAutoFit/>
          </a:bodyPr>
          <a:lstStyle/>
          <a:p>
            <a:r>
              <a:rPr lang="en-US" sz="3600" dirty="0">
                <a:solidFill>
                  <a:srgbClr val="FFC000"/>
                </a:solidFill>
                <a:latin typeface="Adobe Arabic" panose="02040503050201020203" pitchFamily="18" charset="-78"/>
                <a:cs typeface="Adobe Arabic" panose="02040503050201020203" pitchFamily="18" charset="-78"/>
              </a:rPr>
              <a:t>Why just a Functional Bridge? </a:t>
            </a:r>
          </a:p>
        </p:txBody>
      </p:sp>
    </p:spTree>
    <p:extLst>
      <p:ext uri="{BB962C8B-B14F-4D97-AF65-F5344CB8AC3E}">
        <p14:creationId xmlns:p14="http://schemas.microsoft.com/office/powerpoint/2010/main" val="748074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25282" name="Picture 6" descr="BirdExample1.jpg"/>
          <p:cNvPicPr>
            <a:picLocks noChangeAspect="1"/>
          </p:cNvPicPr>
          <p:nvPr/>
        </p:nvPicPr>
        <p:blipFill>
          <a:blip r:embed="rId3" cstate="email">
            <a:lum contrast="20000"/>
            <a:extLst>
              <a:ext uri="{28A0092B-C50C-407E-A947-70E740481C1C}">
                <a14:useLocalDpi xmlns:a14="http://schemas.microsoft.com/office/drawing/2010/main"/>
              </a:ext>
            </a:extLst>
          </a:blip>
          <a:srcRect/>
          <a:stretch>
            <a:fillRect/>
          </a:stretch>
        </p:blipFill>
        <p:spPr bwMode="auto">
          <a:xfrm>
            <a:off x="381000" y="3779838"/>
            <a:ext cx="3044825" cy="22098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283" name="Picture 7" descr="BirdExample2.jpg"/>
          <p:cNvPicPr>
            <a:picLocks noChangeAspect="1"/>
          </p:cNvPicPr>
          <p:nvPr/>
        </p:nvPicPr>
        <p:blipFill>
          <a:blip r:embed="rId4" cstate="email">
            <a:lum contrast="20000"/>
            <a:extLst>
              <a:ext uri="{28A0092B-C50C-407E-A947-70E740481C1C}">
                <a14:useLocalDpi xmlns:a14="http://schemas.microsoft.com/office/drawing/2010/main"/>
              </a:ext>
            </a:extLst>
          </a:blip>
          <a:srcRect/>
          <a:stretch>
            <a:fillRect/>
          </a:stretch>
        </p:blipFill>
        <p:spPr bwMode="auto">
          <a:xfrm>
            <a:off x="381000" y="1417638"/>
            <a:ext cx="3044825" cy="22098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304800"/>
            <a:ext cx="9144000" cy="461963"/>
          </a:xfrm>
          <a:prstGeom prst="rect">
            <a:avLst/>
          </a:prstGeom>
        </p:spPr>
        <p:txBody>
          <a:bodyPr>
            <a:spAutoFit/>
          </a:bodyPr>
          <a:lstStyle/>
          <a:p>
            <a:pPr algn="ctr" eaLnBrk="1" hangingPunct="1">
              <a:defRPr/>
            </a:pPr>
            <a:r>
              <a:rPr lang="en-US" sz="2400" dirty="0">
                <a:solidFill>
                  <a:schemeClr val="accent5">
                    <a:lumMod val="90000"/>
                  </a:schemeClr>
                </a:solidFill>
                <a:effectLst>
                  <a:outerShdw blurRad="50800" dist="38100" dir="10800000" algn="r" rotWithShape="0">
                    <a:prstClr val="black">
                      <a:alpha val="40000"/>
                    </a:prstClr>
                  </a:outerShdw>
                </a:effectLst>
                <a:latin typeface="Century Gothic" pitchFamily="34" charset="0"/>
              </a:rPr>
              <a:t>Turn your “concrete canyons” into scenic highways.</a:t>
            </a:r>
          </a:p>
        </p:txBody>
      </p:sp>
      <p:sp>
        <p:nvSpPr>
          <p:cNvPr id="225285" name="Rectangle 11"/>
          <p:cNvSpPr>
            <a:spLocks noChangeArrowheads="1"/>
          </p:cNvSpPr>
          <p:nvPr/>
        </p:nvSpPr>
        <p:spPr bwMode="auto">
          <a:xfrm>
            <a:off x="8305800" y="1125538"/>
            <a:ext cx="2698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eaLnBrk="1" hangingPunct="1"/>
            <a:r>
              <a:rPr lang="en-US" altLang="en-US" sz="1000" baseline="30000" dirty="0">
                <a:solidFill>
                  <a:srgbClr val="BADDE1"/>
                </a:solidFill>
                <a:latin typeface="Century Gothic" panose="020B0502020202020204" pitchFamily="34" charset="0"/>
              </a:rPr>
              <a:t>™</a:t>
            </a:r>
            <a:endParaRPr lang="en-US" altLang="en-US" sz="1000" dirty="0">
              <a:solidFill>
                <a:srgbClr val="BADDE1"/>
              </a:solidFill>
            </a:endParaRPr>
          </a:p>
        </p:txBody>
      </p:sp>
      <p:sp>
        <p:nvSpPr>
          <p:cNvPr id="14" name="Rectangle 13"/>
          <p:cNvSpPr/>
          <p:nvPr/>
        </p:nvSpPr>
        <p:spPr>
          <a:xfrm>
            <a:off x="304800" y="6248400"/>
            <a:ext cx="3124200" cy="369888"/>
          </a:xfrm>
          <a:prstGeom prst="rect">
            <a:avLst/>
          </a:prstGeom>
        </p:spPr>
        <p:txBody>
          <a:bodyPr>
            <a:spAutoFit/>
          </a:bodyPr>
          <a:lstStyle/>
          <a:p>
            <a:pPr algn="ctr" eaLnBrk="1" hangingPunct="1">
              <a:defRPr/>
            </a:pPr>
            <a:r>
              <a:rPr lang="en-US" sz="1800" dirty="0">
                <a:solidFill>
                  <a:schemeClr val="accent5">
                    <a:lumMod val="90000"/>
                  </a:schemeClr>
                </a:solidFill>
                <a:effectLst>
                  <a:outerShdw blurRad="50800" dist="38100" dir="10800000" algn="r" rotWithShape="0">
                    <a:prstClr val="black">
                      <a:alpha val="40000"/>
                    </a:prstClr>
                  </a:outerShdw>
                </a:effectLst>
                <a:latin typeface="Century Gothic" pitchFamily="34" charset="0"/>
              </a:rPr>
              <a:t>Standard Sound Barriers</a:t>
            </a:r>
          </a:p>
        </p:txBody>
      </p:sp>
      <p:sp>
        <p:nvSpPr>
          <p:cNvPr id="15" name="Rectangle 14"/>
          <p:cNvSpPr/>
          <p:nvPr/>
        </p:nvSpPr>
        <p:spPr>
          <a:xfrm>
            <a:off x="4038600" y="6248400"/>
            <a:ext cx="4495800" cy="369888"/>
          </a:xfrm>
          <a:prstGeom prst="rect">
            <a:avLst/>
          </a:prstGeom>
        </p:spPr>
        <p:txBody>
          <a:bodyPr>
            <a:spAutoFit/>
          </a:bodyPr>
          <a:lstStyle/>
          <a:p>
            <a:pPr algn="ctr" eaLnBrk="1" hangingPunct="1">
              <a:defRPr/>
            </a:pPr>
            <a:r>
              <a:rPr lang="en-US" sz="1800" dirty="0">
                <a:solidFill>
                  <a:schemeClr val="accent5">
                    <a:lumMod val="90000"/>
                  </a:schemeClr>
                </a:solidFill>
                <a:effectLst>
                  <a:outerShdw blurRad="50800" dist="38100" dir="10800000" algn="r" rotWithShape="0">
                    <a:prstClr val="black">
                      <a:alpha val="40000"/>
                    </a:prstClr>
                  </a:outerShdw>
                </a:effectLst>
                <a:latin typeface="Century Gothic" pitchFamily="34" charset="0"/>
              </a:rPr>
              <a:t>Maryland SH 216</a:t>
            </a:r>
          </a:p>
        </p:txBody>
      </p:sp>
      <p:pic>
        <p:nvPicPr>
          <p:cNvPr id="16" name="Picture 15" descr="MD216_Detail.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43400" y="1524000"/>
            <a:ext cx="4495800" cy="4495800"/>
          </a:xfrm>
          <a:prstGeom prst="rect">
            <a:avLst/>
          </a:prstGeom>
          <a:noFill/>
          <a:ln w="38100" cap="sq">
            <a:solidFill>
              <a:srgbClr val="000000"/>
            </a:solidFill>
            <a:miter lim="800000"/>
            <a:headEnd/>
            <a:tailEnd/>
          </a:ln>
          <a:effectLst>
            <a:outerShdw blurRad="50800"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16" name="Rectangle 15"/>
          <p:cNvSpPr>
            <a:spLocks noChangeArrowheads="1"/>
          </p:cNvSpPr>
          <p:nvPr/>
        </p:nvSpPr>
        <p:spPr bwMode="auto">
          <a:xfrm>
            <a:off x="1208088" y="2600325"/>
            <a:ext cx="2973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eaLnBrk="1" hangingPunct="1"/>
            <a:r>
              <a:rPr lang="en-US" altLang="en-US" sz="2800" dirty="0">
                <a:solidFill>
                  <a:srgbClr val="BADDE1"/>
                </a:solidFill>
                <a:latin typeface="Century Gothic" panose="020B0502020202020204" pitchFamily="34" charset="0"/>
              </a:rPr>
              <a:t>MODULARITY IN </a:t>
            </a:r>
            <a:endParaRPr lang="en-US" altLang="en-US" sz="2800" dirty="0"/>
          </a:p>
        </p:txBody>
      </p:sp>
      <p:sp>
        <p:nvSpPr>
          <p:cNvPr id="17" name="Rectangle 16"/>
          <p:cNvSpPr>
            <a:spLocks noChangeArrowheads="1"/>
          </p:cNvSpPr>
          <p:nvPr/>
        </p:nvSpPr>
        <p:spPr bwMode="auto">
          <a:xfrm>
            <a:off x="5676900" y="2600325"/>
            <a:ext cx="1220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eaLnBrk="1" hangingPunct="1"/>
            <a:r>
              <a:rPr lang="en-US" altLang="en-US" sz="2800" dirty="0">
                <a:solidFill>
                  <a:srgbClr val="BADDE1"/>
                </a:solidFill>
                <a:latin typeface="Century Gothic" panose="020B0502020202020204" pitchFamily="34" charset="0"/>
              </a:rPr>
              <a:t>FORM</a:t>
            </a:r>
            <a:endParaRPr lang="en-US" altLang="en-US" sz="2800" dirty="0"/>
          </a:p>
        </p:txBody>
      </p:sp>
      <p:sp>
        <p:nvSpPr>
          <p:cNvPr id="8" name="Rectangle 7"/>
          <p:cNvSpPr>
            <a:spLocks noChangeArrowheads="1"/>
          </p:cNvSpPr>
          <p:nvPr/>
        </p:nvSpPr>
        <p:spPr bwMode="auto">
          <a:xfrm>
            <a:off x="3954463" y="2590800"/>
            <a:ext cx="5984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eaLnBrk="1" hangingPunct="1"/>
            <a:r>
              <a:rPr lang="en-US" altLang="en-US" sz="2800" dirty="0">
                <a:solidFill>
                  <a:srgbClr val="BADDE1"/>
                </a:solidFill>
                <a:latin typeface="Century Gothic" panose="020B0502020202020204" pitchFamily="34" charset="0"/>
              </a:rPr>
              <a:t>ITS</a:t>
            </a:r>
            <a:endParaRPr lang="en-US" altLang="en-US" sz="2800" dirty="0">
              <a:latin typeface="Century Gothic" panose="020B0502020202020204" pitchFamily="34" charset="0"/>
            </a:endParaRPr>
          </a:p>
        </p:txBody>
      </p:sp>
      <p:sp>
        <p:nvSpPr>
          <p:cNvPr id="10" name="Rectangle 9"/>
          <p:cNvSpPr>
            <a:spLocks noChangeArrowheads="1"/>
          </p:cNvSpPr>
          <p:nvPr/>
        </p:nvSpPr>
        <p:spPr bwMode="auto">
          <a:xfrm>
            <a:off x="4457700" y="2590800"/>
            <a:ext cx="1314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eaLnBrk="1" hangingPunct="1"/>
            <a:r>
              <a:rPr lang="en-US" altLang="en-US" sz="2800" dirty="0">
                <a:solidFill>
                  <a:srgbClr val="BADDE1"/>
                </a:solidFill>
                <a:latin typeface="Century Gothic" panose="020B0502020202020204" pitchFamily="34" charset="0"/>
              </a:rPr>
              <a:t>TRUEST</a:t>
            </a:r>
            <a:endParaRPr lang="en-US" altLang="en-US" sz="2800" dirty="0">
              <a:latin typeface="Century Gothic" panose="020B0502020202020204" pitchFamily="34" charset="0"/>
            </a:endParaRPr>
          </a:p>
        </p:txBody>
      </p:sp>
      <p:sp>
        <p:nvSpPr>
          <p:cNvPr id="18" name="Rectangle 17"/>
          <p:cNvSpPr>
            <a:spLocks noChangeArrowheads="1"/>
          </p:cNvSpPr>
          <p:nvPr/>
        </p:nvSpPr>
        <p:spPr bwMode="auto">
          <a:xfrm>
            <a:off x="6789738" y="2600325"/>
            <a:ext cx="1287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eaLnBrk="1" hangingPunct="1"/>
            <a:r>
              <a:rPr lang="en-US" altLang="en-US" sz="2800" dirty="0">
                <a:solidFill>
                  <a:srgbClr val="BADDE1"/>
                </a:solidFill>
                <a:latin typeface="Century Gothic" panose="020B0502020202020204" pitchFamily="34" charset="0"/>
              </a:rPr>
              <a:t>LINERS</a:t>
            </a:r>
            <a:endParaRPr lang="en-US" altLang="en-US" sz="28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1"/>
                                          </p:val>
                                        </p:tav>
                                        <p:tav tm="100000">
                                          <p:val>
                                            <p:strVal val="#ppt_x"/>
                                          </p:val>
                                        </p:tav>
                                      </p:tavLst>
                                    </p:anim>
                                    <p:anim calcmode="lin" valueType="num">
                                      <p:cBhvr>
                                        <p:cTn id="9" dur="1000" fill="hold"/>
                                        <p:tgtEl>
                                          <p:spTgt spid="18"/>
                                        </p:tgtEl>
                                        <p:attrNameLst>
                                          <p:attrName>ppt_y</p:attrName>
                                        </p:attrNameLst>
                                      </p:cBhvr>
                                      <p:tavLst>
                                        <p:tav tm="0">
                                          <p:val>
                                            <p:strVal val="#ppt_y"/>
                                          </p:val>
                                        </p:tav>
                                        <p:tav tm="100000">
                                          <p:val>
                                            <p:strVal val="#ppt_y"/>
                                          </p:val>
                                        </p:tav>
                                      </p:tavLst>
                                    </p:anim>
                                  </p:childTnLst>
                                </p:cTn>
                              </p:par>
                            </p:childTnLst>
                          </p:cTn>
                        </p:par>
                        <p:par>
                          <p:cTn id="10" fill="hold" nodeType="afterGroup">
                            <p:stCondLst>
                              <p:cond delay="1500"/>
                            </p:stCondLst>
                            <p:childTnLst>
                              <p:par>
                                <p:cTn id="11" presetID="10" presetClass="exit" presetSubtype="0" fill="hold" grpId="0" nodeType="after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10"/>
                                        </p:tgtEl>
                                      </p:cBhvr>
                                    </p:animEffect>
                                    <p:set>
                                      <p:cBhvr>
                                        <p:cTn id="16" dur="1" fill="hold">
                                          <p:stCondLst>
                                            <p:cond delay="1999"/>
                                          </p:stCondLst>
                                        </p:cTn>
                                        <p:tgtEl>
                                          <p:spTgt spid="10"/>
                                        </p:tgtEl>
                                        <p:attrNameLst>
                                          <p:attrName>style.visibility</p:attrName>
                                        </p:attrNameLst>
                                      </p:cBhvr>
                                      <p:to>
                                        <p:strVal val="hidden"/>
                                      </p:to>
                                    </p:set>
                                  </p:childTnLst>
                                </p:cTn>
                              </p:par>
                            </p:childTnLst>
                          </p:cTn>
                        </p:par>
                        <p:par>
                          <p:cTn id="17" fill="hold" nodeType="afterGroup">
                            <p:stCondLst>
                              <p:cond delay="3500"/>
                            </p:stCondLst>
                            <p:childTnLst>
                              <p:par>
                                <p:cTn id="18" presetID="63" presetClass="path" presetSubtype="0" accel="50000" decel="50000" fill="hold" grpId="0" nodeType="afterEffect">
                                  <p:stCondLst>
                                    <p:cond delay="0"/>
                                  </p:stCondLst>
                                  <p:childTnLst>
                                    <p:animMotion origin="layout" path="M 1.94444E-6 -1.11111E-6 L 0.08038 -1.11111E-6 " pathEditMode="relative" rAng="0" ptsTypes="AA">
                                      <p:cBhvr>
                                        <p:cTn id="19" dur="1000" fill="hold"/>
                                        <p:tgtEl>
                                          <p:spTgt spid="16"/>
                                        </p:tgtEl>
                                        <p:attrNameLst>
                                          <p:attrName>ppt_x</p:attrName>
                                          <p:attrName>ppt_y</p:attrName>
                                        </p:attrNameLst>
                                      </p:cBhvr>
                                      <p:rCtr x="4000" y="0"/>
                                    </p:animMotion>
                                  </p:childTnLst>
                                </p:cTn>
                              </p:par>
                              <p:par>
                                <p:cTn id="20" presetID="35" presetClass="path" presetSubtype="0" accel="50000" decel="50000" fill="hold" grpId="0" nodeType="withEffect">
                                  <p:stCondLst>
                                    <p:cond delay="0"/>
                                  </p:stCondLst>
                                  <p:childTnLst>
                                    <p:animMotion origin="layout" path="M -0.00069 1.85185E-6 L -0.10139 1.85185E-6 " pathEditMode="relative" rAng="0" ptsTypes="AA">
                                      <p:cBhvr>
                                        <p:cTn id="21" dur="1000" fill="hold"/>
                                        <p:tgtEl>
                                          <p:spTgt spid="17">
                                            <p:txEl>
                                              <p:pRg st="0" end="0"/>
                                            </p:txEl>
                                          </p:spTgt>
                                        </p:tgtEl>
                                        <p:attrNameLst>
                                          <p:attrName>ppt_x</p:attrName>
                                          <p:attrName>ppt_y</p:attrName>
                                        </p:attrNameLst>
                                      </p:cBhvr>
                                      <p:rCtr x="-5000" y="0"/>
                                    </p:animMotion>
                                  </p:childTnLst>
                                </p:cTn>
                              </p:par>
                              <p:par>
                                <p:cTn id="22" presetID="35" presetClass="path" presetSubtype="0" accel="50000" decel="50000" fill="hold" grpId="1" nodeType="withEffect">
                                  <p:stCondLst>
                                    <p:cond delay="0"/>
                                  </p:stCondLst>
                                  <p:iterate type="lt">
                                    <p:tmPct val="0"/>
                                  </p:iterate>
                                  <p:childTnLst>
                                    <p:animMotion origin="layout" path="M 0.00069 -0.00046 L -0.09618 -0.00046 " pathEditMode="relative" rAng="0" ptsTypes="AA">
                                      <p:cBhvr>
                                        <p:cTn id="23" dur="1000" fill="hold"/>
                                        <p:tgtEl>
                                          <p:spTgt spid="18"/>
                                        </p:tgtEl>
                                        <p:attrNameLst>
                                          <p:attrName>ppt_x</p:attrName>
                                          <p:attrName>ppt_y</p:attrName>
                                        </p:attrNameLst>
                                      </p:cBhvr>
                                      <p:rCtr x="-48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allAtOnce"/>
      <p:bldP spid="8" grpId="0"/>
      <p:bldP spid="10" grpId="0"/>
      <p:bldP spid="18" grpId="0"/>
      <p:bldP spid="18" grpId="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1026" name="Picture 2" descr="S:\Drop_2008\liner tiles 080708\water3duckgras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2600" y="5334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S:\Drop_2008\liner tiles 080708\4bird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57600" y="5334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S:\Drop_2008\liner tiles 080708\watergrass.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52600" y="15240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S:\Drop_2008\liner tiles 080708\islandwatergrassleft.jp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57600" y="1528763"/>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S:\Drop_2008\liner tiles 080708\fulltreetopmiddle.jpg"/>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62600" y="1528763"/>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S:\Drop_2008\liner tiles 080708\treetopleft.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562600" y="44958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S:\Drop_2008\liner tiles 080708\treetrunkright.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562600" y="35052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S:\Drop_2008\liner tiles 080708\cloud.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657600" y="35052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descr="S:\Drop_2008\liner tiles 080708\islandwatergrassmiddle.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752600" y="35052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S:\Drop_2008\liner tiles 080708\treetrunkleft.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657600" y="44958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descr="S:\Drop_2008\liner tiles 080708\islandwatergrassright.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752600" y="44958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descr="S:\Drop_2008\liner tiles 080708\treetopright.jp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752600" y="25146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descr="S:\Drop_2008\liner tiles 080708\3linerightbirds.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657600" y="54864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descr="S:\Drop_2008\liner tiles 080708\5geese.jp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5562600" y="54864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descr="S:\Drop_2008\liner tiles 080708\watergrass.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52600" y="54864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descr="S:\Drop_2008\liner tiles 080708\blank.jp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562600" y="5334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descr="S:\Drop_2008\liner tiles 080708\thincloud.jp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3657600" y="25146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S:\Drop_2008\liner tiles 080708\treetrunkmid.jp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5562600" y="25146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accel="50000" decel="50000" fill="hold" nodeType="clickEffect">
                                  <p:stCondLst>
                                    <p:cond delay="0"/>
                                  </p:stCondLst>
                                  <p:childTnLst>
                                    <p:animMotion origin="layout" path="M 3.33333E-6 2.22222E-6 L 0.61562 0.43889 " pathEditMode="relative" rAng="0" ptsTypes="AA">
                                      <p:cBhvr>
                                        <p:cTn id="6" dur="3000" fill="hold"/>
                                        <p:tgtEl>
                                          <p:spTgt spid="1026"/>
                                        </p:tgtEl>
                                        <p:attrNameLst>
                                          <p:attrName>ppt_x</p:attrName>
                                          <p:attrName>ppt_y</p:attrName>
                                        </p:attrNameLst>
                                      </p:cBhvr>
                                      <p:rCtr x="30800" y="21900"/>
                                    </p:animMotion>
                                  </p:childTnLst>
                                </p:cTn>
                              </p:par>
                              <p:par>
                                <p:cTn id="7" presetID="49" presetClass="path" presetSubtype="0" accel="50000" decel="50000" fill="hold" nodeType="withEffect">
                                  <p:stCondLst>
                                    <p:cond delay="0"/>
                                  </p:stCondLst>
                                  <p:childTnLst>
                                    <p:animMotion origin="layout" path="M -3.33333E-6 2.22222E-6 L 0.19896 0.33889 " pathEditMode="relative" rAng="0" ptsTypes="AA">
                                      <p:cBhvr>
                                        <p:cTn id="8" dur="3000" fill="hold"/>
                                        <p:tgtEl>
                                          <p:spTgt spid="1042"/>
                                        </p:tgtEl>
                                        <p:attrNameLst>
                                          <p:attrName>ppt_x</p:attrName>
                                          <p:attrName>ppt_y</p:attrName>
                                        </p:attrNameLst>
                                      </p:cBhvr>
                                      <p:rCtr x="9900" y="16900"/>
                                    </p:animMotion>
                                  </p:childTnLst>
                                </p:cTn>
                              </p:par>
                              <p:par>
                                <p:cTn id="9" presetID="56" presetClass="path" presetSubtype="0" accel="50000" decel="50000" fill="hold" nodeType="withEffect">
                                  <p:stCondLst>
                                    <p:cond delay="0"/>
                                  </p:stCondLst>
                                  <p:childTnLst>
                                    <p:animMotion origin="layout" path="M 0 1.11022E-16 L 0.40625 -0.48333 " pathEditMode="relative" rAng="0" ptsTypes="AA">
                                      <p:cBhvr>
                                        <p:cTn id="10" dur="3000" fill="hold"/>
                                        <p:tgtEl>
                                          <p:spTgt spid="1039"/>
                                        </p:tgtEl>
                                        <p:attrNameLst>
                                          <p:attrName>ppt_x</p:attrName>
                                          <p:attrName>ppt_y</p:attrName>
                                        </p:attrNameLst>
                                      </p:cBhvr>
                                      <p:rCtr x="20300" y="-24200"/>
                                    </p:animMotion>
                                  </p:childTnLst>
                                </p:cTn>
                              </p:par>
                              <p:par>
                                <p:cTn id="11" presetID="56" presetClass="path" presetSubtype="0" accel="50000" decel="50000" fill="hold" nodeType="withEffect">
                                  <p:stCondLst>
                                    <p:cond delay="0"/>
                                  </p:stCondLst>
                                  <p:childTnLst>
                                    <p:animMotion origin="layout" path="M 0 -1.11111E-6 L 0.25833 -0.19444 " pathEditMode="relative" rAng="0" ptsTypes="AA">
                                      <p:cBhvr>
                                        <p:cTn id="12" dur="3000" fill="hold"/>
                                        <p:tgtEl>
                                          <p:spTgt spid="1034"/>
                                        </p:tgtEl>
                                        <p:attrNameLst>
                                          <p:attrName>ppt_x</p:attrName>
                                          <p:attrName>ppt_y</p:attrName>
                                        </p:attrNameLst>
                                      </p:cBhvr>
                                      <p:rCtr x="12900" y="-9700"/>
                                    </p:animMotion>
                                  </p:childTnLst>
                                </p:cTn>
                              </p:par>
                              <p:par>
                                <p:cTn id="13" presetID="49" presetClass="path" presetSubtype="0" accel="50000" decel="50000" fill="hold" nodeType="withEffect">
                                  <p:stCondLst>
                                    <p:cond delay="0"/>
                                  </p:stCondLst>
                                  <p:childTnLst>
                                    <p:animMotion origin="layout" path="M 0 2.22222E-6 L 0.25833 0.33889 " pathEditMode="relative" rAng="0" ptsTypes="AA">
                                      <p:cBhvr>
                                        <p:cTn id="14" dur="3000" fill="hold"/>
                                        <p:tgtEl>
                                          <p:spTgt spid="1027"/>
                                        </p:tgtEl>
                                        <p:attrNameLst>
                                          <p:attrName>ppt_x</p:attrName>
                                          <p:attrName>ppt_y</p:attrName>
                                        </p:attrNameLst>
                                      </p:cBhvr>
                                      <p:rCtr x="12900" y="16900"/>
                                    </p:animMotion>
                                  </p:childTnLst>
                                </p:cTn>
                              </p:par>
                              <p:par>
                                <p:cTn id="15" presetID="56" presetClass="path" presetSubtype="0" accel="50000" decel="50000" fill="hold" nodeType="withEffect">
                                  <p:stCondLst>
                                    <p:cond delay="0"/>
                                  </p:stCondLst>
                                  <p:childTnLst>
                                    <p:animMotion origin="layout" path="M -3.33333E-6 1.11022E-16 L 0.46667 -0.28333 " pathEditMode="relative" rAng="0" ptsTypes="AA">
                                      <p:cBhvr>
                                        <p:cTn id="16" dur="3000" fill="hold"/>
                                        <p:tgtEl>
                                          <p:spTgt spid="1041"/>
                                        </p:tgtEl>
                                        <p:attrNameLst>
                                          <p:attrName>ppt_x</p:attrName>
                                          <p:attrName>ppt_y</p:attrName>
                                        </p:attrNameLst>
                                      </p:cBhvr>
                                      <p:rCtr x="23300" y="-14200"/>
                                    </p:animMotion>
                                  </p:childTnLst>
                                </p:cTn>
                              </p:par>
                              <p:par>
                                <p:cTn id="17" presetID="56" presetClass="path" presetSubtype="0" accel="50000" decel="50000" fill="hold" nodeType="withEffect">
                                  <p:stCondLst>
                                    <p:cond delay="0"/>
                                  </p:stCondLst>
                                  <p:childTnLst>
                                    <p:animMotion origin="layout" path="M -3.33333E-6 4.44444E-6 L 0.31667 -0.13889 " pathEditMode="relative" rAng="0" ptsTypes="AA">
                                      <p:cBhvr>
                                        <p:cTn id="18" dur="3000" fill="hold"/>
                                        <p:tgtEl>
                                          <p:spTgt spid="1037"/>
                                        </p:tgtEl>
                                        <p:attrNameLst>
                                          <p:attrName>ppt_x</p:attrName>
                                          <p:attrName>ppt_y</p:attrName>
                                        </p:attrNameLst>
                                      </p:cBhvr>
                                      <p:rCtr x="15800" y="-6900"/>
                                    </p:animMotion>
                                  </p:childTnLst>
                                </p:cTn>
                              </p:par>
                              <p:par>
                                <p:cTn id="19" presetID="56" presetClass="path" presetSubtype="0" accel="50000" decel="50000" fill="hold" nodeType="withEffect">
                                  <p:stCondLst>
                                    <p:cond delay="0"/>
                                  </p:stCondLst>
                                  <p:childTnLst>
                                    <p:animMotion origin="layout" path="M 0 -1.11111E-6 L -0.1 -0.09444 " pathEditMode="relative" rAng="0" ptsTypes="AA">
                                      <p:cBhvr>
                                        <p:cTn id="20" dur="3000" fill="hold"/>
                                        <p:tgtEl>
                                          <p:spTgt spid="1033"/>
                                        </p:tgtEl>
                                        <p:attrNameLst>
                                          <p:attrName>ppt_x</p:attrName>
                                          <p:attrName>ppt_y</p:attrName>
                                        </p:attrNameLst>
                                      </p:cBhvr>
                                      <p:rCtr x="-5000" y="-4700"/>
                                    </p:animMotion>
                                  </p:childTnLst>
                                </p:cTn>
                              </p:par>
                              <p:par>
                                <p:cTn id="21" presetID="56" presetClass="path" presetSubtype="0" accel="50000" decel="50000" fill="hold" nodeType="withEffect">
                                  <p:stCondLst>
                                    <p:cond delay="0"/>
                                  </p:stCondLst>
                                  <p:childTnLst>
                                    <p:animMotion origin="layout" path="M 3.33333E-6 3.33333E-6 L 0.31771 -0.05 " pathEditMode="relative" rAng="0" ptsTypes="AA">
                                      <p:cBhvr>
                                        <p:cTn id="22" dur="3000" fill="hold"/>
                                        <p:tgtEl>
                                          <p:spTgt spid="1038"/>
                                        </p:tgtEl>
                                        <p:attrNameLst>
                                          <p:attrName>ppt_x</p:attrName>
                                          <p:attrName>ppt_y</p:attrName>
                                        </p:attrNameLst>
                                      </p:cBhvr>
                                      <p:rCtr x="15900" y="-2500"/>
                                    </p:animMotion>
                                  </p:childTnLst>
                                </p:cTn>
                              </p:par>
                              <p:par>
                                <p:cTn id="23" presetID="56" presetClass="path" presetSubtype="0" accel="50000" decel="50000" fill="hold" nodeType="withEffect">
                                  <p:stCondLst>
                                    <p:cond delay="0"/>
                                  </p:stCondLst>
                                  <p:childTnLst>
                                    <p:animMotion origin="layout" path="M -3.33333E-6 -1.11111E-6 L 0.16667 0.00556 " pathEditMode="relative" rAng="0" ptsTypes="AA">
                                      <p:cBhvr>
                                        <p:cTn id="24" dur="3000" fill="hold"/>
                                        <p:tgtEl>
                                          <p:spTgt spid="1035"/>
                                        </p:tgtEl>
                                        <p:attrNameLst>
                                          <p:attrName>ppt_x</p:attrName>
                                          <p:attrName>ppt_y</p:attrName>
                                        </p:attrNameLst>
                                      </p:cBhvr>
                                      <p:rCtr x="8300" y="300"/>
                                    </p:animMotion>
                                  </p:childTnLst>
                                </p:cTn>
                              </p:par>
                              <p:par>
                                <p:cTn id="25" presetID="49" presetClass="path" presetSubtype="0" accel="50000" decel="50000" fill="hold" nodeType="withEffect">
                                  <p:stCondLst>
                                    <p:cond delay="0"/>
                                  </p:stCondLst>
                                  <p:childTnLst>
                                    <p:animMotion origin="layout" path="M -3.33333E-6 3.33333E-6 L -0.25 0.05 " pathEditMode="relative" rAng="0" ptsTypes="AA">
                                      <p:cBhvr>
                                        <p:cTn id="26" dur="3000" fill="hold"/>
                                        <p:tgtEl>
                                          <p:spTgt spid="1032"/>
                                        </p:tgtEl>
                                        <p:attrNameLst>
                                          <p:attrName>ppt_x</p:attrName>
                                          <p:attrName>ppt_y</p:attrName>
                                        </p:attrNameLst>
                                      </p:cBhvr>
                                      <p:rCtr x="-12500" y="2500"/>
                                    </p:animMotion>
                                  </p:childTnLst>
                                </p:cTn>
                              </p:par>
                              <p:par>
                                <p:cTn id="27" presetID="56" presetClass="path" presetSubtype="0" accel="50000" decel="50000" fill="hold" nodeType="withEffect">
                                  <p:stCondLst>
                                    <p:cond delay="0"/>
                                  </p:stCondLst>
                                  <p:childTnLst>
                                    <p:animMotion origin="layout" path="M 0 -2.22222E-6 L -0.25 0.09445 " pathEditMode="relative" rAng="0" ptsTypes="AA">
                                      <p:cBhvr>
                                        <p:cTn id="28" dur="3000" fill="hold"/>
                                        <p:tgtEl>
                                          <p:spTgt spid="1030"/>
                                        </p:tgtEl>
                                        <p:attrNameLst>
                                          <p:attrName>ppt_x</p:attrName>
                                          <p:attrName>ppt_y</p:attrName>
                                        </p:attrNameLst>
                                      </p:cBhvr>
                                      <p:rCtr x="-12500" y="4700"/>
                                    </p:animMotion>
                                  </p:childTnLst>
                                </p:cTn>
                              </p:par>
                              <p:par>
                                <p:cTn id="29" presetID="56" presetClass="path" presetSubtype="0" accel="50000" decel="50000" fill="hold" nodeType="withEffect">
                                  <p:stCondLst>
                                    <p:cond delay="0"/>
                                  </p:stCondLst>
                                  <p:childTnLst>
                                    <p:animMotion origin="layout" path="M 0.00104 -0.00278 L -0.18333 0.29445 " pathEditMode="relative" rAng="0" ptsTypes="AA">
                                      <p:cBhvr>
                                        <p:cTn id="30" dur="3000" fill="hold"/>
                                        <p:tgtEl>
                                          <p:spTgt spid="1029"/>
                                        </p:tgtEl>
                                        <p:attrNameLst>
                                          <p:attrName>ppt_x</p:attrName>
                                          <p:attrName>ppt_y</p:attrName>
                                        </p:attrNameLst>
                                      </p:cBhvr>
                                      <p:rCtr x="-9200" y="14900"/>
                                    </p:animMotion>
                                  </p:childTnLst>
                                </p:cTn>
                              </p:par>
                              <p:par>
                                <p:cTn id="31" presetID="56" presetClass="path" presetSubtype="0" accel="50000" decel="50000" fill="hold" nodeType="withEffect">
                                  <p:stCondLst>
                                    <p:cond delay="0"/>
                                  </p:stCondLst>
                                  <p:childTnLst>
                                    <p:animMotion origin="layout" path="M 0 4.44444E-6 L -0.19167 -0.23889 " pathEditMode="relative" rAng="0" ptsTypes="AA">
                                      <p:cBhvr>
                                        <p:cTn id="32" dur="3000" fill="hold"/>
                                        <p:tgtEl>
                                          <p:spTgt spid="1036"/>
                                        </p:tgtEl>
                                        <p:attrNameLst>
                                          <p:attrName>ppt_x</p:attrName>
                                          <p:attrName>ppt_y</p:attrName>
                                        </p:attrNameLst>
                                      </p:cBhvr>
                                      <p:rCtr x="-9600" y="-11900"/>
                                    </p:animMotion>
                                  </p:childTnLst>
                                </p:cTn>
                              </p:par>
                              <p:par>
                                <p:cTn id="33" presetID="56" presetClass="path" presetSubtype="0" accel="50000" decel="50000" fill="hold" nodeType="withEffect">
                                  <p:stCondLst>
                                    <p:cond delay="0"/>
                                  </p:stCondLst>
                                  <p:childTnLst>
                                    <p:animMotion origin="layout" path="M -3.33333E-6 4.44444E-6 L -0.4 -0.33889 " pathEditMode="relative" rAng="0" ptsTypes="AA">
                                      <p:cBhvr>
                                        <p:cTn id="34" dur="3000" fill="hold"/>
                                        <p:tgtEl>
                                          <p:spTgt spid="1031"/>
                                        </p:tgtEl>
                                        <p:attrNameLst>
                                          <p:attrName>ppt_x</p:attrName>
                                          <p:attrName>ppt_y</p:attrName>
                                        </p:attrNameLst>
                                      </p:cBhvr>
                                      <p:rCtr x="-20000" y="-16900"/>
                                    </p:animMotion>
                                  </p:childTnLst>
                                </p:cTn>
                              </p:par>
                              <p:par>
                                <p:cTn id="35" presetID="49" presetClass="path" presetSubtype="0" accel="50000" decel="50000" fill="hold" nodeType="withEffect">
                                  <p:stCondLst>
                                    <p:cond delay="0"/>
                                  </p:stCondLst>
                                  <p:childTnLst>
                                    <p:animMotion origin="layout" path="M 3.33333E-6 -2.22222E-6 L -0.12396 0.29306 " pathEditMode="relative" rAng="0" ptsTypes="AA">
                                      <p:cBhvr>
                                        <p:cTn id="36" dur="3000" fill="hold"/>
                                        <p:tgtEl>
                                          <p:spTgt spid="1028"/>
                                        </p:tgtEl>
                                        <p:attrNameLst>
                                          <p:attrName>ppt_x</p:attrName>
                                          <p:attrName>ppt_y</p:attrName>
                                        </p:attrNameLst>
                                      </p:cBhvr>
                                      <p:rCtr x="-6200" y="14700"/>
                                    </p:animMotion>
                                  </p:childTnLst>
                                </p:cTn>
                              </p:par>
                              <p:par>
                                <p:cTn id="37" presetID="56" presetClass="path" presetSubtype="0" accel="50000" decel="50000" fill="hold" nodeType="withEffect">
                                  <p:stCondLst>
                                    <p:cond delay="0"/>
                                  </p:stCondLst>
                                  <p:childTnLst>
                                    <p:animMotion origin="layout" path="M -3.33333E-6 1.11022E-16 L -0.54166 -0.38333 " pathEditMode="relative" rAng="0" ptsTypes="AA">
                                      <p:cBhvr>
                                        <p:cTn id="38" dur="3000" fill="hold"/>
                                        <p:tgtEl>
                                          <p:spTgt spid="1040"/>
                                        </p:tgtEl>
                                        <p:attrNameLst>
                                          <p:attrName>ppt_x</p:attrName>
                                          <p:attrName>ppt_y</p:attrName>
                                        </p:attrNameLst>
                                      </p:cBhvr>
                                      <p:rCtr x="-27100" y="-19200"/>
                                    </p:animMotion>
                                  </p:childTnLst>
                                </p:cTn>
                              </p:par>
                              <p:par>
                                <p:cTn id="39" presetID="56" presetClass="path" presetSubtype="0" accel="50000" decel="50000" fill="hold" nodeType="withEffect">
                                  <p:stCondLst>
                                    <p:cond delay="0"/>
                                  </p:stCondLst>
                                  <p:childTnLst>
                                    <p:animMotion origin="layout" path="M 0 3.33333E-6 L -0.33333 -0.05 " pathEditMode="relative" rAng="0" ptsTypes="AA">
                                      <p:cBhvr>
                                        <p:cTn id="40" dur="3000" fill="hold"/>
                                        <p:tgtEl>
                                          <p:spTgt spid="1043"/>
                                        </p:tgtEl>
                                        <p:attrNameLst>
                                          <p:attrName>ppt_x</p:attrName>
                                          <p:attrName>ppt_y</p:attrName>
                                        </p:attrNameLst>
                                      </p:cBhvr>
                                      <p:rCtr x="-16700" y="-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1026" name="Picture 2" descr="S:\Drop_2008\liner tiles 080708\water3duckgras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91400" y="35052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S:\Drop_2008\liner tiles 080708\islandwatergrassleft.jpg"/>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5000" y="3500438"/>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S:\Drop_2008\liner tiles 080708\fulltreetopmiddle.jp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76600" y="2138363"/>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S:\Drop_2008\liner tiles 080708\treetopleft.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05000" y="21336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S:\Drop_2008\liner tiles 080708\treetrunkmid.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76600" y="28194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S:\Drop_2008\liner tiles 080708\treetrunkright.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48200" y="28194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S:\Drop_2008\liner tiles 080708\cloud.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19800" y="21336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descr="S:\Drop_2008\liner tiles 080708\islandwatergrassmiddle.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276600" y="35052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S:\Drop_2008\liner tiles 080708\treetrunkleft.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905000" y="28194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descr="S:\Drop_2008\liner tiles 080708\islandwatergrassright.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648200" y="35052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descr="S:\Drop_2008\liner tiles 080708\treetopright.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648200" y="21336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descr="S:\Drop_2008\liner tiles 080708\5geese.jp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33400" y="28194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descr="S:\Drop_2008\liner tiles 080708\watergrass.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019800" y="35052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descr="S:\Drop_2008\liner tiles 080708\blank.jp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391400" y="28194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descr="S:\Drop_2008\liner tiles 080708\thincloud.jp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33400" y="21336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S:\Drop_2008\liner tiles 080708\4birds.jp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019800" y="28194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S:\Drop_2008\liner tiles 080708\watergrass.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33400" y="35052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descr="S:\Drop_2008\liner tiles 080708\3linerightbirds.jp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7391400" y="213360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0"/>
                                  </p:stCondLst>
                                  <p:childTnLst>
                                    <p:animEffect transition="out" filter="fade">
                                      <p:cBhvr>
                                        <p:cTn id="6" dur="3000"/>
                                        <p:tgtEl>
                                          <p:spTgt spid="1030"/>
                                        </p:tgtEl>
                                      </p:cBhvr>
                                    </p:animEffect>
                                    <p:set>
                                      <p:cBhvr>
                                        <p:cTn id="7" dur="1" fill="hold">
                                          <p:stCondLst>
                                            <p:cond delay="2999"/>
                                          </p:stCondLst>
                                        </p:cTn>
                                        <p:tgtEl>
                                          <p:spTgt spid="103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3000"/>
                                        <p:tgtEl>
                                          <p:spTgt spid="1032"/>
                                        </p:tgtEl>
                                      </p:cBhvr>
                                    </p:animEffect>
                                    <p:set>
                                      <p:cBhvr>
                                        <p:cTn id="10" dur="1" fill="hold">
                                          <p:stCondLst>
                                            <p:cond delay="2999"/>
                                          </p:stCondLst>
                                        </p:cTn>
                                        <p:tgtEl>
                                          <p:spTgt spid="103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3000"/>
                                        <p:tgtEl>
                                          <p:spTgt spid="1035"/>
                                        </p:tgtEl>
                                      </p:cBhvr>
                                    </p:animEffect>
                                    <p:set>
                                      <p:cBhvr>
                                        <p:cTn id="13" dur="1" fill="hold">
                                          <p:stCondLst>
                                            <p:cond delay="2999"/>
                                          </p:stCondLst>
                                        </p:cTn>
                                        <p:tgtEl>
                                          <p:spTgt spid="1035"/>
                                        </p:tgtEl>
                                        <p:attrNameLst>
                                          <p:attrName>style.visibility</p:attrName>
                                        </p:attrNameLst>
                                      </p:cBhvr>
                                      <p:to>
                                        <p:strVal val="hidden"/>
                                      </p:to>
                                    </p:set>
                                  </p:childTnLst>
                                </p:cTn>
                              </p:par>
                            </p:childTnLst>
                          </p:cTn>
                        </p:par>
                        <p:par>
                          <p:cTn id="14" fill="hold" nodeType="afterGroup">
                            <p:stCondLst>
                              <p:cond delay="3000"/>
                            </p:stCondLst>
                            <p:childTnLst>
                              <p:par>
                                <p:cTn id="15" presetID="35" presetClass="path" presetSubtype="0" accel="50000" decel="50000" fill="hold" nodeType="afterEffect">
                                  <p:stCondLst>
                                    <p:cond delay="0"/>
                                  </p:stCondLst>
                                  <p:childTnLst>
                                    <p:animMotion origin="layout" path="M 0 0.00139 L -0.075 0.00139 " pathEditMode="relative" rAng="0" ptsTypes="AA">
                                      <p:cBhvr>
                                        <p:cTn id="16" dur="2000" fill="hold"/>
                                        <p:tgtEl>
                                          <p:spTgt spid="1038"/>
                                        </p:tgtEl>
                                        <p:attrNameLst>
                                          <p:attrName>ppt_x</p:attrName>
                                          <p:attrName>ppt_y</p:attrName>
                                        </p:attrNameLst>
                                      </p:cBhvr>
                                      <p:rCtr x="-3800" y="0"/>
                                    </p:animMotion>
                                  </p:childTnLst>
                                </p:cTn>
                              </p:par>
                              <p:par>
                                <p:cTn id="17" presetID="35" presetClass="path" presetSubtype="0" accel="50000" decel="50000" fill="hold" nodeType="withEffect">
                                  <p:stCondLst>
                                    <p:cond delay="0"/>
                                  </p:stCondLst>
                                  <p:childTnLst>
                                    <p:animMotion origin="layout" path="M 0 0.00139 L -0.075 0.00139 " pathEditMode="relative" rAng="0" ptsTypes="AA">
                                      <p:cBhvr>
                                        <p:cTn id="18" dur="2000" fill="hold"/>
                                        <p:tgtEl>
                                          <p:spTgt spid="1033"/>
                                        </p:tgtEl>
                                        <p:attrNameLst>
                                          <p:attrName>ppt_x</p:attrName>
                                          <p:attrName>ppt_y</p:attrName>
                                        </p:attrNameLst>
                                      </p:cBhvr>
                                      <p:rCtr x="-3800" y="0"/>
                                    </p:animMotion>
                                  </p:childTnLst>
                                </p:cTn>
                              </p:par>
                              <p:par>
                                <p:cTn id="19" presetID="35" presetClass="path" presetSubtype="0" accel="50000" decel="50000" fill="hold" nodeType="withEffect">
                                  <p:stCondLst>
                                    <p:cond delay="0"/>
                                  </p:stCondLst>
                                  <p:childTnLst>
                                    <p:animMotion origin="layout" path="M 0 0.00139 L -0.075 0.00139 " pathEditMode="relative" rAng="0" ptsTypes="AA">
                                      <p:cBhvr>
                                        <p:cTn id="20" dur="2000" fill="hold"/>
                                        <p:tgtEl>
                                          <p:spTgt spid="1037"/>
                                        </p:tgtEl>
                                        <p:attrNameLst>
                                          <p:attrName>ppt_x</p:attrName>
                                          <p:attrName>ppt_y</p:attrName>
                                        </p:attrNameLst>
                                      </p:cBhvr>
                                      <p:rCtr x="-3800" y="0"/>
                                    </p:animMotion>
                                  </p:childTnLst>
                                </p:cTn>
                              </p:par>
                              <p:par>
                                <p:cTn id="21" presetID="35" presetClass="path" presetSubtype="0" accel="50000" decel="50000" fill="hold" nodeType="withEffect">
                                  <p:stCondLst>
                                    <p:cond delay="0"/>
                                  </p:stCondLst>
                                  <p:childTnLst>
                                    <p:animMotion origin="layout" path="M 1.11022E-16 0.00139 L -0.075 0.00139 " pathEditMode="relative" rAng="0" ptsTypes="AA">
                                      <p:cBhvr>
                                        <p:cTn id="22" dur="2000" fill="hold"/>
                                        <p:tgtEl>
                                          <p:spTgt spid="1034"/>
                                        </p:tgtEl>
                                        <p:attrNameLst>
                                          <p:attrName>ppt_x</p:attrName>
                                          <p:attrName>ppt_y</p:attrName>
                                        </p:attrNameLst>
                                      </p:cBhvr>
                                      <p:rCtr x="-3800" y="0"/>
                                    </p:animMotion>
                                  </p:childTnLst>
                                </p:cTn>
                              </p:par>
                              <p:par>
                                <p:cTn id="23" presetID="35" presetClass="path" presetSubtype="0" accel="50000" decel="50000" fill="hold" nodeType="withEffect">
                                  <p:stCondLst>
                                    <p:cond delay="0"/>
                                  </p:stCondLst>
                                  <p:childTnLst>
                                    <p:animMotion origin="layout" path="M 1.11022E-16 0.00139 L -0.075 0.00139 " pathEditMode="relative" rAng="0" ptsTypes="AA">
                                      <p:cBhvr>
                                        <p:cTn id="24" dur="2000" fill="hold"/>
                                        <p:tgtEl>
                                          <p:spTgt spid="1027"/>
                                        </p:tgtEl>
                                        <p:attrNameLst>
                                          <p:attrName>ppt_x</p:attrName>
                                          <p:attrName>ppt_y</p:attrName>
                                        </p:attrNameLst>
                                      </p:cBhvr>
                                      <p:rCtr x="-3800" y="0"/>
                                    </p:animMotion>
                                  </p:childTnLst>
                                </p:cTn>
                              </p:par>
                              <p:par>
                                <p:cTn id="25" presetID="35" presetClass="path" presetSubtype="0" accel="50000" decel="50000" fill="hold" nodeType="withEffect">
                                  <p:stCondLst>
                                    <p:cond delay="0"/>
                                  </p:stCondLst>
                                  <p:childTnLst>
                                    <p:animMotion origin="layout" path="M 1.11022E-16 0.00139 L -0.075 0.00139 " pathEditMode="relative" rAng="0" ptsTypes="AA">
                                      <p:cBhvr>
                                        <p:cTn id="26" dur="2000" fill="hold"/>
                                        <p:tgtEl>
                                          <p:spTgt spid="1041"/>
                                        </p:tgtEl>
                                        <p:attrNameLst>
                                          <p:attrName>ppt_x</p:attrName>
                                          <p:attrName>ppt_y</p:attrName>
                                        </p:attrNameLst>
                                      </p:cBhvr>
                                      <p:rCtr x="-3800" y="0"/>
                                    </p:animMotion>
                                  </p:childTnLst>
                                </p:cTn>
                              </p:par>
                              <p:par>
                                <p:cTn id="27" presetID="35" presetClass="path" presetSubtype="0" accel="50000" decel="50000" fill="hold" nodeType="withEffect">
                                  <p:stCondLst>
                                    <p:cond delay="0"/>
                                  </p:stCondLst>
                                  <p:childTnLst>
                                    <p:animMotion origin="layout" path="M 1.11022E-16 0.00139 L -0.075 0.00139 " pathEditMode="relative" rAng="0" ptsTypes="AA">
                                      <p:cBhvr>
                                        <p:cTn id="28" dur="2000" fill="hold"/>
                                        <p:tgtEl>
                                          <p:spTgt spid="1039"/>
                                        </p:tgtEl>
                                        <p:attrNameLst>
                                          <p:attrName>ppt_x</p:attrName>
                                          <p:attrName>ppt_y</p:attrName>
                                        </p:attrNameLst>
                                      </p:cBhvr>
                                      <p:rCtr x="-3800" y="0"/>
                                    </p:animMotion>
                                  </p:childTnLst>
                                </p:cTn>
                              </p:par>
                              <p:par>
                                <p:cTn id="29" presetID="35" presetClass="path" presetSubtype="0" accel="50000" decel="50000" fill="hold" nodeType="withEffect">
                                  <p:stCondLst>
                                    <p:cond delay="0"/>
                                  </p:stCondLst>
                                  <p:childTnLst>
                                    <p:animMotion origin="layout" path="M 1.11022E-16 0.00139 L -0.075 0.00139 " pathEditMode="relative" rAng="0" ptsTypes="AA">
                                      <p:cBhvr>
                                        <p:cTn id="30" dur="2000" fill="hold"/>
                                        <p:tgtEl>
                                          <p:spTgt spid="1042"/>
                                        </p:tgtEl>
                                        <p:attrNameLst>
                                          <p:attrName>ppt_x</p:attrName>
                                          <p:attrName>ppt_y</p:attrName>
                                        </p:attrNameLst>
                                      </p:cBhvr>
                                      <p:rCtr x="-3800" y="0"/>
                                    </p:animMotion>
                                  </p:childTnLst>
                                </p:cTn>
                              </p:par>
                              <p:par>
                                <p:cTn id="31" presetID="35" presetClass="path" presetSubtype="0" accel="50000" decel="50000" fill="hold" nodeType="withEffect">
                                  <p:stCondLst>
                                    <p:cond delay="0"/>
                                  </p:stCondLst>
                                  <p:childTnLst>
                                    <p:animMotion origin="layout" path="M -3.33333E-6 0.00139 L -0.07708 0.00139 " pathEditMode="relative" rAng="0" ptsTypes="AA">
                                      <p:cBhvr>
                                        <p:cTn id="32" dur="2000" fill="hold"/>
                                        <p:tgtEl>
                                          <p:spTgt spid="1026"/>
                                        </p:tgtEl>
                                        <p:attrNameLst>
                                          <p:attrName>ppt_x</p:attrName>
                                          <p:attrName>ppt_y</p:attrName>
                                        </p:attrNameLst>
                                      </p:cBhvr>
                                      <p:rCtr x="-3900" y="0"/>
                                    </p:animMotion>
                                  </p:childTnLst>
                                </p:cTn>
                              </p:par>
                              <p:par>
                                <p:cTn id="33" presetID="63" presetClass="path" presetSubtype="0" accel="50000" decel="50000" fill="hold" nodeType="withEffect">
                                  <p:stCondLst>
                                    <p:cond delay="0"/>
                                  </p:stCondLst>
                                  <p:childTnLst>
                                    <p:animMotion origin="layout" path="M 0 0.00139 L 0.075 0.00139 " pathEditMode="relative" rAng="0" ptsTypes="AA">
                                      <p:cBhvr>
                                        <p:cTn id="34" dur="2000" fill="hold"/>
                                        <p:tgtEl>
                                          <p:spTgt spid="1031"/>
                                        </p:tgtEl>
                                        <p:attrNameLst>
                                          <p:attrName>ppt_x</p:attrName>
                                          <p:attrName>ppt_y</p:attrName>
                                        </p:attrNameLst>
                                      </p:cBhvr>
                                      <p:rCtr x="3800" y="0"/>
                                    </p:animMotion>
                                  </p:childTnLst>
                                </p:cTn>
                              </p:par>
                              <p:par>
                                <p:cTn id="35" presetID="63" presetClass="path" presetSubtype="0" accel="50000" decel="50000" fill="hold" nodeType="withEffect">
                                  <p:stCondLst>
                                    <p:cond delay="0"/>
                                  </p:stCondLst>
                                  <p:childTnLst>
                                    <p:animMotion origin="layout" path="M 0 0.00139 L 0.075 0.00139 " pathEditMode="relative" rAng="0" ptsTypes="AA">
                                      <p:cBhvr>
                                        <p:cTn id="36" dur="2000" fill="hold"/>
                                        <p:tgtEl>
                                          <p:spTgt spid="1036"/>
                                        </p:tgtEl>
                                        <p:attrNameLst>
                                          <p:attrName>ppt_x</p:attrName>
                                          <p:attrName>ppt_y</p:attrName>
                                        </p:attrNameLst>
                                      </p:cBhvr>
                                      <p:rCtr x="3800" y="0"/>
                                    </p:animMotion>
                                  </p:childTnLst>
                                </p:cTn>
                              </p:par>
                              <p:par>
                                <p:cTn id="37" presetID="63" presetClass="path" presetSubtype="0" accel="50000" decel="50000" fill="hold" nodeType="withEffect">
                                  <p:stCondLst>
                                    <p:cond delay="0"/>
                                  </p:stCondLst>
                                  <p:childTnLst>
                                    <p:animMotion origin="layout" path="M 0 0.00139 L 0.075 0.00139 " pathEditMode="relative" rAng="0" ptsTypes="AA">
                                      <p:cBhvr>
                                        <p:cTn id="38" dur="2000" fill="hold"/>
                                        <p:tgtEl>
                                          <p:spTgt spid="1029"/>
                                        </p:tgtEl>
                                        <p:attrNameLst>
                                          <p:attrName>ppt_x</p:attrName>
                                          <p:attrName>ppt_y</p:attrName>
                                        </p:attrNameLst>
                                      </p:cBhvr>
                                      <p:rCtr x="3800" y="0"/>
                                    </p:animMotion>
                                  </p:childTnLst>
                                </p:cTn>
                              </p:par>
                              <p:par>
                                <p:cTn id="39" presetID="63" presetClass="path" presetSubtype="0" accel="50000" decel="50000" fill="hold" nodeType="withEffect">
                                  <p:stCondLst>
                                    <p:cond delay="0"/>
                                  </p:stCondLst>
                                  <p:childTnLst>
                                    <p:animMotion origin="layout" path="M 0 0.00139 L 0.075 0.00139 " pathEditMode="relative" rAng="0" ptsTypes="AA">
                                      <p:cBhvr>
                                        <p:cTn id="40" dur="2000" fill="hold"/>
                                        <p:tgtEl>
                                          <p:spTgt spid="1043"/>
                                        </p:tgtEl>
                                        <p:attrNameLst>
                                          <p:attrName>ppt_x</p:attrName>
                                          <p:attrName>ppt_y</p:attrName>
                                        </p:attrNameLst>
                                      </p:cBhvr>
                                      <p:rCtr x="3800" y="0"/>
                                    </p:animMotion>
                                  </p:childTnLst>
                                </p:cTn>
                              </p:par>
                              <p:par>
                                <p:cTn id="41" presetID="63" presetClass="path" presetSubtype="0" accel="50000" decel="50000" fill="hold" nodeType="withEffect">
                                  <p:stCondLst>
                                    <p:cond delay="0"/>
                                  </p:stCondLst>
                                  <p:childTnLst>
                                    <p:animMotion origin="layout" path="M 0 0.00139 L 0.075 0.00139 " pathEditMode="relative" rAng="0" ptsTypes="AA">
                                      <p:cBhvr>
                                        <p:cTn id="42" dur="2000" fill="hold"/>
                                        <p:tgtEl>
                                          <p:spTgt spid="1040"/>
                                        </p:tgtEl>
                                        <p:attrNameLst>
                                          <p:attrName>ppt_x</p:attrName>
                                          <p:attrName>ppt_y</p:attrName>
                                        </p:attrNameLst>
                                      </p:cBhvr>
                                      <p:rCtr x="3800" y="0"/>
                                    </p:animMotion>
                                  </p:childTnLst>
                                </p:cTn>
                              </p:par>
                              <p:par>
                                <p:cTn id="43" presetID="63" presetClass="path" presetSubtype="0" accel="50000" decel="50000" fill="hold" nodeType="withEffect">
                                  <p:stCondLst>
                                    <p:cond delay="0"/>
                                  </p:stCondLst>
                                  <p:childTnLst>
                                    <p:animMotion origin="layout" path="M 0 0.00139 L 0.075 0.00139 " pathEditMode="relative" rAng="0" ptsTypes="AA">
                                      <p:cBhvr>
                                        <p:cTn id="44" dur="2000" fill="hold"/>
                                        <p:tgtEl>
                                          <p:spTgt spid="1028"/>
                                        </p:tgtEl>
                                        <p:attrNameLst>
                                          <p:attrName>ppt_x</p:attrName>
                                          <p:attrName>ppt_y</p:attrName>
                                        </p:attrNameLst>
                                      </p:cBhvr>
                                      <p:rCtr x="3800" y="0"/>
                                    </p:animMotion>
                                  </p:childTnLst>
                                </p:cTn>
                              </p:par>
                            </p:childTnLst>
                          </p:cTn>
                        </p:par>
                        <p:par>
                          <p:cTn id="45" fill="hold" nodeType="afterGroup">
                            <p:stCondLst>
                              <p:cond delay="5000"/>
                            </p:stCondLst>
                            <p:childTnLst>
                              <p:par>
                                <p:cTn id="46" presetID="64" presetClass="path" presetSubtype="0" accel="50000" decel="50000" fill="hold" nodeType="afterEffect">
                                  <p:stCondLst>
                                    <p:cond delay="0"/>
                                  </p:stCondLst>
                                  <p:childTnLst>
                                    <p:animMotion origin="layout" path="M -0.075 0.00695 L -0.075 -0.09861 " pathEditMode="relative" rAng="0" ptsTypes="AA">
                                      <p:cBhvr>
                                        <p:cTn id="47" dur="2000" fill="hold"/>
                                        <p:tgtEl>
                                          <p:spTgt spid="1027"/>
                                        </p:tgtEl>
                                        <p:attrNameLst>
                                          <p:attrName>ppt_x</p:attrName>
                                          <p:attrName>ppt_y</p:attrName>
                                        </p:attrNameLst>
                                      </p:cBhvr>
                                      <p:rCtr x="0" y="-5300"/>
                                    </p:animMotion>
                                  </p:childTnLst>
                                </p:cTn>
                              </p:par>
                              <p:par>
                                <p:cTn id="48" presetID="35" presetClass="path" presetSubtype="0" accel="50000" decel="50000" fill="hold" nodeType="withEffect">
                                  <p:stCondLst>
                                    <p:cond delay="0"/>
                                  </p:stCondLst>
                                  <p:childTnLst>
                                    <p:animMotion origin="layout" path="M -0.075 0.00139 L -0.525 0.00139 " pathEditMode="relative" rAng="0" ptsTypes="AA">
                                      <p:cBhvr>
                                        <p:cTn id="49" dur="2000" fill="hold"/>
                                        <p:tgtEl>
                                          <p:spTgt spid="1034"/>
                                        </p:tgtEl>
                                        <p:attrNameLst>
                                          <p:attrName>ppt_x</p:attrName>
                                          <p:attrName>ppt_y</p:attrName>
                                        </p:attrNameLst>
                                      </p:cBhvr>
                                      <p:rCtr x="-22500" y="0"/>
                                    </p:animMotion>
                                  </p:childTnLst>
                                </p:cTn>
                              </p:par>
                              <p:par>
                                <p:cTn id="50" presetID="35" presetClass="path" presetSubtype="0" accel="50000" decel="50000" fill="hold" nodeType="withEffect">
                                  <p:stCondLst>
                                    <p:cond delay="0"/>
                                  </p:stCondLst>
                                  <p:childTnLst>
                                    <p:animMotion origin="layout" path="M -0.075 0.00139 L -0.22604 0.00139 " pathEditMode="relative" rAng="0" ptsTypes="AA">
                                      <p:cBhvr>
                                        <p:cTn id="51" dur="2000" fill="hold"/>
                                        <p:tgtEl>
                                          <p:spTgt spid="1042"/>
                                        </p:tgtEl>
                                        <p:attrNameLst>
                                          <p:attrName>ppt_x</p:attrName>
                                          <p:attrName>ppt_y</p:attrName>
                                        </p:attrNameLst>
                                      </p:cBhvr>
                                      <p:rCtr x="-7600" y="0"/>
                                    </p:animMotion>
                                  </p:childTnLst>
                                </p:cTn>
                              </p:par>
                              <p:par>
                                <p:cTn id="52" presetID="63" presetClass="path" presetSubtype="0" accel="50000" decel="50000" fill="hold" nodeType="withEffect">
                                  <p:stCondLst>
                                    <p:cond delay="0"/>
                                  </p:stCondLst>
                                  <p:childTnLst>
                                    <p:animMotion origin="layout" path="M 0.075 0.00139 L 0.67292 0.00139 " pathEditMode="relative" rAng="0" ptsTypes="AA">
                                      <p:cBhvr>
                                        <p:cTn id="53" dur="2000" fill="hold"/>
                                        <p:tgtEl>
                                          <p:spTgt spid="1043"/>
                                        </p:tgtEl>
                                        <p:attrNameLst>
                                          <p:attrName>ppt_x</p:attrName>
                                          <p:attrName>ppt_y</p:attrName>
                                        </p:attrNameLst>
                                      </p:cBhvr>
                                      <p:rCtr x="29900" y="0"/>
                                    </p:animMotion>
                                  </p:childTnLst>
                                </p:cTn>
                              </p:par>
                              <p:par>
                                <p:cTn id="54" presetID="42" presetClass="path" presetSubtype="0" accel="50000" decel="50000" fill="hold" nodeType="withEffect">
                                  <p:stCondLst>
                                    <p:cond delay="0"/>
                                  </p:stCondLst>
                                  <p:childTnLst>
                                    <p:animMotion origin="layout" path="M -0.07708 0.00139 L -0.07708 0.1 " pathEditMode="relative" rAng="0" ptsTypes="AA">
                                      <p:cBhvr>
                                        <p:cTn id="55" dur="2000" fill="hold"/>
                                        <p:tgtEl>
                                          <p:spTgt spid="1039"/>
                                        </p:tgtEl>
                                        <p:attrNameLst>
                                          <p:attrName>ppt_x</p:attrName>
                                          <p:attrName>ppt_y</p:attrName>
                                        </p:attrNameLst>
                                      </p:cBhvr>
                                      <p:rCtr x="0" y="4900"/>
                                    </p:animMotion>
                                  </p:childTnLst>
                                </p:cTn>
                              </p:par>
                            </p:childTnLst>
                          </p:cTn>
                        </p:par>
                        <p:par>
                          <p:cTn id="56" fill="hold" nodeType="afterGroup">
                            <p:stCondLst>
                              <p:cond delay="7000"/>
                            </p:stCondLst>
                            <p:childTnLst>
                              <p:par>
                                <p:cTn id="57" presetID="63" presetClass="path" presetSubtype="0" accel="50000" decel="50000" fill="hold" nodeType="afterEffect">
                                  <p:stCondLst>
                                    <p:cond delay="0"/>
                                  </p:stCondLst>
                                  <p:childTnLst>
                                    <p:animMotion origin="layout" path="M 0.075 0.00139 L 0.525 0.00139 " pathEditMode="relative" rAng="0" ptsTypes="AA">
                                      <p:cBhvr>
                                        <p:cTn id="58" dur="2000" fill="hold"/>
                                        <p:tgtEl>
                                          <p:spTgt spid="1028"/>
                                        </p:tgtEl>
                                        <p:attrNameLst>
                                          <p:attrName>ppt_x</p:attrName>
                                          <p:attrName>ppt_y</p:attrName>
                                        </p:attrNameLst>
                                      </p:cBhvr>
                                      <p:rCtr x="22500" y="0"/>
                                    </p:animMotion>
                                  </p:childTnLst>
                                </p:cTn>
                              </p:par>
                              <p:par>
                                <p:cTn id="59" presetID="35" presetClass="path" presetSubtype="0" accel="50000" decel="50000" fill="hold" nodeType="withEffect">
                                  <p:stCondLst>
                                    <p:cond delay="0"/>
                                  </p:stCondLst>
                                  <p:childTnLst>
                                    <p:animMotion origin="layout" path="M -0.075 0.00139 L -0.525 0.00139 " pathEditMode="relative" rAng="0" ptsTypes="AA">
                                      <p:cBhvr>
                                        <p:cTn id="60" dur="2000" fill="hold"/>
                                        <p:tgtEl>
                                          <p:spTgt spid="1041"/>
                                        </p:tgtEl>
                                        <p:attrNameLst>
                                          <p:attrName>ppt_x</p:attrName>
                                          <p:attrName>ppt_y</p:attrName>
                                        </p:attrNameLst>
                                      </p:cBhvr>
                                      <p:rCtr x="-2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233474" name="Text Box 8"/>
          <p:cNvSpPr txBox="1">
            <a:spLocks noChangeArrowheads="1"/>
          </p:cNvSpPr>
          <p:nvPr/>
        </p:nvSpPr>
        <p:spPr bwMode="auto">
          <a:xfrm>
            <a:off x="34925" y="6253163"/>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Maryland Route 216 – 2002, Howard County, Maryland</a:t>
            </a:r>
          </a:p>
          <a:p>
            <a:pPr algn="r" eaLnBrk="1" hangingPunct="1"/>
            <a:r>
              <a:rPr lang="en-US" altLang="en-US" sz="1400" b="1" dirty="0">
                <a:solidFill>
                  <a:schemeClr val="accent1"/>
                </a:solidFill>
                <a:latin typeface="Arial Narrow" panose="020B0606020202030204" pitchFamily="34" charset="0"/>
              </a:rPr>
              <a:t>		Maryland State Highway Administration</a:t>
            </a:r>
          </a:p>
        </p:txBody>
      </p:sp>
      <p:pic>
        <p:nvPicPr>
          <p:cNvPr id="233475" name="Picture 3"/>
          <p:cNvPicPr>
            <a:picLocks noChangeAspect="1"/>
          </p:cNvPicPr>
          <p:nvPr/>
        </p:nvPicPr>
        <p:blipFill rotWithShape="1">
          <a:blip r:embed="rId3" cstate="email">
            <a:extLst>
              <a:ext uri="{28A0092B-C50C-407E-A947-70E740481C1C}">
                <a14:useLocalDpi xmlns:a14="http://schemas.microsoft.com/office/drawing/2010/main"/>
              </a:ext>
            </a:extLst>
          </a:blip>
          <a:srcRect l="-753" t="-2" b="-646"/>
          <a:stretch/>
        </p:blipFill>
        <p:spPr bwMode="auto">
          <a:xfrm>
            <a:off x="533400" y="228204"/>
            <a:ext cx="80772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6" name="TextBox 3"/>
          <p:cNvSpPr txBox="1">
            <a:spLocks noChangeArrowheads="1"/>
          </p:cNvSpPr>
          <p:nvPr/>
        </p:nvSpPr>
        <p:spPr bwMode="auto">
          <a:xfrm>
            <a:off x="5346700" y="6139538"/>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a:t>
            </a:r>
          </a:p>
        </p:txBody>
      </p:sp>
    </p:spTree>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5" name="Picture 1"/>
          <p:cNvPicPr>
            <a:picLocks noChangeAspect="1"/>
          </p:cNvPicPr>
          <p:nvPr/>
        </p:nvPicPr>
        <p:blipFill rotWithShape="1">
          <a:blip r:embed="rId3" cstate="email">
            <a:extLst>
              <a:ext uri="{28A0092B-C50C-407E-A947-70E740481C1C}">
                <a14:useLocalDpi xmlns:a14="http://schemas.microsoft.com/office/drawing/2010/main"/>
              </a:ext>
            </a:extLst>
          </a:blip>
          <a:srcRect t="-384"/>
          <a:stretch/>
        </p:blipFill>
        <p:spPr bwMode="auto">
          <a:xfrm>
            <a:off x="533400" y="272654"/>
            <a:ext cx="8077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4" name="Text Box 8"/>
          <p:cNvSpPr txBox="1">
            <a:spLocks noChangeArrowheads="1"/>
          </p:cNvSpPr>
          <p:nvPr/>
        </p:nvSpPr>
        <p:spPr bwMode="auto">
          <a:xfrm>
            <a:off x="34925" y="6253163"/>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Maryland Route 216 – 2002, Howard County, Maryland</a:t>
            </a:r>
          </a:p>
          <a:p>
            <a:pPr algn="r" eaLnBrk="1" hangingPunct="1"/>
            <a:r>
              <a:rPr lang="en-US" altLang="en-US" sz="1400" b="1" dirty="0">
                <a:solidFill>
                  <a:schemeClr val="accent1"/>
                </a:solidFill>
                <a:latin typeface="Arial Narrow" panose="020B0606020202030204" pitchFamily="34" charset="0"/>
              </a:rPr>
              <a:t>		Maryland State Highway Administration</a:t>
            </a:r>
          </a:p>
        </p:txBody>
      </p:sp>
      <p:sp>
        <p:nvSpPr>
          <p:cNvPr id="233476" name="TextBox 3"/>
          <p:cNvSpPr txBox="1">
            <a:spLocks noChangeArrowheads="1"/>
          </p:cNvSpPr>
          <p:nvPr/>
        </p:nvSpPr>
        <p:spPr bwMode="auto">
          <a:xfrm>
            <a:off x="5346700" y="6139538"/>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a:t>
            </a:r>
          </a:p>
        </p:txBody>
      </p:sp>
    </p:spTree>
    <p:extLst>
      <p:ext uri="{BB962C8B-B14F-4D97-AF65-F5344CB8AC3E}">
        <p14:creationId xmlns:p14="http://schemas.microsoft.com/office/powerpoint/2010/main" val="2088214920"/>
      </p:ext>
    </p:extLst>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35522" name="Picture 3" descr="IMG_0565.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57200" y="838200"/>
            <a:ext cx="818147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Text Box 8"/>
          <p:cNvSpPr txBox="1">
            <a:spLocks noChangeArrowheads="1"/>
          </p:cNvSpPr>
          <p:nvPr/>
        </p:nvSpPr>
        <p:spPr bwMode="auto">
          <a:xfrm>
            <a:off x="0" y="63246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Maryland Route 216 – 2002, Howard County, Maryland</a:t>
            </a:r>
          </a:p>
          <a:p>
            <a:pPr algn="r" eaLnBrk="1" hangingPunct="1"/>
            <a:r>
              <a:rPr lang="en-US" altLang="en-US" sz="1400" b="1" dirty="0">
                <a:solidFill>
                  <a:schemeClr val="accent1"/>
                </a:solidFill>
                <a:latin typeface="Arial Narrow" panose="020B0606020202030204" pitchFamily="34" charset="0"/>
              </a:rPr>
              <a:t>		Maryland State Highway Administration</a:t>
            </a:r>
          </a:p>
        </p:txBody>
      </p:sp>
      <p:sp>
        <p:nvSpPr>
          <p:cNvPr id="235524" name="TextBox 3"/>
          <p:cNvSpPr txBox="1">
            <a:spLocks noChangeArrowheads="1"/>
          </p:cNvSpPr>
          <p:nvPr/>
        </p:nvSpPr>
        <p:spPr bwMode="auto">
          <a:xfrm>
            <a:off x="5105400" y="5835134"/>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chemeClr val="tx2"/>
                </a:solidFill>
              </a:rPr>
              <a:t>© Creative Design Resolutions, Inc. 2017, all rights reserved</a:t>
            </a:r>
          </a:p>
        </p:txBody>
      </p:sp>
    </p:spTree>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5" name="Picture 12" descr="IMG_0551.JPG"/>
          <p:cNvPicPr>
            <a:picLocks noChangeAspect="1"/>
          </p:cNvPicPr>
          <p:nvPr/>
        </p:nvPicPr>
        <p:blipFill rotWithShape="1">
          <a:blip r:embed="rId3" cstate="email">
            <a:lum bright="10000" contrast="10000"/>
            <a:extLst>
              <a:ext uri="{28A0092B-C50C-407E-A947-70E740481C1C}">
                <a14:useLocalDpi xmlns:a14="http://schemas.microsoft.com/office/drawing/2010/main"/>
              </a:ext>
            </a:extLst>
          </a:blip>
          <a:srcRect t="-2" b="-82"/>
          <a:stretch/>
        </p:blipFill>
        <p:spPr bwMode="auto">
          <a:xfrm>
            <a:off x="296652" y="687489"/>
            <a:ext cx="8550696"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Text Box 8"/>
          <p:cNvSpPr txBox="1">
            <a:spLocks noChangeArrowheads="1"/>
          </p:cNvSpPr>
          <p:nvPr/>
        </p:nvSpPr>
        <p:spPr bwMode="auto">
          <a:xfrm>
            <a:off x="0" y="63246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Maryland Route 216 – 2002, Howard County, Maryland</a:t>
            </a:r>
          </a:p>
          <a:p>
            <a:pPr algn="r" eaLnBrk="1" hangingPunct="1"/>
            <a:r>
              <a:rPr lang="en-US" altLang="en-US" sz="1400" b="1" dirty="0">
                <a:solidFill>
                  <a:schemeClr val="accent1"/>
                </a:solidFill>
                <a:latin typeface="Arial Narrow" panose="020B0606020202030204" pitchFamily="34" charset="0"/>
              </a:rPr>
              <a:t>		Maryland State Highway Administration</a:t>
            </a:r>
          </a:p>
        </p:txBody>
      </p:sp>
      <p:sp>
        <p:nvSpPr>
          <p:cNvPr id="235524" name="TextBox 3"/>
          <p:cNvSpPr txBox="1">
            <a:spLocks noChangeArrowheads="1"/>
          </p:cNvSpPr>
          <p:nvPr/>
        </p:nvSpPr>
        <p:spPr bwMode="auto">
          <a:xfrm>
            <a:off x="5562600" y="6102679"/>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chemeClr val="tx2"/>
                </a:solidFill>
              </a:rPr>
              <a:t>© Creative Design Resolutions, Inc. 2017, all rights reserved</a:t>
            </a:r>
          </a:p>
        </p:txBody>
      </p:sp>
    </p:spTree>
    <p:extLst>
      <p:ext uri="{BB962C8B-B14F-4D97-AF65-F5344CB8AC3E}">
        <p14:creationId xmlns:p14="http://schemas.microsoft.com/office/powerpoint/2010/main" val="1134951840"/>
      </p:ext>
    </p:extLst>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239618" name="Text Box 8"/>
          <p:cNvSpPr txBox="1">
            <a:spLocks noChangeArrowheads="1"/>
          </p:cNvSpPr>
          <p:nvPr/>
        </p:nvSpPr>
        <p:spPr bwMode="auto">
          <a:xfrm>
            <a:off x="7938" y="627697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Maryland Route 216 – 2002, Howard County, Maryland</a:t>
            </a:r>
          </a:p>
          <a:p>
            <a:pPr algn="r" eaLnBrk="1" hangingPunct="1"/>
            <a:r>
              <a:rPr lang="en-US" altLang="en-US" sz="1400" b="1" dirty="0">
                <a:solidFill>
                  <a:schemeClr val="accent1"/>
                </a:solidFill>
                <a:latin typeface="Arial Narrow" panose="020B0606020202030204" pitchFamily="34" charset="0"/>
              </a:rPr>
              <a:t>		Maryland State Highway Administration</a:t>
            </a:r>
          </a:p>
        </p:txBody>
      </p:sp>
      <p:pic>
        <p:nvPicPr>
          <p:cNvPr id="239619" name="Picture 2"/>
          <p:cNvPicPr>
            <a:picLocks noChangeAspect="1"/>
          </p:cNvPicPr>
          <p:nvPr/>
        </p:nvPicPr>
        <p:blipFill rotWithShape="1">
          <a:blip r:embed="rId3" cstate="email">
            <a:extLst>
              <a:ext uri="{28A0092B-C50C-407E-A947-70E740481C1C}">
                <a14:useLocalDpi xmlns:a14="http://schemas.microsoft.com/office/drawing/2010/main"/>
              </a:ext>
            </a:extLst>
          </a:blip>
          <a:srcRect r="-2144"/>
          <a:stretch/>
        </p:blipFill>
        <p:spPr bwMode="auto">
          <a:xfrm>
            <a:off x="685800" y="914400"/>
            <a:ext cx="7935912" cy="504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0" name="TextBox 3"/>
          <p:cNvSpPr txBox="1">
            <a:spLocks noChangeArrowheads="1"/>
          </p:cNvSpPr>
          <p:nvPr/>
        </p:nvSpPr>
        <p:spPr bwMode="auto">
          <a:xfrm>
            <a:off x="5181600" y="5774428"/>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a:t>
            </a:r>
          </a:p>
        </p:txBody>
      </p:sp>
    </p:spTree>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5" name="Picture 5" descr="WSI_Maryland216"/>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50" r="-1"/>
          <a:stretch/>
        </p:blipFill>
        <p:spPr bwMode="auto">
          <a:xfrm>
            <a:off x="838201" y="867037"/>
            <a:ext cx="7461120" cy="463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8" name="Text Box 8"/>
          <p:cNvSpPr txBox="1">
            <a:spLocks noChangeArrowheads="1"/>
          </p:cNvSpPr>
          <p:nvPr/>
        </p:nvSpPr>
        <p:spPr bwMode="auto">
          <a:xfrm>
            <a:off x="7938" y="627697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eaLnBrk="1" hangingPunct="1"/>
            <a:r>
              <a:rPr lang="en-US" altLang="en-US" sz="1400" b="1" dirty="0">
                <a:solidFill>
                  <a:schemeClr val="accent1"/>
                </a:solidFill>
                <a:latin typeface="Arial Narrow" panose="020B0606020202030204" pitchFamily="34" charset="0"/>
              </a:rPr>
              <a:t>Maryland Route 216 – 2002, Howard County, Maryland</a:t>
            </a:r>
          </a:p>
          <a:p>
            <a:pPr algn="r" eaLnBrk="1" hangingPunct="1"/>
            <a:r>
              <a:rPr lang="en-US" altLang="en-US" sz="1400" b="1" dirty="0">
                <a:solidFill>
                  <a:schemeClr val="accent1"/>
                </a:solidFill>
                <a:latin typeface="Arial Narrow" panose="020B0606020202030204" pitchFamily="34" charset="0"/>
              </a:rPr>
              <a:t>		Maryland State Highway Administration</a:t>
            </a:r>
          </a:p>
        </p:txBody>
      </p:sp>
      <p:sp>
        <p:nvSpPr>
          <p:cNvPr id="239620" name="TextBox 3"/>
          <p:cNvSpPr txBox="1">
            <a:spLocks noChangeArrowheads="1"/>
          </p:cNvSpPr>
          <p:nvPr/>
        </p:nvSpPr>
        <p:spPr bwMode="auto">
          <a:xfrm>
            <a:off x="4978400" y="5334000"/>
            <a:ext cx="3352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r>
              <a:rPr lang="en-US" altLang="en-US" sz="600" dirty="0">
                <a:solidFill>
                  <a:srgbClr val="C8C3CB"/>
                </a:solidFill>
              </a:rPr>
              <a:t>© Creative Design Resolutions, Inc. 2017, all rights reserved</a:t>
            </a:r>
          </a:p>
        </p:txBody>
      </p:sp>
    </p:spTree>
    <p:extLst>
      <p:ext uri="{BB962C8B-B14F-4D97-AF65-F5344CB8AC3E}">
        <p14:creationId xmlns:p14="http://schemas.microsoft.com/office/powerpoint/2010/main" val="2651689749"/>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533400"/>
            <a:ext cx="9144000" cy="5638800"/>
          </a:xfrm>
          <a:prstGeom prst="rect">
            <a:avLst/>
          </a:prstGeom>
        </p:spPr>
      </p:pic>
      <p:sp>
        <p:nvSpPr>
          <p:cNvPr id="6" name="TextBox 3"/>
          <p:cNvSpPr txBox="1">
            <a:spLocks noChangeArrowheads="1"/>
          </p:cNvSpPr>
          <p:nvPr/>
        </p:nvSpPr>
        <p:spPr bwMode="auto">
          <a:xfrm>
            <a:off x="5812466" y="6150934"/>
            <a:ext cx="3352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Helvetica" panose="020B0604020202020204" pitchFamily="34" charset="0"/>
                <a:ea typeface="MS PGothic" panose="020B0600070205080204" pitchFamily="34" charset="-128"/>
              </a:defRPr>
            </a:lvl1pPr>
            <a:lvl2pPr marL="742950" indent="-285750">
              <a:defRPr sz="900">
                <a:solidFill>
                  <a:schemeClr val="tx1"/>
                </a:solidFill>
                <a:latin typeface="Helvetica" panose="020B0604020202020204" pitchFamily="34" charset="0"/>
                <a:ea typeface="MS PGothic" panose="020B0600070205080204" pitchFamily="34" charset="-128"/>
              </a:defRPr>
            </a:lvl2pPr>
            <a:lvl3pPr marL="1143000" indent="-228600">
              <a:defRPr sz="900">
                <a:solidFill>
                  <a:schemeClr val="tx1"/>
                </a:solidFill>
                <a:latin typeface="Helvetica" panose="020B0604020202020204" pitchFamily="34" charset="0"/>
                <a:ea typeface="MS PGothic" panose="020B0600070205080204" pitchFamily="34" charset="-128"/>
              </a:defRPr>
            </a:lvl3pPr>
            <a:lvl4pPr marL="1600200" indent="-228600">
              <a:defRPr sz="900">
                <a:solidFill>
                  <a:schemeClr val="tx1"/>
                </a:solidFill>
                <a:latin typeface="Helvetica" panose="020B0604020202020204" pitchFamily="34" charset="0"/>
                <a:ea typeface="MS PGothic" panose="020B0600070205080204" pitchFamily="34" charset="-128"/>
              </a:defRPr>
            </a:lvl4pPr>
            <a:lvl5pPr marL="2057400" indent="-228600">
              <a:defRPr sz="9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Helvetica" panose="020B0604020202020204" pitchFamily="34" charset="0"/>
                <a:ea typeface="MS PGothic" panose="020B0600070205080204" pitchFamily="34" charset="-128"/>
              </a:defRPr>
            </a:lvl9pPr>
          </a:lstStyle>
          <a:p>
            <a:pPr algn="r">
              <a:defRPr/>
            </a:pPr>
            <a:r>
              <a:rPr lang="en-US" altLang="en-US" sz="800" dirty="0">
                <a:solidFill>
                  <a:schemeClr val="bg1"/>
                </a:solidFill>
                <a:cs typeface="Arial" panose="020B0604020202020204" pitchFamily="34" charset="0"/>
              </a:rPr>
              <a:t>Credit: City of Dublin, Ohio</a:t>
            </a:r>
          </a:p>
        </p:txBody>
      </p:sp>
      <p:sp>
        <p:nvSpPr>
          <p:cNvPr id="7" name="TextBox 6"/>
          <p:cNvSpPr txBox="1"/>
          <p:nvPr/>
        </p:nvSpPr>
        <p:spPr>
          <a:xfrm>
            <a:off x="190500" y="6102267"/>
            <a:ext cx="8763000" cy="646331"/>
          </a:xfrm>
          <a:prstGeom prst="rect">
            <a:avLst/>
          </a:prstGeom>
          <a:noFill/>
        </p:spPr>
        <p:txBody>
          <a:bodyPr wrap="square" rtlCol="0">
            <a:spAutoFit/>
          </a:bodyPr>
          <a:lstStyle/>
          <a:p>
            <a:pPr algn="ctr"/>
            <a:r>
              <a:rPr lang="en-US" sz="3600" dirty="0">
                <a:solidFill>
                  <a:srgbClr val="FFC000"/>
                </a:solidFill>
                <a:latin typeface="Adobe Arabic" panose="02040503050201020203" pitchFamily="18" charset="-78"/>
                <a:cs typeface="Adobe Arabic" panose="02040503050201020203" pitchFamily="18" charset="-78"/>
              </a:rPr>
              <a:t>When you can tell a story?</a:t>
            </a:r>
          </a:p>
        </p:txBody>
      </p:sp>
    </p:spTree>
    <p:extLst>
      <p:ext uri="{BB962C8B-B14F-4D97-AF65-F5344CB8AC3E}">
        <p14:creationId xmlns:p14="http://schemas.microsoft.com/office/powerpoint/2010/main" val="1517423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4" name="Title 3"/>
          <p:cNvSpPr>
            <a:spLocks noGrp="1" noChangeArrowheads="1"/>
          </p:cNvSpPr>
          <p:nvPr>
            <p:ph type="ctrTitle"/>
          </p:nvPr>
        </p:nvSpPr>
        <p:spPr bwMode="auto">
          <a:xfrm>
            <a:off x="4500563" y="5164138"/>
            <a:ext cx="3841750" cy="523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eaLnBrk="1" hangingPunct="1"/>
            <a:r>
              <a:rPr lang="en-US" altLang="en-US" sz="2800" dirty="0">
                <a:solidFill>
                  <a:srgbClr val="BADDE1"/>
                </a:solidFill>
                <a:latin typeface="CG Omega" panose="020B0502050508020304" pitchFamily="34" charset="0"/>
              </a:rPr>
              <a:t>DIFFERENT PIER TYPES</a:t>
            </a:r>
            <a:endParaRPr lang="en-US" altLang="en-US" sz="2800" dirty="0">
              <a:solidFill>
                <a:schemeClr val="tx1"/>
              </a:solidFill>
              <a:latin typeface="CG Omega" panose="020B05020505080203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grpId="0" nodeType="afterEffect">
                                  <p:stCondLst>
                                    <p:cond delay="0"/>
                                  </p:stCondLst>
                                  <p:childTnLst>
                                    <p:animMotion origin="layout" path="M 1.94444E-6 -1.11111E-6 L 0.08038 -1.11111E-6 " pathEditMode="relative" rAng="0" ptsTypes="AA">
                                      <p:cBhvr>
                                        <p:cTn id="6" dur="1000" fill="hold"/>
                                        <p:tgtEl>
                                          <p:spTgt spid="4"/>
                                        </p:tgtEl>
                                        <p:attrNameLst>
                                          <p:attrName>ppt_x</p:attrName>
                                          <p:attrName>ppt_y</p:attrName>
                                        </p:attrNameLst>
                                      </p:cBhvr>
                                      <p:rCtr x="4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45763"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65100" y="914400"/>
            <a:ext cx="3687762" cy="20744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800" y="3352800"/>
            <a:ext cx="3690000" cy="207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4129870" y="889000"/>
            <a:ext cx="4817204" cy="4539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47811"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76200" y="1869862"/>
            <a:ext cx="4039587" cy="2272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91000" y="1167730"/>
            <a:ext cx="4800600" cy="35995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50883"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76200" y="1600200"/>
            <a:ext cx="325022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4"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01601" y="3428397"/>
            <a:ext cx="321135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3461209" y="1600200"/>
            <a:ext cx="5599141" cy="36569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51907"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76200" y="1670653"/>
            <a:ext cx="2678426" cy="25816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14632" y="685800"/>
            <a:ext cx="6137293" cy="46021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54979"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76200" y="1600201"/>
            <a:ext cx="4105097" cy="3663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343401" y="1600201"/>
            <a:ext cx="4648200" cy="3663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57027"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152400" y="1600201"/>
            <a:ext cx="3352800"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657599" y="990600"/>
            <a:ext cx="5370029" cy="3962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59075"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152401" y="1600201"/>
            <a:ext cx="3200400"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5200" y="1411289"/>
            <a:ext cx="5562600" cy="31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pic>
        <p:nvPicPr>
          <p:cNvPr id="261123"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95249" y="1447800"/>
            <a:ext cx="4776037"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p:cNvPicPr>
            <a:picLocks noChangeAspect="1"/>
          </p:cNvPicPr>
          <p:nvPr/>
        </p:nvPicPr>
        <p:blipFill rotWithShape="1">
          <a:blip r:embed="rId3" cstate="email">
            <a:extLst>
              <a:ext uri="{28A0092B-C50C-407E-A947-70E740481C1C}">
                <a14:useLocalDpi xmlns:a14="http://schemas.microsoft.com/office/drawing/2010/main"/>
              </a:ext>
            </a:extLst>
          </a:blip>
          <a:srcRect r="-407"/>
          <a:stretch/>
        </p:blipFill>
        <p:spPr bwMode="auto">
          <a:xfrm>
            <a:off x="5044272" y="1447799"/>
            <a:ext cx="4023528" cy="35814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7E4232"/>
        </a:solidFill>
        <a:effectLst/>
      </p:bgPr>
    </p:bg>
    <p:spTree>
      <p:nvGrpSpPr>
        <p:cNvPr id="1" name=""/>
        <p:cNvGrpSpPr/>
        <p:nvPr/>
      </p:nvGrpSpPr>
      <p:grpSpPr>
        <a:xfrm>
          <a:off x="0" y="0"/>
          <a:ext cx="0" cy="0"/>
          <a:chOff x="0" y="0"/>
          <a:chExt cx="0" cy="0"/>
        </a:xfrm>
      </p:grpSpPr>
      <p:sp>
        <p:nvSpPr>
          <p:cNvPr id="4" name="Title 3"/>
          <p:cNvSpPr>
            <a:spLocks noGrp="1" noChangeArrowheads="1"/>
          </p:cNvSpPr>
          <p:nvPr>
            <p:ph type="ctrTitle"/>
          </p:nvPr>
        </p:nvSpPr>
        <p:spPr bwMode="auto">
          <a:xfrm>
            <a:off x="1219200" y="5181600"/>
            <a:ext cx="7148513" cy="523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eaLnBrk="1" hangingPunct="1"/>
            <a:r>
              <a:rPr lang="en-US" altLang="en-US" sz="2800" dirty="0">
                <a:solidFill>
                  <a:srgbClr val="BADDE1"/>
                </a:solidFill>
                <a:latin typeface="CG Omega" panose="020B0502050508020304" pitchFamily="34" charset="0"/>
              </a:rPr>
              <a:t>DIFFERENT STYLES OF MSE WALLS PANELS</a:t>
            </a:r>
            <a:endParaRPr lang="en-US" altLang="en-US" sz="2800" dirty="0">
              <a:solidFill>
                <a:schemeClr val="tx1"/>
              </a:solidFill>
              <a:latin typeface="CG Omega" panose="020B05020505080203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grpId="0" nodeType="afterEffect">
                                  <p:stCondLst>
                                    <p:cond delay="0"/>
                                  </p:stCondLst>
                                  <p:childTnLst>
                                    <p:animMotion origin="layout" path="M 1.94444E-6 -1.11111E-6 L 0.08038 -1.11111E-6 " pathEditMode="relative" rAng="0" ptsTypes="AA">
                                      <p:cBhvr>
                                        <p:cTn id="6" dur="1000" fill="hold"/>
                                        <p:tgtEl>
                                          <p:spTgt spid="4"/>
                                        </p:tgtEl>
                                        <p:attrNameLst>
                                          <p:attrName>ppt_x</p:attrName>
                                          <p:attrName>ppt_y</p:attrName>
                                        </p:attrNameLst>
                                      </p:cBhvr>
                                      <p:rCtr x="4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21190</TotalTime>
  <Words>2748</Words>
  <Application>Microsoft Office PowerPoint</Application>
  <PresentationFormat>On-screen Show (4:3)</PresentationFormat>
  <Paragraphs>348</Paragraphs>
  <Slides>117</Slides>
  <Notes>51</Notes>
  <HiddenSlides>1</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117</vt:i4>
      </vt:variant>
    </vt:vector>
  </HeadingPairs>
  <TitlesOfParts>
    <vt:vector size="119" baseType="lpstr">
      <vt:lpstr>Default Design</vt:lpstr>
      <vt:lpstr>Image</vt:lpstr>
      <vt:lpstr>PowerPoint Presentation</vt:lpstr>
      <vt:lpstr>  ARCHITECTURAL FINISHES </vt:lpstr>
      <vt:lpstr>PowerPoint Presentation</vt:lpstr>
      <vt:lpstr>   Why  Incorporate Aesthetics?   </vt:lpstr>
      <vt:lpstr>PowerPoint Presentation</vt:lpstr>
      <vt:lpstr>PowerPoint Presentation</vt:lpstr>
      <vt:lpstr>PowerPoint Presentation</vt:lpstr>
      <vt:lpstr>PowerPoint Presentation</vt:lpstr>
      <vt:lpstr>PowerPoint Presentation</vt:lpstr>
      <vt:lpstr>   How to get buy-in from your constituents.  </vt:lpstr>
      <vt:lpstr>PowerPoint Presentation</vt:lpstr>
      <vt:lpstr>PowerPoint Presentation</vt:lpstr>
      <vt:lpstr>PowerPoint Presentation</vt:lpstr>
      <vt:lpstr>PowerPoint Presentation</vt:lpstr>
      <vt:lpstr>PowerPoint Presentation</vt:lpstr>
      <vt:lpstr>   Who benefits from  aesthetic integration?</vt:lpstr>
      <vt:lpstr>PowerPoint Presentation</vt:lpstr>
      <vt:lpstr>PowerPoint Presentation</vt:lpstr>
      <vt:lpstr>   how to ensure that the build out will be equal to the approved final design?</vt:lpstr>
      <vt:lpstr>PowerPoint Presentation</vt:lpstr>
      <vt:lpstr>PowerPoint Presentation</vt:lpstr>
      <vt:lpstr>   What factors to keep in mind when considering aesthetic integration.</vt:lpstr>
      <vt:lpstr>Context Sensitive 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Retaining Walls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DIFFERENT PIER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DIFFERENT STYLES OF MSE WALLS PANELS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Steven Weitzman</dc:creator>
  <cp:lastModifiedBy>Thomas3</cp:lastModifiedBy>
  <cp:revision>1485</cp:revision>
  <dcterms:created xsi:type="dcterms:W3CDTF">2005-05-12T16:20:56Z</dcterms:created>
  <dcterms:modified xsi:type="dcterms:W3CDTF">2017-04-10T17:28:23Z</dcterms:modified>
</cp:coreProperties>
</file>