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g"/>
  <Default Extension="emf" ContentType="image/x-emf"/>
  <Default Extension="mpg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6.jpg" ContentType="image/jpeg"/>
  <Override PartName="/ppt/media/image7.jpg" ContentType="image/jpeg"/>
  <Override PartName="/ppt/media/image41.jpg" ContentType="image/jpeg"/>
  <Override PartName="/ppt/media/image42.jpg" ContentType="image/jpeg"/>
  <Override PartName="/ppt/media/image43.jpg" ContentType="image/jpeg"/>
  <Override PartName="/ppt/media/image44.jpg" ContentType="image/jpeg"/>
  <Override PartName="/ppt/media/image54.jpg" ContentType="image/jpeg"/>
  <Override PartName="/ppt/media/image55.jpg" ContentType="image/jpeg"/>
  <Override PartName="/ppt/media/image56.jpg" ContentType="image/jpeg"/>
  <Override PartName="/ppt/media/image57.jpg" ContentType="image/jpeg"/>
  <Override PartName="/ppt/media/image58.jpg" ContentType="image/jpeg"/>
  <Override PartName="/ppt/media/image60.jpg" ContentType="image/jpeg"/>
  <Override PartName="/ppt/media/image63.jpg" ContentType="image/jpeg"/>
  <Override PartName="/ppt/media/image75.jpg" ContentType="image/jpeg"/>
  <Override PartName="/ppt/media/image78.jpg" ContentType="image/jpeg"/>
  <Override PartName="/ppt/media/image84.jpg" ContentType="image/jpeg"/>
  <Override PartName="/ppt/notesSlides/notesSlide1.xml" ContentType="application/vnd.openxmlformats-officedocument.presentationml.notesSlide+xml"/>
  <Override PartName="/ppt/media/image90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2" r:id="rId2"/>
    <p:sldMasterId id="2147483694" r:id="rId3"/>
    <p:sldMasterId id="2147483670" r:id="rId4"/>
  </p:sldMasterIdLst>
  <p:notesMasterIdLst>
    <p:notesMasterId r:id="rId72"/>
  </p:notesMasterIdLst>
  <p:sldIdLst>
    <p:sldId id="256" r:id="rId5"/>
    <p:sldId id="318" r:id="rId6"/>
    <p:sldId id="319" r:id="rId7"/>
    <p:sldId id="321" r:id="rId8"/>
    <p:sldId id="322" r:id="rId9"/>
    <p:sldId id="323" r:id="rId10"/>
    <p:sldId id="324" r:id="rId11"/>
    <p:sldId id="325" r:id="rId12"/>
    <p:sldId id="327" r:id="rId13"/>
    <p:sldId id="328" r:id="rId14"/>
    <p:sldId id="329" r:id="rId15"/>
    <p:sldId id="330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55" r:id="rId26"/>
    <p:sldId id="356" r:id="rId27"/>
    <p:sldId id="357" r:id="rId28"/>
    <p:sldId id="358" r:id="rId29"/>
    <p:sldId id="326" r:id="rId30"/>
    <p:sldId id="340" r:id="rId31"/>
    <p:sldId id="320" r:id="rId32"/>
    <p:sldId id="380" r:id="rId33"/>
    <p:sldId id="381" r:id="rId34"/>
    <p:sldId id="283" r:id="rId35"/>
    <p:sldId id="382" r:id="rId36"/>
    <p:sldId id="384" r:id="rId37"/>
    <p:sldId id="422" r:id="rId38"/>
    <p:sldId id="423" r:id="rId39"/>
    <p:sldId id="424" r:id="rId40"/>
    <p:sldId id="285" r:id="rId41"/>
    <p:sldId id="386" r:id="rId42"/>
    <p:sldId id="385" r:id="rId43"/>
    <p:sldId id="291" r:id="rId44"/>
    <p:sldId id="292" r:id="rId45"/>
    <p:sldId id="387" r:id="rId46"/>
    <p:sldId id="410" r:id="rId47"/>
    <p:sldId id="388" r:id="rId48"/>
    <p:sldId id="390" r:id="rId49"/>
    <p:sldId id="391" r:id="rId50"/>
    <p:sldId id="418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404" r:id="rId59"/>
    <p:sldId id="405" r:id="rId60"/>
    <p:sldId id="409" r:id="rId61"/>
    <p:sldId id="411" r:id="rId62"/>
    <p:sldId id="417" r:id="rId63"/>
    <p:sldId id="415" r:id="rId64"/>
    <p:sldId id="414" r:id="rId65"/>
    <p:sldId id="413" r:id="rId66"/>
    <p:sldId id="412" r:id="rId67"/>
    <p:sldId id="419" r:id="rId68"/>
    <p:sldId id="416" r:id="rId69"/>
    <p:sldId id="406" r:id="rId70"/>
    <p:sldId id="408" r:id="rId71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7" autoAdjust="0"/>
    <p:restoredTop sz="94630" autoAdjust="0"/>
  </p:normalViewPr>
  <p:slideViewPr>
    <p:cSldViewPr>
      <p:cViewPr>
        <p:scale>
          <a:sx n="100" d="100"/>
          <a:sy n="100" d="100"/>
        </p:scale>
        <p:origin x="-1784" y="-448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2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63" Type="http://schemas.openxmlformats.org/officeDocument/2006/relationships/slide" Target="slides/slide59.xml"/><Relationship Id="rId64" Type="http://schemas.openxmlformats.org/officeDocument/2006/relationships/slide" Target="slides/slide60.xml"/><Relationship Id="rId65" Type="http://schemas.openxmlformats.org/officeDocument/2006/relationships/slide" Target="slides/slide61.xml"/><Relationship Id="rId66" Type="http://schemas.openxmlformats.org/officeDocument/2006/relationships/slide" Target="slides/slide62.xml"/><Relationship Id="rId67" Type="http://schemas.openxmlformats.org/officeDocument/2006/relationships/slide" Target="slides/slide63.xml"/><Relationship Id="rId68" Type="http://schemas.openxmlformats.org/officeDocument/2006/relationships/slide" Target="slides/slide64.xml"/><Relationship Id="rId69" Type="http://schemas.openxmlformats.org/officeDocument/2006/relationships/slide" Target="slides/slide65.xml"/><Relationship Id="rId50" Type="http://schemas.openxmlformats.org/officeDocument/2006/relationships/slide" Target="slides/slide46.xml"/><Relationship Id="rId51" Type="http://schemas.openxmlformats.org/officeDocument/2006/relationships/slide" Target="slides/slide47.xml"/><Relationship Id="rId52" Type="http://schemas.openxmlformats.org/officeDocument/2006/relationships/slide" Target="slides/slide48.xml"/><Relationship Id="rId53" Type="http://schemas.openxmlformats.org/officeDocument/2006/relationships/slide" Target="slides/slide49.xml"/><Relationship Id="rId54" Type="http://schemas.openxmlformats.org/officeDocument/2006/relationships/slide" Target="slides/slide50.xml"/><Relationship Id="rId55" Type="http://schemas.openxmlformats.org/officeDocument/2006/relationships/slide" Target="slides/slide51.xml"/><Relationship Id="rId56" Type="http://schemas.openxmlformats.org/officeDocument/2006/relationships/slide" Target="slides/slide52.xml"/><Relationship Id="rId57" Type="http://schemas.openxmlformats.org/officeDocument/2006/relationships/slide" Target="slides/slide53.xml"/><Relationship Id="rId58" Type="http://schemas.openxmlformats.org/officeDocument/2006/relationships/slide" Target="slides/slide54.xml"/><Relationship Id="rId59" Type="http://schemas.openxmlformats.org/officeDocument/2006/relationships/slide" Target="slides/slide55.xml"/><Relationship Id="rId40" Type="http://schemas.openxmlformats.org/officeDocument/2006/relationships/slide" Target="slides/slide36.xml"/><Relationship Id="rId41" Type="http://schemas.openxmlformats.org/officeDocument/2006/relationships/slide" Target="slides/slide37.xml"/><Relationship Id="rId42" Type="http://schemas.openxmlformats.org/officeDocument/2006/relationships/slide" Target="slides/slide38.xml"/><Relationship Id="rId43" Type="http://schemas.openxmlformats.org/officeDocument/2006/relationships/slide" Target="slides/slide39.xml"/><Relationship Id="rId44" Type="http://schemas.openxmlformats.org/officeDocument/2006/relationships/slide" Target="slides/slide40.xml"/><Relationship Id="rId45" Type="http://schemas.openxmlformats.org/officeDocument/2006/relationships/slide" Target="slides/slide41.xml"/><Relationship Id="rId46" Type="http://schemas.openxmlformats.org/officeDocument/2006/relationships/slide" Target="slides/slide42.xml"/><Relationship Id="rId47" Type="http://schemas.openxmlformats.org/officeDocument/2006/relationships/slide" Target="slides/slide43.xml"/><Relationship Id="rId48" Type="http://schemas.openxmlformats.org/officeDocument/2006/relationships/slide" Target="slides/slide44.xml"/><Relationship Id="rId49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<Relationship Id="rId35" Type="http://schemas.openxmlformats.org/officeDocument/2006/relationships/slide" Target="slides/slide31.xml"/><Relationship Id="rId36" Type="http://schemas.openxmlformats.org/officeDocument/2006/relationships/slide" Target="slides/slide32.xml"/><Relationship Id="rId37" Type="http://schemas.openxmlformats.org/officeDocument/2006/relationships/slide" Target="slides/slide33.xml"/><Relationship Id="rId38" Type="http://schemas.openxmlformats.org/officeDocument/2006/relationships/slide" Target="slides/slide34.xml"/><Relationship Id="rId39" Type="http://schemas.openxmlformats.org/officeDocument/2006/relationships/slide" Target="slides/slide35.xml"/><Relationship Id="rId70" Type="http://schemas.openxmlformats.org/officeDocument/2006/relationships/slide" Target="slides/slide66.xml"/><Relationship Id="rId71" Type="http://schemas.openxmlformats.org/officeDocument/2006/relationships/slide" Target="slides/slide67.xml"/><Relationship Id="rId72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6.xml"/><Relationship Id="rId61" Type="http://schemas.openxmlformats.org/officeDocument/2006/relationships/slide" Target="slides/slide57.xml"/><Relationship Id="rId62" Type="http://schemas.openxmlformats.org/officeDocument/2006/relationships/slide" Target="slides/slide58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D8B9A-DC27-5A48-8AD2-757F5154288C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3CEC4E-2B92-A34C-B1BA-C36159E2EF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38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there any science behind these levels?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CB22EA-35F5-1E43-99D0-64B6366C2ED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92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60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67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53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234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2252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546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38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690022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73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028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3/15/16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57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14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176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428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738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5163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52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8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2702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6524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3/15/16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6962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9179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7366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3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273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2965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5640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520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083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D2A42-32C7-4541-A853-5F9D22F5B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755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3/15/16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3/15/16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686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930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6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4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Relationship Id="rId8" Type="http://schemas.openxmlformats.org/officeDocument/2006/relationships/image" Target="../media/image2.jpg"/><Relationship Id="rId9" Type="http://schemas.openxmlformats.org/officeDocument/2006/relationships/image" Target="../media/image3.png"/><Relationship Id="rId10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2.xml"/><Relationship Id="rId8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Relationship Id="rId3" Type="http://schemas.openxmlformats.org/officeDocument/2006/relationships/slideLayout" Target="../slideLayouts/slideLayout20.xml"/><Relationship Id="rId4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5.xml"/><Relationship Id="rId9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9.xml"/><Relationship Id="rId2" Type="http://schemas.openxmlformats.org/officeDocument/2006/relationships/slideLayout" Target="../slideLayouts/slideLayout30.xml"/><Relationship Id="rId3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6.xml"/><Relationship Id="rId9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 userDrawn="1"/>
        </p:nvSpPr>
        <p:spPr>
          <a:xfrm>
            <a:off x="0" y="6007239"/>
            <a:ext cx="9144000" cy="102870"/>
          </a:xfrm>
          <a:custGeom>
            <a:avLst/>
            <a:gdLst/>
            <a:ahLst/>
            <a:cxnLst/>
            <a:rect l="l" t="t" r="r" b="b"/>
            <a:pathLst>
              <a:path w="9144000" h="102870">
                <a:moveTo>
                  <a:pt x="0" y="102616"/>
                </a:moveTo>
                <a:lnTo>
                  <a:pt x="9144000" y="102616"/>
                </a:lnTo>
                <a:lnTo>
                  <a:pt x="9144000" y="0"/>
                </a:lnTo>
                <a:lnTo>
                  <a:pt x="0" y="0"/>
                </a:lnTo>
                <a:lnTo>
                  <a:pt x="0" y="102616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 userDrawn="1"/>
        </p:nvSpPr>
        <p:spPr>
          <a:xfrm>
            <a:off x="7192964" y="6287965"/>
            <a:ext cx="1522562" cy="4612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 userDrawn="1"/>
        </p:nvSpPr>
        <p:spPr>
          <a:xfrm>
            <a:off x="0" y="6135827"/>
            <a:ext cx="9144000" cy="102870"/>
          </a:xfrm>
          <a:custGeom>
            <a:avLst/>
            <a:gdLst/>
            <a:ahLst/>
            <a:cxnLst/>
            <a:rect l="l" t="t" r="r" b="b"/>
            <a:pathLst>
              <a:path w="9144000" h="102870">
                <a:moveTo>
                  <a:pt x="0" y="102615"/>
                </a:moveTo>
                <a:lnTo>
                  <a:pt x="9144000" y="102615"/>
                </a:lnTo>
                <a:lnTo>
                  <a:pt x="9144000" y="0"/>
                </a:lnTo>
                <a:lnTo>
                  <a:pt x="0" y="0"/>
                </a:lnTo>
                <a:lnTo>
                  <a:pt x="0" y="102615"/>
                </a:lnTo>
                <a:close/>
              </a:path>
            </a:pathLst>
          </a:custGeom>
          <a:solidFill>
            <a:srgbClr val="318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 userDrawn="1"/>
        </p:nvSpPr>
        <p:spPr>
          <a:xfrm>
            <a:off x="0" y="5870359"/>
            <a:ext cx="9144000" cy="113030"/>
          </a:xfrm>
          <a:custGeom>
            <a:avLst/>
            <a:gdLst/>
            <a:ahLst/>
            <a:cxnLst/>
            <a:rect l="l" t="t" r="r" b="b"/>
            <a:pathLst>
              <a:path w="9144000" h="113029">
                <a:moveTo>
                  <a:pt x="0" y="112864"/>
                </a:moveTo>
                <a:lnTo>
                  <a:pt x="9144000" y="112864"/>
                </a:lnTo>
                <a:lnTo>
                  <a:pt x="9144000" y="0"/>
                </a:lnTo>
                <a:lnTo>
                  <a:pt x="0" y="0"/>
                </a:lnTo>
                <a:lnTo>
                  <a:pt x="0" y="112864"/>
                </a:lnTo>
                <a:close/>
              </a:path>
            </a:pathLst>
          </a:custGeom>
          <a:solidFill>
            <a:srgbClr val="F47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 userDrawn="1"/>
        </p:nvSpPr>
        <p:spPr>
          <a:xfrm>
            <a:off x="2020430" y="6290424"/>
            <a:ext cx="1164894" cy="4670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 userDrawn="1"/>
        </p:nvSpPr>
        <p:spPr>
          <a:xfrm>
            <a:off x="391896" y="6318148"/>
            <a:ext cx="1548356" cy="45944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 userDrawn="1"/>
        </p:nvSpPr>
        <p:spPr>
          <a:xfrm>
            <a:off x="3278989" y="6341084"/>
            <a:ext cx="816760" cy="36573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62913" y="104689"/>
            <a:ext cx="8218172" cy="6896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77215" y="1178297"/>
            <a:ext cx="7989569" cy="28041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3/15/16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rgbClr val="3180C0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E1EFAE-6DB1-A344-8849-035019ECBA32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6A0F6-ED28-0341-A3BE-426EC21CC2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79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0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1C1E7-E640-E141-B0F2-DD4678DF51C1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0695EB-06C3-1F4A-9AC5-D866789A15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297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B08CA-D19B-284E-9A17-8F46FFDB59D7}" type="datetimeFigureOut">
              <a:rPr lang="en-US" smtClean="0"/>
              <a:t>3/15/16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Henry Prenger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Concrete Conference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058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Relationship Id="rId3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5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jpg"/><Relationship Id="rId5" Type="http://schemas.openxmlformats.org/officeDocument/2006/relationships/image" Target="../media/image48.jpg"/><Relationship Id="rId6" Type="http://schemas.openxmlformats.org/officeDocument/2006/relationships/image" Target="../media/image49.jpg"/><Relationship Id="rId7" Type="http://schemas.openxmlformats.org/officeDocument/2006/relationships/image" Target="../media/image50.png"/><Relationship Id="rId8" Type="http://schemas.openxmlformats.org/officeDocument/2006/relationships/image" Target="../media/image51.jpg"/><Relationship Id="rId9" Type="http://schemas.openxmlformats.org/officeDocument/2006/relationships/image" Target="../media/image52.jpg"/><Relationship Id="rId10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4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5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../media/image57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Relationship Id="rId3" Type="http://schemas.openxmlformats.org/officeDocument/2006/relationships/image" Target="../media/image6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4" Type="http://schemas.openxmlformats.org/officeDocument/2006/relationships/image" Target="../media/image69.png"/><Relationship Id="rId5" Type="http://schemas.openxmlformats.org/officeDocument/2006/relationships/image" Target="../media/image70.jp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2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7.jpeg"/><Relationship Id="rId3" Type="http://schemas.openxmlformats.org/officeDocument/2006/relationships/image" Target="../media/image7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0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1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4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5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7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pn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9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0.jp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1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2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4" Type="http://schemas.openxmlformats.org/officeDocument/2006/relationships/image" Target="../media/image93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3925570"/>
          </a:xfrm>
          <a:custGeom>
            <a:avLst/>
            <a:gdLst/>
            <a:ahLst/>
            <a:cxnLst/>
            <a:rect l="l" t="t" r="r" b="b"/>
            <a:pathLst>
              <a:path w="9144000" h="3925570">
                <a:moveTo>
                  <a:pt x="0" y="3925455"/>
                </a:moveTo>
                <a:lnTo>
                  <a:pt x="9144000" y="3925455"/>
                </a:lnTo>
                <a:lnTo>
                  <a:pt x="9144000" y="0"/>
                </a:lnTo>
                <a:lnTo>
                  <a:pt x="0" y="0"/>
                </a:lnTo>
                <a:lnTo>
                  <a:pt x="0" y="3925455"/>
                </a:lnTo>
                <a:close/>
              </a:path>
            </a:pathLst>
          </a:custGeom>
          <a:solidFill>
            <a:srgbClr val="F477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3922814"/>
            <a:ext cx="9144000" cy="283845"/>
          </a:xfrm>
          <a:custGeom>
            <a:avLst/>
            <a:gdLst/>
            <a:ahLst/>
            <a:cxnLst/>
            <a:rect l="l" t="t" r="r" b="b"/>
            <a:pathLst>
              <a:path w="9144000" h="283845">
                <a:moveTo>
                  <a:pt x="0" y="283692"/>
                </a:moveTo>
                <a:lnTo>
                  <a:pt x="9144000" y="283692"/>
                </a:lnTo>
                <a:lnTo>
                  <a:pt x="9144000" y="0"/>
                </a:lnTo>
                <a:lnTo>
                  <a:pt x="0" y="0"/>
                </a:lnTo>
                <a:lnTo>
                  <a:pt x="0" y="283692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4206506"/>
            <a:ext cx="9144000" cy="384175"/>
          </a:xfrm>
          <a:custGeom>
            <a:avLst/>
            <a:gdLst/>
            <a:ahLst/>
            <a:cxnLst/>
            <a:rect l="l" t="t" r="r" b="b"/>
            <a:pathLst>
              <a:path w="9144000" h="384175">
                <a:moveTo>
                  <a:pt x="0" y="383628"/>
                </a:moveTo>
                <a:lnTo>
                  <a:pt x="9144000" y="383628"/>
                </a:lnTo>
                <a:lnTo>
                  <a:pt x="9144000" y="0"/>
                </a:lnTo>
                <a:lnTo>
                  <a:pt x="0" y="0"/>
                </a:lnTo>
                <a:lnTo>
                  <a:pt x="0" y="383628"/>
                </a:lnTo>
                <a:close/>
              </a:path>
            </a:pathLst>
          </a:custGeom>
          <a:solidFill>
            <a:srgbClr val="318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54643" y="6088557"/>
            <a:ext cx="1070610" cy="269875"/>
          </a:xfrm>
          <a:custGeom>
            <a:avLst/>
            <a:gdLst/>
            <a:ahLst/>
            <a:cxnLst/>
            <a:rect l="l" t="t" r="r" b="b"/>
            <a:pathLst>
              <a:path w="1070609" h="269875">
                <a:moveTo>
                  <a:pt x="171290" y="49583"/>
                </a:moveTo>
                <a:lnTo>
                  <a:pt x="0" y="49583"/>
                </a:lnTo>
                <a:lnTo>
                  <a:pt x="0" y="0"/>
                </a:lnTo>
                <a:lnTo>
                  <a:pt x="171290" y="0"/>
                </a:lnTo>
                <a:lnTo>
                  <a:pt x="171290" y="49583"/>
                </a:lnTo>
                <a:close/>
              </a:path>
              <a:path w="1070609" h="269875">
                <a:moveTo>
                  <a:pt x="114193" y="266988"/>
                </a:moveTo>
                <a:lnTo>
                  <a:pt x="57096" y="266988"/>
                </a:lnTo>
                <a:lnTo>
                  <a:pt x="57096" y="49583"/>
                </a:lnTo>
                <a:lnTo>
                  <a:pt x="114193" y="49583"/>
                </a:lnTo>
                <a:lnTo>
                  <a:pt x="114193" y="266988"/>
                </a:lnTo>
                <a:close/>
              </a:path>
              <a:path w="1070609" h="269875">
                <a:moveTo>
                  <a:pt x="207677" y="269070"/>
                </a:moveTo>
                <a:lnTo>
                  <a:pt x="176185" y="246235"/>
                </a:lnTo>
                <a:lnTo>
                  <a:pt x="170338" y="216451"/>
                </a:lnTo>
                <a:lnTo>
                  <a:pt x="170338" y="74375"/>
                </a:lnTo>
                <a:lnTo>
                  <a:pt x="218871" y="74375"/>
                </a:lnTo>
                <a:lnTo>
                  <a:pt x="219300" y="216281"/>
                </a:lnTo>
                <a:lnTo>
                  <a:pt x="225688" y="228487"/>
                </a:lnTo>
                <a:lnTo>
                  <a:pt x="238554" y="232647"/>
                </a:lnTo>
                <a:lnTo>
                  <a:pt x="310226" y="232647"/>
                </a:lnTo>
                <a:lnTo>
                  <a:pt x="310226" y="239909"/>
                </a:lnTo>
                <a:lnTo>
                  <a:pt x="264166" y="239909"/>
                </a:lnTo>
                <a:lnTo>
                  <a:pt x="257014" y="250670"/>
                </a:lnTo>
                <a:lnTo>
                  <a:pt x="247881" y="258994"/>
                </a:lnTo>
                <a:lnTo>
                  <a:pt x="236674" y="264853"/>
                </a:lnTo>
                <a:lnTo>
                  <a:pt x="223303" y="268221"/>
                </a:lnTo>
                <a:lnTo>
                  <a:pt x="207677" y="269070"/>
                </a:lnTo>
                <a:close/>
              </a:path>
              <a:path w="1070609" h="269875">
                <a:moveTo>
                  <a:pt x="310226" y="232647"/>
                </a:moveTo>
                <a:lnTo>
                  <a:pt x="238554" y="232647"/>
                </a:lnTo>
                <a:lnTo>
                  <a:pt x="250736" y="226770"/>
                </a:lnTo>
                <a:lnTo>
                  <a:pt x="258786" y="214513"/>
                </a:lnTo>
                <a:lnTo>
                  <a:pt x="261693" y="202148"/>
                </a:lnTo>
                <a:lnTo>
                  <a:pt x="261693" y="74375"/>
                </a:lnTo>
                <a:lnTo>
                  <a:pt x="310226" y="74375"/>
                </a:lnTo>
                <a:lnTo>
                  <a:pt x="310226" y="232647"/>
                </a:lnTo>
                <a:close/>
              </a:path>
              <a:path w="1070609" h="269875">
                <a:moveTo>
                  <a:pt x="310226" y="266988"/>
                </a:moveTo>
                <a:lnTo>
                  <a:pt x="270258" y="266988"/>
                </a:lnTo>
                <a:lnTo>
                  <a:pt x="264166" y="239909"/>
                </a:lnTo>
                <a:lnTo>
                  <a:pt x="310226" y="239909"/>
                </a:lnTo>
                <a:lnTo>
                  <a:pt x="310226" y="266988"/>
                </a:lnTo>
                <a:close/>
              </a:path>
              <a:path w="1070609" h="269875">
                <a:moveTo>
                  <a:pt x="483165" y="103975"/>
                </a:moveTo>
                <a:lnTo>
                  <a:pt x="393961" y="103975"/>
                </a:lnTo>
                <a:lnTo>
                  <a:pt x="400608" y="92304"/>
                </a:lnTo>
                <a:lnTo>
                  <a:pt x="409289" y="83265"/>
                </a:lnTo>
                <a:lnTo>
                  <a:pt x="420120" y="76884"/>
                </a:lnTo>
                <a:lnTo>
                  <a:pt x="433218" y="73184"/>
                </a:lnTo>
                <a:lnTo>
                  <a:pt x="448702" y="72188"/>
                </a:lnTo>
                <a:lnTo>
                  <a:pt x="462053" y="76352"/>
                </a:lnTo>
                <a:lnTo>
                  <a:pt x="472551" y="84036"/>
                </a:lnTo>
                <a:lnTo>
                  <a:pt x="480131" y="94909"/>
                </a:lnTo>
                <a:lnTo>
                  <a:pt x="483165" y="103975"/>
                </a:lnTo>
                <a:close/>
              </a:path>
              <a:path w="1070609" h="269875">
                <a:moveTo>
                  <a:pt x="394919" y="266988"/>
                </a:moveTo>
                <a:lnTo>
                  <a:pt x="346387" y="266988"/>
                </a:lnTo>
                <a:lnTo>
                  <a:pt x="346387" y="74375"/>
                </a:lnTo>
                <a:lnTo>
                  <a:pt x="388258" y="74375"/>
                </a:lnTo>
                <a:lnTo>
                  <a:pt x="393961" y="103975"/>
                </a:lnTo>
                <a:lnTo>
                  <a:pt x="483165" y="103975"/>
                </a:lnTo>
                <a:lnTo>
                  <a:pt x="484727" y="108645"/>
                </a:lnTo>
                <a:lnTo>
                  <a:pt x="417172" y="108771"/>
                </a:lnTo>
                <a:lnTo>
                  <a:pt x="405063" y="115028"/>
                </a:lnTo>
                <a:lnTo>
                  <a:pt x="397519" y="127403"/>
                </a:lnTo>
                <a:lnTo>
                  <a:pt x="394919" y="140168"/>
                </a:lnTo>
                <a:lnTo>
                  <a:pt x="394919" y="266988"/>
                </a:lnTo>
                <a:close/>
              </a:path>
              <a:path w="1070609" h="269875">
                <a:moveTo>
                  <a:pt x="486274" y="266988"/>
                </a:moveTo>
                <a:lnTo>
                  <a:pt x="437742" y="266988"/>
                </a:lnTo>
                <a:lnTo>
                  <a:pt x="437190" y="124725"/>
                </a:lnTo>
                <a:lnTo>
                  <a:pt x="430542" y="113007"/>
                </a:lnTo>
                <a:lnTo>
                  <a:pt x="417172" y="108771"/>
                </a:lnTo>
                <a:lnTo>
                  <a:pt x="484739" y="108771"/>
                </a:lnTo>
                <a:lnTo>
                  <a:pt x="486274" y="124912"/>
                </a:lnTo>
                <a:lnTo>
                  <a:pt x="486274" y="266988"/>
                </a:lnTo>
                <a:close/>
              </a:path>
              <a:path w="1070609" h="269875">
                <a:moveTo>
                  <a:pt x="658262" y="103975"/>
                </a:moveTo>
                <a:lnTo>
                  <a:pt x="569058" y="103975"/>
                </a:lnTo>
                <a:lnTo>
                  <a:pt x="575705" y="92304"/>
                </a:lnTo>
                <a:lnTo>
                  <a:pt x="584386" y="83265"/>
                </a:lnTo>
                <a:lnTo>
                  <a:pt x="595217" y="76884"/>
                </a:lnTo>
                <a:lnTo>
                  <a:pt x="608315" y="73184"/>
                </a:lnTo>
                <a:lnTo>
                  <a:pt x="623799" y="72188"/>
                </a:lnTo>
                <a:lnTo>
                  <a:pt x="637150" y="76352"/>
                </a:lnTo>
                <a:lnTo>
                  <a:pt x="647648" y="84036"/>
                </a:lnTo>
                <a:lnTo>
                  <a:pt x="655228" y="94909"/>
                </a:lnTo>
                <a:lnTo>
                  <a:pt x="658262" y="103975"/>
                </a:lnTo>
                <a:close/>
              </a:path>
              <a:path w="1070609" h="269875">
                <a:moveTo>
                  <a:pt x="570016" y="266988"/>
                </a:moveTo>
                <a:lnTo>
                  <a:pt x="521484" y="266988"/>
                </a:lnTo>
                <a:lnTo>
                  <a:pt x="521484" y="74375"/>
                </a:lnTo>
                <a:lnTo>
                  <a:pt x="563355" y="74375"/>
                </a:lnTo>
                <a:lnTo>
                  <a:pt x="569058" y="103975"/>
                </a:lnTo>
                <a:lnTo>
                  <a:pt x="658262" y="103975"/>
                </a:lnTo>
                <a:lnTo>
                  <a:pt x="659824" y="108645"/>
                </a:lnTo>
                <a:lnTo>
                  <a:pt x="592269" y="108771"/>
                </a:lnTo>
                <a:lnTo>
                  <a:pt x="580160" y="115028"/>
                </a:lnTo>
                <a:lnTo>
                  <a:pt x="572616" y="127403"/>
                </a:lnTo>
                <a:lnTo>
                  <a:pt x="570016" y="140168"/>
                </a:lnTo>
                <a:lnTo>
                  <a:pt x="570016" y="266988"/>
                </a:lnTo>
                <a:close/>
              </a:path>
              <a:path w="1070609" h="269875">
                <a:moveTo>
                  <a:pt x="661371" y="266988"/>
                </a:moveTo>
                <a:lnTo>
                  <a:pt x="612839" y="266988"/>
                </a:lnTo>
                <a:lnTo>
                  <a:pt x="612287" y="124725"/>
                </a:lnTo>
                <a:lnTo>
                  <a:pt x="605639" y="113007"/>
                </a:lnTo>
                <a:lnTo>
                  <a:pt x="592269" y="108771"/>
                </a:lnTo>
                <a:lnTo>
                  <a:pt x="659836" y="108771"/>
                </a:lnTo>
                <a:lnTo>
                  <a:pt x="661371" y="124912"/>
                </a:lnTo>
                <a:lnTo>
                  <a:pt x="661371" y="266988"/>
                </a:lnTo>
                <a:close/>
              </a:path>
              <a:path w="1070609" h="269875">
                <a:moveTo>
                  <a:pt x="753779" y="269454"/>
                </a:moveTo>
                <a:lnTo>
                  <a:pt x="714938" y="253613"/>
                </a:lnTo>
                <a:lnTo>
                  <a:pt x="695152" y="218316"/>
                </a:lnTo>
                <a:lnTo>
                  <a:pt x="693726" y="203101"/>
                </a:lnTo>
                <a:lnTo>
                  <a:pt x="694879" y="124593"/>
                </a:lnTo>
                <a:lnTo>
                  <a:pt x="713219" y="90157"/>
                </a:lnTo>
                <a:lnTo>
                  <a:pt x="752041" y="72931"/>
                </a:lnTo>
                <a:lnTo>
                  <a:pt x="769120" y="71774"/>
                </a:lnTo>
                <a:lnTo>
                  <a:pt x="784047" y="74371"/>
                </a:lnTo>
                <a:lnTo>
                  <a:pt x="797099" y="79594"/>
                </a:lnTo>
                <a:lnTo>
                  <a:pt x="808122" y="87248"/>
                </a:lnTo>
                <a:lnTo>
                  <a:pt x="816963" y="97137"/>
                </a:lnTo>
                <a:lnTo>
                  <a:pt x="823200" y="108576"/>
                </a:lnTo>
                <a:lnTo>
                  <a:pt x="755578" y="108576"/>
                </a:lnTo>
                <a:lnTo>
                  <a:pt x="745005" y="116138"/>
                </a:lnTo>
                <a:lnTo>
                  <a:pt x="741306" y="130633"/>
                </a:lnTo>
                <a:lnTo>
                  <a:pt x="741306" y="154471"/>
                </a:lnTo>
                <a:lnTo>
                  <a:pt x="828855" y="154471"/>
                </a:lnTo>
                <a:lnTo>
                  <a:pt x="828855" y="173542"/>
                </a:lnTo>
                <a:lnTo>
                  <a:pt x="741306" y="173542"/>
                </a:lnTo>
                <a:lnTo>
                  <a:pt x="741307" y="210895"/>
                </a:lnTo>
                <a:lnTo>
                  <a:pt x="743932" y="222632"/>
                </a:lnTo>
                <a:lnTo>
                  <a:pt x="753115" y="230296"/>
                </a:lnTo>
                <a:lnTo>
                  <a:pt x="770985" y="232356"/>
                </a:lnTo>
                <a:lnTo>
                  <a:pt x="823003" y="232356"/>
                </a:lnTo>
                <a:lnTo>
                  <a:pt x="818430" y="241337"/>
                </a:lnTo>
                <a:lnTo>
                  <a:pt x="810164" y="251138"/>
                </a:lnTo>
                <a:lnTo>
                  <a:pt x="799542" y="259015"/>
                </a:lnTo>
                <a:lnTo>
                  <a:pt x="786588" y="264804"/>
                </a:lnTo>
                <a:lnTo>
                  <a:pt x="771325" y="268338"/>
                </a:lnTo>
                <a:lnTo>
                  <a:pt x="753779" y="269454"/>
                </a:lnTo>
                <a:close/>
              </a:path>
              <a:path w="1070609" h="269875">
                <a:moveTo>
                  <a:pt x="828855" y="154471"/>
                </a:moveTo>
                <a:lnTo>
                  <a:pt x="783177" y="154471"/>
                </a:lnTo>
                <a:lnTo>
                  <a:pt x="780964" y="119343"/>
                </a:lnTo>
                <a:lnTo>
                  <a:pt x="772186" y="110991"/>
                </a:lnTo>
                <a:lnTo>
                  <a:pt x="755578" y="108576"/>
                </a:lnTo>
                <a:lnTo>
                  <a:pt x="823200" y="108576"/>
                </a:lnTo>
                <a:lnTo>
                  <a:pt x="823467" y="109066"/>
                </a:lnTo>
                <a:lnTo>
                  <a:pt x="827482" y="122840"/>
                </a:lnTo>
                <a:lnTo>
                  <a:pt x="828855" y="138261"/>
                </a:lnTo>
                <a:lnTo>
                  <a:pt x="828855" y="154471"/>
                </a:lnTo>
                <a:close/>
              </a:path>
              <a:path w="1070609" h="269875">
                <a:moveTo>
                  <a:pt x="823003" y="232356"/>
                </a:moveTo>
                <a:lnTo>
                  <a:pt x="770985" y="232356"/>
                </a:lnTo>
                <a:lnTo>
                  <a:pt x="781557" y="224349"/>
                </a:lnTo>
                <a:lnTo>
                  <a:pt x="785081" y="210730"/>
                </a:lnTo>
                <a:lnTo>
                  <a:pt x="785081" y="196427"/>
                </a:lnTo>
                <a:lnTo>
                  <a:pt x="828855" y="196427"/>
                </a:lnTo>
                <a:lnTo>
                  <a:pt x="828855" y="203101"/>
                </a:lnTo>
                <a:lnTo>
                  <a:pt x="827797" y="216627"/>
                </a:lnTo>
                <a:lnTo>
                  <a:pt x="824316" y="229778"/>
                </a:lnTo>
                <a:lnTo>
                  <a:pt x="823003" y="232356"/>
                </a:lnTo>
                <a:close/>
              </a:path>
              <a:path w="1070609" h="269875">
                <a:moveTo>
                  <a:pt x="908790" y="266988"/>
                </a:moveTo>
                <a:lnTo>
                  <a:pt x="859307" y="266988"/>
                </a:lnTo>
                <a:lnTo>
                  <a:pt x="859307" y="0"/>
                </a:lnTo>
                <a:lnTo>
                  <a:pt x="908790" y="0"/>
                </a:lnTo>
                <a:lnTo>
                  <a:pt x="908790" y="266988"/>
                </a:lnTo>
                <a:close/>
              </a:path>
              <a:path w="1070609" h="269875">
                <a:moveTo>
                  <a:pt x="1066268" y="233925"/>
                </a:moveTo>
                <a:lnTo>
                  <a:pt x="1011420" y="233925"/>
                </a:lnTo>
                <a:lnTo>
                  <a:pt x="1022737" y="227623"/>
                </a:lnTo>
                <a:lnTo>
                  <a:pt x="1026691" y="213232"/>
                </a:lnTo>
                <a:lnTo>
                  <a:pt x="992539" y="183922"/>
                </a:lnTo>
                <a:lnTo>
                  <a:pt x="973566" y="175620"/>
                </a:lnTo>
                <a:lnTo>
                  <a:pt x="962374" y="168854"/>
                </a:lnTo>
                <a:lnTo>
                  <a:pt x="953387" y="160482"/>
                </a:lnTo>
                <a:lnTo>
                  <a:pt x="946793" y="149988"/>
                </a:lnTo>
                <a:lnTo>
                  <a:pt x="942780" y="136859"/>
                </a:lnTo>
                <a:lnTo>
                  <a:pt x="941536" y="120579"/>
                </a:lnTo>
                <a:lnTo>
                  <a:pt x="944407" y="108132"/>
                </a:lnTo>
                <a:lnTo>
                  <a:pt x="982944" y="76171"/>
                </a:lnTo>
                <a:lnTo>
                  <a:pt x="1017797" y="72368"/>
                </a:lnTo>
                <a:lnTo>
                  <a:pt x="1032951" y="76054"/>
                </a:lnTo>
                <a:lnTo>
                  <a:pt x="1045559" y="82395"/>
                </a:lnTo>
                <a:lnTo>
                  <a:pt x="1055527" y="91113"/>
                </a:lnTo>
                <a:lnTo>
                  <a:pt x="1062762" y="101927"/>
                </a:lnTo>
                <a:lnTo>
                  <a:pt x="1064988" y="108304"/>
                </a:lnTo>
                <a:lnTo>
                  <a:pt x="999469" y="108304"/>
                </a:lnTo>
                <a:lnTo>
                  <a:pt x="989507" y="114735"/>
                </a:lnTo>
                <a:lnTo>
                  <a:pt x="987044" y="130132"/>
                </a:lnTo>
                <a:lnTo>
                  <a:pt x="992939" y="137367"/>
                </a:lnTo>
                <a:lnTo>
                  <a:pt x="1004748" y="144473"/>
                </a:lnTo>
                <a:lnTo>
                  <a:pt x="1023519" y="152796"/>
                </a:lnTo>
                <a:lnTo>
                  <a:pt x="1036342" y="158926"/>
                </a:lnTo>
                <a:lnTo>
                  <a:pt x="1064344" y="185311"/>
                </a:lnTo>
                <a:lnTo>
                  <a:pt x="1070565" y="212637"/>
                </a:lnTo>
                <a:lnTo>
                  <a:pt x="1069474" y="223768"/>
                </a:lnTo>
                <a:lnTo>
                  <a:pt x="1066268" y="233925"/>
                </a:lnTo>
                <a:close/>
              </a:path>
              <a:path w="1070609" h="269875">
                <a:moveTo>
                  <a:pt x="1068661" y="132540"/>
                </a:moveTo>
                <a:lnTo>
                  <a:pt x="1028694" y="132540"/>
                </a:lnTo>
                <a:lnTo>
                  <a:pt x="1026796" y="118291"/>
                </a:lnTo>
                <a:lnTo>
                  <a:pt x="1017911" y="110658"/>
                </a:lnTo>
                <a:lnTo>
                  <a:pt x="999469" y="108304"/>
                </a:lnTo>
                <a:lnTo>
                  <a:pt x="1064988" y="108304"/>
                </a:lnTo>
                <a:lnTo>
                  <a:pt x="1067171" y="114558"/>
                </a:lnTo>
                <a:lnTo>
                  <a:pt x="1068661" y="128726"/>
                </a:lnTo>
                <a:lnTo>
                  <a:pt x="1068661" y="132540"/>
                </a:lnTo>
                <a:close/>
              </a:path>
              <a:path w="1070609" h="269875">
                <a:moveTo>
                  <a:pt x="1003738" y="269842"/>
                </a:moveTo>
                <a:lnTo>
                  <a:pt x="959920" y="256723"/>
                </a:lnTo>
                <a:lnTo>
                  <a:pt x="939659" y="223792"/>
                </a:lnTo>
                <a:lnTo>
                  <a:pt x="938290" y="209776"/>
                </a:lnTo>
                <a:lnTo>
                  <a:pt x="938290" y="203101"/>
                </a:lnTo>
                <a:lnTo>
                  <a:pt x="978258" y="203101"/>
                </a:lnTo>
                <a:lnTo>
                  <a:pt x="978505" y="214313"/>
                </a:lnTo>
                <a:lnTo>
                  <a:pt x="983196" y="226062"/>
                </a:lnTo>
                <a:lnTo>
                  <a:pt x="994069" y="232368"/>
                </a:lnTo>
                <a:lnTo>
                  <a:pt x="1011420" y="233925"/>
                </a:lnTo>
                <a:lnTo>
                  <a:pt x="1066268" y="233925"/>
                </a:lnTo>
                <a:lnTo>
                  <a:pt x="1065776" y="235481"/>
                </a:lnTo>
                <a:lnTo>
                  <a:pt x="1059341" y="246338"/>
                </a:lnTo>
                <a:lnTo>
                  <a:pt x="1050043" y="255771"/>
                </a:lnTo>
                <a:lnTo>
                  <a:pt x="1037760" y="263212"/>
                </a:lnTo>
                <a:lnTo>
                  <a:pt x="1022366" y="268091"/>
                </a:lnTo>
                <a:lnTo>
                  <a:pt x="1003738" y="269842"/>
                </a:lnTo>
                <a:close/>
              </a:path>
            </a:pathLst>
          </a:custGeom>
          <a:solidFill>
            <a:srgbClr val="6969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983095" y="5755775"/>
            <a:ext cx="686435" cy="269875"/>
          </a:xfrm>
          <a:custGeom>
            <a:avLst/>
            <a:gdLst/>
            <a:ahLst/>
            <a:cxnLst/>
            <a:rect l="l" t="t" r="r" b="b"/>
            <a:pathLst>
              <a:path w="686434" h="269875">
                <a:moveTo>
                  <a:pt x="57096" y="266034"/>
                </a:moveTo>
                <a:lnTo>
                  <a:pt x="0" y="266034"/>
                </a:lnTo>
                <a:lnTo>
                  <a:pt x="0" y="0"/>
                </a:lnTo>
                <a:lnTo>
                  <a:pt x="101790" y="196"/>
                </a:lnTo>
                <a:lnTo>
                  <a:pt x="143201" y="14504"/>
                </a:lnTo>
                <a:lnTo>
                  <a:pt x="162172" y="44815"/>
                </a:lnTo>
                <a:lnTo>
                  <a:pt x="57096" y="44815"/>
                </a:lnTo>
                <a:lnTo>
                  <a:pt x="57096" y="118237"/>
                </a:lnTo>
                <a:lnTo>
                  <a:pt x="157906" y="118237"/>
                </a:lnTo>
                <a:lnTo>
                  <a:pt x="156472" y="121254"/>
                </a:lnTo>
                <a:lnTo>
                  <a:pt x="147988" y="130981"/>
                </a:lnTo>
                <a:lnTo>
                  <a:pt x="136934" y="138404"/>
                </a:lnTo>
                <a:lnTo>
                  <a:pt x="149565" y="145813"/>
                </a:lnTo>
                <a:lnTo>
                  <a:pt x="158506" y="155998"/>
                </a:lnTo>
                <a:lnTo>
                  <a:pt x="159105" y="157332"/>
                </a:lnTo>
                <a:lnTo>
                  <a:pt x="57096" y="157332"/>
                </a:lnTo>
                <a:lnTo>
                  <a:pt x="57096" y="266034"/>
                </a:lnTo>
                <a:close/>
              </a:path>
              <a:path w="686434" h="269875">
                <a:moveTo>
                  <a:pt x="157906" y="118237"/>
                </a:moveTo>
                <a:lnTo>
                  <a:pt x="57096" y="118237"/>
                </a:lnTo>
                <a:lnTo>
                  <a:pt x="95915" y="117009"/>
                </a:lnTo>
                <a:lnTo>
                  <a:pt x="106055" y="109351"/>
                </a:lnTo>
                <a:lnTo>
                  <a:pt x="109435" y="94399"/>
                </a:lnTo>
                <a:lnTo>
                  <a:pt x="109072" y="61290"/>
                </a:lnTo>
                <a:lnTo>
                  <a:pt x="103297" y="49233"/>
                </a:lnTo>
                <a:lnTo>
                  <a:pt x="89451" y="44815"/>
                </a:lnTo>
                <a:lnTo>
                  <a:pt x="162172" y="44815"/>
                </a:lnTo>
                <a:lnTo>
                  <a:pt x="163233" y="48193"/>
                </a:lnTo>
                <a:lnTo>
                  <a:pt x="164629" y="62932"/>
                </a:lnTo>
                <a:lnTo>
                  <a:pt x="164542" y="95759"/>
                </a:lnTo>
                <a:lnTo>
                  <a:pt x="162088" y="109442"/>
                </a:lnTo>
                <a:lnTo>
                  <a:pt x="157906" y="118237"/>
                </a:lnTo>
                <a:close/>
              </a:path>
              <a:path w="686434" h="269875">
                <a:moveTo>
                  <a:pt x="177000" y="267941"/>
                </a:moveTo>
                <a:lnTo>
                  <a:pt x="127614" y="264734"/>
                </a:lnTo>
                <a:lnTo>
                  <a:pt x="111338" y="226940"/>
                </a:lnTo>
                <a:lnTo>
                  <a:pt x="109398" y="172335"/>
                </a:lnTo>
                <a:lnTo>
                  <a:pt x="101586" y="161552"/>
                </a:lnTo>
                <a:lnTo>
                  <a:pt x="87548" y="157332"/>
                </a:lnTo>
                <a:lnTo>
                  <a:pt x="159105" y="157332"/>
                </a:lnTo>
                <a:lnTo>
                  <a:pt x="163823" y="167839"/>
                </a:lnTo>
                <a:lnTo>
                  <a:pt x="165580" y="180217"/>
                </a:lnTo>
                <a:lnTo>
                  <a:pt x="165760" y="228561"/>
                </a:lnTo>
                <a:lnTo>
                  <a:pt x="169195" y="241550"/>
                </a:lnTo>
                <a:lnTo>
                  <a:pt x="177000" y="250778"/>
                </a:lnTo>
                <a:lnTo>
                  <a:pt x="177000" y="267941"/>
                </a:lnTo>
                <a:close/>
              </a:path>
              <a:path w="686434" h="269875">
                <a:moveTo>
                  <a:pt x="248371" y="47676"/>
                </a:moveTo>
                <a:lnTo>
                  <a:pt x="200790" y="47676"/>
                </a:lnTo>
                <a:lnTo>
                  <a:pt x="200790" y="4767"/>
                </a:lnTo>
                <a:lnTo>
                  <a:pt x="248371" y="4767"/>
                </a:lnTo>
                <a:lnTo>
                  <a:pt x="248371" y="47676"/>
                </a:lnTo>
                <a:close/>
              </a:path>
              <a:path w="686434" h="269875">
                <a:moveTo>
                  <a:pt x="249322" y="266034"/>
                </a:moveTo>
                <a:lnTo>
                  <a:pt x="200790" y="266034"/>
                </a:lnTo>
                <a:lnTo>
                  <a:pt x="200790" y="74375"/>
                </a:lnTo>
                <a:lnTo>
                  <a:pt x="249322" y="74375"/>
                </a:lnTo>
                <a:lnTo>
                  <a:pt x="249322" y="266034"/>
                </a:lnTo>
                <a:close/>
              </a:path>
              <a:path w="686434" h="269875">
                <a:moveTo>
                  <a:pt x="364467" y="266034"/>
                </a:moveTo>
                <a:lnTo>
                  <a:pt x="322597" y="266034"/>
                </a:lnTo>
                <a:lnTo>
                  <a:pt x="269307" y="74375"/>
                </a:lnTo>
                <a:lnTo>
                  <a:pt x="316887" y="74375"/>
                </a:lnTo>
                <a:lnTo>
                  <a:pt x="337822" y="169728"/>
                </a:lnTo>
                <a:lnTo>
                  <a:pt x="344484" y="205962"/>
                </a:lnTo>
                <a:lnTo>
                  <a:pt x="381469" y="205962"/>
                </a:lnTo>
                <a:lnTo>
                  <a:pt x="364467" y="266034"/>
                </a:lnTo>
                <a:close/>
              </a:path>
              <a:path w="686434" h="269875">
                <a:moveTo>
                  <a:pt x="381469" y="205962"/>
                </a:moveTo>
                <a:lnTo>
                  <a:pt x="344484" y="205962"/>
                </a:lnTo>
                <a:lnTo>
                  <a:pt x="352097" y="169728"/>
                </a:lnTo>
                <a:lnTo>
                  <a:pt x="373032" y="74375"/>
                </a:lnTo>
                <a:lnTo>
                  <a:pt x="418709" y="74375"/>
                </a:lnTo>
                <a:lnTo>
                  <a:pt x="381469" y="205962"/>
                </a:lnTo>
                <a:close/>
              </a:path>
              <a:path w="686434" h="269875">
                <a:moveTo>
                  <a:pt x="488279" y="269454"/>
                </a:moveTo>
                <a:lnTo>
                  <a:pt x="449438" y="253613"/>
                </a:lnTo>
                <a:lnTo>
                  <a:pt x="429652" y="218316"/>
                </a:lnTo>
                <a:lnTo>
                  <a:pt x="428226" y="203101"/>
                </a:lnTo>
                <a:lnTo>
                  <a:pt x="428228" y="137628"/>
                </a:lnTo>
                <a:lnTo>
                  <a:pt x="439716" y="98977"/>
                </a:lnTo>
                <a:lnTo>
                  <a:pt x="472156" y="75599"/>
                </a:lnTo>
                <a:lnTo>
                  <a:pt x="504407" y="70896"/>
                </a:lnTo>
                <a:lnTo>
                  <a:pt x="519145" y="73685"/>
                </a:lnTo>
                <a:lnTo>
                  <a:pt x="532028" y="79117"/>
                </a:lnTo>
                <a:lnTo>
                  <a:pt x="542905" y="86973"/>
                </a:lnTo>
                <a:lnTo>
                  <a:pt x="551627" y="97034"/>
                </a:lnTo>
                <a:lnTo>
                  <a:pt x="557397" y="107871"/>
                </a:lnTo>
                <a:lnTo>
                  <a:pt x="489421" y="107871"/>
                </a:lnTo>
                <a:lnTo>
                  <a:pt x="478742" y="115827"/>
                </a:lnTo>
                <a:lnTo>
                  <a:pt x="474855" y="129680"/>
                </a:lnTo>
                <a:lnTo>
                  <a:pt x="474855" y="154471"/>
                </a:lnTo>
                <a:lnTo>
                  <a:pt x="563355" y="154471"/>
                </a:lnTo>
                <a:lnTo>
                  <a:pt x="563355" y="173542"/>
                </a:lnTo>
                <a:lnTo>
                  <a:pt x="474855" y="173542"/>
                </a:lnTo>
                <a:lnTo>
                  <a:pt x="474856" y="210983"/>
                </a:lnTo>
                <a:lnTo>
                  <a:pt x="477730" y="222683"/>
                </a:lnTo>
                <a:lnTo>
                  <a:pt x="487193" y="230362"/>
                </a:lnTo>
                <a:lnTo>
                  <a:pt x="504789" y="232539"/>
                </a:lnTo>
                <a:lnTo>
                  <a:pt x="557410" y="232539"/>
                </a:lnTo>
                <a:lnTo>
                  <a:pt x="552930" y="241337"/>
                </a:lnTo>
                <a:lnTo>
                  <a:pt x="544664" y="251138"/>
                </a:lnTo>
                <a:lnTo>
                  <a:pt x="534042" y="259015"/>
                </a:lnTo>
                <a:lnTo>
                  <a:pt x="521087" y="264804"/>
                </a:lnTo>
                <a:lnTo>
                  <a:pt x="505825" y="268338"/>
                </a:lnTo>
                <a:lnTo>
                  <a:pt x="488279" y="269454"/>
                </a:lnTo>
                <a:close/>
              </a:path>
              <a:path w="686434" h="269875">
                <a:moveTo>
                  <a:pt x="563355" y="154471"/>
                </a:moveTo>
                <a:lnTo>
                  <a:pt x="517677" y="154471"/>
                </a:lnTo>
                <a:lnTo>
                  <a:pt x="515251" y="118431"/>
                </a:lnTo>
                <a:lnTo>
                  <a:pt x="506275" y="110231"/>
                </a:lnTo>
                <a:lnTo>
                  <a:pt x="489421" y="107871"/>
                </a:lnTo>
                <a:lnTo>
                  <a:pt x="557397" y="107871"/>
                </a:lnTo>
                <a:lnTo>
                  <a:pt x="558042" y="109082"/>
                </a:lnTo>
                <a:lnTo>
                  <a:pt x="562002" y="122897"/>
                </a:lnTo>
                <a:lnTo>
                  <a:pt x="563355" y="138261"/>
                </a:lnTo>
                <a:lnTo>
                  <a:pt x="563355" y="154471"/>
                </a:lnTo>
                <a:close/>
              </a:path>
              <a:path w="686434" h="269875">
                <a:moveTo>
                  <a:pt x="557410" y="232539"/>
                </a:moveTo>
                <a:lnTo>
                  <a:pt x="504789" y="232539"/>
                </a:lnTo>
                <a:lnTo>
                  <a:pt x="515292" y="224582"/>
                </a:lnTo>
                <a:lnTo>
                  <a:pt x="518629" y="210730"/>
                </a:lnTo>
                <a:lnTo>
                  <a:pt x="518629" y="196427"/>
                </a:lnTo>
                <a:lnTo>
                  <a:pt x="563355" y="196427"/>
                </a:lnTo>
                <a:lnTo>
                  <a:pt x="563355" y="203101"/>
                </a:lnTo>
                <a:lnTo>
                  <a:pt x="562296" y="216627"/>
                </a:lnTo>
                <a:lnTo>
                  <a:pt x="558815" y="229778"/>
                </a:lnTo>
                <a:lnTo>
                  <a:pt x="557410" y="232539"/>
                </a:lnTo>
                <a:close/>
              </a:path>
              <a:path w="686434" h="269875">
                <a:moveTo>
                  <a:pt x="686113" y="111678"/>
                </a:moveTo>
                <a:lnTo>
                  <a:pt x="630180" y="111678"/>
                </a:lnTo>
                <a:lnTo>
                  <a:pt x="635436" y="96692"/>
                </a:lnTo>
                <a:lnTo>
                  <a:pt x="642456" y="85322"/>
                </a:lnTo>
                <a:lnTo>
                  <a:pt x="651137" y="77439"/>
                </a:lnTo>
                <a:lnTo>
                  <a:pt x="661376" y="72914"/>
                </a:lnTo>
                <a:lnTo>
                  <a:pt x="673069" y="71618"/>
                </a:lnTo>
                <a:lnTo>
                  <a:pt x="686113" y="73421"/>
                </a:lnTo>
                <a:lnTo>
                  <a:pt x="686113" y="111678"/>
                </a:lnTo>
                <a:close/>
              </a:path>
              <a:path w="686434" h="269875">
                <a:moveTo>
                  <a:pt x="634726" y="266034"/>
                </a:moveTo>
                <a:lnTo>
                  <a:pt x="586193" y="266034"/>
                </a:lnTo>
                <a:lnTo>
                  <a:pt x="586193" y="74375"/>
                </a:lnTo>
                <a:lnTo>
                  <a:pt x="626161" y="74375"/>
                </a:lnTo>
                <a:lnTo>
                  <a:pt x="630180" y="111678"/>
                </a:lnTo>
                <a:lnTo>
                  <a:pt x="686113" y="111678"/>
                </a:lnTo>
                <a:lnTo>
                  <a:pt x="686113" y="119389"/>
                </a:lnTo>
                <a:lnTo>
                  <a:pt x="665623" y="119389"/>
                </a:lnTo>
                <a:lnTo>
                  <a:pt x="651302" y="121820"/>
                </a:lnTo>
                <a:lnTo>
                  <a:pt x="641736" y="127524"/>
                </a:lnTo>
                <a:lnTo>
                  <a:pt x="636389" y="135786"/>
                </a:lnTo>
                <a:lnTo>
                  <a:pt x="634726" y="145890"/>
                </a:lnTo>
                <a:lnTo>
                  <a:pt x="634726" y="266034"/>
                </a:lnTo>
                <a:close/>
              </a:path>
              <a:path w="686434" h="269875">
                <a:moveTo>
                  <a:pt x="686113" y="121098"/>
                </a:moveTo>
                <a:lnTo>
                  <a:pt x="685234" y="120946"/>
                </a:lnTo>
                <a:lnTo>
                  <a:pt x="665623" y="119389"/>
                </a:lnTo>
                <a:lnTo>
                  <a:pt x="686113" y="119389"/>
                </a:lnTo>
                <a:lnTo>
                  <a:pt x="686113" y="121098"/>
                </a:lnTo>
                <a:close/>
              </a:path>
            </a:pathLst>
          </a:custGeom>
          <a:solidFill>
            <a:srgbClr val="6969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54643" y="5755774"/>
            <a:ext cx="1220470" cy="269875"/>
          </a:xfrm>
          <a:custGeom>
            <a:avLst/>
            <a:gdLst/>
            <a:ahLst/>
            <a:cxnLst/>
            <a:rect l="l" t="t" r="r" b="b"/>
            <a:pathLst>
              <a:path w="1220470" h="269875">
                <a:moveTo>
                  <a:pt x="147500" y="266034"/>
                </a:moveTo>
                <a:lnTo>
                  <a:pt x="0" y="266034"/>
                </a:lnTo>
                <a:lnTo>
                  <a:pt x="0" y="0"/>
                </a:lnTo>
                <a:lnTo>
                  <a:pt x="147500" y="0"/>
                </a:lnTo>
                <a:lnTo>
                  <a:pt x="147500" y="47676"/>
                </a:lnTo>
                <a:lnTo>
                  <a:pt x="57096" y="47676"/>
                </a:lnTo>
                <a:lnTo>
                  <a:pt x="57096" y="106795"/>
                </a:lnTo>
                <a:lnTo>
                  <a:pt x="118951" y="106795"/>
                </a:lnTo>
                <a:lnTo>
                  <a:pt x="118951" y="149704"/>
                </a:lnTo>
                <a:lnTo>
                  <a:pt x="57096" y="149704"/>
                </a:lnTo>
                <a:lnTo>
                  <a:pt x="57096" y="216451"/>
                </a:lnTo>
                <a:lnTo>
                  <a:pt x="147500" y="216451"/>
                </a:lnTo>
                <a:lnTo>
                  <a:pt x="147500" y="266034"/>
                </a:lnTo>
                <a:close/>
              </a:path>
              <a:path w="1220470" h="269875">
                <a:moveTo>
                  <a:pt x="225532" y="266034"/>
                </a:moveTo>
                <a:lnTo>
                  <a:pt x="177000" y="266034"/>
                </a:lnTo>
                <a:lnTo>
                  <a:pt x="177000" y="0"/>
                </a:lnTo>
                <a:lnTo>
                  <a:pt x="225532" y="0"/>
                </a:lnTo>
                <a:lnTo>
                  <a:pt x="225532" y="266034"/>
                </a:lnTo>
                <a:close/>
              </a:path>
              <a:path w="1220470" h="269875">
                <a:moveTo>
                  <a:pt x="309274" y="47676"/>
                </a:moveTo>
                <a:lnTo>
                  <a:pt x="261693" y="47676"/>
                </a:lnTo>
                <a:lnTo>
                  <a:pt x="261693" y="4767"/>
                </a:lnTo>
                <a:lnTo>
                  <a:pt x="309274" y="4767"/>
                </a:lnTo>
                <a:lnTo>
                  <a:pt x="309274" y="47676"/>
                </a:lnTo>
                <a:close/>
              </a:path>
              <a:path w="1220470" h="269875">
                <a:moveTo>
                  <a:pt x="310226" y="266034"/>
                </a:moveTo>
                <a:lnTo>
                  <a:pt x="261693" y="266034"/>
                </a:lnTo>
                <a:lnTo>
                  <a:pt x="261693" y="74375"/>
                </a:lnTo>
                <a:lnTo>
                  <a:pt x="310226" y="74375"/>
                </a:lnTo>
                <a:lnTo>
                  <a:pt x="310226" y="266034"/>
                </a:lnTo>
                <a:close/>
              </a:path>
              <a:path w="1220470" h="269875">
                <a:moveTo>
                  <a:pt x="460580" y="266034"/>
                </a:moveTo>
                <a:lnTo>
                  <a:pt x="336871" y="266034"/>
                </a:lnTo>
                <a:lnTo>
                  <a:pt x="336871" y="242196"/>
                </a:lnTo>
                <a:lnTo>
                  <a:pt x="410145" y="114423"/>
                </a:lnTo>
                <a:lnTo>
                  <a:pt x="340677" y="114423"/>
                </a:lnTo>
                <a:lnTo>
                  <a:pt x="340677" y="74375"/>
                </a:lnTo>
                <a:lnTo>
                  <a:pt x="462484" y="74375"/>
                </a:lnTo>
                <a:lnTo>
                  <a:pt x="462484" y="98213"/>
                </a:lnTo>
                <a:lnTo>
                  <a:pt x="390161" y="225033"/>
                </a:lnTo>
                <a:lnTo>
                  <a:pt x="460580" y="225033"/>
                </a:lnTo>
                <a:lnTo>
                  <a:pt x="460580" y="266034"/>
                </a:lnTo>
                <a:close/>
              </a:path>
              <a:path w="1220470" h="269875">
                <a:moveTo>
                  <a:pt x="525290" y="138261"/>
                </a:moveTo>
                <a:lnTo>
                  <a:pt x="480564" y="138261"/>
                </a:lnTo>
                <a:lnTo>
                  <a:pt x="480587" y="127731"/>
                </a:lnTo>
                <a:lnTo>
                  <a:pt x="492900" y="91624"/>
                </a:lnTo>
                <a:lnTo>
                  <a:pt x="530453" y="72072"/>
                </a:lnTo>
                <a:lnTo>
                  <a:pt x="549252" y="70633"/>
                </a:lnTo>
                <a:lnTo>
                  <a:pt x="566095" y="72821"/>
                </a:lnTo>
                <a:lnTo>
                  <a:pt x="599559" y="95252"/>
                </a:lnTo>
                <a:lnTo>
                  <a:pt x="605615" y="107771"/>
                </a:lnTo>
                <a:lnTo>
                  <a:pt x="542062" y="107771"/>
                </a:lnTo>
                <a:lnTo>
                  <a:pt x="529054" y="112963"/>
                </a:lnTo>
                <a:lnTo>
                  <a:pt x="525290" y="126819"/>
                </a:lnTo>
                <a:lnTo>
                  <a:pt x="525290" y="138261"/>
                </a:lnTo>
                <a:close/>
              </a:path>
              <a:path w="1220470" h="269875">
                <a:moveTo>
                  <a:pt x="513243" y="269154"/>
                </a:moveTo>
                <a:lnTo>
                  <a:pt x="480297" y="247627"/>
                </a:lnTo>
                <a:lnTo>
                  <a:pt x="472951" y="218358"/>
                </a:lnTo>
                <a:lnTo>
                  <a:pt x="473580" y="206464"/>
                </a:lnTo>
                <a:lnTo>
                  <a:pt x="501755" y="169299"/>
                </a:lnTo>
                <a:lnTo>
                  <a:pt x="544906" y="155071"/>
                </a:lnTo>
                <a:lnTo>
                  <a:pt x="562403" y="151611"/>
                </a:lnTo>
                <a:lnTo>
                  <a:pt x="562310" y="123597"/>
                </a:lnTo>
                <a:lnTo>
                  <a:pt x="556650" y="111907"/>
                </a:lnTo>
                <a:lnTo>
                  <a:pt x="542062" y="107771"/>
                </a:lnTo>
                <a:lnTo>
                  <a:pt x="605615" y="107771"/>
                </a:lnTo>
                <a:lnTo>
                  <a:pt x="608866" y="120532"/>
                </a:lnTo>
                <a:lnTo>
                  <a:pt x="609984" y="135401"/>
                </a:lnTo>
                <a:lnTo>
                  <a:pt x="609984" y="178374"/>
                </a:lnTo>
                <a:lnTo>
                  <a:pt x="556477" y="178374"/>
                </a:lnTo>
                <a:lnTo>
                  <a:pt x="539484" y="182870"/>
                </a:lnTo>
                <a:lnTo>
                  <a:pt x="527705" y="189264"/>
                </a:lnTo>
                <a:lnTo>
                  <a:pt x="520850" y="198063"/>
                </a:lnTo>
                <a:lnTo>
                  <a:pt x="518629" y="209776"/>
                </a:lnTo>
                <a:lnTo>
                  <a:pt x="520029" y="224328"/>
                </a:lnTo>
                <a:lnTo>
                  <a:pt x="528284" y="232243"/>
                </a:lnTo>
                <a:lnTo>
                  <a:pt x="545967" y="234358"/>
                </a:lnTo>
                <a:lnTo>
                  <a:pt x="610726" y="234358"/>
                </a:lnTo>
                <a:lnTo>
                  <a:pt x="612839" y="236475"/>
                </a:lnTo>
                <a:lnTo>
                  <a:pt x="620452" y="236475"/>
                </a:lnTo>
                <a:lnTo>
                  <a:pt x="620452" y="244235"/>
                </a:lnTo>
                <a:lnTo>
                  <a:pt x="571637" y="244235"/>
                </a:lnTo>
                <a:lnTo>
                  <a:pt x="564350" y="253339"/>
                </a:lnTo>
                <a:lnTo>
                  <a:pt x="555097" y="260453"/>
                </a:lnTo>
                <a:lnTo>
                  <a:pt x="543648" y="265507"/>
                </a:lnTo>
                <a:lnTo>
                  <a:pt x="529773" y="268431"/>
                </a:lnTo>
                <a:lnTo>
                  <a:pt x="513243" y="269154"/>
                </a:lnTo>
                <a:close/>
              </a:path>
              <a:path w="1220470" h="269875">
                <a:moveTo>
                  <a:pt x="610726" y="234358"/>
                </a:moveTo>
                <a:lnTo>
                  <a:pt x="545967" y="234358"/>
                </a:lnTo>
                <a:lnTo>
                  <a:pt x="557723" y="227063"/>
                </a:lnTo>
                <a:lnTo>
                  <a:pt x="562403" y="214544"/>
                </a:lnTo>
                <a:lnTo>
                  <a:pt x="556477" y="178374"/>
                </a:lnTo>
                <a:lnTo>
                  <a:pt x="609984" y="178374"/>
                </a:lnTo>
                <a:lnTo>
                  <a:pt x="609984" y="233614"/>
                </a:lnTo>
                <a:lnTo>
                  <a:pt x="610726" y="234358"/>
                </a:lnTo>
                <a:close/>
              </a:path>
              <a:path w="1220470" h="269875">
                <a:moveTo>
                  <a:pt x="620452" y="269848"/>
                </a:moveTo>
                <a:lnTo>
                  <a:pt x="600587" y="269072"/>
                </a:lnTo>
                <a:lnTo>
                  <a:pt x="587940" y="264666"/>
                </a:lnTo>
                <a:lnTo>
                  <a:pt x="578222" y="256382"/>
                </a:lnTo>
                <a:lnTo>
                  <a:pt x="571637" y="244235"/>
                </a:lnTo>
                <a:lnTo>
                  <a:pt x="620452" y="244235"/>
                </a:lnTo>
                <a:lnTo>
                  <a:pt x="620452" y="269848"/>
                </a:lnTo>
                <a:close/>
              </a:path>
              <a:path w="1220470" h="269875">
                <a:moveTo>
                  <a:pt x="672790" y="266034"/>
                </a:moveTo>
                <a:lnTo>
                  <a:pt x="639484" y="266034"/>
                </a:lnTo>
                <a:lnTo>
                  <a:pt x="639484" y="0"/>
                </a:lnTo>
                <a:lnTo>
                  <a:pt x="688016" y="0"/>
                </a:lnTo>
                <a:lnTo>
                  <a:pt x="688113" y="98992"/>
                </a:lnTo>
                <a:lnTo>
                  <a:pt x="772623" y="98992"/>
                </a:lnTo>
                <a:lnTo>
                  <a:pt x="776350" y="111147"/>
                </a:lnTo>
                <a:lnTo>
                  <a:pt x="701448" y="111147"/>
                </a:lnTo>
                <a:lnTo>
                  <a:pt x="691590" y="119618"/>
                </a:lnTo>
                <a:lnTo>
                  <a:pt x="688016" y="134447"/>
                </a:lnTo>
                <a:lnTo>
                  <a:pt x="688207" y="211536"/>
                </a:lnTo>
                <a:lnTo>
                  <a:pt x="692645" y="223368"/>
                </a:lnTo>
                <a:lnTo>
                  <a:pt x="702889" y="230405"/>
                </a:lnTo>
                <a:lnTo>
                  <a:pt x="718837" y="231837"/>
                </a:lnTo>
                <a:lnTo>
                  <a:pt x="775530" y="231837"/>
                </a:lnTo>
                <a:lnTo>
                  <a:pt x="775333" y="232892"/>
                </a:lnTo>
                <a:lnTo>
                  <a:pt x="771767" y="241243"/>
                </a:lnTo>
                <a:lnTo>
                  <a:pt x="678500" y="241243"/>
                </a:lnTo>
                <a:lnTo>
                  <a:pt x="672790" y="266034"/>
                </a:lnTo>
                <a:close/>
              </a:path>
              <a:path w="1220470" h="269875">
                <a:moveTo>
                  <a:pt x="772623" y="98992"/>
                </a:moveTo>
                <a:lnTo>
                  <a:pt x="688113" y="98992"/>
                </a:lnTo>
                <a:lnTo>
                  <a:pt x="694594" y="89494"/>
                </a:lnTo>
                <a:lnTo>
                  <a:pt x="702942" y="81711"/>
                </a:lnTo>
                <a:lnTo>
                  <a:pt x="713652" y="75988"/>
                </a:lnTo>
                <a:lnTo>
                  <a:pt x="727223" y="72669"/>
                </a:lnTo>
                <a:lnTo>
                  <a:pt x="744150" y="72100"/>
                </a:lnTo>
                <a:lnTo>
                  <a:pt x="756025" y="77740"/>
                </a:lnTo>
                <a:lnTo>
                  <a:pt x="765562" y="86889"/>
                </a:lnTo>
                <a:lnTo>
                  <a:pt x="772589" y="98881"/>
                </a:lnTo>
                <a:close/>
              </a:path>
              <a:path w="1220470" h="269875">
                <a:moveTo>
                  <a:pt x="775530" y="231837"/>
                </a:moveTo>
                <a:lnTo>
                  <a:pt x="718837" y="231837"/>
                </a:lnTo>
                <a:lnTo>
                  <a:pt x="727738" y="222883"/>
                </a:lnTo>
                <a:lnTo>
                  <a:pt x="730839" y="206916"/>
                </a:lnTo>
                <a:lnTo>
                  <a:pt x="730783" y="132804"/>
                </a:lnTo>
                <a:lnTo>
                  <a:pt x="727456" y="119652"/>
                </a:lnTo>
                <a:lnTo>
                  <a:pt x="718095" y="112521"/>
                </a:lnTo>
                <a:lnTo>
                  <a:pt x="701448" y="111147"/>
                </a:lnTo>
                <a:lnTo>
                  <a:pt x="776350" y="111147"/>
                </a:lnTo>
                <a:lnTo>
                  <a:pt x="776933" y="113048"/>
                </a:lnTo>
                <a:lnTo>
                  <a:pt x="778419" y="128726"/>
                </a:lnTo>
                <a:lnTo>
                  <a:pt x="778419" y="209776"/>
                </a:lnTo>
                <a:lnTo>
                  <a:pt x="778032" y="218466"/>
                </a:lnTo>
                <a:lnTo>
                  <a:pt x="775530" y="231837"/>
                </a:lnTo>
                <a:close/>
              </a:path>
              <a:path w="1220470" h="269875">
                <a:moveTo>
                  <a:pt x="721031" y="269661"/>
                </a:moveTo>
                <a:lnTo>
                  <a:pt x="708040" y="267226"/>
                </a:lnTo>
                <a:lnTo>
                  <a:pt x="696301" y="261815"/>
                </a:lnTo>
                <a:lnTo>
                  <a:pt x="686295" y="253222"/>
                </a:lnTo>
                <a:lnTo>
                  <a:pt x="678500" y="241243"/>
                </a:lnTo>
                <a:lnTo>
                  <a:pt x="771767" y="241243"/>
                </a:lnTo>
                <a:lnTo>
                  <a:pt x="737556" y="268053"/>
                </a:lnTo>
                <a:lnTo>
                  <a:pt x="721031" y="269661"/>
                </a:lnTo>
                <a:close/>
              </a:path>
              <a:path w="1220470" h="269875">
                <a:moveTo>
                  <a:pt x="860359" y="269454"/>
                </a:moveTo>
                <a:lnTo>
                  <a:pt x="821519" y="253613"/>
                </a:lnTo>
                <a:lnTo>
                  <a:pt x="801732" y="218316"/>
                </a:lnTo>
                <a:lnTo>
                  <a:pt x="800306" y="203101"/>
                </a:lnTo>
                <a:lnTo>
                  <a:pt x="800309" y="137628"/>
                </a:lnTo>
                <a:lnTo>
                  <a:pt x="811797" y="98977"/>
                </a:lnTo>
                <a:lnTo>
                  <a:pt x="844237" y="75599"/>
                </a:lnTo>
                <a:lnTo>
                  <a:pt x="876488" y="70896"/>
                </a:lnTo>
                <a:lnTo>
                  <a:pt x="891226" y="73685"/>
                </a:lnTo>
                <a:lnTo>
                  <a:pt x="904109" y="79117"/>
                </a:lnTo>
                <a:lnTo>
                  <a:pt x="914986" y="86973"/>
                </a:lnTo>
                <a:lnTo>
                  <a:pt x="923707" y="97034"/>
                </a:lnTo>
                <a:lnTo>
                  <a:pt x="929386" y="107699"/>
                </a:lnTo>
                <a:lnTo>
                  <a:pt x="862158" y="107699"/>
                </a:lnTo>
                <a:lnTo>
                  <a:pt x="851586" y="115592"/>
                </a:lnTo>
                <a:lnTo>
                  <a:pt x="847887" y="129680"/>
                </a:lnTo>
                <a:lnTo>
                  <a:pt x="847887" y="154471"/>
                </a:lnTo>
                <a:lnTo>
                  <a:pt x="935436" y="154471"/>
                </a:lnTo>
                <a:lnTo>
                  <a:pt x="935436" y="173542"/>
                </a:lnTo>
                <a:lnTo>
                  <a:pt x="847887" y="173542"/>
                </a:lnTo>
                <a:lnTo>
                  <a:pt x="850451" y="222535"/>
                </a:lnTo>
                <a:lnTo>
                  <a:pt x="859596" y="230324"/>
                </a:lnTo>
                <a:lnTo>
                  <a:pt x="877458" y="232539"/>
                </a:lnTo>
                <a:lnTo>
                  <a:pt x="929491" y="232539"/>
                </a:lnTo>
                <a:lnTo>
                  <a:pt x="925011" y="241337"/>
                </a:lnTo>
                <a:lnTo>
                  <a:pt x="916745" y="251138"/>
                </a:lnTo>
                <a:lnTo>
                  <a:pt x="906123" y="259015"/>
                </a:lnTo>
                <a:lnTo>
                  <a:pt x="893168" y="264804"/>
                </a:lnTo>
                <a:lnTo>
                  <a:pt x="877906" y="268338"/>
                </a:lnTo>
                <a:lnTo>
                  <a:pt x="860359" y="269454"/>
                </a:lnTo>
                <a:close/>
              </a:path>
              <a:path w="1220470" h="269875">
                <a:moveTo>
                  <a:pt x="935436" y="154471"/>
                </a:moveTo>
                <a:lnTo>
                  <a:pt x="890710" y="154471"/>
                </a:lnTo>
                <a:lnTo>
                  <a:pt x="888045" y="118360"/>
                </a:lnTo>
                <a:lnTo>
                  <a:pt x="878761" y="110165"/>
                </a:lnTo>
                <a:lnTo>
                  <a:pt x="862158" y="107699"/>
                </a:lnTo>
                <a:lnTo>
                  <a:pt x="929386" y="107699"/>
                </a:lnTo>
                <a:lnTo>
                  <a:pt x="930123" y="109082"/>
                </a:lnTo>
                <a:lnTo>
                  <a:pt x="934082" y="122897"/>
                </a:lnTo>
                <a:lnTo>
                  <a:pt x="935436" y="138261"/>
                </a:lnTo>
                <a:lnTo>
                  <a:pt x="935436" y="154471"/>
                </a:lnTo>
                <a:close/>
              </a:path>
              <a:path w="1220470" h="269875">
                <a:moveTo>
                  <a:pt x="929491" y="232539"/>
                </a:moveTo>
                <a:lnTo>
                  <a:pt x="877458" y="232539"/>
                </a:lnTo>
                <a:lnTo>
                  <a:pt x="888049" y="224582"/>
                </a:lnTo>
                <a:lnTo>
                  <a:pt x="891661" y="210730"/>
                </a:lnTo>
                <a:lnTo>
                  <a:pt x="891661" y="196427"/>
                </a:lnTo>
                <a:lnTo>
                  <a:pt x="935436" y="196427"/>
                </a:lnTo>
                <a:lnTo>
                  <a:pt x="935436" y="203101"/>
                </a:lnTo>
                <a:lnTo>
                  <a:pt x="934377" y="216627"/>
                </a:lnTo>
                <a:lnTo>
                  <a:pt x="930896" y="229778"/>
                </a:lnTo>
                <a:lnTo>
                  <a:pt x="929491" y="232539"/>
                </a:lnTo>
                <a:close/>
              </a:path>
              <a:path w="1220470" h="269875">
                <a:moveTo>
                  <a:pt x="1027742" y="77235"/>
                </a:moveTo>
                <a:lnTo>
                  <a:pt x="981113" y="77235"/>
                </a:lnTo>
                <a:lnTo>
                  <a:pt x="981113" y="41955"/>
                </a:lnTo>
                <a:lnTo>
                  <a:pt x="1027742" y="30512"/>
                </a:lnTo>
                <a:lnTo>
                  <a:pt x="1027742" y="77235"/>
                </a:lnTo>
                <a:close/>
              </a:path>
              <a:path w="1220470" h="269875">
                <a:moveTo>
                  <a:pt x="1058194" y="114423"/>
                </a:moveTo>
                <a:lnTo>
                  <a:pt x="953516" y="114423"/>
                </a:lnTo>
                <a:lnTo>
                  <a:pt x="953516" y="77235"/>
                </a:lnTo>
                <a:lnTo>
                  <a:pt x="1058194" y="77235"/>
                </a:lnTo>
                <a:lnTo>
                  <a:pt x="1058194" y="114423"/>
                </a:lnTo>
                <a:close/>
              </a:path>
              <a:path w="1220470" h="269875">
                <a:moveTo>
                  <a:pt x="1040113" y="266034"/>
                </a:moveTo>
                <a:lnTo>
                  <a:pt x="985681" y="257577"/>
                </a:lnTo>
                <a:lnTo>
                  <a:pt x="979210" y="205008"/>
                </a:lnTo>
                <a:lnTo>
                  <a:pt x="979210" y="114423"/>
                </a:lnTo>
                <a:lnTo>
                  <a:pt x="1027742" y="114423"/>
                </a:lnTo>
                <a:lnTo>
                  <a:pt x="1028056" y="218147"/>
                </a:lnTo>
                <a:lnTo>
                  <a:pt x="1029255" y="231513"/>
                </a:lnTo>
                <a:lnTo>
                  <a:pt x="1031535" y="243819"/>
                </a:lnTo>
                <a:lnTo>
                  <a:pt x="1035089" y="255262"/>
                </a:lnTo>
                <a:lnTo>
                  <a:pt x="1040113" y="266034"/>
                </a:lnTo>
                <a:close/>
              </a:path>
              <a:path w="1220470" h="269875">
                <a:moveTo>
                  <a:pt x="1128613" y="266034"/>
                </a:moveTo>
                <a:lnTo>
                  <a:pt x="1080081" y="266034"/>
                </a:lnTo>
                <a:lnTo>
                  <a:pt x="1080081" y="0"/>
                </a:lnTo>
                <a:lnTo>
                  <a:pt x="1128613" y="0"/>
                </a:lnTo>
                <a:lnTo>
                  <a:pt x="1128702" y="104683"/>
                </a:lnTo>
                <a:lnTo>
                  <a:pt x="1217154" y="104683"/>
                </a:lnTo>
                <a:lnTo>
                  <a:pt x="1218236" y="107891"/>
                </a:lnTo>
                <a:lnTo>
                  <a:pt x="1151194" y="107891"/>
                </a:lnTo>
                <a:lnTo>
                  <a:pt x="1139135" y="114618"/>
                </a:lnTo>
                <a:lnTo>
                  <a:pt x="1131365" y="127069"/>
                </a:lnTo>
                <a:lnTo>
                  <a:pt x="1128613" y="139215"/>
                </a:lnTo>
                <a:lnTo>
                  <a:pt x="1128613" y="266034"/>
                </a:lnTo>
                <a:close/>
              </a:path>
              <a:path w="1220470" h="269875">
                <a:moveTo>
                  <a:pt x="1217154" y="104683"/>
                </a:moveTo>
                <a:lnTo>
                  <a:pt x="1128702" y="104683"/>
                </a:lnTo>
                <a:lnTo>
                  <a:pt x="1135446" y="92866"/>
                </a:lnTo>
                <a:lnTo>
                  <a:pt x="1144220" y="83617"/>
                </a:lnTo>
                <a:lnTo>
                  <a:pt x="1155015" y="76999"/>
                </a:lnTo>
                <a:lnTo>
                  <a:pt x="1167818" y="73077"/>
                </a:lnTo>
                <a:lnTo>
                  <a:pt x="1182620" y="71915"/>
                </a:lnTo>
                <a:lnTo>
                  <a:pt x="1195592" y="75733"/>
                </a:lnTo>
                <a:lnTo>
                  <a:pt x="1205989" y="83298"/>
                </a:lnTo>
                <a:lnTo>
                  <a:pt x="1213636" y="94253"/>
                </a:lnTo>
                <a:lnTo>
                  <a:pt x="1217154" y="104683"/>
                </a:lnTo>
                <a:close/>
              </a:path>
              <a:path w="1220470" h="269875">
                <a:moveTo>
                  <a:pt x="1219967" y="266034"/>
                </a:moveTo>
                <a:lnTo>
                  <a:pt x="1172386" y="266034"/>
                </a:lnTo>
                <a:lnTo>
                  <a:pt x="1171667" y="123641"/>
                </a:lnTo>
                <a:lnTo>
                  <a:pt x="1164496" y="112227"/>
                </a:lnTo>
                <a:lnTo>
                  <a:pt x="1151194" y="107891"/>
                </a:lnTo>
                <a:lnTo>
                  <a:pt x="1218236" y="107891"/>
                </a:lnTo>
                <a:lnTo>
                  <a:pt x="1218355" y="108243"/>
                </a:lnTo>
                <a:lnTo>
                  <a:pt x="1219967" y="124912"/>
                </a:lnTo>
                <a:lnTo>
                  <a:pt x="1219967" y="266034"/>
                </a:lnTo>
                <a:close/>
              </a:path>
            </a:pathLst>
          </a:custGeom>
          <a:solidFill>
            <a:srgbClr val="6969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12805" y="6150978"/>
            <a:ext cx="815340" cy="367665"/>
          </a:xfrm>
          <a:custGeom>
            <a:avLst/>
            <a:gdLst/>
            <a:ahLst/>
            <a:cxnLst/>
            <a:rect l="l" t="t" r="r" b="b"/>
            <a:pathLst>
              <a:path w="815340" h="367665">
                <a:moveTo>
                  <a:pt x="399634" y="367086"/>
                </a:moveTo>
                <a:lnTo>
                  <a:pt x="353299" y="365880"/>
                </a:lnTo>
                <a:lnTo>
                  <a:pt x="307201" y="360021"/>
                </a:lnTo>
                <a:lnTo>
                  <a:pt x="261737" y="349458"/>
                </a:lnTo>
                <a:lnTo>
                  <a:pt x="217303" y="334142"/>
                </a:lnTo>
                <a:lnTo>
                  <a:pt x="174297" y="314024"/>
                </a:lnTo>
                <a:lnTo>
                  <a:pt x="133115" y="289054"/>
                </a:lnTo>
                <a:lnTo>
                  <a:pt x="94154" y="259183"/>
                </a:lnTo>
                <a:lnTo>
                  <a:pt x="57811" y="224362"/>
                </a:lnTo>
                <a:lnTo>
                  <a:pt x="24483" y="184542"/>
                </a:lnTo>
                <a:lnTo>
                  <a:pt x="5164" y="147743"/>
                </a:lnTo>
                <a:lnTo>
                  <a:pt x="0" y="111677"/>
                </a:lnTo>
                <a:lnTo>
                  <a:pt x="2045" y="94433"/>
                </a:lnTo>
                <a:lnTo>
                  <a:pt x="23432" y="48332"/>
                </a:lnTo>
                <a:lnTo>
                  <a:pt x="61982" y="15000"/>
                </a:lnTo>
                <a:lnTo>
                  <a:pt x="110353" y="0"/>
                </a:lnTo>
                <a:lnTo>
                  <a:pt x="127391" y="34"/>
                </a:lnTo>
                <a:lnTo>
                  <a:pt x="177436" y="18124"/>
                </a:lnTo>
                <a:lnTo>
                  <a:pt x="207192" y="47234"/>
                </a:lnTo>
                <a:lnTo>
                  <a:pt x="223555" y="66897"/>
                </a:lnTo>
                <a:lnTo>
                  <a:pt x="241396" y="84137"/>
                </a:lnTo>
                <a:lnTo>
                  <a:pt x="280756" y="111440"/>
                </a:lnTo>
                <a:lnTo>
                  <a:pt x="323747" y="129327"/>
                </a:lnTo>
                <a:lnTo>
                  <a:pt x="368845" y="137979"/>
                </a:lnTo>
                <a:lnTo>
                  <a:pt x="391708" y="138900"/>
                </a:lnTo>
                <a:lnTo>
                  <a:pt x="640836" y="138900"/>
                </a:lnTo>
                <a:lnTo>
                  <a:pt x="647762" y="143477"/>
                </a:lnTo>
                <a:lnTo>
                  <a:pt x="662896" y="150811"/>
                </a:lnTo>
                <a:lnTo>
                  <a:pt x="678851" y="156092"/>
                </a:lnTo>
                <a:lnTo>
                  <a:pt x="695324" y="159193"/>
                </a:lnTo>
                <a:lnTo>
                  <a:pt x="712015" y="159986"/>
                </a:lnTo>
                <a:lnTo>
                  <a:pt x="772338" y="159986"/>
                </a:lnTo>
                <a:lnTo>
                  <a:pt x="761837" y="176638"/>
                </a:lnTo>
                <a:lnTo>
                  <a:pt x="731226" y="215100"/>
                </a:lnTo>
                <a:lnTo>
                  <a:pt x="697281" y="249351"/>
                </a:lnTo>
                <a:lnTo>
                  <a:pt x="660398" y="279344"/>
                </a:lnTo>
                <a:lnTo>
                  <a:pt x="620975" y="305027"/>
                </a:lnTo>
                <a:lnTo>
                  <a:pt x="579407" y="326352"/>
                </a:lnTo>
                <a:lnTo>
                  <a:pt x="536093" y="343270"/>
                </a:lnTo>
                <a:lnTo>
                  <a:pt x="491428" y="355731"/>
                </a:lnTo>
                <a:lnTo>
                  <a:pt x="445809" y="363686"/>
                </a:lnTo>
                <a:lnTo>
                  <a:pt x="399634" y="367086"/>
                </a:lnTo>
                <a:close/>
              </a:path>
              <a:path w="815340" h="367665">
                <a:moveTo>
                  <a:pt x="640836" y="138900"/>
                </a:moveTo>
                <a:lnTo>
                  <a:pt x="391708" y="138900"/>
                </a:lnTo>
                <a:lnTo>
                  <a:pt x="414525" y="137581"/>
                </a:lnTo>
                <a:lnTo>
                  <a:pt x="437107" y="134044"/>
                </a:lnTo>
                <a:lnTo>
                  <a:pt x="480803" y="120413"/>
                </a:lnTo>
                <a:lnTo>
                  <a:pt x="521269" y="98188"/>
                </a:lnTo>
                <a:lnTo>
                  <a:pt x="556983" y="67553"/>
                </a:lnTo>
                <a:lnTo>
                  <a:pt x="586418" y="28691"/>
                </a:lnTo>
                <a:lnTo>
                  <a:pt x="598306" y="6232"/>
                </a:lnTo>
                <a:lnTo>
                  <a:pt x="592467" y="26277"/>
                </a:lnTo>
                <a:lnTo>
                  <a:pt x="590166" y="45423"/>
                </a:lnTo>
                <a:lnTo>
                  <a:pt x="591102" y="63540"/>
                </a:lnTo>
                <a:lnTo>
                  <a:pt x="594971" y="80500"/>
                </a:lnTo>
                <a:lnTo>
                  <a:pt x="601473" y="96176"/>
                </a:lnTo>
                <a:lnTo>
                  <a:pt x="610304" y="110440"/>
                </a:lnTo>
                <a:lnTo>
                  <a:pt x="621165" y="123164"/>
                </a:lnTo>
                <a:lnTo>
                  <a:pt x="633751" y="134218"/>
                </a:lnTo>
                <a:lnTo>
                  <a:pt x="640836" y="138900"/>
                </a:lnTo>
                <a:close/>
              </a:path>
              <a:path w="815340" h="367665">
                <a:moveTo>
                  <a:pt x="812736" y="83150"/>
                </a:moveTo>
                <a:lnTo>
                  <a:pt x="813370" y="80607"/>
                </a:lnTo>
                <a:lnTo>
                  <a:pt x="815273" y="77747"/>
                </a:lnTo>
                <a:lnTo>
                  <a:pt x="813370" y="81561"/>
                </a:lnTo>
                <a:lnTo>
                  <a:pt x="812736" y="83150"/>
                </a:lnTo>
                <a:close/>
              </a:path>
              <a:path w="815340" h="367665">
                <a:moveTo>
                  <a:pt x="772338" y="159986"/>
                </a:moveTo>
                <a:lnTo>
                  <a:pt x="712015" y="159986"/>
                </a:lnTo>
                <a:lnTo>
                  <a:pt x="728620" y="158342"/>
                </a:lnTo>
                <a:lnTo>
                  <a:pt x="744839" y="154133"/>
                </a:lnTo>
                <a:lnTo>
                  <a:pt x="788155" y="124840"/>
                </a:lnTo>
                <a:lnTo>
                  <a:pt x="809564" y="90142"/>
                </a:lnTo>
                <a:lnTo>
                  <a:pt x="812736" y="83150"/>
                </a:lnTo>
                <a:lnTo>
                  <a:pt x="812419" y="84421"/>
                </a:lnTo>
                <a:lnTo>
                  <a:pt x="811467" y="87282"/>
                </a:lnTo>
                <a:lnTo>
                  <a:pt x="788716" y="134016"/>
                </a:lnTo>
                <a:lnTo>
                  <a:pt x="772338" y="159986"/>
                </a:lnTo>
                <a:close/>
              </a:path>
            </a:pathLst>
          </a:custGeom>
          <a:solidFill>
            <a:srgbClr val="0F81C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35143" y="5602548"/>
            <a:ext cx="524510" cy="708660"/>
          </a:xfrm>
          <a:custGeom>
            <a:avLst/>
            <a:gdLst/>
            <a:ahLst/>
            <a:cxnLst/>
            <a:rect l="l" t="t" r="r" b="b"/>
            <a:pathLst>
              <a:path w="524509" h="708660">
                <a:moveTo>
                  <a:pt x="9516" y="4474"/>
                </a:moveTo>
                <a:lnTo>
                  <a:pt x="7612" y="4474"/>
                </a:lnTo>
                <a:lnTo>
                  <a:pt x="10467" y="3521"/>
                </a:lnTo>
                <a:lnTo>
                  <a:pt x="62192" y="0"/>
                </a:lnTo>
                <a:lnTo>
                  <a:pt x="112434" y="2096"/>
                </a:lnTo>
                <a:lnTo>
                  <a:pt x="116169" y="2666"/>
                </a:lnTo>
                <a:lnTo>
                  <a:pt x="34684" y="2666"/>
                </a:lnTo>
                <a:lnTo>
                  <a:pt x="13322" y="3521"/>
                </a:lnTo>
                <a:lnTo>
                  <a:pt x="9516" y="4474"/>
                </a:lnTo>
                <a:close/>
              </a:path>
              <a:path w="524509" h="708660">
                <a:moveTo>
                  <a:pt x="46629" y="229507"/>
                </a:moveTo>
                <a:lnTo>
                  <a:pt x="84622" y="216924"/>
                </a:lnTo>
                <a:lnTo>
                  <a:pt x="122921" y="181727"/>
                </a:lnTo>
                <a:lnTo>
                  <a:pt x="139734" y="134719"/>
                </a:lnTo>
                <a:lnTo>
                  <a:pt x="140747" y="117937"/>
                </a:lnTo>
                <a:lnTo>
                  <a:pt x="139530" y="101139"/>
                </a:lnTo>
                <a:lnTo>
                  <a:pt x="122888" y="53884"/>
                </a:lnTo>
                <a:lnTo>
                  <a:pt x="87586" y="18144"/>
                </a:lnTo>
                <a:lnTo>
                  <a:pt x="34684" y="2666"/>
                </a:lnTo>
                <a:lnTo>
                  <a:pt x="116169" y="2666"/>
                </a:lnTo>
                <a:lnTo>
                  <a:pt x="160949" y="9494"/>
                </a:lnTo>
                <a:lnTo>
                  <a:pt x="207497" y="21874"/>
                </a:lnTo>
                <a:lnTo>
                  <a:pt x="251835" y="38921"/>
                </a:lnTo>
                <a:lnTo>
                  <a:pt x="293722" y="60315"/>
                </a:lnTo>
                <a:lnTo>
                  <a:pt x="332915" y="85740"/>
                </a:lnTo>
                <a:lnTo>
                  <a:pt x="369172" y="114878"/>
                </a:lnTo>
                <a:lnTo>
                  <a:pt x="402252" y="147411"/>
                </a:lnTo>
                <a:lnTo>
                  <a:pt x="431913" y="183023"/>
                </a:lnTo>
                <a:lnTo>
                  <a:pt x="457912" y="221395"/>
                </a:lnTo>
                <a:lnTo>
                  <a:pt x="461752" y="228488"/>
                </a:lnTo>
                <a:lnTo>
                  <a:pt x="71982" y="228488"/>
                </a:lnTo>
                <a:lnTo>
                  <a:pt x="46629" y="229507"/>
                </a:lnTo>
                <a:close/>
              </a:path>
              <a:path w="524509" h="708660">
                <a:moveTo>
                  <a:pt x="0" y="5428"/>
                </a:moveTo>
                <a:lnTo>
                  <a:pt x="3806" y="4474"/>
                </a:lnTo>
                <a:lnTo>
                  <a:pt x="4758" y="4474"/>
                </a:lnTo>
                <a:lnTo>
                  <a:pt x="0" y="5428"/>
                </a:lnTo>
                <a:close/>
              </a:path>
              <a:path w="524509" h="708660">
                <a:moveTo>
                  <a:pt x="387972" y="708333"/>
                </a:moveTo>
                <a:lnTo>
                  <a:pt x="338298" y="698167"/>
                </a:lnTo>
                <a:lnTo>
                  <a:pt x="296589" y="669208"/>
                </a:lnTo>
                <a:lnTo>
                  <a:pt x="271324" y="625085"/>
                </a:lnTo>
                <a:lnTo>
                  <a:pt x="267803" y="589038"/>
                </a:lnTo>
                <a:lnTo>
                  <a:pt x="270981" y="569428"/>
                </a:lnTo>
                <a:lnTo>
                  <a:pt x="277871" y="548940"/>
                </a:lnTo>
                <a:lnTo>
                  <a:pt x="286690" y="524823"/>
                </a:lnTo>
                <a:lnTo>
                  <a:pt x="292670" y="500631"/>
                </a:lnTo>
                <a:lnTo>
                  <a:pt x="295927" y="476522"/>
                </a:lnTo>
                <a:lnTo>
                  <a:pt x="296576" y="452649"/>
                </a:lnTo>
                <a:lnTo>
                  <a:pt x="294732" y="429168"/>
                </a:lnTo>
                <a:lnTo>
                  <a:pt x="284031" y="384002"/>
                </a:lnTo>
                <a:lnTo>
                  <a:pt x="264748" y="342266"/>
                </a:lnTo>
                <a:lnTo>
                  <a:pt x="237808" y="305202"/>
                </a:lnTo>
                <a:lnTo>
                  <a:pt x="204137" y="274050"/>
                </a:lnTo>
                <a:lnTo>
                  <a:pt x="164658" y="250053"/>
                </a:lnTo>
                <a:lnTo>
                  <a:pt x="120298" y="234452"/>
                </a:lnTo>
                <a:lnTo>
                  <a:pt x="71982" y="228488"/>
                </a:lnTo>
                <a:lnTo>
                  <a:pt x="461752" y="228488"/>
                </a:lnTo>
                <a:lnTo>
                  <a:pt x="480009" y="262210"/>
                </a:lnTo>
                <a:lnTo>
                  <a:pt x="497959" y="305150"/>
                </a:lnTo>
                <a:lnTo>
                  <a:pt x="511523" y="349898"/>
                </a:lnTo>
                <a:lnTo>
                  <a:pt x="520458" y="396137"/>
                </a:lnTo>
                <a:lnTo>
                  <a:pt x="524521" y="443548"/>
                </a:lnTo>
                <a:lnTo>
                  <a:pt x="523472" y="491815"/>
                </a:lnTo>
                <a:lnTo>
                  <a:pt x="517067" y="540620"/>
                </a:lnTo>
                <a:lnTo>
                  <a:pt x="505066" y="589644"/>
                </a:lnTo>
                <a:lnTo>
                  <a:pt x="487226" y="638572"/>
                </a:lnTo>
                <a:lnTo>
                  <a:pt x="465434" y="673650"/>
                </a:lnTo>
                <a:lnTo>
                  <a:pt x="421326" y="702876"/>
                </a:lnTo>
                <a:lnTo>
                  <a:pt x="404835" y="706917"/>
                </a:lnTo>
                <a:lnTo>
                  <a:pt x="387972" y="708333"/>
                </a:lnTo>
                <a:close/>
              </a:path>
            </a:pathLst>
          </a:custGeom>
          <a:solidFill>
            <a:srgbClr val="80CB2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47231" y="5605262"/>
            <a:ext cx="528955" cy="741045"/>
          </a:xfrm>
          <a:custGeom>
            <a:avLst/>
            <a:gdLst/>
            <a:ahLst/>
            <a:cxnLst/>
            <a:rect l="l" t="t" r="r" b="b"/>
            <a:pathLst>
              <a:path w="528954" h="741045">
                <a:moveTo>
                  <a:pt x="85404" y="722915"/>
                </a:moveTo>
                <a:lnTo>
                  <a:pt x="54151" y="672525"/>
                </a:lnTo>
                <a:lnTo>
                  <a:pt x="34208" y="629839"/>
                </a:lnTo>
                <a:lnTo>
                  <a:pt x="18662" y="585264"/>
                </a:lnTo>
                <a:lnTo>
                  <a:pt x="7671" y="539190"/>
                </a:lnTo>
                <a:lnTo>
                  <a:pt x="1397" y="492007"/>
                </a:lnTo>
                <a:lnTo>
                  <a:pt x="0" y="444102"/>
                </a:lnTo>
                <a:lnTo>
                  <a:pt x="1179" y="420001"/>
                </a:lnTo>
                <a:lnTo>
                  <a:pt x="7395" y="371745"/>
                </a:lnTo>
                <a:lnTo>
                  <a:pt x="18887" y="323741"/>
                </a:lnTo>
                <a:lnTo>
                  <a:pt x="35814" y="276377"/>
                </a:lnTo>
                <a:lnTo>
                  <a:pt x="57788" y="231176"/>
                </a:lnTo>
                <a:lnTo>
                  <a:pt x="84049" y="189499"/>
                </a:lnTo>
                <a:lnTo>
                  <a:pt x="114205" y="151495"/>
                </a:lnTo>
                <a:lnTo>
                  <a:pt x="147861" y="117313"/>
                </a:lnTo>
                <a:lnTo>
                  <a:pt x="184623" y="87101"/>
                </a:lnTo>
                <a:lnTo>
                  <a:pt x="224096" y="61009"/>
                </a:lnTo>
                <a:lnTo>
                  <a:pt x="265888" y="39184"/>
                </a:lnTo>
                <a:lnTo>
                  <a:pt x="309605" y="21777"/>
                </a:lnTo>
                <a:lnTo>
                  <a:pt x="354851" y="8935"/>
                </a:lnTo>
                <a:lnTo>
                  <a:pt x="401234" y="807"/>
                </a:lnTo>
                <a:lnTo>
                  <a:pt x="422859" y="0"/>
                </a:lnTo>
                <a:lnTo>
                  <a:pt x="442602" y="2501"/>
                </a:lnTo>
                <a:lnTo>
                  <a:pt x="490120" y="26478"/>
                </a:lnTo>
                <a:lnTo>
                  <a:pt x="519203" y="68057"/>
                </a:lnTo>
                <a:lnTo>
                  <a:pt x="528733" y="118107"/>
                </a:lnTo>
                <a:lnTo>
                  <a:pt x="527372" y="135094"/>
                </a:lnTo>
                <a:lnTo>
                  <a:pt x="509093" y="182231"/>
                </a:lnTo>
                <a:lnTo>
                  <a:pt x="468653" y="216527"/>
                </a:lnTo>
                <a:lnTo>
                  <a:pt x="428830" y="227747"/>
                </a:lnTo>
                <a:lnTo>
                  <a:pt x="415815" y="229700"/>
                </a:lnTo>
                <a:lnTo>
                  <a:pt x="402970" y="232391"/>
                </a:lnTo>
                <a:lnTo>
                  <a:pt x="365763" y="244752"/>
                </a:lnTo>
                <a:lnTo>
                  <a:pt x="331198" y="263263"/>
                </a:lnTo>
                <a:lnTo>
                  <a:pt x="300105" y="287559"/>
                </a:lnTo>
                <a:lnTo>
                  <a:pt x="273316" y="317275"/>
                </a:lnTo>
                <a:lnTo>
                  <a:pt x="251664" y="352047"/>
                </a:lnTo>
                <a:lnTo>
                  <a:pt x="236775" y="389183"/>
                </a:lnTo>
                <a:lnTo>
                  <a:pt x="227446" y="438813"/>
                </a:lnTo>
                <a:lnTo>
                  <a:pt x="226846" y="451213"/>
                </a:lnTo>
                <a:lnTo>
                  <a:pt x="226919" y="463560"/>
                </a:lnTo>
                <a:lnTo>
                  <a:pt x="233747" y="511919"/>
                </a:lnTo>
                <a:lnTo>
                  <a:pt x="243528" y="541586"/>
                </a:lnTo>
                <a:lnTo>
                  <a:pt x="186772" y="541586"/>
                </a:lnTo>
                <a:lnTo>
                  <a:pt x="138958" y="552508"/>
                </a:lnTo>
                <a:lnTo>
                  <a:pt x="98177" y="581992"/>
                </a:lnTo>
                <a:lnTo>
                  <a:pt x="71631" y="624881"/>
                </a:lnTo>
                <a:lnTo>
                  <a:pt x="65400" y="658376"/>
                </a:lnTo>
                <a:lnTo>
                  <a:pt x="66524" y="676021"/>
                </a:lnTo>
                <a:lnTo>
                  <a:pt x="70830" y="694011"/>
                </a:lnTo>
                <a:lnTo>
                  <a:pt x="78585" y="712153"/>
                </a:lnTo>
                <a:lnTo>
                  <a:pt x="85404" y="722915"/>
                </a:lnTo>
                <a:close/>
              </a:path>
              <a:path w="528954" h="741045">
                <a:moveTo>
                  <a:pt x="262529" y="578630"/>
                </a:moveTo>
                <a:lnTo>
                  <a:pt x="218998" y="547162"/>
                </a:lnTo>
                <a:lnTo>
                  <a:pt x="186772" y="541586"/>
                </a:lnTo>
                <a:lnTo>
                  <a:pt x="243528" y="541586"/>
                </a:lnTo>
                <a:lnTo>
                  <a:pt x="245459" y="546411"/>
                </a:lnTo>
                <a:lnTo>
                  <a:pt x="250567" y="557436"/>
                </a:lnTo>
                <a:lnTo>
                  <a:pt x="256260" y="568185"/>
                </a:lnTo>
                <a:lnTo>
                  <a:pt x="262529" y="578630"/>
                </a:lnTo>
                <a:close/>
              </a:path>
              <a:path w="528954" h="741045">
                <a:moveTo>
                  <a:pt x="91959" y="732164"/>
                </a:moveTo>
                <a:lnTo>
                  <a:pt x="90056" y="730257"/>
                </a:lnTo>
                <a:lnTo>
                  <a:pt x="85404" y="722915"/>
                </a:lnTo>
                <a:lnTo>
                  <a:pt x="91959" y="732164"/>
                </a:lnTo>
                <a:close/>
              </a:path>
              <a:path w="528954" h="741045">
                <a:moveTo>
                  <a:pt x="98620" y="740746"/>
                </a:moveTo>
                <a:lnTo>
                  <a:pt x="95766" y="737885"/>
                </a:lnTo>
                <a:lnTo>
                  <a:pt x="91959" y="732164"/>
                </a:lnTo>
                <a:lnTo>
                  <a:pt x="92911" y="733118"/>
                </a:lnTo>
                <a:lnTo>
                  <a:pt x="98620" y="740746"/>
                </a:lnTo>
                <a:close/>
              </a:path>
            </a:pathLst>
          </a:custGeom>
          <a:solidFill>
            <a:srgbClr val="F2632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20430" y="6069358"/>
            <a:ext cx="1164894" cy="4670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1896" y="6097079"/>
            <a:ext cx="1548356" cy="4594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98039" y="6120019"/>
            <a:ext cx="816760" cy="3657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>
            <a:spLocks noGrp="1"/>
          </p:cNvSpPr>
          <p:nvPr>
            <p:ph type="title"/>
          </p:nvPr>
        </p:nvSpPr>
        <p:spPr>
          <a:xfrm>
            <a:off x="369003" y="736203"/>
            <a:ext cx="7799705" cy="482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600" spc="-5" dirty="0">
                <a:solidFill>
                  <a:srgbClr val="FFFFFF"/>
                </a:solidFill>
              </a:rPr>
              <a:t>Th</a:t>
            </a:r>
            <a:r>
              <a:rPr sz="3600" dirty="0">
                <a:solidFill>
                  <a:srgbClr val="FFFFFF"/>
                </a:solidFill>
              </a:rPr>
              <a:t>e</a:t>
            </a:r>
            <a:r>
              <a:rPr sz="3600" spc="1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E</a:t>
            </a:r>
            <a:r>
              <a:rPr sz="3600" spc="-5" dirty="0">
                <a:solidFill>
                  <a:srgbClr val="FFFFFF"/>
                </a:solidFill>
              </a:rPr>
              <a:t>li</a:t>
            </a:r>
            <a:r>
              <a:rPr sz="3600" dirty="0">
                <a:solidFill>
                  <a:srgbClr val="FFFFFF"/>
                </a:solidFill>
              </a:rPr>
              <a:t>za</a:t>
            </a:r>
            <a:r>
              <a:rPr sz="3600" spc="-5" dirty="0">
                <a:solidFill>
                  <a:srgbClr val="FFFFFF"/>
                </a:solidFill>
              </a:rPr>
              <a:t>b</a:t>
            </a:r>
            <a:r>
              <a:rPr sz="3600" dirty="0">
                <a:solidFill>
                  <a:srgbClr val="FFFFFF"/>
                </a:solidFill>
              </a:rPr>
              <a:t>eth R</a:t>
            </a:r>
            <a:r>
              <a:rPr sz="3600" spc="-5" dirty="0">
                <a:solidFill>
                  <a:srgbClr val="FFFFFF"/>
                </a:solidFill>
              </a:rPr>
              <a:t>i</a:t>
            </a:r>
            <a:r>
              <a:rPr sz="3600" dirty="0">
                <a:solidFill>
                  <a:srgbClr val="FFFFFF"/>
                </a:solidFill>
              </a:rPr>
              <a:t>ver</a:t>
            </a:r>
            <a:r>
              <a:rPr sz="3600" spc="-1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Tunn</a:t>
            </a:r>
            <a:r>
              <a:rPr sz="3600" dirty="0">
                <a:solidFill>
                  <a:srgbClr val="FFFFFF"/>
                </a:solidFill>
              </a:rPr>
              <a:t>e</a:t>
            </a:r>
            <a:r>
              <a:rPr sz="3600" spc="-5" dirty="0">
                <a:solidFill>
                  <a:srgbClr val="FFFFFF"/>
                </a:solidFill>
              </a:rPr>
              <a:t>l</a:t>
            </a:r>
            <a:r>
              <a:rPr sz="3600" dirty="0">
                <a:solidFill>
                  <a:srgbClr val="FFFFFF"/>
                </a:solidFill>
              </a:rPr>
              <a:t>s</a:t>
            </a:r>
            <a:r>
              <a:rPr sz="3600" spc="1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Pr</a:t>
            </a:r>
            <a:r>
              <a:rPr sz="3600" spc="-5" dirty="0">
                <a:solidFill>
                  <a:srgbClr val="FFFFFF"/>
                </a:solidFill>
              </a:rPr>
              <a:t>oj</a:t>
            </a:r>
            <a:r>
              <a:rPr sz="3600" dirty="0">
                <a:solidFill>
                  <a:srgbClr val="FFFFFF"/>
                </a:solidFill>
              </a:rPr>
              <a:t>ect</a:t>
            </a:r>
            <a:endParaRPr sz="3600"/>
          </a:p>
        </p:txBody>
      </p:sp>
      <p:sp>
        <p:nvSpPr>
          <p:cNvPr id="15" name="object 15"/>
          <p:cNvSpPr/>
          <p:nvPr/>
        </p:nvSpPr>
        <p:spPr>
          <a:xfrm>
            <a:off x="0" y="1800223"/>
            <a:ext cx="9144000" cy="181927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3063" y="5062740"/>
            <a:ext cx="2882265" cy="38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Th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spc="-25" dirty="0">
                <a:latin typeface="Arial"/>
                <a:cs typeface="Arial"/>
              </a:rPr>
              <a:t>V</a:t>
            </a:r>
            <a:r>
              <a:rPr sz="1400" b="1" spc="5" dirty="0">
                <a:latin typeface="Arial"/>
                <a:cs typeface="Arial"/>
              </a:rPr>
              <a:t>ir</a:t>
            </a:r>
            <a:r>
              <a:rPr sz="1400" b="1" spc="-10" dirty="0">
                <a:latin typeface="Arial"/>
                <a:cs typeface="Arial"/>
              </a:rPr>
              <a:t>g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spc="5" dirty="0">
                <a:latin typeface="Arial"/>
                <a:cs typeface="Arial"/>
              </a:rPr>
              <a:t>i</a:t>
            </a:r>
            <a:r>
              <a:rPr sz="1400" b="1" dirty="0">
                <a:latin typeface="Arial"/>
                <a:cs typeface="Arial"/>
              </a:rPr>
              <a:t>a</a:t>
            </a:r>
            <a:r>
              <a:rPr sz="1400" b="1" spc="-45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Con</a:t>
            </a:r>
            <a:r>
              <a:rPr sz="1400" b="1" dirty="0">
                <a:latin typeface="Arial"/>
                <a:cs typeface="Arial"/>
              </a:rPr>
              <a:t>c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ete</a:t>
            </a:r>
            <a:r>
              <a:rPr sz="1400" b="1" spc="-30" dirty="0">
                <a:latin typeface="Arial"/>
                <a:cs typeface="Arial"/>
              </a:rPr>
              <a:t> </a:t>
            </a:r>
            <a:r>
              <a:rPr sz="1400" b="1" spc="-10" dirty="0">
                <a:latin typeface="Arial"/>
                <a:cs typeface="Arial"/>
              </a:rPr>
              <a:t>Con</a:t>
            </a:r>
            <a:r>
              <a:rPr sz="1400" b="1" dirty="0">
                <a:latin typeface="Arial"/>
                <a:cs typeface="Arial"/>
              </a:rPr>
              <a:t>fe</a:t>
            </a:r>
            <a:r>
              <a:rPr sz="1400" b="1" spc="5" dirty="0">
                <a:latin typeface="Arial"/>
                <a:cs typeface="Arial"/>
              </a:rPr>
              <a:t>r</a:t>
            </a: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n</a:t>
            </a:r>
            <a:r>
              <a:rPr sz="1400" b="1" dirty="0">
                <a:latin typeface="Arial"/>
                <a:cs typeface="Arial"/>
              </a:rPr>
              <a:t>ce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-5" dirty="0">
                <a:latin typeface="Arial"/>
                <a:cs typeface="Arial"/>
              </a:rPr>
              <a:t>Ri</a:t>
            </a:r>
            <a:r>
              <a:rPr sz="1200" dirty="0">
                <a:latin typeface="Arial"/>
                <a:cs typeface="Arial"/>
              </a:rPr>
              <a:t>ch</a:t>
            </a:r>
            <a:r>
              <a:rPr sz="1200" spc="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on</a:t>
            </a:r>
            <a:r>
              <a:rPr sz="1200" spc="-10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,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spc="-85" dirty="0">
                <a:latin typeface="Arial"/>
                <a:cs typeface="Arial"/>
              </a:rPr>
              <a:t>V</a:t>
            </a:r>
            <a:r>
              <a:rPr sz="1200" dirty="0">
                <a:latin typeface="Arial"/>
                <a:cs typeface="Arial"/>
              </a:rPr>
              <a:t>A </a:t>
            </a:r>
            <a:r>
              <a:rPr sz="1200" spc="-6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•  </a:t>
            </a:r>
            <a:r>
              <a:rPr sz="1200" spc="-5" dirty="0">
                <a:latin typeface="Arial"/>
                <a:cs typeface="Arial"/>
              </a:rPr>
              <a:t>M</a:t>
            </a:r>
            <a:r>
              <a:rPr sz="1200" dirty="0">
                <a:latin typeface="Arial"/>
                <a:cs typeface="Arial"/>
              </a:rPr>
              <a:t>a</a:t>
            </a:r>
            <a:r>
              <a:rPr sz="1200" spc="-5" dirty="0">
                <a:latin typeface="Arial"/>
                <a:cs typeface="Arial"/>
              </a:rPr>
              <a:t>r</a:t>
            </a:r>
            <a:r>
              <a:rPr sz="1200" dirty="0">
                <a:latin typeface="Arial"/>
                <a:cs typeface="Arial"/>
              </a:rPr>
              <a:t>ch</a:t>
            </a:r>
            <a:r>
              <a:rPr sz="1200" spc="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5,</a:t>
            </a:r>
            <a:r>
              <a:rPr sz="1200" spc="-1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2015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41604" y="899159"/>
            <a:ext cx="7898890" cy="491032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447140" y="0"/>
            <a:ext cx="9962265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280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614172" y="937259"/>
            <a:ext cx="8040623" cy="4878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-590224" y="0"/>
            <a:ext cx="9734224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11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675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54736" y="886968"/>
            <a:ext cx="8269223" cy="489813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81025" y="913539"/>
            <a:ext cx="8162924" cy="4791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593090" y="106174"/>
            <a:ext cx="51593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5" dirty="0"/>
              <a:t>E</a:t>
            </a:r>
            <a:r>
              <a:rPr spc="-5" dirty="0"/>
              <a:t>l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  <a:r>
              <a:rPr spc="15" dirty="0"/>
              <a:t> </a:t>
            </a:r>
            <a:r>
              <a:rPr spc="-15" dirty="0"/>
              <a:t>To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10" dirty="0"/>
              <a:t>D</a:t>
            </a:r>
            <a:r>
              <a:rPr spc="-15" dirty="0"/>
              <a:t>o</a:t>
            </a:r>
            <a:r>
              <a:rPr spc="-10" dirty="0"/>
              <a:t>wn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12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5930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8315" y="105519"/>
            <a:ext cx="737552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5" dirty="0"/>
              <a:t>E</a:t>
            </a:r>
            <a:r>
              <a:rPr spc="-5" dirty="0"/>
              <a:t>l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dirty="0"/>
              <a:t>t</a:t>
            </a:r>
            <a:r>
              <a:rPr spc="-5" dirty="0"/>
              <a:t>s</a:t>
            </a:r>
            <a:r>
              <a:rPr spc="15" dirty="0"/>
              <a:t> </a:t>
            </a:r>
            <a:r>
              <a:rPr spc="-5" dirty="0"/>
              <a:t>M</a:t>
            </a:r>
            <a:r>
              <a:rPr spc="-15" dirty="0"/>
              <a:t>oo</a:t>
            </a:r>
            <a:r>
              <a:rPr dirty="0"/>
              <a:t>re</a:t>
            </a:r>
            <a:r>
              <a:rPr spc="-5" dirty="0"/>
              <a:t>d</a:t>
            </a:r>
            <a:r>
              <a:rPr spc="30" dirty="0"/>
              <a:t> </a:t>
            </a:r>
            <a:r>
              <a:rPr spc="-5" dirty="0"/>
              <a:t>in </a:t>
            </a:r>
            <a:r>
              <a:rPr spc="-15" dirty="0"/>
              <a:t>Po</a:t>
            </a:r>
            <a:r>
              <a:rPr dirty="0"/>
              <a:t>rts</a:t>
            </a:r>
            <a:r>
              <a:rPr spc="-10" dirty="0"/>
              <a:t>m</a:t>
            </a:r>
            <a:r>
              <a:rPr spc="-15" dirty="0"/>
              <a:t>ou</a:t>
            </a:r>
            <a:r>
              <a:rPr dirty="0"/>
              <a:t>t</a:t>
            </a:r>
            <a:r>
              <a:rPr spc="-5" dirty="0"/>
              <a:t>h</a:t>
            </a:r>
          </a:p>
        </p:txBody>
      </p:sp>
      <p:sp>
        <p:nvSpPr>
          <p:cNvPr id="3" name="object 3"/>
          <p:cNvSpPr/>
          <p:nvPr/>
        </p:nvSpPr>
        <p:spPr>
          <a:xfrm>
            <a:off x="518160" y="870204"/>
            <a:ext cx="8307322" cy="49545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501" y="885825"/>
            <a:ext cx="8201023" cy="484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1448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1587" y="105519"/>
            <a:ext cx="659193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0" dirty="0"/>
              <a:t>B</a:t>
            </a:r>
            <a:r>
              <a:rPr dirty="0"/>
              <a:t>a</a:t>
            </a:r>
            <a:r>
              <a:rPr spc="-5" dirty="0"/>
              <a:t>ll</a:t>
            </a:r>
            <a:r>
              <a:rPr dirty="0"/>
              <a:t>as</a:t>
            </a:r>
            <a:r>
              <a:rPr spc="-5" dirty="0"/>
              <a:t>t</a:t>
            </a:r>
            <a:r>
              <a:rPr spc="15" dirty="0"/>
              <a:t> </a:t>
            </a:r>
            <a:r>
              <a:rPr spc="-10" dirty="0"/>
              <a:t>C</a:t>
            </a:r>
            <a:r>
              <a:rPr spc="-15" dirty="0"/>
              <a:t>on</a:t>
            </a:r>
            <a:r>
              <a:rPr dirty="0"/>
              <a:t>cret</a:t>
            </a:r>
            <a:r>
              <a:rPr spc="-5" dirty="0"/>
              <a:t>e</a:t>
            </a:r>
            <a:r>
              <a:rPr spc="30" dirty="0"/>
              <a:t> </a:t>
            </a:r>
            <a:r>
              <a:rPr spc="-15" dirty="0"/>
              <a:t>P</a:t>
            </a:r>
            <a:r>
              <a:rPr spc="-5" dirty="0"/>
              <a:t>l</a:t>
            </a:r>
            <a:r>
              <a:rPr dirty="0"/>
              <a:t>ace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4527803" y="870203"/>
            <a:ext cx="4616195" cy="49560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81525" y="885825"/>
            <a:ext cx="4150535" cy="48482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4255" y="900684"/>
            <a:ext cx="3925811" cy="48508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00063" y="876301"/>
            <a:ext cx="3923333" cy="484822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15886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165" y="102958"/>
            <a:ext cx="362267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5" dirty="0"/>
              <a:t>L</a:t>
            </a:r>
            <a:r>
              <a:rPr dirty="0"/>
              <a:t>a</a:t>
            </a:r>
            <a:r>
              <a:rPr spc="-5" dirty="0"/>
              <a:t>y</a:t>
            </a:r>
            <a:r>
              <a:rPr spc="15" dirty="0"/>
              <a:t> </a:t>
            </a:r>
            <a:r>
              <a:rPr spc="-10" dirty="0"/>
              <a:t>B</a:t>
            </a:r>
            <a:r>
              <a:rPr dirty="0"/>
              <a:t>ar</a:t>
            </a:r>
            <a:r>
              <a:rPr spc="-15" dirty="0"/>
              <a:t>g</a:t>
            </a:r>
            <a:r>
              <a:rPr spc="-5" dirty="0"/>
              <a:t>e</a:t>
            </a:r>
          </a:p>
        </p:txBody>
      </p:sp>
      <p:sp>
        <p:nvSpPr>
          <p:cNvPr id="3" name="object 3"/>
          <p:cNvSpPr/>
          <p:nvPr/>
        </p:nvSpPr>
        <p:spPr>
          <a:xfrm>
            <a:off x="603504" y="899172"/>
            <a:ext cx="8031479" cy="49453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57226" y="914400"/>
            <a:ext cx="7931872" cy="48386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3447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165" y="104809"/>
            <a:ext cx="710184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5" dirty="0"/>
              <a:t>M</a:t>
            </a:r>
            <a:r>
              <a:rPr spc="-15" dirty="0"/>
              <a:t>o</a:t>
            </a:r>
            <a:r>
              <a:rPr dirty="0"/>
              <a:t>ve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  <a:r>
              <a:rPr spc="40" dirty="0"/>
              <a:t> </a:t>
            </a:r>
            <a:r>
              <a:rPr spc="-15" dirty="0"/>
              <a:t>o</a:t>
            </a:r>
            <a:r>
              <a:rPr spc="-5" dirty="0"/>
              <a:t>f</a:t>
            </a:r>
            <a:r>
              <a:rPr spc="15" dirty="0"/>
              <a:t> </a:t>
            </a:r>
            <a:r>
              <a:rPr spc="-15" dirty="0"/>
              <a:t>E</a:t>
            </a:r>
            <a:r>
              <a:rPr spc="-5" dirty="0"/>
              <a:t>l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  <a:r>
              <a:rPr spc="5" dirty="0"/>
              <a:t> </a:t>
            </a:r>
            <a:r>
              <a:rPr spc="-5" dirty="0"/>
              <a:t>i</a:t>
            </a:r>
            <a:r>
              <a:rPr spc="-15" dirty="0"/>
              <a:t>n</a:t>
            </a:r>
            <a:r>
              <a:rPr dirty="0"/>
              <a:t>t</a:t>
            </a:r>
            <a:r>
              <a:rPr spc="-5" dirty="0"/>
              <a:t>o</a:t>
            </a:r>
            <a:r>
              <a:rPr spc="5" dirty="0"/>
              <a:t> </a:t>
            </a:r>
            <a:r>
              <a:rPr spc="-15" dirty="0"/>
              <a:t>S</a:t>
            </a:r>
            <a:r>
              <a:rPr spc="-5" dirty="0"/>
              <a:t>l</a:t>
            </a:r>
            <a:r>
              <a:rPr spc="-15" dirty="0"/>
              <a:t>o</a:t>
            </a:r>
            <a:r>
              <a:rPr spc="-5"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548639" y="777240"/>
            <a:ext cx="8151874" cy="50276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4675" y="803275"/>
            <a:ext cx="8045450" cy="49212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89305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338" y="600075"/>
            <a:ext cx="8129905" cy="51854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1600">
              <a:lnSpc>
                <a:spcPct val="100000"/>
              </a:lnSpc>
            </a:pP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x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i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ting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MTT</a:t>
            </a:r>
            <a:r>
              <a:rPr sz="18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pp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ac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h</a:t>
            </a:r>
            <a:endParaRPr sz="18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950">
              <a:latin typeface="Times New Roman"/>
              <a:cs typeface="Times New Roman"/>
            </a:endParaRPr>
          </a:p>
          <a:p>
            <a:pPr marL="5052060">
              <a:lnSpc>
                <a:spcPct val="100000"/>
              </a:lnSpc>
            </a:pP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N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e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w</a:t>
            </a:r>
            <a:r>
              <a:rPr sz="1800" b="1" spc="5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MTT</a:t>
            </a:r>
            <a:r>
              <a:rPr sz="1800" b="1" spc="-80" dirty="0">
                <a:solidFill>
                  <a:srgbClr val="FFFF00"/>
                </a:solidFill>
                <a:latin typeface="Arial"/>
                <a:cs typeface="Arial"/>
              </a:rPr>
              <a:t> </a:t>
            </a:r>
            <a:r>
              <a:rPr sz="1800" b="1" spc="-55" dirty="0">
                <a:solidFill>
                  <a:srgbClr val="FFFF00"/>
                </a:solidFill>
                <a:latin typeface="Arial"/>
                <a:cs typeface="Arial"/>
              </a:rPr>
              <a:t>A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pp</a:t>
            </a:r>
            <a:r>
              <a:rPr sz="1800" b="1" spc="-5" dirty="0">
                <a:solidFill>
                  <a:srgbClr val="FFFF00"/>
                </a:solidFill>
                <a:latin typeface="Arial"/>
                <a:cs typeface="Arial"/>
              </a:rPr>
              <a:t>r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o</a:t>
            </a:r>
            <a:r>
              <a:rPr sz="1800" b="1" spc="-10" dirty="0">
                <a:solidFill>
                  <a:srgbClr val="FFFF00"/>
                </a:solidFill>
                <a:latin typeface="Arial"/>
                <a:cs typeface="Arial"/>
              </a:rPr>
              <a:t>ac</a:t>
            </a:r>
            <a:r>
              <a:rPr sz="1800" b="1" dirty="0">
                <a:solidFill>
                  <a:srgbClr val="FFFF00"/>
                </a:solidFill>
                <a:latin typeface="Arial"/>
                <a:cs typeface="Arial"/>
              </a:rPr>
              <a:t>h</a:t>
            </a:r>
            <a:endParaRPr sz="1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8263" y="573024"/>
            <a:ext cx="8235695" cy="52928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14338" y="600075"/>
            <a:ext cx="8129611" cy="518540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165" y="93433"/>
            <a:ext cx="518287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5" dirty="0"/>
              <a:t>E</a:t>
            </a:r>
            <a:r>
              <a:rPr spc="-5" dirty="0"/>
              <a:t>l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  <a:r>
              <a:rPr spc="15" dirty="0"/>
              <a:t> </a:t>
            </a:r>
            <a:r>
              <a:rPr spc="-5" dirty="0"/>
              <a:t>I</a:t>
            </a:r>
            <a:r>
              <a:rPr spc="-10" dirty="0"/>
              <a:t>mm</a:t>
            </a:r>
            <a:r>
              <a:rPr dirty="0"/>
              <a:t>ers</a:t>
            </a:r>
            <a:r>
              <a:rPr spc="-5" dirty="0"/>
              <a:t>i</a:t>
            </a:r>
            <a:r>
              <a:rPr spc="-15" dirty="0"/>
              <a:t>o</a:t>
            </a:r>
            <a:r>
              <a:rPr spc="-5" dirty="0"/>
              <a:t>n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22690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165" y="104809"/>
            <a:ext cx="6801484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5" dirty="0"/>
              <a:t>I</a:t>
            </a:r>
            <a:r>
              <a:rPr spc="-10" dirty="0"/>
              <a:t>mm</a:t>
            </a:r>
            <a:r>
              <a:rPr dirty="0"/>
              <a:t>ers</a:t>
            </a:r>
            <a:r>
              <a:rPr spc="-5" dirty="0"/>
              <a:t>i</a:t>
            </a:r>
            <a:r>
              <a:rPr spc="-15" dirty="0"/>
              <a:t>o</a:t>
            </a:r>
            <a:r>
              <a:rPr spc="-5" dirty="0"/>
              <a:t>n</a:t>
            </a:r>
            <a:r>
              <a:rPr spc="5" dirty="0"/>
              <a:t> </a:t>
            </a:r>
            <a:r>
              <a:rPr spc="-15" dirty="0"/>
              <a:t>o</a:t>
            </a:r>
            <a:r>
              <a:rPr spc="-5" dirty="0"/>
              <a:t>f</a:t>
            </a:r>
            <a:r>
              <a:rPr spc="15" dirty="0"/>
              <a:t> </a:t>
            </a:r>
            <a:r>
              <a:rPr spc="-15" dirty="0"/>
              <a:t>E</a:t>
            </a:r>
            <a:r>
              <a:rPr spc="-5" dirty="0"/>
              <a:t>l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  <a:r>
              <a:rPr spc="5" dirty="0"/>
              <a:t> </a:t>
            </a:r>
            <a:r>
              <a:rPr spc="-5" dirty="0"/>
              <a:t>in </a:t>
            </a:r>
            <a:r>
              <a:rPr spc="-15" dirty="0"/>
              <a:t>S</a:t>
            </a:r>
            <a:r>
              <a:rPr spc="-5" dirty="0"/>
              <a:t>l</a:t>
            </a:r>
            <a:r>
              <a:rPr spc="-15" dirty="0"/>
              <a:t>o</a:t>
            </a:r>
            <a:r>
              <a:rPr spc="-5"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595884" y="794003"/>
            <a:ext cx="7584947" cy="49850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1385" y="769739"/>
            <a:ext cx="7582014" cy="49823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8975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800475" y="1819275"/>
            <a:ext cx="1724025" cy="1181100"/>
          </a:xfrm>
          <a:custGeom>
            <a:avLst/>
            <a:gdLst/>
            <a:ahLst/>
            <a:cxnLst/>
            <a:rect l="l" t="t" r="r" b="b"/>
            <a:pathLst>
              <a:path w="1724025" h="1181100">
                <a:moveTo>
                  <a:pt x="862012" y="0"/>
                </a:moveTo>
                <a:lnTo>
                  <a:pt x="791314" y="1957"/>
                </a:lnTo>
                <a:lnTo>
                  <a:pt x="722190" y="7729"/>
                </a:lnTo>
                <a:lnTo>
                  <a:pt x="654862" y="17163"/>
                </a:lnTo>
                <a:lnTo>
                  <a:pt x="589551" y="30106"/>
                </a:lnTo>
                <a:lnTo>
                  <a:pt x="526480" y="46408"/>
                </a:lnTo>
                <a:lnTo>
                  <a:pt x="465869" y="65916"/>
                </a:lnTo>
                <a:lnTo>
                  <a:pt x="407942" y="88478"/>
                </a:lnTo>
                <a:lnTo>
                  <a:pt x="352920" y="113942"/>
                </a:lnTo>
                <a:lnTo>
                  <a:pt x="301025" y="142156"/>
                </a:lnTo>
                <a:lnTo>
                  <a:pt x="252479" y="172969"/>
                </a:lnTo>
                <a:lnTo>
                  <a:pt x="207503" y="206227"/>
                </a:lnTo>
                <a:lnTo>
                  <a:pt x="166319" y="241780"/>
                </a:lnTo>
                <a:lnTo>
                  <a:pt x="129150" y="279474"/>
                </a:lnTo>
                <a:lnTo>
                  <a:pt x="96217" y="319159"/>
                </a:lnTo>
                <a:lnTo>
                  <a:pt x="67741" y="360682"/>
                </a:lnTo>
                <a:lnTo>
                  <a:pt x="43946" y="403891"/>
                </a:lnTo>
                <a:lnTo>
                  <a:pt x="25052" y="448634"/>
                </a:lnTo>
                <a:lnTo>
                  <a:pt x="11282" y="494760"/>
                </a:lnTo>
                <a:lnTo>
                  <a:pt x="2857" y="542116"/>
                </a:lnTo>
                <a:lnTo>
                  <a:pt x="0" y="590550"/>
                </a:lnTo>
                <a:lnTo>
                  <a:pt x="2857" y="638983"/>
                </a:lnTo>
                <a:lnTo>
                  <a:pt x="11282" y="686339"/>
                </a:lnTo>
                <a:lnTo>
                  <a:pt x="25052" y="732465"/>
                </a:lnTo>
                <a:lnTo>
                  <a:pt x="43946" y="777208"/>
                </a:lnTo>
                <a:lnTo>
                  <a:pt x="67741" y="820417"/>
                </a:lnTo>
                <a:lnTo>
                  <a:pt x="96217" y="861940"/>
                </a:lnTo>
                <a:lnTo>
                  <a:pt x="129150" y="901625"/>
                </a:lnTo>
                <a:lnTo>
                  <a:pt x="166319" y="939319"/>
                </a:lnTo>
                <a:lnTo>
                  <a:pt x="207503" y="974872"/>
                </a:lnTo>
                <a:lnTo>
                  <a:pt x="252479" y="1008130"/>
                </a:lnTo>
                <a:lnTo>
                  <a:pt x="301025" y="1038943"/>
                </a:lnTo>
                <a:lnTo>
                  <a:pt x="352920" y="1067157"/>
                </a:lnTo>
                <a:lnTo>
                  <a:pt x="407942" y="1092621"/>
                </a:lnTo>
                <a:lnTo>
                  <a:pt x="465869" y="1115183"/>
                </a:lnTo>
                <a:lnTo>
                  <a:pt x="526480" y="1134691"/>
                </a:lnTo>
                <a:lnTo>
                  <a:pt x="589551" y="1150993"/>
                </a:lnTo>
                <a:lnTo>
                  <a:pt x="654862" y="1163936"/>
                </a:lnTo>
                <a:lnTo>
                  <a:pt x="722190" y="1173370"/>
                </a:lnTo>
                <a:lnTo>
                  <a:pt x="791314" y="1179142"/>
                </a:lnTo>
                <a:lnTo>
                  <a:pt x="862012" y="1181100"/>
                </a:lnTo>
                <a:lnTo>
                  <a:pt x="932710" y="1179142"/>
                </a:lnTo>
                <a:lnTo>
                  <a:pt x="1001834" y="1173370"/>
                </a:lnTo>
                <a:lnTo>
                  <a:pt x="1069162" y="1163936"/>
                </a:lnTo>
                <a:lnTo>
                  <a:pt x="1134473" y="1150993"/>
                </a:lnTo>
                <a:lnTo>
                  <a:pt x="1197544" y="1134691"/>
                </a:lnTo>
                <a:lnTo>
                  <a:pt x="1258155" y="1115183"/>
                </a:lnTo>
                <a:lnTo>
                  <a:pt x="1316082" y="1092621"/>
                </a:lnTo>
                <a:lnTo>
                  <a:pt x="1371104" y="1067157"/>
                </a:lnTo>
                <a:lnTo>
                  <a:pt x="1422999" y="1038943"/>
                </a:lnTo>
                <a:lnTo>
                  <a:pt x="1471545" y="1008130"/>
                </a:lnTo>
                <a:lnTo>
                  <a:pt x="1516521" y="974872"/>
                </a:lnTo>
                <a:lnTo>
                  <a:pt x="1557705" y="939319"/>
                </a:lnTo>
                <a:lnTo>
                  <a:pt x="1594874" y="901625"/>
                </a:lnTo>
                <a:lnTo>
                  <a:pt x="1627807" y="861940"/>
                </a:lnTo>
                <a:lnTo>
                  <a:pt x="1656283" y="820417"/>
                </a:lnTo>
                <a:lnTo>
                  <a:pt x="1680078" y="777208"/>
                </a:lnTo>
                <a:lnTo>
                  <a:pt x="1698972" y="732465"/>
                </a:lnTo>
                <a:lnTo>
                  <a:pt x="1712742" y="686339"/>
                </a:lnTo>
                <a:lnTo>
                  <a:pt x="1721167" y="638983"/>
                </a:lnTo>
                <a:lnTo>
                  <a:pt x="1724025" y="590550"/>
                </a:lnTo>
                <a:lnTo>
                  <a:pt x="1721167" y="542116"/>
                </a:lnTo>
                <a:lnTo>
                  <a:pt x="1712742" y="494760"/>
                </a:lnTo>
                <a:lnTo>
                  <a:pt x="1698972" y="448634"/>
                </a:lnTo>
                <a:lnTo>
                  <a:pt x="1680078" y="403891"/>
                </a:lnTo>
                <a:lnTo>
                  <a:pt x="1656283" y="360682"/>
                </a:lnTo>
                <a:lnTo>
                  <a:pt x="1627807" y="319159"/>
                </a:lnTo>
                <a:lnTo>
                  <a:pt x="1594874" y="279474"/>
                </a:lnTo>
                <a:lnTo>
                  <a:pt x="1557705" y="241780"/>
                </a:lnTo>
                <a:lnTo>
                  <a:pt x="1516521" y="206227"/>
                </a:lnTo>
                <a:lnTo>
                  <a:pt x="1471545" y="172969"/>
                </a:lnTo>
                <a:lnTo>
                  <a:pt x="1422999" y="142156"/>
                </a:lnTo>
                <a:lnTo>
                  <a:pt x="1371104" y="113942"/>
                </a:lnTo>
                <a:lnTo>
                  <a:pt x="1316082" y="88478"/>
                </a:lnTo>
                <a:lnTo>
                  <a:pt x="1258155" y="65916"/>
                </a:lnTo>
                <a:lnTo>
                  <a:pt x="1197544" y="46408"/>
                </a:lnTo>
                <a:lnTo>
                  <a:pt x="1134473" y="30106"/>
                </a:lnTo>
                <a:lnTo>
                  <a:pt x="1069162" y="17163"/>
                </a:lnTo>
                <a:lnTo>
                  <a:pt x="1001834" y="7729"/>
                </a:lnTo>
                <a:lnTo>
                  <a:pt x="932710" y="1957"/>
                </a:lnTo>
                <a:lnTo>
                  <a:pt x="862012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3850" y="1133487"/>
            <a:ext cx="8430079" cy="42481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5410200" y="3606800"/>
            <a:ext cx="3511550" cy="1765300"/>
          </a:xfrm>
          <a:prstGeom prst="rect">
            <a:avLst/>
          </a:prstGeom>
          <a:solidFill>
            <a:srgbClr val="C2DBF4"/>
          </a:solidFill>
          <a:ln w="9525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314960" indent="-228600">
              <a:lnSpc>
                <a:spcPct val="100000"/>
              </a:lnSpc>
              <a:buClr>
                <a:srgbClr val="49A942"/>
              </a:buClr>
              <a:buFont typeface="Wingdings"/>
              <a:buChar char=""/>
              <a:tabLst>
                <a:tab pos="315595" algn="l"/>
              </a:tabLst>
            </a:pPr>
            <a:r>
              <a:rPr sz="1600" spc="-5" dirty="0">
                <a:latin typeface="Arial"/>
                <a:cs typeface="Arial"/>
              </a:rPr>
              <a:t>Seals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bet</a:t>
            </a:r>
            <a:r>
              <a:rPr sz="1600" spc="-20" dirty="0">
                <a:latin typeface="Arial"/>
                <a:cs typeface="Arial"/>
              </a:rPr>
              <a:t>w</a:t>
            </a:r>
            <a:r>
              <a:rPr sz="1600" spc="-5" dirty="0">
                <a:latin typeface="Arial"/>
                <a:cs typeface="Arial"/>
              </a:rPr>
              <a:t>een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Elements</a:t>
            </a:r>
            <a:endParaRPr sz="1600">
              <a:latin typeface="Arial"/>
              <a:cs typeface="Arial"/>
            </a:endParaRPr>
          </a:p>
          <a:p>
            <a:pPr marL="441959" lvl="1" indent="-125095">
              <a:lnSpc>
                <a:spcPct val="100000"/>
              </a:lnSpc>
              <a:spcBef>
                <a:spcPts val="900"/>
              </a:spcBef>
              <a:buChar char="-"/>
              <a:tabLst>
                <a:tab pos="441959" algn="l"/>
              </a:tabLst>
            </a:pPr>
            <a:r>
              <a:rPr sz="1600" spc="-15" dirty="0">
                <a:latin typeface="Arial"/>
                <a:cs typeface="Arial"/>
              </a:rPr>
              <a:t>G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na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J</a:t>
            </a:r>
            <a:r>
              <a:rPr sz="1600" spc="-5" dirty="0">
                <a:latin typeface="Arial"/>
                <a:cs typeface="Arial"/>
              </a:rPr>
              <a:t>oint </a:t>
            </a:r>
            <a:r>
              <a:rPr sz="1600" spc="-10" dirty="0">
                <a:latin typeface="Arial"/>
                <a:cs typeface="Arial"/>
              </a:rPr>
              <a:t>(</a:t>
            </a:r>
            <a:r>
              <a:rPr sz="1600" spc="-5" dirty="0">
                <a:latin typeface="Arial"/>
                <a:cs typeface="Arial"/>
              </a:rPr>
              <a:t>ga</a:t>
            </a:r>
            <a:r>
              <a:rPr sz="1600" dirty="0">
                <a:latin typeface="Arial"/>
                <a:cs typeface="Arial"/>
              </a:rPr>
              <a:t>sk</a:t>
            </a:r>
            <a:r>
              <a:rPr sz="1600" spc="-5" dirty="0">
                <a:latin typeface="Arial"/>
                <a:cs typeface="Arial"/>
              </a:rPr>
              <a:t>et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spc="-25" dirty="0">
                <a:latin typeface="Arial"/>
                <a:cs typeface="Arial"/>
              </a:rPr>
              <a:t>y</a:t>
            </a:r>
            <a:r>
              <a:rPr sz="1600" spc="-5" dirty="0">
                <a:latin typeface="Arial"/>
                <a:cs typeface="Arial"/>
              </a:rPr>
              <a:t>pe)</a:t>
            </a:r>
            <a:endParaRPr sz="1600">
              <a:latin typeface="Arial"/>
              <a:cs typeface="Arial"/>
            </a:endParaRPr>
          </a:p>
          <a:p>
            <a:pPr marL="441959" lvl="1" indent="-125095">
              <a:lnSpc>
                <a:spcPct val="100000"/>
              </a:lnSpc>
              <a:spcBef>
                <a:spcPts val="900"/>
              </a:spcBef>
              <a:buChar char="-"/>
              <a:tabLst>
                <a:tab pos="442595" algn="l"/>
              </a:tabLst>
            </a:pPr>
            <a:r>
              <a:rPr sz="1600" spc="-15" dirty="0">
                <a:latin typeface="Arial"/>
                <a:cs typeface="Arial"/>
              </a:rPr>
              <a:t>O</a:t>
            </a:r>
            <a:r>
              <a:rPr sz="1600" spc="-5" dirty="0">
                <a:latin typeface="Arial"/>
                <a:cs typeface="Arial"/>
              </a:rPr>
              <a:t>mega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Seal</a:t>
            </a:r>
            <a:r>
              <a:rPr sz="1600" spc="-10" dirty="0">
                <a:latin typeface="Arial"/>
                <a:cs typeface="Arial"/>
              </a:rPr>
              <a:t> (</a:t>
            </a:r>
            <a:r>
              <a:rPr sz="1600" spc="-5" dirty="0">
                <a:latin typeface="Arial"/>
                <a:cs typeface="Arial"/>
              </a:rPr>
              <a:t>inner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onne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on)</a:t>
            </a:r>
            <a:endParaRPr sz="1600">
              <a:latin typeface="Arial"/>
              <a:cs typeface="Arial"/>
            </a:endParaRPr>
          </a:p>
          <a:p>
            <a:pPr marL="314960" marR="421640" indent="-228600">
              <a:lnSpc>
                <a:spcPct val="100000"/>
              </a:lnSpc>
              <a:spcBef>
                <a:spcPts val="900"/>
              </a:spcBef>
              <a:buClr>
                <a:srgbClr val="49A942"/>
              </a:buClr>
              <a:buFont typeface="Wingdings"/>
              <a:buChar char=""/>
              <a:tabLst>
                <a:tab pos="315595" algn="l"/>
              </a:tabLst>
            </a:pPr>
            <a:r>
              <a:rPr sz="1600" spc="-5" dirty="0">
                <a:latin typeface="Arial"/>
                <a:cs typeface="Arial"/>
              </a:rPr>
              <a:t>Elements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onne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t 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Ca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t in Pla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App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oa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h </a:t>
            </a:r>
            <a:r>
              <a:rPr sz="1600" spc="-20" dirty="0">
                <a:latin typeface="Arial"/>
                <a:cs typeface="Arial"/>
              </a:rPr>
              <a:t>w</a:t>
            </a:r>
            <a:r>
              <a:rPr sz="1600" spc="-5" dirty="0">
                <a:latin typeface="Arial"/>
                <a:cs typeface="Arial"/>
              </a:rPr>
              <a:t>o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k</a:t>
            </a:r>
            <a:endParaRPr sz="16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19</a:t>
            </a:fld>
            <a:endParaRPr dirty="0"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558165" y="83908"/>
            <a:ext cx="431482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5" dirty="0"/>
              <a:t>E</a:t>
            </a:r>
            <a:r>
              <a:rPr spc="-5" dirty="0"/>
              <a:t>l</a:t>
            </a:r>
            <a:r>
              <a:rPr dirty="0"/>
              <a:t>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  <a:r>
              <a:rPr spc="15" dirty="0"/>
              <a:t> </a:t>
            </a:r>
            <a:r>
              <a:rPr spc="-15" dirty="0"/>
              <a:t>S</a:t>
            </a:r>
            <a:r>
              <a:rPr dirty="0"/>
              <a:t>ea</a:t>
            </a:r>
            <a:r>
              <a:rPr spc="-5" dirty="0"/>
              <a:t>ls</a:t>
            </a:r>
          </a:p>
        </p:txBody>
      </p:sp>
    </p:spTree>
    <p:extLst>
      <p:ext uri="{BB962C8B-B14F-4D97-AF65-F5344CB8AC3E}">
        <p14:creationId xmlns:p14="http://schemas.microsoft.com/office/powerpoint/2010/main" val="6537941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pic>
        <p:nvPicPr>
          <p:cNvPr id="4" name="Picture 3" descr="05c1-angry_man_i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37870"/>
            <a:ext cx="9144000" cy="8321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861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58165" y="104809"/>
            <a:ext cx="765429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0" dirty="0"/>
              <a:t>R</a:t>
            </a:r>
            <a:r>
              <a:rPr dirty="0"/>
              <a:t>e</a:t>
            </a:r>
            <a:r>
              <a:rPr spc="-10" dirty="0"/>
              <a:t>m</a:t>
            </a:r>
            <a:r>
              <a:rPr spc="-15" dirty="0"/>
              <a:t>o</a:t>
            </a:r>
            <a:r>
              <a:rPr dirty="0"/>
              <a:t>va</a:t>
            </a:r>
            <a:r>
              <a:rPr spc="-5" dirty="0"/>
              <a:t>l</a:t>
            </a:r>
            <a:r>
              <a:rPr spc="25" dirty="0"/>
              <a:t> </a:t>
            </a:r>
            <a:r>
              <a:rPr spc="-15" dirty="0"/>
              <a:t>o</a:t>
            </a:r>
            <a:r>
              <a:rPr spc="-5" dirty="0"/>
              <a:t>f</a:t>
            </a:r>
            <a:r>
              <a:rPr spc="5" dirty="0"/>
              <a:t> </a:t>
            </a:r>
            <a:r>
              <a:rPr spc="-15" dirty="0"/>
              <a:t>T</a:t>
            </a:r>
            <a:r>
              <a:rPr dirty="0"/>
              <a:t>e</a:t>
            </a:r>
            <a:r>
              <a:rPr spc="-10" dirty="0"/>
              <a:t>m</a:t>
            </a:r>
            <a:r>
              <a:rPr spc="-15" dirty="0"/>
              <a:t>po</a:t>
            </a:r>
            <a:r>
              <a:rPr dirty="0"/>
              <a:t>ra</a:t>
            </a:r>
            <a:r>
              <a:rPr spc="5" dirty="0"/>
              <a:t>r</a:t>
            </a:r>
            <a:r>
              <a:rPr spc="-5" dirty="0"/>
              <a:t>y</a:t>
            </a:r>
            <a:r>
              <a:rPr spc="15" dirty="0"/>
              <a:t> </a:t>
            </a:r>
            <a:r>
              <a:rPr spc="-10" dirty="0"/>
              <a:t>B</a:t>
            </a:r>
            <a:r>
              <a:rPr spc="-15" dirty="0"/>
              <a:t>u</a:t>
            </a:r>
            <a:r>
              <a:rPr spc="-5" dirty="0"/>
              <a:t>l</a:t>
            </a:r>
            <a:r>
              <a:rPr dirty="0"/>
              <a:t>k</a:t>
            </a:r>
            <a:r>
              <a:rPr spc="-15" dirty="0"/>
              <a:t>h</a:t>
            </a:r>
            <a:r>
              <a:rPr dirty="0"/>
              <a:t>ea</a:t>
            </a:r>
            <a:r>
              <a:rPr spc="-15" dirty="0"/>
              <a:t>d</a:t>
            </a:r>
            <a:r>
              <a:rPr spc="-5" dirty="0"/>
              <a:t>s</a:t>
            </a:r>
          </a:p>
        </p:txBody>
      </p:sp>
      <p:sp>
        <p:nvSpPr>
          <p:cNvPr id="3" name="object 3"/>
          <p:cNvSpPr/>
          <p:nvPr/>
        </p:nvSpPr>
        <p:spPr>
          <a:xfrm>
            <a:off x="619010" y="712589"/>
            <a:ext cx="7639164" cy="5003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20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18305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400" y="104689"/>
            <a:ext cx="8763000" cy="8617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0"/>
            <a:r>
              <a:rPr lang="en-US" spc="-10" dirty="0" smtClean="0"/>
              <a:t>Major </a:t>
            </a:r>
            <a:r>
              <a:rPr spc="-10" dirty="0" smtClean="0"/>
              <a:t>C</a:t>
            </a:r>
            <a:r>
              <a:rPr spc="-15" dirty="0" smtClean="0"/>
              <a:t>on</a:t>
            </a:r>
            <a:r>
              <a:rPr dirty="0" smtClean="0"/>
              <a:t>c</a:t>
            </a:r>
            <a:r>
              <a:rPr spc="-5" dirty="0" smtClean="0"/>
              <a:t>r</a:t>
            </a:r>
            <a:r>
              <a:rPr dirty="0" smtClean="0"/>
              <a:t>et</a:t>
            </a:r>
            <a:r>
              <a:rPr spc="-5" dirty="0" smtClean="0"/>
              <a:t>e</a:t>
            </a:r>
            <a:r>
              <a:rPr spc="30" dirty="0" smtClean="0"/>
              <a:t> </a:t>
            </a:r>
            <a:r>
              <a:rPr spc="-10" dirty="0" smtClean="0"/>
              <a:t>C</a:t>
            </a:r>
            <a:r>
              <a:rPr spc="-15" dirty="0" smtClean="0"/>
              <a:t>h</a:t>
            </a:r>
            <a:r>
              <a:rPr dirty="0" smtClean="0"/>
              <a:t>a</a:t>
            </a:r>
            <a:r>
              <a:rPr spc="-5" dirty="0" smtClean="0"/>
              <a:t>ll</a:t>
            </a:r>
            <a:r>
              <a:rPr dirty="0" smtClean="0"/>
              <a:t>e</a:t>
            </a:r>
            <a:r>
              <a:rPr spc="-15" dirty="0" smtClean="0"/>
              <a:t>ng</a:t>
            </a:r>
            <a:r>
              <a:rPr dirty="0" smtClean="0"/>
              <a:t>e</a:t>
            </a:r>
            <a:r>
              <a:rPr lang="en-US" dirty="0" smtClean="0"/>
              <a:t> / </a:t>
            </a:r>
            <a:r>
              <a:rPr lang="en-US" spc="-5" dirty="0"/>
              <a:t>12</a:t>
            </a:r>
            <a:r>
              <a:rPr lang="en-US" dirty="0"/>
              <a:t>0</a:t>
            </a:r>
            <a:r>
              <a:rPr lang="en-US" spc="10" dirty="0"/>
              <a:t> </a:t>
            </a:r>
            <a:r>
              <a:rPr lang="en-US" spc="-5" dirty="0"/>
              <a:t>Yea</a:t>
            </a:r>
            <a:r>
              <a:rPr lang="en-US" dirty="0"/>
              <a:t>r</a:t>
            </a:r>
            <a:r>
              <a:rPr lang="en-US" spc="5" dirty="0"/>
              <a:t> </a:t>
            </a:r>
            <a:r>
              <a:rPr lang="en-US" spc="-5" dirty="0"/>
              <a:t>Se</a:t>
            </a:r>
            <a:r>
              <a:rPr lang="en-US" dirty="0"/>
              <a:t>rv</a:t>
            </a:r>
            <a:r>
              <a:rPr lang="en-US" spc="-5" dirty="0"/>
              <a:t>i</a:t>
            </a:r>
            <a:r>
              <a:rPr lang="en-US" dirty="0"/>
              <a:t>ce</a:t>
            </a:r>
            <a:r>
              <a:rPr lang="en-US" spc="10" dirty="0"/>
              <a:t> </a:t>
            </a:r>
            <a:r>
              <a:rPr lang="en-US" spc="-5" dirty="0"/>
              <a:t>Li</a:t>
            </a:r>
            <a:r>
              <a:rPr lang="en-US" dirty="0"/>
              <a:t>fe</a:t>
            </a:r>
            <a:br>
              <a:rPr lang="en-US" dirty="0"/>
            </a:br>
            <a:endParaRPr spc="-5" dirty="0"/>
          </a:p>
        </p:txBody>
      </p:sp>
      <p:pic>
        <p:nvPicPr>
          <p:cNvPr id="6" name="Picture 5" descr="the-mummy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777" y="609600"/>
            <a:ext cx="1160071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74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638900673_c91c0f1a11_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589" y="0"/>
            <a:ext cx="10365589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486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dr_fdr-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719" y="-76200"/>
            <a:ext cx="13353803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9808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orge-clo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-146641"/>
            <a:ext cx="9220200" cy="7097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5128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ndalf-the-grey-the-lord-of-the-rings-587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0720" y="0"/>
            <a:ext cx="11094720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704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5550" y="3044825"/>
            <a:ext cx="2554605" cy="2708275"/>
          </a:xfrm>
          <a:custGeom>
            <a:avLst/>
            <a:gdLst/>
            <a:ahLst/>
            <a:cxnLst/>
            <a:rect l="l" t="t" r="r" b="b"/>
            <a:pathLst>
              <a:path w="2554604" h="2708275">
                <a:moveTo>
                  <a:pt x="0" y="0"/>
                </a:moveTo>
                <a:lnTo>
                  <a:pt x="2554287" y="0"/>
                </a:lnTo>
                <a:lnTo>
                  <a:pt x="2554287" y="2708275"/>
                </a:lnTo>
                <a:lnTo>
                  <a:pt x="0" y="2708275"/>
                </a:lnTo>
                <a:lnTo>
                  <a:pt x="0" y="0"/>
                </a:lnTo>
                <a:close/>
              </a:path>
            </a:pathLst>
          </a:custGeom>
          <a:solidFill>
            <a:srgbClr val="33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25550" y="3044825"/>
            <a:ext cx="2554605" cy="2708275"/>
          </a:xfrm>
          <a:custGeom>
            <a:avLst/>
            <a:gdLst/>
            <a:ahLst/>
            <a:cxnLst/>
            <a:rect l="l" t="t" r="r" b="b"/>
            <a:pathLst>
              <a:path w="2554604" h="2708275">
                <a:moveTo>
                  <a:pt x="0" y="0"/>
                </a:moveTo>
                <a:lnTo>
                  <a:pt x="2554287" y="0"/>
                </a:lnTo>
                <a:lnTo>
                  <a:pt x="2554287" y="2708275"/>
                </a:lnTo>
                <a:lnTo>
                  <a:pt x="0" y="27082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8675038" y="6673115"/>
            <a:ext cx="8953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dirty="0">
                <a:solidFill>
                  <a:srgbClr val="3180C0"/>
                </a:solidFill>
                <a:latin typeface="Arial"/>
                <a:cs typeface="Arial"/>
              </a:rPr>
              <a:t>4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89275" y="2047875"/>
            <a:ext cx="485774" cy="5333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24362" y="815975"/>
            <a:ext cx="1170114" cy="44176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784600" y="2317750"/>
            <a:ext cx="608330" cy="0"/>
          </a:xfrm>
          <a:custGeom>
            <a:avLst/>
            <a:gdLst/>
            <a:ahLst/>
            <a:cxnLst/>
            <a:rect l="l" t="t" r="r" b="b"/>
            <a:pathLst>
              <a:path w="608329">
                <a:moveTo>
                  <a:pt x="0" y="0"/>
                </a:moveTo>
                <a:lnTo>
                  <a:pt x="608012" y="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70550" y="2317750"/>
            <a:ext cx="297180" cy="9525"/>
          </a:xfrm>
          <a:custGeom>
            <a:avLst/>
            <a:gdLst/>
            <a:ahLst/>
            <a:cxnLst/>
            <a:rect l="l" t="t" r="r" b="b"/>
            <a:pathLst>
              <a:path w="297179" h="9525">
                <a:moveTo>
                  <a:pt x="0" y="0"/>
                </a:moveTo>
                <a:lnTo>
                  <a:pt x="296862" y="9525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031581" y="2738437"/>
            <a:ext cx="0" cy="427355"/>
          </a:xfrm>
          <a:custGeom>
            <a:avLst/>
            <a:gdLst/>
            <a:ahLst/>
            <a:cxnLst/>
            <a:rect l="l" t="t" r="r" b="b"/>
            <a:pathLst>
              <a:path h="427355">
                <a:moveTo>
                  <a:pt x="0" y="0"/>
                </a:moveTo>
                <a:lnTo>
                  <a:pt x="0" y="427037"/>
                </a:lnTo>
              </a:path>
            </a:pathLst>
          </a:custGeom>
          <a:ln w="317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29200" y="1306512"/>
            <a:ext cx="12700" cy="374650"/>
          </a:xfrm>
          <a:custGeom>
            <a:avLst/>
            <a:gdLst/>
            <a:ahLst/>
            <a:cxnLst/>
            <a:rect l="l" t="t" r="r" b="b"/>
            <a:pathLst>
              <a:path w="12700" h="374650">
                <a:moveTo>
                  <a:pt x="0" y="0"/>
                </a:moveTo>
                <a:lnTo>
                  <a:pt x="12700" y="374650"/>
                </a:lnTo>
              </a:path>
            </a:pathLst>
          </a:custGeom>
          <a:ln w="63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92612" y="800100"/>
            <a:ext cx="1273175" cy="506730"/>
          </a:xfrm>
          <a:custGeom>
            <a:avLst/>
            <a:gdLst/>
            <a:ahLst/>
            <a:cxnLst/>
            <a:rect l="l" t="t" r="r" b="b"/>
            <a:pathLst>
              <a:path w="1273175" h="506730">
                <a:moveTo>
                  <a:pt x="0" y="0"/>
                </a:moveTo>
                <a:lnTo>
                  <a:pt x="1273175" y="0"/>
                </a:lnTo>
                <a:lnTo>
                  <a:pt x="1273175" y="506412"/>
                </a:lnTo>
                <a:lnTo>
                  <a:pt x="0" y="506412"/>
                </a:lnTo>
                <a:lnTo>
                  <a:pt x="0" y="0"/>
                </a:lnTo>
                <a:close/>
              </a:path>
            </a:pathLst>
          </a:custGeom>
          <a:ln w="6350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927225" y="1968500"/>
            <a:ext cx="1857375" cy="700405"/>
          </a:xfrm>
          <a:custGeom>
            <a:avLst/>
            <a:gdLst/>
            <a:ahLst/>
            <a:cxnLst/>
            <a:rect l="l" t="t" r="r" b="b"/>
            <a:pathLst>
              <a:path w="1857375" h="700405">
                <a:moveTo>
                  <a:pt x="0" y="0"/>
                </a:moveTo>
                <a:lnTo>
                  <a:pt x="1857375" y="0"/>
                </a:lnTo>
                <a:lnTo>
                  <a:pt x="1857375" y="700087"/>
                </a:lnTo>
                <a:lnTo>
                  <a:pt x="0" y="70008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392612" y="1900237"/>
            <a:ext cx="1278255" cy="833755"/>
          </a:xfrm>
          <a:custGeom>
            <a:avLst/>
            <a:gdLst/>
            <a:ahLst/>
            <a:cxnLst/>
            <a:rect l="l" t="t" r="r" b="b"/>
            <a:pathLst>
              <a:path w="1278254" h="833755">
                <a:moveTo>
                  <a:pt x="0" y="0"/>
                </a:moveTo>
                <a:lnTo>
                  <a:pt x="1277937" y="0"/>
                </a:lnTo>
                <a:lnTo>
                  <a:pt x="1277937" y="833437"/>
                </a:lnTo>
                <a:lnTo>
                  <a:pt x="0" y="833437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703511" y="2527300"/>
            <a:ext cx="2329180" cy="431800"/>
          </a:xfrm>
          <a:custGeom>
            <a:avLst/>
            <a:gdLst/>
            <a:ahLst/>
            <a:cxnLst/>
            <a:rect l="l" t="t" r="r" b="b"/>
            <a:pathLst>
              <a:path w="2329179" h="431800">
                <a:moveTo>
                  <a:pt x="2328862" y="0"/>
                </a:moveTo>
                <a:lnTo>
                  <a:pt x="2328862" y="431800"/>
                </a:lnTo>
                <a:lnTo>
                  <a:pt x="0" y="431800"/>
                </a:lnTo>
              </a:path>
            </a:pathLst>
          </a:custGeom>
          <a:ln w="6350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967412" y="2068512"/>
            <a:ext cx="1752600" cy="517525"/>
          </a:xfrm>
          <a:custGeom>
            <a:avLst/>
            <a:gdLst/>
            <a:ahLst/>
            <a:cxnLst/>
            <a:rect l="l" t="t" r="r" b="b"/>
            <a:pathLst>
              <a:path w="1752600" h="517525">
                <a:moveTo>
                  <a:pt x="0" y="0"/>
                </a:moveTo>
                <a:lnTo>
                  <a:pt x="1752600" y="0"/>
                </a:lnTo>
                <a:lnTo>
                  <a:pt x="1752600" y="517525"/>
                </a:lnTo>
                <a:lnTo>
                  <a:pt x="0" y="5175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202917" y="2235621"/>
            <a:ext cx="138049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B</a:t>
            </a:r>
            <a:r>
              <a:rPr sz="1400" spc="-5" dirty="0">
                <a:latin typeface="Arial"/>
                <a:cs typeface="Arial"/>
              </a:rPr>
              <a:t>a</a:t>
            </a:r>
            <a:r>
              <a:rPr sz="1400" dirty="0">
                <a:latin typeface="Arial"/>
                <a:cs typeface="Arial"/>
              </a:rPr>
              <a:t>n</a:t>
            </a:r>
            <a:r>
              <a:rPr sz="1400" spc="5" dirty="0">
                <a:latin typeface="Arial"/>
                <a:cs typeface="Arial"/>
              </a:rPr>
              <a:t>k/</a:t>
            </a:r>
            <a:r>
              <a:rPr sz="1400" dirty="0">
                <a:latin typeface="Arial"/>
                <a:cs typeface="Arial"/>
              </a:rPr>
              <a:t>Bo</a:t>
            </a:r>
            <a:r>
              <a:rPr sz="1400" spc="-5" dirty="0">
                <a:latin typeface="Arial"/>
                <a:cs typeface="Arial"/>
              </a:rPr>
              <a:t>n</a:t>
            </a:r>
            <a:r>
              <a:rPr sz="1400" spc="-15" dirty="0">
                <a:latin typeface="Arial"/>
                <a:cs typeface="Arial"/>
              </a:rPr>
              <a:t>d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spc="-20" dirty="0">
                <a:latin typeface="Arial"/>
                <a:cs typeface="Arial"/>
              </a:rPr>
              <a:t>T</a:t>
            </a:r>
            <a:r>
              <a:rPr sz="1400" spc="5" dirty="0">
                <a:latin typeface="Arial"/>
                <a:cs typeface="Arial"/>
              </a:rPr>
              <a:t>I</a:t>
            </a:r>
            <a:r>
              <a:rPr sz="1400" spc="-10" dirty="0">
                <a:latin typeface="Arial"/>
                <a:cs typeface="Arial"/>
              </a:rPr>
              <a:t>FI</a:t>
            </a:r>
            <a:r>
              <a:rPr sz="1400" dirty="0">
                <a:latin typeface="Arial"/>
                <a:cs typeface="Arial"/>
              </a:rPr>
              <a:t>A</a:t>
            </a:r>
            <a:endParaRPr sz="14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400175" y="3167062"/>
            <a:ext cx="2174875" cy="14604"/>
          </a:xfrm>
          <a:custGeom>
            <a:avLst/>
            <a:gdLst/>
            <a:ahLst/>
            <a:cxnLst/>
            <a:rect l="l" t="t" r="r" b="b"/>
            <a:pathLst>
              <a:path w="2174875" h="14605">
                <a:moveTo>
                  <a:pt x="0" y="14287"/>
                </a:moveTo>
                <a:lnTo>
                  <a:pt x="2174875" y="14287"/>
                </a:lnTo>
                <a:lnTo>
                  <a:pt x="2174875" y="0"/>
                </a:lnTo>
                <a:lnTo>
                  <a:pt x="0" y="0"/>
                </a:lnTo>
                <a:lnTo>
                  <a:pt x="0" y="142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00175" y="3403600"/>
            <a:ext cx="2174875" cy="871855"/>
          </a:xfrm>
          <a:custGeom>
            <a:avLst/>
            <a:gdLst/>
            <a:ahLst/>
            <a:cxnLst/>
            <a:rect l="l" t="t" r="r" b="b"/>
            <a:pathLst>
              <a:path w="2174875" h="871854">
                <a:moveTo>
                  <a:pt x="0" y="871537"/>
                </a:moveTo>
                <a:lnTo>
                  <a:pt x="2174875" y="871537"/>
                </a:lnTo>
                <a:lnTo>
                  <a:pt x="2174875" y="0"/>
                </a:lnTo>
                <a:lnTo>
                  <a:pt x="0" y="0"/>
                </a:lnTo>
                <a:lnTo>
                  <a:pt x="0" y="8715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00175" y="3167062"/>
            <a:ext cx="2174875" cy="1108075"/>
          </a:xfrm>
          <a:custGeom>
            <a:avLst/>
            <a:gdLst/>
            <a:ahLst/>
            <a:cxnLst/>
            <a:rect l="l" t="t" r="r" b="b"/>
            <a:pathLst>
              <a:path w="2174875" h="1108075">
                <a:moveTo>
                  <a:pt x="0" y="0"/>
                </a:moveTo>
                <a:lnTo>
                  <a:pt x="2174875" y="0"/>
                </a:lnTo>
                <a:lnTo>
                  <a:pt x="2174875" y="1108075"/>
                </a:lnTo>
                <a:lnTo>
                  <a:pt x="0" y="11080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25887" y="3165475"/>
            <a:ext cx="2209800" cy="1108075"/>
          </a:xfrm>
          <a:custGeom>
            <a:avLst/>
            <a:gdLst/>
            <a:ahLst/>
            <a:cxnLst/>
            <a:rect l="l" t="t" r="r" b="b"/>
            <a:pathLst>
              <a:path w="2209800" h="1108075">
                <a:moveTo>
                  <a:pt x="0" y="0"/>
                </a:moveTo>
                <a:lnTo>
                  <a:pt x="2209800" y="0"/>
                </a:lnTo>
                <a:lnTo>
                  <a:pt x="2209800" y="1108075"/>
                </a:lnTo>
                <a:lnTo>
                  <a:pt x="0" y="110807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43037" y="4699000"/>
            <a:ext cx="2110105" cy="854075"/>
          </a:xfrm>
          <a:custGeom>
            <a:avLst/>
            <a:gdLst/>
            <a:ahLst/>
            <a:cxnLst/>
            <a:rect l="l" t="t" r="r" b="b"/>
            <a:pathLst>
              <a:path w="2110104" h="854075">
                <a:moveTo>
                  <a:pt x="0" y="854075"/>
                </a:moveTo>
                <a:lnTo>
                  <a:pt x="2109787" y="854075"/>
                </a:lnTo>
                <a:lnTo>
                  <a:pt x="2109787" y="0"/>
                </a:lnTo>
                <a:lnTo>
                  <a:pt x="0" y="0"/>
                </a:lnTo>
                <a:lnTo>
                  <a:pt x="0" y="8540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43037" y="4486275"/>
            <a:ext cx="2110105" cy="1066800"/>
          </a:xfrm>
          <a:custGeom>
            <a:avLst/>
            <a:gdLst/>
            <a:ahLst/>
            <a:cxnLst/>
            <a:rect l="l" t="t" r="r" b="b"/>
            <a:pathLst>
              <a:path w="2110104" h="1066800">
                <a:moveTo>
                  <a:pt x="0" y="0"/>
                </a:moveTo>
                <a:lnTo>
                  <a:pt x="2109787" y="0"/>
                </a:lnTo>
                <a:lnTo>
                  <a:pt x="2109787" y="1066800"/>
                </a:lnTo>
                <a:lnTo>
                  <a:pt x="0" y="1066800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28750" y="4476750"/>
            <a:ext cx="2122805" cy="222250"/>
          </a:xfrm>
          <a:custGeom>
            <a:avLst/>
            <a:gdLst/>
            <a:ahLst/>
            <a:cxnLst/>
            <a:rect l="l" t="t" r="r" b="b"/>
            <a:pathLst>
              <a:path w="2122804" h="222250">
                <a:moveTo>
                  <a:pt x="0" y="0"/>
                </a:moveTo>
                <a:lnTo>
                  <a:pt x="2122487" y="0"/>
                </a:lnTo>
                <a:lnTo>
                  <a:pt x="2122487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107819" y="4506674"/>
            <a:ext cx="7645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esi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gn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487613" y="4275137"/>
            <a:ext cx="3175" cy="201930"/>
          </a:xfrm>
          <a:custGeom>
            <a:avLst/>
            <a:gdLst/>
            <a:ahLst/>
            <a:cxnLst/>
            <a:rect l="l" t="t" r="r" b="b"/>
            <a:pathLst>
              <a:path w="3175" h="201929">
                <a:moveTo>
                  <a:pt x="0" y="0"/>
                </a:moveTo>
                <a:lnTo>
                  <a:pt x="0" y="100799"/>
                </a:lnTo>
                <a:lnTo>
                  <a:pt x="3175" y="100799"/>
                </a:lnTo>
                <a:lnTo>
                  <a:pt x="3175" y="20161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97450" y="2955925"/>
            <a:ext cx="2193925" cy="196850"/>
          </a:xfrm>
          <a:custGeom>
            <a:avLst/>
            <a:gdLst/>
            <a:ahLst/>
            <a:cxnLst/>
            <a:rect l="l" t="t" r="r" b="b"/>
            <a:pathLst>
              <a:path w="2193925" h="196850">
                <a:moveTo>
                  <a:pt x="0" y="0"/>
                </a:moveTo>
                <a:lnTo>
                  <a:pt x="2193925" y="0"/>
                </a:lnTo>
                <a:lnTo>
                  <a:pt x="2193925" y="196850"/>
                </a:lnTo>
              </a:path>
            </a:pathLst>
          </a:custGeom>
          <a:ln w="6350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671763" y="4968875"/>
            <a:ext cx="747711" cy="2428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017712" y="3405187"/>
            <a:ext cx="1144586" cy="3762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022475" y="2168525"/>
            <a:ext cx="917574" cy="3016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203450" y="4006850"/>
            <a:ext cx="644524" cy="23018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928812" y="1743075"/>
            <a:ext cx="1857375" cy="222250"/>
          </a:xfrm>
          <a:custGeom>
            <a:avLst/>
            <a:gdLst/>
            <a:ahLst/>
            <a:cxnLst/>
            <a:rect l="l" t="t" r="r" b="b"/>
            <a:pathLst>
              <a:path w="1857375" h="222250">
                <a:moveTo>
                  <a:pt x="0" y="0"/>
                </a:moveTo>
                <a:lnTo>
                  <a:pt x="1857375" y="0"/>
                </a:lnTo>
                <a:lnTo>
                  <a:pt x="1857375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195005" y="1772998"/>
            <a:ext cx="13252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qu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200" b="1" spc="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200" b="1" spc="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pon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67412" y="1843087"/>
            <a:ext cx="1762125" cy="222250"/>
          </a:xfrm>
          <a:custGeom>
            <a:avLst/>
            <a:gdLst/>
            <a:ahLst/>
            <a:cxnLst/>
            <a:rect l="l" t="t" r="r" b="b"/>
            <a:pathLst>
              <a:path w="1762125" h="222250">
                <a:moveTo>
                  <a:pt x="0" y="0"/>
                </a:moveTo>
                <a:lnTo>
                  <a:pt x="1762125" y="0"/>
                </a:lnTo>
                <a:lnTo>
                  <a:pt x="1762125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538436" y="1873011"/>
            <a:ext cx="619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nd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524000" y="4867275"/>
            <a:ext cx="825499" cy="48418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391025" y="1681162"/>
            <a:ext cx="1285875" cy="222250"/>
          </a:xfrm>
          <a:custGeom>
            <a:avLst/>
            <a:gdLst/>
            <a:ahLst/>
            <a:cxnLst/>
            <a:rect l="l" t="t" r="r" b="b"/>
            <a:pathLst>
              <a:path w="1285875" h="222250">
                <a:moveTo>
                  <a:pt x="0" y="0"/>
                </a:moveTo>
                <a:lnTo>
                  <a:pt x="1285875" y="0"/>
                </a:lnTo>
                <a:lnTo>
                  <a:pt x="1285875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652676" y="1711086"/>
            <a:ext cx="7620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20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390650" y="3181350"/>
            <a:ext cx="2190750" cy="222250"/>
          </a:xfrm>
          <a:custGeom>
            <a:avLst/>
            <a:gdLst/>
            <a:ahLst/>
            <a:cxnLst/>
            <a:rect l="l" t="t" r="r" b="b"/>
            <a:pathLst>
              <a:path w="2190750" h="222250">
                <a:moveTo>
                  <a:pt x="0" y="0"/>
                </a:moveTo>
                <a:lnTo>
                  <a:pt x="2190750" y="0"/>
                </a:lnTo>
                <a:lnTo>
                  <a:pt x="2190750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594358" y="3177745"/>
            <a:ext cx="178244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esi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gn-Bu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ild</a:t>
            </a:r>
            <a:r>
              <a:rPr sz="1200" b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rac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3919537" y="3173412"/>
            <a:ext cx="2209800" cy="222250"/>
          </a:xfrm>
          <a:custGeom>
            <a:avLst/>
            <a:gdLst/>
            <a:ahLst/>
            <a:cxnLst/>
            <a:rect l="l" t="t" r="r" b="b"/>
            <a:pathLst>
              <a:path w="2209800" h="222250">
                <a:moveTo>
                  <a:pt x="0" y="0"/>
                </a:moveTo>
                <a:lnTo>
                  <a:pt x="2209800" y="0"/>
                </a:lnTo>
                <a:lnTo>
                  <a:pt x="2209800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027233" y="3203336"/>
            <a:ext cx="1993264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era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on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&amp; 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ce</a:t>
            </a:r>
            <a:endParaRPr sz="1200">
              <a:latin typeface="Arial"/>
              <a:cs typeface="Arial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78325" y="615950"/>
            <a:ext cx="1285875" cy="222250"/>
          </a:xfrm>
          <a:custGeom>
            <a:avLst/>
            <a:gdLst/>
            <a:ahLst/>
            <a:cxnLst/>
            <a:rect l="l" t="t" r="r" b="b"/>
            <a:pathLst>
              <a:path w="1285875" h="222250">
                <a:moveTo>
                  <a:pt x="0" y="0"/>
                </a:moveTo>
                <a:lnTo>
                  <a:pt x="1285875" y="0"/>
                </a:lnTo>
                <a:lnTo>
                  <a:pt x="1285875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769516" y="645874"/>
            <a:ext cx="5041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er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149475" y="3702050"/>
            <a:ext cx="746224" cy="2539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486025" y="2954337"/>
            <a:ext cx="2387600" cy="227329"/>
          </a:xfrm>
          <a:custGeom>
            <a:avLst/>
            <a:gdLst/>
            <a:ahLst/>
            <a:cxnLst/>
            <a:rect l="l" t="t" r="r" b="b"/>
            <a:pathLst>
              <a:path w="2387600" h="227330">
                <a:moveTo>
                  <a:pt x="2387600" y="0"/>
                </a:moveTo>
                <a:lnTo>
                  <a:pt x="0" y="0"/>
                </a:lnTo>
                <a:lnTo>
                  <a:pt x="0" y="227012"/>
                </a:lnTo>
              </a:path>
            </a:pathLst>
          </a:custGeom>
          <a:ln w="6350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477000" y="3152775"/>
            <a:ext cx="1581150" cy="222250"/>
          </a:xfrm>
          <a:custGeom>
            <a:avLst/>
            <a:gdLst/>
            <a:ahLst/>
            <a:cxnLst/>
            <a:rect l="l" t="t" r="r" b="b"/>
            <a:pathLst>
              <a:path w="1581150" h="222250">
                <a:moveTo>
                  <a:pt x="0" y="0"/>
                </a:moveTo>
                <a:lnTo>
                  <a:pt x="1581150" y="0"/>
                </a:lnTo>
                <a:lnTo>
                  <a:pt x="1581150" y="222250"/>
                </a:lnTo>
                <a:lnTo>
                  <a:pt x="0" y="222250"/>
                </a:lnTo>
                <a:lnTo>
                  <a:pt x="0" y="0"/>
                </a:lnTo>
                <a:close/>
              </a:path>
            </a:pathLst>
          </a:custGeom>
          <a:solidFill>
            <a:srgbClr val="8CC5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598411" y="3182698"/>
            <a:ext cx="133921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9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lli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200" b="1" spc="2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Cont</a:t>
            </a:r>
            <a:r>
              <a:rPr sz="1200" b="1" dirty="0">
                <a:solidFill>
                  <a:srgbClr val="FFFFFF"/>
                </a:solidFill>
                <a:latin typeface="Arial"/>
                <a:cs typeface="Arial"/>
              </a:rPr>
              <a:t>rac</a:t>
            </a:r>
            <a:r>
              <a:rPr sz="1200" b="1" spc="-5" dirty="0">
                <a:solidFill>
                  <a:srgbClr val="FFFFFF"/>
                </a:solidFill>
                <a:latin typeface="Arial"/>
                <a:cs typeface="Arial"/>
              </a:rPr>
              <a:t>tor</a:t>
            </a:r>
            <a:endParaRPr sz="12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481762" y="3379787"/>
            <a:ext cx="1576705" cy="517525"/>
          </a:xfrm>
          <a:custGeom>
            <a:avLst/>
            <a:gdLst/>
            <a:ahLst/>
            <a:cxnLst/>
            <a:rect l="l" t="t" r="r" b="b"/>
            <a:pathLst>
              <a:path w="1576704" h="517525">
                <a:moveTo>
                  <a:pt x="0" y="0"/>
                </a:moveTo>
                <a:lnTo>
                  <a:pt x="1576387" y="0"/>
                </a:lnTo>
                <a:lnTo>
                  <a:pt x="1576387" y="517525"/>
                </a:lnTo>
                <a:lnTo>
                  <a:pt x="0" y="517525"/>
                </a:lnTo>
                <a:lnTo>
                  <a:pt x="0" y="0"/>
                </a:lnTo>
                <a:close/>
              </a:path>
            </a:pathLst>
          </a:custGeom>
          <a:ln w="9525">
            <a:solidFill>
              <a:srgbClr val="8CC54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133081" y="3546896"/>
            <a:ext cx="27368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dirty="0">
                <a:latin typeface="Arial"/>
                <a:cs typeface="Arial"/>
              </a:rPr>
              <a:t>3M</a:t>
            </a:r>
            <a:endParaRPr sz="1400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471492" y="2146300"/>
            <a:ext cx="1147533" cy="3413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135695" y="3593307"/>
            <a:ext cx="1793357" cy="53339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5248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olvay-Conference-1927-Colourized-einste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6913"/>
            <a:ext cx="9162523" cy="60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4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he_good__the_bad_and_the_ugly_by_kwad_rat-d5id9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3330"/>
            <a:ext cx="9144000" cy="593467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  <a:latin typeface="Charter Black"/>
                <a:cs typeface="Charter Black"/>
              </a:rPr>
              <a:t>Concrete Specifications</a:t>
            </a:r>
            <a:endParaRPr lang="en-US" sz="5400" dirty="0">
              <a:solidFill>
                <a:srgbClr val="FF0000"/>
              </a:solidFill>
              <a:latin typeface="Charter Black"/>
              <a:cs typeface="Charter Black"/>
            </a:endParaRPr>
          </a:p>
        </p:txBody>
      </p:sp>
    </p:spTree>
    <p:extLst>
      <p:ext uri="{BB962C8B-B14F-4D97-AF65-F5344CB8AC3E}">
        <p14:creationId xmlns:p14="http://schemas.microsoft.com/office/powerpoint/2010/main" val="4193123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14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Transition Here to Henry’s Thoughts for What They are Worth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158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CE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0" y="-1"/>
            <a:ext cx="13986086" cy="699304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Mid Town Tunnel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0101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you Design for 120 Years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Look at environmental parameters (brackish water, temperatures, etc.)</a:t>
            </a:r>
          </a:p>
          <a:p>
            <a:r>
              <a:rPr lang="en-US" dirty="0" smtClean="0"/>
              <a:t>Look at the geometry of the structure</a:t>
            </a:r>
          </a:p>
          <a:p>
            <a:r>
              <a:rPr lang="en-US" dirty="0" smtClean="0"/>
              <a:t>Look at rebar cover</a:t>
            </a:r>
          </a:p>
          <a:p>
            <a:r>
              <a:rPr lang="en-US" dirty="0" smtClean="0"/>
              <a:t>Apply a whole bunch of models (</a:t>
            </a:r>
            <a:r>
              <a:rPr lang="en-US" dirty="0" err="1" smtClean="0"/>
              <a:t>scm</a:t>
            </a:r>
            <a:r>
              <a:rPr lang="en-US" dirty="0" smtClean="0"/>
              <a:t> replacement levels, corrosion inhibitors, black steel vs. coated, etc.)</a:t>
            </a:r>
          </a:p>
          <a:p>
            <a:r>
              <a:rPr lang="en-US" dirty="0" smtClean="0"/>
              <a:t>Run a ton of trial batches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94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0">
              <a:lnSpc>
                <a:spcPct val="100000"/>
              </a:lnSpc>
            </a:pPr>
            <a:r>
              <a:rPr dirty="0"/>
              <a:t>12</a:t>
            </a:r>
            <a:r>
              <a:rPr spc="-5" dirty="0"/>
              <a:t>0</a:t>
            </a:r>
            <a:r>
              <a:rPr spc="5" dirty="0"/>
              <a:t> </a:t>
            </a:r>
            <a:r>
              <a:rPr spc="-15" dirty="0"/>
              <a:t>Y</a:t>
            </a:r>
            <a:r>
              <a:rPr dirty="0"/>
              <a:t>ea</a:t>
            </a:r>
            <a:r>
              <a:rPr spc="-5" dirty="0"/>
              <a:t>r</a:t>
            </a:r>
            <a:r>
              <a:rPr spc="5" dirty="0"/>
              <a:t> </a:t>
            </a:r>
            <a:r>
              <a:rPr spc="-15" dirty="0"/>
              <a:t>S</a:t>
            </a:r>
            <a:r>
              <a:rPr dirty="0"/>
              <a:t>erv</a:t>
            </a:r>
            <a:r>
              <a:rPr spc="-5" dirty="0"/>
              <a:t>i</a:t>
            </a:r>
            <a:r>
              <a:rPr dirty="0"/>
              <a:t>c</a:t>
            </a:r>
            <a:r>
              <a:rPr spc="-5" dirty="0"/>
              <a:t>e</a:t>
            </a:r>
            <a:r>
              <a:rPr spc="5" dirty="0"/>
              <a:t> </a:t>
            </a:r>
            <a:r>
              <a:rPr spc="-15" dirty="0"/>
              <a:t>L</a:t>
            </a:r>
            <a:r>
              <a:rPr spc="-5" dirty="0"/>
              <a:t>i</a:t>
            </a:r>
            <a:r>
              <a:rPr dirty="0"/>
              <a:t>f</a:t>
            </a:r>
            <a:r>
              <a:rPr spc="-5" dirty="0"/>
              <a:t>e</a:t>
            </a:r>
            <a:r>
              <a:rPr spc="5" dirty="0"/>
              <a:t> </a:t>
            </a:r>
            <a:r>
              <a:rPr dirty="0"/>
              <a:t>(c</a:t>
            </a:r>
            <a:r>
              <a:rPr spc="-15" dirty="0"/>
              <a:t>on</a:t>
            </a:r>
            <a:r>
              <a:rPr dirty="0"/>
              <a:t>t</a:t>
            </a:r>
            <a:r>
              <a:rPr spc="-5" dirty="0"/>
              <a:t>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165" y="927766"/>
            <a:ext cx="4897755" cy="7505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5" dirty="0">
                <a:latin typeface="Arial"/>
                <a:cs typeface="Arial"/>
              </a:rPr>
              <a:t>ode</a:t>
            </a:r>
            <a:r>
              <a:rPr sz="2400" b="1" dirty="0">
                <a:latin typeface="Arial"/>
                <a:cs typeface="Arial"/>
              </a:rPr>
              <a:t>ls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D</a:t>
            </a:r>
            <a:r>
              <a:rPr sz="2400" b="1" dirty="0">
                <a:latin typeface="Arial"/>
                <a:cs typeface="Arial"/>
              </a:rPr>
              <a:t>ri</a:t>
            </a:r>
            <a:r>
              <a:rPr sz="2400" b="1" spc="-5" dirty="0">
                <a:latin typeface="Arial"/>
                <a:cs typeface="Arial"/>
              </a:rPr>
              <a:t>v</a:t>
            </a:r>
            <a:r>
              <a:rPr sz="2400" b="1" dirty="0">
                <a:latin typeface="Arial"/>
                <a:cs typeface="Arial"/>
              </a:rPr>
              <a:t>e </a:t>
            </a:r>
            <a:r>
              <a:rPr sz="2400" b="1" spc="-5" dirty="0">
                <a:latin typeface="Arial"/>
                <a:cs typeface="Arial"/>
              </a:rPr>
              <a:t>Conc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te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To</a:t>
            </a:r>
            <a:r>
              <a:rPr sz="2400" b="1" spc="25" dirty="0">
                <a:latin typeface="Arial"/>
                <a:cs typeface="Arial"/>
              </a:rPr>
              <a:t>w</a:t>
            </a: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ds</a:t>
            </a:r>
            <a:endParaRPr sz="2400" dirty="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SzPct val="75000"/>
              <a:buChar char="•"/>
              <a:tabLst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Corro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dirty="0">
                <a:latin typeface="Arial"/>
                <a:cs typeface="Arial"/>
              </a:rPr>
              <a:t>ion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</a:t>
            </a:r>
            <a:r>
              <a:rPr sz="2000" dirty="0">
                <a:latin typeface="Arial"/>
                <a:cs typeface="Arial"/>
              </a:rPr>
              <a:t>nhibi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or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788288" y="1817386"/>
            <a:ext cx="1581150" cy="1118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8125" indent="-225425">
              <a:lnSpc>
                <a:spcPct val="100000"/>
              </a:lnSpc>
              <a:buClr>
                <a:srgbClr val="303030"/>
              </a:buClr>
              <a:buSzPct val="75000"/>
              <a:buChar char="•"/>
              <a:tabLst>
                <a:tab pos="238760" algn="l"/>
              </a:tabLst>
            </a:pPr>
            <a:r>
              <a:rPr sz="2000" spc="-5" dirty="0">
                <a:latin typeface="Arial"/>
                <a:cs typeface="Arial"/>
              </a:rPr>
              <a:t>Si</a:t>
            </a:r>
            <a:r>
              <a:rPr sz="2000" dirty="0">
                <a:latin typeface="Arial"/>
                <a:cs typeface="Arial"/>
              </a:rPr>
              <a:t>li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Fu</a:t>
            </a:r>
            <a:r>
              <a:rPr sz="2000" spc="-5" dirty="0">
                <a:latin typeface="Arial"/>
                <a:cs typeface="Arial"/>
              </a:rPr>
              <a:t>me</a:t>
            </a:r>
            <a:endParaRPr sz="2000">
              <a:latin typeface="Arial"/>
              <a:cs typeface="Arial"/>
            </a:endParaRPr>
          </a:p>
          <a:p>
            <a:pPr marL="238125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SzPct val="75000"/>
              <a:buChar char="•"/>
              <a:tabLst>
                <a:tab pos="238760" algn="l"/>
              </a:tabLst>
            </a:pPr>
            <a:r>
              <a:rPr sz="2000" dirty="0">
                <a:latin typeface="Arial"/>
                <a:cs typeface="Arial"/>
              </a:rPr>
              <a:t>Low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5" dirty="0">
                <a:latin typeface="Arial"/>
                <a:cs typeface="Arial"/>
              </a:rPr>
              <a:t>w</a:t>
            </a:r>
            <a:r>
              <a:rPr sz="2000" spc="-10" dirty="0">
                <a:latin typeface="Arial"/>
                <a:cs typeface="Arial"/>
              </a:rPr>
              <a:t>/</a:t>
            </a:r>
            <a:r>
              <a:rPr sz="2000" spc="5" dirty="0">
                <a:latin typeface="Arial"/>
                <a:cs typeface="Arial"/>
              </a:rPr>
              <a:t>c</a:t>
            </a:r>
            <a:r>
              <a:rPr sz="2000" dirty="0">
                <a:latin typeface="Arial"/>
                <a:cs typeface="Arial"/>
              </a:rPr>
              <a:t>m</a:t>
            </a:r>
            <a:endParaRPr sz="2000">
              <a:latin typeface="Arial"/>
              <a:cs typeface="Arial"/>
            </a:endParaRPr>
          </a:p>
          <a:p>
            <a:pPr marL="238125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SzPct val="75000"/>
              <a:buChar char="•"/>
              <a:tabLst>
                <a:tab pos="238760" algn="l"/>
              </a:tabLst>
            </a:pPr>
            <a:r>
              <a:rPr sz="2000" dirty="0">
                <a:latin typeface="Arial"/>
                <a:cs typeface="Arial"/>
              </a:rPr>
              <a:t>High</a:t>
            </a:r>
            <a:r>
              <a:rPr sz="2000" spc="-5" dirty="0">
                <a:latin typeface="Arial"/>
                <a:cs typeface="Arial"/>
              </a:rPr>
              <a:t> S</a:t>
            </a:r>
            <a:r>
              <a:rPr sz="2000" dirty="0">
                <a:latin typeface="Arial"/>
                <a:cs typeface="Arial"/>
              </a:rPr>
              <a:t>C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8165" y="3244246"/>
            <a:ext cx="2628900" cy="1169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-5" dirty="0">
                <a:latin typeface="Arial"/>
                <a:cs typeface="Arial"/>
              </a:rPr>
              <a:t>s</a:t>
            </a:r>
            <a:r>
              <a:rPr sz="2400" b="1" dirty="0">
                <a:latin typeface="Arial"/>
                <a:cs typeface="Arial"/>
              </a:rPr>
              <a:t>o Im</a:t>
            </a:r>
            <a:r>
              <a:rPr sz="2400" b="1" spc="-5" dirty="0">
                <a:latin typeface="Arial"/>
                <a:cs typeface="Arial"/>
              </a:rPr>
              <a:t>po</a:t>
            </a:r>
            <a:r>
              <a:rPr sz="2400" b="1" dirty="0">
                <a:latin typeface="Arial"/>
                <a:cs typeface="Arial"/>
              </a:rPr>
              <a:t>rt</a:t>
            </a:r>
            <a:r>
              <a:rPr sz="2400" b="1" spc="-5" dirty="0">
                <a:latin typeface="Arial"/>
                <a:cs typeface="Arial"/>
              </a:rPr>
              <a:t>ant</a:t>
            </a:r>
            <a:endParaRPr sz="24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5"/>
              </a:spcBef>
              <a:buClr>
                <a:srgbClr val="303030"/>
              </a:buClr>
              <a:buSzPct val="75000"/>
              <a:buChar char="•"/>
              <a:tabLst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Low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a</a:t>
            </a:r>
            <a:r>
              <a:rPr sz="2000" spc="5" dirty="0">
                <a:latin typeface="Arial"/>
                <a:cs typeface="Arial"/>
              </a:rPr>
              <a:t>s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1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Con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ent</a:t>
            </a:r>
            <a:endParaRPr sz="20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SzPct val="75000"/>
              <a:buChar char="•"/>
              <a:tabLst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Cra</a:t>
            </a:r>
            <a:r>
              <a:rPr sz="2000" spc="5" dirty="0">
                <a:latin typeface="Arial"/>
                <a:cs typeface="Arial"/>
              </a:rPr>
              <a:t>ck</a:t>
            </a:r>
            <a:r>
              <a:rPr sz="2000" dirty="0">
                <a:latin typeface="Arial"/>
                <a:cs typeface="Arial"/>
              </a:rPr>
              <a:t>ing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297132" y="4310737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297132" y="3947955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01631" y="3585173"/>
            <a:ext cx="857250" cy="0"/>
          </a:xfrm>
          <a:custGeom>
            <a:avLst/>
            <a:gdLst/>
            <a:ahLst/>
            <a:cxnLst/>
            <a:rect l="l" t="t" r="r" b="b"/>
            <a:pathLst>
              <a:path w="857250">
                <a:moveTo>
                  <a:pt x="0" y="0"/>
                </a:moveTo>
                <a:lnTo>
                  <a:pt x="857236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297132" y="3585173"/>
            <a:ext cx="2039620" cy="0"/>
          </a:xfrm>
          <a:custGeom>
            <a:avLst/>
            <a:gdLst/>
            <a:ahLst/>
            <a:cxnLst/>
            <a:rect l="l" t="t" r="r" b="b"/>
            <a:pathLst>
              <a:path w="2039620">
                <a:moveTo>
                  <a:pt x="0" y="0"/>
                </a:moveTo>
                <a:lnTo>
                  <a:pt x="203949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297132" y="3216976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297132" y="2854194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297132" y="2485998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97132" y="2123216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297132" y="1760434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97134" y="1760435"/>
            <a:ext cx="2962275" cy="2919095"/>
          </a:xfrm>
          <a:custGeom>
            <a:avLst/>
            <a:gdLst/>
            <a:ahLst/>
            <a:cxnLst/>
            <a:rect l="l" t="t" r="r" b="b"/>
            <a:pathLst>
              <a:path w="2962275" h="2919095">
                <a:moveTo>
                  <a:pt x="0" y="0"/>
                </a:moveTo>
                <a:lnTo>
                  <a:pt x="2961734" y="0"/>
                </a:lnTo>
                <a:lnTo>
                  <a:pt x="2961734" y="2918499"/>
                </a:lnTo>
                <a:lnTo>
                  <a:pt x="0" y="2918499"/>
                </a:lnTo>
                <a:lnTo>
                  <a:pt x="0" y="0"/>
                </a:lnTo>
                <a:close/>
              </a:path>
            </a:pathLst>
          </a:custGeom>
          <a:ln w="474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297132" y="1760434"/>
            <a:ext cx="0" cy="2919095"/>
          </a:xfrm>
          <a:custGeom>
            <a:avLst/>
            <a:gdLst/>
            <a:ahLst/>
            <a:cxnLst/>
            <a:rect l="l" t="t" r="r" b="b"/>
            <a:pathLst>
              <a:path h="2919095">
                <a:moveTo>
                  <a:pt x="0" y="2918499"/>
                </a:moveTo>
                <a:lnTo>
                  <a:pt x="0" y="0"/>
                </a:lnTo>
              </a:path>
            </a:pathLst>
          </a:custGeom>
          <a:ln w="406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7" name="object 17"/>
          <p:cNvSpPr/>
          <p:nvPr/>
        </p:nvSpPr>
        <p:spPr>
          <a:xfrm>
            <a:off x="5256505" y="4678934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8" name="object 18"/>
          <p:cNvSpPr/>
          <p:nvPr/>
        </p:nvSpPr>
        <p:spPr>
          <a:xfrm>
            <a:off x="5256505" y="4310737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9" name="object 19"/>
          <p:cNvSpPr/>
          <p:nvPr/>
        </p:nvSpPr>
        <p:spPr>
          <a:xfrm>
            <a:off x="5256505" y="3947955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0" name="object 20"/>
          <p:cNvSpPr/>
          <p:nvPr/>
        </p:nvSpPr>
        <p:spPr>
          <a:xfrm>
            <a:off x="5256505" y="3585173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1" name="object 21"/>
          <p:cNvSpPr/>
          <p:nvPr/>
        </p:nvSpPr>
        <p:spPr>
          <a:xfrm>
            <a:off x="5256505" y="3216976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2" name="object 22"/>
          <p:cNvSpPr/>
          <p:nvPr/>
        </p:nvSpPr>
        <p:spPr>
          <a:xfrm>
            <a:off x="5256505" y="2854194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3" name="object 23"/>
          <p:cNvSpPr/>
          <p:nvPr/>
        </p:nvSpPr>
        <p:spPr>
          <a:xfrm>
            <a:off x="5256505" y="2485998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4" name="object 24"/>
          <p:cNvSpPr/>
          <p:nvPr/>
        </p:nvSpPr>
        <p:spPr>
          <a:xfrm>
            <a:off x="5256505" y="2123216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5" name="object 25"/>
          <p:cNvSpPr/>
          <p:nvPr/>
        </p:nvSpPr>
        <p:spPr>
          <a:xfrm>
            <a:off x="5256505" y="1760434"/>
            <a:ext cx="40640" cy="0"/>
          </a:xfrm>
          <a:custGeom>
            <a:avLst/>
            <a:gdLst/>
            <a:ahLst/>
            <a:cxnLst/>
            <a:rect l="l" t="t" r="r" b="b"/>
            <a:pathLst>
              <a:path w="40639">
                <a:moveTo>
                  <a:pt x="0" y="0"/>
                </a:moveTo>
                <a:lnTo>
                  <a:pt x="40627" y="0"/>
                </a:lnTo>
              </a:path>
            </a:pathLst>
          </a:custGeom>
          <a:ln w="541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6" name="object 26"/>
          <p:cNvSpPr/>
          <p:nvPr/>
        </p:nvSpPr>
        <p:spPr>
          <a:xfrm>
            <a:off x="5297132" y="4678934"/>
            <a:ext cx="2962275" cy="0"/>
          </a:xfrm>
          <a:custGeom>
            <a:avLst/>
            <a:gdLst/>
            <a:ahLst/>
            <a:cxnLst/>
            <a:rect l="l" t="t" r="r" b="b"/>
            <a:pathLst>
              <a:path w="2962275">
                <a:moveTo>
                  <a:pt x="0" y="0"/>
                </a:moveTo>
                <a:lnTo>
                  <a:pt x="2961734" y="0"/>
                </a:lnTo>
              </a:path>
            </a:pathLst>
          </a:custGeom>
          <a:ln w="5414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97132" y="4678934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146"/>
                </a:lnTo>
              </a:path>
            </a:pathLst>
          </a:custGeom>
          <a:ln w="406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28" name="object 28"/>
          <p:cNvSpPr/>
          <p:nvPr/>
        </p:nvSpPr>
        <p:spPr>
          <a:xfrm>
            <a:off x="5886229" y="4678934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146"/>
                </a:lnTo>
              </a:path>
            </a:pathLst>
          </a:custGeom>
          <a:ln w="406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79389" y="4678934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146"/>
                </a:lnTo>
              </a:path>
            </a:pathLst>
          </a:custGeom>
          <a:ln w="406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72548" y="4678934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146"/>
                </a:lnTo>
              </a:path>
            </a:pathLst>
          </a:custGeom>
          <a:ln w="406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665708" y="4678934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146"/>
                </a:lnTo>
              </a:path>
            </a:pathLst>
          </a:custGeom>
          <a:ln w="406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258867" y="4678934"/>
            <a:ext cx="0" cy="54610"/>
          </a:xfrm>
          <a:custGeom>
            <a:avLst/>
            <a:gdLst/>
            <a:ahLst/>
            <a:cxnLst/>
            <a:rect l="l" t="t" r="r" b="b"/>
            <a:pathLst>
              <a:path h="54610">
                <a:moveTo>
                  <a:pt x="0" y="0"/>
                </a:moveTo>
                <a:lnTo>
                  <a:pt x="0" y="54146"/>
                </a:lnTo>
              </a:path>
            </a:pathLst>
          </a:custGeom>
          <a:ln w="4062">
            <a:solidFill>
              <a:srgbClr val="87878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39617" y="2853322"/>
            <a:ext cx="1925955" cy="1519555"/>
          </a:xfrm>
          <a:custGeom>
            <a:avLst/>
            <a:gdLst/>
            <a:ahLst/>
            <a:cxnLst/>
            <a:rect l="l" t="t" r="r" b="b"/>
            <a:pathLst>
              <a:path w="1925954" h="1519554">
                <a:moveTo>
                  <a:pt x="0" y="0"/>
                </a:moveTo>
                <a:lnTo>
                  <a:pt x="33702" y="31710"/>
                </a:lnTo>
                <a:lnTo>
                  <a:pt x="49250" y="46492"/>
                </a:lnTo>
                <a:lnTo>
                  <a:pt x="57083" y="53932"/>
                </a:lnTo>
                <a:lnTo>
                  <a:pt x="91376" y="86128"/>
                </a:lnTo>
                <a:lnTo>
                  <a:pt x="123283" y="115370"/>
                </a:lnTo>
                <a:lnTo>
                  <a:pt x="162684" y="150666"/>
                </a:lnTo>
                <a:lnTo>
                  <a:pt x="191529" y="176287"/>
                </a:lnTo>
                <a:lnTo>
                  <a:pt x="221851" y="203111"/>
                </a:lnTo>
                <a:lnTo>
                  <a:pt x="253280" y="230816"/>
                </a:lnTo>
                <a:lnTo>
                  <a:pt x="285446" y="259079"/>
                </a:lnTo>
                <a:lnTo>
                  <a:pt x="317979" y="287578"/>
                </a:lnTo>
                <a:lnTo>
                  <a:pt x="350510" y="315990"/>
                </a:lnTo>
                <a:lnTo>
                  <a:pt x="382668" y="343992"/>
                </a:lnTo>
                <a:lnTo>
                  <a:pt x="414085" y="371263"/>
                </a:lnTo>
                <a:lnTo>
                  <a:pt x="444390" y="397479"/>
                </a:lnTo>
                <a:lnTo>
                  <a:pt x="474016" y="423054"/>
                </a:lnTo>
                <a:lnTo>
                  <a:pt x="503642" y="448606"/>
                </a:lnTo>
                <a:lnTo>
                  <a:pt x="533267" y="474112"/>
                </a:lnTo>
                <a:lnTo>
                  <a:pt x="562893" y="499546"/>
                </a:lnTo>
                <a:lnTo>
                  <a:pt x="592519" y="524887"/>
                </a:lnTo>
                <a:lnTo>
                  <a:pt x="622145" y="550109"/>
                </a:lnTo>
                <a:lnTo>
                  <a:pt x="651771" y="575190"/>
                </a:lnTo>
                <a:lnTo>
                  <a:pt x="681397" y="600106"/>
                </a:lnTo>
                <a:lnTo>
                  <a:pt x="711023" y="624833"/>
                </a:lnTo>
                <a:lnTo>
                  <a:pt x="740649" y="649347"/>
                </a:lnTo>
                <a:lnTo>
                  <a:pt x="770274" y="673650"/>
                </a:lnTo>
                <a:lnTo>
                  <a:pt x="799900" y="697769"/>
                </a:lnTo>
                <a:lnTo>
                  <a:pt x="844339" y="733626"/>
                </a:lnTo>
                <a:lnTo>
                  <a:pt x="888778" y="769132"/>
                </a:lnTo>
                <a:lnTo>
                  <a:pt x="933217" y="804329"/>
                </a:lnTo>
                <a:lnTo>
                  <a:pt x="977656" y="839256"/>
                </a:lnTo>
                <a:lnTo>
                  <a:pt x="1022094" y="873953"/>
                </a:lnTo>
                <a:lnTo>
                  <a:pt x="1066533" y="908454"/>
                </a:lnTo>
                <a:lnTo>
                  <a:pt x="1110972" y="942751"/>
                </a:lnTo>
                <a:lnTo>
                  <a:pt x="1155411" y="976805"/>
                </a:lnTo>
                <a:lnTo>
                  <a:pt x="1199850" y="1010577"/>
                </a:lnTo>
                <a:lnTo>
                  <a:pt x="1244289" y="1044025"/>
                </a:lnTo>
                <a:lnTo>
                  <a:pt x="1288727" y="1077110"/>
                </a:lnTo>
                <a:lnTo>
                  <a:pt x="1333166" y="1109793"/>
                </a:lnTo>
                <a:lnTo>
                  <a:pt x="1377605" y="1142008"/>
                </a:lnTo>
                <a:lnTo>
                  <a:pt x="1422044" y="1173772"/>
                </a:lnTo>
                <a:lnTo>
                  <a:pt x="1466483" y="1205163"/>
                </a:lnTo>
                <a:lnTo>
                  <a:pt x="1510921" y="1236262"/>
                </a:lnTo>
                <a:lnTo>
                  <a:pt x="1555360" y="1267149"/>
                </a:lnTo>
                <a:lnTo>
                  <a:pt x="1599799" y="1297903"/>
                </a:lnTo>
                <a:lnTo>
                  <a:pt x="1644238" y="1328584"/>
                </a:lnTo>
                <a:lnTo>
                  <a:pt x="1688677" y="1359016"/>
                </a:lnTo>
                <a:lnTo>
                  <a:pt x="1733117" y="1389201"/>
                </a:lnTo>
                <a:lnTo>
                  <a:pt x="1777556" y="1419217"/>
                </a:lnTo>
                <a:lnTo>
                  <a:pt x="1821996" y="1449144"/>
                </a:lnTo>
                <a:lnTo>
                  <a:pt x="1836809" y="1459114"/>
                </a:lnTo>
                <a:lnTo>
                  <a:pt x="1851623" y="1469086"/>
                </a:lnTo>
                <a:lnTo>
                  <a:pt x="1866436" y="1479062"/>
                </a:lnTo>
                <a:lnTo>
                  <a:pt x="1881249" y="1489047"/>
                </a:lnTo>
                <a:lnTo>
                  <a:pt x="1896062" y="1499042"/>
                </a:lnTo>
                <a:lnTo>
                  <a:pt x="1910875" y="1509051"/>
                </a:lnTo>
                <a:lnTo>
                  <a:pt x="1925688" y="1519076"/>
                </a:lnTo>
              </a:path>
            </a:pathLst>
          </a:custGeom>
          <a:ln w="24480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699343" y="2800048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699343" y="2800048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845602" y="2935415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845602" y="2935415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142182" y="3195318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142182" y="3195318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438761" y="3449807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38761" y="3449807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35341" y="3682637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735341" y="3682637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31921" y="3910052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31921" y="3910052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28500" y="4115809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328500" y="4115809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25081" y="4316151"/>
            <a:ext cx="81280" cy="54610"/>
          </a:xfrm>
          <a:custGeom>
            <a:avLst/>
            <a:gdLst/>
            <a:ahLst/>
            <a:cxnLst/>
            <a:rect l="l" t="t" r="r" b="b"/>
            <a:pathLst>
              <a:path w="81279" h="54610">
                <a:moveTo>
                  <a:pt x="81263" y="54153"/>
                </a:moveTo>
                <a:lnTo>
                  <a:pt x="0" y="54153"/>
                </a:lnTo>
                <a:lnTo>
                  <a:pt x="40631" y="0"/>
                </a:lnTo>
                <a:lnTo>
                  <a:pt x="81263" y="54153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25081" y="4316151"/>
            <a:ext cx="81280" cy="108585"/>
          </a:xfrm>
          <a:custGeom>
            <a:avLst/>
            <a:gdLst/>
            <a:ahLst/>
            <a:cxnLst/>
            <a:rect l="l" t="t" r="r" b="b"/>
            <a:pathLst>
              <a:path w="81279" h="108585">
                <a:moveTo>
                  <a:pt x="40631" y="0"/>
                </a:moveTo>
                <a:lnTo>
                  <a:pt x="81263" y="54153"/>
                </a:lnTo>
                <a:lnTo>
                  <a:pt x="40631" y="108306"/>
                </a:lnTo>
                <a:lnTo>
                  <a:pt x="0" y="54153"/>
                </a:lnTo>
                <a:lnTo>
                  <a:pt x="40631" y="0"/>
                </a:lnTo>
                <a:close/>
              </a:path>
            </a:pathLst>
          </a:custGeom>
          <a:ln w="4554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739617" y="2030816"/>
            <a:ext cx="1925955" cy="1806575"/>
          </a:xfrm>
          <a:custGeom>
            <a:avLst/>
            <a:gdLst/>
            <a:ahLst/>
            <a:cxnLst/>
            <a:rect l="l" t="t" r="r" b="b"/>
            <a:pathLst>
              <a:path w="1925954" h="1806575">
                <a:moveTo>
                  <a:pt x="0" y="0"/>
                </a:moveTo>
                <a:lnTo>
                  <a:pt x="30910" y="34809"/>
                </a:lnTo>
                <a:lnTo>
                  <a:pt x="45121" y="50957"/>
                </a:lnTo>
                <a:lnTo>
                  <a:pt x="52207" y="59011"/>
                </a:lnTo>
                <a:lnTo>
                  <a:pt x="82360" y="93055"/>
                </a:lnTo>
                <a:lnTo>
                  <a:pt x="109207" y="122860"/>
                </a:lnTo>
                <a:lnTo>
                  <a:pt x="142180" y="158850"/>
                </a:lnTo>
                <a:lnTo>
                  <a:pt x="180888" y="200645"/>
                </a:lnTo>
                <a:lnTo>
                  <a:pt x="209269" y="231228"/>
                </a:lnTo>
                <a:lnTo>
                  <a:pt x="239235" y="263439"/>
                </a:lnTo>
                <a:lnTo>
                  <a:pt x="270375" y="296810"/>
                </a:lnTo>
                <a:lnTo>
                  <a:pt x="302282" y="330872"/>
                </a:lnTo>
                <a:lnTo>
                  <a:pt x="334546" y="365156"/>
                </a:lnTo>
                <a:lnTo>
                  <a:pt x="366760" y="399192"/>
                </a:lnTo>
                <a:lnTo>
                  <a:pt x="398514" y="432512"/>
                </a:lnTo>
                <a:lnTo>
                  <a:pt x="429400" y="464646"/>
                </a:lnTo>
                <a:lnTo>
                  <a:pt x="459203" y="495343"/>
                </a:lnTo>
                <a:lnTo>
                  <a:pt x="488829" y="525613"/>
                </a:lnTo>
                <a:lnTo>
                  <a:pt x="518454" y="555664"/>
                </a:lnTo>
                <a:lnTo>
                  <a:pt x="548080" y="585509"/>
                </a:lnTo>
                <a:lnTo>
                  <a:pt x="577706" y="615159"/>
                </a:lnTo>
                <a:lnTo>
                  <a:pt x="607332" y="644626"/>
                </a:lnTo>
                <a:lnTo>
                  <a:pt x="636958" y="673922"/>
                </a:lnTo>
                <a:lnTo>
                  <a:pt x="666584" y="703059"/>
                </a:lnTo>
                <a:lnTo>
                  <a:pt x="696210" y="732048"/>
                </a:lnTo>
                <a:lnTo>
                  <a:pt x="725836" y="760901"/>
                </a:lnTo>
                <a:lnTo>
                  <a:pt x="755461" y="789626"/>
                </a:lnTo>
                <a:lnTo>
                  <a:pt x="785087" y="818197"/>
                </a:lnTo>
                <a:lnTo>
                  <a:pt x="814713" y="846611"/>
                </a:lnTo>
                <a:lnTo>
                  <a:pt x="844339" y="874868"/>
                </a:lnTo>
                <a:lnTo>
                  <a:pt x="873965" y="902967"/>
                </a:lnTo>
                <a:lnTo>
                  <a:pt x="903591" y="930908"/>
                </a:lnTo>
                <a:lnTo>
                  <a:pt x="933217" y="958693"/>
                </a:lnTo>
                <a:lnTo>
                  <a:pt x="962843" y="986320"/>
                </a:lnTo>
                <a:lnTo>
                  <a:pt x="992469" y="1013789"/>
                </a:lnTo>
                <a:lnTo>
                  <a:pt x="1022094" y="1041102"/>
                </a:lnTo>
                <a:lnTo>
                  <a:pt x="1051720" y="1068251"/>
                </a:lnTo>
                <a:lnTo>
                  <a:pt x="1081346" y="1095214"/>
                </a:lnTo>
                <a:lnTo>
                  <a:pt x="1110972" y="1121999"/>
                </a:lnTo>
                <a:lnTo>
                  <a:pt x="1140598" y="1148616"/>
                </a:lnTo>
                <a:lnTo>
                  <a:pt x="1170224" y="1175078"/>
                </a:lnTo>
                <a:lnTo>
                  <a:pt x="1199850" y="1201397"/>
                </a:lnTo>
                <a:lnTo>
                  <a:pt x="1229476" y="1227584"/>
                </a:lnTo>
                <a:lnTo>
                  <a:pt x="1259101" y="1253651"/>
                </a:lnTo>
                <a:lnTo>
                  <a:pt x="1288727" y="1279609"/>
                </a:lnTo>
                <a:lnTo>
                  <a:pt x="1318353" y="1305472"/>
                </a:lnTo>
                <a:lnTo>
                  <a:pt x="1347979" y="1331250"/>
                </a:lnTo>
                <a:lnTo>
                  <a:pt x="1377605" y="1356942"/>
                </a:lnTo>
                <a:lnTo>
                  <a:pt x="1407231" y="1382537"/>
                </a:lnTo>
                <a:lnTo>
                  <a:pt x="1436857" y="1408025"/>
                </a:lnTo>
                <a:lnTo>
                  <a:pt x="1466483" y="1433392"/>
                </a:lnTo>
                <a:lnTo>
                  <a:pt x="1496109" y="1458627"/>
                </a:lnTo>
                <a:lnTo>
                  <a:pt x="1525734" y="1483719"/>
                </a:lnTo>
                <a:lnTo>
                  <a:pt x="1555360" y="1508655"/>
                </a:lnTo>
                <a:lnTo>
                  <a:pt x="1584986" y="1533424"/>
                </a:lnTo>
                <a:lnTo>
                  <a:pt x="1614612" y="1558015"/>
                </a:lnTo>
                <a:lnTo>
                  <a:pt x="1644238" y="1582401"/>
                </a:lnTo>
                <a:lnTo>
                  <a:pt x="1673864" y="1606511"/>
                </a:lnTo>
                <a:lnTo>
                  <a:pt x="1718304" y="1642234"/>
                </a:lnTo>
                <a:lnTo>
                  <a:pt x="1762743" y="1677567"/>
                </a:lnTo>
                <a:lnTo>
                  <a:pt x="1807183" y="1712670"/>
                </a:lnTo>
                <a:lnTo>
                  <a:pt x="1836809" y="1736023"/>
                </a:lnTo>
                <a:lnTo>
                  <a:pt x="1851623" y="1747702"/>
                </a:lnTo>
                <a:lnTo>
                  <a:pt x="1866436" y="1759392"/>
                </a:lnTo>
                <a:lnTo>
                  <a:pt x="1881249" y="1771097"/>
                </a:lnTo>
                <a:lnTo>
                  <a:pt x="1896062" y="1782824"/>
                </a:lnTo>
                <a:lnTo>
                  <a:pt x="1910875" y="1794579"/>
                </a:lnTo>
                <a:lnTo>
                  <a:pt x="1925688" y="1806367"/>
                </a:lnTo>
              </a:path>
            </a:pathLst>
          </a:custGeom>
          <a:ln w="28691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707469" y="1987849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07469" y="1987849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53727" y="2150289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853727" y="2150289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6150307" y="2469754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6150307" y="2469754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446887" y="2762145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446887" y="2762145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743466" y="3043708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743466" y="3043708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040047" y="3303611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5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040047" y="3303611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5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336626" y="3558100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5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336626" y="3558100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5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33206" y="3796345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5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633206" y="3796344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5">
                <a:moveTo>
                  <a:pt x="0" y="0"/>
                </a:moveTo>
                <a:lnTo>
                  <a:pt x="65004" y="0"/>
                </a:lnTo>
                <a:lnTo>
                  <a:pt x="65004" y="86626"/>
                </a:lnTo>
                <a:lnTo>
                  <a:pt x="0" y="86626"/>
                </a:lnTo>
                <a:lnTo>
                  <a:pt x="0" y="0"/>
                </a:lnTo>
                <a:close/>
              </a:path>
            </a:pathLst>
          </a:custGeom>
          <a:ln w="4554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5026051" y="4580445"/>
            <a:ext cx="1720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70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5026051" y="4215433"/>
            <a:ext cx="1720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80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5026051" y="3850421"/>
            <a:ext cx="1720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90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953735" y="3485409"/>
            <a:ext cx="2451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100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953735" y="3120397"/>
            <a:ext cx="2451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110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4953735" y="2755385"/>
            <a:ext cx="2451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120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4953735" y="2390373"/>
            <a:ext cx="2451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130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4953735" y="2025361"/>
            <a:ext cx="2451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140</a:t>
            </a:r>
            <a:endParaRPr sz="120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4953735" y="1660351"/>
            <a:ext cx="24511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150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5155986" y="4786867"/>
            <a:ext cx="2736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0</a:t>
            </a:r>
            <a:r>
              <a:rPr sz="1200" spc="-95" dirty="0">
                <a:latin typeface="Arial"/>
                <a:cs typeface="Arial"/>
              </a:rPr>
              <a:t>.</a:t>
            </a:r>
            <a:r>
              <a:rPr sz="1200" spc="-215" dirty="0">
                <a:latin typeface="Arial"/>
                <a:cs typeface="Arial"/>
              </a:rPr>
              <a:t>32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5748506" y="4786867"/>
            <a:ext cx="2736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0</a:t>
            </a:r>
            <a:r>
              <a:rPr sz="1200" spc="-95" dirty="0">
                <a:latin typeface="Arial"/>
                <a:cs typeface="Arial"/>
              </a:rPr>
              <a:t>.</a:t>
            </a:r>
            <a:r>
              <a:rPr sz="1200" spc="-215" dirty="0">
                <a:latin typeface="Arial"/>
                <a:cs typeface="Arial"/>
              </a:rPr>
              <a:t>34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341024" y="4786867"/>
            <a:ext cx="588010" cy="3975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0</a:t>
            </a:r>
            <a:r>
              <a:rPr sz="1200" spc="-95" dirty="0">
                <a:latin typeface="Arial"/>
                <a:cs typeface="Arial"/>
              </a:rPr>
              <a:t>.</a:t>
            </a:r>
            <a:r>
              <a:rPr sz="1200" spc="-215" dirty="0">
                <a:latin typeface="Arial"/>
                <a:cs typeface="Arial"/>
              </a:rPr>
              <a:t>36</a:t>
            </a:r>
            <a:endParaRPr sz="1200" dirty="0">
              <a:latin typeface="Arial"/>
              <a:cs typeface="Arial"/>
            </a:endParaRPr>
          </a:p>
          <a:p>
            <a:pPr marL="248285">
              <a:lnSpc>
                <a:spcPct val="100000"/>
              </a:lnSpc>
              <a:spcBef>
                <a:spcPts val="220"/>
              </a:spcBef>
            </a:pPr>
            <a:r>
              <a:rPr sz="1200" b="1" spc="-175" dirty="0">
                <a:latin typeface="Arial"/>
                <a:cs typeface="Arial"/>
              </a:rPr>
              <a:t>w/</a:t>
            </a:r>
            <a:r>
              <a:rPr sz="1200" b="1" spc="-180" dirty="0">
                <a:latin typeface="Arial"/>
                <a:cs typeface="Arial"/>
              </a:rPr>
              <a:t>c</a:t>
            </a:r>
            <a:r>
              <a:rPr sz="1200" b="1" spc="-290" dirty="0">
                <a:latin typeface="Arial"/>
                <a:cs typeface="Arial"/>
              </a:rPr>
              <a:t>m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6933545" y="4786867"/>
            <a:ext cx="2736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0</a:t>
            </a:r>
            <a:r>
              <a:rPr sz="1200" spc="-95" dirty="0">
                <a:latin typeface="Arial"/>
                <a:cs typeface="Arial"/>
              </a:rPr>
              <a:t>.</a:t>
            </a:r>
            <a:r>
              <a:rPr sz="1200" spc="-215" dirty="0">
                <a:latin typeface="Arial"/>
                <a:cs typeface="Arial"/>
              </a:rPr>
              <a:t>38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7562222" y="4786867"/>
            <a:ext cx="36257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0</a:t>
            </a:r>
            <a:r>
              <a:rPr sz="1200" spc="-140" dirty="0">
                <a:latin typeface="Arial"/>
                <a:cs typeface="Arial"/>
              </a:rPr>
              <a:t>.4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8118582" y="4786867"/>
            <a:ext cx="27368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rial"/>
                <a:cs typeface="Arial"/>
              </a:rPr>
              <a:t>0</a:t>
            </a:r>
            <a:r>
              <a:rPr sz="1200" spc="-95" dirty="0">
                <a:latin typeface="Arial"/>
                <a:cs typeface="Arial"/>
              </a:rPr>
              <a:t>.</a:t>
            </a:r>
            <a:r>
              <a:rPr sz="1200" spc="-215" dirty="0">
                <a:latin typeface="Arial"/>
                <a:cs typeface="Arial"/>
              </a:rPr>
              <a:t>42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4730153" y="2086009"/>
            <a:ext cx="155575" cy="231902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25" dirty="0">
                <a:latin typeface="Arial"/>
                <a:cs typeface="Arial"/>
              </a:rPr>
              <a:t>T</a:t>
            </a:r>
            <a:r>
              <a:rPr sz="1000" b="1" spc="45" dirty="0">
                <a:latin typeface="Arial"/>
                <a:cs typeface="Arial"/>
              </a:rPr>
              <a:t>i</a:t>
            </a:r>
            <a:r>
              <a:rPr sz="1000" b="1" spc="-20" dirty="0">
                <a:latin typeface="Arial"/>
                <a:cs typeface="Arial"/>
              </a:rPr>
              <a:t>m</a:t>
            </a:r>
            <a:r>
              <a:rPr sz="1000" b="1" dirty="0">
                <a:latin typeface="Arial"/>
                <a:cs typeface="Arial"/>
              </a:rPr>
              <a:t>e</a:t>
            </a:r>
            <a:r>
              <a:rPr sz="1000" b="1" spc="7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t</a:t>
            </a:r>
            <a:r>
              <a:rPr sz="1000" b="1" dirty="0">
                <a:latin typeface="Arial"/>
                <a:cs typeface="Arial"/>
              </a:rPr>
              <a:t>o</a:t>
            </a:r>
            <a:r>
              <a:rPr sz="1000" b="1" spc="80" dirty="0">
                <a:latin typeface="Arial"/>
                <a:cs typeface="Arial"/>
              </a:rPr>
              <a:t> </a:t>
            </a:r>
            <a:r>
              <a:rPr sz="1000" b="1" spc="-60" dirty="0">
                <a:latin typeface="Arial"/>
                <a:cs typeface="Arial"/>
              </a:rPr>
              <a:t>P</a:t>
            </a:r>
            <a:r>
              <a:rPr sz="1000" b="1" spc="20" dirty="0">
                <a:latin typeface="Arial"/>
                <a:cs typeface="Arial"/>
              </a:rPr>
              <a:t>r</a:t>
            </a:r>
            <a:r>
              <a:rPr sz="1000" b="1" spc="-25" dirty="0">
                <a:latin typeface="Arial"/>
                <a:cs typeface="Arial"/>
              </a:rPr>
              <a:t>op</a:t>
            </a:r>
            <a:r>
              <a:rPr sz="1000" b="1" spc="5" dirty="0">
                <a:latin typeface="Arial"/>
                <a:cs typeface="Arial"/>
              </a:rPr>
              <a:t>a</a:t>
            </a:r>
            <a:r>
              <a:rPr sz="1000" b="1" spc="-25" dirty="0">
                <a:latin typeface="Arial"/>
                <a:cs typeface="Arial"/>
              </a:rPr>
              <a:t>g</a:t>
            </a:r>
            <a:r>
              <a:rPr sz="1000" b="1" spc="5" dirty="0">
                <a:latin typeface="Arial"/>
                <a:cs typeface="Arial"/>
              </a:rPr>
              <a:t>a</a:t>
            </a:r>
            <a:r>
              <a:rPr sz="1000" b="1" spc="15" dirty="0">
                <a:latin typeface="Arial"/>
                <a:cs typeface="Arial"/>
              </a:rPr>
              <a:t>t</a:t>
            </a:r>
            <a:r>
              <a:rPr sz="1000" b="1" spc="45" dirty="0">
                <a:latin typeface="Arial"/>
                <a:cs typeface="Arial"/>
              </a:rPr>
              <a:t>i</a:t>
            </a:r>
            <a:r>
              <a:rPr sz="1000" b="1" spc="-25" dirty="0">
                <a:latin typeface="Arial"/>
                <a:cs typeface="Arial"/>
              </a:rPr>
              <a:t>o</a:t>
            </a:r>
            <a:r>
              <a:rPr sz="1000" b="1" dirty="0">
                <a:latin typeface="Arial"/>
                <a:cs typeface="Arial"/>
              </a:rPr>
              <a:t>n </a:t>
            </a:r>
            <a:r>
              <a:rPr sz="1000" b="1" spc="-110" dirty="0">
                <a:latin typeface="Arial"/>
                <a:cs typeface="Arial"/>
              </a:rPr>
              <a:t> </a:t>
            </a:r>
            <a:r>
              <a:rPr sz="1000" b="1" spc="15" dirty="0">
                <a:latin typeface="Arial"/>
                <a:cs typeface="Arial"/>
              </a:rPr>
              <a:t>(</a:t>
            </a:r>
            <a:r>
              <a:rPr sz="1000" b="1" spc="-35" dirty="0">
                <a:latin typeface="Arial"/>
                <a:cs typeface="Arial"/>
              </a:rPr>
              <a:t>y</a:t>
            </a:r>
            <a:r>
              <a:rPr sz="1000" b="1" spc="5" dirty="0">
                <a:latin typeface="Arial"/>
                <a:cs typeface="Arial"/>
              </a:rPr>
              <a:t>ea</a:t>
            </a:r>
            <a:r>
              <a:rPr sz="1000" b="1" spc="20" dirty="0">
                <a:latin typeface="Arial"/>
                <a:cs typeface="Arial"/>
              </a:rPr>
              <a:t>r</a:t>
            </a:r>
            <a:r>
              <a:rPr sz="1000" b="1" spc="5" dirty="0">
                <a:latin typeface="Arial"/>
                <a:cs typeface="Arial"/>
              </a:rPr>
              <a:t>s</a:t>
            </a:r>
            <a:r>
              <a:rPr sz="1000" b="1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7267559" y="2334387"/>
            <a:ext cx="106045" cy="0"/>
          </a:xfrm>
          <a:custGeom>
            <a:avLst/>
            <a:gdLst/>
            <a:ahLst/>
            <a:cxnLst/>
            <a:rect l="l" t="t" r="r" b="b"/>
            <a:pathLst>
              <a:path w="106045">
                <a:moveTo>
                  <a:pt x="0" y="0"/>
                </a:moveTo>
                <a:lnTo>
                  <a:pt x="105631" y="0"/>
                </a:lnTo>
              </a:path>
            </a:pathLst>
          </a:custGeom>
          <a:ln w="27073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282861" y="2285464"/>
            <a:ext cx="76200" cy="101600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7917" y="101075"/>
                </a:moveTo>
                <a:lnTo>
                  <a:pt x="0" y="50534"/>
                </a:lnTo>
                <a:lnTo>
                  <a:pt x="37917" y="0"/>
                </a:lnTo>
                <a:lnTo>
                  <a:pt x="75835" y="50534"/>
                </a:lnTo>
                <a:lnTo>
                  <a:pt x="37917" y="101075"/>
                </a:lnTo>
                <a:close/>
              </a:path>
            </a:pathLst>
          </a:custGeom>
          <a:solidFill>
            <a:srgbClr val="4F81B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282861" y="2285464"/>
            <a:ext cx="76200" cy="101600"/>
          </a:xfrm>
          <a:custGeom>
            <a:avLst/>
            <a:gdLst/>
            <a:ahLst/>
            <a:cxnLst/>
            <a:rect l="l" t="t" r="r" b="b"/>
            <a:pathLst>
              <a:path w="76200" h="101600">
                <a:moveTo>
                  <a:pt x="37917" y="0"/>
                </a:moveTo>
                <a:lnTo>
                  <a:pt x="75835" y="50534"/>
                </a:lnTo>
                <a:lnTo>
                  <a:pt x="37917" y="101075"/>
                </a:lnTo>
                <a:lnTo>
                  <a:pt x="0" y="50534"/>
                </a:lnTo>
              </a:path>
            </a:pathLst>
          </a:custGeom>
          <a:ln w="4549">
            <a:solidFill>
              <a:srgbClr val="4A7EB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7371052" y="2238065"/>
            <a:ext cx="706148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merican Typewriter"/>
                <a:cs typeface="American Typewriter"/>
              </a:rPr>
              <a:t>65</a:t>
            </a:r>
            <a:r>
              <a:rPr sz="1200" spc="-290" dirty="0">
                <a:latin typeface="American Typewriter"/>
                <a:cs typeface="American Typewriter"/>
              </a:rPr>
              <a:t>%</a:t>
            </a:r>
            <a:r>
              <a:rPr sz="1200" spc="-105" dirty="0">
                <a:latin typeface="American Typewriter"/>
                <a:cs typeface="American Typewriter"/>
              </a:rPr>
              <a:t> </a:t>
            </a:r>
            <a:r>
              <a:rPr sz="1200" spc="-235" dirty="0">
                <a:latin typeface="American Typewriter"/>
                <a:cs typeface="American Typewriter"/>
              </a:rPr>
              <a:t>S</a:t>
            </a:r>
            <a:r>
              <a:rPr sz="1200" spc="-80" dirty="0">
                <a:latin typeface="American Typewriter"/>
                <a:cs typeface="American Typewriter"/>
              </a:rPr>
              <a:t>l</a:t>
            </a:r>
            <a:r>
              <a:rPr sz="1200" spc="-180" dirty="0">
                <a:latin typeface="American Typewriter"/>
                <a:cs typeface="American Typewriter"/>
              </a:rPr>
              <a:t>ag</a:t>
            </a:r>
            <a:endParaRPr sz="1200" dirty="0">
              <a:latin typeface="American Typewriter"/>
              <a:cs typeface="American Typewriter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362017" y="2629486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0" y="32487"/>
                </a:moveTo>
                <a:lnTo>
                  <a:pt x="0" y="0"/>
                </a:lnTo>
              </a:path>
            </a:pathLst>
          </a:custGeom>
          <a:ln w="24376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278733" y="2629486"/>
            <a:ext cx="0" cy="33020"/>
          </a:xfrm>
          <a:custGeom>
            <a:avLst/>
            <a:gdLst/>
            <a:ahLst/>
            <a:cxnLst/>
            <a:rect l="l" t="t" r="r" b="b"/>
            <a:pathLst>
              <a:path h="33019">
                <a:moveTo>
                  <a:pt x="0" y="32487"/>
                </a:moveTo>
                <a:lnTo>
                  <a:pt x="0" y="0"/>
                </a:lnTo>
              </a:path>
            </a:pathLst>
          </a:custGeom>
          <a:ln w="24376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287874" y="2599707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4999" y="0"/>
                </a:lnTo>
                <a:lnTo>
                  <a:pt x="64999" y="86629"/>
                </a:lnTo>
                <a:lnTo>
                  <a:pt x="0" y="86629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287874" y="2599707"/>
            <a:ext cx="65405" cy="86995"/>
          </a:xfrm>
          <a:custGeom>
            <a:avLst/>
            <a:gdLst/>
            <a:ahLst/>
            <a:cxnLst/>
            <a:rect l="l" t="t" r="r" b="b"/>
            <a:pathLst>
              <a:path w="65404" h="86994">
                <a:moveTo>
                  <a:pt x="0" y="0"/>
                </a:moveTo>
                <a:lnTo>
                  <a:pt x="65003" y="0"/>
                </a:lnTo>
                <a:lnTo>
                  <a:pt x="65003" y="86634"/>
                </a:lnTo>
                <a:lnTo>
                  <a:pt x="0" y="86634"/>
                </a:lnTo>
                <a:lnTo>
                  <a:pt x="0" y="0"/>
                </a:lnTo>
                <a:close/>
              </a:path>
            </a:pathLst>
          </a:custGeom>
          <a:ln w="4549">
            <a:solidFill>
              <a:srgbClr val="BE4B4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7371052" y="2545494"/>
            <a:ext cx="582295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80" dirty="0">
                <a:latin typeface="American Typewriter"/>
                <a:cs typeface="American Typewriter"/>
              </a:rPr>
              <a:t>70</a:t>
            </a:r>
            <a:r>
              <a:rPr sz="1200" spc="-290" dirty="0">
                <a:latin typeface="American Typewriter"/>
                <a:cs typeface="American Typewriter"/>
              </a:rPr>
              <a:t>%</a:t>
            </a:r>
            <a:r>
              <a:rPr sz="1200" spc="-105" dirty="0">
                <a:latin typeface="American Typewriter"/>
                <a:cs typeface="American Typewriter"/>
              </a:rPr>
              <a:t> </a:t>
            </a:r>
            <a:r>
              <a:rPr sz="1200" spc="-235" dirty="0">
                <a:latin typeface="American Typewriter"/>
                <a:cs typeface="American Typewriter"/>
              </a:rPr>
              <a:t>S</a:t>
            </a:r>
            <a:r>
              <a:rPr sz="1200" spc="-80" dirty="0">
                <a:latin typeface="American Typewriter"/>
                <a:cs typeface="American Typewriter"/>
              </a:rPr>
              <a:t>l</a:t>
            </a:r>
            <a:r>
              <a:rPr sz="1200" spc="-180" dirty="0">
                <a:latin typeface="American Typewriter"/>
                <a:cs typeface="American Typewriter"/>
              </a:rPr>
              <a:t>ag</a:t>
            </a:r>
            <a:endParaRPr sz="1200" dirty="0">
              <a:latin typeface="American Typewriter"/>
              <a:cs typeface="American Typewriter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120 Plus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Over 100 trial batches</a:t>
            </a:r>
          </a:p>
          <a:p>
            <a:r>
              <a:rPr lang="en-US" dirty="0"/>
              <a:t>U</a:t>
            </a:r>
            <a:r>
              <a:rPr lang="en-US" dirty="0" smtClean="0"/>
              <a:t>se fly ash for low heat, or</a:t>
            </a:r>
          </a:p>
          <a:p>
            <a:r>
              <a:rPr lang="en-US" dirty="0"/>
              <a:t>C</a:t>
            </a:r>
            <a:r>
              <a:rPr lang="en-US" dirty="0" smtClean="0"/>
              <a:t>hange the fineness of the local slag cement, or</a:t>
            </a:r>
          </a:p>
          <a:p>
            <a:r>
              <a:rPr lang="en-US" dirty="0" smtClean="0"/>
              <a:t>Use a coarser ground slag cement, and</a:t>
            </a:r>
          </a:p>
          <a:p>
            <a:r>
              <a:rPr lang="en-US" dirty="0" smtClean="0"/>
              <a:t>Use blends of multiple aggregates for optimal gradation</a:t>
            </a:r>
          </a:p>
          <a:p>
            <a:r>
              <a:rPr lang="en-US" dirty="0" smtClean="0"/>
              <a:t>SCC</a:t>
            </a:r>
          </a:p>
          <a:p>
            <a:r>
              <a:rPr lang="en-US" dirty="0" smtClean="0"/>
              <a:t>Batching requirements tighter than C-94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323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Agilia</a:t>
            </a:r>
            <a:endParaRPr lang="en-US" dirty="0"/>
          </a:p>
        </p:txBody>
      </p:sp>
      <p:pic>
        <p:nvPicPr>
          <p:cNvPr id="4" name="Content Placeholder 3" descr="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6" b="5086"/>
          <a:stretch>
            <a:fillRect/>
          </a:stretch>
        </p:blipFill>
        <p:spPr>
          <a:xfrm>
            <a:off x="0" y="2971800"/>
            <a:ext cx="9199486" cy="5059363"/>
          </a:xfrm>
        </p:spPr>
      </p:pic>
      <p:pic>
        <p:nvPicPr>
          <p:cNvPr id="5" name="Picture 4" descr="Agilia_generique_sur+fond+bleu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2" descr="Woodrow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8" b="13298"/>
          <a:stretch>
            <a:fillRect/>
          </a:stretch>
        </p:blipFill>
        <p:spPr>
          <a:xfrm>
            <a:off x="-2452688" y="0"/>
            <a:ext cx="13163551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6535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tc 33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0491" y="0"/>
            <a:ext cx="10244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103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eb_2013_One_World_Trade_Cent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191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07950">
              <a:lnSpc>
                <a:spcPct val="100000"/>
              </a:lnSpc>
            </a:pPr>
            <a:r>
              <a:rPr spc="-10" dirty="0"/>
              <a:t>C</a:t>
            </a:r>
            <a:r>
              <a:rPr spc="-15" dirty="0"/>
              <a:t>on</a:t>
            </a:r>
            <a:r>
              <a:rPr dirty="0"/>
              <a:t>c</a:t>
            </a:r>
            <a:r>
              <a:rPr spc="-5" dirty="0"/>
              <a:t>r</a:t>
            </a:r>
            <a:r>
              <a:rPr dirty="0"/>
              <a:t>et</a:t>
            </a:r>
            <a:r>
              <a:rPr spc="-5" dirty="0"/>
              <a:t>e</a:t>
            </a:r>
            <a:r>
              <a:rPr spc="25" dirty="0"/>
              <a:t> </a:t>
            </a:r>
            <a:r>
              <a:rPr spc="-5" dirty="0"/>
              <a:t>Mix</a:t>
            </a:r>
            <a:r>
              <a:rPr spc="5" dirty="0"/>
              <a:t> </a:t>
            </a:r>
            <a:r>
              <a:rPr spc="-10" dirty="0"/>
              <a:t>D</a:t>
            </a:r>
            <a:r>
              <a:rPr dirty="0"/>
              <a:t>eve</a:t>
            </a:r>
            <a:r>
              <a:rPr spc="-5" dirty="0"/>
              <a:t>l</a:t>
            </a:r>
            <a:r>
              <a:rPr spc="-15" dirty="0"/>
              <a:t>op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165" y="946816"/>
            <a:ext cx="6443980" cy="3576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dirty="0">
                <a:latin typeface="Arial"/>
                <a:cs typeface="Arial"/>
              </a:rPr>
              <a:t>&gt;</a:t>
            </a:r>
            <a:r>
              <a:rPr sz="2400" b="1" spc="-5" dirty="0">
                <a:latin typeface="Arial"/>
                <a:cs typeface="Arial"/>
              </a:rPr>
              <a:t>10</a:t>
            </a:r>
            <a:r>
              <a:rPr sz="2400" b="1" dirty="0">
                <a:latin typeface="Arial"/>
                <a:cs typeface="Arial"/>
              </a:rPr>
              <a:t>0 </a:t>
            </a:r>
            <a:r>
              <a:rPr sz="2400" b="1" spc="-5" dirty="0">
                <a:latin typeface="Arial"/>
                <a:cs typeface="Arial"/>
              </a:rPr>
              <a:t>T</a:t>
            </a:r>
            <a:r>
              <a:rPr sz="2400" b="1" dirty="0">
                <a:latin typeface="Arial"/>
                <a:cs typeface="Arial"/>
              </a:rPr>
              <a:t>ri</a:t>
            </a: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Ba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che</a:t>
            </a:r>
            <a:r>
              <a:rPr sz="2400" b="1" dirty="0">
                <a:latin typeface="Arial"/>
                <a:cs typeface="Arial"/>
              </a:rPr>
              <a:t>s</a:t>
            </a:r>
            <a:r>
              <a:rPr sz="2400" b="1" spc="2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y</a:t>
            </a:r>
            <a:r>
              <a:rPr sz="2400" b="1" spc="-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La</a:t>
            </a:r>
            <a:r>
              <a:rPr sz="2400" b="1" dirty="0">
                <a:latin typeface="Arial"/>
                <a:cs typeface="Arial"/>
              </a:rPr>
              <a:t>f</a:t>
            </a: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g</a:t>
            </a:r>
            <a:r>
              <a:rPr sz="2400" b="1" dirty="0">
                <a:latin typeface="Arial"/>
                <a:cs typeface="Arial"/>
              </a:rPr>
              <a:t>e f</a:t>
            </a:r>
            <a:r>
              <a:rPr sz="2400" b="1" spc="-5" dirty="0">
                <a:latin typeface="Arial"/>
                <a:cs typeface="Arial"/>
              </a:rPr>
              <a:t>o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 F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na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Mix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60"/>
              </a:spcBef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dirty="0">
                <a:latin typeface="Arial"/>
                <a:cs typeface="Arial"/>
              </a:rPr>
              <a:t>O</a:t>
            </a:r>
            <a:r>
              <a:rPr sz="2400" b="1" spc="-5" dirty="0">
                <a:latin typeface="Arial"/>
                <a:cs typeface="Arial"/>
              </a:rPr>
              <a:t>p</a:t>
            </a:r>
            <a:r>
              <a:rPr sz="2400" b="1" dirty="0">
                <a:latin typeface="Arial"/>
                <a:cs typeface="Arial"/>
              </a:rPr>
              <a:t>timiz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d</a:t>
            </a:r>
            <a:r>
              <a:rPr sz="2400" b="1" spc="-3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Agg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-5" dirty="0">
                <a:latin typeface="Arial"/>
                <a:cs typeface="Arial"/>
              </a:rPr>
              <a:t>ega</a:t>
            </a:r>
            <a:r>
              <a:rPr sz="2400" b="1" dirty="0">
                <a:latin typeface="Arial"/>
                <a:cs typeface="Arial"/>
              </a:rPr>
              <a:t>te</a:t>
            </a:r>
            <a:r>
              <a:rPr sz="2400" b="1" spc="10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B</a:t>
            </a:r>
            <a:r>
              <a:rPr sz="2400" b="1" dirty="0">
                <a:latin typeface="Arial"/>
                <a:cs typeface="Arial"/>
              </a:rPr>
              <a:t>l</a:t>
            </a:r>
            <a:r>
              <a:rPr sz="2400" b="1" spc="-5" dirty="0">
                <a:latin typeface="Arial"/>
                <a:cs typeface="Arial"/>
              </a:rPr>
              <a:t>end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60"/>
              </a:spcBef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Ce</a:t>
            </a:r>
            <a:r>
              <a:rPr sz="2400" b="1" dirty="0">
                <a:latin typeface="Arial"/>
                <a:cs typeface="Arial"/>
              </a:rPr>
              <a:t>m</a:t>
            </a:r>
            <a:r>
              <a:rPr sz="2400" b="1" spc="-5" dirty="0">
                <a:latin typeface="Arial"/>
                <a:cs typeface="Arial"/>
              </a:rPr>
              <a:t>en</a:t>
            </a:r>
            <a:r>
              <a:rPr sz="2400" b="1" dirty="0">
                <a:latin typeface="Arial"/>
                <a:cs typeface="Arial"/>
              </a:rPr>
              <a:t>titi</a:t>
            </a:r>
            <a:r>
              <a:rPr sz="2400" b="1" spc="-5" dirty="0">
                <a:latin typeface="Arial"/>
                <a:cs typeface="Arial"/>
              </a:rPr>
              <a:t>ous</a:t>
            </a:r>
            <a:endParaRPr sz="24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5"/>
              </a:spcBef>
              <a:buClr>
                <a:srgbClr val="303030"/>
              </a:buClr>
              <a:buSzPct val="75000"/>
              <a:buChar char="•"/>
              <a:tabLst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65%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Grade</a:t>
            </a:r>
            <a:r>
              <a:rPr sz="2000" spc="-4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120+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Sl</a:t>
            </a:r>
            <a:r>
              <a:rPr sz="2000" dirty="0">
                <a:latin typeface="Arial"/>
                <a:cs typeface="Arial"/>
              </a:rPr>
              <a:t>ag</a:t>
            </a:r>
            <a:r>
              <a:rPr sz="2000" spc="5" dirty="0">
                <a:latin typeface="Arial"/>
                <a:cs typeface="Arial"/>
              </a:rPr>
              <a:t> C</a:t>
            </a:r>
            <a:r>
              <a:rPr sz="2000" dirty="0">
                <a:latin typeface="Arial"/>
                <a:cs typeface="Arial"/>
              </a:rPr>
              <a:t>e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ent</a:t>
            </a:r>
            <a:endParaRPr sz="20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SzPct val="75000"/>
              <a:buChar char="•"/>
              <a:tabLst>
                <a:tab pos="468630" algn="l"/>
              </a:tabLst>
            </a:pPr>
            <a:r>
              <a:rPr sz="2000" dirty="0">
                <a:latin typeface="Arial"/>
                <a:cs typeface="Arial"/>
              </a:rPr>
              <a:t>35%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T</a:t>
            </a:r>
            <a:r>
              <a:rPr sz="2000" spc="-10" dirty="0">
                <a:latin typeface="Arial"/>
                <a:cs typeface="Arial"/>
              </a:rPr>
              <a:t>y</a:t>
            </a:r>
            <a:r>
              <a:rPr sz="2000" dirty="0">
                <a:latin typeface="Arial"/>
                <a:cs typeface="Arial"/>
              </a:rPr>
              <a:t>pe</a:t>
            </a:r>
            <a:r>
              <a:rPr sz="2000" spc="-5" dirty="0">
                <a:latin typeface="Arial"/>
                <a:cs typeface="Arial"/>
              </a:rPr>
              <a:t> </a:t>
            </a:r>
            <a:r>
              <a:rPr sz="2000" spc="-10" dirty="0">
                <a:latin typeface="Arial"/>
                <a:cs typeface="Arial"/>
              </a:rPr>
              <a:t>I/I</a:t>
            </a:r>
            <a:r>
              <a:rPr sz="2000" dirty="0">
                <a:latin typeface="Arial"/>
                <a:cs typeface="Arial"/>
              </a:rPr>
              <a:t>I</a:t>
            </a:r>
            <a:r>
              <a:rPr sz="2000" spc="-25" dirty="0">
                <a:latin typeface="Arial"/>
                <a:cs typeface="Arial"/>
              </a:rPr>
              <a:t> </a:t>
            </a:r>
            <a:r>
              <a:rPr sz="2000" spc="-5" dirty="0">
                <a:latin typeface="Arial"/>
                <a:cs typeface="Arial"/>
              </a:rPr>
              <a:t>P</a:t>
            </a:r>
            <a:r>
              <a:rPr sz="2000" dirty="0">
                <a:latin typeface="Arial"/>
                <a:cs typeface="Arial"/>
              </a:rPr>
              <a:t>or</a:t>
            </a:r>
            <a:r>
              <a:rPr sz="2000" spc="-10" dirty="0">
                <a:latin typeface="Arial"/>
                <a:cs typeface="Arial"/>
              </a:rPr>
              <a:t>t</a:t>
            </a:r>
            <a:r>
              <a:rPr sz="2000" dirty="0">
                <a:latin typeface="Arial"/>
                <a:cs typeface="Arial"/>
              </a:rPr>
              <a:t>land</a:t>
            </a:r>
            <a:r>
              <a:rPr sz="2000" spc="-10" dirty="0">
                <a:latin typeface="Arial"/>
                <a:cs typeface="Arial"/>
              </a:rPr>
              <a:t> </a:t>
            </a:r>
            <a:r>
              <a:rPr sz="2000" dirty="0">
                <a:latin typeface="Arial"/>
                <a:cs typeface="Arial"/>
              </a:rPr>
              <a:t>Ce</a:t>
            </a:r>
            <a:r>
              <a:rPr sz="2000" spc="-5" dirty="0">
                <a:latin typeface="Arial"/>
                <a:cs typeface="Arial"/>
              </a:rPr>
              <a:t>m</a:t>
            </a:r>
            <a:r>
              <a:rPr sz="2000" dirty="0">
                <a:latin typeface="Arial"/>
                <a:cs typeface="Arial"/>
              </a:rPr>
              <a:t>ent</a:t>
            </a:r>
            <a:endParaRPr sz="2000"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16"/>
              </a:spcBef>
              <a:buClr>
                <a:srgbClr val="303030"/>
              </a:buClr>
              <a:buFont typeface="Arial"/>
              <a:buChar char="•"/>
            </a:pPr>
            <a:endParaRPr sz="160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Lo</a:t>
            </a:r>
            <a:r>
              <a:rPr sz="2400" b="1" dirty="0">
                <a:latin typeface="Arial"/>
                <a:cs typeface="Arial"/>
              </a:rPr>
              <a:t>w</a:t>
            </a:r>
            <a:r>
              <a:rPr sz="2400" b="1" spc="-1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W</a:t>
            </a:r>
            <a:r>
              <a:rPr sz="2400" b="1" spc="-5" dirty="0">
                <a:latin typeface="Arial"/>
                <a:cs typeface="Arial"/>
              </a:rPr>
              <a:t>a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e</a:t>
            </a:r>
            <a:r>
              <a:rPr sz="2400" b="1" dirty="0">
                <a:latin typeface="Arial"/>
                <a:cs typeface="Arial"/>
              </a:rPr>
              <a:t>r</a:t>
            </a:r>
            <a:r>
              <a:rPr sz="2400" b="1" spc="5" dirty="0">
                <a:latin typeface="Arial"/>
                <a:cs typeface="Arial"/>
              </a:rPr>
              <a:t> </a:t>
            </a:r>
            <a:r>
              <a:rPr sz="2400" b="1" spc="-5" dirty="0">
                <a:latin typeface="Arial"/>
                <a:cs typeface="Arial"/>
              </a:rPr>
              <a:t>Con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ent</a:t>
            </a:r>
            <a:endParaRPr sz="24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1860"/>
              </a:spcBef>
              <a:buClr>
                <a:srgbClr val="49A942"/>
              </a:buClr>
              <a:buSzPct val="75000"/>
              <a:buFont typeface="Wingdings"/>
              <a:buChar char=""/>
              <a:tabLst>
                <a:tab pos="241300" algn="l"/>
              </a:tabLst>
            </a:pPr>
            <a:r>
              <a:rPr sz="2400" b="1" spc="-5" dirty="0">
                <a:latin typeface="Arial"/>
                <a:cs typeface="Arial"/>
              </a:rPr>
              <a:t>Sh</a:t>
            </a:r>
            <a:r>
              <a:rPr sz="2400" b="1" dirty="0">
                <a:latin typeface="Arial"/>
                <a:cs typeface="Arial"/>
              </a:rPr>
              <a:t>ri</a:t>
            </a:r>
            <a:r>
              <a:rPr sz="2400" b="1" spc="-5" dirty="0">
                <a:latin typeface="Arial"/>
                <a:cs typeface="Arial"/>
              </a:rPr>
              <a:t>nkag</a:t>
            </a:r>
            <a:r>
              <a:rPr sz="2400" b="1" dirty="0">
                <a:latin typeface="Arial"/>
                <a:cs typeface="Arial"/>
              </a:rPr>
              <a:t>e </a:t>
            </a:r>
            <a:r>
              <a:rPr sz="2400" b="1" spc="-5" dirty="0">
                <a:latin typeface="Arial"/>
                <a:cs typeface="Arial"/>
              </a:rPr>
              <a:t>Reduc</a:t>
            </a:r>
            <a:r>
              <a:rPr sz="2400" b="1" dirty="0">
                <a:latin typeface="Arial"/>
                <a:cs typeface="Arial"/>
              </a:rPr>
              <a:t>i</a:t>
            </a:r>
            <a:r>
              <a:rPr sz="2400" b="1" spc="-5" dirty="0">
                <a:latin typeface="Arial"/>
                <a:cs typeface="Arial"/>
              </a:rPr>
              <a:t>n</a:t>
            </a:r>
            <a:r>
              <a:rPr sz="2400" b="1" dirty="0">
                <a:latin typeface="Arial"/>
                <a:cs typeface="Arial"/>
              </a:rPr>
              <a:t>g </a:t>
            </a:r>
            <a:r>
              <a:rPr sz="2400" b="1" spc="-5" dirty="0">
                <a:latin typeface="Arial"/>
                <a:cs typeface="Arial"/>
              </a:rPr>
              <a:t>Ad</a:t>
            </a:r>
            <a:r>
              <a:rPr sz="2400" b="1" dirty="0">
                <a:latin typeface="Arial"/>
                <a:cs typeface="Arial"/>
              </a:rPr>
              <a:t>mi</a:t>
            </a:r>
            <a:r>
              <a:rPr sz="2400" b="1" spc="-5" dirty="0">
                <a:latin typeface="Arial"/>
                <a:cs typeface="Arial"/>
              </a:rPr>
              <a:t>x</a:t>
            </a:r>
            <a:r>
              <a:rPr sz="2400" b="1" dirty="0">
                <a:latin typeface="Arial"/>
                <a:cs typeface="Arial"/>
              </a:rPr>
              <a:t>t</a:t>
            </a:r>
            <a:r>
              <a:rPr sz="2400" b="1" spc="-5" dirty="0">
                <a:latin typeface="Arial"/>
                <a:cs typeface="Arial"/>
              </a:rPr>
              <a:t>u</a:t>
            </a:r>
            <a:r>
              <a:rPr sz="2400" b="1" dirty="0">
                <a:latin typeface="Arial"/>
                <a:cs typeface="Arial"/>
              </a:rPr>
              <a:t>re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701283" y="1493519"/>
            <a:ext cx="2811779" cy="3749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76900" y="1469745"/>
            <a:ext cx="2809874" cy="37464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14” – 20” for Inverts</a:t>
            </a:r>
            <a:br>
              <a:rPr lang="en-US" dirty="0" smtClean="0"/>
            </a:br>
            <a:r>
              <a:rPr lang="en-US" dirty="0" smtClean="0"/>
              <a:t>16” – 22” for Doghouse</a:t>
            </a:r>
            <a:endParaRPr lang="en-US" dirty="0"/>
          </a:p>
        </p:txBody>
      </p:sp>
      <p:pic>
        <p:nvPicPr>
          <p:cNvPr id="5" name="Content Placeholder 4" descr="maxresdefaul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12214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4% to 8% Air</a:t>
            </a:r>
            <a:endParaRPr lang="en-US" dirty="0"/>
          </a:p>
        </p:txBody>
      </p:sp>
      <p:pic>
        <p:nvPicPr>
          <p:cNvPr id="4" name="Picture 7" descr="1_24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68" b="31668"/>
          <a:stretch>
            <a:fillRect/>
          </a:stretch>
        </p:blipFill>
        <p:spPr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4735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9480" y="1553463"/>
            <a:ext cx="7934431" cy="43011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96265" y="93433"/>
            <a:ext cx="425196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889760" algn="l"/>
              </a:tabLst>
            </a:pPr>
            <a:r>
              <a:rPr spc="-10" dirty="0"/>
              <a:t>N</a:t>
            </a:r>
            <a:r>
              <a:rPr dirty="0"/>
              <a:t>e</a:t>
            </a:r>
            <a:r>
              <a:rPr spc="-5" dirty="0"/>
              <a:t>w</a:t>
            </a:r>
            <a:r>
              <a:rPr spc="10" dirty="0"/>
              <a:t> </a:t>
            </a:r>
            <a:r>
              <a:rPr spc="-5" dirty="0"/>
              <a:t>M</a:t>
            </a:r>
            <a:r>
              <a:rPr spc="-15" dirty="0"/>
              <a:t>TT</a:t>
            </a:r>
            <a:r>
              <a:rPr spc="-5" dirty="0"/>
              <a:t>:</a:t>
            </a:r>
            <a:r>
              <a:rPr dirty="0"/>
              <a:t>	</a:t>
            </a:r>
            <a:r>
              <a:rPr spc="-15" dirty="0"/>
              <a:t>F</a:t>
            </a:r>
            <a:r>
              <a:rPr spc="-5" dirty="0"/>
              <a:t>i</a:t>
            </a:r>
            <a:r>
              <a:rPr spc="-15" dirty="0"/>
              <a:t>n</a:t>
            </a:r>
            <a:r>
              <a:rPr dirty="0"/>
              <a:t>a</a:t>
            </a:r>
            <a:r>
              <a:rPr spc="-5" dirty="0"/>
              <a:t>l</a:t>
            </a:r>
            <a:r>
              <a:rPr spc="15" dirty="0"/>
              <a:t> </a:t>
            </a:r>
            <a:r>
              <a:rPr spc="-10" dirty="0"/>
              <a:t>C</a:t>
            </a:r>
            <a:r>
              <a:rPr spc="-15" dirty="0"/>
              <a:t>on</a:t>
            </a:r>
            <a:r>
              <a:rPr dirty="0"/>
              <a:t>ce</a:t>
            </a:r>
            <a:r>
              <a:rPr spc="-15" dirty="0"/>
              <a:t>p</a:t>
            </a:r>
            <a:r>
              <a:rPr spc="-5" dirty="0"/>
              <a:t>t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12979" y="670887"/>
            <a:ext cx="4792345" cy="737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109375"/>
              <a:buChar char="•"/>
              <a:tabLst>
                <a:tab pos="241300" algn="l"/>
              </a:tabLst>
            </a:pPr>
            <a:r>
              <a:rPr sz="1600" spc="-5" dirty="0">
                <a:latin typeface="Arial"/>
                <a:cs typeface="Arial"/>
              </a:rPr>
              <a:t>Con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ete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he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l,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Imme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ube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unnel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(</a:t>
            </a:r>
            <a:r>
              <a:rPr sz="1600" spc="-5" dirty="0">
                <a:latin typeface="Arial"/>
                <a:cs typeface="Arial"/>
              </a:rPr>
              <a:t>I</a:t>
            </a:r>
            <a:r>
              <a:rPr sz="1600" spc="-10" dirty="0">
                <a:latin typeface="Arial"/>
                <a:cs typeface="Arial"/>
              </a:rPr>
              <a:t>TT</a:t>
            </a:r>
            <a:r>
              <a:rPr sz="1600" spc="-5" dirty="0">
                <a:latin typeface="Arial"/>
                <a:cs typeface="Arial"/>
              </a:rPr>
              <a:t>)</a:t>
            </a:r>
            <a:endParaRPr sz="1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109375"/>
              <a:buChar char="•"/>
              <a:tabLst>
                <a:tab pos="241300" algn="l"/>
              </a:tabLst>
            </a:pPr>
            <a:r>
              <a:rPr sz="1600" spc="-5" dirty="0">
                <a:latin typeface="Arial"/>
                <a:cs typeface="Arial"/>
              </a:rPr>
              <a:t>We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tbound tube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onne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ng No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folk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Po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mouth</a:t>
            </a:r>
            <a:endParaRPr sz="1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109375"/>
              <a:buChar char="•"/>
              <a:tabLst>
                <a:tab pos="241300" algn="l"/>
              </a:tabLst>
            </a:pPr>
            <a:r>
              <a:rPr sz="1600" spc="-10" dirty="0">
                <a:latin typeface="Arial"/>
                <a:cs typeface="Arial"/>
              </a:rPr>
              <a:t>T</a:t>
            </a:r>
            <a:r>
              <a:rPr sz="1600" spc="-20" dirty="0">
                <a:latin typeface="Arial"/>
                <a:cs typeface="Arial"/>
              </a:rPr>
              <a:t>w</a:t>
            </a:r>
            <a:r>
              <a:rPr sz="1600" spc="-5" dirty="0">
                <a:latin typeface="Arial"/>
                <a:cs typeface="Arial"/>
              </a:rPr>
              <a:t>o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v</a:t>
            </a:r>
            <a:r>
              <a:rPr sz="1600" spc="-5" dirty="0">
                <a:latin typeface="Arial"/>
                <a:cs typeface="Arial"/>
              </a:rPr>
              <a:t>ehi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ular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l</a:t>
            </a:r>
            <a:r>
              <a:rPr sz="1600" spc="-5" dirty="0">
                <a:latin typeface="Arial"/>
                <a:cs typeface="Arial"/>
              </a:rPr>
              <a:t>anes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and an eg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s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o</a:t>
            </a:r>
            <a:r>
              <a:rPr sz="1600" spc="-10" dirty="0">
                <a:latin typeface="Arial"/>
                <a:cs typeface="Arial"/>
              </a:rPr>
              <a:t>rr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dor</a:t>
            </a:r>
            <a:endParaRPr sz="16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654293" y="3274838"/>
            <a:ext cx="86614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dirty="0">
                <a:solidFill>
                  <a:srgbClr val="FFFF00"/>
                </a:solidFill>
                <a:latin typeface="Tahoma-Bold"/>
                <a:cs typeface="Tahoma-Bold"/>
              </a:rPr>
              <a:t>J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et</a:t>
            </a:r>
            <a:r>
              <a:rPr sz="1600" b="1" spc="5" dirty="0">
                <a:solidFill>
                  <a:srgbClr val="FFFF00"/>
                </a:solidFill>
                <a:latin typeface="Tahoma-Bold"/>
                <a:cs typeface="Tahoma-Bold"/>
              </a:rPr>
              <a:t> 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F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a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n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s</a:t>
            </a:r>
            <a:endParaRPr sz="1600">
              <a:latin typeface="Tahoma-Bold"/>
              <a:cs typeface="Tahoma-Bold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251905" y="2953977"/>
            <a:ext cx="772160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6510">
              <a:lnSpc>
                <a:spcPct val="100000"/>
              </a:lnSpc>
            </a:pP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De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lu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ge 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S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y</a:t>
            </a:r>
            <a:r>
              <a:rPr sz="1600" b="1" spc="-15" dirty="0">
                <a:solidFill>
                  <a:srgbClr val="FFFF00"/>
                </a:solidFill>
                <a:latin typeface="Tahoma-Bold"/>
                <a:cs typeface="Tahoma-Bold"/>
              </a:rPr>
              <a:t>s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t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em</a:t>
            </a:r>
            <a:endParaRPr sz="1600">
              <a:latin typeface="Tahoma-Bold"/>
              <a:cs typeface="Tahoma-Bold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21889" y="2435945"/>
            <a:ext cx="302260" cy="431800"/>
          </a:xfrm>
          <a:custGeom>
            <a:avLst/>
            <a:gdLst/>
            <a:ahLst/>
            <a:cxnLst/>
            <a:rect l="l" t="t" r="r" b="b"/>
            <a:pathLst>
              <a:path w="302260" h="431800">
                <a:moveTo>
                  <a:pt x="301917" y="431177"/>
                </a:moveTo>
                <a:lnTo>
                  <a:pt x="0" y="0"/>
                </a:lnTo>
              </a:path>
            </a:pathLst>
          </a:custGeom>
          <a:ln w="317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21887" y="2435947"/>
            <a:ext cx="100330" cy="110489"/>
          </a:xfrm>
          <a:custGeom>
            <a:avLst/>
            <a:gdLst/>
            <a:ahLst/>
            <a:cxnLst/>
            <a:rect l="l" t="t" r="r" b="b"/>
            <a:pathLst>
              <a:path w="100329" h="110489">
                <a:moveTo>
                  <a:pt x="9118" y="109893"/>
                </a:moveTo>
                <a:lnTo>
                  <a:pt x="0" y="0"/>
                </a:lnTo>
                <a:lnTo>
                  <a:pt x="100152" y="46164"/>
                </a:lnTo>
              </a:path>
            </a:pathLst>
          </a:custGeom>
          <a:ln w="317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548295" y="4335263"/>
            <a:ext cx="77089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P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r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o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mat</a:t>
            </a:r>
            <a:endParaRPr sz="1600">
              <a:latin typeface="Tahoma-Bold"/>
              <a:cs typeface="Tahoma-Bold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146157" y="3717307"/>
            <a:ext cx="970280" cy="550545"/>
          </a:xfrm>
          <a:custGeom>
            <a:avLst/>
            <a:gdLst/>
            <a:ahLst/>
            <a:cxnLst/>
            <a:rect l="l" t="t" r="r" b="b"/>
            <a:pathLst>
              <a:path w="970279" h="550545">
                <a:moveTo>
                  <a:pt x="0" y="550252"/>
                </a:moveTo>
                <a:lnTo>
                  <a:pt x="970127" y="0"/>
                </a:lnTo>
              </a:path>
            </a:pathLst>
          </a:custGeom>
          <a:ln w="317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006024" y="3715976"/>
            <a:ext cx="110489" cy="97155"/>
          </a:xfrm>
          <a:custGeom>
            <a:avLst/>
            <a:gdLst/>
            <a:ahLst/>
            <a:cxnLst/>
            <a:rect l="l" t="t" r="r" b="b"/>
            <a:pathLst>
              <a:path w="110489" h="97154">
                <a:moveTo>
                  <a:pt x="54825" y="96659"/>
                </a:moveTo>
                <a:lnTo>
                  <a:pt x="110261" y="1333"/>
                </a:lnTo>
                <a:lnTo>
                  <a:pt x="0" y="0"/>
                </a:lnTo>
              </a:path>
            </a:pathLst>
          </a:custGeom>
          <a:ln w="3174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928259" y="2537134"/>
            <a:ext cx="0" cy="1731010"/>
          </a:xfrm>
          <a:custGeom>
            <a:avLst/>
            <a:gdLst/>
            <a:ahLst/>
            <a:cxnLst/>
            <a:rect l="l" t="t" r="r" b="b"/>
            <a:pathLst>
              <a:path h="1731010">
                <a:moveTo>
                  <a:pt x="0" y="1730425"/>
                </a:moveTo>
                <a:lnTo>
                  <a:pt x="0" y="0"/>
                </a:lnTo>
              </a:path>
            </a:pathLst>
          </a:custGeom>
          <a:ln w="317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2704" y="2537125"/>
            <a:ext cx="111125" cy="95250"/>
          </a:xfrm>
          <a:custGeom>
            <a:avLst/>
            <a:gdLst/>
            <a:ahLst/>
            <a:cxnLst/>
            <a:rect l="l" t="t" r="r" b="b"/>
            <a:pathLst>
              <a:path w="111125" h="95250">
                <a:moveTo>
                  <a:pt x="111125" y="95250"/>
                </a:moveTo>
                <a:lnTo>
                  <a:pt x="55562" y="0"/>
                </a:lnTo>
                <a:lnTo>
                  <a:pt x="0" y="95250"/>
                </a:lnTo>
              </a:path>
            </a:pathLst>
          </a:custGeom>
          <a:ln w="317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481776" y="2456120"/>
            <a:ext cx="864869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Utility 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C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o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rr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i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d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or</a:t>
            </a:r>
            <a:endParaRPr sz="1600">
              <a:latin typeface="Tahoma-Bold"/>
              <a:cs typeface="Tahoma-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64313" y="4177381"/>
            <a:ext cx="864869" cy="472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Egre</a:t>
            </a:r>
            <a:r>
              <a:rPr sz="1600" b="1" spc="-15" dirty="0">
                <a:solidFill>
                  <a:srgbClr val="FFFF00"/>
                </a:solidFill>
                <a:latin typeface="Tahoma-Bold"/>
                <a:cs typeface="Tahoma-Bold"/>
              </a:rPr>
              <a:t>s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s C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o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rr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i</a:t>
            </a:r>
            <a:r>
              <a:rPr sz="1600" b="1" spc="-5" dirty="0">
                <a:solidFill>
                  <a:srgbClr val="FFFF00"/>
                </a:solidFill>
                <a:latin typeface="Tahoma-Bold"/>
                <a:cs typeface="Tahoma-Bold"/>
              </a:rPr>
              <a:t>d</a:t>
            </a:r>
            <a:r>
              <a:rPr sz="1600" b="1" spc="-10" dirty="0">
                <a:solidFill>
                  <a:srgbClr val="FFFF00"/>
                </a:solidFill>
                <a:latin typeface="Tahoma-Bold"/>
                <a:cs typeface="Tahoma-Bold"/>
              </a:rPr>
              <a:t>or</a:t>
            </a:r>
            <a:endParaRPr sz="1600">
              <a:latin typeface="Tahoma-Bold"/>
              <a:cs typeface="Tahoma-Bold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52728" y="3784198"/>
            <a:ext cx="1136650" cy="483870"/>
          </a:xfrm>
          <a:custGeom>
            <a:avLst/>
            <a:gdLst/>
            <a:ahLst/>
            <a:cxnLst/>
            <a:rect l="l" t="t" r="r" b="b"/>
            <a:pathLst>
              <a:path w="1136650" h="483870">
                <a:moveTo>
                  <a:pt x="1136230" y="483362"/>
                </a:moveTo>
                <a:lnTo>
                  <a:pt x="0" y="0"/>
                </a:lnTo>
              </a:path>
            </a:pathLst>
          </a:custGeom>
          <a:ln w="31750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52724" y="3770363"/>
            <a:ext cx="109855" cy="102870"/>
          </a:xfrm>
          <a:custGeom>
            <a:avLst/>
            <a:gdLst/>
            <a:ahLst/>
            <a:cxnLst/>
            <a:rect l="l" t="t" r="r" b="b"/>
            <a:pathLst>
              <a:path w="109854" h="102870">
                <a:moveTo>
                  <a:pt x="65900" y="102260"/>
                </a:moveTo>
                <a:lnTo>
                  <a:pt x="0" y="13842"/>
                </a:lnTo>
                <a:lnTo>
                  <a:pt x="109410" y="0"/>
                </a:lnTo>
              </a:path>
            </a:pathLst>
          </a:custGeom>
          <a:ln w="31749">
            <a:solidFill>
              <a:srgbClr val="FFFF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8012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0043" rIns="0" bIns="0" rtlCol="0">
            <a:spAutoFit/>
          </a:bodyPr>
          <a:lstStyle/>
          <a:p>
            <a:pPr marL="28575">
              <a:lnSpc>
                <a:spcPts val="3329"/>
              </a:lnSpc>
            </a:pPr>
            <a:r>
              <a:rPr spc="-10" dirty="0"/>
              <a:t>A</a:t>
            </a:r>
            <a:r>
              <a:rPr spc="-15" dirty="0"/>
              <a:t>dd</a:t>
            </a:r>
            <a:r>
              <a:rPr dirty="0"/>
              <a:t>res</a:t>
            </a:r>
            <a:r>
              <a:rPr spc="-5" dirty="0"/>
              <a:t>s</a:t>
            </a:r>
            <a:r>
              <a:rPr spc="30" dirty="0"/>
              <a:t> </a:t>
            </a:r>
            <a:r>
              <a:rPr spc="-10" dirty="0"/>
              <a:t>D</a:t>
            </a:r>
            <a:r>
              <a:rPr spc="-5" dirty="0"/>
              <a:t>i</a:t>
            </a:r>
            <a:r>
              <a:rPr dirty="0"/>
              <a:t>ffere</a:t>
            </a:r>
            <a:r>
              <a:rPr spc="-15" dirty="0"/>
              <a:t>n</a:t>
            </a:r>
            <a:r>
              <a:rPr dirty="0"/>
              <a:t>t</a:t>
            </a:r>
            <a:r>
              <a:rPr spc="-5" dirty="0"/>
              <a:t>i</a:t>
            </a:r>
            <a:r>
              <a:rPr dirty="0"/>
              <a:t>a</a:t>
            </a:r>
            <a:r>
              <a:rPr spc="-5" dirty="0"/>
              <a:t>l</a:t>
            </a:r>
            <a:r>
              <a:rPr dirty="0"/>
              <a:t> </a:t>
            </a:r>
            <a:r>
              <a:rPr spc="-15" dirty="0"/>
              <a:t>Th</a:t>
            </a:r>
            <a:r>
              <a:rPr dirty="0"/>
              <a:t>er</a:t>
            </a:r>
            <a:r>
              <a:rPr spc="-10" dirty="0"/>
              <a:t>m</a:t>
            </a:r>
            <a:r>
              <a:rPr dirty="0"/>
              <a:t>a</a:t>
            </a:r>
            <a:r>
              <a:rPr spc="-5" dirty="0"/>
              <a:t>l</a:t>
            </a:r>
            <a:r>
              <a:rPr spc="15" dirty="0"/>
              <a:t> </a:t>
            </a:r>
            <a:r>
              <a:rPr spc="-5" dirty="0"/>
              <a:t>M</a:t>
            </a:r>
            <a:r>
              <a:rPr spc="-15" dirty="0"/>
              <a:t>o</a:t>
            </a:r>
            <a:r>
              <a:rPr dirty="0"/>
              <a:t>ve</a:t>
            </a:r>
            <a:r>
              <a:rPr spc="-10" dirty="0"/>
              <a:t>m</a:t>
            </a:r>
            <a:r>
              <a:rPr dirty="0"/>
              <a:t>e</a:t>
            </a:r>
            <a:r>
              <a:rPr spc="-15" dirty="0"/>
              <a:t>n</a:t>
            </a:r>
            <a:r>
              <a:rPr spc="-5" dirty="0"/>
              <a:t>t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7840" y="850670"/>
            <a:ext cx="4089400" cy="4812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buClr>
                <a:srgbClr val="49A942"/>
              </a:buClr>
              <a:buSzPct val="84210"/>
              <a:buFont typeface="Wingdings"/>
              <a:buChar char=""/>
              <a:tabLst>
                <a:tab pos="241300" algn="l"/>
              </a:tabLst>
            </a:pPr>
            <a:r>
              <a:rPr sz="1900" b="1" spc="-10" dirty="0">
                <a:latin typeface="Arial"/>
                <a:cs typeface="Arial"/>
              </a:rPr>
              <a:t>C</a:t>
            </a:r>
            <a:r>
              <a:rPr sz="1900" b="1" dirty="0">
                <a:latin typeface="Arial"/>
                <a:cs typeface="Arial"/>
              </a:rPr>
              <a:t>on</a:t>
            </a:r>
            <a:r>
              <a:rPr sz="1900" b="1" spc="-5" dirty="0">
                <a:latin typeface="Arial"/>
                <a:cs typeface="Arial"/>
              </a:rPr>
              <a:t>c</a:t>
            </a:r>
            <a:r>
              <a:rPr sz="1900" b="1" spc="-15" dirty="0">
                <a:latin typeface="Arial"/>
                <a:cs typeface="Arial"/>
              </a:rPr>
              <a:t>r</a:t>
            </a:r>
            <a:r>
              <a:rPr sz="1900" b="1" spc="-5" dirty="0">
                <a:latin typeface="Arial"/>
                <a:cs typeface="Arial"/>
              </a:rPr>
              <a:t>ete</a:t>
            </a:r>
            <a:r>
              <a:rPr sz="1900" b="1" spc="25" dirty="0">
                <a:latin typeface="Arial"/>
                <a:cs typeface="Arial"/>
              </a:rPr>
              <a:t> </a:t>
            </a:r>
            <a:r>
              <a:rPr sz="1900" b="1" spc="-5" dirty="0">
                <a:latin typeface="Arial"/>
                <a:cs typeface="Arial"/>
              </a:rPr>
              <a:t>Mix</a:t>
            </a:r>
            <a:endParaRPr sz="1900">
              <a:latin typeface="Arial"/>
              <a:cs typeface="Arial"/>
            </a:endParaRPr>
          </a:p>
          <a:p>
            <a:pPr marL="467995" marR="905510" lvl="1" indent="-225425">
              <a:lnSpc>
                <a:spcPct val="100000"/>
              </a:lnSpc>
              <a:spcBef>
                <a:spcPts val="905"/>
              </a:spcBef>
              <a:buClr>
                <a:srgbClr val="303030"/>
              </a:buClr>
              <a:buChar char="•"/>
              <a:tabLst>
                <a:tab pos="468630" algn="l"/>
              </a:tabLst>
            </a:pPr>
            <a:r>
              <a:rPr sz="1700" dirty="0">
                <a:latin typeface="Arial"/>
                <a:cs typeface="Arial"/>
              </a:rPr>
              <a:t>S</a:t>
            </a:r>
            <a:r>
              <a:rPr sz="1700" spc="5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-1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o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educe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Au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ogenous Sh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nkage</a:t>
            </a:r>
            <a:endParaRPr sz="1700">
              <a:latin typeface="Arial"/>
              <a:cs typeface="Arial"/>
            </a:endParaRPr>
          </a:p>
          <a:p>
            <a:pPr marL="467995" marR="241300" lvl="1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Char char="•"/>
              <a:tabLst>
                <a:tab pos="468630" algn="l"/>
              </a:tabLst>
            </a:pPr>
            <a:r>
              <a:rPr sz="1700" spc="-10" dirty="0">
                <a:latin typeface="Arial"/>
                <a:cs typeface="Arial"/>
              </a:rPr>
              <a:t>Ot</a:t>
            </a:r>
            <a:r>
              <a:rPr sz="1700" dirty="0">
                <a:latin typeface="Arial"/>
                <a:cs typeface="Arial"/>
              </a:rPr>
              <a:t>her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changes</a:t>
            </a:r>
            <a:r>
              <a:rPr sz="1700" spc="5" dirty="0">
                <a:latin typeface="Arial"/>
                <a:cs typeface="Arial"/>
              </a:rPr>
              <a:t> R</a:t>
            </a:r>
            <a:r>
              <a:rPr sz="1700" dirty="0">
                <a:latin typeface="Arial"/>
                <a:cs typeface="Arial"/>
              </a:rPr>
              <a:t>educe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he</a:t>
            </a:r>
            <a:r>
              <a:rPr sz="1700" spc="1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Se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v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ce L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spc="-10" dirty="0">
                <a:latin typeface="Arial"/>
                <a:cs typeface="Arial"/>
              </a:rPr>
              <a:t>f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dirty="0">
                <a:latin typeface="Arial"/>
                <a:cs typeface="Arial"/>
              </a:rPr>
              <a:t>and</a:t>
            </a:r>
            <a:r>
              <a:rPr sz="1700" spc="-10" dirty="0">
                <a:latin typeface="Arial"/>
                <a:cs typeface="Arial"/>
              </a:rPr>
              <a:t>/</a:t>
            </a:r>
            <a:r>
              <a:rPr sz="1700" dirty="0">
                <a:latin typeface="Arial"/>
                <a:cs typeface="Arial"/>
              </a:rPr>
              <a:t>or P</a:t>
            </a:r>
            <a:r>
              <a:rPr sz="1700" spc="5" dirty="0">
                <a:latin typeface="Arial"/>
                <a:cs typeface="Arial"/>
              </a:rPr>
              <a:t>l</a:t>
            </a:r>
            <a:r>
              <a:rPr sz="1700" dirty="0">
                <a:latin typeface="Arial"/>
                <a:cs typeface="Arial"/>
              </a:rPr>
              <a:t>aceab</a:t>
            </a:r>
            <a:r>
              <a:rPr sz="1700" spc="5" dirty="0">
                <a:latin typeface="Arial"/>
                <a:cs typeface="Arial"/>
              </a:rPr>
              <a:t>ili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y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90"/>
              </a:spcBef>
              <a:buClr>
                <a:srgbClr val="49A942"/>
              </a:buClr>
              <a:buSzPct val="84210"/>
              <a:buFont typeface="Wingdings"/>
              <a:buChar char=""/>
              <a:tabLst>
                <a:tab pos="241300" algn="l"/>
              </a:tabLst>
            </a:pPr>
            <a:r>
              <a:rPr sz="1900" b="1" spc="-10" dirty="0">
                <a:latin typeface="Arial"/>
                <a:cs typeface="Arial"/>
              </a:rPr>
              <a:t>C</a:t>
            </a:r>
            <a:r>
              <a:rPr sz="1900" b="1" dirty="0">
                <a:latin typeface="Arial"/>
                <a:cs typeface="Arial"/>
              </a:rPr>
              <a:t>on</a:t>
            </a:r>
            <a:r>
              <a:rPr sz="1900" b="1" spc="-5" dirty="0">
                <a:latin typeface="Arial"/>
                <a:cs typeface="Arial"/>
              </a:rPr>
              <a:t>c</a:t>
            </a:r>
            <a:r>
              <a:rPr sz="1900" b="1" spc="-15" dirty="0">
                <a:latin typeface="Arial"/>
                <a:cs typeface="Arial"/>
              </a:rPr>
              <a:t>r</a:t>
            </a:r>
            <a:r>
              <a:rPr sz="1900" b="1" spc="-5" dirty="0">
                <a:latin typeface="Arial"/>
                <a:cs typeface="Arial"/>
              </a:rPr>
              <a:t>ete</a:t>
            </a:r>
            <a:endParaRPr sz="19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5"/>
              </a:spcBef>
              <a:buClr>
                <a:srgbClr val="303030"/>
              </a:buClr>
              <a:buChar char="•"/>
              <a:tabLst>
                <a:tab pos="468630" algn="l"/>
              </a:tabLst>
            </a:pPr>
            <a:r>
              <a:rPr sz="1700" dirty="0">
                <a:latin typeface="Arial"/>
                <a:cs typeface="Arial"/>
              </a:rPr>
              <a:t>P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ecool 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o</a:t>
            </a:r>
            <a:r>
              <a:rPr sz="1700" spc="5" dirty="0">
                <a:latin typeface="Arial"/>
                <a:cs typeface="Arial"/>
              </a:rPr>
              <a:t> R</a:t>
            </a:r>
            <a:r>
              <a:rPr sz="1700" dirty="0">
                <a:latin typeface="Arial"/>
                <a:cs typeface="Arial"/>
              </a:rPr>
              <a:t>educe</a:t>
            </a:r>
            <a:r>
              <a:rPr sz="1700" spc="-5" dirty="0">
                <a:latin typeface="Arial"/>
                <a:cs typeface="Arial"/>
              </a:rPr>
              <a:t> M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-15" dirty="0">
                <a:latin typeface="Arial"/>
                <a:cs typeface="Arial"/>
              </a:rPr>
              <a:t>x</a:t>
            </a:r>
            <a:r>
              <a:rPr sz="1700" dirty="0">
                <a:latin typeface="Arial"/>
                <a:cs typeface="Arial"/>
              </a:rPr>
              <a:t>.</a:t>
            </a:r>
            <a:r>
              <a:rPr sz="1700" spc="10" dirty="0">
                <a:latin typeface="Arial"/>
                <a:cs typeface="Arial"/>
              </a:rPr>
              <a:t> </a:t>
            </a:r>
            <a:r>
              <a:rPr sz="1700" spc="15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e</a:t>
            </a:r>
            <a:r>
              <a:rPr sz="1700" spc="-5" dirty="0">
                <a:latin typeface="Arial"/>
                <a:cs typeface="Arial"/>
              </a:rPr>
              <a:t>m</a:t>
            </a:r>
            <a:r>
              <a:rPr sz="1700" dirty="0">
                <a:latin typeface="Arial"/>
                <a:cs typeface="Arial"/>
              </a:rPr>
              <a:t>pe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a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u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dirty="0">
                <a:latin typeface="Arial"/>
                <a:cs typeface="Arial"/>
              </a:rPr>
              <a:t>e</a:t>
            </a:r>
            <a:endParaRPr sz="1700">
              <a:latin typeface="Arial"/>
              <a:cs typeface="Arial"/>
            </a:endParaRPr>
          </a:p>
          <a:p>
            <a:pPr marL="467995" marR="127000" lvl="1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Char char="•"/>
              <a:tabLst>
                <a:tab pos="468630" algn="l"/>
              </a:tabLst>
            </a:pPr>
            <a:r>
              <a:rPr sz="1700" spc="5" dirty="0">
                <a:latin typeface="Arial"/>
                <a:cs typeface="Arial"/>
              </a:rPr>
              <a:t>C</a:t>
            </a:r>
            <a:r>
              <a:rPr sz="1700" dirty="0">
                <a:latin typeface="Arial"/>
                <a:cs typeface="Arial"/>
              </a:rPr>
              <a:t>u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ng</a:t>
            </a:r>
            <a:r>
              <a:rPr sz="1700" spc="-20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C</a:t>
            </a:r>
            <a:r>
              <a:rPr sz="1700" dirty="0">
                <a:latin typeface="Arial"/>
                <a:cs typeface="Arial"/>
              </a:rPr>
              <a:t>o</a:t>
            </a:r>
            <a:r>
              <a:rPr sz="1700" spc="-5" dirty="0">
                <a:latin typeface="Arial"/>
                <a:cs typeface="Arial"/>
              </a:rPr>
              <a:t>m</a:t>
            </a:r>
            <a:r>
              <a:rPr sz="1700" dirty="0">
                <a:latin typeface="Arial"/>
                <a:cs typeface="Arial"/>
              </a:rPr>
              <a:t>pound</a:t>
            </a:r>
            <a:r>
              <a:rPr sz="1700" spc="5" dirty="0">
                <a:latin typeface="Arial"/>
                <a:cs typeface="Arial"/>
              </a:rPr>
              <a:t> </a:t>
            </a:r>
            <a:r>
              <a:rPr sz="1700" spc="-10" dirty="0">
                <a:latin typeface="Arial"/>
                <a:cs typeface="Arial"/>
              </a:rPr>
              <a:t>t</a:t>
            </a:r>
            <a:r>
              <a:rPr sz="1700" dirty="0">
                <a:latin typeface="Arial"/>
                <a:cs typeface="Arial"/>
              </a:rPr>
              <a:t>o</a:t>
            </a:r>
            <a:r>
              <a:rPr sz="1700" spc="5" dirty="0">
                <a:latin typeface="Arial"/>
                <a:cs typeface="Arial"/>
              </a:rPr>
              <a:t> R</a:t>
            </a:r>
            <a:r>
              <a:rPr sz="1700" dirty="0">
                <a:latin typeface="Arial"/>
                <a:cs typeface="Arial"/>
              </a:rPr>
              <a:t>educe</a:t>
            </a:r>
            <a:r>
              <a:rPr sz="1700" spc="-5" dirty="0">
                <a:latin typeface="Arial"/>
                <a:cs typeface="Arial"/>
              </a:rPr>
              <a:t> </a:t>
            </a:r>
            <a:r>
              <a:rPr sz="1700" spc="5" dirty="0">
                <a:latin typeface="Arial"/>
                <a:cs typeface="Arial"/>
              </a:rPr>
              <a:t>D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spc="-25" dirty="0">
                <a:latin typeface="Arial"/>
                <a:cs typeface="Arial"/>
              </a:rPr>
              <a:t>y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ng Sh</a:t>
            </a:r>
            <a:r>
              <a:rPr sz="1700" spc="-5" dirty="0">
                <a:latin typeface="Arial"/>
                <a:cs typeface="Arial"/>
              </a:rPr>
              <a:t>r</a:t>
            </a:r>
            <a:r>
              <a:rPr sz="1700" spc="5" dirty="0">
                <a:latin typeface="Arial"/>
                <a:cs typeface="Arial"/>
              </a:rPr>
              <a:t>i</a:t>
            </a:r>
            <a:r>
              <a:rPr sz="1700" dirty="0">
                <a:latin typeface="Arial"/>
                <a:cs typeface="Arial"/>
              </a:rPr>
              <a:t>nkage</a:t>
            </a:r>
            <a:endParaRPr sz="17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90"/>
              </a:spcBef>
              <a:buClr>
                <a:srgbClr val="49A942"/>
              </a:buClr>
              <a:buSzPct val="84210"/>
              <a:buFont typeface="Wingdings"/>
              <a:buChar char=""/>
              <a:tabLst>
                <a:tab pos="241300" algn="l"/>
              </a:tabLst>
            </a:pPr>
            <a:r>
              <a:rPr sz="1900" b="1" spc="-10" dirty="0">
                <a:latin typeface="Arial"/>
                <a:cs typeface="Arial"/>
              </a:rPr>
              <a:t>C</a:t>
            </a:r>
            <a:r>
              <a:rPr sz="1900" b="1" dirty="0">
                <a:latin typeface="Arial"/>
                <a:cs typeface="Arial"/>
              </a:rPr>
              <a:t>oo</a:t>
            </a:r>
            <a:r>
              <a:rPr sz="1900" b="1" spc="-5" dirty="0">
                <a:latin typeface="Arial"/>
                <a:cs typeface="Arial"/>
              </a:rPr>
              <a:t>li</a:t>
            </a:r>
            <a:r>
              <a:rPr sz="1900" b="1" dirty="0">
                <a:latin typeface="Arial"/>
                <a:cs typeface="Arial"/>
              </a:rPr>
              <a:t>n</a:t>
            </a:r>
            <a:r>
              <a:rPr sz="1900" b="1" spc="-5" dirty="0">
                <a:latin typeface="Arial"/>
                <a:cs typeface="Arial"/>
              </a:rPr>
              <a:t>g</a:t>
            </a:r>
            <a:r>
              <a:rPr sz="1900" b="1" spc="-10" dirty="0">
                <a:latin typeface="Arial"/>
                <a:cs typeface="Arial"/>
              </a:rPr>
              <a:t> </a:t>
            </a:r>
            <a:r>
              <a:rPr sz="1900" b="1" spc="-15" dirty="0">
                <a:latin typeface="Arial"/>
                <a:cs typeface="Arial"/>
              </a:rPr>
              <a:t>P</a:t>
            </a:r>
            <a:r>
              <a:rPr sz="1900" b="1" spc="-5" dirty="0">
                <a:latin typeface="Arial"/>
                <a:cs typeface="Arial"/>
              </a:rPr>
              <a:t>i</a:t>
            </a:r>
            <a:r>
              <a:rPr sz="1900" b="1" dirty="0">
                <a:latin typeface="Arial"/>
                <a:cs typeface="Arial"/>
              </a:rPr>
              <a:t>p</a:t>
            </a:r>
            <a:r>
              <a:rPr sz="1900" b="1" spc="-5" dirty="0">
                <a:latin typeface="Arial"/>
                <a:cs typeface="Arial"/>
              </a:rPr>
              <a:t>es</a:t>
            </a:r>
            <a:endParaRPr sz="19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10"/>
              </a:spcBef>
              <a:buClr>
                <a:srgbClr val="303030"/>
              </a:buClr>
              <a:buChar char="•"/>
              <a:tabLst>
                <a:tab pos="468630" algn="l"/>
              </a:tabLst>
            </a:pPr>
            <a:r>
              <a:rPr sz="1600" spc="-5" dirty="0">
                <a:latin typeface="Arial"/>
                <a:cs typeface="Arial"/>
              </a:rPr>
              <a:t>Redu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e </a:t>
            </a:r>
            <a:r>
              <a:rPr sz="1600" spc="-10" dirty="0">
                <a:latin typeface="Arial"/>
                <a:cs typeface="Arial"/>
              </a:rPr>
              <a:t>T</a:t>
            </a:r>
            <a:r>
              <a:rPr sz="1600" spc="-5" dirty="0">
                <a:latin typeface="Arial"/>
                <a:cs typeface="Arial"/>
              </a:rPr>
              <a:t>empe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atu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3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</a:t>
            </a:r>
            <a:r>
              <a:rPr sz="1600" dirty="0">
                <a:latin typeface="Arial"/>
                <a:cs typeface="Arial"/>
              </a:rPr>
              <a:t>is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of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ete</a:t>
            </a:r>
            <a:endParaRPr sz="1600">
              <a:latin typeface="Arial"/>
              <a:cs typeface="Arial"/>
            </a:endParaRPr>
          </a:p>
          <a:p>
            <a:pPr marL="241300" indent="-228600">
              <a:lnSpc>
                <a:spcPct val="100000"/>
              </a:lnSpc>
              <a:spcBef>
                <a:spcPts val="885"/>
              </a:spcBef>
              <a:buClr>
                <a:srgbClr val="49A942"/>
              </a:buClr>
              <a:buSzPct val="84210"/>
              <a:buFont typeface="Wingdings"/>
              <a:buChar char=""/>
              <a:tabLst>
                <a:tab pos="241300" algn="l"/>
              </a:tabLst>
            </a:pPr>
            <a:r>
              <a:rPr sz="1900" b="1" spc="-5" dirty="0">
                <a:latin typeface="Arial"/>
                <a:cs typeface="Arial"/>
              </a:rPr>
              <a:t>Heat</a:t>
            </a:r>
            <a:r>
              <a:rPr sz="1900" b="1" spc="25" dirty="0">
                <a:latin typeface="Arial"/>
                <a:cs typeface="Arial"/>
              </a:rPr>
              <a:t> </a:t>
            </a:r>
            <a:r>
              <a:rPr sz="1900" b="1" spc="-15" dirty="0">
                <a:latin typeface="Arial"/>
                <a:cs typeface="Arial"/>
              </a:rPr>
              <a:t>E</a:t>
            </a:r>
            <a:r>
              <a:rPr sz="1900" b="1" spc="-5" dirty="0">
                <a:latin typeface="Arial"/>
                <a:cs typeface="Arial"/>
              </a:rPr>
              <a:t>xisti</a:t>
            </a:r>
            <a:r>
              <a:rPr sz="1900" b="1" dirty="0">
                <a:latin typeface="Arial"/>
                <a:cs typeface="Arial"/>
              </a:rPr>
              <a:t>n</a:t>
            </a:r>
            <a:r>
              <a:rPr sz="1900" b="1" spc="-5" dirty="0">
                <a:latin typeface="Arial"/>
                <a:cs typeface="Arial"/>
              </a:rPr>
              <a:t>g</a:t>
            </a:r>
            <a:r>
              <a:rPr sz="1900" b="1" dirty="0">
                <a:latin typeface="Arial"/>
                <a:cs typeface="Arial"/>
              </a:rPr>
              <a:t> </a:t>
            </a:r>
            <a:r>
              <a:rPr sz="1900" b="1" spc="-10" dirty="0">
                <a:latin typeface="Arial"/>
                <a:cs typeface="Arial"/>
              </a:rPr>
              <a:t>C</a:t>
            </a:r>
            <a:r>
              <a:rPr sz="1900" b="1" dirty="0">
                <a:latin typeface="Arial"/>
                <a:cs typeface="Arial"/>
              </a:rPr>
              <a:t>on</a:t>
            </a:r>
            <a:r>
              <a:rPr sz="1900" b="1" spc="-5" dirty="0">
                <a:latin typeface="Arial"/>
                <a:cs typeface="Arial"/>
              </a:rPr>
              <a:t>c</a:t>
            </a:r>
            <a:r>
              <a:rPr sz="1900" b="1" spc="-15" dirty="0">
                <a:latin typeface="Arial"/>
                <a:cs typeface="Arial"/>
              </a:rPr>
              <a:t>r</a:t>
            </a:r>
            <a:r>
              <a:rPr sz="1900" b="1" spc="-5" dirty="0">
                <a:latin typeface="Arial"/>
                <a:cs typeface="Arial"/>
              </a:rPr>
              <a:t>ete</a:t>
            </a:r>
            <a:endParaRPr sz="19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10"/>
              </a:spcBef>
              <a:buClr>
                <a:srgbClr val="303030"/>
              </a:buClr>
              <a:buSzPct val="106250"/>
              <a:buChar char="•"/>
              <a:tabLst>
                <a:tab pos="468630" algn="l"/>
              </a:tabLst>
            </a:pPr>
            <a:r>
              <a:rPr sz="1600" spc="-5" dirty="0">
                <a:latin typeface="Arial"/>
                <a:cs typeface="Arial"/>
              </a:rPr>
              <a:t>P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-10" dirty="0">
                <a:latin typeface="Arial"/>
                <a:cs typeface="Arial"/>
              </a:rPr>
              <a:t>-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x</a:t>
            </a:r>
            <a:r>
              <a:rPr sz="1600" spc="-5" dirty="0">
                <a:latin typeface="Arial"/>
                <a:cs typeface="Arial"/>
              </a:rPr>
              <a:t>pand</a:t>
            </a:r>
            <a:r>
              <a:rPr sz="1600" spc="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Redu</a:t>
            </a:r>
            <a:r>
              <a:rPr sz="1600" dirty="0">
                <a:latin typeface="Arial"/>
                <a:cs typeface="Arial"/>
              </a:rPr>
              <a:t>c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St</a:t>
            </a:r>
            <a:r>
              <a:rPr sz="1600" spc="-10" dirty="0">
                <a:latin typeface="Arial"/>
                <a:cs typeface="Arial"/>
              </a:rPr>
              <a:t>r</a:t>
            </a:r>
            <a:r>
              <a:rPr sz="1600" spc="-5" dirty="0">
                <a:latin typeface="Arial"/>
                <a:cs typeface="Arial"/>
              </a:rPr>
              <a:t>e</a:t>
            </a:r>
            <a:r>
              <a:rPr sz="1600" dirty="0">
                <a:latin typeface="Arial"/>
                <a:cs typeface="Arial"/>
              </a:rPr>
              <a:t>ss</a:t>
            </a:r>
            <a:r>
              <a:rPr sz="1600" spc="-5" dirty="0">
                <a:latin typeface="Arial"/>
                <a:cs typeface="Arial"/>
              </a:rPr>
              <a:t>es</a:t>
            </a:r>
            <a:endParaRPr sz="1600">
              <a:latin typeface="Arial"/>
              <a:cs typeface="Arial"/>
            </a:endParaRPr>
          </a:p>
          <a:p>
            <a:pPr marL="467995" lvl="1" indent="-225425">
              <a:lnSpc>
                <a:spcPct val="100000"/>
              </a:lnSpc>
              <a:spcBef>
                <a:spcPts val="900"/>
              </a:spcBef>
              <a:buClr>
                <a:srgbClr val="303030"/>
              </a:buClr>
              <a:buSzPct val="106250"/>
              <a:buChar char="•"/>
              <a:tabLst>
                <a:tab pos="468630" algn="l"/>
              </a:tabLst>
            </a:pPr>
            <a:r>
              <a:rPr sz="1600" spc="-5" dirty="0">
                <a:latin typeface="Arial"/>
                <a:cs typeface="Arial"/>
              </a:rPr>
              <a:t>New and E</a:t>
            </a:r>
            <a:r>
              <a:rPr sz="1600" spc="-15" dirty="0">
                <a:latin typeface="Arial"/>
                <a:cs typeface="Arial"/>
              </a:rPr>
              <a:t>x</a:t>
            </a:r>
            <a:r>
              <a:rPr sz="1600" spc="-5" dirty="0">
                <a:latin typeface="Arial"/>
                <a:cs typeface="Arial"/>
              </a:rPr>
              <a:t>i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t</a:t>
            </a:r>
            <a:r>
              <a:rPr sz="1600" dirty="0">
                <a:latin typeface="Arial"/>
                <a:cs typeface="Arial"/>
              </a:rPr>
              <a:t>i</a:t>
            </a:r>
            <a:r>
              <a:rPr sz="1600" spc="-5" dirty="0">
                <a:latin typeface="Arial"/>
                <a:cs typeface="Arial"/>
              </a:rPr>
              <a:t>ng Cool</a:t>
            </a:r>
            <a:r>
              <a:rPr sz="1600" spc="-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at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dirty="0">
                <a:latin typeface="Arial"/>
                <a:cs typeface="Arial"/>
              </a:rPr>
              <a:t>s</a:t>
            </a:r>
            <a:r>
              <a:rPr sz="1600" spc="-5" dirty="0">
                <a:latin typeface="Arial"/>
                <a:cs typeface="Arial"/>
              </a:rPr>
              <a:t>ame</a:t>
            </a:r>
            <a:r>
              <a:rPr sz="1600" spc="1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Rate</a:t>
            </a:r>
            <a:endParaRPr sz="16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317235" y="1185672"/>
            <a:ext cx="3224783" cy="4299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293017" y="1162050"/>
            <a:ext cx="3221829" cy="42957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88315" y="151558"/>
            <a:ext cx="7798434" cy="807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dd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ress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i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g</a:t>
            </a:r>
            <a:r>
              <a:rPr sz="2800" b="1" spc="30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est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i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t</a:t>
            </a:r>
            <a:r>
              <a:rPr sz="2800" b="1" spc="15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d</a:t>
            </a:r>
            <a:r>
              <a:rPr sz="2800" b="1" spc="5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D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i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ffe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r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e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n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t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i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l</a:t>
            </a:r>
            <a:r>
              <a:rPr sz="2800" b="1" spc="15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Th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er</a:t>
            </a: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m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al 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M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o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ve</a:t>
            </a: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m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e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n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t</a:t>
            </a:r>
            <a:r>
              <a:rPr sz="2800" b="1" spc="40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w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s</a:t>
            </a:r>
            <a:r>
              <a:rPr sz="2800" b="1" spc="5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5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M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j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o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r</a:t>
            </a:r>
            <a:r>
              <a:rPr sz="2800" b="1" spc="5" dirty="0">
                <a:solidFill>
                  <a:srgbClr val="3180C0"/>
                </a:solidFill>
                <a:latin typeface="Arial"/>
                <a:cs typeface="Arial"/>
              </a:rPr>
              <a:t> </a:t>
            </a:r>
            <a:r>
              <a:rPr sz="2800" b="1" spc="-10" dirty="0">
                <a:solidFill>
                  <a:srgbClr val="3180C0"/>
                </a:solidFill>
                <a:latin typeface="Arial"/>
                <a:cs typeface="Arial"/>
              </a:rPr>
              <a:t>C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h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a</a:t>
            </a:r>
            <a:r>
              <a:rPr sz="2800" b="1" spc="-5" dirty="0">
                <a:solidFill>
                  <a:srgbClr val="3180C0"/>
                </a:solidFill>
                <a:latin typeface="Arial"/>
                <a:cs typeface="Arial"/>
              </a:rPr>
              <a:t>ll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e</a:t>
            </a:r>
            <a:r>
              <a:rPr sz="2800" b="1" spc="-15" dirty="0">
                <a:solidFill>
                  <a:srgbClr val="3180C0"/>
                </a:solidFill>
                <a:latin typeface="Arial"/>
                <a:cs typeface="Arial"/>
              </a:rPr>
              <a:t>ng</a:t>
            </a:r>
            <a:r>
              <a:rPr sz="2800" b="1" dirty="0">
                <a:solidFill>
                  <a:srgbClr val="3180C0"/>
                </a:solidFill>
                <a:latin typeface="Arial"/>
                <a:cs typeface="Arial"/>
              </a:rPr>
              <a:t>e!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01979" y="1514855"/>
            <a:ext cx="3361943" cy="33619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8650" y="1541757"/>
            <a:ext cx="3255122" cy="3255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40935" y="1479803"/>
            <a:ext cx="4250435" cy="33878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467936" y="1506910"/>
            <a:ext cx="4143840" cy="327729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40628_081402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-2452458" y="0"/>
            <a:ext cx="12469964" cy="6858000"/>
          </a:xfrm>
        </p:spPr>
      </p:pic>
    </p:spTree>
    <p:extLst>
      <p:ext uri="{BB962C8B-B14F-4D97-AF65-F5344CB8AC3E}">
        <p14:creationId xmlns:p14="http://schemas.microsoft.com/office/powerpoint/2010/main" val="4149956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41202_090444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271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311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Pantheon – 2000 Years and Counting</a:t>
            </a:r>
            <a:endParaRPr lang="en-US" dirty="0"/>
          </a:p>
        </p:txBody>
      </p:sp>
      <p:pic>
        <p:nvPicPr>
          <p:cNvPr id="4" name="Picture 2" descr="Panthe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77" b="82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0768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Air / Point of discharge, point of placement, hardened air, etc.</a:t>
            </a:r>
            <a:endParaRPr lang="en-US" dirty="0"/>
          </a:p>
        </p:txBody>
      </p:sp>
      <p:pic>
        <p:nvPicPr>
          <p:cNvPr id="4" name="Picture 2" descr="BWIAIR~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" b="8377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74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Shrinkage</a:t>
            </a:r>
            <a:endParaRPr lang="en-US" dirty="0"/>
          </a:p>
        </p:txBody>
      </p:sp>
      <p:pic>
        <p:nvPicPr>
          <p:cNvPr id="6" name="Picture 5" descr="c5e0eecec413ed3dbee4a2c2bbf2b47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676400"/>
            <a:ext cx="4780912" cy="478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618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Avoiding Cracks</a:t>
            </a:r>
            <a:endParaRPr lang="en-US" dirty="0"/>
          </a:p>
        </p:txBody>
      </p:sp>
      <p:pic>
        <p:nvPicPr>
          <p:cNvPr id="4" name="Picture 2" descr="C:\Documents and Settings\Henry\My Documents\cid_003201c2b22c$546b0480$6909fea9@disws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r="7228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96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Pumping Bubblegum</a:t>
            </a:r>
            <a:endParaRPr lang="en-US" dirty="0"/>
          </a:p>
        </p:txBody>
      </p:sp>
      <p:pic>
        <p:nvPicPr>
          <p:cNvPr id="5" name="Picture 5" descr="P10101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3311172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5635-tappan-zee-hudson-river-crossing-design-build-the-new-ny-bridge-project-673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1600200"/>
            <a:ext cx="51816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862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Mass Concrete / Slag Replacement Percentages</a:t>
            </a:r>
            <a:endParaRPr lang="en-US" dirty="0"/>
          </a:p>
        </p:txBody>
      </p:sp>
      <p:pic>
        <p:nvPicPr>
          <p:cNvPr id="3" name="Picture 4" descr="DAMES2L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0" y="1676400"/>
            <a:ext cx="6934200" cy="459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3384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398397" y="6516746"/>
            <a:ext cx="4667885" cy="2978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94"/>
              </a:lnSpc>
            </a:pPr>
            <a:r>
              <a:rPr sz="900" dirty="0">
                <a:solidFill>
                  <a:srgbClr val="3180C0"/>
                </a:solidFill>
                <a:latin typeface="Arial"/>
                <a:cs typeface="Arial"/>
              </a:rPr>
              <a:t>5</a:t>
            </a:r>
            <a:endParaRPr sz="900">
              <a:latin typeface="Arial"/>
              <a:cs typeface="Arial"/>
            </a:endParaRPr>
          </a:p>
          <a:p>
            <a:pPr marL="2578100">
              <a:lnSpc>
                <a:spcPts val="1355"/>
              </a:lnSpc>
            </a:pPr>
            <a:r>
              <a:rPr sz="1200" dirty="0">
                <a:latin typeface="Tahoma"/>
                <a:cs typeface="Tahoma"/>
              </a:rPr>
              <a:t>U</a:t>
            </a:r>
            <a:r>
              <a:rPr sz="1200" spc="-10" dirty="0">
                <a:latin typeface="Tahoma"/>
                <a:cs typeface="Tahoma"/>
              </a:rPr>
              <a:t>S</a:t>
            </a:r>
            <a:r>
              <a:rPr sz="120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 C</a:t>
            </a:r>
            <a:r>
              <a:rPr sz="1200" dirty="0">
                <a:latin typeface="Tahoma"/>
                <a:cs typeface="Tahoma"/>
              </a:rPr>
              <a:t>ivil</a:t>
            </a:r>
            <a:r>
              <a:rPr sz="1200" spc="-5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o</a:t>
            </a:r>
            <a:r>
              <a:rPr sz="1200" dirty="0">
                <a:latin typeface="Tahoma"/>
                <a:cs typeface="Tahoma"/>
              </a:rPr>
              <a:t>u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he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st Q3 U</a:t>
            </a:r>
            <a:r>
              <a:rPr sz="1200" spc="-5" dirty="0">
                <a:latin typeface="Tahoma"/>
                <a:cs typeface="Tahoma"/>
              </a:rPr>
              <a:t>pd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47675" y="714375"/>
            <a:ext cx="8510586" cy="51212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771775" y="803973"/>
            <a:ext cx="1266825" cy="462280"/>
          </a:xfrm>
          <a:prstGeom prst="rect">
            <a:avLst/>
          </a:prstGeom>
          <a:solidFill>
            <a:srgbClr val="F8AD86"/>
          </a:solidFill>
        </p:spPr>
        <p:txBody>
          <a:bodyPr vert="horz" wrap="square" lIns="0" tIns="0" rIns="0" bIns="0" rtlCol="0">
            <a:spAutoFit/>
          </a:bodyPr>
          <a:lstStyle/>
          <a:p>
            <a:pPr marL="283845" marR="120650" indent="-157480">
              <a:lnSpc>
                <a:spcPct val="100000"/>
              </a:lnSpc>
            </a:pPr>
            <a:r>
              <a:rPr sz="1200" dirty="0">
                <a:latin typeface="Tahoma"/>
                <a:cs typeface="Tahoma"/>
              </a:rPr>
              <a:t>Ne</a:t>
            </a:r>
            <a:r>
              <a:rPr sz="1200" spc="-40" dirty="0">
                <a:latin typeface="Tahoma"/>
                <a:cs typeface="Tahoma"/>
              </a:rPr>
              <a:t>w</a:t>
            </a:r>
            <a:r>
              <a:rPr sz="1200" dirty="0">
                <a:latin typeface="Tahoma"/>
                <a:cs typeface="Tahoma"/>
              </a:rPr>
              <a:t>,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two-</a:t>
            </a:r>
            <a:r>
              <a:rPr sz="1200" dirty="0">
                <a:latin typeface="Tahoma"/>
                <a:cs typeface="Tahoma"/>
              </a:rPr>
              <a:t>l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ne, </a:t>
            </a:r>
            <a:r>
              <a:rPr sz="1200" spc="-5" dirty="0">
                <a:latin typeface="Tahoma"/>
                <a:cs typeface="Tahoma"/>
              </a:rPr>
              <a:t>W</a:t>
            </a:r>
            <a:r>
              <a:rPr sz="1200" dirty="0">
                <a:latin typeface="Tahoma"/>
                <a:cs typeface="Tahoma"/>
              </a:rPr>
              <a:t>B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unnel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324350" y="1661223"/>
            <a:ext cx="1266825" cy="831215"/>
          </a:xfrm>
          <a:prstGeom prst="rect">
            <a:avLst/>
          </a:prstGeom>
          <a:solidFill>
            <a:srgbClr val="F8AD86"/>
          </a:solidFill>
        </p:spPr>
        <p:txBody>
          <a:bodyPr vert="horz" wrap="square" lIns="0" tIns="0" rIns="0" bIns="0" rtlCol="0">
            <a:spAutoFit/>
          </a:bodyPr>
          <a:lstStyle/>
          <a:p>
            <a:pPr marL="117475" marR="111760" indent="-635" algn="ctr">
              <a:lnSpc>
                <a:spcPct val="100000"/>
              </a:lnSpc>
            </a:pPr>
            <a:r>
              <a:rPr sz="1200" spc="-30" dirty="0">
                <a:latin typeface="Tahoma"/>
                <a:cs typeface="Tahoma"/>
              </a:rPr>
              <a:t>R</a:t>
            </a:r>
            <a:r>
              <a:rPr sz="1200" dirty="0">
                <a:latin typeface="Tahoma"/>
                <a:cs typeface="Tahoma"/>
              </a:rPr>
              <a:t>eh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b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nd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li</a:t>
            </a:r>
            <a:r>
              <a:rPr sz="1200" spc="-10" dirty="0">
                <a:latin typeface="Tahoma"/>
                <a:cs typeface="Tahoma"/>
              </a:rPr>
              <a:t>f</a:t>
            </a:r>
            <a:r>
              <a:rPr sz="1200" dirty="0">
                <a:latin typeface="Tahoma"/>
                <a:cs typeface="Tahoma"/>
              </a:rPr>
              <a:t>e- s</a:t>
            </a:r>
            <a:r>
              <a:rPr sz="1200" spc="-10" dirty="0">
                <a:latin typeface="Tahoma"/>
                <a:cs typeface="Tahoma"/>
              </a:rPr>
              <a:t>af</a:t>
            </a:r>
            <a:r>
              <a:rPr sz="1200" dirty="0">
                <a:latin typeface="Tahoma"/>
                <a:cs typeface="Tahoma"/>
              </a:rPr>
              <a:t>e</a:t>
            </a:r>
            <a:r>
              <a:rPr sz="1200" spc="-20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y im</a:t>
            </a:r>
            <a:r>
              <a:rPr sz="1200" spc="-5" dirty="0">
                <a:latin typeface="Tahoma"/>
                <a:cs typeface="Tahoma"/>
              </a:rPr>
              <a:t>p</a:t>
            </a:r>
            <a:r>
              <a:rPr sz="1200" dirty="0">
                <a:latin typeface="Tahoma"/>
                <a:cs typeface="Tahoma"/>
              </a:rPr>
              <a:t>r</a:t>
            </a:r>
            <a:r>
              <a:rPr sz="1200" spc="-20" dirty="0">
                <a:latin typeface="Tahoma"/>
                <a:cs typeface="Tahoma"/>
              </a:rPr>
              <a:t>o</a:t>
            </a:r>
            <a:r>
              <a:rPr sz="1200" spc="-10" dirty="0">
                <a:latin typeface="Tahoma"/>
                <a:cs typeface="Tahoma"/>
              </a:rPr>
              <a:t>v</a:t>
            </a:r>
            <a:r>
              <a:rPr sz="1200" dirty="0">
                <a:latin typeface="Tahoma"/>
                <a:cs typeface="Tahoma"/>
              </a:rPr>
              <a:t>emen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s </a:t>
            </a:r>
            <a:r>
              <a:rPr sz="1200" spc="-5" dirty="0">
                <a:latin typeface="Tahoma"/>
                <a:cs typeface="Tahoma"/>
              </a:rPr>
              <a:t>o</a:t>
            </a:r>
            <a:r>
              <a:rPr sz="1200" dirty="0">
                <a:latin typeface="Tahoma"/>
                <a:cs typeface="Tahoma"/>
              </a:rPr>
              <a:t>f</a:t>
            </a:r>
            <a:r>
              <a:rPr sz="1200" spc="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e</a:t>
            </a:r>
            <a:r>
              <a:rPr sz="1200" spc="5" dirty="0">
                <a:latin typeface="Tahoma"/>
                <a:cs typeface="Tahoma"/>
              </a:rPr>
              <a:t>x</a:t>
            </a:r>
            <a:r>
              <a:rPr sz="1200" dirty="0">
                <a:latin typeface="Tahoma"/>
                <a:cs typeface="Tahoma"/>
              </a:rPr>
              <a:t>is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ing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M</a:t>
            </a:r>
            <a:r>
              <a:rPr sz="1200" spc="-6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T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677025" y="1375473"/>
            <a:ext cx="1562100" cy="831215"/>
          </a:xfrm>
          <a:prstGeom prst="rect">
            <a:avLst/>
          </a:prstGeom>
          <a:solidFill>
            <a:srgbClr val="F8AD86"/>
          </a:solidFill>
        </p:spPr>
        <p:txBody>
          <a:bodyPr vert="horz" wrap="square" lIns="0" tIns="0" rIns="0" bIns="0" rtlCol="0">
            <a:spAutoFit/>
          </a:bodyPr>
          <a:lstStyle/>
          <a:p>
            <a:pPr marL="172720" marR="165100" algn="ctr">
              <a:lnSpc>
                <a:spcPct val="100000"/>
              </a:lnSpc>
            </a:pPr>
            <a:r>
              <a:rPr sz="1200" dirty="0">
                <a:latin typeface="Tahoma"/>
                <a:cs typeface="Tahoma"/>
              </a:rPr>
              <a:t>B</a:t>
            </a:r>
            <a:r>
              <a:rPr sz="1200" spc="-25" dirty="0">
                <a:latin typeface="Tahoma"/>
                <a:cs typeface="Tahoma"/>
              </a:rPr>
              <a:t>r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</a:t>
            </a:r>
            <a:r>
              <a:rPr sz="1200" spc="-5" dirty="0">
                <a:latin typeface="Tahoma"/>
                <a:cs typeface="Tahoma"/>
              </a:rPr>
              <a:t>b</a:t>
            </a:r>
            <a:r>
              <a:rPr sz="1200" dirty="0">
                <a:latin typeface="Tahoma"/>
                <a:cs typeface="Tahoma"/>
              </a:rPr>
              <a:t>le</a:t>
            </a:r>
            <a:r>
              <a:rPr sz="1200" spc="-5" dirty="0">
                <a:latin typeface="Tahoma"/>
                <a:cs typeface="Tahoma"/>
              </a:rPr>
              <a:t>to</a:t>
            </a:r>
            <a:r>
              <a:rPr sz="1200" dirty="0">
                <a:latin typeface="Tahoma"/>
                <a:cs typeface="Tahoma"/>
              </a:rPr>
              <a:t>n</a:t>
            </a:r>
            <a:r>
              <a:rPr sz="1200" spc="30" dirty="0">
                <a:latin typeface="Tahoma"/>
                <a:cs typeface="Tahoma"/>
              </a:rPr>
              <a:t> </a:t>
            </a:r>
            <a:r>
              <a:rPr sz="1200" spc="-15" dirty="0">
                <a:latin typeface="Tahoma"/>
                <a:cs typeface="Tahoma"/>
              </a:rPr>
              <a:t>A</a:t>
            </a:r>
            <a:r>
              <a:rPr sz="1200" spc="-10" dirty="0">
                <a:latin typeface="Tahoma"/>
                <a:cs typeface="Tahoma"/>
              </a:rPr>
              <a:t>v</a:t>
            </a:r>
            <a:r>
              <a:rPr sz="1200" dirty="0">
                <a:latin typeface="Tahoma"/>
                <a:cs typeface="Tahoma"/>
              </a:rPr>
              <a:t>e. / </a:t>
            </a:r>
            <a:r>
              <a:rPr sz="1200" spc="5" dirty="0">
                <a:latin typeface="Tahoma"/>
                <a:cs typeface="Tahoma"/>
              </a:rPr>
              <a:t>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m</a:t>
            </a:r>
            <a:r>
              <a:rPr sz="1200" spc="-5" dirty="0">
                <a:latin typeface="Tahoma"/>
                <a:cs typeface="Tahoma"/>
              </a:rPr>
              <a:t>pto</a:t>
            </a:r>
            <a:r>
              <a:rPr sz="1200" dirty="0">
                <a:latin typeface="Tahoma"/>
                <a:cs typeface="Tahoma"/>
              </a:rPr>
              <a:t>n</a:t>
            </a:r>
            <a:r>
              <a:rPr sz="1200" spc="10" dirty="0">
                <a:latin typeface="Tahoma"/>
                <a:cs typeface="Tahoma"/>
              </a:rPr>
              <a:t> B</a:t>
            </a:r>
            <a:r>
              <a:rPr sz="1200" dirty="0">
                <a:latin typeface="Tahoma"/>
                <a:cs typeface="Tahoma"/>
              </a:rPr>
              <a:t>lv</a:t>
            </a:r>
            <a:r>
              <a:rPr sz="1200" spc="-5" dirty="0">
                <a:latin typeface="Tahoma"/>
                <a:cs typeface="Tahoma"/>
              </a:rPr>
              <a:t>d.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er</a:t>
            </a:r>
            <a:r>
              <a:rPr sz="1200" spc="-5" dirty="0">
                <a:latin typeface="Tahoma"/>
                <a:cs typeface="Tahoma"/>
              </a:rPr>
              <a:t>c</a:t>
            </a:r>
            <a:r>
              <a:rPr sz="1200" dirty="0">
                <a:latin typeface="Tahoma"/>
                <a:cs typeface="Tahoma"/>
              </a:rPr>
              <a:t>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n</a:t>
            </a:r>
            <a:r>
              <a:rPr sz="1200" spc="-5" dirty="0">
                <a:latin typeface="Tahoma"/>
                <a:cs typeface="Tahoma"/>
              </a:rPr>
              <a:t>g</a:t>
            </a:r>
            <a:r>
              <a:rPr sz="1200" dirty="0">
                <a:latin typeface="Tahoma"/>
                <a:cs typeface="Tahoma"/>
              </a:rPr>
              <a:t>e m</a:t>
            </a:r>
            <a:r>
              <a:rPr sz="1200" spc="-5" dirty="0">
                <a:latin typeface="Tahoma"/>
                <a:cs typeface="Tahoma"/>
              </a:rPr>
              <a:t>od</a:t>
            </a:r>
            <a:r>
              <a:rPr sz="1200" dirty="0">
                <a:latin typeface="Tahoma"/>
                <a:cs typeface="Tahoma"/>
              </a:rPr>
              <a:t>ifi</a:t>
            </a:r>
            <a:r>
              <a:rPr sz="1200" spc="-5" dirty="0">
                <a:latin typeface="Tahoma"/>
                <a:cs typeface="Tahoma"/>
              </a:rPr>
              <a:t>c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i</a:t>
            </a:r>
            <a:r>
              <a:rPr sz="1200" spc="-5" dirty="0">
                <a:latin typeface="Tahoma"/>
                <a:cs typeface="Tahoma"/>
              </a:rPr>
              <a:t>o</a:t>
            </a:r>
            <a:r>
              <a:rPr sz="1200" dirty="0">
                <a:latin typeface="Tahoma"/>
                <a:cs typeface="Tahoma"/>
              </a:rPr>
              <a:t>ns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81175" y="3246437"/>
            <a:ext cx="1266825" cy="646430"/>
          </a:xfrm>
          <a:prstGeom prst="rect">
            <a:avLst/>
          </a:prstGeom>
          <a:solidFill>
            <a:srgbClr val="F8AD86"/>
          </a:solidFill>
        </p:spPr>
        <p:txBody>
          <a:bodyPr vert="horz" wrap="square" lIns="0" tIns="0" rIns="0" bIns="0" rtlCol="0">
            <a:spAutoFit/>
          </a:bodyPr>
          <a:lstStyle/>
          <a:p>
            <a:pPr marL="121920" marR="117475" indent="10160" algn="just">
              <a:lnSpc>
                <a:spcPct val="100000"/>
              </a:lnSpc>
            </a:pPr>
            <a:r>
              <a:rPr sz="1200" spc="-5" dirty="0">
                <a:latin typeface="Tahoma"/>
                <a:cs typeface="Tahoma"/>
              </a:rPr>
              <a:t>E</a:t>
            </a:r>
            <a:r>
              <a:rPr sz="1200" spc="5" dirty="0">
                <a:latin typeface="Tahoma"/>
                <a:cs typeface="Tahoma"/>
              </a:rPr>
              <a:t>x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en</a:t>
            </a:r>
            <a:r>
              <a:rPr sz="1200" spc="-5" dirty="0">
                <a:latin typeface="Tahoma"/>
                <a:cs typeface="Tahoma"/>
              </a:rPr>
              <a:t>d</a:t>
            </a:r>
            <a:r>
              <a:rPr sz="1200" dirty="0">
                <a:latin typeface="Tahoma"/>
                <a:cs typeface="Tahoma"/>
              </a:rPr>
              <a:t>ing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M</a:t>
            </a:r>
            <a:r>
              <a:rPr sz="1200" dirty="0">
                <a:latin typeface="Tahoma"/>
                <a:cs typeface="Tahoma"/>
              </a:rPr>
              <a:t>LK 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o </a:t>
            </a:r>
            <a:r>
              <a:rPr sz="1200" spc="-20" dirty="0">
                <a:latin typeface="Tahoma"/>
                <a:cs typeface="Tahoma"/>
              </a:rPr>
              <a:t>I</a:t>
            </a:r>
            <a:r>
              <a:rPr sz="1200" spc="-5" dirty="0">
                <a:latin typeface="Tahoma"/>
                <a:cs typeface="Tahoma"/>
              </a:rPr>
              <a:t>-</a:t>
            </a:r>
            <a:r>
              <a:rPr sz="1200" dirty="0">
                <a:latin typeface="Tahoma"/>
                <a:cs typeface="Tahoma"/>
              </a:rPr>
              <a:t>26</a:t>
            </a:r>
            <a:r>
              <a:rPr sz="1200" spc="-10" dirty="0">
                <a:latin typeface="Tahoma"/>
                <a:cs typeface="Tahoma"/>
              </a:rPr>
              <a:t>4</a:t>
            </a:r>
            <a:r>
              <a:rPr sz="1200" dirty="0">
                <a:latin typeface="Tahoma"/>
                <a:cs typeface="Tahoma"/>
              </a:rPr>
              <a:t>,</a:t>
            </a:r>
            <a:r>
              <a:rPr sz="1200" spc="-35" dirty="0">
                <a:latin typeface="Tahoma"/>
                <a:cs typeface="Tahoma"/>
              </a:rPr>
              <a:t> </a:t>
            </a:r>
            <a:r>
              <a:rPr sz="1200" spc="5" dirty="0">
                <a:latin typeface="Tahoma"/>
                <a:cs typeface="Tahoma"/>
              </a:rPr>
              <a:t>H</a:t>
            </a:r>
            <a:r>
              <a:rPr sz="1200" dirty="0">
                <a:latin typeface="Tahoma"/>
                <a:cs typeface="Tahoma"/>
              </a:rPr>
              <a:t>i</a:t>
            </a:r>
            <a:r>
              <a:rPr sz="1200" spc="-5" dirty="0">
                <a:latin typeface="Tahoma"/>
                <a:cs typeface="Tahoma"/>
              </a:rPr>
              <a:t>gh 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.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in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er</a:t>
            </a:r>
            <a:r>
              <a:rPr sz="1200" spc="-5" dirty="0">
                <a:latin typeface="Tahoma"/>
                <a:cs typeface="Tahoma"/>
              </a:rPr>
              <a:t>c</a:t>
            </a:r>
            <a:r>
              <a:rPr sz="1200" dirty="0">
                <a:latin typeface="Tahoma"/>
                <a:cs typeface="Tahoma"/>
              </a:rPr>
              <a:t>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n</a:t>
            </a:r>
            <a:r>
              <a:rPr sz="1200" spc="-5" dirty="0">
                <a:latin typeface="Tahoma"/>
                <a:cs typeface="Tahoma"/>
              </a:rPr>
              <a:t>g</a:t>
            </a:r>
            <a:r>
              <a:rPr sz="1200" dirty="0">
                <a:latin typeface="Tahoma"/>
                <a:cs typeface="Tahoma"/>
              </a:rPr>
              <a:t>e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032171" y="3259201"/>
            <a:ext cx="1360170" cy="1016000"/>
          </a:xfrm>
          <a:prstGeom prst="rect">
            <a:avLst/>
          </a:prstGeom>
          <a:solidFill>
            <a:srgbClr val="F8AD86"/>
          </a:solidFill>
        </p:spPr>
        <p:txBody>
          <a:bodyPr vert="horz" wrap="square" lIns="0" tIns="0" rIns="0" bIns="0" rtlCol="0">
            <a:spAutoFit/>
          </a:bodyPr>
          <a:lstStyle/>
          <a:p>
            <a:pPr marL="112395" marR="106680" indent="635" algn="ctr">
              <a:lnSpc>
                <a:spcPct val="100000"/>
              </a:lnSpc>
            </a:pPr>
            <a:r>
              <a:rPr sz="1200" spc="-30" dirty="0">
                <a:latin typeface="Tahoma"/>
                <a:cs typeface="Tahoma"/>
              </a:rPr>
              <a:t>R</a:t>
            </a:r>
            <a:r>
              <a:rPr sz="1200" dirty="0">
                <a:latin typeface="Tahoma"/>
                <a:cs typeface="Tahoma"/>
              </a:rPr>
              <a:t>eh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b</a:t>
            </a:r>
            <a:r>
              <a:rPr sz="1200" spc="15" dirty="0">
                <a:latin typeface="Tahoma"/>
                <a:cs typeface="Tahoma"/>
              </a:rPr>
              <a:t> </a:t>
            </a:r>
            <a:r>
              <a:rPr sz="1200" spc="-10" dirty="0">
                <a:latin typeface="Tahoma"/>
                <a:cs typeface="Tahoma"/>
              </a:rPr>
              <a:t>a</a:t>
            </a:r>
            <a:r>
              <a:rPr sz="1200" dirty="0">
                <a:latin typeface="Tahoma"/>
                <a:cs typeface="Tahoma"/>
              </a:rPr>
              <a:t>nd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dirty="0">
                <a:latin typeface="Tahoma"/>
                <a:cs typeface="Tahoma"/>
              </a:rPr>
              <a:t>li</a:t>
            </a:r>
            <a:r>
              <a:rPr sz="1200" spc="-10" dirty="0">
                <a:latin typeface="Tahoma"/>
                <a:cs typeface="Tahoma"/>
              </a:rPr>
              <a:t>f</a:t>
            </a:r>
            <a:r>
              <a:rPr sz="1200" dirty="0">
                <a:latin typeface="Tahoma"/>
                <a:cs typeface="Tahoma"/>
              </a:rPr>
              <a:t>e- s</a:t>
            </a:r>
            <a:r>
              <a:rPr sz="1200" spc="-10" dirty="0">
                <a:latin typeface="Tahoma"/>
                <a:cs typeface="Tahoma"/>
              </a:rPr>
              <a:t>af</a:t>
            </a:r>
            <a:r>
              <a:rPr sz="1200" dirty="0">
                <a:latin typeface="Tahoma"/>
                <a:cs typeface="Tahoma"/>
              </a:rPr>
              <a:t>e</a:t>
            </a:r>
            <a:r>
              <a:rPr sz="1200" spc="-20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y im</a:t>
            </a:r>
            <a:r>
              <a:rPr sz="1200" spc="-5" dirty="0">
                <a:latin typeface="Tahoma"/>
                <a:cs typeface="Tahoma"/>
              </a:rPr>
              <a:t>p</a:t>
            </a:r>
            <a:r>
              <a:rPr sz="1200" dirty="0">
                <a:latin typeface="Tahoma"/>
                <a:cs typeface="Tahoma"/>
              </a:rPr>
              <a:t>r</a:t>
            </a:r>
            <a:r>
              <a:rPr sz="1200" spc="-20" dirty="0">
                <a:latin typeface="Tahoma"/>
                <a:cs typeface="Tahoma"/>
              </a:rPr>
              <a:t>o</a:t>
            </a:r>
            <a:r>
              <a:rPr sz="1200" spc="-10" dirty="0">
                <a:latin typeface="Tahoma"/>
                <a:cs typeface="Tahoma"/>
              </a:rPr>
              <a:t>v</a:t>
            </a:r>
            <a:r>
              <a:rPr sz="1200" dirty="0">
                <a:latin typeface="Tahoma"/>
                <a:cs typeface="Tahoma"/>
              </a:rPr>
              <a:t>emen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s</a:t>
            </a:r>
            <a:r>
              <a:rPr sz="1200" spc="2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o</a:t>
            </a:r>
            <a:r>
              <a:rPr sz="1200" dirty="0">
                <a:latin typeface="Tahoma"/>
                <a:cs typeface="Tahoma"/>
              </a:rPr>
              <a:t>f e</a:t>
            </a:r>
            <a:r>
              <a:rPr sz="1200" spc="5" dirty="0">
                <a:latin typeface="Tahoma"/>
                <a:cs typeface="Tahoma"/>
              </a:rPr>
              <a:t>x</a:t>
            </a:r>
            <a:r>
              <a:rPr sz="1200" dirty="0">
                <a:latin typeface="Tahoma"/>
                <a:cs typeface="Tahoma"/>
              </a:rPr>
              <a:t>is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ing </a:t>
            </a:r>
            <a:r>
              <a:rPr sz="1200" spc="-25" dirty="0">
                <a:latin typeface="Tahoma"/>
                <a:cs typeface="Tahoma"/>
              </a:rPr>
              <a:t>D</a:t>
            </a:r>
            <a:r>
              <a:rPr sz="1200" spc="-6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T</a:t>
            </a:r>
            <a:r>
              <a:rPr sz="1200" spc="-10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(E</a:t>
            </a:r>
            <a:r>
              <a:rPr sz="1200" dirty="0">
                <a:latin typeface="Tahoma"/>
                <a:cs typeface="Tahoma"/>
              </a:rPr>
              <a:t>B</a:t>
            </a:r>
            <a:endParaRPr sz="120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latin typeface="Tahoma"/>
                <a:cs typeface="Tahoma"/>
              </a:rPr>
              <a:t>&amp; </a:t>
            </a:r>
            <a:r>
              <a:rPr sz="1200" spc="-5" dirty="0">
                <a:latin typeface="Tahoma"/>
                <a:cs typeface="Tahoma"/>
              </a:rPr>
              <a:t>W</a:t>
            </a:r>
            <a:r>
              <a:rPr sz="1200" dirty="0">
                <a:latin typeface="Tahoma"/>
                <a:cs typeface="Tahoma"/>
              </a:rPr>
              <a:t>B</a:t>
            </a:r>
            <a:r>
              <a:rPr sz="1200" spc="5" dirty="0">
                <a:latin typeface="Tahoma"/>
                <a:cs typeface="Tahoma"/>
              </a:rPr>
              <a:t> </a:t>
            </a:r>
            <a:r>
              <a:rPr sz="1200" spc="-5" dirty="0">
                <a:latin typeface="Tahoma"/>
                <a:cs typeface="Tahoma"/>
              </a:rPr>
              <a:t>t</a:t>
            </a:r>
            <a:r>
              <a:rPr sz="1200" dirty="0">
                <a:latin typeface="Tahoma"/>
                <a:cs typeface="Tahoma"/>
              </a:rPr>
              <a:t>u</a:t>
            </a:r>
            <a:r>
              <a:rPr sz="1200" spc="-5" dirty="0">
                <a:latin typeface="Tahoma"/>
                <a:cs typeface="Tahoma"/>
              </a:rPr>
              <a:t>b</a:t>
            </a:r>
            <a:r>
              <a:rPr sz="1200" dirty="0">
                <a:latin typeface="Tahoma"/>
                <a:cs typeface="Tahoma"/>
              </a:rPr>
              <a:t>es)</a:t>
            </a:r>
            <a:endParaRPr sz="120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67720" y="4921432"/>
            <a:ext cx="212280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latin typeface="Tahoma-Bold"/>
                <a:cs typeface="Tahoma-Bold"/>
              </a:rPr>
              <a:t>Po</a:t>
            </a:r>
            <a:r>
              <a:rPr sz="2800" b="1" spc="-10" dirty="0">
                <a:latin typeface="Tahoma-Bold"/>
                <a:cs typeface="Tahoma-Bold"/>
              </a:rPr>
              <a:t>r</a:t>
            </a:r>
            <a:r>
              <a:rPr sz="2800" b="1" spc="-5" dirty="0">
                <a:latin typeface="Tahoma-Bold"/>
                <a:cs typeface="Tahoma-Bold"/>
              </a:rPr>
              <a:t>ts</a:t>
            </a:r>
            <a:r>
              <a:rPr sz="2800" b="1" spc="-10" dirty="0">
                <a:latin typeface="Tahoma-Bold"/>
                <a:cs typeface="Tahoma-Bold"/>
              </a:rPr>
              <a:t>m</a:t>
            </a:r>
            <a:r>
              <a:rPr sz="2800" b="1" spc="-5" dirty="0">
                <a:latin typeface="Tahoma-Bold"/>
                <a:cs typeface="Tahoma-Bold"/>
              </a:rPr>
              <a:t>o</a:t>
            </a:r>
            <a:r>
              <a:rPr sz="2800" b="1" spc="-10" dirty="0">
                <a:latin typeface="Tahoma-Bold"/>
                <a:cs typeface="Tahoma-Bold"/>
              </a:rPr>
              <a:t>u</a:t>
            </a:r>
            <a:r>
              <a:rPr sz="2800" b="1" spc="-5" dirty="0">
                <a:latin typeface="Tahoma-Bold"/>
                <a:cs typeface="Tahoma-Bold"/>
              </a:rPr>
              <a:t>th</a:t>
            </a:r>
            <a:endParaRPr sz="2800">
              <a:latin typeface="Tahoma-Bold"/>
              <a:cs typeface="Tahoma-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189151" y="2967716"/>
            <a:ext cx="1348740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800" b="1" spc="-5" dirty="0">
                <a:latin typeface="Tahoma-Bold"/>
                <a:cs typeface="Tahoma-Bold"/>
              </a:rPr>
              <a:t>No</a:t>
            </a:r>
            <a:r>
              <a:rPr sz="2800" b="1" spc="-10" dirty="0">
                <a:latin typeface="Tahoma-Bold"/>
                <a:cs typeface="Tahoma-Bold"/>
              </a:rPr>
              <a:t>r</a:t>
            </a:r>
            <a:r>
              <a:rPr sz="2800" b="1" spc="-5" dirty="0">
                <a:latin typeface="Tahoma-Bold"/>
                <a:cs typeface="Tahoma-Bold"/>
              </a:rPr>
              <a:t>fo</a:t>
            </a:r>
            <a:r>
              <a:rPr sz="2800" b="1" spc="-15" dirty="0">
                <a:latin typeface="Tahoma-Bold"/>
                <a:cs typeface="Tahoma-Bold"/>
              </a:rPr>
              <a:t>l</a:t>
            </a:r>
            <a:r>
              <a:rPr sz="2800" b="1" spc="-5" dirty="0">
                <a:latin typeface="Tahoma-Bold"/>
                <a:cs typeface="Tahoma-Bold"/>
              </a:rPr>
              <a:t>k</a:t>
            </a:r>
            <a:endParaRPr sz="2800">
              <a:latin typeface="Tahoma-Bold"/>
              <a:cs typeface="Tahoma-Bold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038598" y="1034802"/>
            <a:ext cx="873125" cy="156210"/>
          </a:xfrm>
          <a:custGeom>
            <a:avLst/>
            <a:gdLst/>
            <a:ahLst/>
            <a:cxnLst/>
            <a:rect l="l" t="t" r="r" b="b"/>
            <a:pathLst>
              <a:path w="873125" h="156209">
                <a:moveTo>
                  <a:pt x="0" y="0"/>
                </a:moveTo>
                <a:lnTo>
                  <a:pt x="872731" y="155829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73227" y="1152693"/>
            <a:ext cx="76200" cy="75565"/>
          </a:xfrm>
          <a:custGeom>
            <a:avLst/>
            <a:gdLst/>
            <a:ahLst/>
            <a:cxnLst/>
            <a:rect l="l" t="t" r="r" b="b"/>
            <a:pathLst>
              <a:path w="76200" h="75565">
                <a:moveTo>
                  <a:pt x="34531" y="0"/>
                </a:moveTo>
                <a:lnTo>
                  <a:pt x="20963" y="3896"/>
                </a:lnTo>
                <a:lnTo>
                  <a:pt x="10001" y="12202"/>
                </a:lnTo>
                <a:lnTo>
                  <a:pt x="2671" y="23890"/>
                </a:lnTo>
                <a:lnTo>
                  <a:pt x="0" y="37935"/>
                </a:lnTo>
                <a:lnTo>
                  <a:pt x="1340" y="47851"/>
                </a:lnTo>
                <a:lnTo>
                  <a:pt x="6850" y="59058"/>
                </a:lnTo>
                <a:lnTo>
                  <a:pt x="16382" y="67847"/>
                </a:lnTo>
                <a:lnTo>
                  <a:pt x="29676" y="73449"/>
                </a:lnTo>
                <a:lnTo>
                  <a:pt x="46477" y="75094"/>
                </a:lnTo>
                <a:lnTo>
                  <a:pt x="58276" y="69967"/>
                </a:lnTo>
                <a:lnTo>
                  <a:pt x="67623" y="60740"/>
                </a:lnTo>
                <a:lnTo>
                  <a:pt x="73696" y="47824"/>
                </a:lnTo>
                <a:lnTo>
                  <a:pt x="75678" y="31630"/>
                </a:lnTo>
                <a:lnTo>
                  <a:pt x="71078" y="19058"/>
                </a:lnTo>
                <a:lnTo>
                  <a:pt x="62256" y="8995"/>
                </a:lnTo>
                <a:lnTo>
                  <a:pt x="49859" y="2343"/>
                </a:lnTo>
                <a:lnTo>
                  <a:pt x="3453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11327" y="1265640"/>
            <a:ext cx="241935" cy="395605"/>
          </a:xfrm>
          <a:custGeom>
            <a:avLst/>
            <a:gdLst/>
            <a:ahLst/>
            <a:cxnLst/>
            <a:rect l="l" t="t" r="r" b="b"/>
            <a:pathLst>
              <a:path w="241935" h="395605">
                <a:moveTo>
                  <a:pt x="0" y="395579"/>
                </a:moveTo>
                <a:lnTo>
                  <a:pt x="241693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114925" y="1228472"/>
            <a:ext cx="76200" cy="75565"/>
          </a:xfrm>
          <a:custGeom>
            <a:avLst/>
            <a:gdLst/>
            <a:ahLst/>
            <a:cxnLst/>
            <a:rect l="l" t="t" r="r" b="b"/>
            <a:pathLst>
              <a:path w="76200" h="75565">
                <a:moveTo>
                  <a:pt x="46477" y="0"/>
                </a:moveTo>
                <a:lnTo>
                  <a:pt x="6850" y="16035"/>
                </a:lnTo>
                <a:lnTo>
                  <a:pt x="0" y="37159"/>
                </a:lnTo>
                <a:lnTo>
                  <a:pt x="2671" y="51203"/>
                </a:lnTo>
                <a:lnTo>
                  <a:pt x="10001" y="62892"/>
                </a:lnTo>
                <a:lnTo>
                  <a:pt x="20963" y="71197"/>
                </a:lnTo>
                <a:lnTo>
                  <a:pt x="34531" y="75094"/>
                </a:lnTo>
                <a:lnTo>
                  <a:pt x="49859" y="72750"/>
                </a:lnTo>
                <a:lnTo>
                  <a:pt x="62256" y="66098"/>
                </a:lnTo>
                <a:lnTo>
                  <a:pt x="71078" y="56036"/>
                </a:lnTo>
                <a:lnTo>
                  <a:pt x="75678" y="43463"/>
                </a:lnTo>
                <a:lnTo>
                  <a:pt x="73684" y="27242"/>
                </a:lnTo>
                <a:lnTo>
                  <a:pt x="67623" y="14353"/>
                </a:lnTo>
                <a:lnTo>
                  <a:pt x="58276" y="5127"/>
                </a:lnTo>
                <a:lnTo>
                  <a:pt x="4647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33478" y="3651309"/>
            <a:ext cx="636270" cy="78105"/>
          </a:xfrm>
          <a:custGeom>
            <a:avLst/>
            <a:gdLst/>
            <a:ahLst/>
            <a:cxnLst/>
            <a:rect l="l" t="t" r="r" b="b"/>
            <a:pathLst>
              <a:path w="636269" h="78104">
                <a:moveTo>
                  <a:pt x="635787" y="0"/>
                </a:moveTo>
                <a:lnTo>
                  <a:pt x="0" y="77914"/>
                </a:lnTo>
              </a:path>
            </a:pathLst>
          </a:custGeom>
          <a:ln w="12699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95896" y="3691290"/>
            <a:ext cx="76200" cy="75565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147" y="0"/>
                </a:moveTo>
                <a:lnTo>
                  <a:pt x="25819" y="2343"/>
                </a:lnTo>
                <a:lnTo>
                  <a:pt x="13422" y="8995"/>
                </a:lnTo>
                <a:lnTo>
                  <a:pt x="4600" y="19058"/>
                </a:lnTo>
                <a:lnTo>
                  <a:pt x="0" y="31630"/>
                </a:lnTo>
                <a:lnTo>
                  <a:pt x="1994" y="47851"/>
                </a:lnTo>
                <a:lnTo>
                  <a:pt x="8055" y="60740"/>
                </a:lnTo>
                <a:lnTo>
                  <a:pt x="17401" y="69967"/>
                </a:lnTo>
                <a:lnTo>
                  <a:pt x="29201" y="75094"/>
                </a:lnTo>
                <a:lnTo>
                  <a:pt x="46001" y="73449"/>
                </a:lnTo>
                <a:lnTo>
                  <a:pt x="59296" y="67847"/>
                </a:lnTo>
                <a:lnTo>
                  <a:pt x="68828" y="59058"/>
                </a:lnTo>
                <a:lnTo>
                  <a:pt x="74341" y="47824"/>
                </a:lnTo>
                <a:lnTo>
                  <a:pt x="75678" y="37935"/>
                </a:lnTo>
                <a:lnTo>
                  <a:pt x="73007" y="23890"/>
                </a:lnTo>
                <a:lnTo>
                  <a:pt x="65676" y="12202"/>
                </a:lnTo>
                <a:lnTo>
                  <a:pt x="54714" y="3896"/>
                </a:lnTo>
                <a:lnTo>
                  <a:pt x="4114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69264" y="2819400"/>
            <a:ext cx="358140" cy="427355"/>
          </a:xfrm>
          <a:custGeom>
            <a:avLst/>
            <a:gdLst/>
            <a:ahLst/>
            <a:cxnLst/>
            <a:rect l="l" t="t" r="r" b="b"/>
            <a:pathLst>
              <a:path w="358139" h="427355">
                <a:moveTo>
                  <a:pt x="357784" y="427037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731687" y="2782238"/>
            <a:ext cx="76200" cy="75565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29201" y="0"/>
                </a:moveTo>
                <a:lnTo>
                  <a:pt x="17401" y="5127"/>
                </a:lnTo>
                <a:lnTo>
                  <a:pt x="8055" y="14353"/>
                </a:lnTo>
                <a:lnTo>
                  <a:pt x="1981" y="27269"/>
                </a:lnTo>
                <a:lnTo>
                  <a:pt x="0" y="43463"/>
                </a:lnTo>
                <a:lnTo>
                  <a:pt x="4600" y="56036"/>
                </a:lnTo>
                <a:lnTo>
                  <a:pt x="13422" y="66098"/>
                </a:lnTo>
                <a:lnTo>
                  <a:pt x="25819" y="72750"/>
                </a:lnTo>
                <a:lnTo>
                  <a:pt x="41147" y="75094"/>
                </a:lnTo>
                <a:lnTo>
                  <a:pt x="54714" y="71197"/>
                </a:lnTo>
                <a:lnTo>
                  <a:pt x="65676" y="62892"/>
                </a:lnTo>
                <a:lnTo>
                  <a:pt x="73007" y="51203"/>
                </a:lnTo>
                <a:lnTo>
                  <a:pt x="75678" y="37159"/>
                </a:lnTo>
                <a:lnTo>
                  <a:pt x="74338" y="27242"/>
                </a:lnTo>
                <a:lnTo>
                  <a:pt x="68828" y="16035"/>
                </a:lnTo>
                <a:lnTo>
                  <a:pt x="59296" y="7246"/>
                </a:lnTo>
                <a:lnTo>
                  <a:pt x="46001" y="1644"/>
                </a:lnTo>
                <a:lnTo>
                  <a:pt x="2920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67318" y="4292198"/>
            <a:ext cx="445134" cy="727710"/>
          </a:xfrm>
          <a:custGeom>
            <a:avLst/>
            <a:gdLst/>
            <a:ahLst/>
            <a:cxnLst/>
            <a:rect l="l" t="t" r="r" b="b"/>
            <a:pathLst>
              <a:path w="445135" h="727710">
                <a:moveTo>
                  <a:pt x="444703" y="0"/>
                </a:moveTo>
                <a:lnTo>
                  <a:pt x="0" y="727481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29745" y="4981743"/>
            <a:ext cx="76200" cy="75565"/>
          </a:xfrm>
          <a:custGeom>
            <a:avLst/>
            <a:gdLst/>
            <a:ahLst/>
            <a:cxnLst/>
            <a:rect l="l" t="t" r="r" b="b"/>
            <a:pathLst>
              <a:path w="76200" h="75564">
                <a:moveTo>
                  <a:pt x="41147" y="0"/>
                </a:moveTo>
                <a:lnTo>
                  <a:pt x="25819" y="2343"/>
                </a:lnTo>
                <a:lnTo>
                  <a:pt x="13422" y="8995"/>
                </a:lnTo>
                <a:lnTo>
                  <a:pt x="4600" y="19058"/>
                </a:lnTo>
                <a:lnTo>
                  <a:pt x="0" y="31630"/>
                </a:lnTo>
                <a:lnTo>
                  <a:pt x="1994" y="47851"/>
                </a:lnTo>
                <a:lnTo>
                  <a:pt x="8055" y="60740"/>
                </a:lnTo>
                <a:lnTo>
                  <a:pt x="17401" y="69967"/>
                </a:lnTo>
                <a:lnTo>
                  <a:pt x="29201" y="75094"/>
                </a:lnTo>
                <a:lnTo>
                  <a:pt x="46001" y="73449"/>
                </a:lnTo>
                <a:lnTo>
                  <a:pt x="59296" y="67847"/>
                </a:lnTo>
                <a:lnTo>
                  <a:pt x="68828" y="59058"/>
                </a:lnTo>
                <a:lnTo>
                  <a:pt x="74341" y="47824"/>
                </a:lnTo>
                <a:lnTo>
                  <a:pt x="75678" y="37935"/>
                </a:lnTo>
                <a:lnTo>
                  <a:pt x="73007" y="23890"/>
                </a:lnTo>
                <a:lnTo>
                  <a:pt x="65676" y="12202"/>
                </a:lnTo>
                <a:lnTo>
                  <a:pt x="54714" y="3896"/>
                </a:lnTo>
                <a:lnTo>
                  <a:pt x="4114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00772" y="1190626"/>
            <a:ext cx="476250" cy="600710"/>
          </a:xfrm>
          <a:custGeom>
            <a:avLst/>
            <a:gdLst/>
            <a:ahLst/>
            <a:cxnLst/>
            <a:rect l="l" t="t" r="r" b="b"/>
            <a:pathLst>
              <a:path w="476250" h="600710">
                <a:moveTo>
                  <a:pt x="476250" y="600341"/>
                </a:moveTo>
                <a:lnTo>
                  <a:pt x="0" y="0"/>
                </a:lnTo>
              </a:path>
            </a:pathLst>
          </a:custGeom>
          <a:ln w="127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63195" y="1153463"/>
            <a:ext cx="76200" cy="75565"/>
          </a:xfrm>
          <a:custGeom>
            <a:avLst/>
            <a:gdLst/>
            <a:ahLst/>
            <a:cxnLst/>
            <a:rect l="l" t="t" r="r" b="b"/>
            <a:pathLst>
              <a:path w="76200" h="75565">
                <a:moveTo>
                  <a:pt x="29201" y="0"/>
                </a:moveTo>
                <a:lnTo>
                  <a:pt x="17401" y="5127"/>
                </a:lnTo>
                <a:lnTo>
                  <a:pt x="8055" y="14353"/>
                </a:lnTo>
                <a:lnTo>
                  <a:pt x="1981" y="27269"/>
                </a:lnTo>
                <a:lnTo>
                  <a:pt x="0" y="43463"/>
                </a:lnTo>
                <a:lnTo>
                  <a:pt x="4600" y="56036"/>
                </a:lnTo>
                <a:lnTo>
                  <a:pt x="13422" y="66098"/>
                </a:lnTo>
                <a:lnTo>
                  <a:pt x="25819" y="72750"/>
                </a:lnTo>
                <a:lnTo>
                  <a:pt x="41147" y="75094"/>
                </a:lnTo>
                <a:lnTo>
                  <a:pt x="54714" y="71197"/>
                </a:lnTo>
                <a:lnTo>
                  <a:pt x="65676" y="62892"/>
                </a:lnTo>
                <a:lnTo>
                  <a:pt x="73007" y="51203"/>
                </a:lnTo>
                <a:lnTo>
                  <a:pt x="75678" y="37159"/>
                </a:lnTo>
                <a:lnTo>
                  <a:pt x="74338" y="27242"/>
                </a:lnTo>
                <a:lnTo>
                  <a:pt x="68828" y="16035"/>
                </a:lnTo>
                <a:lnTo>
                  <a:pt x="59296" y="7246"/>
                </a:lnTo>
                <a:lnTo>
                  <a:pt x="46001" y="1644"/>
                </a:lnTo>
                <a:lnTo>
                  <a:pt x="2920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15" dirty="0"/>
              <a:t>E</a:t>
            </a:r>
            <a:r>
              <a:rPr spc="-10" dirty="0"/>
              <a:t>R</a:t>
            </a:r>
            <a:r>
              <a:rPr spc="-5" dirty="0"/>
              <a:t>T</a:t>
            </a:r>
            <a:r>
              <a:rPr spc="5" dirty="0"/>
              <a:t> </a:t>
            </a:r>
            <a:r>
              <a:rPr spc="-15" dirty="0"/>
              <a:t>P</a:t>
            </a:r>
            <a:r>
              <a:rPr dirty="0"/>
              <a:t>r</a:t>
            </a:r>
            <a:r>
              <a:rPr spc="-15" dirty="0"/>
              <a:t>o</a:t>
            </a:r>
            <a:r>
              <a:rPr spc="-5" dirty="0"/>
              <a:t>j</a:t>
            </a:r>
            <a:r>
              <a:rPr dirty="0"/>
              <a:t>ec</a:t>
            </a:r>
            <a:r>
              <a:rPr spc="-5" dirty="0"/>
              <a:t>t</a:t>
            </a:r>
            <a:r>
              <a:rPr spc="15" dirty="0"/>
              <a:t> </a:t>
            </a:r>
            <a:r>
              <a:rPr spc="-15" dirty="0"/>
              <a:t>S</a:t>
            </a:r>
            <a:r>
              <a:rPr dirty="0"/>
              <a:t>c</a:t>
            </a:r>
            <a:r>
              <a:rPr spc="-15" dirty="0"/>
              <a:t>op</a:t>
            </a:r>
            <a:r>
              <a:rPr spc="-5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3961915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of Hydration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362200"/>
            <a:ext cx="64579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634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Effect of Slag Replacement Levels on Concrete Temperatures in Mass Concrete</a:t>
            </a:r>
            <a:endParaRPr lang="en-US" sz="36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862742"/>
            <a:ext cx="8229600" cy="478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777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Curing Cylinders / Match Cure and Proper Protection of Green Concrete</a:t>
            </a:r>
            <a:endParaRPr lang="en-US" dirty="0"/>
          </a:p>
        </p:txBody>
      </p:sp>
      <p:pic>
        <p:nvPicPr>
          <p:cNvPr id="3" name="Picture 2" descr="023_23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705600" cy="447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2912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Slag Cement Replacement Levels</a:t>
            </a:r>
            <a:endParaRPr lang="en-US" dirty="0"/>
          </a:p>
        </p:txBody>
      </p:sp>
      <p:pic>
        <p:nvPicPr>
          <p:cNvPr id="3" name="Picture 2" descr="RAVENS~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553200" cy="489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484454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Curing Temperatures</a:t>
            </a:r>
            <a:endParaRPr lang="en-US" dirty="0"/>
          </a:p>
        </p:txBody>
      </p:sp>
      <p:pic>
        <p:nvPicPr>
          <p:cNvPr id="3" name="Picture 2" descr="11174264_687348024702686_7470450720009050874_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002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252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Concrete Color</a:t>
            </a:r>
            <a:endParaRPr lang="en-US" dirty="0"/>
          </a:p>
        </p:txBody>
      </p:sp>
      <p:pic>
        <p:nvPicPr>
          <p:cNvPr id="3" name="Picture 2" descr="Metro Tunnel 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781800" cy="481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92207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1026" descr="Bluec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6350"/>
            <a:ext cx="10210800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7736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Molar Ratio</a:t>
            </a:r>
            <a:endParaRPr lang="en-US" dirty="0"/>
          </a:p>
        </p:txBody>
      </p:sp>
      <p:pic>
        <p:nvPicPr>
          <p:cNvPr id="3" name="Picture 2" descr="Nombre_avogad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80772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742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Price Adjustment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33400" y="1752600"/>
            <a:ext cx="8153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/>
              <a:t>902.10.10 Price Adjustment. A price adjustment will be based on the Contract unit price per cubic yard of concrete. If the unit is a lump sum item, the price per cubic yard for the concrete will be determined by dividing the cubic yards into the Contract lump sum price.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3313385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 50 and 301</a:t>
            </a:r>
            <a:endParaRPr lang="en-US" dirty="0"/>
          </a:p>
        </p:txBody>
      </p:sp>
      <p:pic>
        <p:nvPicPr>
          <p:cNvPr id="3" name="Picture 3" descr="D:\My Documents\My Pictures\asrpic20.mi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05000"/>
            <a:ext cx="81534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39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015" y="708659"/>
            <a:ext cx="8887967" cy="27828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80975" y="723900"/>
            <a:ext cx="8782049" cy="2677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67639" y="3473208"/>
            <a:ext cx="8830055" cy="23713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0400" y="3488486"/>
            <a:ext cx="8723574" cy="22646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4338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Date</a:t>
            </a:r>
            <a:endParaRPr lang="en-US"/>
          </a:p>
        </p:txBody>
      </p:sp>
      <p:sp>
        <p:nvSpPr>
          <p:cNvPr id="36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F4DAD86-C562-8844-9939-6ECD08466907}" type="slidenum">
              <a:rPr lang="en-US"/>
              <a:pPr>
                <a:defRPr/>
              </a:pPr>
              <a:t>60</a:t>
            </a:fld>
            <a:endParaRPr lang="en-US"/>
          </a:p>
        </p:txBody>
      </p:sp>
      <p:graphicFrame>
        <p:nvGraphicFramePr>
          <p:cNvPr id="944166" name="Group 38"/>
          <p:cNvGraphicFramePr>
            <a:graphicFrameLocks noGrp="1"/>
          </p:cNvGraphicFramePr>
          <p:nvPr/>
        </p:nvGraphicFramePr>
        <p:xfrm>
          <a:off x="381000" y="2362200"/>
          <a:ext cx="8229600" cy="3352801"/>
        </p:xfrm>
        <a:graphic>
          <a:graphicData uri="http://schemas.openxmlformats.org/drawingml/2006/table">
            <a:tbl>
              <a:tblPr/>
              <a:tblGrid>
                <a:gridCol w="1143000"/>
                <a:gridCol w="3124200"/>
                <a:gridCol w="1981200"/>
                <a:gridCol w="1981200"/>
              </a:tblGrid>
              <a:tr h="10064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Aggregate Reactivity Class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Description of Aggregate Reactivity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14 Day Expansion in C1260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1 Year Expansion in C1293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Non Reactive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≤0.10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≤0.04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Moderately Reactive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&gt;0.10 ≤0.30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&gt;0.04≤0.12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4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Highly Reactive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&gt;0.30 ≤0.45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&gt;0.12≤0.24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57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Very Highly Reactive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&gt;0.45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&gt;0.24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4162" name="Text Box 34"/>
          <p:cNvSpPr txBox="1">
            <a:spLocks noChangeArrowheads="1"/>
          </p:cNvSpPr>
          <p:nvPr/>
        </p:nvSpPr>
        <p:spPr bwMode="auto">
          <a:xfrm>
            <a:off x="1600200" y="838200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400" dirty="0"/>
              <a:t>What is the science behind the classifications of the different reactivity's, R0 – R3?</a:t>
            </a:r>
          </a:p>
        </p:txBody>
      </p:sp>
    </p:spTree>
    <p:extLst>
      <p:ext uri="{BB962C8B-B14F-4D97-AF65-F5344CB8AC3E}">
        <p14:creationId xmlns:p14="http://schemas.microsoft.com/office/powerpoint/2010/main" val="4148239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Date</a:t>
            </a:r>
            <a:endParaRPr lang="en-US"/>
          </a:p>
        </p:txBody>
      </p:sp>
      <p:sp>
        <p:nvSpPr>
          <p:cNvPr id="44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A322C7FF-0DFE-4C44-865D-B85BE160BC50}" type="slidenum">
              <a:rPr lang="en-US"/>
              <a:pPr>
                <a:defRPr/>
              </a:pPr>
              <a:t>61</a:t>
            </a:fld>
            <a:endParaRPr lang="en-US"/>
          </a:p>
        </p:txBody>
      </p:sp>
      <p:graphicFrame>
        <p:nvGraphicFramePr>
          <p:cNvPr id="945197" name="Group 45"/>
          <p:cNvGraphicFramePr>
            <a:graphicFrameLocks noGrp="1"/>
          </p:cNvGraphicFramePr>
          <p:nvPr/>
        </p:nvGraphicFramePr>
        <p:xfrm>
          <a:off x="609600" y="1752600"/>
          <a:ext cx="8229600" cy="3698933"/>
        </p:xfrm>
        <a:graphic>
          <a:graphicData uri="http://schemas.openxmlformats.org/drawingml/2006/table">
            <a:tbl>
              <a:tblPr/>
              <a:tblGrid>
                <a:gridCol w="3589338"/>
                <a:gridCol w="1135062"/>
                <a:gridCol w="1066800"/>
                <a:gridCol w="1143000"/>
                <a:gridCol w="1295400"/>
              </a:tblGrid>
              <a:tr h="455512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Size and Exposure Condition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Aggregate 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/>
                          <a:ea typeface="MS Mincho" charset="0"/>
                          <a:cs typeface="Times New Roman" charset="0"/>
                        </a:rPr>
                        <a:t>–</a:t>
                      </a: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 Reactivity Class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5392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R0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R3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54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Non-massive concrete in a dry environment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3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Massive elements in a dry environment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2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4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5389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All concrete exposed to humid air, buried or immersed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3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5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003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All concrete exposed to alkalis in service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1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4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5</a:t>
                      </a:r>
                      <a:endParaRPr kumimoji="0" 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MS Mincho" charset="0"/>
                        <a:cs typeface="Times New Roman" charset="0"/>
                      </a:endParaRP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80000"/>
                        <a:buFont typeface="Wingdings" charset="0"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MS Mincho" charset="0"/>
                          <a:cs typeface="Times New Roman" charset="0"/>
                        </a:rPr>
                        <a:t>Level 6</a:t>
                      </a:r>
                    </a:p>
                  </a:txBody>
                  <a:tcPr marT="45710" marB="4571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45194" name="Text Box 42"/>
          <p:cNvSpPr txBox="1">
            <a:spLocks noChangeArrowheads="1"/>
          </p:cNvSpPr>
          <p:nvPr/>
        </p:nvSpPr>
        <p:spPr bwMode="auto">
          <a:xfrm>
            <a:off x="609600" y="457200"/>
            <a:ext cx="806637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dirty="0"/>
              <a:t>Where did we come up with the levels.  Is there science behind them?</a:t>
            </a:r>
          </a:p>
        </p:txBody>
      </p:sp>
      <p:sp>
        <p:nvSpPr>
          <p:cNvPr id="129068" name="Oval 5"/>
          <p:cNvSpPr>
            <a:spLocks noChangeArrowheads="1"/>
          </p:cNvSpPr>
          <p:nvPr/>
        </p:nvSpPr>
        <p:spPr bwMode="auto">
          <a:xfrm>
            <a:off x="152400" y="4646613"/>
            <a:ext cx="8991600" cy="1068387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05835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3586" y="2083114"/>
            <a:ext cx="37344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Significant safety, economic, or environmental consequences if minor damage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3586" y="3128866"/>
            <a:ext cx="36118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Minor risk of ASR may be acceptable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603586" y="3791901"/>
            <a:ext cx="373440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Pavements</a:t>
            </a:r>
          </a:p>
          <a:p>
            <a:r>
              <a:rPr lang="en-US" dirty="0" smtClean="0"/>
              <a:t>Foundations elements</a:t>
            </a:r>
          </a:p>
          <a:p>
            <a:r>
              <a:rPr lang="en-US" dirty="0" smtClean="0"/>
              <a:t>Retaining walls</a:t>
            </a:r>
          </a:p>
          <a:p>
            <a:r>
              <a:rPr lang="en-US" dirty="0" smtClean="0"/>
              <a:t>Culverts</a:t>
            </a:r>
          </a:p>
          <a:p>
            <a:r>
              <a:rPr lang="en-US" dirty="0" smtClean="0"/>
              <a:t>Highway barriers</a:t>
            </a:r>
          </a:p>
          <a:p>
            <a:r>
              <a:rPr lang="en-US" dirty="0" smtClean="0"/>
              <a:t>Rural, low-volume roads</a:t>
            </a:r>
          </a:p>
          <a:p>
            <a:r>
              <a:rPr lang="en-US" dirty="0" smtClean="0"/>
              <a:t>Precast elements in which economic costs of replacement are severe</a:t>
            </a:r>
          </a:p>
          <a:p>
            <a:r>
              <a:rPr lang="en-US" dirty="0" smtClean="0"/>
              <a:t>Service life normally 40 to 74 years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175586" y="2083114"/>
            <a:ext cx="39684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Serious safety, economic, or environmental consequences if minor damage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175586" y="3130020"/>
            <a:ext cx="24634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ASR cannot be tolerated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175586" y="3791901"/>
            <a:ext cx="3889550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Major bridges</a:t>
            </a:r>
          </a:p>
          <a:p>
            <a:r>
              <a:rPr lang="en-US" dirty="0" smtClean="0"/>
              <a:t>Power plants</a:t>
            </a:r>
          </a:p>
          <a:p>
            <a:r>
              <a:rPr lang="en-US" dirty="0" smtClean="0"/>
              <a:t>Dams</a:t>
            </a:r>
          </a:p>
          <a:p>
            <a:r>
              <a:rPr lang="en-US" dirty="0" smtClean="0"/>
              <a:t>Nuclear facilities</a:t>
            </a:r>
          </a:p>
          <a:p>
            <a:r>
              <a:rPr lang="en-US" dirty="0" smtClean="0"/>
              <a:t>Water treatment facilities Waste water treatment facilities Tunnels</a:t>
            </a:r>
          </a:p>
          <a:p>
            <a:r>
              <a:rPr lang="en-US" dirty="0" smtClean="0"/>
              <a:t>Critical elements that are very difficult to inspect or repair</a:t>
            </a:r>
          </a:p>
          <a:p>
            <a:r>
              <a:rPr lang="en-US" dirty="0" smtClean="0"/>
              <a:t>Service life normally more than 75 years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913334" y="1220666"/>
            <a:ext cx="8741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SC3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6519181" y="1220666"/>
            <a:ext cx="87419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SC4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603586" y="509042"/>
            <a:ext cx="8461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Is there science behind the service life predictions?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2007428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 Doesn’t Matter</a:t>
            </a:r>
            <a:endParaRPr lang="en-US" dirty="0"/>
          </a:p>
        </p:txBody>
      </p:sp>
      <p:pic>
        <p:nvPicPr>
          <p:cNvPr id="3" name="Picture 2" descr="IMG_074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676400"/>
            <a:ext cx="6629400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586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Cubes for Grout??????????????</a:t>
            </a:r>
            <a:endParaRPr lang="en-US" dirty="0"/>
          </a:p>
        </p:txBody>
      </p:sp>
      <p:pic>
        <p:nvPicPr>
          <p:cNvPr id="3" name="Picture 2" descr="6781-morta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752600"/>
            <a:ext cx="7620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701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Measuring Permeability</a:t>
            </a:r>
            <a:endParaRPr lang="en-US" dirty="0"/>
          </a:p>
        </p:txBody>
      </p:sp>
      <p:pic>
        <p:nvPicPr>
          <p:cNvPr id="3" name="Picture 6" descr="P10101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1828800"/>
            <a:ext cx="5791200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8987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01613" y="0"/>
            <a:ext cx="9623426" cy="70104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169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JibJab_Order_6456746_Movie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1143000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28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536567" y="0"/>
            <a:ext cx="1026632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7248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766572" y="734580"/>
            <a:ext cx="7795258" cy="49316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9640325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006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14350" y="942975"/>
            <a:ext cx="8259660" cy="48214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4294967295"/>
          </p:nvPr>
        </p:nvSpPr>
        <p:spPr>
          <a:xfrm>
            <a:off x="8598330" y="6673115"/>
            <a:ext cx="17907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ct val="100000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19169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2125</TotalTime>
  <Words>944</Words>
  <Application>Microsoft Macintosh PowerPoint</Application>
  <PresentationFormat>On-screen Show (4:3)</PresentationFormat>
  <Paragraphs>237</Paragraphs>
  <Slides>67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67</vt:i4>
      </vt:variant>
    </vt:vector>
  </HeadingPairs>
  <TitlesOfParts>
    <vt:vector size="71" baseType="lpstr">
      <vt:lpstr>Office Theme</vt:lpstr>
      <vt:lpstr>1_Custom Design</vt:lpstr>
      <vt:lpstr>2_Custom Design</vt:lpstr>
      <vt:lpstr>Custom Design</vt:lpstr>
      <vt:lpstr>The Elizabeth River Tunnels Project</vt:lpstr>
      <vt:lpstr>PowerPoint Presentation</vt:lpstr>
      <vt:lpstr>Mid Town Tunnel</vt:lpstr>
      <vt:lpstr>New MTT: Final Concept</vt:lpstr>
      <vt:lpstr>ERT Project Scope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MTT: Element Tow Down</vt:lpstr>
      <vt:lpstr>New MTT: Elements Moored in Portsmouth</vt:lpstr>
      <vt:lpstr>New MTT: Ballast Concrete Placement</vt:lpstr>
      <vt:lpstr>New MTT: Lay Barge</vt:lpstr>
      <vt:lpstr>New MTT: Movement of Element into Slot</vt:lpstr>
      <vt:lpstr>New MTT: Element Immersion</vt:lpstr>
      <vt:lpstr>New MTT: Immersion of Element in Slot</vt:lpstr>
      <vt:lpstr>New MTT: Element Seals</vt:lpstr>
      <vt:lpstr>New MTT: Removal of Temporary Bulkheads</vt:lpstr>
      <vt:lpstr>Major Concrete Challenge / 120 Year Service Life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Transition Here to Henry’s Thoughts for What They are Worth</vt:lpstr>
      <vt:lpstr>How do you Design for 120 Years</vt:lpstr>
      <vt:lpstr>120 Year Service Life (cont.)</vt:lpstr>
      <vt:lpstr>120 Plus</vt:lpstr>
      <vt:lpstr>Agilia</vt:lpstr>
      <vt:lpstr>PowerPoint Presentation</vt:lpstr>
      <vt:lpstr>PowerPoint Presentation</vt:lpstr>
      <vt:lpstr>PowerPoint Presentation</vt:lpstr>
      <vt:lpstr>Concrete Mix Development</vt:lpstr>
      <vt:lpstr>14” – 20” for Inverts 16” – 22” for Doghouse</vt:lpstr>
      <vt:lpstr>4% to 8% Air</vt:lpstr>
      <vt:lpstr>Address Differential Thermal Movement</vt:lpstr>
      <vt:lpstr>PowerPoint Presentation</vt:lpstr>
      <vt:lpstr>PowerPoint Presentation</vt:lpstr>
      <vt:lpstr>PowerPoint Presentation</vt:lpstr>
      <vt:lpstr>Pantheon – 2000 Years and Counting</vt:lpstr>
      <vt:lpstr>Air / Point of discharge, point of placement, hardened air, etc.</vt:lpstr>
      <vt:lpstr>Shrinkage</vt:lpstr>
      <vt:lpstr>Avoiding Cracks</vt:lpstr>
      <vt:lpstr>Pumping Bubblegum</vt:lpstr>
      <vt:lpstr>Mass Concrete / Slag Replacement Percentages</vt:lpstr>
      <vt:lpstr>Heat of Hydration</vt:lpstr>
      <vt:lpstr>Effect of Slag Replacement Levels on Concrete Temperatures in Mass Concrete</vt:lpstr>
      <vt:lpstr>Curing Cylinders / Match Cure and Proper Protection of Green Concrete</vt:lpstr>
      <vt:lpstr>Slag Cement Replacement Levels</vt:lpstr>
      <vt:lpstr>Curing Temperatures</vt:lpstr>
      <vt:lpstr>Concrete Color</vt:lpstr>
      <vt:lpstr>PowerPoint Presentation</vt:lpstr>
      <vt:lpstr>Molar Ratio</vt:lpstr>
      <vt:lpstr>Price Adjustment</vt:lpstr>
      <vt:lpstr>US 50 and 301</vt:lpstr>
      <vt:lpstr>PowerPoint Presentation</vt:lpstr>
      <vt:lpstr>PowerPoint Presentation</vt:lpstr>
      <vt:lpstr>PowerPoint Presentation</vt:lpstr>
      <vt:lpstr>Size Doesn’t Matter</vt:lpstr>
      <vt:lpstr>Cubes for Grout??????????????</vt:lpstr>
      <vt:lpstr>Measuring Permeability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Elizabeth River Crossings OpCo LLC</dc:title>
  <dc:creator>local-admin</dc:creator>
  <cp:lastModifiedBy>henry prenger</cp:lastModifiedBy>
  <cp:revision>25</cp:revision>
  <dcterms:created xsi:type="dcterms:W3CDTF">2016-03-13T19:00:34Z</dcterms:created>
  <dcterms:modified xsi:type="dcterms:W3CDTF">2016-03-15T10:34:10Z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2015-03-09T00:00:00Z</vt:filetime>
  </property>
  <property fmtid="{D5CDD505-2E9C-101B-9397-08002B2CF9AE}" pid="3" name="Creator">
    <vt:lpwstr>Acrobat PDFMaker 10.1 for PowerPoint</vt:lpwstr>
  </property>
  <property fmtid="{D5CDD505-2E9C-101B-9397-08002B2CF9AE}" pid="4" name="LastSaved">
    <vt:filetime>2016-03-13T00:00:00Z</vt:filetime>
  </property>
</Properties>
</file>