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1" r:id="rId5"/>
    <p:sldId id="300" r:id="rId6"/>
    <p:sldId id="353" r:id="rId7"/>
    <p:sldId id="298" r:id="rId8"/>
    <p:sldId id="299" r:id="rId9"/>
    <p:sldId id="326" r:id="rId10"/>
    <p:sldId id="297" r:id="rId11"/>
    <p:sldId id="307" r:id="rId12"/>
    <p:sldId id="311" r:id="rId13"/>
    <p:sldId id="309" r:id="rId14"/>
    <p:sldId id="332" r:id="rId15"/>
    <p:sldId id="329" r:id="rId16"/>
    <p:sldId id="321" r:id="rId17"/>
    <p:sldId id="322" r:id="rId18"/>
    <p:sldId id="344" r:id="rId19"/>
    <p:sldId id="351" r:id="rId20"/>
    <p:sldId id="314" r:id="rId21"/>
    <p:sldId id="345" r:id="rId22"/>
    <p:sldId id="346" r:id="rId23"/>
    <p:sldId id="328" r:id="rId24"/>
    <p:sldId id="317" r:id="rId25"/>
    <p:sldId id="349" r:id="rId26"/>
    <p:sldId id="343" r:id="rId27"/>
    <p:sldId id="319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4C65F3-A4D7-4C5A-A45F-0F90EC7A8120}">
          <p14:sldIdLst>
            <p14:sldId id="271"/>
            <p14:sldId id="300"/>
            <p14:sldId id="353"/>
            <p14:sldId id="298"/>
            <p14:sldId id="299"/>
            <p14:sldId id="326"/>
            <p14:sldId id="297"/>
            <p14:sldId id="307"/>
            <p14:sldId id="311"/>
            <p14:sldId id="309"/>
            <p14:sldId id="332"/>
            <p14:sldId id="329"/>
            <p14:sldId id="321"/>
            <p14:sldId id="322"/>
            <p14:sldId id="344"/>
            <p14:sldId id="351"/>
            <p14:sldId id="314"/>
            <p14:sldId id="345"/>
            <p14:sldId id="346"/>
            <p14:sldId id="328"/>
            <p14:sldId id="317"/>
            <p14:sldId id="349"/>
            <p14:sldId id="343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Laffey" initials="SL" lastIdx="31" clrIdx="0">
    <p:extLst>
      <p:ext uri="{19B8F6BF-5375-455C-9EA6-DF929625EA0E}">
        <p15:presenceInfo xmlns:p15="http://schemas.microsoft.com/office/powerpoint/2012/main" userId="S::slaffey@kittelson.com::0a167ea1-c812-4462-8c25-a586aee18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235"/>
    <a:srgbClr val="EAAA00"/>
    <a:srgbClr val="C00000"/>
    <a:srgbClr val="1F6899"/>
    <a:srgbClr val="3A928A"/>
    <a:srgbClr val="DB8035"/>
    <a:srgbClr val="A6C850"/>
    <a:srgbClr val="0C7DB0"/>
    <a:srgbClr val="43ABA1"/>
    <a:srgbClr val="41B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3D61D-E28E-4234-865E-20F7E27454AD}" v="1" dt="2020-03-10T01:34:38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2726" autoAdjust="0"/>
  </p:normalViewPr>
  <p:slideViewPr>
    <p:cSldViewPr snapToGrid="0" showGuides="1">
      <p:cViewPr varScale="1">
        <p:scale>
          <a:sx n="71" d="100"/>
          <a:sy n="71" d="100"/>
        </p:scale>
        <p:origin x="90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Laffey" userId="0a167ea1-c812-4462-8c25-a586aee18224" providerId="ADAL" clId="{4173D61D-E28E-4234-865E-20F7E27454AD}"/>
    <pc:docChg chg="custSel delSld modSld modSection">
      <pc:chgData name="Sean Laffey" userId="0a167ea1-c812-4462-8c25-a586aee18224" providerId="ADAL" clId="{4173D61D-E28E-4234-865E-20F7E27454AD}" dt="2020-03-10T02:22:34.250" v="5" actId="1592"/>
      <pc:docMkLst>
        <pc:docMk/>
      </pc:docMkLst>
      <pc:sldChg chg="addSp modSp">
        <pc:chgData name="Sean Laffey" userId="0a167ea1-c812-4462-8c25-a586aee18224" providerId="ADAL" clId="{4173D61D-E28E-4234-865E-20F7E27454AD}" dt="2020-03-10T01:34:59.484" v="4" actId="1076"/>
        <pc:sldMkLst>
          <pc:docMk/>
          <pc:sldMk cId="967280748" sldId="271"/>
        </pc:sldMkLst>
        <pc:spChg chg="add mod">
          <ac:chgData name="Sean Laffey" userId="0a167ea1-c812-4462-8c25-a586aee18224" providerId="ADAL" clId="{4173D61D-E28E-4234-865E-20F7E27454AD}" dt="2020-03-10T01:34:59.484" v="4" actId="1076"/>
          <ac:spMkLst>
            <pc:docMk/>
            <pc:sldMk cId="967280748" sldId="271"/>
            <ac:spMk id="4" creationId="{9069EA30-4820-417C-9D85-04F58EA37DFA}"/>
          </ac:spMkLst>
        </pc:spChg>
      </pc:sldChg>
      <pc:sldChg chg="delCm">
        <pc:chgData name="Sean Laffey" userId="0a167ea1-c812-4462-8c25-a586aee18224" providerId="ADAL" clId="{4173D61D-E28E-4234-865E-20F7E27454AD}" dt="2020-03-10T02:22:34.250" v="5" actId="1592"/>
        <pc:sldMkLst>
          <pc:docMk/>
          <pc:sldMk cId="528024091" sldId="322"/>
        </pc:sldMkLst>
      </pc:sldChg>
      <pc:sldChg chg="del">
        <pc:chgData name="Sean Laffey" userId="0a167ea1-c812-4462-8c25-a586aee18224" providerId="ADAL" clId="{4173D61D-E28E-4234-865E-20F7E27454AD}" dt="2020-03-09T18:11:45.524" v="0" actId="47"/>
        <pc:sldMkLst>
          <pc:docMk/>
          <pc:sldMk cId="918032398" sldId="3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4E5B66-4B27-4FE3-9065-6B8E4B55BD0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DC4D51-3A5A-4A2C-AD97-C18EC316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2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F0FCC4-9221-4A70-9E59-E6884CD4451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0C58F7-88A6-4370-8D7E-6F908268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9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dta.maryland.gov/blog-category/mdta-traffic-advisories/avoid-i-895-major-roadwork-coming-i-895-baltimor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ncreteformaryland.com/project/route-40-left-turn-lane-overlay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ncreteformaryland.com/project/maryland-route-210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8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https://mdta.maryland.gov/blog-category/mdta-traffic-advisories/avoid-i-895-major-roadwork-coming-i-895-baltimore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9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4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3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http://concreteformaryland.com/project/route-40-left-turn-lane-overlay/</a:t>
            </a:r>
            <a:endParaRPr lang="en-US" dirty="0"/>
          </a:p>
          <a:p>
            <a:r>
              <a:rPr lang="en-US" dirty="0"/>
              <a:t>September 2010</a:t>
            </a:r>
          </a:p>
          <a:p>
            <a:r>
              <a:rPr lang="en-US" dirty="0"/>
              <a:t>Worked straight through</a:t>
            </a:r>
          </a:p>
          <a:p>
            <a:r>
              <a:rPr lang="en-US" dirty="0"/>
              <a:t>Construction sequence was the day, left closed overnight for 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2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http://concreteformaryland.com/project/maryland-route-210/</a:t>
            </a:r>
            <a:endParaRPr lang="en-US" dirty="0"/>
          </a:p>
          <a:p>
            <a:r>
              <a:rPr lang="en-US" dirty="0"/>
              <a:t>Concrete overlays are 6”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56"/>
            <a:ext cx="12344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731" y="1792664"/>
            <a:ext cx="9448800" cy="1825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731" y="3621460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A51E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731" y="614259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 sz="1100" b="1" i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B80F-7B74-437B-B1C1-479CF204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31" y="97075"/>
            <a:ext cx="9147067" cy="1374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401338" y="1486829"/>
            <a:ext cx="8610599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389888"/>
            <a:ext cx="10820400" cy="40641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dirty="0"/>
              <a:t>All social media posts and official agency comments are released through Office of Communications (OC)</a:t>
            </a:r>
          </a:p>
          <a:p>
            <a:pPr lvl="1"/>
            <a:r>
              <a:rPr lang="en-US" dirty="0"/>
              <a:t>OC is the only office with permission to create and maintain SHA’s social media presence and use of the SHA Logo</a:t>
            </a:r>
          </a:p>
          <a:p>
            <a:r>
              <a:rPr lang="en-US" dirty="0"/>
              <a:t>Personal Accounts</a:t>
            </a:r>
          </a:p>
          <a:p>
            <a:pPr lvl="1"/>
            <a:r>
              <a:rPr lang="en-US" dirty="0"/>
              <a:t>Photos taken or documents created by SHA employees during the performance of their work duties are considered work products.</a:t>
            </a:r>
          </a:p>
          <a:p>
            <a:pPr lvl="1"/>
            <a:r>
              <a:rPr lang="en-US" dirty="0"/>
              <a:t>Should not post work products on personal social media unless coordinated with OC in advance.</a:t>
            </a:r>
          </a:p>
          <a:p>
            <a:pPr lvl="1"/>
            <a:r>
              <a:rPr lang="en-US" dirty="0"/>
              <a:t>Individuals should not respond on behalf of SHA</a:t>
            </a:r>
          </a:p>
          <a:p>
            <a:pPr lvl="1"/>
            <a:r>
              <a:rPr lang="en-US" dirty="0"/>
              <a:t>No agency or program logos may be used on personal sites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48640"/>
            <a:ext cx="8610600" cy="6961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Social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67" y="545600"/>
            <a:ext cx="8610600" cy="6961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17515"/>
            <a:ext cx="5334000" cy="4701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7515"/>
            <a:ext cx="5334000" cy="4701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67" y="1362727"/>
            <a:ext cx="8610600" cy="6961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1524000"/>
            <a:ext cx="6510618" cy="469468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1524000"/>
            <a:ext cx="3644962" cy="469468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2536062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22920" y="1408769"/>
            <a:ext cx="8610599" cy="13038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67" y="458053"/>
            <a:ext cx="8610600" cy="696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91055"/>
            <a:ext cx="10820400" cy="525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857AB-8CD7-4353-9050-D89D5E7635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774" y="5783304"/>
            <a:ext cx="1300976" cy="782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7" r:id="rId9"/>
    <p:sldLayoutId id="2147483668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45C1-A8D9-4DD6-A037-121E07375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31" y="2194560"/>
            <a:ext cx="9448800" cy="1729221"/>
          </a:xfrm>
        </p:spPr>
        <p:txBody>
          <a:bodyPr>
            <a:normAutofit/>
          </a:bodyPr>
          <a:lstStyle/>
          <a:p>
            <a:r>
              <a:rPr lang="en-US" dirty="0"/>
              <a:t>Temporary Traffic Control for Concrete Pavement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A7D95-59CC-4ADE-A322-CFB2E96B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731" y="6383992"/>
            <a:ext cx="9448800" cy="474008"/>
          </a:xfrm>
        </p:spPr>
        <p:txBody>
          <a:bodyPr>
            <a:normAutofit/>
          </a:bodyPr>
          <a:lstStyle/>
          <a:p>
            <a:r>
              <a:rPr lang="en-US" sz="2400" dirty="0"/>
              <a:t>ANNUAL CONCRETE CONFERENCE – MARCH 10, 2020</a:t>
            </a:r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9069EA30-4820-417C-9D85-04F58EA37DFA}"/>
              </a:ext>
            </a:extLst>
          </p:cNvPr>
          <p:cNvSpPr txBox="1">
            <a:spLocks/>
          </p:cNvSpPr>
          <p:nvPr/>
        </p:nvSpPr>
        <p:spPr>
          <a:xfrm>
            <a:off x="567731" y="4740255"/>
            <a:ext cx="9448800" cy="121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rgbClr val="A51E3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Sean Laffey, PE</a:t>
            </a:r>
          </a:p>
          <a:p>
            <a:r>
              <a:rPr lang="en-US" dirty="0"/>
              <a:t>Slaffey.consultant@mdot.maryland.gov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8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BF5542-6F46-421B-81B2-9C25E73BA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0" b="14967"/>
          <a:stretch/>
        </p:blipFill>
        <p:spPr>
          <a:xfrm>
            <a:off x="3781920" y="1244754"/>
            <a:ext cx="4628159" cy="53805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C432E7-A6E9-4411-8656-794B8D4A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8640"/>
            <a:ext cx="11506200" cy="696114"/>
          </a:xfrm>
        </p:spPr>
        <p:txBody>
          <a:bodyPr>
            <a:normAutofit/>
          </a:bodyPr>
          <a:lstStyle/>
          <a:p>
            <a:r>
              <a:rPr lang="en-US" dirty="0"/>
              <a:t>Intersection lane Closure</a:t>
            </a:r>
          </a:p>
        </p:txBody>
      </p:sp>
    </p:spTree>
    <p:extLst>
      <p:ext uri="{BB962C8B-B14F-4D97-AF65-F5344CB8AC3E}">
        <p14:creationId xmlns:p14="http://schemas.microsoft.com/office/powerpoint/2010/main" val="220031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FE45DB-A64D-410B-A571-42D348248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9888"/>
            <a:ext cx="6167242" cy="5393684"/>
          </a:xfrm>
        </p:spPr>
        <p:txBody>
          <a:bodyPr/>
          <a:lstStyle/>
          <a:p>
            <a:r>
              <a:rPr lang="en-US" dirty="0"/>
              <a:t>Reduces Cost and Duration of Construction</a:t>
            </a:r>
          </a:p>
          <a:p>
            <a:r>
              <a:rPr lang="en-US" dirty="0"/>
              <a:t>Increases Safety for Workers</a:t>
            </a:r>
          </a:p>
          <a:p>
            <a:r>
              <a:rPr lang="en-US" dirty="0"/>
              <a:t>Requires Detours Plans</a:t>
            </a:r>
          </a:p>
          <a:p>
            <a:r>
              <a:rPr lang="en-US" dirty="0"/>
              <a:t>Impacts Traffic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21B8DF-DBA5-4E79-84A4-52AA1D36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 Closures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2E1A2-5623-4A3E-B5BC-52C52B589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31"/>
          <a:stretch/>
        </p:blipFill>
        <p:spPr>
          <a:xfrm>
            <a:off x="6853042" y="256001"/>
            <a:ext cx="5512623" cy="65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5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A7036-F1C1-4906-AD99-40B6F028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66" y="1362726"/>
            <a:ext cx="10436017" cy="1268713"/>
          </a:xfrm>
        </p:spPr>
        <p:txBody>
          <a:bodyPr>
            <a:normAutofit/>
          </a:bodyPr>
          <a:lstStyle/>
          <a:p>
            <a:r>
              <a:rPr lang="en-US" dirty="0"/>
              <a:t>Maintenance of Traffic Case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5E98D-C675-4A65-B347-3CFA1783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44" y="2009553"/>
            <a:ext cx="6453111" cy="48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4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298AC-42C6-48F3-8A06-62BC11C3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6945"/>
            <a:ext cx="10820400" cy="4064109"/>
          </a:xfrm>
        </p:spPr>
        <p:txBody>
          <a:bodyPr/>
          <a:lstStyle/>
          <a:p>
            <a:r>
              <a:rPr lang="en-US" dirty="0"/>
              <a:t>Concrete Overlay</a:t>
            </a:r>
          </a:p>
          <a:p>
            <a:r>
              <a:rPr lang="en-US" dirty="0"/>
              <a:t>Left Turn Lane Concrete Overlay</a:t>
            </a:r>
          </a:p>
          <a:p>
            <a:r>
              <a:rPr lang="en-US" dirty="0"/>
              <a:t>Duration: 2 Days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35815F-6CDF-43C7-B83D-541AA8AE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US 40 Left Turn Lane Overlay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52968-7C19-48C0-80D1-F50D7BDF2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08" y="2900515"/>
            <a:ext cx="8035708" cy="39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C012C9-953C-4F25-B3E2-41FE76604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Concrete Overlay for 1.5 miles</a:t>
            </a:r>
          </a:p>
          <a:p>
            <a:r>
              <a:rPr lang="en-US" dirty="0"/>
              <a:t>Three lanes from Farmington Road to MD 373</a:t>
            </a:r>
          </a:p>
          <a:p>
            <a:r>
              <a:rPr lang="en-US" dirty="0"/>
              <a:t>Duration: 1 Month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FA3BE3-4A7A-47C5-84C3-253D91D3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MD 210 Concrete overlay</a:t>
            </a:r>
          </a:p>
        </p:txBody>
      </p:sp>
      <p:pic>
        <p:nvPicPr>
          <p:cNvPr id="2050" name="Picture 2" descr="Maryland Route 210">
            <a:extLst>
              <a:ext uri="{FF2B5EF4-FFF2-40B4-BE49-F238E27FC236}">
                <a16:creationId xmlns:a16="http://schemas.microsoft.com/office/drawing/2014/main" id="{310517AE-2573-4240-8D73-F7AFBA6C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21" y="2635045"/>
            <a:ext cx="7507475" cy="42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2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A7036-F1C1-4906-AD99-40B6F028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66" y="1362726"/>
            <a:ext cx="11581625" cy="1268713"/>
          </a:xfrm>
        </p:spPr>
        <p:txBody>
          <a:bodyPr>
            <a:normAutofit/>
          </a:bodyPr>
          <a:lstStyle/>
          <a:p>
            <a:r>
              <a:rPr lang="en-US" dirty="0"/>
              <a:t>Maintenance of Traffic Considerations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29CA6-3727-454F-8373-B0966406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241" y="1971595"/>
            <a:ext cx="6499518" cy="48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266EE2-0B5E-4022-9F26-9834A7A8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9888"/>
            <a:ext cx="10055506" cy="5468112"/>
          </a:xfrm>
        </p:spPr>
        <p:txBody>
          <a:bodyPr>
            <a:normAutofit/>
          </a:bodyPr>
          <a:lstStyle/>
          <a:p>
            <a:r>
              <a:rPr lang="en-US" dirty="0"/>
              <a:t>Required for “Significant” Projects</a:t>
            </a:r>
          </a:p>
          <a:p>
            <a:r>
              <a:rPr lang="en-US" dirty="0"/>
              <a:t>Used to Evaluate</a:t>
            </a:r>
          </a:p>
          <a:p>
            <a:pPr lvl="1"/>
            <a:r>
              <a:rPr lang="en-US" dirty="0"/>
              <a:t>Sequence of Construction Alternatives</a:t>
            </a:r>
          </a:p>
          <a:p>
            <a:pPr lvl="1"/>
            <a:r>
              <a:rPr lang="en-US" dirty="0"/>
              <a:t>Traffic Analysis of Construction Staging Alternatives</a:t>
            </a:r>
          </a:p>
          <a:p>
            <a:pPr lvl="1"/>
            <a:r>
              <a:rPr lang="en-US" dirty="0"/>
              <a:t>Mitigate Traffic Impact Strategies</a:t>
            </a:r>
          </a:p>
          <a:p>
            <a:pPr lvl="1"/>
            <a:r>
              <a:rPr lang="en-US" dirty="0"/>
              <a:t>Coordination with Emergency Responders </a:t>
            </a:r>
            <a:r>
              <a:rPr lang="en-US"/>
              <a:t>and Other Stakeholders </a:t>
            </a:r>
            <a:endParaRPr lang="en-US" dirty="0"/>
          </a:p>
          <a:p>
            <a:pPr lvl="1"/>
            <a:r>
              <a:rPr lang="en-US" dirty="0"/>
              <a:t>Other Adjacent Projects</a:t>
            </a:r>
          </a:p>
          <a:p>
            <a:pPr lvl="1"/>
            <a:r>
              <a:rPr lang="en-US" dirty="0"/>
              <a:t>Expected Costs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EC938-6BD4-4DFC-94E7-3879E7F1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48640"/>
            <a:ext cx="11088511" cy="696114"/>
          </a:xfrm>
        </p:spPr>
        <p:txBody>
          <a:bodyPr>
            <a:normAutofit/>
          </a:bodyPr>
          <a:lstStyle/>
          <a:p>
            <a:r>
              <a:rPr lang="en-US" dirty="0"/>
              <a:t>Transportation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415899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9DD13-7665-4F63-9E3C-9600E6A75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9888"/>
            <a:ext cx="10820400" cy="4686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Generally, working hours for MDOT SHA roadway and shoulder closures are restricted to between </a:t>
            </a:r>
            <a:r>
              <a:rPr lang="en-US" b="1" dirty="0"/>
              <a:t>9:00 AM and 3:00 PM</a:t>
            </a:r>
            <a:r>
              <a:rPr lang="en-US" dirty="0"/>
              <a:t> and </a:t>
            </a:r>
            <a:r>
              <a:rPr lang="en-US" b="1" dirty="0"/>
              <a:t>9:00 PM and 5:00 AM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Hours:</a:t>
            </a:r>
          </a:p>
          <a:p>
            <a:r>
              <a:rPr lang="en-US" dirty="0"/>
              <a:t>Are Determined by the District Traffic Engineer for MDOT SHA Roads</a:t>
            </a:r>
          </a:p>
          <a:p>
            <a:r>
              <a:rPr lang="en-US" dirty="0"/>
              <a:t>Vary by Facility Characteristics (e.g., volume and geometric design)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4EB16-86A9-4DA1-B7B0-A17ED0F7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Hours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A9BEF-FA29-4E2F-9D75-A137E9E2A4A3}"/>
              </a:ext>
            </a:extLst>
          </p:cNvPr>
          <p:cNvSpPr/>
          <p:nvPr/>
        </p:nvSpPr>
        <p:spPr>
          <a:xfrm>
            <a:off x="0" y="6488668"/>
            <a:ext cx="999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https://www.roads.maryland.gov/OOC/Utility-Permit-General-Provisions.pdf</a:t>
            </a:r>
          </a:p>
        </p:txBody>
      </p:sp>
    </p:spTree>
    <p:extLst>
      <p:ext uri="{BB962C8B-B14F-4D97-AF65-F5344CB8AC3E}">
        <p14:creationId xmlns:p14="http://schemas.microsoft.com/office/powerpoint/2010/main" val="355681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C914BA-7744-4A60-94DF-266A2590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9888"/>
            <a:ext cx="7659547" cy="4064109"/>
          </a:xfrm>
        </p:spPr>
        <p:txBody>
          <a:bodyPr/>
          <a:lstStyle/>
          <a:p>
            <a:r>
              <a:rPr lang="en-US" dirty="0"/>
              <a:t>New Work Zone Traffic Control Device Standards</a:t>
            </a:r>
          </a:p>
          <a:p>
            <a:r>
              <a:rPr lang="en-US" dirty="0"/>
              <a:t>2016 Publication</a:t>
            </a:r>
          </a:p>
          <a:p>
            <a:r>
              <a:rPr lang="en-US" dirty="0"/>
              <a:t>2020 Implementation Begins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4E36DA-23CA-498A-9A07-3BA8E2D1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Mash Standards</a:t>
            </a:r>
          </a:p>
        </p:txBody>
      </p:sp>
      <p:pic>
        <p:nvPicPr>
          <p:cNvPr id="2050" name="Picture 2" descr="Image result for MASH 2016">
            <a:extLst>
              <a:ext uri="{FF2B5EF4-FFF2-40B4-BE49-F238E27FC236}">
                <a16:creationId xmlns:a16="http://schemas.microsoft.com/office/drawing/2014/main" id="{7A333AFB-C5E8-4A68-AE6A-3621629E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47" y="1389887"/>
            <a:ext cx="3160853" cy="40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8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D4BA35-DE18-4324-9D07-91F2B658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Work Zones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497F2261-74AE-44B5-845F-C55166D92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31225"/>
              </p:ext>
            </p:extLst>
          </p:nvPr>
        </p:nvGraphicFramePr>
        <p:xfrm>
          <a:off x="540026" y="1895061"/>
          <a:ext cx="11506200" cy="4724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172">
                  <a:extLst>
                    <a:ext uri="{9D8B030D-6E8A-4147-A177-3AD203B41FA5}">
                      <a16:colId xmlns:a16="http://schemas.microsoft.com/office/drawing/2014/main" val="562527194"/>
                    </a:ext>
                  </a:extLst>
                </a:gridCol>
                <a:gridCol w="7146028">
                  <a:extLst>
                    <a:ext uri="{9D8B030D-6E8A-4147-A177-3AD203B41FA5}">
                      <a16:colId xmlns:a16="http://schemas.microsoft.com/office/drawing/2014/main" val="850204307"/>
                    </a:ext>
                  </a:extLst>
                </a:gridCol>
              </a:tblGrid>
              <a:tr h="418812">
                <a:tc>
                  <a:txBody>
                    <a:bodyPr/>
                    <a:lstStyle/>
                    <a:p>
                      <a:r>
                        <a:rPr lang="en-US" sz="2400" dirty="0"/>
                        <a:t>Work Zone ITS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198043"/>
                  </a:ext>
                </a:extLst>
              </a:tr>
              <a:tr h="1039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Real-time Traveler Information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Drivers are provided information about current travel conditions; can be used to encourage diversion onto less congested routes.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extLst>
                  <a:ext uri="{0D108BD9-81ED-4DB2-BD59-A6C34878D82A}">
                    <a16:rowId xmlns:a16="http://schemas.microsoft.com/office/drawing/2014/main" val="2562159596"/>
                  </a:ext>
                </a:extLst>
              </a:tr>
              <a:tr h="729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Queue Warning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Signs provide warnings to drivers about stopped or slow traffic ahead.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extLst>
                  <a:ext uri="{0D108BD9-81ED-4DB2-BD59-A6C34878D82A}">
                    <a16:rowId xmlns:a16="http://schemas.microsoft.com/office/drawing/2014/main" val="1279376634"/>
                  </a:ext>
                </a:extLst>
              </a:tr>
              <a:tr h="1039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Entering/Exiting Vehicle Notification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Signs can warn drivers of a slow-moving construction or emergency vehicle(s) entering or exiting the roadway.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extLst>
                  <a:ext uri="{0D108BD9-81ED-4DB2-BD59-A6C34878D82A}">
                    <a16:rowId xmlns:a16="http://schemas.microsoft.com/office/drawing/2014/main" val="3127447048"/>
                  </a:ext>
                </a:extLst>
              </a:tr>
              <a:tr h="729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Dynamic Lane Merge (early merge, late merge)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Signs encourage drivers to merge at a specified point based on current conditions.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extLst>
                  <a:ext uri="{0D108BD9-81ED-4DB2-BD59-A6C34878D82A}">
                    <a16:rowId xmlns:a16="http://schemas.microsoft.com/office/drawing/2014/main" val="819229787"/>
                  </a:ext>
                </a:extLst>
              </a:tr>
              <a:tr h="729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Incident Management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Enables faster detection of incidents for quicker response and clearance time.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extLst>
                  <a:ext uri="{0D108BD9-81ED-4DB2-BD59-A6C34878D82A}">
                    <a16:rowId xmlns:a16="http://schemas.microsoft.com/office/drawing/2014/main" val="27741518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CD83DE7-C191-484C-BB4A-ED830C0D9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618" y="133321"/>
            <a:ext cx="3709563" cy="16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0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813B22-5A01-4294-B3C4-90A757088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MDOT SHA – Office of Traffic and Safety</a:t>
            </a:r>
          </a:p>
          <a:p>
            <a:r>
              <a:rPr lang="en-US" dirty="0"/>
              <a:t>Concrete Roads</a:t>
            </a:r>
          </a:p>
          <a:p>
            <a:r>
              <a:rPr lang="en-US" dirty="0"/>
              <a:t>Maintenance of Traffic Standards</a:t>
            </a:r>
          </a:p>
          <a:p>
            <a:r>
              <a:rPr lang="en-US" dirty="0"/>
              <a:t>Maintenance of Traffic Considerations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9C5858-97DA-4B5B-85CB-B0EE845F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7283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A7036-F1C1-4906-AD99-40B6F028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66" y="1362726"/>
            <a:ext cx="10436017" cy="1268713"/>
          </a:xfrm>
        </p:spPr>
        <p:txBody>
          <a:bodyPr>
            <a:normAutofit/>
          </a:bodyPr>
          <a:lstStyle/>
          <a:p>
            <a:r>
              <a:rPr lang="en-US" dirty="0"/>
              <a:t>Public Outreach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7061E-B298-4064-949E-08AF14B94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785" y="0"/>
            <a:ext cx="5807676" cy="6858000"/>
          </a:xfrm>
          <a:prstGeom prst="rect">
            <a:avLst/>
          </a:prstGeom>
        </p:spPr>
      </p:pic>
      <p:pic>
        <p:nvPicPr>
          <p:cNvPr id="7" name="Graphic 6" descr="Marketing">
            <a:extLst>
              <a:ext uri="{FF2B5EF4-FFF2-40B4-BE49-F238E27FC236}">
                <a16:creationId xmlns:a16="http://schemas.microsoft.com/office/drawing/2014/main" id="{8AC7275A-2410-4A27-B207-C213D7959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266" y="1993392"/>
            <a:ext cx="4864608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47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EE952E-C6BF-4D07-94FA-F3EBAF228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Maryland Transportation Authority (MDTA)</a:t>
            </a:r>
          </a:p>
          <a:p>
            <a:r>
              <a:rPr lang="en-US" dirty="0"/>
              <a:t>Dedicated Team - Office of Communications</a:t>
            </a:r>
          </a:p>
          <a:p>
            <a:r>
              <a:rPr lang="en-US" dirty="0"/>
              <a:t>Project Purpose</a:t>
            </a:r>
          </a:p>
          <a:p>
            <a:r>
              <a:rPr lang="en-US" dirty="0"/>
              <a:t>Project Updates</a:t>
            </a:r>
          </a:p>
          <a:p>
            <a:r>
              <a:rPr lang="en-US" dirty="0"/>
              <a:t>Project Impacts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0E41FB-DB7C-4932-A9AA-5923D450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outreach</a:t>
            </a:r>
          </a:p>
        </p:txBody>
      </p:sp>
    </p:spTree>
    <p:extLst>
      <p:ext uri="{BB962C8B-B14F-4D97-AF65-F5344CB8AC3E}">
        <p14:creationId xmlns:p14="http://schemas.microsoft.com/office/powerpoint/2010/main" val="292488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54927-680C-47E6-B496-50DD50A39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I-95 Express Toll Lane Northbound Extension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A0E747-F831-499F-A49F-23C7A81B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48640"/>
            <a:ext cx="11224549" cy="696114"/>
          </a:xfrm>
        </p:spPr>
        <p:txBody>
          <a:bodyPr>
            <a:normAutofit/>
          </a:bodyPr>
          <a:lstStyle/>
          <a:p>
            <a:r>
              <a:rPr lang="en-US" dirty="0"/>
              <a:t>Public Outreach Project Website</a:t>
            </a:r>
          </a:p>
        </p:txBody>
      </p:sp>
      <p:pic>
        <p:nvPicPr>
          <p:cNvPr id="1028" name="Picture 4" descr="I-95 ETL Project Map.">
            <a:extLst>
              <a:ext uri="{FF2B5EF4-FFF2-40B4-BE49-F238E27FC236}">
                <a16:creationId xmlns:a16="http://schemas.microsoft.com/office/drawing/2014/main" id="{4CC6E8FA-E5A2-4A7C-9002-625BAED9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174218"/>
            <a:ext cx="5468253" cy="419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B25A0-8EEC-4BA1-A1B3-FFCA1DE95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23"/>
          <a:stretch/>
        </p:blipFill>
        <p:spPr>
          <a:xfrm>
            <a:off x="6431183" y="2174218"/>
            <a:ext cx="4182801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15A88-CE4C-4068-9331-26570F56DD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1295" r="324" b="-3560"/>
          <a:stretch/>
        </p:blipFill>
        <p:spPr>
          <a:xfrm>
            <a:off x="6431183" y="4098268"/>
            <a:ext cx="4182801" cy="20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4F74B-E56B-472B-A087-C6D56B9D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Everyone Safe</a:t>
            </a:r>
          </a:p>
          <a:p>
            <a:r>
              <a:rPr lang="en-US" dirty="0"/>
              <a:t>Minimize Traffic Impacts</a:t>
            </a:r>
          </a:p>
          <a:p>
            <a:r>
              <a:rPr lang="en-US" dirty="0"/>
              <a:t>Use MOT Standards</a:t>
            </a:r>
          </a:p>
          <a:p>
            <a:r>
              <a:rPr lang="en-US" dirty="0"/>
              <a:t>Develop Site Specific MOT Plans</a:t>
            </a:r>
          </a:p>
          <a:p>
            <a:r>
              <a:rPr lang="en-US" dirty="0"/>
              <a:t>Engage MOT Stakeholders – It’s a Team Effort!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730869-1AE2-4B18-B635-D846B78F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Conclusions</a:t>
            </a:r>
          </a:p>
        </p:txBody>
      </p:sp>
    </p:spTree>
    <p:extLst>
      <p:ext uri="{BB962C8B-B14F-4D97-AF65-F5344CB8AC3E}">
        <p14:creationId xmlns:p14="http://schemas.microsoft.com/office/powerpoint/2010/main" val="2339688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A233D9-5D17-4F36-8860-4D4A7D50D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AFED23-F525-4AA1-9DE2-865F95B1E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731" y="3621460"/>
            <a:ext cx="9448800" cy="1936060"/>
          </a:xfrm>
        </p:spPr>
        <p:txBody>
          <a:bodyPr/>
          <a:lstStyle/>
          <a:p>
            <a:r>
              <a:rPr lang="en-US" dirty="0"/>
              <a:t>Sean Laffey, PE</a:t>
            </a:r>
          </a:p>
          <a:p>
            <a:r>
              <a:rPr lang="en-US" dirty="0"/>
              <a:t>Slaffey.consultant@mdot.maryland.gov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6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20D01-ABB3-4DD8-8948-AB32E11A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877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677A3-151D-486A-8AC8-F096997E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8770" y="0"/>
            <a:ext cx="3274997" cy="696114"/>
          </a:xfrm>
        </p:spPr>
        <p:txBody>
          <a:bodyPr/>
          <a:lstStyle/>
          <a:p>
            <a:r>
              <a:rPr lang="en-US" dirty="0"/>
              <a:t>MDOT SHA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E40423F-4900-4A54-944E-60A165E978D8}"/>
              </a:ext>
            </a:extLst>
          </p:cNvPr>
          <p:cNvSpPr txBox="1">
            <a:spLocks/>
          </p:cNvSpPr>
          <p:nvPr/>
        </p:nvSpPr>
        <p:spPr>
          <a:xfrm>
            <a:off x="9058770" y="773199"/>
            <a:ext cx="3274997" cy="1672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Owns and Maintains State Roads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2E6B56-48E8-4F8F-9258-52CB8C4B7C8E}"/>
              </a:ext>
            </a:extLst>
          </p:cNvPr>
          <p:cNvSpPr txBox="1">
            <a:spLocks/>
          </p:cNvSpPr>
          <p:nvPr/>
        </p:nvSpPr>
        <p:spPr>
          <a:xfrm>
            <a:off x="9058770" y="2522573"/>
            <a:ext cx="3274997" cy="696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OOTS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E5E30E2-7EB9-47CD-84E5-FA8560C3C435}"/>
              </a:ext>
            </a:extLst>
          </p:cNvPr>
          <p:cNvSpPr txBox="1">
            <a:spLocks/>
          </p:cNvSpPr>
          <p:nvPr/>
        </p:nvSpPr>
        <p:spPr>
          <a:xfrm>
            <a:off x="9058770" y="3295772"/>
            <a:ext cx="3274997" cy="1999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51E36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Engineering</a:t>
            </a:r>
          </a:p>
          <a:p>
            <a:r>
              <a:rPr lang="en-US" dirty="0"/>
              <a:t>Operations</a:t>
            </a:r>
          </a:p>
          <a:p>
            <a:r>
              <a:rPr lang="en-US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413387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21B5E5-42A5-45FC-B985-605A6913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roads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BB04A1-7B7F-485E-9FA8-5488C304F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17515"/>
            <a:ext cx="5122032" cy="4701169"/>
          </a:xfrm>
        </p:spPr>
        <p:txBody>
          <a:bodyPr>
            <a:normAutofit/>
          </a:bodyPr>
          <a:lstStyle/>
          <a:p>
            <a:r>
              <a:rPr lang="en-US" dirty="0"/>
              <a:t>Durability</a:t>
            </a:r>
          </a:p>
          <a:p>
            <a:r>
              <a:rPr lang="en-US" dirty="0"/>
              <a:t>Resiliency</a:t>
            </a:r>
          </a:p>
          <a:p>
            <a:r>
              <a:rPr lang="en-US" dirty="0"/>
              <a:t>Lower Life Cycle Cost</a:t>
            </a:r>
          </a:p>
          <a:p>
            <a:r>
              <a:rPr lang="en-US" dirty="0"/>
              <a:t>Environmental Benefits</a:t>
            </a:r>
          </a:p>
          <a:p>
            <a:r>
              <a:rPr lang="en-US" dirty="0"/>
              <a:t>MOT Challenges (that can be managed)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69FED-980A-45CA-AFDB-9D197B97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832" y="1"/>
            <a:ext cx="6539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F3558B-773B-43FC-BE46-1CA19E7B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389887"/>
            <a:ext cx="11009489" cy="5276089"/>
          </a:xfrm>
        </p:spPr>
        <p:txBody>
          <a:bodyPr>
            <a:no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Salisbury Bypass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I-795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I-97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US 50/301 (I-595)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US 40 Corridor (west Baltimore City)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Broening Highway (Baltimore City/County)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US 1 and MD 175 Intersection (Jessup)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I-70/MD 85 </a:t>
            </a:r>
            <a:r>
              <a:rPr lang="en-US" altLang="en-US" sz="2400" dirty="0" err="1">
                <a:solidFill>
                  <a:prstClr val="black"/>
                </a:solidFill>
              </a:rPr>
              <a:t>Buckeystown</a:t>
            </a:r>
            <a:r>
              <a:rPr lang="en-US" altLang="en-US" sz="2400" dirty="0">
                <a:solidFill>
                  <a:prstClr val="black"/>
                </a:solidFill>
              </a:rPr>
              <a:t> Pike Interchange (Frederick)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MD 4/ Suitland Parkway Interchange (Prince George’s County)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sz="2400" dirty="0"/>
              <a:t>Overlay projects (turn lanes, intersections, MD 210, US 50 at US 301, MD 355 at MD 27, I-68 Truck Climbing Lanes)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86E4F7-AB95-40CD-8DC5-A3BF1BA9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Concrete Roads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6B751-7A62-411D-B467-EE9EEF3E2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808" y="1086245"/>
            <a:ext cx="4639796" cy="30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A7036-F1C1-4906-AD99-40B6F028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66" y="1362726"/>
            <a:ext cx="10436017" cy="1268713"/>
          </a:xfrm>
        </p:spPr>
        <p:txBody>
          <a:bodyPr>
            <a:normAutofit/>
          </a:bodyPr>
          <a:lstStyle/>
          <a:p>
            <a:r>
              <a:rPr lang="en-US" dirty="0"/>
              <a:t>Maintenance of Traffic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1B960-BD31-4C54-9C2C-33EBBE23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" y="2294797"/>
            <a:ext cx="12331029" cy="294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74A0F-9203-4041-8F04-30C54431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09360"/>
            <a:ext cx="10661904" cy="548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 dirty="0"/>
              <a:t>https://apps.roads.maryland.gov/BusinessWithSHA/bizStdsSpecs/desManualStdPub/publicationsonline/ohd/bookstd/pdf/category1.pdf</a:t>
            </a:r>
          </a:p>
          <a:p>
            <a:pPr marL="0" indent="0">
              <a:buNone/>
            </a:pPr>
            <a:r>
              <a:rPr lang="en-US" sz="1800" dirty="0"/>
              <a:t>https://www.roads.maryland.gov/mmutcd/2011_rev122011_MDMUTCD_Complete.pdf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43C10-B31B-43AB-82F1-56747579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D9EB8-BBE4-4F67-A0FB-055D363A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760" y="611726"/>
            <a:ext cx="4397022" cy="569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15BB1-8C1E-4E68-BAF1-5B12EE674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15" y="1237270"/>
            <a:ext cx="3623931" cy="50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C432E7-A6E9-4411-8656-794B8D4A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8640"/>
            <a:ext cx="9525000" cy="696114"/>
          </a:xfrm>
        </p:spPr>
        <p:txBody>
          <a:bodyPr>
            <a:normAutofit/>
          </a:bodyPr>
          <a:lstStyle/>
          <a:p>
            <a:r>
              <a:rPr lang="en-US" dirty="0"/>
              <a:t>Lane Closure </a:t>
            </a:r>
            <a:r>
              <a:rPr lang="en-US" dirty="0" err="1"/>
              <a:t>MdMUTCD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22DF2-1F65-47D9-B805-21870CAB1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6" t="16626" r="1370"/>
          <a:stretch/>
        </p:blipFill>
        <p:spPr>
          <a:xfrm>
            <a:off x="685800" y="1244753"/>
            <a:ext cx="5078396" cy="5613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8B8A3-7391-4D8C-A29A-BF65C79BB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806" y="1256298"/>
            <a:ext cx="5670507" cy="3306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A96E49-0FA3-4706-B49D-677F1558E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6" r="1370" b="96325"/>
          <a:stretch/>
        </p:blipFill>
        <p:spPr>
          <a:xfrm>
            <a:off x="333721" y="1115443"/>
            <a:ext cx="5782553" cy="2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9FAE5B-CA69-44C9-8611-C23B701E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8640"/>
            <a:ext cx="9911080" cy="696114"/>
          </a:xfrm>
        </p:spPr>
        <p:txBody>
          <a:bodyPr>
            <a:normAutofit/>
          </a:bodyPr>
          <a:lstStyle/>
          <a:p>
            <a:r>
              <a:rPr lang="en-US" dirty="0"/>
              <a:t>Multiple Lane Closure </a:t>
            </a:r>
            <a:r>
              <a:rPr lang="en-US" dirty="0" err="1"/>
              <a:t>ttcta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9536F-6EE1-4098-8228-1009F9332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" b="14661"/>
          <a:stretch/>
        </p:blipFill>
        <p:spPr>
          <a:xfrm>
            <a:off x="3680970" y="1194888"/>
            <a:ext cx="4830059" cy="56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8403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433D14E2F454483B2CBD914F83C0E" ma:contentTypeVersion="0" ma:contentTypeDescription="Create a new document." ma:contentTypeScope="" ma:versionID="2f9af5706d3f5490aaa016eae75646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87CA1-5AE7-41B4-B94F-5FC6DB5A2C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1D58AD-2DE1-4091-86FB-1DAACAE13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C86DE1-ED7A-460C-B839-5E60E8C84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</TotalTime>
  <Words>657</Words>
  <Application>Microsoft Office PowerPoint</Application>
  <PresentationFormat>Widescreen</PresentationFormat>
  <Paragraphs>122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Vapor Trail</vt:lpstr>
      <vt:lpstr>Temporary Traffic Control for Concrete Pavement</vt:lpstr>
      <vt:lpstr>Outline</vt:lpstr>
      <vt:lpstr>MDOT SHA</vt:lpstr>
      <vt:lpstr>Concrete roads</vt:lpstr>
      <vt:lpstr>Maryland Concrete Roads</vt:lpstr>
      <vt:lpstr>Maintenance of Traffic Standards</vt:lpstr>
      <vt:lpstr>Manuals</vt:lpstr>
      <vt:lpstr>Lane Closure MdMUTCD</vt:lpstr>
      <vt:lpstr>Multiple Lane Closure ttcta</vt:lpstr>
      <vt:lpstr>Intersection lane Closure</vt:lpstr>
      <vt:lpstr>Road Closures</vt:lpstr>
      <vt:lpstr>Maintenance of Traffic Case Studies</vt:lpstr>
      <vt:lpstr>US 40 Left Turn Lane Overlay</vt:lpstr>
      <vt:lpstr>MD 210 Concrete overlay</vt:lpstr>
      <vt:lpstr>Maintenance of Traffic Considerations</vt:lpstr>
      <vt:lpstr>Transportation Management Plan</vt:lpstr>
      <vt:lpstr>Work Hours</vt:lpstr>
      <vt:lpstr>Mash Standards</vt:lpstr>
      <vt:lpstr>Smart Work Zones</vt:lpstr>
      <vt:lpstr>Public Outreach</vt:lpstr>
      <vt:lpstr>Public outreach</vt:lpstr>
      <vt:lpstr>Public Outreach Project Website</vt:lpstr>
      <vt:lpstr>Work Zone 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S</dc:creator>
  <cp:lastModifiedBy>Sean Laffey</cp:lastModifiedBy>
  <cp:revision>334</cp:revision>
  <cp:lastPrinted>2019-04-03T17:10:50Z</cp:lastPrinted>
  <dcterms:created xsi:type="dcterms:W3CDTF">2016-02-24T19:43:45Z</dcterms:created>
  <dcterms:modified xsi:type="dcterms:W3CDTF">2020-03-10T02:22:38Z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0x010100647433D14E2F454483B2CBD914F83C0E</vt:lpwstr>
  </property>
</Properties>
</file>