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908" r:id="rId2"/>
    <p:sldId id="954" r:id="rId3"/>
    <p:sldId id="955" r:id="rId4"/>
    <p:sldId id="956" r:id="rId5"/>
    <p:sldId id="974" r:id="rId6"/>
    <p:sldId id="975" r:id="rId7"/>
    <p:sldId id="976" r:id="rId8"/>
    <p:sldId id="977" r:id="rId9"/>
    <p:sldId id="1004" r:id="rId10"/>
    <p:sldId id="1023" r:id="rId11"/>
    <p:sldId id="1006" r:id="rId12"/>
    <p:sldId id="1007" r:id="rId13"/>
    <p:sldId id="1008" r:id="rId14"/>
    <p:sldId id="262" r:id="rId15"/>
    <p:sldId id="1022" r:id="rId16"/>
    <p:sldId id="1011" r:id="rId17"/>
    <p:sldId id="1012" r:id="rId18"/>
    <p:sldId id="1013" r:id="rId19"/>
    <p:sldId id="1014" r:id="rId20"/>
    <p:sldId id="1021" r:id="rId21"/>
    <p:sldId id="1019" r:id="rId22"/>
    <p:sldId id="1020" r:id="rId23"/>
    <p:sldId id="1024" r:id="rId24"/>
    <p:sldId id="1040" r:id="rId25"/>
    <p:sldId id="1026" r:id="rId26"/>
    <p:sldId id="1027" r:id="rId27"/>
    <p:sldId id="1028" r:id="rId28"/>
    <p:sldId id="1041" r:id="rId29"/>
    <p:sldId id="1042" r:id="rId30"/>
    <p:sldId id="1029" r:id="rId31"/>
    <p:sldId id="1030" r:id="rId32"/>
    <p:sldId id="1031" r:id="rId33"/>
    <p:sldId id="1032" r:id="rId34"/>
    <p:sldId id="1033" r:id="rId35"/>
    <p:sldId id="1035" r:id="rId36"/>
    <p:sldId id="1036" r:id="rId37"/>
    <p:sldId id="1044" r:id="rId38"/>
    <p:sldId id="1043" r:id="rId39"/>
    <p:sldId id="1037" r:id="rId40"/>
    <p:sldId id="1038" r:id="rId4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rett, Lauren" initials="GL" lastIdx="1" clrIdx="0">
    <p:extLst>
      <p:ext uri="{19B8F6BF-5375-455C-9EA6-DF929625EA0E}">
        <p15:presenceInfo xmlns:p15="http://schemas.microsoft.com/office/powerpoint/2012/main" userId="S::lauren.garrett@aecom.com::b10625cc-a35a-4ded-a92a-413eec284a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383F"/>
    <a:srgbClr val="46256B"/>
    <a:srgbClr val="00C1E2"/>
    <a:srgbClr val="ED7D31"/>
    <a:srgbClr val="00FF00"/>
    <a:srgbClr val="FFB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4D17B-3AA7-43F4-A6C6-796551C360EE}" v="23" dt="2020-03-09T14:58:18.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94660"/>
  </p:normalViewPr>
  <p:slideViewPr>
    <p:cSldViewPr snapToGrid="0">
      <p:cViewPr varScale="1">
        <p:scale>
          <a:sx n="104" d="100"/>
          <a:sy n="104" d="100"/>
        </p:scale>
        <p:origin x="144" y="192"/>
      </p:cViewPr>
      <p:guideLst/>
    </p:cSldViewPr>
  </p:slideViewPr>
  <p:notesTextViewPr>
    <p:cViewPr>
      <p:scale>
        <a:sx n="1" d="1"/>
        <a:sy n="1" d="1"/>
      </p:scale>
      <p:origin x="0" y="0"/>
    </p:cViewPr>
  </p:notesTextViewPr>
  <p:notesViewPr>
    <p:cSldViewPr snapToGrid="0">
      <p:cViewPr varScale="1">
        <p:scale>
          <a:sx n="64" d="100"/>
          <a:sy n="64" d="100"/>
        </p:scale>
        <p:origin x="315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Oberheim" userId="b27bd00487810719" providerId="LiveId" clId="{61F4D17B-3AA7-43F4-A6C6-796551C360EE}"/>
    <pc:docChg chg="undo custSel addSld modSld sldOrd">
      <pc:chgData name="Kevin Oberheim" userId="b27bd00487810719" providerId="LiveId" clId="{61F4D17B-3AA7-43F4-A6C6-796551C360EE}" dt="2020-03-09T15:55:11.200" v="1521" actId="6549"/>
      <pc:docMkLst>
        <pc:docMk/>
      </pc:docMkLst>
      <pc:sldChg chg="modSp">
        <pc:chgData name="Kevin Oberheim" userId="b27bd00487810719" providerId="LiveId" clId="{61F4D17B-3AA7-43F4-A6C6-796551C360EE}" dt="2020-03-09T13:47:13.405" v="568" actId="20577"/>
        <pc:sldMkLst>
          <pc:docMk/>
          <pc:sldMk cId="1700376589" sldId="908"/>
        </pc:sldMkLst>
        <pc:spChg chg="mod">
          <ac:chgData name="Kevin Oberheim" userId="b27bd00487810719" providerId="LiveId" clId="{61F4D17B-3AA7-43F4-A6C6-796551C360EE}" dt="2020-03-09T13:47:13.405" v="568" actId="20577"/>
          <ac:spMkLst>
            <pc:docMk/>
            <pc:sldMk cId="1700376589" sldId="908"/>
            <ac:spMk id="17" creationId="{198C6EFA-D687-4FB1-90BE-A8737B44FF64}"/>
          </ac:spMkLst>
        </pc:spChg>
      </pc:sldChg>
      <pc:sldChg chg="modSp">
        <pc:chgData name="Kevin Oberheim" userId="b27bd00487810719" providerId="LiveId" clId="{61F4D17B-3AA7-43F4-A6C6-796551C360EE}" dt="2020-03-09T13:42:11.280" v="560" actId="20577"/>
        <pc:sldMkLst>
          <pc:docMk/>
          <pc:sldMk cId="3190830912" sldId="974"/>
        </pc:sldMkLst>
        <pc:spChg chg="mod">
          <ac:chgData name="Kevin Oberheim" userId="b27bd00487810719" providerId="LiveId" clId="{61F4D17B-3AA7-43F4-A6C6-796551C360EE}" dt="2020-03-09T13:42:11.280" v="560" actId="20577"/>
          <ac:spMkLst>
            <pc:docMk/>
            <pc:sldMk cId="3190830912" sldId="974"/>
            <ac:spMk id="15" creationId="{40B1B5EE-8287-4E0C-A2B8-4C58B2F83ED0}"/>
          </ac:spMkLst>
        </pc:spChg>
      </pc:sldChg>
      <pc:sldChg chg="modSp">
        <pc:chgData name="Kevin Oberheim" userId="b27bd00487810719" providerId="LiveId" clId="{61F4D17B-3AA7-43F4-A6C6-796551C360EE}" dt="2020-03-09T15:55:11.200" v="1521" actId="6549"/>
        <pc:sldMkLst>
          <pc:docMk/>
          <pc:sldMk cId="886890719" sldId="1038"/>
        </pc:sldMkLst>
        <pc:spChg chg="mod">
          <ac:chgData name="Kevin Oberheim" userId="b27bd00487810719" providerId="LiveId" clId="{61F4D17B-3AA7-43F4-A6C6-796551C360EE}" dt="2020-03-09T15:55:11.200" v="1521" actId="6549"/>
          <ac:spMkLst>
            <pc:docMk/>
            <pc:sldMk cId="886890719" sldId="1038"/>
            <ac:spMk id="3" creationId="{71942B07-9B0D-4644-900A-D85B0F224104}"/>
          </ac:spMkLst>
        </pc:spChg>
      </pc:sldChg>
      <pc:sldChg chg="addSp delSp modSp add ord">
        <pc:chgData name="Kevin Oberheim" userId="b27bd00487810719" providerId="LiveId" clId="{61F4D17B-3AA7-43F4-A6C6-796551C360EE}" dt="2020-03-09T15:04:42.463" v="1500" actId="20577"/>
        <pc:sldMkLst>
          <pc:docMk/>
          <pc:sldMk cId="1252484343" sldId="1043"/>
        </pc:sldMkLst>
        <pc:spChg chg="mod">
          <ac:chgData name="Kevin Oberheim" userId="b27bd00487810719" providerId="LiveId" clId="{61F4D17B-3AA7-43F4-A6C6-796551C360EE}" dt="2020-03-09T14:02:58.782" v="575" actId="6549"/>
          <ac:spMkLst>
            <pc:docMk/>
            <pc:sldMk cId="1252484343" sldId="1043"/>
            <ac:spMk id="2" creationId="{00AF1C1F-07E9-4593-B228-F7B7B540A814}"/>
          </ac:spMkLst>
        </pc:spChg>
        <pc:spChg chg="mod">
          <ac:chgData name="Kevin Oberheim" userId="b27bd00487810719" providerId="LiveId" clId="{61F4D17B-3AA7-43F4-A6C6-796551C360EE}" dt="2020-03-09T15:04:40.607" v="1499" actId="20577"/>
          <ac:spMkLst>
            <pc:docMk/>
            <pc:sldMk cId="1252484343" sldId="1043"/>
            <ac:spMk id="3" creationId="{08F14BE3-5AA8-4214-B66D-E9280FFBCBE7}"/>
          </ac:spMkLst>
        </pc:spChg>
        <pc:spChg chg="mod">
          <ac:chgData name="Kevin Oberheim" userId="b27bd00487810719" providerId="LiveId" clId="{61F4D17B-3AA7-43F4-A6C6-796551C360EE}" dt="2020-03-09T14:17:28.971" v="1205" actId="20577"/>
          <ac:spMkLst>
            <pc:docMk/>
            <pc:sldMk cId="1252484343" sldId="1043"/>
            <ac:spMk id="8" creationId="{D8066549-287A-4AE9-AC63-DF3A2CE0F6EF}"/>
          </ac:spMkLst>
        </pc:spChg>
        <pc:spChg chg="mod">
          <ac:chgData name="Kevin Oberheim" userId="b27bd00487810719" providerId="LiveId" clId="{61F4D17B-3AA7-43F4-A6C6-796551C360EE}" dt="2020-03-09T15:04:42.463" v="1500" actId="20577"/>
          <ac:spMkLst>
            <pc:docMk/>
            <pc:sldMk cId="1252484343" sldId="1043"/>
            <ac:spMk id="9" creationId="{B016B796-3AC4-4E63-8386-469BD3084A95}"/>
          </ac:spMkLst>
        </pc:spChg>
        <pc:picChg chg="add del mod">
          <ac:chgData name="Kevin Oberheim" userId="b27bd00487810719" providerId="LiveId" clId="{61F4D17B-3AA7-43F4-A6C6-796551C360EE}" dt="2020-03-09T14:17:14.583" v="1167" actId="14100"/>
          <ac:picMkLst>
            <pc:docMk/>
            <pc:sldMk cId="1252484343" sldId="1043"/>
            <ac:picMk id="6" creationId="{B6EF2864-5F68-448A-B2A9-7CF8439464EE}"/>
          </ac:picMkLst>
        </pc:picChg>
        <pc:picChg chg="add del mod">
          <ac:chgData name="Kevin Oberheim" userId="b27bd00487810719" providerId="LiveId" clId="{61F4D17B-3AA7-43F4-A6C6-796551C360EE}" dt="2020-03-09T14:57:26.303" v="1372" actId="14100"/>
          <ac:picMkLst>
            <pc:docMk/>
            <pc:sldMk cId="1252484343" sldId="1043"/>
            <ac:picMk id="7" creationId="{940B8568-6183-4D70-85B2-5E19A2A4198D}"/>
          </ac:picMkLst>
        </pc:picChg>
      </pc:sldChg>
      <pc:sldChg chg="modSp add">
        <pc:chgData name="Kevin Oberheim" userId="b27bd00487810719" providerId="LiveId" clId="{61F4D17B-3AA7-43F4-A6C6-796551C360EE}" dt="2020-03-09T14:58:43.380" v="1427" actId="20577"/>
        <pc:sldMkLst>
          <pc:docMk/>
          <pc:sldMk cId="241852645" sldId="1044"/>
        </pc:sldMkLst>
        <pc:spChg chg="mod">
          <ac:chgData name="Kevin Oberheim" userId="b27bd00487810719" providerId="LiveId" clId="{61F4D17B-3AA7-43F4-A6C6-796551C360EE}" dt="2020-03-09T14:32:55.470" v="1250" actId="20577"/>
          <ac:spMkLst>
            <pc:docMk/>
            <pc:sldMk cId="241852645" sldId="1044"/>
            <ac:spMk id="3" creationId="{08F14BE3-5AA8-4214-B66D-E9280FFBCBE7}"/>
          </ac:spMkLst>
        </pc:spChg>
        <pc:spChg chg="mod">
          <ac:chgData name="Kevin Oberheim" userId="b27bd00487810719" providerId="LiveId" clId="{61F4D17B-3AA7-43F4-A6C6-796551C360EE}" dt="2020-03-09T14:25:00.009" v="1247" actId="20577"/>
          <ac:spMkLst>
            <pc:docMk/>
            <pc:sldMk cId="241852645" sldId="1044"/>
            <ac:spMk id="8" creationId="{D8066549-287A-4AE9-AC63-DF3A2CE0F6EF}"/>
          </ac:spMkLst>
        </pc:spChg>
        <pc:spChg chg="mod">
          <ac:chgData name="Kevin Oberheim" userId="b27bd00487810719" providerId="LiveId" clId="{61F4D17B-3AA7-43F4-A6C6-796551C360EE}" dt="2020-03-09T14:58:43.380" v="1427" actId="20577"/>
          <ac:spMkLst>
            <pc:docMk/>
            <pc:sldMk cId="241852645" sldId="1044"/>
            <ac:spMk id="9" creationId="{B016B796-3AC4-4E63-8386-469BD3084A95}"/>
          </ac:spMkLst>
        </pc:spChg>
        <pc:picChg chg="mod">
          <ac:chgData name="Kevin Oberheim" userId="b27bd00487810719" providerId="LiveId" clId="{61F4D17B-3AA7-43F4-A6C6-796551C360EE}" dt="2020-03-09T14:25:09.390" v="1249" actId="14100"/>
          <ac:picMkLst>
            <pc:docMk/>
            <pc:sldMk cId="241852645" sldId="1044"/>
            <ac:picMk id="6" creationId="{B6EF2864-5F68-448A-B2A9-7CF8439464EE}"/>
          </ac:picMkLst>
        </pc:picChg>
        <pc:picChg chg="mod">
          <ac:chgData name="Kevin Oberheim" userId="b27bd00487810719" providerId="LiveId" clId="{61F4D17B-3AA7-43F4-A6C6-796551C360EE}" dt="2020-03-09T14:58:23.534" v="1375" actId="14100"/>
          <ac:picMkLst>
            <pc:docMk/>
            <pc:sldMk cId="241852645" sldId="1044"/>
            <ac:picMk id="7" creationId="{940B8568-6183-4D70-85B2-5E19A2A4198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A90C704-62D1-40FB-8F2E-4ADAD92B46C2}" type="datetimeFigureOut">
              <a:rPr lang="en-US" smtClean="0"/>
              <a:t>3/9/2020</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F4EAB728-C9BD-4957-BA80-F93E2B6CEDDC}" type="slidenum">
              <a:rPr lang="en-US" smtClean="0"/>
              <a:t>‹#›</a:t>
            </a:fld>
            <a:endParaRPr lang="en-US"/>
          </a:p>
        </p:txBody>
      </p:sp>
    </p:spTree>
    <p:extLst>
      <p:ext uri="{BB962C8B-B14F-4D97-AF65-F5344CB8AC3E}">
        <p14:creationId xmlns:p14="http://schemas.microsoft.com/office/powerpoint/2010/main" val="3059953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722000B9-4EC5-46DD-BC16-A941F53022D6}" type="datetimeFigureOut">
              <a:rPr lang="en-US" smtClean="0"/>
              <a:t>3/9/2020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B2943C26-2093-41A5-AF85-ECB49BF98DA0}" type="slidenum">
              <a:rPr lang="en-US" smtClean="0"/>
              <a:t>‹#›</a:t>
            </a:fld>
            <a:endParaRPr lang="en-US"/>
          </a:p>
        </p:txBody>
      </p:sp>
    </p:spTree>
    <p:extLst>
      <p:ext uri="{BB962C8B-B14F-4D97-AF65-F5344CB8AC3E}">
        <p14:creationId xmlns:p14="http://schemas.microsoft.com/office/powerpoint/2010/main" val="20755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95FE3A-0D41-4C23-98D3-AEF6BCA11FA3}"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200945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95FE3A-0D41-4C23-98D3-AEF6BCA11FA3}"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511281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43C26-2093-41A5-AF85-ECB49BF98DA0}" type="slidenum">
              <a:rPr lang="en-US" smtClean="0"/>
              <a:t>23</a:t>
            </a:fld>
            <a:endParaRPr lang="en-US"/>
          </a:p>
        </p:txBody>
      </p:sp>
    </p:spTree>
    <p:extLst>
      <p:ext uri="{BB962C8B-B14F-4D97-AF65-F5344CB8AC3E}">
        <p14:creationId xmlns:p14="http://schemas.microsoft.com/office/powerpoint/2010/main" val="2961440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262646-6E6B-4A4D-A782-C6848A08A29B}"/>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762" y="0"/>
            <a:ext cx="12193524" cy="6858000"/>
          </a:xfrm>
          <a:prstGeom prst="rect">
            <a:avLst/>
          </a:prstGeom>
        </p:spPr>
      </p:pic>
      <p:sp>
        <p:nvSpPr>
          <p:cNvPr id="2" name="Title 1"/>
          <p:cNvSpPr>
            <a:spLocks noGrp="1"/>
          </p:cNvSpPr>
          <p:nvPr>
            <p:ph type="ctrTitle"/>
          </p:nvPr>
        </p:nvSpPr>
        <p:spPr>
          <a:xfrm>
            <a:off x="3223260" y="2103120"/>
            <a:ext cx="8061960" cy="1498918"/>
          </a:xfrm>
          <a:effectLst/>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3223259" y="3840480"/>
            <a:ext cx="8061959" cy="14173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2362199" y="6135370"/>
            <a:ext cx="8562975" cy="365125"/>
          </a:xfrm>
          <a:prstGeom prst="rect">
            <a:avLst/>
          </a:prstGeom>
        </p:spPr>
        <p:txBody>
          <a:bodyPr/>
          <a:lstStyle/>
          <a:p>
            <a:r>
              <a:rPr lang="en-US"/>
              <a:t>Footer</a:t>
            </a:r>
          </a:p>
        </p:txBody>
      </p:sp>
      <p:sp>
        <p:nvSpPr>
          <p:cNvPr id="9" name="Slide Number Placeholder 5">
            <a:extLst>
              <a:ext uri="{FF2B5EF4-FFF2-40B4-BE49-F238E27FC236}">
                <a16:creationId xmlns:a16="http://schemas.microsoft.com/office/drawing/2014/main" id="{00BA2F2A-970F-4E44-AE16-1FFF673C1C45}"/>
              </a:ext>
            </a:extLst>
          </p:cNvPr>
          <p:cNvSpPr>
            <a:spLocks noGrp="1"/>
          </p:cNvSpPr>
          <p:nvPr>
            <p:ph type="sldNum" sz="quarter" idx="4"/>
          </p:nvPr>
        </p:nvSpPr>
        <p:spPr>
          <a:xfrm>
            <a:off x="11353799" y="6150610"/>
            <a:ext cx="5619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5FDF6-F296-48F6-8127-9747520FD479}" type="slidenum">
              <a:rPr lang="en-US" smtClean="0"/>
              <a:t>‹#›</a:t>
            </a:fld>
            <a:endParaRPr lang="en-US"/>
          </a:p>
        </p:txBody>
      </p:sp>
    </p:spTree>
    <p:extLst>
      <p:ext uri="{BB962C8B-B14F-4D97-AF65-F5344CB8AC3E}">
        <p14:creationId xmlns:p14="http://schemas.microsoft.com/office/powerpoint/2010/main" val="2637315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9968" y="66675"/>
            <a:ext cx="8067675" cy="847725"/>
          </a:xfrm>
        </p:spPr>
        <p:txBody>
          <a:bodyPr>
            <a:normAutofit/>
          </a:bodyPr>
          <a:lstStyle>
            <a:lvl1pPr>
              <a:defRPr lang="en-US" sz="3200" b="1" u="none" kern="1200" cap="none" baseline="0" dirty="0">
                <a:solidFill>
                  <a:schemeClr val="bg1"/>
                </a:solidFill>
                <a:latin typeface="Arial Narrow" panose="020B0606020202030204" pitchFamily="34" charset="0"/>
                <a:ea typeface="+mn-ea"/>
                <a:cs typeface="+mn-cs"/>
              </a:defRPr>
            </a:lvl1pPr>
          </a:lstStyle>
          <a:p>
            <a:r>
              <a:rPr lang="en-US" dirty="0"/>
              <a:t>Click To Edit Master Title Style</a:t>
            </a:r>
          </a:p>
        </p:txBody>
      </p:sp>
      <p:sp>
        <p:nvSpPr>
          <p:cNvPr id="3" name="Content Placeholder 2"/>
          <p:cNvSpPr>
            <a:spLocks noGrp="1"/>
          </p:cNvSpPr>
          <p:nvPr>
            <p:ph idx="1"/>
          </p:nvPr>
        </p:nvSpPr>
        <p:spPr>
          <a:xfrm>
            <a:off x="590550" y="1089660"/>
            <a:ext cx="11325224" cy="5087303"/>
          </a:xfrm>
        </p:spPr>
        <p:txBody>
          <a:bodyPr/>
          <a:lstStyle>
            <a:lvl1pPr>
              <a:buClr>
                <a:srgbClr val="7030A0"/>
              </a:buClr>
              <a:defRPr/>
            </a:lvl1pPr>
            <a:lvl2pPr>
              <a:buClr>
                <a:srgbClr val="7030A0"/>
              </a:buClr>
              <a:defRPr/>
            </a:lvl2pPr>
            <a:lvl3pPr>
              <a:buClr>
                <a:srgbClr val="7030A0"/>
              </a:buClr>
              <a:defRPr/>
            </a:lvl3pPr>
            <a:lvl4pPr>
              <a:buClr>
                <a:srgbClr val="7030A0"/>
              </a:buClr>
              <a:defRPr/>
            </a:lvl4pPr>
            <a:lvl5pPr>
              <a:buClr>
                <a:srgbClr val="7030A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E7D9FDD0-415A-40CF-9640-CA5ABFF9155B}"/>
              </a:ext>
            </a:extLst>
          </p:cNvPr>
          <p:cNvSpPr>
            <a:spLocks noGrp="1"/>
          </p:cNvSpPr>
          <p:nvPr>
            <p:ph type="dt" sz="half" idx="10"/>
          </p:nvPr>
        </p:nvSpPr>
        <p:spPr>
          <a:xfrm>
            <a:off x="10372725" y="6359525"/>
            <a:ext cx="933450" cy="365125"/>
          </a:xfrm>
          <a:prstGeom prst="rect">
            <a:avLst/>
          </a:prstGeom>
        </p:spPr>
        <p:txBody>
          <a:bodyPr/>
          <a:lstStyle/>
          <a:p>
            <a:fld id="{9F6BC599-8865-4917-883C-ABD8ECF645F9}" type="datetime1">
              <a:rPr lang="en-US" smtClean="0"/>
              <a:t>3/9/2020</a:t>
            </a:fld>
            <a:endParaRPr lang="en-US"/>
          </a:p>
        </p:txBody>
      </p:sp>
      <p:sp>
        <p:nvSpPr>
          <p:cNvPr id="11" name="Footer Placeholder 10">
            <a:extLst>
              <a:ext uri="{FF2B5EF4-FFF2-40B4-BE49-F238E27FC236}">
                <a16:creationId xmlns:a16="http://schemas.microsoft.com/office/drawing/2014/main" id="{27B30637-3F4C-4487-8B36-A9002B856F88}"/>
              </a:ext>
            </a:extLst>
          </p:cNvPr>
          <p:cNvSpPr>
            <a:spLocks noGrp="1"/>
          </p:cNvSpPr>
          <p:nvPr>
            <p:ph type="ftr" sz="quarter" idx="11"/>
          </p:nvPr>
        </p:nvSpPr>
        <p:spPr>
          <a:xfrm>
            <a:off x="3209925" y="6356350"/>
            <a:ext cx="7029450" cy="365125"/>
          </a:xfrm>
          <a:prstGeom prst="rect">
            <a:avLst/>
          </a:prstGeom>
        </p:spPr>
        <p:txBody>
          <a:bodyPr/>
          <a:lstStyle/>
          <a:p>
            <a:r>
              <a:rPr lang="en-US"/>
              <a:t>Footer</a:t>
            </a:r>
            <a:endParaRPr lang="en-US" dirty="0"/>
          </a:p>
        </p:txBody>
      </p:sp>
      <p:sp>
        <p:nvSpPr>
          <p:cNvPr id="12" name="Slide Number Placeholder 11">
            <a:extLst>
              <a:ext uri="{FF2B5EF4-FFF2-40B4-BE49-F238E27FC236}">
                <a16:creationId xmlns:a16="http://schemas.microsoft.com/office/drawing/2014/main" id="{800C2649-A223-442C-99E8-2DF521CC7DCF}"/>
              </a:ext>
            </a:extLst>
          </p:cNvPr>
          <p:cNvSpPr>
            <a:spLocks noGrp="1"/>
          </p:cNvSpPr>
          <p:nvPr>
            <p:ph type="sldNum" sz="quarter" idx="12"/>
          </p:nvPr>
        </p:nvSpPr>
        <p:spPr>
          <a:xfrm>
            <a:off x="11353799" y="6356350"/>
            <a:ext cx="561975" cy="365125"/>
          </a:xfrm>
          <a:prstGeom prst="rect">
            <a:avLst/>
          </a:prstGeom>
        </p:spPr>
        <p:txBody>
          <a:bodyPr/>
          <a:lstStyle/>
          <a:p>
            <a:fld id="{E3F5FDF6-F296-48F6-8127-9747520FD479}" type="slidenum">
              <a:rPr lang="en-US" smtClean="0"/>
              <a:t>‹#›</a:t>
            </a:fld>
            <a:endParaRPr lang="en-US"/>
          </a:p>
        </p:txBody>
      </p:sp>
    </p:spTree>
    <p:extLst>
      <p:ext uri="{BB962C8B-B14F-4D97-AF65-F5344CB8AC3E}">
        <p14:creationId xmlns:p14="http://schemas.microsoft.com/office/powerpoint/2010/main" val="158018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3EBB029-0FD3-4493-91DD-A8C83A52F84E}"/>
              </a:ext>
            </a:extLst>
          </p:cNvPr>
          <p:cNvSpPr>
            <a:spLocks noGrp="1"/>
          </p:cNvSpPr>
          <p:nvPr>
            <p:ph type="ftr" sz="quarter" idx="11"/>
          </p:nvPr>
        </p:nvSpPr>
        <p:spPr>
          <a:xfrm>
            <a:off x="2514599" y="6356350"/>
            <a:ext cx="8410575" cy="365125"/>
          </a:xfrm>
          <a:prstGeom prst="rect">
            <a:avLst/>
          </a:prstGeom>
        </p:spPr>
        <p:txBody>
          <a:bodyPr/>
          <a:lstStyle/>
          <a:p>
            <a:r>
              <a:rPr lang="en-US"/>
              <a:t>Footer</a:t>
            </a:r>
            <a:endParaRPr lang="en-US" dirty="0"/>
          </a:p>
        </p:txBody>
      </p:sp>
      <p:sp>
        <p:nvSpPr>
          <p:cNvPr id="8" name="Slide Number Placeholder 7">
            <a:extLst>
              <a:ext uri="{FF2B5EF4-FFF2-40B4-BE49-F238E27FC236}">
                <a16:creationId xmlns:a16="http://schemas.microsoft.com/office/drawing/2014/main" id="{C1EB91AF-4B15-4CB4-BC4B-E66FD2CF63E8}"/>
              </a:ext>
            </a:extLst>
          </p:cNvPr>
          <p:cNvSpPr>
            <a:spLocks noGrp="1"/>
          </p:cNvSpPr>
          <p:nvPr>
            <p:ph type="sldNum" sz="quarter" idx="12"/>
          </p:nvPr>
        </p:nvSpPr>
        <p:spPr>
          <a:xfrm>
            <a:off x="11353799" y="6356350"/>
            <a:ext cx="561975" cy="365125"/>
          </a:xfrm>
          <a:prstGeom prst="rect">
            <a:avLst/>
          </a:prstGeom>
        </p:spPr>
        <p:txBody>
          <a:bodyPr/>
          <a:lstStyle/>
          <a:p>
            <a:fld id="{E3F5FDF6-F296-48F6-8127-9747520FD479}" type="slidenum">
              <a:rPr lang="en-US" smtClean="0"/>
              <a:t>‹#›</a:t>
            </a:fld>
            <a:endParaRPr lang="en-US"/>
          </a:p>
        </p:txBody>
      </p:sp>
      <p:sp>
        <p:nvSpPr>
          <p:cNvPr id="9" name="Title 8">
            <a:extLst>
              <a:ext uri="{FF2B5EF4-FFF2-40B4-BE49-F238E27FC236}">
                <a16:creationId xmlns:a16="http://schemas.microsoft.com/office/drawing/2014/main" id="{BB76D1FC-0065-4FE6-AB6F-2555D1DC5E1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5865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5D9B30-A7AF-4A07-AF54-98590E94E58C}"/>
              </a:ext>
            </a:extLst>
          </p:cNvPr>
          <p:cNvSpPr/>
          <p:nvPr userDrawn="1"/>
        </p:nvSpPr>
        <p:spPr>
          <a:xfrm>
            <a:off x="11739282" y="6311153"/>
            <a:ext cx="452718" cy="546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AB9B7929-A13E-4721-8DC3-FE291AAC5FED}"/>
              </a:ext>
            </a:extLst>
          </p:cNvPr>
          <p:cNvSpPr>
            <a:spLocks noGrp="1"/>
          </p:cNvSpPr>
          <p:nvPr>
            <p:ph type="ftr" sz="quarter" idx="11"/>
          </p:nvPr>
        </p:nvSpPr>
        <p:spPr>
          <a:xfrm>
            <a:off x="2390775" y="6356350"/>
            <a:ext cx="8534400" cy="365125"/>
          </a:xfrm>
          <a:prstGeom prst="rect">
            <a:avLst/>
          </a:prstGeom>
        </p:spPr>
        <p:txBody>
          <a:bodyPr/>
          <a:lstStyle/>
          <a:p>
            <a:r>
              <a:rPr lang="en-US"/>
              <a:t>Footer</a:t>
            </a:r>
            <a:endParaRPr lang="en-US" dirty="0"/>
          </a:p>
        </p:txBody>
      </p:sp>
      <p:sp>
        <p:nvSpPr>
          <p:cNvPr id="10" name="Slide Number Placeholder 9">
            <a:extLst>
              <a:ext uri="{FF2B5EF4-FFF2-40B4-BE49-F238E27FC236}">
                <a16:creationId xmlns:a16="http://schemas.microsoft.com/office/drawing/2014/main" id="{6467E9FE-9BC7-40EA-9DE6-D7F0378B3166}"/>
              </a:ext>
            </a:extLst>
          </p:cNvPr>
          <p:cNvSpPr>
            <a:spLocks noGrp="1"/>
          </p:cNvSpPr>
          <p:nvPr>
            <p:ph type="sldNum" sz="quarter" idx="12"/>
          </p:nvPr>
        </p:nvSpPr>
        <p:spPr>
          <a:xfrm>
            <a:off x="11353799" y="6356350"/>
            <a:ext cx="561975" cy="365125"/>
          </a:xfrm>
          <a:prstGeom prst="rect">
            <a:avLst/>
          </a:prstGeom>
        </p:spPr>
        <p:txBody>
          <a:bodyPr/>
          <a:lstStyle/>
          <a:p>
            <a:fld id="{E3F5FDF6-F296-48F6-8127-9747520FD479}" type="slidenum">
              <a:rPr lang="en-US" smtClean="0"/>
              <a:t>‹#›</a:t>
            </a:fld>
            <a:endParaRPr lang="en-US"/>
          </a:p>
        </p:txBody>
      </p:sp>
      <p:sp>
        <p:nvSpPr>
          <p:cNvPr id="11" name="Title 10">
            <a:extLst>
              <a:ext uri="{FF2B5EF4-FFF2-40B4-BE49-F238E27FC236}">
                <a16:creationId xmlns:a16="http://schemas.microsoft.com/office/drawing/2014/main" id="{46691FDB-F674-46F8-BCC6-D6FB7C52FF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402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9B41808-DE9C-442E-B7B4-2D8FDBBE7A3C}"/>
              </a:ext>
            </a:extLst>
          </p:cNvPr>
          <p:cNvSpPr>
            <a:spLocks noGrp="1"/>
          </p:cNvSpPr>
          <p:nvPr>
            <p:ph type="ftr" sz="quarter" idx="12"/>
          </p:nvPr>
        </p:nvSpPr>
        <p:spPr>
          <a:xfrm>
            <a:off x="2324099" y="6356350"/>
            <a:ext cx="8601075" cy="365125"/>
          </a:xfrm>
          <a:prstGeom prst="rect">
            <a:avLst/>
          </a:prstGeom>
        </p:spPr>
        <p:txBody>
          <a:bodyPr/>
          <a:lstStyle/>
          <a:p>
            <a:r>
              <a:rPr lang="en-US"/>
              <a:t>Footer</a:t>
            </a:r>
            <a:endParaRPr lang="en-US" dirty="0"/>
          </a:p>
        </p:txBody>
      </p:sp>
      <p:sp>
        <p:nvSpPr>
          <p:cNvPr id="9" name="Slide Number Placeholder 8">
            <a:extLst>
              <a:ext uri="{FF2B5EF4-FFF2-40B4-BE49-F238E27FC236}">
                <a16:creationId xmlns:a16="http://schemas.microsoft.com/office/drawing/2014/main" id="{7BA3AA8E-99A7-4B40-A9E4-DF4DBA7FF39A}"/>
              </a:ext>
            </a:extLst>
          </p:cNvPr>
          <p:cNvSpPr>
            <a:spLocks noGrp="1"/>
          </p:cNvSpPr>
          <p:nvPr>
            <p:ph type="sldNum" sz="quarter" idx="13"/>
          </p:nvPr>
        </p:nvSpPr>
        <p:spPr>
          <a:xfrm>
            <a:off x="11353799" y="6356350"/>
            <a:ext cx="561975" cy="365125"/>
          </a:xfrm>
          <a:prstGeom prst="rect">
            <a:avLst/>
          </a:prstGeom>
        </p:spPr>
        <p:txBody>
          <a:bodyPr/>
          <a:lstStyle/>
          <a:p>
            <a:fld id="{E3F5FDF6-F296-48F6-8127-9747520FD479}" type="slidenum">
              <a:rPr lang="en-US" smtClean="0"/>
              <a:t>‹#›</a:t>
            </a:fld>
            <a:endParaRPr lang="en-US"/>
          </a:p>
        </p:txBody>
      </p:sp>
      <p:sp>
        <p:nvSpPr>
          <p:cNvPr id="10" name="Title 9">
            <a:extLst>
              <a:ext uri="{FF2B5EF4-FFF2-40B4-BE49-F238E27FC236}">
                <a16:creationId xmlns:a16="http://schemas.microsoft.com/office/drawing/2014/main" id="{5E9153FE-1354-448A-B469-50C79E0897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252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8754C1-00DE-4D78-B8EB-ADFD1E212B0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62" y="57"/>
            <a:ext cx="12192000" cy="914285"/>
          </a:xfrm>
          <a:prstGeom prst="rect">
            <a:avLst/>
          </a:prstGeom>
        </p:spPr>
      </p:pic>
      <p:sp>
        <p:nvSpPr>
          <p:cNvPr id="2" name="Title Placeholder 1"/>
          <p:cNvSpPr>
            <a:spLocks noGrp="1"/>
          </p:cNvSpPr>
          <p:nvPr>
            <p:ph type="title"/>
          </p:nvPr>
        </p:nvSpPr>
        <p:spPr>
          <a:xfrm>
            <a:off x="2028825" y="66675"/>
            <a:ext cx="8086725" cy="847725"/>
          </a:xfrm>
          <a:prstGeom prst="rect">
            <a:avLst/>
          </a:prstGeom>
          <a:effectLst>
            <a:outerShdw blurRad="50800" dist="38100" dir="2700000" algn="tl" rotWithShape="0">
              <a:prstClr val="black">
                <a:alpha val="79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0550" y="1112520"/>
            <a:ext cx="11325224" cy="50644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06050" y="6369050"/>
            <a:ext cx="9334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C0A1A-25CB-4CDB-8367-457B39F1CD94}" type="datetime1">
              <a:rPr lang="en-US" smtClean="0"/>
              <a:t>3/9/2020</a:t>
            </a:fld>
            <a:endParaRPr lang="en-US"/>
          </a:p>
        </p:txBody>
      </p:sp>
      <p:sp>
        <p:nvSpPr>
          <p:cNvPr id="5" name="Footer Placeholder 4"/>
          <p:cNvSpPr>
            <a:spLocks noGrp="1"/>
          </p:cNvSpPr>
          <p:nvPr>
            <p:ph type="ftr" sz="quarter" idx="3"/>
          </p:nvPr>
        </p:nvSpPr>
        <p:spPr>
          <a:xfrm>
            <a:off x="2809875" y="6356350"/>
            <a:ext cx="73818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Footer</a:t>
            </a:r>
          </a:p>
        </p:txBody>
      </p:sp>
      <p:sp>
        <p:nvSpPr>
          <p:cNvPr id="17" name="Slide Number Placeholder 5">
            <a:extLst>
              <a:ext uri="{FF2B5EF4-FFF2-40B4-BE49-F238E27FC236}">
                <a16:creationId xmlns:a16="http://schemas.microsoft.com/office/drawing/2014/main" id="{DEFACCC5-BB8C-465C-825B-4541FD6E023E}"/>
              </a:ext>
            </a:extLst>
          </p:cNvPr>
          <p:cNvSpPr>
            <a:spLocks noGrp="1"/>
          </p:cNvSpPr>
          <p:nvPr>
            <p:ph type="sldNum" sz="quarter" idx="4"/>
          </p:nvPr>
        </p:nvSpPr>
        <p:spPr>
          <a:xfrm>
            <a:off x="11353799" y="6356350"/>
            <a:ext cx="5619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5FDF6-F296-48F6-8127-9747520FD479}" type="slidenum">
              <a:rPr lang="en-US" smtClean="0"/>
              <a:t>‹#›</a:t>
            </a:fld>
            <a:endParaRPr lang="en-US"/>
          </a:p>
        </p:txBody>
      </p:sp>
      <p:pic>
        <p:nvPicPr>
          <p:cNvPr id="7" name="Picture 6">
            <a:extLst>
              <a:ext uri="{FF2B5EF4-FFF2-40B4-BE49-F238E27FC236}">
                <a16:creationId xmlns:a16="http://schemas.microsoft.com/office/drawing/2014/main" id="{64BEF4F5-3D0C-4200-96C7-3E2E5DED5310}"/>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 b="51993"/>
          <a:stretch/>
        </p:blipFill>
        <p:spPr>
          <a:xfrm>
            <a:off x="0" y="6748272"/>
            <a:ext cx="12192000" cy="109728"/>
          </a:xfrm>
          <a:prstGeom prst="rect">
            <a:avLst/>
          </a:prstGeom>
        </p:spPr>
      </p:pic>
    </p:spTree>
    <p:extLst>
      <p:ext uri="{BB962C8B-B14F-4D97-AF65-F5344CB8AC3E}">
        <p14:creationId xmlns:p14="http://schemas.microsoft.com/office/powerpoint/2010/main" val="3155370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63" r:id="rId5"/>
  </p:sldLayoutIdLst>
  <p:hf hdr="0" ftr="0" dt="0"/>
  <p:txStyles>
    <p:titleStyle>
      <a:lvl1pPr algn="l" defTabSz="914400" rtl="0" eaLnBrk="1" latinLnBrk="0" hangingPunct="1">
        <a:lnSpc>
          <a:spcPct val="90000"/>
        </a:lnSpc>
        <a:spcBef>
          <a:spcPct val="0"/>
        </a:spcBef>
        <a:buNone/>
        <a:defRPr sz="3200" b="1" kern="1200">
          <a:solidFill>
            <a:schemeClr val="bg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gif"/><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jpeg"/></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mailto:kevin.oberheim@purplelinemd.com" TargetMode="External"/><Relationship Id="rId1" Type="http://schemas.openxmlformats.org/officeDocument/2006/relationships/slideLayout" Target="../slideLayouts/slideLayout2.xml"/><Relationship Id="rId6" Type="http://schemas.openxmlformats.org/officeDocument/2006/relationships/hyperlink" Target="http://www.purplelinemd.com/"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781303" y="4964949"/>
            <a:ext cx="2447537" cy="1062802"/>
          </a:xfrm>
          <a:prstGeom prst="rect">
            <a:avLst/>
          </a:prstGeom>
          <a:noFill/>
          <a:ln w="9525">
            <a:noFill/>
            <a:miter lim="800000"/>
            <a:headEnd/>
            <a:tailEnd/>
          </a:ln>
        </p:spPr>
      </p:pic>
      <p:sp>
        <p:nvSpPr>
          <p:cNvPr id="16" name="Title 15">
            <a:extLst>
              <a:ext uri="{FF2B5EF4-FFF2-40B4-BE49-F238E27FC236}">
                <a16:creationId xmlns:a16="http://schemas.microsoft.com/office/drawing/2014/main" id="{7973F4EF-D970-40B8-B1CF-771249093D6D}"/>
              </a:ext>
            </a:extLst>
          </p:cNvPr>
          <p:cNvSpPr>
            <a:spLocks noGrp="1"/>
          </p:cNvSpPr>
          <p:nvPr>
            <p:ph type="ctrTitle"/>
          </p:nvPr>
        </p:nvSpPr>
        <p:spPr>
          <a:xfrm>
            <a:off x="2522218" y="2581706"/>
            <a:ext cx="9302055" cy="1303020"/>
          </a:xfrm>
        </p:spPr>
        <p:txBody>
          <a:bodyPr>
            <a:normAutofit fontScale="90000"/>
          </a:bodyPr>
          <a:lstStyle/>
          <a:p>
            <a:pPr>
              <a:lnSpc>
                <a:spcPct val="85000"/>
              </a:lnSpc>
              <a:spcAft>
                <a:spcPts val="600"/>
              </a:spcAft>
            </a:pPr>
            <a:r>
              <a:rPr lang="en-US" sz="4800" spc="-50" dirty="0"/>
              <a:t>The Successes and Challenges of Delivering a P3 – The Purple Line – Maryland’s New Light Rail System</a:t>
            </a:r>
          </a:p>
        </p:txBody>
      </p:sp>
      <p:sp>
        <p:nvSpPr>
          <p:cNvPr id="17" name="Subtitle 16">
            <a:extLst>
              <a:ext uri="{FF2B5EF4-FFF2-40B4-BE49-F238E27FC236}">
                <a16:creationId xmlns:a16="http://schemas.microsoft.com/office/drawing/2014/main" id="{198C6EFA-D687-4FB1-90BE-A8737B44FF64}"/>
              </a:ext>
            </a:extLst>
          </p:cNvPr>
          <p:cNvSpPr>
            <a:spLocks noGrp="1"/>
          </p:cNvSpPr>
          <p:nvPr>
            <p:ph type="subTitle" idx="1"/>
          </p:nvPr>
        </p:nvSpPr>
        <p:spPr>
          <a:xfrm>
            <a:off x="3142265" y="4002712"/>
            <a:ext cx="8061959" cy="416888"/>
          </a:xfrm>
        </p:spPr>
        <p:txBody>
          <a:bodyPr>
            <a:normAutofit lnSpcReduction="10000"/>
          </a:bodyPr>
          <a:lstStyle/>
          <a:p>
            <a:r>
              <a:rPr lang="en-US" dirty="0"/>
              <a:t>March 10, 2020</a:t>
            </a:r>
          </a:p>
        </p:txBody>
      </p:sp>
    </p:spTree>
    <p:extLst>
      <p:ext uri="{BB962C8B-B14F-4D97-AF65-F5344CB8AC3E}">
        <p14:creationId xmlns:p14="http://schemas.microsoft.com/office/powerpoint/2010/main" val="1700376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4667EB6D-79B3-4007-B23A-B48E9C411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96" t="8934" r="11320" b="137"/>
          <a:stretch/>
        </p:blipFill>
        <p:spPr>
          <a:xfrm>
            <a:off x="0" y="1169170"/>
            <a:ext cx="7900109" cy="5015883"/>
          </a:xfrm>
          <a:prstGeom prst="rect">
            <a:avLst/>
          </a:prstGeom>
          <a:noFill/>
          <a:ln>
            <a:noFill/>
          </a:ln>
        </p:spPr>
      </p:pic>
      <p:sp>
        <p:nvSpPr>
          <p:cNvPr id="4" name="Slide Number Placeholder 3">
            <a:extLst>
              <a:ext uri="{FF2B5EF4-FFF2-40B4-BE49-F238E27FC236}">
                <a16:creationId xmlns:a16="http://schemas.microsoft.com/office/drawing/2014/main" id="{9D0FCFA0-4EB1-4BBE-AADE-6A59B859BE3C}"/>
              </a:ext>
            </a:extLst>
          </p:cNvPr>
          <p:cNvSpPr>
            <a:spLocks noGrp="1"/>
          </p:cNvSpPr>
          <p:nvPr>
            <p:ph type="sldNum" sz="quarter" idx="12"/>
          </p:nvPr>
        </p:nvSpPr>
        <p:spPr/>
        <p:txBody>
          <a:bodyPr/>
          <a:lstStyle/>
          <a:p>
            <a:fld id="{E3F5FDF6-F296-48F6-8127-9747520FD479}" type="slidenum">
              <a:rPr lang="en-US" smtClean="0"/>
              <a:t>10</a:t>
            </a:fld>
            <a:endParaRPr lang="en-US"/>
          </a:p>
        </p:txBody>
      </p:sp>
      <p:sp>
        <p:nvSpPr>
          <p:cNvPr id="6" name="Rectangle 5">
            <a:extLst>
              <a:ext uri="{FF2B5EF4-FFF2-40B4-BE49-F238E27FC236}">
                <a16:creationId xmlns:a16="http://schemas.microsoft.com/office/drawing/2014/main" id="{768D1EB7-DC0C-46AE-A7F7-64A7DF741AAA}"/>
              </a:ext>
            </a:extLst>
          </p:cNvPr>
          <p:cNvSpPr/>
          <p:nvPr/>
        </p:nvSpPr>
        <p:spPr>
          <a:xfrm>
            <a:off x="7620000" y="914400"/>
            <a:ext cx="4572000" cy="5878096"/>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27301FB-EABC-4006-B671-38A5F9E837BF}"/>
              </a:ext>
            </a:extLst>
          </p:cNvPr>
          <p:cNvSpPr txBox="1">
            <a:spLocks/>
          </p:cNvSpPr>
          <p:nvPr/>
        </p:nvSpPr>
        <p:spPr>
          <a:xfrm>
            <a:off x="7864477" y="816634"/>
            <a:ext cx="4353776" cy="4831998"/>
          </a:xfrm>
          <a:prstGeom prst="rect">
            <a:avLst/>
          </a:prstGeom>
          <a:effectLst>
            <a:outerShdw blurRad="50800" dist="38100" dir="2700000" algn="tl" rotWithShape="0">
              <a:prstClr val="black">
                <a:alpha val="79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lang="en-US" sz="3200" b="1" u="none" kern="1200" cap="none" baseline="0" dirty="0">
                <a:solidFill>
                  <a:schemeClr val="bg1"/>
                </a:solidFill>
                <a:latin typeface="Arial Narrow" panose="020B0606020202030204" pitchFamily="34" charset="0"/>
                <a:ea typeface="+mn-ea"/>
                <a:cs typeface="+mn-cs"/>
              </a:defRPr>
            </a:lvl1pPr>
          </a:lstStyle>
          <a:p>
            <a:r>
              <a:rPr lang="en-US" sz="4200" dirty="0"/>
              <a:t>PUBLIC PRIVATE PARTNERSHIP (P3) AGREEMENT – DELIVERY MODEL </a:t>
            </a:r>
          </a:p>
        </p:txBody>
      </p:sp>
    </p:spTree>
    <p:extLst>
      <p:ext uri="{BB962C8B-B14F-4D97-AF65-F5344CB8AC3E}">
        <p14:creationId xmlns:p14="http://schemas.microsoft.com/office/powerpoint/2010/main" val="310393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15055-92C8-47A6-939E-D2B7FE616CC8}"/>
              </a:ext>
            </a:extLst>
          </p:cNvPr>
          <p:cNvSpPr>
            <a:spLocks noGrp="1"/>
          </p:cNvSpPr>
          <p:nvPr>
            <p:ph type="title"/>
          </p:nvPr>
        </p:nvSpPr>
        <p:spPr/>
        <p:txBody>
          <a:bodyPr/>
          <a:lstStyle/>
          <a:p>
            <a:r>
              <a:rPr lang="en-US" dirty="0"/>
              <a:t>CONTEXT – SOME OF THE CHALLENGES </a:t>
            </a:r>
          </a:p>
        </p:txBody>
      </p:sp>
      <p:sp>
        <p:nvSpPr>
          <p:cNvPr id="3" name="Content Placeholder 2">
            <a:extLst>
              <a:ext uri="{FF2B5EF4-FFF2-40B4-BE49-F238E27FC236}">
                <a16:creationId xmlns:a16="http://schemas.microsoft.com/office/drawing/2014/main" id="{34ED7B91-CFB5-486E-B98A-285AC3848DFC}"/>
              </a:ext>
            </a:extLst>
          </p:cNvPr>
          <p:cNvSpPr>
            <a:spLocks noGrp="1"/>
          </p:cNvSpPr>
          <p:nvPr>
            <p:ph idx="1"/>
          </p:nvPr>
        </p:nvSpPr>
        <p:spPr/>
        <p:txBody>
          <a:bodyPr/>
          <a:lstStyle/>
          <a:p>
            <a:pPr>
              <a:lnSpc>
                <a:spcPct val="100000"/>
              </a:lnSpc>
            </a:pPr>
            <a:r>
              <a:rPr lang="en-US" sz="2200" dirty="0">
                <a:solidFill>
                  <a:schemeClr val="bg2">
                    <a:lumMod val="25000"/>
                  </a:schemeClr>
                </a:solidFill>
              </a:rPr>
              <a:t>MTA already operates rail lines, but…</a:t>
            </a:r>
          </a:p>
          <a:p>
            <a:pPr lvl="1">
              <a:lnSpc>
                <a:spcPct val="100000"/>
              </a:lnSpc>
              <a:spcAft>
                <a:spcPts val="600"/>
              </a:spcAft>
              <a:buClr>
                <a:srgbClr val="9751CB"/>
              </a:buClr>
            </a:pPr>
            <a:r>
              <a:rPr lang="en-US" sz="2200" dirty="0"/>
              <a:t>MTA’s first rail service in the Washington region</a:t>
            </a:r>
          </a:p>
          <a:p>
            <a:pPr lvl="2">
              <a:lnSpc>
                <a:spcPct val="100000"/>
              </a:lnSpc>
              <a:spcAft>
                <a:spcPts val="600"/>
              </a:spcAft>
              <a:buClr>
                <a:srgbClr val="9751CB"/>
              </a:buClr>
            </a:pPr>
            <a:r>
              <a:rPr lang="en-US" dirty="0"/>
              <a:t>More than 30 miles from core service area of Baltimore </a:t>
            </a:r>
          </a:p>
          <a:p>
            <a:pPr lvl="1">
              <a:lnSpc>
                <a:spcPct val="100000"/>
              </a:lnSpc>
              <a:spcAft>
                <a:spcPts val="600"/>
              </a:spcAft>
              <a:buClr>
                <a:srgbClr val="9751CB"/>
              </a:buClr>
            </a:pPr>
            <a:r>
              <a:rPr lang="en-US" sz="2200" dirty="0"/>
              <a:t>Largest project in MTA history</a:t>
            </a:r>
          </a:p>
          <a:p>
            <a:pPr lvl="1">
              <a:lnSpc>
                <a:spcPct val="100000"/>
              </a:lnSpc>
              <a:spcAft>
                <a:spcPts val="600"/>
              </a:spcAft>
              <a:buClr>
                <a:srgbClr val="9751CB"/>
              </a:buClr>
            </a:pPr>
            <a:r>
              <a:rPr lang="en-US" sz="2200" dirty="0"/>
              <a:t>MTA hasn’t constructed a new rail line in more than 20 years</a:t>
            </a:r>
          </a:p>
          <a:p>
            <a:pPr lvl="2">
              <a:lnSpc>
                <a:spcPct val="100000"/>
              </a:lnSpc>
              <a:spcAft>
                <a:spcPts val="600"/>
              </a:spcAft>
              <a:buClr>
                <a:srgbClr val="9751CB"/>
              </a:buClr>
            </a:pPr>
            <a:r>
              <a:rPr lang="en-US" dirty="0"/>
              <a:t>Rail construction, integration, and startup is challenging</a:t>
            </a:r>
          </a:p>
          <a:p>
            <a:pPr marL="251460" indent="-182880">
              <a:lnSpc>
                <a:spcPct val="100000"/>
              </a:lnSpc>
              <a:spcBef>
                <a:spcPts val="200"/>
              </a:spcBef>
              <a:spcAft>
                <a:spcPts val="600"/>
              </a:spcAft>
              <a:buClr>
                <a:srgbClr val="9751CB"/>
              </a:buClr>
            </a:pPr>
            <a:r>
              <a:rPr lang="en-US" sz="2200" dirty="0"/>
              <a:t>Dense corridor with 800+ utility relocations, 600+ property acquisitions</a:t>
            </a:r>
          </a:p>
          <a:p>
            <a:pPr marL="251460" indent="-182880">
              <a:lnSpc>
                <a:spcPct val="100000"/>
              </a:lnSpc>
              <a:spcBef>
                <a:spcPts val="200"/>
              </a:spcBef>
              <a:spcAft>
                <a:spcPts val="600"/>
              </a:spcAft>
              <a:buClr>
                <a:srgbClr val="9751CB"/>
              </a:buClr>
            </a:pPr>
            <a:r>
              <a:rPr lang="en-US" sz="2200" dirty="0"/>
              <a:t>Extensive third-party coordination required</a:t>
            </a:r>
          </a:p>
          <a:p>
            <a:pPr lvl="1">
              <a:lnSpc>
                <a:spcPct val="100000"/>
              </a:lnSpc>
              <a:spcAft>
                <a:spcPts val="600"/>
              </a:spcAft>
              <a:buClr>
                <a:srgbClr val="9751CB"/>
              </a:buClr>
            </a:pPr>
            <a:r>
              <a:rPr lang="en-US" sz="2000" dirty="0"/>
              <a:t>MOAs with 17 utility companies, 2 counties, WMATA, UMD-College Park, CSX</a:t>
            </a:r>
          </a:p>
          <a:p>
            <a:pPr marL="251460" indent="-182880">
              <a:lnSpc>
                <a:spcPct val="100000"/>
              </a:lnSpc>
              <a:spcBef>
                <a:spcPts val="200"/>
              </a:spcBef>
              <a:spcAft>
                <a:spcPts val="600"/>
              </a:spcAft>
              <a:buClr>
                <a:srgbClr val="9751CB"/>
              </a:buClr>
            </a:pPr>
            <a:r>
              <a:rPr lang="en-US" sz="2200" dirty="0"/>
              <a:t>Sophisticated stakeholders and communities with high expectations</a:t>
            </a:r>
          </a:p>
        </p:txBody>
      </p:sp>
      <p:sp>
        <p:nvSpPr>
          <p:cNvPr id="4" name="Slide Number Placeholder 3">
            <a:extLst>
              <a:ext uri="{FF2B5EF4-FFF2-40B4-BE49-F238E27FC236}">
                <a16:creationId xmlns:a16="http://schemas.microsoft.com/office/drawing/2014/main" id="{2A869640-35E9-4E18-BEA4-7A2B62634CF6}"/>
              </a:ext>
            </a:extLst>
          </p:cNvPr>
          <p:cNvSpPr>
            <a:spLocks noGrp="1"/>
          </p:cNvSpPr>
          <p:nvPr>
            <p:ph type="sldNum" sz="quarter" idx="12"/>
          </p:nvPr>
        </p:nvSpPr>
        <p:spPr/>
        <p:txBody>
          <a:bodyPr/>
          <a:lstStyle/>
          <a:p>
            <a:fld id="{E3F5FDF6-F296-48F6-8127-9747520FD479}" type="slidenum">
              <a:rPr lang="en-US" smtClean="0"/>
              <a:t>11</a:t>
            </a:fld>
            <a:endParaRPr lang="en-US"/>
          </a:p>
        </p:txBody>
      </p:sp>
    </p:spTree>
    <p:extLst>
      <p:ext uri="{BB962C8B-B14F-4D97-AF65-F5344CB8AC3E}">
        <p14:creationId xmlns:p14="http://schemas.microsoft.com/office/powerpoint/2010/main" val="3057533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D78A-E614-4689-BA94-60BAA5278805}"/>
              </a:ext>
            </a:extLst>
          </p:cNvPr>
          <p:cNvSpPr>
            <a:spLocks noGrp="1"/>
          </p:cNvSpPr>
          <p:nvPr>
            <p:ph type="title"/>
          </p:nvPr>
        </p:nvSpPr>
        <p:spPr/>
        <p:txBody>
          <a:bodyPr>
            <a:normAutofit fontScale="90000"/>
          </a:bodyPr>
          <a:lstStyle/>
          <a:p>
            <a:r>
              <a:rPr lang="en-US" dirty="0"/>
              <a:t>MDOT MTA’S PURPLE LINE DELIVERY APPROACH: DBFOM P3</a:t>
            </a:r>
          </a:p>
        </p:txBody>
      </p:sp>
      <p:sp>
        <p:nvSpPr>
          <p:cNvPr id="3" name="Content Placeholder 2">
            <a:extLst>
              <a:ext uri="{FF2B5EF4-FFF2-40B4-BE49-F238E27FC236}">
                <a16:creationId xmlns:a16="http://schemas.microsoft.com/office/drawing/2014/main" id="{689F4FB7-BBE8-4CEC-B17E-749D5E645D79}"/>
              </a:ext>
            </a:extLst>
          </p:cNvPr>
          <p:cNvSpPr>
            <a:spLocks noGrp="1"/>
          </p:cNvSpPr>
          <p:nvPr>
            <p:ph idx="1"/>
          </p:nvPr>
        </p:nvSpPr>
        <p:spPr/>
        <p:txBody>
          <a:bodyPr/>
          <a:lstStyle/>
          <a:p>
            <a:r>
              <a:rPr lang="en-US" sz="2400" dirty="0">
                <a:solidFill>
                  <a:schemeClr val="bg2">
                    <a:lumMod val="25000"/>
                  </a:schemeClr>
                </a:solidFill>
              </a:rPr>
              <a:t>Combines the design, construction, financing, operations and maintenance into </a:t>
            </a:r>
            <a:r>
              <a:rPr lang="en-US" sz="2400" u="sng" dirty="0">
                <a:solidFill>
                  <a:schemeClr val="bg2">
                    <a:lumMod val="25000"/>
                  </a:schemeClr>
                </a:solidFill>
              </a:rPr>
              <a:t>one umbrella contract </a:t>
            </a:r>
            <a:r>
              <a:rPr lang="en-US" sz="2400" dirty="0">
                <a:solidFill>
                  <a:schemeClr val="bg2">
                    <a:lumMod val="25000"/>
                  </a:schemeClr>
                </a:solidFill>
              </a:rPr>
              <a:t>with a “concessionaire”</a:t>
            </a:r>
            <a:endParaRPr lang="en-US" sz="2400" u="sng" dirty="0">
              <a:solidFill>
                <a:schemeClr val="bg2">
                  <a:lumMod val="25000"/>
                </a:schemeClr>
              </a:solidFill>
            </a:endParaRPr>
          </a:p>
          <a:p>
            <a:pPr lvl="1">
              <a:lnSpc>
                <a:spcPct val="100000"/>
              </a:lnSpc>
              <a:spcAft>
                <a:spcPts val="600"/>
              </a:spcAft>
              <a:buClr>
                <a:srgbClr val="9751CB"/>
              </a:buClr>
            </a:pPr>
            <a:r>
              <a:rPr lang="en-US" dirty="0"/>
              <a:t>6 year design &amp; construction + 30 year O&amp;M period</a:t>
            </a:r>
          </a:p>
          <a:p>
            <a:pPr lvl="1">
              <a:lnSpc>
                <a:spcPct val="100000"/>
              </a:lnSpc>
              <a:spcAft>
                <a:spcPts val="600"/>
              </a:spcAft>
              <a:buClr>
                <a:srgbClr val="9751CB"/>
              </a:buClr>
            </a:pPr>
            <a:r>
              <a:rPr lang="en-US" dirty="0"/>
              <a:t>Shares risk between MTA and the Concessionaire </a:t>
            </a:r>
          </a:p>
          <a:p>
            <a:pPr lvl="1">
              <a:lnSpc>
                <a:spcPct val="100000"/>
              </a:lnSpc>
              <a:spcAft>
                <a:spcPts val="600"/>
              </a:spcAft>
              <a:buClr>
                <a:srgbClr val="9751CB"/>
              </a:buClr>
            </a:pPr>
            <a:r>
              <a:rPr lang="en-US" dirty="0"/>
              <a:t>Based on performance standards, not detailed specifications</a:t>
            </a:r>
          </a:p>
          <a:p>
            <a:pPr lvl="1">
              <a:lnSpc>
                <a:spcPct val="100000"/>
              </a:lnSpc>
              <a:spcAft>
                <a:spcPts val="600"/>
              </a:spcAft>
              <a:buClr>
                <a:srgbClr val="9751CB"/>
              </a:buClr>
            </a:pPr>
            <a:r>
              <a:rPr lang="en-US" dirty="0"/>
              <a:t>“Pay for performance” – Payments linked to availability &amp; outcomes</a:t>
            </a:r>
          </a:p>
          <a:p>
            <a:pPr lvl="1">
              <a:lnSpc>
                <a:spcPct val="100000"/>
              </a:lnSpc>
              <a:spcAft>
                <a:spcPts val="600"/>
              </a:spcAft>
              <a:buClr>
                <a:srgbClr val="9751CB"/>
              </a:buClr>
            </a:pPr>
            <a:r>
              <a:rPr lang="en-US" dirty="0"/>
              <a:t>30-year </a:t>
            </a:r>
            <a:r>
              <a:rPr lang="en-US" dirty="0" err="1"/>
              <a:t>handback</a:t>
            </a:r>
            <a:r>
              <a:rPr lang="en-US" dirty="0"/>
              <a:t> provisions protect long-term public interest</a:t>
            </a:r>
          </a:p>
          <a:p>
            <a:r>
              <a:rPr lang="en-US" sz="2400" dirty="0">
                <a:solidFill>
                  <a:schemeClr val="bg2">
                    <a:lumMod val="25000"/>
                  </a:schemeClr>
                </a:solidFill>
              </a:rPr>
              <a:t>Status: P3 contract awarded 2016; Construction began summer 2017, approximately 25% complete to date</a:t>
            </a:r>
          </a:p>
          <a:p>
            <a:r>
              <a:rPr lang="en-US" sz="2400" dirty="0"/>
              <a:t>First Light Rail Vehicles (LRV) being tested at CAF facility in Elmira, NY</a:t>
            </a:r>
          </a:p>
        </p:txBody>
      </p:sp>
      <p:sp>
        <p:nvSpPr>
          <p:cNvPr id="4" name="Slide Number Placeholder 3">
            <a:extLst>
              <a:ext uri="{FF2B5EF4-FFF2-40B4-BE49-F238E27FC236}">
                <a16:creationId xmlns:a16="http://schemas.microsoft.com/office/drawing/2014/main" id="{28C7A390-6669-4956-BBEE-59BAB9FAC3A2}"/>
              </a:ext>
            </a:extLst>
          </p:cNvPr>
          <p:cNvSpPr>
            <a:spLocks noGrp="1"/>
          </p:cNvSpPr>
          <p:nvPr>
            <p:ph type="sldNum" sz="quarter" idx="12"/>
          </p:nvPr>
        </p:nvSpPr>
        <p:spPr/>
        <p:txBody>
          <a:bodyPr/>
          <a:lstStyle/>
          <a:p>
            <a:fld id="{E3F5FDF6-F296-48F6-8127-9747520FD479}" type="slidenum">
              <a:rPr lang="en-US" smtClean="0"/>
              <a:t>12</a:t>
            </a:fld>
            <a:endParaRPr lang="en-US"/>
          </a:p>
        </p:txBody>
      </p:sp>
    </p:spTree>
    <p:extLst>
      <p:ext uri="{BB962C8B-B14F-4D97-AF65-F5344CB8AC3E}">
        <p14:creationId xmlns:p14="http://schemas.microsoft.com/office/powerpoint/2010/main" val="3255315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20974-3CC5-47A7-B787-4618AC7C1EE2}"/>
              </a:ext>
            </a:extLst>
          </p:cNvPr>
          <p:cNvSpPr>
            <a:spLocks noGrp="1"/>
          </p:cNvSpPr>
          <p:nvPr>
            <p:ph type="title"/>
          </p:nvPr>
        </p:nvSpPr>
        <p:spPr/>
        <p:txBody>
          <a:bodyPr/>
          <a:lstStyle/>
          <a:p>
            <a:r>
              <a:rPr lang="en-US" dirty="0"/>
              <a:t>OVERVIEW OF PURPLE LINE P3 STRUCTURE</a:t>
            </a:r>
          </a:p>
        </p:txBody>
      </p:sp>
      <p:sp>
        <p:nvSpPr>
          <p:cNvPr id="3" name="Content Placeholder 2">
            <a:extLst>
              <a:ext uri="{FF2B5EF4-FFF2-40B4-BE49-F238E27FC236}">
                <a16:creationId xmlns:a16="http://schemas.microsoft.com/office/drawing/2014/main" id="{7D53E95D-6123-4DEB-B94D-F55BFFBFACB0}"/>
              </a:ext>
            </a:extLst>
          </p:cNvPr>
          <p:cNvSpPr>
            <a:spLocks noGrp="1"/>
          </p:cNvSpPr>
          <p:nvPr>
            <p:ph idx="1"/>
          </p:nvPr>
        </p:nvSpPr>
        <p:spPr/>
        <p:txBody>
          <a:bodyPr/>
          <a:lstStyle/>
          <a:p>
            <a:r>
              <a:rPr lang="en-US" dirty="0">
                <a:solidFill>
                  <a:srgbClr val="3B3838"/>
                </a:solidFill>
              </a:rPr>
              <a:t>Approach: Design-Build-Finance-Operate-Maintain (DBFOM) Public-Private Partnership (P3) Concession with Availability Payments (APs)</a:t>
            </a:r>
            <a:endParaRPr lang="en-US" dirty="0"/>
          </a:p>
        </p:txBody>
      </p:sp>
      <p:sp>
        <p:nvSpPr>
          <p:cNvPr id="4" name="Slide Number Placeholder 3">
            <a:extLst>
              <a:ext uri="{FF2B5EF4-FFF2-40B4-BE49-F238E27FC236}">
                <a16:creationId xmlns:a16="http://schemas.microsoft.com/office/drawing/2014/main" id="{0FDB7120-E60F-4B22-BF96-D649E27BBEB7}"/>
              </a:ext>
            </a:extLst>
          </p:cNvPr>
          <p:cNvSpPr>
            <a:spLocks noGrp="1"/>
          </p:cNvSpPr>
          <p:nvPr>
            <p:ph type="sldNum" sz="quarter" idx="12"/>
          </p:nvPr>
        </p:nvSpPr>
        <p:spPr/>
        <p:txBody>
          <a:bodyPr/>
          <a:lstStyle/>
          <a:p>
            <a:fld id="{E3F5FDF6-F296-48F6-8127-9747520FD479}" type="slidenum">
              <a:rPr lang="en-US" smtClean="0"/>
              <a:t>13</a:t>
            </a:fld>
            <a:endParaRPr lang="en-US"/>
          </a:p>
        </p:txBody>
      </p:sp>
      <p:grpSp>
        <p:nvGrpSpPr>
          <p:cNvPr id="5" name="Group 4">
            <a:extLst>
              <a:ext uri="{FF2B5EF4-FFF2-40B4-BE49-F238E27FC236}">
                <a16:creationId xmlns:a16="http://schemas.microsoft.com/office/drawing/2014/main" id="{CDF1F857-106A-424B-8AE9-01B252A8A855}"/>
              </a:ext>
            </a:extLst>
          </p:cNvPr>
          <p:cNvGrpSpPr/>
          <p:nvPr/>
        </p:nvGrpSpPr>
        <p:grpSpPr>
          <a:xfrm>
            <a:off x="910752" y="2296908"/>
            <a:ext cx="9934462" cy="4055315"/>
            <a:chOff x="1609726" y="2617387"/>
            <a:chExt cx="9014262" cy="3679683"/>
          </a:xfrm>
        </p:grpSpPr>
        <p:grpSp>
          <p:nvGrpSpPr>
            <p:cNvPr id="6" name="Group 5">
              <a:extLst>
                <a:ext uri="{FF2B5EF4-FFF2-40B4-BE49-F238E27FC236}">
                  <a16:creationId xmlns:a16="http://schemas.microsoft.com/office/drawing/2014/main" id="{4C8F3D1D-2777-421C-B0EB-C9218C3B56B9}"/>
                </a:ext>
              </a:extLst>
            </p:cNvPr>
            <p:cNvGrpSpPr/>
            <p:nvPr/>
          </p:nvGrpSpPr>
          <p:grpSpPr>
            <a:xfrm>
              <a:off x="5829565" y="3318677"/>
              <a:ext cx="4794423" cy="2911595"/>
              <a:chOff x="0" y="968282"/>
              <a:chExt cx="5698208" cy="2911595"/>
            </a:xfrm>
          </p:grpSpPr>
          <p:sp>
            <p:nvSpPr>
              <p:cNvPr id="14" name="Rectangle 13">
                <a:extLst>
                  <a:ext uri="{FF2B5EF4-FFF2-40B4-BE49-F238E27FC236}">
                    <a16:creationId xmlns:a16="http://schemas.microsoft.com/office/drawing/2014/main" id="{D08C8DFE-48CF-4BA4-9511-FD833B0144B1}"/>
                  </a:ext>
                </a:extLst>
              </p:cNvPr>
              <p:cNvSpPr/>
              <p:nvPr/>
            </p:nvSpPr>
            <p:spPr>
              <a:xfrm>
                <a:off x="0" y="968282"/>
                <a:ext cx="5384800" cy="27582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tangle 14">
                <a:extLst>
                  <a:ext uri="{FF2B5EF4-FFF2-40B4-BE49-F238E27FC236}">
                    <a16:creationId xmlns:a16="http://schemas.microsoft.com/office/drawing/2014/main" id="{92249EA6-A16D-4D02-BB90-67D83C8849BC}"/>
                  </a:ext>
                </a:extLst>
              </p:cNvPr>
              <p:cNvSpPr/>
              <p:nvPr/>
            </p:nvSpPr>
            <p:spPr>
              <a:xfrm>
                <a:off x="313408" y="1121603"/>
                <a:ext cx="5384800" cy="27582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967" tIns="24130" rIns="135128" bIns="24130" numCol="1" spcCol="1270" anchor="t" anchorCtr="0">
                <a:noAutofit/>
              </a:bodyPr>
              <a:lstStyle/>
              <a:p>
                <a:pPr marL="388620" lvl="1" indent="-182880" defTabSz="914400">
                  <a:lnSpc>
                    <a:spcPct val="90000"/>
                  </a:lnSpc>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30-Year Period</a:t>
                </a:r>
              </a:p>
              <a:p>
                <a:pPr marL="388620" lvl="1" indent="-182880" defTabSz="914400">
                  <a:lnSpc>
                    <a:spcPct val="90000"/>
                  </a:lnSpc>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Concessionaire responsible for operations, maintenance, and capital renewal/replacement; asset handback requirements at end of P3 term</a:t>
                </a:r>
              </a:p>
              <a:p>
                <a:pPr marL="388620" lvl="1" indent="-182880" defTabSz="914400">
                  <a:lnSpc>
                    <a:spcPct val="90000"/>
                  </a:lnSpc>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MTA (“Owner”) responsible for fare policy, specification of minimum amount of service, ridership &amp; fare revenue risk, electricity costs, and policing</a:t>
                </a:r>
              </a:p>
            </p:txBody>
          </p:sp>
        </p:grpSp>
        <p:grpSp>
          <p:nvGrpSpPr>
            <p:cNvPr id="7" name="Group 6">
              <a:extLst>
                <a:ext uri="{FF2B5EF4-FFF2-40B4-BE49-F238E27FC236}">
                  <a16:creationId xmlns:a16="http://schemas.microsoft.com/office/drawing/2014/main" id="{AF83639E-3A62-4779-895A-0C395D351A46}"/>
                </a:ext>
              </a:extLst>
            </p:cNvPr>
            <p:cNvGrpSpPr/>
            <p:nvPr/>
          </p:nvGrpSpPr>
          <p:grpSpPr>
            <a:xfrm>
              <a:off x="1609726" y="3414971"/>
              <a:ext cx="4968877" cy="2882099"/>
              <a:chOff x="0" y="822725"/>
              <a:chExt cx="5384800" cy="2882099"/>
            </a:xfrm>
          </p:grpSpPr>
          <p:sp>
            <p:nvSpPr>
              <p:cNvPr id="12" name="Rectangle 11">
                <a:extLst>
                  <a:ext uri="{FF2B5EF4-FFF2-40B4-BE49-F238E27FC236}">
                    <a16:creationId xmlns:a16="http://schemas.microsoft.com/office/drawing/2014/main" id="{3ADC14DA-A1F9-4180-A538-477B86229529}"/>
                  </a:ext>
                </a:extLst>
              </p:cNvPr>
              <p:cNvSpPr/>
              <p:nvPr/>
            </p:nvSpPr>
            <p:spPr>
              <a:xfrm>
                <a:off x="0" y="946550"/>
                <a:ext cx="5384800" cy="27582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a:extLst>
                  <a:ext uri="{FF2B5EF4-FFF2-40B4-BE49-F238E27FC236}">
                    <a16:creationId xmlns:a16="http://schemas.microsoft.com/office/drawing/2014/main" id="{1DDF909C-D451-4DEA-B5AA-BCBD527854B9}"/>
                  </a:ext>
                </a:extLst>
              </p:cNvPr>
              <p:cNvSpPr/>
              <p:nvPr/>
            </p:nvSpPr>
            <p:spPr>
              <a:xfrm>
                <a:off x="240192" y="822725"/>
                <a:ext cx="4904414" cy="27582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967" tIns="24130" rIns="135128" bIns="24130" numCol="1" spcCol="1270" anchor="t" anchorCtr="0">
                <a:noAutofit/>
              </a:bodyPr>
              <a:lstStyle/>
              <a:p>
                <a:pPr marL="388620" lvl="1" indent="-182880" defTabSz="914400">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6 Years</a:t>
                </a:r>
              </a:p>
              <a:p>
                <a:pPr marL="388620" lvl="1" indent="-182880" defTabSz="914400">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Concessionaire responsible for final design, construction of Purple Line and some 3rd party improvements and financing the project (in part using public funding contributions)</a:t>
                </a:r>
              </a:p>
              <a:p>
                <a:pPr marL="388620" lvl="1" indent="-182880" defTabSz="914400">
                  <a:spcBef>
                    <a:spcPts val="200"/>
                  </a:spcBef>
                  <a:spcAft>
                    <a:spcPts val="600"/>
                  </a:spcAft>
                  <a:buClr>
                    <a:srgbClr val="9751CB"/>
                  </a:buClr>
                  <a:buFont typeface="Arial" panose="020B0604020202020204" pitchFamily="34" charset="0"/>
                  <a:buChar char="•"/>
                </a:pPr>
                <a:r>
                  <a:rPr lang="en-US" sz="1900" dirty="0">
                    <a:solidFill>
                      <a:schemeClr val="tx1">
                        <a:lumMod val="75000"/>
                        <a:lumOff val="25000"/>
                      </a:schemeClr>
                    </a:solidFill>
                  </a:rPr>
                  <a:t>MTA (“Owner”) responsible for right-of- way acquisition, public outreach and quality assurance oversight</a:t>
                </a:r>
              </a:p>
            </p:txBody>
          </p:sp>
        </p:grpSp>
        <p:sp>
          <p:nvSpPr>
            <p:cNvPr id="8" name="Rounded Rectangle 2">
              <a:extLst>
                <a:ext uri="{FF2B5EF4-FFF2-40B4-BE49-F238E27FC236}">
                  <a16:creationId xmlns:a16="http://schemas.microsoft.com/office/drawing/2014/main" id="{7AF43490-B266-438F-994C-19F903B7C3B9}"/>
                </a:ext>
              </a:extLst>
            </p:cNvPr>
            <p:cNvSpPr/>
            <p:nvPr/>
          </p:nvSpPr>
          <p:spPr>
            <a:xfrm>
              <a:off x="1993900" y="2617387"/>
              <a:ext cx="3305175" cy="615564"/>
            </a:xfrm>
            <a:prstGeom prst="roundRect">
              <a:avLst/>
            </a:prstGeom>
            <a:solidFill>
              <a:srgbClr val="5D3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ounded Rectangle 23">
              <a:extLst>
                <a:ext uri="{FF2B5EF4-FFF2-40B4-BE49-F238E27FC236}">
                  <a16:creationId xmlns:a16="http://schemas.microsoft.com/office/drawing/2014/main" id="{E4DED01A-5D6E-46D2-9F6E-786339CB3C08}"/>
                </a:ext>
              </a:extLst>
            </p:cNvPr>
            <p:cNvSpPr/>
            <p:nvPr/>
          </p:nvSpPr>
          <p:spPr>
            <a:xfrm>
              <a:off x="6271237" y="2617387"/>
              <a:ext cx="3305175" cy="615564"/>
            </a:xfrm>
            <a:prstGeom prst="roundRect">
              <a:avLst/>
            </a:prstGeom>
            <a:solidFill>
              <a:srgbClr val="5D3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C8E9C05-8B21-40CA-9EDC-A661D2D98BB8}"/>
                </a:ext>
              </a:extLst>
            </p:cNvPr>
            <p:cNvSpPr txBox="1"/>
            <p:nvPr/>
          </p:nvSpPr>
          <p:spPr>
            <a:xfrm>
              <a:off x="2351755" y="2715103"/>
              <a:ext cx="2857499" cy="400110"/>
            </a:xfrm>
            <a:prstGeom prst="rect">
              <a:avLst/>
            </a:prstGeom>
            <a:noFill/>
          </p:spPr>
          <p:txBody>
            <a:bodyPr wrap="square" rtlCol="0">
              <a:spAutoFit/>
            </a:bodyPr>
            <a:lstStyle/>
            <a:p>
              <a:r>
                <a:rPr lang="en-US" sz="2000" b="1" dirty="0">
                  <a:solidFill>
                    <a:schemeClr val="bg1"/>
                  </a:solidFill>
                </a:rPr>
                <a:t>Design &amp; Construction</a:t>
              </a:r>
            </a:p>
          </p:txBody>
        </p:sp>
        <p:sp>
          <p:nvSpPr>
            <p:cNvPr id="11" name="TextBox 10">
              <a:extLst>
                <a:ext uri="{FF2B5EF4-FFF2-40B4-BE49-F238E27FC236}">
                  <a16:creationId xmlns:a16="http://schemas.microsoft.com/office/drawing/2014/main" id="{EFDFED98-0399-422D-9A2C-461CD75CD1D7}"/>
                </a:ext>
              </a:extLst>
            </p:cNvPr>
            <p:cNvSpPr txBox="1"/>
            <p:nvPr/>
          </p:nvSpPr>
          <p:spPr>
            <a:xfrm>
              <a:off x="6435727" y="2738555"/>
              <a:ext cx="3178784" cy="400110"/>
            </a:xfrm>
            <a:prstGeom prst="rect">
              <a:avLst/>
            </a:prstGeom>
            <a:noFill/>
          </p:spPr>
          <p:txBody>
            <a:bodyPr wrap="square" rtlCol="0">
              <a:spAutoFit/>
            </a:bodyPr>
            <a:lstStyle/>
            <a:p>
              <a:r>
                <a:rPr lang="en-US" sz="2000" b="1" dirty="0">
                  <a:solidFill>
                    <a:schemeClr val="bg1"/>
                  </a:solidFill>
                </a:rPr>
                <a:t>O&amp;M and Capital Renewal</a:t>
              </a:r>
            </a:p>
          </p:txBody>
        </p:sp>
      </p:grpSp>
    </p:spTree>
    <p:extLst>
      <p:ext uri="{BB962C8B-B14F-4D97-AF65-F5344CB8AC3E}">
        <p14:creationId xmlns:p14="http://schemas.microsoft.com/office/powerpoint/2010/main" val="368238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46"/>
          <p:cNvSpPr txBox="1"/>
          <p:nvPr/>
        </p:nvSpPr>
        <p:spPr bwMode="gray">
          <a:xfrm>
            <a:off x="5684847" y="4005522"/>
            <a:ext cx="3176584" cy="235447"/>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050" b="1" i="1" kern="0" dirty="0">
                <a:solidFill>
                  <a:srgbClr val="5A9140"/>
                </a:solidFill>
                <a:latin typeface="Arial"/>
              </a:rPr>
              <a:t>O&amp;M Contract</a:t>
            </a:r>
          </a:p>
        </p:txBody>
      </p:sp>
      <p:sp>
        <p:nvSpPr>
          <p:cNvPr id="52" name="TextBox 47"/>
          <p:cNvSpPr txBox="1"/>
          <p:nvPr/>
        </p:nvSpPr>
        <p:spPr bwMode="gray">
          <a:xfrm>
            <a:off x="3532197" y="3997828"/>
            <a:ext cx="3176584" cy="243141"/>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100" b="1" i="1" kern="0" dirty="0">
                <a:solidFill>
                  <a:srgbClr val="00467F"/>
                </a:solidFill>
                <a:latin typeface="Arial"/>
              </a:rPr>
              <a:t>Design-Build Contract</a:t>
            </a:r>
          </a:p>
        </p:txBody>
      </p:sp>
      <p:cxnSp>
        <p:nvCxnSpPr>
          <p:cNvPr id="53" name="Straight Connector 52"/>
          <p:cNvCxnSpPr/>
          <p:nvPr/>
        </p:nvCxnSpPr>
        <p:spPr>
          <a:xfrm>
            <a:off x="6125377" y="4024792"/>
            <a:ext cx="0" cy="18288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5" idx="2"/>
          </p:cNvCxnSpPr>
          <p:nvPr/>
        </p:nvCxnSpPr>
        <p:spPr>
          <a:xfrm flipH="1">
            <a:off x="6125378" y="2631437"/>
            <a:ext cx="4749" cy="260039"/>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535477" y="1671256"/>
            <a:ext cx="3189299" cy="960181"/>
          </a:xfrm>
          <a:prstGeom prst="rect">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56" name="TextBox 18"/>
          <p:cNvSpPr txBox="1"/>
          <p:nvPr/>
        </p:nvSpPr>
        <p:spPr bwMode="gray">
          <a:xfrm>
            <a:off x="4548192" y="2883856"/>
            <a:ext cx="3176584" cy="1138989"/>
          </a:xfrm>
          <a:prstGeom prst="rect">
            <a:avLst/>
          </a:prstGeom>
          <a:noFill/>
          <a:ln w="28575" cmpd="sng">
            <a:solidFill>
              <a:srgbClr val="66318F"/>
            </a:solidFill>
            <a:prstDash val="solid"/>
          </a:ln>
          <a:effectLst/>
        </p:spPr>
        <p:txBody>
          <a:bodyPr vert="horz" wrap="square" lIns="45720" tIns="36575" rIns="0" bIns="36575"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endParaRPr lang="en-US" sz="900" b="1" kern="0" dirty="0">
              <a:solidFill>
                <a:srgbClr val="FFFFFF"/>
              </a:solidFill>
              <a:latin typeface="Arial"/>
            </a:endParaRPr>
          </a:p>
        </p:txBody>
      </p:sp>
      <p:sp>
        <p:nvSpPr>
          <p:cNvPr id="57" name="TextBox 10"/>
          <p:cNvSpPr txBox="1"/>
          <p:nvPr/>
        </p:nvSpPr>
        <p:spPr bwMode="gray">
          <a:xfrm>
            <a:off x="4548192" y="2868467"/>
            <a:ext cx="3176584" cy="227753"/>
          </a:xfrm>
          <a:prstGeom prst="rect">
            <a:avLst/>
          </a:prstGeom>
          <a:solidFill>
            <a:srgbClr val="66318F"/>
          </a:solidFill>
          <a:ln w="9525" cmpd="sng">
            <a:solidFill>
              <a:srgbClr val="66318F"/>
            </a:solid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000" b="1" kern="0" dirty="0">
                <a:solidFill>
                  <a:srgbClr val="FFFFFF"/>
                </a:solidFill>
                <a:latin typeface="Arial"/>
              </a:rPr>
              <a:t>The Company and Equity Investors </a:t>
            </a:r>
          </a:p>
        </p:txBody>
      </p:sp>
      <p:pic>
        <p:nvPicPr>
          <p:cNvPr id="58" name="Picture 57" descr="image001"/>
          <p:cNvPicPr>
            <a:picLocks noChangeAspect="1"/>
          </p:cNvPicPr>
          <p:nvPr/>
        </p:nvPicPr>
        <p:blipFill>
          <a:blip r:embed="rId3"/>
          <a:srcRect/>
          <a:stretch>
            <a:fillRect/>
          </a:stretch>
        </p:blipFill>
        <p:spPr>
          <a:xfrm>
            <a:off x="4576089" y="3423196"/>
            <a:ext cx="1002757" cy="239413"/>
          </a:xfrm>
          <a:prstGeom prst="rect">
            <a:avLst/>
          </a:prstGeom>
          <a:noFill/>
          <a:ln>
            <a:noFill/>
          </a:ln>
        </p:spPr>
      </p:pic>
      <p:pic>
        <p:nvPicPr>
          <p:cNvPr id="59" name="Picture 58" descr="http://newsroom.fluor.com/sites/fluor.newshq.businesswire.com/files/logo/image/Fluor_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8186" y="3426574"/>
            <a:ext cx="957590" cy="23265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0" name="Picture 59" descr="http://www.starinfrapartners.com/images/logo.jpg"/>
          <p:cNvPicPr>
            <a:picLocks noChangeAspect="1" noChangeArrowheads="1"/>
          </p:cNvPicPr>
          <p:nvPr/>
        </p:nvPicPr>
        <p:blipFill>
          <a:blip r:embed="rId5" cstate="print">
            <a:clrChange>
              <a:clrFrom>
                <a:srgbClr val="F9FFFF"/>
              </a:clrFrom>
              <a:clrTo>
                <a:srgbClr val="F9FFFF">
                  <a:alpha val="0"/>
                </a:srgbClr>
              </a:clrTo>
            </a:clrChange>
            <a:extLst>
              <a:ext uri="{28A0092B-C50C-407E-A947-70E740481C1C}">
                <a14:useLocalDpi xmlns:a14="http://schemas.microsoft.com/office/drawing/2010/main" val="0"/>
              </a:ext>
            </a:extLst>
          </a:blip>
          <a:srcRect/>
          <a:stretch>
            <a:fillRect/>
          </a:stretch>
        </p:blipFill>
        <p:spPr bwMode="auto">
          <a:xfrm>
            <a:off x="6684319" y="3426506"/>
            <a:ext cx="1044643" cy="23279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15"/>
          <p:cNvSpPr txBox="1"/>
          <p:nvPr/>
        </p:nvSpPr>
        <p:spPr bwMode="gray">
          <a:xfrm>
            <a:off x="4535478" y="3636642"/>
            <a:ext cx="1102583" cy="397030"/>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(Meridiam Infrastructure </a:t>
            </a:r>
            <a:br>
              <a:rPr lang="en-US" sz="700" b="1" kern="0" dirty="0">
                <a:latin typeface="Arial"/>
              </a:rPr>
            </a:br>
            <a:r>
              <a:rPr lang="en-US" sz="700" b="1" kern="0" dirty="0">
                <a:latin typeface="Arial"/>
              </a:rPr>
              <a:t>Purple Line, LLC) </a:t>
            </a:r>
            <a:br>
              <a:rPr lang="en-US" sz="700" b="1" kern="0" dirty="0">
                <a:latin typeface="Arial"/>
              </a:rPr>
            </a:br>
            <a:r>
              <a:rPr lang="en-US" sz="700" b="1" kern="0" dirty="0">
                <a:latin typeface="Arial"/>
              </a:rPr>
              <a:t>70%</a:t>
            </a:r>
            <a:endParaRPr lang="en-US" sz="900" b="1" kern="0" dirty="0">
              <a:latin typeface="Arial"/>
            </a:endParaRPr>
          </a:p>
        </p:txBody>
      </p:sp>
      <p:sp>
        <p:nvSpPr>
          <p:cNvPr id="62" name="TextBox 16"/>
          <p:cNvSpPr txBox="1"/>
          <p:nvPr/>
        </p:nvSpPr>
        <p:spPr bwMode="gray">
          <a:xfrm>
            <a:off x="5628950" y="3636642"/>
            <a:ext cx="1074418" cy="289308"/>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(Fluor Enterprises, Inc.)</a:t>
            </a:r>
            <a:br>
              <a:rPr lang="en-US" sz="700" b="1" kern="0" dirty="0">
                <a:latin typeface="Arial"/>
              </a:rPr>
            </a:br>
            <a:r>
              <a:rPr lang="en-US" sz="700" b="1" kern="0" dirty="0">
                <a:latin typeface="Arial"/>
              </a:rPr>
              <a:t>15%</a:t>
            </a:r>
            <a:endParaRPr lang="en-US" sz="900" b="1" kern="0" dirty="0">
              <a:latin typeface="Arial"/>
            </a:endParaRPr>
          </a:p>
        </p:txBody>
      </p:sp>
      <p:sp>
        <p:nvSpPr>
          <p:cNvPr id="63" name="TextBox 17"/>
          <p:cNvSpPr txBox="1"/>
          <p:nvPr/>
        </p:nvSpPr>
        <p:spPr bwMode="gray">
          <a:xfrm>
            <a:off x="6665272" y="3636642"/>
            <a:ext cx="1005840" cy="397030"/>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(Star America Purple </a:t>
            </a:r>
            <a:br>
              <a:rPr lang="en-US" sz="700" b="1" kern="0" dirty="0">
                <a:latin typeface="Arial"/>
              </a:rPr>
            </a:br>
            <a:r>
              <a:rPr lang="en-US" sz="700" b="1" kern="0" dirty="0">
                <a:latin typeface="Arial"/>
              </a:rPr>
              <a:t>Line, LLC) </a:t>
            </a:r>
            <a:br>
              <a:rPr lang="en-US" sz="700" b="1" kern="0" dirty="0">
                <a:latin typeface="Arial"/>
              </a:rPr>
            </a:br>
            <a:r>
              <a:rPr lang="en-US" sz="700" b="1" kern="0" dirty="0">
                <a:latin typeface="Arial"/>
              </a:rPr>
              <a:t>15%</a:t>
            </a:r>
            <a:endParaRPr lang="en-US" sz="900" b="1" kern="0" dirty="0">
              <a:latin typeface="Arial"/>
            </a:endParaRPr>
          </a:p>
        </p:txBody>
      </p:sp>
      <p:pic>
        <p:nvPicPr>
          <p:cNvPr id="64" name="Picture 63"/>
          <p:cNvPicPr>
            <a:picLocks noChangeAspect="1"/>
          </p:cNvPicPr>
          <p:nvPr/>
        </p:nvPicPr>
        <p:blipFill>
          <a:blip r:embed="rId6">
            <a:clrChange>
              <a:clrFrom>
                <a:srgbClr val="FFFFFF"/>
              </a:clrFrom>
              <a:clrTo>
                <a:srgbClr val="FFFFFF">
                  <a:alpha val="0"/>
                </a:srgbClr>
              </a:clrTo>
            </a:clrChange>
          </a:blip>
          <a:srcRect/>
          <a:stretch>
            <a:fillRect/>
          </a:stretch>
        </p:blipFill>
        <p:spPr>
          <a:xfrm>
            <a:off x="5663461" y="3120693"/>
            <a:ext cx="941588" cy="296562"/>
          </a:xfrm>
          <a:prstGeom prst="rect">
            <a:avLst/>
          </a:prstGeom>
          <a:noFill/>
          <a:ln>
            <a:noFill/>
          </a:ln>
        </p:spPr>
      </p:pic>
      <p:sp>
        <p:nvSpPr>
          <p:cNvPr id="66" name="TextBox 28"/>
          <p:cNvSpPr txBox="1"/>
          <p:nvPr/>
        </p:nvSpPr>
        <p:spPr bwMode="gray">
          <a:xfrm>
            <a:off x="4520605" y="1432195"/>
            <a:ext cx="3209544" cy="227753"/>
          </a:xfrm>
          <a:prstGeom prst="rect">
            <a:avLst/>
          </a:prstGeom>
          <a:solidFill>
            <a:schemeClr val="bg1">
              <a:lumMod val="50000"/>
            </a:schemeClr>
          </a:solidFill>
          <a:ln w="9525" cmpd="sng">
            <a:solidFill>
              <a:schemeClr val="bg1">
                <a:lumMod val="50000"/>
              </a:schemeClr>
            </a:solid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000" b="1" kern="0" dirty="0">
                <a:solidFill>
                  <a:srgbClr val="FFFFFF"/>
                </a:solidFill>
                <a:latin typeface="Arial"/>
              </a:rPr>
              <a:t>Contracting Authority</a:t>
            </a:r>
          </a:p>
        </p:txBody>
      </p:sp>
      <p:sp>
        <p:nvSpPr>
          <p:cNvPr id="68" name="Right Brace 67"/>
          <p:cNvSpPr/>
          <p:nvPr/>
        </p:nvSpPr>
        <p:spPr>
          <a:xfrm rot="16200000">
            <a:off x="6049750" y="2647860"/>
            <a:ext cx="152400" cy="3172968"/>
          </a:xfrm>
          <a:prstGeom prst="rightBrac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69" name="TextBox 45"/>
          <p:cNvSpPr txBox="1"/>
          <p:nvPr/>
        </p:nvSpPr>
        <p:spPr bwMode="gray">
          <a:xfrm>
            <a:off x="6166159" y="2648875"/>
            <a:ext cx="3176584" cy="243141"/>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100" b="1" i="1" kern="0" dirty="0">
                <a:solidFill>
                  <a:srgbClr val="66318F"/>
                </a:solidFill>
                <a:latin typeface="Arial"/>
              </a:rPr>
              <a:t>P3 Agreement and Performance Specifications</a:t>
            </a:r>
          </a:p>
        </p:txBody>
      </p:sp>
      <p:cxnSp>
        <p:nvCxnSpPr>
          <p:cNvPr id="70" name="Straight Connector 69"/>
          <p:cNvCxnSpPr>
            <a:stCxn id="72" idx="3"/>
            <a:endCxn id="81" idx="1"/>
          </p:cNvCxnSpPr>
          <p:nvPr/>
        </p:nvCxnSpPr>
        <p:spPr>
          <a:xfrm flipV="1">
            <a:off x="5090870" y="4976033"/>
            <a:ext cx="2022726" cy="2492"/>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TextBox 51"/>
          <p:cNvSpPr txBox="1"/>
          <p:nvPr/>
        </p:nvSpPr>
        <p:spPr bwMode="gray">
          <a:xfrm>
            <a:off x="5157784" y="4647475"/>
            <a:ext cx="1955813" cy="243141"/>
          </a:xfrm>
          <a:prstGeom prst="rect">
            <a:avLst/>
          </a:prstGeom>
          <a:noFill/>
          <a:ln w="9525" cmpd="sng">
            <a:no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100" b="1" i="1" kern="0" dirty="0">
                <a:solidFill>
                  <a:schemeClr val="bg1">
                    <a:lumMod val="50000"/>
                  </a:schemeClr>
                </a:solidFill>
                <a:latin typeface="Arial"/>
              </a:rPr>
              <a:t>Interface Agreement</a:t>
            </a:r>
          </a:p>
        </p:txBody>
      </p:sp>
      <p:pic>
        <p:nvPicPr>
          <p:cNvPr id="74" name="Picture 73"/>
          <p:cNvPicPr>
            <a:picLocks noChangeAspect="1" noChangeArrowheads="1"/>
          </p:cNvPicPr>
          <p:nvPr/>
        </p:nvPicPr>
        <p:blipFill rotWithShape="1">
          <a:blip r:embed="rId7">
            <a:extLst>
              <a:ext uri="{28A0092B-C50C-407E-A947-70E740481C1C}">
                <a14:useLocalDpi xmlns:a14="http://schemas.microsoft.com/office/drawing/2010/main" val="0"/>
              </a:ext>
            </a:extLst>
          </a:blip>
          <a:srcRect l="65859" t="54899" r="26872" b="40430"/>
          <a:stretch/>
        </p:blipFill>
        <p:spPr bwMode="auto">
          <a:xfrm>
            <a:off x="3098576" y="4556921"/>
            <a:ext cx="941832" cy="24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extBox 55"/>
          <p:cNvSpPr txBox="1"/>
          <p:nvPr/>
        </p:nvSpPr>
        <p:spPr bwMode="gray">
          <a:xfrm>
            <a:off x="1995813" y="5035412"/>
            <a:ext cx="1074418" cy="289308"/>
          </a:xfrm>
          <a:prstGeom prst="rect">
            <a:avLst/>
          </a:prstGeom>
          <a:noFill/>
          <a:ln w="9525" cmpd="sng">
            <a:no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(Fluor Enterprises, Inc.)</a:t>
            </a:r>
            <a:br>
              <a:rPr lang="en-US" sz="700" b="1" kern="0" dirty="0">
                <a:latin typeface="Arial"/>
              </a:rPr>
            </a:br>
            <a:r>
              <a:rPr lang="en-US" sz="700" b="1" kern="0" dirty="0">
                <a:latin typeface="Arial"/>
              </a:rPr>
              <a:t>50%</a:t>
            </a:r>
            <a:endParaRPr lang="en-US" sz="900" b="1" kern="0" dirty="0">
              <a:latin typeface="Arial"/>
            </a:endParaRPr>
          </a:p>
        </p:txBody>
      </p:sp>
      <p:pic>
        <p:nvPicPr>
          <p:cNvPr id="76" name="Picture 75" descr="http://newsroom.fluor.com/sites/fluor.newshq.businesswire.com/files/logo/image/Fluor_log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5070" y="4862738"/>
            <a:ext cx="993683" cy="24142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7" name="Picture 76" descr="http://www.thedatacave.com/wp-content/uploads/2012/04/traylorlog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3209" b="21641"/>
          <a:stretch/>
        </p:blipFill>
        <p:spPr bwMode="auto">
          <a:xfrm>
            <a:off x="4150336" y="4806765"/>
            <a:ext cx="784775" cy="2438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descr="https://www.samanage.com/wp-content/uploads/2015/05/Lane-Logo-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84692" y="4836252"/>
            <a:ext cx="529285" cy="194071"/>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64"/>
          <p:cNvSpPr txBox="1"/>
          <p:nvPr/>
        </p:nvSpPr>
        <p:spPr bwMode="gray">
          <a:xfrm>
            <a:off x="3058077" y="5035412"/>
            <a:ext cx="1074418" cy="397030"/>
          </a:xfrm>
          <a:prstGeom prst="rect">
            <a:avLst/>
          </a:prstGeom>
          <a:noFill/>
          <a:ln w="9525" cmpd="sng">
            <a:no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(The Lane Construction</a:t>
            </a:r>
            <a:br>
              <a:rPr lang="en-US" sz="700" b="1" kern="0" dirty="0">
                <a:latin typeface="Arial"/>
              </a:rPr>
            </a:br>
            <a:r>
              <a:rPr lang="en-US" sz="700" b="1" kern="0" dirty="0">
                <a:latin typeface="Arial"/>
              </a:rPr>
              <a:t>Corporation)</a:t>
            </a:r>
          </a:p>
          <a:p>
            <a:pPr lvl="0" algn="ctr" eaLnBrk="0" fontAlgn="base" hangingPunct="0">
              <a:spcBef>
                <a:spcPct val="0"/>
              </a:spcBef>
              <a:spcAft>
                <a:spcPct val="0"/>
              </a:spcAft>
            </a:pPr>
            <a:r>
              <a:rPr lang="en-US" sz="700" b="1" kern="0" dirty="0">
                <a:latin typeface="Arial"/>
              </a:rPr>
              <a:t>30%</a:t>
            </a:r>
            <a:endParaRPr lang="en-US" sz="900" b="1" kern="0" dirty="0">
              <a:latin typeface="Arial"/>
            </a:endParaRPr>
          </a:p>
        </p:txBody>
      </p:sp>
      <p:sp>
        <p:nvSpPr>
          <p:cNvPr id="80" name="TextBox 65"/>
          <p:cNvSpPr txBox="1"/>
          <p:nvPr/>
        </p:nvSpPr>
        <p:spPr bwMode="gray">
          <a:xfrm>
            <a:off x="4081788" y="5035412"/>
            <a:ext cx="1074418" cy="289308"/>
          </a:xfrm>
          <a:prstGeom prst="rect">
            <a:avLst/>
          </a:prstGeom>
          <a:noFill/>
          <a:ln w="9525" cmpd="sng">
            <a:no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(Traylor Bros., Inc.)</a:t>
            </a:r>
          </a:p>
          <a:p>
            <a:pPr lvl="0" algn="ctr" eaLnBrk="0" fontAlgn="base" hangingPunct="0">
              <a:spcBef>
                <a:spcPct val="0"/>
              </a:spcBef>
              <a:spcAft>
                <a:spcPct val="0"/>
              </a:spcAft>
            </a:pPr>
            <a:r>
              <a:rPr lang="en-US" sz="700" b="1" kern="0" dirty="0">
                <a:latin typeface="Arial"/>
              </a:rPr>
              <a:t>20%</a:t>
            </a:r>
            <a:endParaRPr lang="en-US" sz="900" b="1" kern="0" dirty="0">
              <a:latin typeface="Arial"/>
            </a:endParaRPr>
          </a:p>
        </p:txBody>
      </p:sp>
      <p:sp>
        <p:nvSpPr>
          <p:cNvPr id="82" name="TextBox 81"/>
          <p:cNvSpPr txBox="1"/>
          <p:nvPr/>
        </p:nvSpPr>
        <p:spPr bwMode="gray">
          <a:xfrm>
            <a:off x="7113597" y="4309327"/>
            <a:ext cx="3176584" cy="227753"/>
          </a:xfrm>
          <a:prstGeom prst="rect">
            <a:avLst/>
          </a:prstGeom>
          <a:solidFill>
            <a:srgbClr val="5A9140"/>
          </a:solidFill>
          <a:ln w="9525" cmpd="sng">
            <a:solidFill>
              <a:srgbClr val="5A9140"/>
            </a:solid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000" b="1" kern="0" dirty="0">
                <a:solidFill>
                  <a:srgbClr val="FFFFFF"/>
                </a:solidFill>
                <a:latin typeface="Arial"/>
              </a:rPr>
              <a:t>O&amp;M Contractor </a:t>
            </a:r>
          </a:p>
        </p:txBody>
      </p:sp>
      <p:pic>
        <p:nvPicPr>
          <p:cNvPr id="83" name="Picture 82"/>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86772" t="54899" r="7127" b="40154"/>
          <a:stretch/>
        </p:blipFill>
        <p:spPr bwMode="auto">
          <a:xfrm>
            <a:off x="8286362" y="4556921"/>
            <a:ext cx="831057" cy="25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TextBox 80"/>
          <p:cNvSpPr txBox="1"/>
          <p:nvPr/>
        </p:nvSpPr>
        <p:spPr bwMode="gray">
          <a:xfrm>
            <a:off x="7113596" y="4320540"/>
            <a:ext cx="3176584" cy="1310987"/>
          </a:xfrm>
          <a:prstGeom prst="rect">
            <a:avLst/>
          </a:prstGeom>
          <a:noFill/>
          <a:ln w="28575" cmpd="sng">
            <a:solidFill>
              <a:srgbClr val="5A9140"/>
            </a:solidFill>
            <a:prstDash val="solid"/>
          </a:ln>
          <a:effectLst/>
        </p:spPr>
        <p:txBody>
          <a:bodyPr vert="horz" wrap="square" lIns="45720" tIns="36575" rIns="0" bIns="36575"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endParaRPr lang="en-US" sz="1000" b="1" kern="0" dirty="0">
              <a:solidFill>
                <a:srgbClr val="FFFFFF"/>
              </a:solidFill>
              <a:latin typeface="Arial"/>
            </a:endParaRPr>
          </a:p>
        </p:txBody>
      </p:sp>
      <p:pic>
        <p:nvPicPr>
          <p:cNvPr id="84" name="Picture 83" descr="http://newsroom.fluor.com/sites/fluor.newshq.businesswire.com/files/logo/image/Fluor_logo.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73140" y="4862738"/>
            <a:ext cx="1024005" cy="2487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5" name="TextBox 57"/>
          <p:cNvSpPr txBox="1"/>
          <p:nvPr/>
        </p:nvSpPr>
        <p:spPr bwMode="gray">
          <a:xfrm>
            <a:off x="7139313" y="5035412"/>
            <a:ext cx="1074418" cy="289308"/>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(Fluor Enterprises, Inc.)</a:t>
            </a:r>
            <a:br>
              <a:rPr lang="en-US" sz="700" b="1" kern="0" dirty="0">
                <a:latin typeface="Arial"/>
              </a:rPr>
            </a:br>
            <a:r>
              <a:rPr lang="en-US" sz="700" b="1" kern="0" dirty="0">
                <a:latin typeface="Arial"/>
              </a:rPr>
              <a:t>40%</a:t>
            </a:r>
            <a:endParaRPr lang="en-US" sz="900" b="1" kern="0" dirty="0">
              <a:latin typeface="Arial"/>
            </a:endParaRPr>
          </a:p>
        </p:txBody>
      </p:sp>
      <p:pic>
        <p:nvPicPr>
          <p:cNvPr id="87" name="Picture 86" descr="ACI Bost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3639" y="4843562"/>
            <a:ext cx="558997" cy="236022"/>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66"/>
          <p:cNvSpPr txBox="1"/>
          <p:nvPr/>
        </p:nvSpPr>
        <p:spPr bwMode="gray">
          <a:xfrm>
            <a:off x="8122320" y="5026331"/>
            <a:ext cx="1074418" cy="397030"/>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(Alternate </a:t>
            </a:r>
            <a:br>
              <a:rPr lang="en-US" sz="700" b="1" kern="0" dirty="0">
                <a:latin typeface="Arial"/>
              </a:rPr>
            </a:br>
            <a:r>
              <a:rPr lang="en-US" sz="700" b="1" kern="0" dirty="0">
                <a:latin typeface="Arial"/>
              </a:rPr>
              <a:t>Concepts, Inc.)</a:t>
            </a:r>
          </a:p>
          <a:p>
            <a:pPr lvl="0" algn="ctr" eaLnBrk="0" fontAlgn="base" hangingPunct="0">
              <a:spcBef>
                <a:spcPct val="0"/>
              </a:spcBef>
              <a:spcAft>
                <a:spcPct val="0"/>
              </a:spcAft>
            </a:pPr>
            <a:r>
              <a:rPr lang="en-US" sz="700" b="1" kern="0" dirty="0">
                <a:latin typeface="Arial"/>
              </a:rPr>
              <a:t>40%</a:t>
            </a:r>
            <a:endParaRPr lang="en-US" sz="900" b="1" kern="0" dirty="0">
              <a:latin typeface="Arial"/>
            </a:endParaRPr>
          </a:p>
        </p:txBody>
      </p:sp>
      <p:sp>
        <p:nvSpPr>
          <p:cNvPr id="72" name="TextBox 40"/>
          <p:cNvSpPr txBox="1"/>
          <p:nvPr/>
        </p:nvSpPr>
        <p:spPr bwMode="gray">
          <a:xfrm>
            <a:off x="1914286" y="4318758"/>
            <a:ext cx="3176584" cy="1319534"/>
          </a:xfrm>
          <a:prstGeom prst="rect">
            <a:avLst/>
          </a:prstGeom>
          <a:noFill/>
          <a:ln w="28575" cmpd="sng">
            <a:solidFill>
              <a:srgbClr val="00467F"/>
            </a:solidFill>
            <a:prstDash val="solid"/>
          </a:ln>
          <a:effectLst/>
        </p:spPr>
        <p:txBody>
          <a:bodyPr vert="horz" wrap="square" lIns="45720" tIns="36575" rIns="0" bIns="36575"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endParaRPr lang="en-US" sz="900" b="1" kern="0" dirty="0">
              <a:solidFill>
                <a:srgbClr val="FFFFFF"/>
              </a:solidFill>
              <a:latin typeface="Arial"/>
            </a:endParaRPr>
          </a:p>
        </p:txBody>
      </p:sp>
      <p:sp>
        <p:nvSpPr>
          <p:cNvPr id="73" name="TextBox 41"/>
          <p:cNvSpPr txBox="1"/>
          <p:nvPr/>
        </p:nvSpPr>
        <p:spPr bwMode="gray">
          <a:xfrm>
            <a:off x="1926841" y="4300246"/>
            <a:ext cx="3176584" cy="227753"/>
          </a:xfrm>
          <a:prstGeom prst="rect">
            <a:avLst/>
          </a:prstGeom>
          <a:solidFill>
            <a:srgbClr val="00467F"/>
          </a:solidFill>
          <a:ln w="9525" cmpd="sng">
            <a:solidFill>
              <a:srgbClr val="00467F"/>
            </a:solid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900" b="1" kern="0" dirty="0">
                <a:solidFill>
                  <a:srgbClr val="FFFFFF"/>
                </a:solidFill>
                <a:latin typeface="Arial"/>
              </a:rPr>
              <a:t>Design-Build </a:t>
            </a:r>
            <a:r>
              <a:rPr lang="en-US" sz="1000" b="1" kern="0" dirty="0">
                <a:solidFill>
                  <a:srgbClr val="FFFFFF"/>
                </a:solidFill>
                <a:latin typeface="Arial"/>
              </a:rPr>
              <a:t>Contractor</a:t>
            </a:r>
            <a:r>
              <a:rPr lang="en-US" sz="900" b="1" kern="0" dirty="0">
                <a:solidFill>
                  <a:srgbClr val="FFFFFF"/>
                </a:solidFill>
                <a:latin typeface="Arial"/>
              </a:rPr>
              <a:t> </a:t>
            </a:r>
          </a:p>
        </p:txBody>
      </p:sp>
      <p:pic>
        <p:nvPicPr>
          <p:cNvPr id="86" name="Picture 85" descr="http://www.cafusa.com/img/all/cabecera/logotipo.gif"/>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6739" y="4726038"/>
            <a:ext cx="950753" cy="34730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67"/>
          <p:cNvSpPr txBox="1"/>
          <p:nvPr/>
        </p:nvSpPr>
        <p:spPr bwMode="gray">
          <a:xfrm>
            <a:off x="9129115" y="5026331"/>
            <a:ext cx="987739" cy="289308"/>
          </a:xfrm>
          <a:prstGeom prst="rect">
            <a:avLst/>
          </a:prstGeom>
          <a:noFill/>
          <a:ln w="9525" cmpd="sng">
            <a:noFill/>
            <a:prstDash val="solid"/>
          </a:ln>
          <a:effectLst/>
        </p:spPr>
        <p:txBody>
          <a:bodyPr vert="horz" wrap="square" lIns="4572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700" b="1" kern="0" dirty="0">
                <a:latin typeface="Arial"/>
              </a:rPr>
              <a:t>(CAF USA, Inc.)</a:t>
            </a:r>
          </a:p>
          <a:p>
            <a:pPr lvl="0" algn="ctr" eaLnBrk="0" fontAlgn="base" hangingPunct="0">
              <a:spcBef>
                <a:spcPct val="0"/>
              </a:spcBef>
              <a:spcAft>
                <a:spcPct val="0"/>
              </a:spcAft>
            </a:pPr>
            <a:r>
              <a:rPr lang="en-US" sz="700" b="1" kern="0" dirty="0">
                <a:latin typeface="Arial"/>
              </a:rPr>
              <a:t>20%</a:t>
            </a:r>
            <a:endParaRPr lang="en-US" sz="900" b="1" kern="0" dirty="0">
              <a:latin typeface="Arial"/>
            </a:endParaRPr>
          </a:p>
        </p:txBody>
      </p:sp>
      <p:sp>
        <p:nvSpPr>
          <p:cNvPr id="91" name="TextBox 82"/>
          <p:cNvSpPr txBox="1"/>
          <p:nvPr/>
        </p:nvSpPr>
        <p:spPr bwMode="gray">
          <a:xfrm>
            <a:off x="8458848" y="5451429"/>
            <a:ext cx="1459859" cy="227753"/>
          </a:xfrm>
          <a:prstGeom prst="rect">
            <a:avLst/>
          </a:prstGeom>
          <a:noFill/>
          <a:ln w="9525" cmpd="sng">
            <a:no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endParaRPr lang="en-US" sz="1000" b="1" kern="0" dirty="0">
              <a:latin typeface="Arial"/>
            </a:endParaRPr>
          </a:p>
        </p:txBody>
      </p:sp>
      <p:sp>
        <p:nvSpPr>
          <p:cNvPr id="92" name="TextBox 28"/>
          <p:cNvSpPr txBox="1"/>
          <p:nvPr/>
        </p:nvSpPr>
        <p:spPr bwMode="gray">
          <a:xfrm>
            <a:off x="1847280" y="2895407"/>
            <a:ext cx="1982190" cy="234242"/>
          </a:xfrm>
          <a:prstGeom prst="rect">
            <a:avLst/>
          </a:prstGeom>
          <a:solidFill>
            <a:srgbClr val="C00000"/>
          </a:solidFill>
          <a:ln w="9525" cmpd="sng">
            <a:solidFill>
              <a:schemeClr val="bg1">
                <a:lumMod val="50000"/>
              </a:schemeClr>
            </a:solidFill>
            <a:prstDash val="solid"/>
          </a:ln>
          <a:effectLst/>
        </p:spPr>
        <p:txBody>
          <a:bodyPr vert="horz" wrap="square" lIns="0" tIns="36575" rIns="0" bIns="36575"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eaLnBrk="0" fontAlgn="base" hangingPunct="0">
              <a:spcBef>
                <a:spcPct val="0"/>
              </a:spcBef>
              <a:spcAft>
                <a:spcPct val="0"/>
              </a:spcAft>
            </a:pPr>
            <a:r>
              <a:rPr lang="en-US" sz="1000" b="1" kern="0" dirty="0">
                <a:solidFill>
                  <a:srgbClr val="FFFFFF"/>
                </a:solidFill>
                <a:latin typeface="Arial"/>
              </a:rPr>
              <a:t>Lenders</a:t>
            </a:r>
          </a:p>
        </p:txBody>
      </p:sp>
      <p:sp>
        <p:nvSpPr>
          <p:cNvPr id="93" name="Rectangle 92"/>
          <p:cNvSpPr/>
          <p:nvPr/>
        </p:nvSpPr>
        <p:spPr>
          <a:xfrm>
            <a:off x="1863510" y="3119721"/>
            <a:ext cx="1965960" cy="964794"/>
          </a:xfrm>
          <a:prstGeom prst="rec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rgbClr val="C00000"/>
              </a:solidFill>
            </a:endParaRPr>
          </a:p>
        </p:txBody>
      </p:sp>
      <p:sp>
        <p:nvSpPr>
          <p:cNvPr id="95" name="Rectangle 94"/>
          <p:cNvSpPr/>
          <p:nvPr/>
        </p:nvSpPr>
        <p:spPr>
          <a:xfrm>
            <a:off x="1729291" y="3129649"/>
            <a:ext cx="2151948" cy="784830"/>
          </a:xfrm>
          <a:prstGeom prst="rect">
            <a:avLst/>
          </a:prstGeom>
        </p:spPr>
        <p:txBody>
          <a:bodyPr wrap="square">
            <a:spAutoFit/>
          </a:bodyPr>
          <a:lstStyle/>
          <a:p>
            <a:pPr algn="ctr" eaLnBrk="0" fontAlgn="base" hangingPunct="0">
              <a:spcBef>
                <a:spcPts val="600"/>
              </a:spcBef>
              <a:spcAft>
                <a:spcPct val="0"/>
              </a:spcAft>
            </a:pPr>
            <a:endParaRPr lang="en-US" sz="1000" b="1" kern="0" dirty="0">
              <a:latin typeface="Arial"/>
            </a:endParaRPr>
          </a:p>
          <a:p>
            <a:pPr algn="ctr" eaLnBrk="0" fontAlgn="base" hangingPunct="0">
              <a:spcBef>
                <a:spcPts val="600"/>
              </a:spcBef>
              <a:spcAft>
                <a:spcPct val="0"/>
              </a:spcAft>
            </a:pPr>
            <a:r>
              <a:rPr lang="en-US" sz="1000" b="1" kern="0" dirty="0">
                <a:latin typeface="Arial"/>
              </a:rPr>
              <a:t>PLTP PAB Holders</a:t>
            </a:r>
          </a:p>
          <a:p>
            <a:pPr lvl="0" algn="ctr" eaLnBrk="0" fontAlgn="base" hangingPunct="0">
              <a:spcBef>
                <a:spcPct val="0"/>
              </a:spcBef>
              <a:spcAft>
                <a:spcPct val="0"/>
              </a:spcAft>
            </a:pPr>
            <a:endParaRPr lang="en-US" sz="1000" b="1" kern="0" dirty="0">
              <a:latin typeface="Arial"/>
            </a:endParaRPr>
          </a:p>
          <a:p>
            <a:pPr lvl="0" algn="ctr" eaLnBrk="0" fontAlgn="base" hangingPunct="0">
              <a:spcBef>
                <a:spcPct val="0"/>
              </a:spcBef>
              <a:spcAft>
                <a:spcPct val="0"/>
              </a:spcAft>
            </a:pPr>
            <a:r>
              <a:rPr lang="en-US" sz="1000" b="1" kern="0" dirty="0">
                <a:latin typeface="Arial"/>
              </a:rPr>
              <a:t>TIFIA </a:t>
            </a:r>
          </a:p>
        </p:txBody>
      </p:sp>
      <p:sp>
        <p:nvSpPr>
          <p:cNvPr id="96" name="Rectangle 95"/>
          <p:cNvSpPr/>
          <p:nvPr/>
        </p:nvSpPr>
        <p:spPr>
          <a:xfrm>
            <a:off x="3832477" y="3340508"/>
            <a:ext cx="601448" cy="261610"/>
          </a:xfrm>
          <a:prstGeom prst="rect">
            <a:avLst/>
          </a:prstGeom>
        </p:spPr>
        <p:txBody>
          <a:bodyPr wrap="none">
            <a:spAutoFit/>
          </a:bodyPr>
          <a:lstStyle/>
          <a:p>
            <a:pPr lvl="0" algn="ctr" eaLnBrk="0" fontAlgn="base" hangingPunct="0">
              <a:spcBef>
                <a:spcPct val="0"/>
              </a:spcBef>
              <a:spcAft>
                <a:spcPct val="0"/>
              </a:spcAft>
            </a:pPr>
            <a:r>
              <a:rPr lang="en-US" sz="1100" b="1" i="1" kern="0" dirty="0">
                <a:solidFill>
                  <a:srgbClr val="C00000"/>
                </a:solidFill>
                <a:latin typeface="Arial"/>
              </a:rPr>
              <a:t>Loans</a:t>
            </a:r>
          </a:p>
        </p:txBody>
      </p:sp>
      <p:cxnSp>
        <p:nvCxnSpPr>
          <p:cNvPr id="97" name="Straight Connector 96"/>
          <p:cNvCxnSpPr>
            <a:endCxn id="93" idx="3"/>
          </p:cNvCxnSpPr>
          <p:nvPr/>
        </p:nvCxnSpPr>
        <p:spPr>
          <a:xfrm flipH="1">
            <a:off x="3829470" y="3587038"/>
            <a:ext cx="706006" cy="150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24831" y="1753113"/>
            <a:ext cx="1351754" cy="812855"/>
          </a:xfrm>
          <a:prstGeom prst="rect">
            <a:avLst/>
          </a:prstGeom>
        </p:spPr>
      </p:pic>
      <p:sp>
        <p:nvSpPr>
          <p:cNvPr id="47" name="Title 1">
            <a:extLst>
              <a:ext uri="{FF2B5EF4-FFF2-40B4-BE49-F238E27FC236}">
                <a16:creationId xmlns:a16="http://schemas.microsoft.com/office/drawing/2014/main" id="{23F20BAA-15F2-4F33-B8F1-B426FDF804B3}"/>
              </a:ext>
            </a:extLst>
          </p:cNvPr>
          <p:cNvSpPr>
            <a:spLocks noGrp="1"/>
          </p:cNvSpPr>
          <p:nvPr>
            <p:ph type="title"/>
          </p:nvPr>
        </p:nvSpPr>
        <p:spPr>
          <a:xfrm>
            <a:off x="2029968" y="66675"/>
            <a:ext cx="8067675" cy="847725"/>
          </a:xfrm>
        </p:spPr>
        <p:txBody>
          <a:bodyPr/>
          <a:lstStyle/>
          <a:p>
            <a:r>
              <a:rPr lang="en-US" dirty="0"/>
              <a:t>CONTRACTING STRUCTURE </a:t>
            </a:r>
          </a:p>
        </p:txBody>
      </p:sp>
    </p:spTree>
    <p:extLst>
      <p:ext uri="{BB962C8B-B14F-4D97-AF65-F5344CB8AC3E}">
        <p14:creationId xmlns:p14="http://schemas.microsoft.com/office/powerpoint/2010/main" val="243221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4667EB6D-79B3-4007-B23A-B48E9C411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96" t="8934" r="11320" b="137"/>
          <a:stretch/>
        </p:blipFill>
        <p:spPr>
          <a:xfrm>
            <a:off x="0" y="1169170"/>
            <a:ext cx="7900109" cy="5015883"/>
          </a:xfrm>
          <a:prstGeom prst="rect">
            <a:avLst/>
          </a:prstGeom>
          <a:noFill/>
          <a:ln>
            <a:noFill/>
          </a:ln>
        </p:spPr>
      </p:pic>
      <p:sp>
        <p:nvSpPr>
          <p:cNvPr id="4" name="Slide Number Placeholder 3">
            <a:extLst>
              <a:ext uri="{FF2B5EF4-FFF2-40B4-BE49-F238E27FC236}">
                <a16:creationId xmlns:a16="http://schemas.microsoft.com/office/drawing/2014/main" id="{9D0FCFA0-4EB1-4BBE-AADE-6A59B859BE3C}"/>
              </a:ext>
            </a:extLst>
          </p:cNvPr>
          <p:cNvSpPr>
            <a:spLocks noGrp="1"/>
          </p:cNvSpPr>
          <p:nvPr>
            <p:ph type="sldNum" sz="quarter" idx="12"/>
          </p:nvPr>
        </p:nvSpPr>
        <p:spPr/>
        <p:txBody>
          <a:bodyPr/>
          <a:lstStyle/>
          <a:p>
            <a:fld id="{E3F5FDF6-F296-48F6-8127-9747520FD479}" type="slidenum">
              <a:rPr lang="en-US" smtClean="0"/>
              <a:t>15</a:t>
            </a:fld>
            <a:endParaRPr lang="en-US"/>
          </a:p>
        </p:txBody>
      </p:sp>
      <p:sp>
        <p:nvSpPr>
          <p:cNvPr id="6" name="Rectangle 5">
            <a:extLst>
              <a:ext uri="{FF2B5EF4-FFF2-40B4-BE49-F238E27FC236}">
                <a16:creationId xmlns:a16="http://schemas.microsoft.com/office/drawing/2014/main" id="{768D1EB7-DC0C-46AE-A7F7-64A7DF741AAA}"/>
              </a:ext>
            </a:extLst>
          </p:cNvPr>
          <p:cNvSpPr/>
          <p:nvPr/>
        </p:nvSpPr>
        <p:spPr>
          <a:xfrm>
            <a:off x="7620000" y="914400"/>
            <a:ext cx="4572000" cy="5878096"/>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27301FB-EABC-4006-B671-38A5F9E837BF}"/>
              </a:ext>
            </a:extLst>
          </p:cNvPr>
          <p:cNvSpPr txBox="1">
            <a:spLocks/>
          </p:cNvSpPr>
          <p:nvPr/>
        </p:nvSpPr>
        <p:spPr>
          <a:xfrm>
            <a:off x="7793454" y="816634"/>
            <a:ext cx="4353776" cy="4831998"/>
          </a:xfrm>
          <a:prstGeom prst="rect">
            <a:avLst/>
          </a:prstGeom>
          <a:effectLst>
            <a:outerShdw blurRad="50800" dist="38100" dir="2700000" algn="tl" rotWithShape="0">
              <a:prstClr val="black">
                <a:alpha val="79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lang="en-US" sz="3200" b="1" u="none" kern="1200" cap="none" baseline="0" dirty="0">
                <a:solidFill>
                  <a:schemeClr val="bg1"/>
                </a:solidFill>
                <a:latin typeface="Arial Narrow" panose="020B0606020202030204" pitchFamily="34" charset="0"/>
                <a:ea typeface="+mn-ea"/>
                <a:cs typeface="+mn-cs"/>
              </a:defRPr>
            </a:lvl1pPr>
          </a:lstStyle>
          <a:p>
            <a:r>
              <a:rPr lang="en-US" sz="4200" dirty="0"/>
              <a:t>REAL ESTATE ACQUISITIONS</a:t>
            </a:r>
          </a:p>
        </p:txBody>
      </p:sp>
    </p:spTree>
    <p:extLst>
      <p:ext uri="{BB962C8B-B14F-4D97-AF65-F5344CB8AC3E}">
        <p14:creationId xmlns:p14="http://schemas.microsoft.com/office/powerpoint/2010/main" val="425998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9188-EF0D-4AA0-9822-33013C19B090}"/>
              </a:ext>
            </a:extLst>
          </p:cNvPr>
          <p:cNvSpPr>
            <a:spLocks noGrp="1"/>
          </p:cNvSpPr>
          <p:nvPr>
            <p:ph type="title"/>
          </p:nvPr>
        </p:nvSpPr>
        <p:spPr/>
        <p:txBody>
          <a:bodyPr/>
          <a:lstStyle/>
          <a:p>
            <a:r>
              <a:rPr lang="en-US" dirty="0"/>
              <a:t>PURPLE LINE CORRIDOR </a:t>
            </a:r>
          </a:p>
        </p:txBody>
      </p:sp>
      <p:sp>
        <p:nvSpPr>
          <p:cNvPr id="3" name="Content Placeholder 2">
            <a:extLst>
              <a:ext uri="{FF2B5EF4-FFF2-40B4-BE49-F238E27FC236}">
                <a16:creationId xmlns:a16="http://schemas.microsoft.com/office/drawing/2014/main" id="{62C5513B-4324-4E71-8D72-B09EA9401208}"/>
              </a:ext>
            </a:extLst>
          </p:cNvPr>
          <p:cNvSpPr>
            <a:spLocks noGrp="1"/>
          </p:cNvSpPr>
          <p:nvPr>
            <p:ph idx="1"/>
          </p:nvPr>
        </p:nvSpPr>
        <p:spPr/>
        <p:txBody>
          <a:bodyPr/>
          <a:lstStyle/>
          <a:p>
            <a:pPr>
              <a:lnSpc>
                <a:spcPct val="100000"/>
              </a:lnSpc>
              <a:spcAft>
                <a:spcPts val="600"/>
              </a:spcAft>
              <a:buClr>
                <a:srgbClr val="9751CB"/>
              </a:buClr>
            </a:pPr>
            <a:r>
              <a:rPr lang="en-US" sz="2400" dirty="0"/>
              <a:t>Developed urban/suburban corridor</a:t>
            </a:r>
          </a:p>
          <a:p>
            <a:pPr>
              <a:lnSpc>
                <a:spcPct val="100000"/>
              </a:lnSpc>
              <a:spcAft>
                <a:spcPts val="600"/>
              </a:spcAft>
              <a:buClr>
                <a:srgbClr val="9751CB"/>
              </a:buClr>
            </a:pPr>
            <a:r>
              <a:rPr lang="en-US" sz="2400" dirty="0"/>
              <a:t>Mix of residential and commercial areas</a:t>
            </a:r>
          </a:p>
          <a:p>
            <a:pPr>
              <a:lnSpc>
                <a:spcPct val="100000"/>
              </a:lnSpc>
              <a:spcAft>
                <a:spcPts val="600"/>
              </a:spcAft>
              <a:buClr>
                <a:srgbClr val="9751CB"/>
              </a:buClr>
            </a:pPr>
            <a:r>
              <a:rPr lang="en-US" sz="2400" dirty="0"/>
              <a:t>Purple Line would generally operate on or adjacent to existing streets</a:t>
            </a:r>
          </a:p>
          <a:p>
            <a:pPr>
              <a:lnSpc>
                <a:spcPct val="100000"/>
              </a:lnSpc>
              <a:spcAft>
                <a:spcPts val="600"/>
              </a:spcAft>
              <a:buClr>
                <a:srgbClr val="9751CB"/>
              </a:buClr>
            </a:pPr>
            <a:r>
              <a:rPr lang="en-US" sz="2400" dirty="0"/>
              <a:t>West segment former B&amp;O railroad corridor </a:t>
            </a:r>
          </a:p>
          <a:p>
            <a:endParaRPr lang="en-US" dirty="0"/>
          </a:p>
        </p:txBody>
      </p:sp>
      <p:sp>
        <p:nvSpPr>
          <p:cNvPr id="4" name="Slide Number Placeholder 3">
            <a:extLst>
              <a:ext uri="{FF2B5EF4-FFF2-40B4-BE49-F238E27FC236}">
                <a16:creationId xmlns:a16="http://schemas.microsoft.com/office/drawing/2014/main" id="{1D1E7076-9CA6-4BBB-89A9-C5E474B5ECA5}"/>
              </a:ext>
            </a:extLst>
          </p:cNvPr>
          <p:cNvSpPr>
            <a:spLocks noGrp="1"/>
          </p:cNvSpPr>
          <p:nvPr>
            <p:ph type="sldNum" sz="quarter" idx="12"/>
          </p:nvPr>
        </p:nvSpPr>
        <p:spPr/>
        <p:txBody>
          <a:bodyPr/>
          <a:lstStyle/>
          <a:p>
            <a:fld id="{E3F5FDF6-F296-48F6-8127-9747520FD479}" type="slidenum">
              <a:rPr lang="en-US" smtClean="0"/>
              <a:t>16</a:t>
            </a:fld>
            <a:endParaRPr lang="en-US"/>
          </a:p>
        </p:txBody>
      </p:sp>
      <p:pic>
        <p:nvPicPr>
          <p:cNvPr id="5" name="Picture 4">
            <a:extLst>
              <a:ext uri="{FF2B5EF4-FFF2-40B4-BE49-F238E27FC236}">
                <a16:creationId xmlns:a16="http://schemas.microsoft.com/office/drawing/2014/main" id="{328A8F8B-D8E5-400D-B2FF-EB8B894FED6D}"/>
              </a:ext>
            </a:extLst>
          </p:cNvPr>
          <p:cNvPicPr>
            <a:picLocks noChangeAspect="1" noChangeArrowheads="1"/>
          </p:cNvPicPr>
          <p:nvPr/>
        </p:nvPicPr>
        <p:blipFill>
          <a:blip r:embed="rId2" cstate="print"/>
          <a:srcRect l="9267" t="11446" r="50000" b="6600"/>
          <a:stretch>
            <a:fillRect/>
          </a:stretch>
        </p:blipFill>
        <p:spPr bwMode="auto">
          <a:xfrm>
            <a:off x="778780" y="3383598"/>
            <a:ext cx="3828730" cy="3081344"/>
          </a:xfrm>
          <a:prstGeom prst="rect">
            <a:avLst/>
          </a:prstGeom>
          <a:ln w="28575">
            <a:solidFill>
              <a:srgbClr val="7030A0"/>
            </a:solidFill>
          </a:ln>
          <a:effectLst>
            <a:outerShdw blurRad="50800" dist="127000" dir="2700000" algn="tl" rotWithShape="0">
              <a:prstClr val="black">
                <a:alpha val="40000"/>
              </a:prstClr>
            </a:outerShdw>
          </a:effectLst>
        </p:spPr>
      </p:pic>
      <p:pic>
        <p:nvPicPr>
          <p:cNvPr id="6" name="Picture 4" descr="44 University Blvd">
            <a:extLst>
              <a:ext uri="{FF2B5EF4-FFF2-40B4-BE49-F238E27FC236}">
                <a16:creationId xmlns:a16="http://schemas.microsoft.com/office/drawing/2014/main" id="{9F0B61C2-CA4F-4B72-A8FF-C7494E6930C8}"/>
              </a:ext>
            </a:extLst>
          </p:cNvPr>
          <p:cNvPicPr>
            <a:picLocks noChangeAspect="1" noChangeArrowheads="1"/>
          </p:cNvPicPr>
          <p:nvPr/>
        </p:nvPicPr>
        <p:blipFill>
          <a:blip r:embed="rId3" cstate="print"/>
          <a:srcRect/>
          <a:stretch>
            <a:fillRect/>
          </a:stretch>
        </p:blipFill>
        <p:spPr bwMode="auto">
          <a:xfrm>
            <a:off x="6447062" y="3383598"/>
            <a:ext cx="4028588" cy="3046831"/>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1100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D0AF-756C-4CEA-BE4D-6C92160C09C6}"/>
              </a:ext>
            </a:extLst>
          </p:cNvPr>
          <p:cNvSpPr>
            <a:spLocks noGrp="1"/>
          </p:cNvSpPr>
          <p:nvPr>
            <p:ph type="title"/>
          </p:nvPr>
        </p:nvSpPr>
        <p:spPr/>
        <p:txBody>
          <a:bodyPr/>
          <a:lstStyle/>
          <a:p>
            <a:r>
              <a:rPr lang="en-US" dirty="0"/>
              <a:t>PROPERTY ACQUISITION CHALLENGES</a:t>
            </a:r>
          </a:p>
        </p:txBody>
      </p:sp>
      <p:sp>
        <p:nvSpPr>
          <p:cNvPr id="3" name="Content Placeholder 2">
            <a:extLst>
              <a:ext uri="{FF2B5EF4-FFF2-40B4-BE49-F238E27FC236}">
                <a16:creationId xmlns:a16="http://schemas.microsoft.com/office/drawing/2014/main" id="{C044A91C-5B9C-4E3E-B607-B6C99713C9F1}"/>
              </a:ext>
            </a:extLst>
          </p:cNvPr>
          <p:cNvSpPr>
            <a:spLocks noGrp="1"/>
          </p:cNvSpPr>
          <p:nvPr>
            <p:ph idx="1"/>
          </p:nvPr>
        </p:nvSpPr>
        <p:spPr/>
        <p:txBody>
          <a:bodyPr/>
          <a:lstStyle/>
          <a:p>
            <a:pPr>
              <a:lnSpc>
                <a:spcPct val="100000"/>
              </a:lnSpc>
              <a:spcAft>
                <a:spcPts val="600"/>
              </a:spcAft>
              <a:buClr>
                <a:srgbClr val="9751CB"/>
              </a:buClr>
            </a:pPr>
            <a:r>
              <a:rPr lang="en-US" sz="2600" dirty="0"/>
              <a:t>Large Number of Acquisitions</a:t>
            </a:r>
          </a:p>
          <a:p>
            <a:pPr>
              <a:lnSpc>
                <a:spcPct val="100000"/>
              </a:lnSpc>
              <a:spcAft>
                <a:spcPts val="600"/>
              </a:spcAft>
              <a:buClr>
                <a:srgbClr val="9751CB"/>
              </a:buClr>
            </a:pPr>
            <a:r>
              <a:rPr lang="en-US" sz="2600" dirty="0"/>
              <a:t>Long Term Construction</a:t>
            </a:r>
          </a:p>
          <a:p>
            <a:pPr>
              <a:lnSpc>
                <a:spcPct val="100000"/>
              </a:lnSpc>
              <a:spcAft>
                <a:spcPts val="600"/>
              </a:spcAft>
              <a:buClr>
                <a:srgbClr val="9751CB"/>
              </a:buClr>
            </a:pPr>
            <a:r>
              <a:rPr lang="en-US" sz="2600" dirty="0"/>
              <a:t>Acquisitions at 30% Design</a:t>
            </a:r>
          </a:p>
          <a:p>
            <a:pPr>
              <a:lnSpc>
                <a:spcPct val="100000"/>
              </a:lnSpc>
              <a:spcAft>
                <a:spcPts val="600"/>
              </a:spcAft>
              <a:buClr>
                <a:srgbClr val="9751CB"/>
              </a:buClr>
            </a:pPr>
            <a:r>
              <a:rPr lang="en-US" sz="2600" dirty="0"/>
              <a:t>Project Schedule and MTA Risk</a:t>
            </a:r>
          </a:p>
          <a:p>
            <a:pPr>
              <a:lnSpc>
                <a:spcPct val="100000"/>
              </a:lnSpc>
              <a:spcAft>
                <a:spcPts val="600"/>
              </a:spcAft>
              <a:buClr>
                <a:srgbClr val="9751CB"/>
              </a:buClr>
            </a:pPr>
            <a:r>
              <a:rPr lang="en-US" sz="2600" dirty="0"/>
              <a:t>Lack of Quick-Take Condemnation</a:t>
            </a:r>
          </a:p>
          <a:p>
            <a:pPr>
              <a:lnSpc>
                <a:spcPct val="100000"/>
              </a:lnSpc>
              <a:spcAft>
                <a:spcPts val="600"/>
              </a:spcAft>
              <a:buClr>
                <a:srgbClr val="9751CB"/>
              </a:buClr>
            </a:pPr>
            <a:r>
              <a:rPr lang="en-US" sz="2600" dirty="0"/>
              <a:t>Railroad Property Acquisition</a:t>
            </a:r>
          </a:p>
          <a:p>
            <a:pPr>
              <a:lnSpc>
                <a:spcPct val="100000"/>
              </a:lnSpc>
              <a:spcAft>
                <a:spcPts val="600"/>
              </a:spcAft>
              <a:buClr>
                <a:srgbClr val="9751CB"/>
              </a:buClr>
            </a:pPr>
            <a:r>
              <a:rPr lang="en-US" sz="2600" dirty="0"/>
              <a:t>Team Organization</a:t>
            </a:r>
          </a:p>
          <a:p>
            <a:endParaRPr lang="en-US" dirty="0"/>
          </a:p>
        </p:txBody>
      </p:sp>
      <p:sp>
        <p:nvSpPr>
          <p:cNvPr id="4" name="Slide Number Placeholder 3">
            <a:extLst>
              <a:ext uri="{FF2B5EF4-FFF2-40B4-BE49-F238E27FC236}">
                <a16:creationId xmlns:a16="http://schemas.microsoft.com/office/drawing/2014/main" id="{3212B9ED-5419-45A8-A951-711EE0239676}"/>
              </a:ext>
            </a:extLst>
          </p:cNvPr>
          <p:cNvSpPr>
            <a:spLocks noGrp="1"/>
          </p:cNvSpPr>
          <p:nvPr>
            <p:ph type="sldNum" sz="quarter" idx="12"/>
          </p:nvPr>
        </p:nvSpPr>
        <p:spPr/>
        <p:txBody>
          <a:bodyPr/>
          <a:lstStyle/>
          <a:p>
            <a:fld id="{E3F5FDF6-F296-48F6-8127-9747520FD479}" type="slidenum">
              <a:rPr lang="en-US" smtClean="0"/>
              <a:t>17</a:t>
            </a:fld>
            <a:endParaRPr lang="en-US"/>
          </a:p>
        </p:txBody>
      </p:sp>
      <p:pic>
        <p:nvPicPr>
          <p:cNvPr id="6" name="Picture 4">
            <a:extLst>
              <a:ext uri="{FF2B5EF4-FFF2-40B4-BE49-F238E27FC236}">
                <a16:creationId xmlns:a16="http://schemas.microsoft.com/office/drawing/2014/main" id="{3837B3BC-C36A-456F-A6F9-9597F79D3CB0}"/>
              </a:ext>
            </a:extLst>
          </p:cNvPr>
          <p:cNvPicPr>
            <a:picLocks noChangeAspect="1" noChangeArrowheads="1"/>
          </p:cNvPicPr>
          <p:nvPr/>
        </p:nvPicPr>
        <p:blipFill>
          <a:blip r:embed="rId2" cstate="print"/>
          <a:srcRect l="9267" t="11446" r="50000" b="6600"/>
          <a:stretch>
            <a:fillRect/>
          </a:stretch>
        </p:blipFill>
        <p:spPr bwMode="auto">
          <a:xfrm>
            <a:off x="8474281" y="1816868"/>
            <a:ext cx="3441493" cy="3006996"/>
          </a:xfrm>
          <a:prstGeom prst="rect">
            <a:avLst/>
          </a:prstGeom>
          <a:ln w="28575">
            <a:solidFill>
              <a:srgbClr val="7030A0"/>
            </a:solidFill>
          </a:ln>
          <a:effectLst>
            <a:outerShdw blurRad="50800" dist="127000" dir="2700000" algn="tl" rotWithShape="0">
              <a:prstClr val="black">
                <a:alpha val="40000"/>
              </a:prstClr>
            </a:outerShdw>
          </a:effectLst>
        </p:spPr>
      </p:pic>
      <p:sp>
        <p:nvSpPr>
          <p:cNvPr id="7" name="TextBox 6">
            <a:extLst>
              <a:ext uri="{FF2B5EF4-FFF2-40B4-BE49-F238E27FC236}">
                <a16:creationId xmlns:a16="http://schemas.microsoft.com/office/drawing/2014/main" id="{344B92B3-5A15-4460-A636-F7EAABBCCB2C}"/>
              </a:ext>
            </a:extLst>
          </p:cNvPr>
          <p:cNvSpPr txBox="1"/>
          <p:nvPr/>
        </p:nvSpPr>
        <p:spPr>
          <a:xfrm>
            <a:off x="9050285" y="1305154"/>
            <a:ext cx="2551165" cy="461665"/>
          </a:xfrm>
          <a:prstGeom prst="rect">
            <a:avLst/>
          </a:prstGeom>
          <a:noFill/>
        </p:spPr>
        <p:txBody>
          <a:bodyPr wrap="square" rtlCol="0">
            <a:spAutoFit/>
          </a:bodyPr>
          <a:lstStyle/>
          <a:p>
            <a:pPr algn="ctr"/>
            <a:r>
              <a:rPr lang="en-US" sz="1200" i="1" dirty="0">
                <a:solidFill>
                  <a:srgbClr val="7030A0"/>
                </a:solidFill>
              </a:rPr>
              <a:t>MD 384/Colesville Road </a:t>
            </a:r>
          </a:p>
          <a:p>
            <a:pPr algn="ctr"/>
            <a:r>
              <a:rPr lang="en-US" sz="1200" i="1" dirty="0">
                <a:solidFill>
                  <a:srgbClr val="7030A0"/>
                </a:solidFill>
              </a:rPr>
              <a:t>View of CSX railroad bridge</a:t>
            </a:r>
          </a:p>
        </p:txBody>
      </p:sp>
      <p:pic>
        <p:nvPicPr>
          <p:cNvPr id="8" name="Picture 2" descr="\\Rkkm\v2010\2010\10025_PurpLnSup\ROW\RAMPS\Property Displacements Montgomery County\Photos-2012-0118\W50\100_9453.JPG">
            <a:extLst>
              <a:ext uri="{FF2B5EF4-FFF2-40B4-BE49-F238E27FC236}">
                <a16:creationId xmlns:a16="http://schemas.microsoft.com/office/drawing/2014/main" id="{89CFE6F5-E5FB-4696-8BC2-92B02C4E907E}"/>
              </a:ext>
            </a:extLst>
          </p:cNvPr>
          <p:cNvPicPr>
            <a:picLocks noChangeAspect="1" noChangeArrowheads="1"/>
          </p:cNvPicPr>
          <p:nvPr/>
        </p:nvPicPr>
        <p:blipFill>
          <a:blip r:embed="rId3" cstate="print"/>
          <a:srcRect t="33641"/>
          <a:stretch>
            <a:fillRect/>
          </a:stretch>
        </p:blipFill>
        <p:spPr bwMode="auto">
          <a:xfrm>
            <a:off x="6766032" y="4210655"/>
            <a:ext cx="3729521" cy="1856382"/>
          </a:xfrm>
          <a:prstGeom prst="rect">
            <a:avLst/>
          </a:prstGeom>
          <a:ln w="28575">
            <a:solidFill>
              <a:srgbClr val="7030A0"/>
            </a:solidFill>
          </a:ln>
          <a:effectLst>
            <a:outerShdw blurRad="50800" dist="127000" dir="2700000" algn="tl" rotWithShape="0">
              <a:prstClr val="black">
                <a:alpha val="40000"/>
              </a:prstClr>
            </a:outerShdw>
          </a:effectLst>
        </p:spPr>
      </p:pic>
      <p:sp>
        <p:nvSpPr>
          <p:cNvPr id="9" name="TextBox 8">
            <a:extLst>
              <a:ext uri="{FF2B5EF4-FFF2-40B4-BE49-F238E27FC236}">
                <a16:creationId xmlns:a16="http://schemas.microsoft.com/office/drawing/2014/main" id="{D84E227C-545E-4427-9726-5B087FEEECB8}"/>
              </a:ext>
            </a:extLst>
          </p:cNvPr>
          <p:cNvSpPr txBox="1"/>
          <p:nvPr/>
        </p:nvSpPr>
        <p:spPr>
          <a:xfrm>
            <a:off x="7769245" y="6146255"/>
            <a:ext cx="1909946" cy="276999"/>
          </a:xfrm>
          <a:prstGeom prst="rect">
            <a:avLst/>
          </a:prstGeom>
          <a:noFill/>
        </p:spPr>
        <p:txBody>
          <a:bodyPr wrap="none" rtlCol="0">
            <a:spAutoFit/>
          </a:bodyPr>
          <a:lstStyle/>
          <a:p>
            <a:pPr algn="ctr"/>
            <a:r>
              <a:rPr lang="en-US" sz="1200" i="1" dirty="0">
                <a:solidFill>
                  <a:srgbClr val="7030A0"/>
                </a:solidFill>
              </a:rPr>
              <a:t>16</a:t>
            </a:r>
            <a:r>
              <a:rPr lang="en-US" sz="1200" i="1" baseline="30000" dirty="0">
                <a:solidFill>
                  <a:srgbClr val="7030A0"/>
                </a:solidFill>
              </a:rPr>
              <a:t>th</a:t>
            </a:r>
            <a:r>
              <a:rPr lang="en-US" sz="1200" i="1" dirty="0">
                <a:solidFill>
                  <a:srgbClr val="7030A0"/>
                </a:solidFill>
              </a:rPr>
              <a:t> Street Shopping Center</a:t>
            </a:r>
          </a:p>
        </p:txBody>
      </p:sp>
    </p:spTree>
    <p:extLst>
      <p:ext uri="{BB962C8B-B14F-4D97-AF65-F5344CB8AC3E}">
        <p14:creationId xmlns:p14="http://schemas.microsoft.com/office/powerpoint/2010/main" val="376131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9E4E-36DD-4505-AB55-CDFAEFFF6D00}"/>
              </a:ext>
            </a:extLst>
          </p:cNvPr>
          <p:cNvSpPr>
            <a:spLocks noGrp="1"/>
          </p:cNvSpPr>
          <p:nvPr>
            <p:ph type="title"/>
          </p:nvPr>
        </p:nvSpPr>
        <p:spPr/>
        <p:txBody>
          <a:bodyPr/>
          <a:lstStyle/>
          <a:p>
            <a:r>
              <a:rPr lang="en-US" dirty="0"/>
              <a:t>PURPLE LINE ACQUISITIONS</a:t>
            </a:r>
          </a:p>
        </p:txBody>
      </p:sp>
      <p:sp>
        <p:nvSpPr>
          <p:cNvPr id="3" name="Content Placeholder 2">
            <a:extLst>
              <a:ext uri="{FF2B5EF4-FFF2-40B4-BE49-F238E27FC236}">
                <a16:creationId xmlns:a16="http://schemas.microsoft.com/office/drawing/2014/main" id="{A7C15687-2950-4F60-840F-551FD0FFB77F}"/>
              </a:ext>
            </a:extLst>
          </p:cNvPr>
          <p:cNvSpPr>
            <a:spLocks noGrp="1"/>
          </p:cNvSpPr>
          <p:nvPr>
            <p:ph idx="1"/>
          </p:nvPr>
        </p:nvSpPr>
        <p:spPr/>
        <p:txBody>
          <a:bodyPr>
            <a:normAutofit fontScale="92500" lnSpcReduction="10000"/>
          </a:bodyPr>
          <a:lstStyle/>
          <a:p>
            <a:pPr>
              <a:lnSpc>
                <a:spcPct val="100000"/>
              </a:lnSpc>
              <a:spcAft>
                <a:spcPts val="600"/>
              </a:spcAft>
              <a:buClr>
                <a:srgbClr val="9751CB"/>
              </a:buClr>
            </a:pPr>
            <a:r>
              <a:rPr lang="en-US" sz="2600" dirty="0"/>
              <a:t>Over 600 properties impacted by the Purple Line requiring acquisitions totaling approximately 86 acres.</a:t>
            </a:r>
          </a:p>
          <a:p>
            <a:pPr>
              <a:lnSpc>
                <a:spcPct val="100000"/>
              </a:lnSpc>
              <a:spcAft>
                <a:spcPts val="600"/>
              </a:spcAft>
              <a:buClr>
                <a:srgbClr val="9751CB"/>
              </a:buClr>
            </a:pPr>
            <a:r>
              <a:rPr lang="en-US" sz="2600" dirty="0"/>
              <a:t>Partial Acquisitions: 82%</a:t>
            </a:r>
          </a:p>
          <a:p>
            <a:pPr>
              <a:lnSpc>
                <a:spcPct val="100000"/>
              </a:lnSpc>
              <a:spcAft>
                <a:spcPts val="600"/>
              </a:spcAft>
              <a:buClr>
                <a:srgbClr val="9751CB"/>
              </a:buClr>
            </a:pPr>
            <a:r>
              <a:rPr lang="en-US" sz="2600" dirty="0"/>
              <a:t>Full Acquisitions: 18%</a:t>
            </a:r>
          </a:p>
          <a:p>
            <a:pPr>
              <a:lnSpc>
                <a:spcPct val="100000"/>
              </a:lnSpc>
              <a:spcAft>
                <a:spcPts val="600"/>
              </a:spcAft>
              <a:buClr>
                <a:srgbClr val="9751CB"/>
              </a:buClr>
            </a:pPr>
            <a:r>
              <a:rPr lang="en-US" sz="2600" dirty="0"/>
              <a:t>85% of Purple Line acquisitions located adjacent to State-owned Right of Way</a:t>
            </a:r>
          </a:p>
          <a:p>
            <a:pPr>
              <a:lnSpc>
                <a:spcPct val="100000"/>
              </a:lnSpc>
              <a:spcAft>
                <a:spcPts val="600"/>
              </a:spcAft>
              <a:buClr>
                <a:srgbClr val="9751CB"/>
              </a:buClr>
            </a:pPr>
            <a:r>
              <a:rPr lang="en-US" sz="2600" dirty="0"/>
              <a:t>Total Acquisitions include:</a:t>
            </a:r>
          </a:p>
          <a:p>
            <a:pPr lvl="1">
              <a:lnSpc>
                <a:spcPct val="100000"/>
              </a:lnSpc>
              <a:spcAft>
                <a:spcPts val="600"/>
              </a:spcAft>
              <a:buClr>
                <a:srgbClr val="9751CB"/>
              </a:buClr>
            </a:pPr>
            <a:r>
              <a:rPr lang="en-US" sz="2200" dirty="0"/>
              <a:t>Gas Stations</a:t>
            </a:r>
          </a:p>
          <a:p>
            <a:pPr lvl="1">
              <a:lnSpc>
                <a:spcPct val="100000"/>
              </a:lnSpc>
              <a:spcAft>
                <a:spcPts val="600"/>
              </a:spcAft>
              <a:buClr>
                <a:srgbClr val="9751CB"/>
              </a:buClr>
            </a:pPr>
            <a:r>
              <a:rPr lang="en-US" sz="2200" dirty="0"/>
              <a:t>Apartment Units</a:t>
            </a:r>
          </a:p>
          <a:p>
            <a:pPr lvl="1">
              <a:lnSpc>
                <a:spcPct val="100000"/>
              </a:lnSpc>
              <a:spcAft>
                <a:spcPts val="600"/>
              </a:spcAft>
              <a:buClr>
                <a:srgbClr val="9751CB"/>
              </a:buClr>
            </a:pPr>
            <a:r>
              <a:rPr lang="en-US" sz="2200" dirty="0"/>
              <a:t>Strip Retail Centers</a:t>
            </a:r>
          </a:p>
          <a:p>
            <a:pPr lvl="1">
              <a:lnSpc>
                <a:spcPct val="100000"/>
              </a:lnSpc>
              <a:spcAft>
                <a:spcPts val="600"/>
              </a:spcAft>
              <a:buClr>
                <a:srgbClr val="9751CB"/>
              </a:buClr>
            </a:pPr>
            <a:r>
              <a:rPr lang="en-US" sz="2200" dirty="0"/>
              <a:t>Office Properties</a:t>
            </a:r>
          </a:p>
          <a:p>
            <a:pPr lvl="1">
              <a:lnSpc>
                <a:spcPct val="100000"/>
              </a:lnSpc>
              <a:spcAft>
                <a:spcPts val="600"/>
              </a:spcAft>
              <a:buClr>
                <a:srgbClr val="9751CB"/>
              </a:buClr>
            </a:pPr>
            <a:r>
              <a:rPr lang="en-US" sz="2200" dirty="0"/>
              <a:t>Single Family Dwellings</a:t>
            </a:r>
          </a:p>
          <a:p>
            <a:endParaRPr lang="en-US" dirty="0"/>
          </a:p>
        </p:txBody>
      </p:sp>
      <p:sp>
        <p:nvSpPr>
          <p:cNvPr id="4" name="Slide Number Placeholder 3">
            <a:extLst>
              <a:ext uri="{FF2B5EF4-FFF2-40B4-BE49-F238E27FC236}">
                <a16:creationId xmlns:a16="http://schemas.microsoft.com/office/drawing/2014/main" id="{084619C7-AF92-4667-A2EC-31BD9EF6CECE}"/>
              </a:ext>
            </a:extLst>
          </p:cNvPr>
          <p:cNvSpPr>
            <a:spLocks noGrp="1"/>
          </p:cNvSpPr>
          <p:nvPr>
            <p:ph type="sldNum" sz="quarter" idx="12"/>
          </p:nvPr>
        </p:nvSpPr>
        <p:spPr/>
        <p:txBody>
          <a:bodyPr/>
          <a:lstStyle/>
          <a:p>
            <a:fld id="{E3F5FDF6-F296-48F6-8127-9747520FD479}" type="slidenum">
              <a:rPr lang="en-US" smtClean="0"/>
              <a:t>18</a:t>
            </a:fld>
            <a:endParaRPr lang="en-US"/>
          </a:p>
        </p:txBody>
      </p:sp>
      <p:pic>
        <p:nvPicPr>
          <p:cNvPr id="5" name="Picture 3" descr="\\Rkkm\v2010\2010\10025_PurpLnSup\ROW\RAMPS\Property Displacements Montgomery County\Photos-2012-0118\W103-105\100_9421.JPG">
            <a:extLst>
              <a:ext uri="{FF2B5EF4-FFF2-40B4-BE49-F238E27FC236}">
                <a16:creationId xmlns:a16="http://schemas.microsoft.com/office/drawing/2014/main" id="{2F701991-21AD-4432-91D9-1BAB5A06B287}"/>
              </a:ext>
            </a:extLst>
          </p:cNvPr>
          <p:cNvPicPr>
            <a:picLocks noChangeAspect="1" noChangeArrowheads="1"/>
          </p:cNvPicPr>
          <p:nvPr/>
        </p:nvPicPr>
        <p:blipFill>
          <a:blip r:embed="rId2" cstate="print"/>
          <a:srcRect t="25275" b="11863"/>
          <a:stretch>
            <a:fillRect/>
          </a:stretch>
        </p:blipFill>
        <p:spPr bwMode="auto">
          <a:xfrm>
            <a:off x="7175735" y="4236448"/>
            <a:ext cx="4658906" cy="2196758"/>
          </a:xfrm>
          <a:prstGeom prst="rect">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82B2037-A917-43C1-BAA5-41009DC656FD}"/>
              </a:ext>
            </a:extLst>
          </p:cNvPr>
          <p:cNvSpPr txBox="1"/>
          <p:nvPr/>
        </p:nvSpPr>
        <p:spPr>
          <a:xfrm>
            <a:off x="8377150" y="3895658"/>
            <a:ext cx="2679901" cy="276999"/>
          </a:xfrm>
          <a:prstGeom prst="rect">
            <a:avLst/>
          </a:prstGeom>
          <a:noFill/>
        </p:spPr>
        <p:txBody>
          <a:bodyPr wrap="none" rtlCol="0">
            <a:spAutoFit/>
          </a:bodyPr>
          <a:lstStyle/>
          <a:p>
            <a:pPr algn="ctr"/>
            <a:r>
              <a:rPr lang="en-US" sz="1200" i="1" dirty="0">
                <a:solidFill>
                  <a:srgbClr val="7030A0"/>
                </a:solidFill>
              </a:rPr>
              <a:t>Business Acquisitions at Brookville Road</a:t>
            </a:r>
          </a:p>
        </p:txBody>
      </p:sp>
    </p:spTree>
    <p:extLst>
      <p:ext uri="{BB962C8B-B14F-4D97-AF65-F5344CB8AC3E}">
        <p14:creationId xmlns:p14="http://schemas.microsoft.com/office/powerpoint/2010/main" val="203994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A1F9-EC38-4F70-B802-322EB1EBBA78}"/>
              </a:ext>
            </a:extLst>
          </p:cNvPr>
          <p:cNvSpPr>
            <a:spLocks noGrp="1"/>
          </p:cNvSpPr>
          <p:nvPr>
            <p:ph type="title"/>
          </p:nvPr>
        </p:nvSpPr>
        <p:spPr/>
        <p:txBody>
          <a:bodyPr/>
          <a:lstStyle/>
          <a:p>
            <a:r>
              <a:rPr lang="en-US" dirty="0"/>
              <a:t>UTILITY RELOCATIONS</a:t>
            </a:r>
          </a:p>
        </p:txBody>
      </p:sp>
      <p:sp>
        <p:nvSpPr>
          <p:cNvPr id="4" name="Slide Number Placeholder 3">
            <a:extLst>
              <a:ext uri="{FF2B5EF4-FFF2-40B4-BE49-F238E27FC236}">
                <a16:creationId xmlns:a16="http://schemas.microsoft.com/office/drawing/2014/main" id="{E177F3E2-A3DC-4E87-BF0F-153DC3C535B7}"/>
              </a:ext>
            </a:extLst>
          </p:cNvPr>
          <p:cNvSpPr>
            <a:spLocks noGrp="1"/>
          </p:cNvSpPr>
          <p:nvPr>
            <p:ph type="sldNum" sz="quarter" idx="12"/>
          </p:nvPr>
        </p:nvSpPr>
        <p:spPr/>
        <p:txBody>
          <a:bodyPr/>
          <a:lstStyle/>
          <a:p>
            <a:fld id="{E3F5FDF6-F296-48F6-8127-9747520FD479}" type="slidenum">
              <a:rPr lang="en-US" smtClean="0"/>
              <a:t>19</a:t>
            </a:fld>
            <a:endParaRPr lang="en-US"/>
          </a:p>
        </p:txBody>
      </p:sp>
      <p:pic>
        <p:nvPicPr>
          <p:cNvPr id="5" name="Picture 4">
            <a:extLst>
              <a:ext uri="{FF2B5EF4-FFF2-40B4-BE49-F238E27FC236}">
                <a16:creationId xmlns:a16="http://schemas.microsoft.com/office/drawing/2014/main" id="{62673C70-77F2-45C0-8E02-1D46EA3B23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10"/>
          <a:stretch/>
        </p:blipFill>
        <p:spPr>
          <a:xfrm>
            <a:off x="-12189" y="1510748"/>
            <a:ext cx="12206747" cy="4268615"/>
          </a:xfrm>
          <a:prstGeom prst="rect">
            <a:avLst/>
          </a:prstGeom>
        </p:spPr>
      </p:pic>
    </p:spTree>
    <p:extLst>
      <p:ext uri="{BB962C8B-B14F-4D97-AF65-F5344CB8AC3E}">
        <p14:creationId xmlns:p14="http://schemas.microsoft.com/office/powerpoint/2010/main" val="15690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968" y="66675"/>
            <a:ext cx="8067675" cy="847725"/>
          </a:xfrm>
        </p:spPr>
        <p:txBody>
          <a:bodyPr>
            <a:normAutofit/>
          </a:bodyPr>
          <a:lstStyle/>
          <a:p>
            <a:r>
              <a:rPr lang="en-US" dirty="0"/>
              <a:t>PRESENTER</a:t>
            </a:r>
          </a:p>
        </p:txBody>
      </p:sp>
      <p:sp>
        <p:nvSpPr>
          <p:cNvPr id="4" name="Slide Number Placeholder 3"/>
          <p:cNvSpPr>
            <a:spLocks noGrp="1"/>
          </p:cNvSpPr>
          <p:nvPr>
            <p:ph type="sldNum" sz="quarter" idx="12"/>
          </p:nvPr>
        </p:nvSpPr>
        <p:spPr>
          <a:xfrm>
            <a:off x="11353799" y="6356350"/>
            <a:ext cx="561975" cy="365125"/>
          </a:xfrm>
          <a:prstGeom prst="rect">
            <a:avLst/>
          </a:prstGeom>
        </p:spPr>
        <p:txBody>
          <a:bodyPr/>
          <a:lstStyle/>
          <a:p>
            <a:fld id="{81F2D188-905E-4255-B70B-9F047BBA0FDA}" type="slidenum">
              <a:rPr lang="en-US" smtClean="0"/>
              <a:pPr/>
              <a:t>2</a:t>
            </a:fld>
            <a:endParaRPr lang="en-US" dirty="0"/>
          </a:p>
        </p:txBody>
      </p:sp>
      <p:pic>
        <p:nvPicPr>
          <p:cNvPr id="7" name="Picture 6">
            <a:extLst>
              <a:ext uri="{FF2B5EF4-FFF2-40B4-BE49-F238E27FC236}">
                <a16:creationId xmlns:a16="http://schemas.microsoft.com/office/drawing/2014/main" id="{9B4F6413-7588-4AE2-9421-25D80F7D17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914174"/>
            <a:ext cx="3888508" cy="5832764"/>
          </a:xfrm>
          <a:prstGeom prst="rect">
            <a:avLst/>
          </a:prstGeom>
          <a:ln w="19050">
            <a:solidFill>
              <a:srgbClr val="65499F"/>
            </a:solidFill>
          </a:ln>
          <a:effectLst/>
        </p:spPr>
      </p:pic>
      <p:sp>
        <p:nvSpPr>
          <p:cNvPr id="8" name="Rectangle 7">
            <a:extLst>
              <a:ext uri="{FF2B5EF4-FFF2-40B4-BE49-F238E27FC236}">
                <a16:creationId xmlns:a16="http://schemas.microsoft.com/office/drawing/2014/main" id="{C785BE36-05D9-45CD-BC20-8AC41D48C9DD}"/>
              </a:ext>
            </a:extLst>
          </p:cNvPr>
          <p:cNvSpPr/>
          <p:nvPr/>
        </p:nvSpPr>
        <p:spPr>
          <a:xfrm>
            <a:off x="4354954" y="2828835"/>
            <a:ext cx="6998845" cy="1200329"/>
          </a:xfrm>
          <a:prstGeom prst="rect">
            <a:avLst/>
          </a:prstGeom>
          <a:noFill/>
        </p:spPr>
        <p:txBody>
          <a:bodyPr wrap="square">
            <a:spAutoFit/>
          </a:bodyPr>
          <a:lstStyle/>
          <a:p>
            <a:r>
              <a:rPr lang="en-US" b="1" dirty="0">
                <a:solidFill>
                  <a:srgbClr val="7030A0"/>
                </a:solidFill>
                <a:ea typeface="Calibri" panose="020F0502020204030204" pitchFamily="34" charset="0"/>
              </a:rPr>
              <a:t>Kevin Oberheim</a:t>
            </a:r>
            <a:r>
              <a:rPr lang="en-US" b="1" dirty="0">
                <a:solidFill>
                  <a:srgbClr val="5D3F9A"/>
                </a:solidFill>
                <a:ea typeface="Calibri" panose="020F0502020204030204" pitchFamily="34" charset="0"/>
              </a:rPr>
              <a:t>, PE, CCM</a:t>
            </a:r>
          </a:p>
          <a:p>
            <a:r>
              <a:rPr lang="en-US" i="1" dirty="0">
                <a:solidFill>
                  <a:schemeClr val="bg2">
                    <a:lumMod val="25000"/>
                  </a:schemeClr>
                </a:solidFill>
                <a:ea typeface="Calibri" panose="020F0502020204030204" pitchFamily="34" charset="0"/>
              </a:rPr>
              <a:t>PMC Construction Manager</a:t>
            </a:r>
          </a:p>
          <a:p>
            <a:r>
              <a:rPr lang="en-US" dirty="0">
                <a:solidFill>
                  <a:schemeClr val="bg2">
                    <a:lumMod val="25000"/>
                  </a:schemeClr>
                </a:solidFill>
              </a:rPr>
              <a:t>Maryland Transit Administration/Program Management Consultant</a:t>
            </a:r>
          </a:p>
          <a:p>
            <a:r>
              <a:rPr lang="en-US" dirty="0">
                <a:solidFill>
                  <a:schemeClr val="bg2">
                    <a:lumMod val="25000"/>
                  </a:schemeClr>
                </a:solidFill>
              </a:rPr>
              <a:t>Project Manager, RK&amp;K</a:t>
            </a:r>
          </a:p>
        </p:txBody>
      </p:sp>
    </p:spTree>
    <p:extLst>
      <p:ext uri="{BB962C8B-B14F-4D97-AF65-F5344CB8AC3E}">
        <p14:creationId xmlns:p14="http://schemas.microsoft.com/office/powerpoint/2010/main" val="3998048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4667EB6D-79B3-4007-B23A-B48E9C411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96" t="8934" r="11320" b="137"/>
          <a:stretch/>
        </p:blipFill>
        <p:spPr>
          <a:xfrm>
            <a:off x="0" y="1169170"/>
            <a:ext cx="7900109" cy="5015883"/>
          </a:xfrm>
          <a:prstGeom prst="rect">
            <a:avLst/>
          </a:prstGeom>
          <a:noFill/>
          <a:ln>
            <a:noFill/>
          </a:ln>
        </p:spPr>
      </p:pic>
      <p:sp>
        <p:nvSpPr>
          <p:cNvPr id="4" name="Slide Number Placeholder 3">
            <a:extLst>
              <a:ext uri="{FF2B5EF4-FFF2-40B4-BE49-F238E27FC236}">
                <a16:creationId xmlns:a16="http://schemas.microsoft.com/office/drawing/2014/main" id="{9D0FCFA0-4EB1-4BBE-AADE-6A59B859BE3C}"/>
              </a:ext>
            </a:extLst>
          </p:cNvPr>
          <p:cNvSpPr>
            <a:spLocks noGrp="1"/>
          </p:cNvSpPr>
          <p:nvPr>
            <p:ph type="sldNum" sz="quarter" idx="12"/>
          </p:nvPr>
        </p:nvSpPr>
        <p:spPr/>
        <p:txBody>
          <a:bodyPr/>
          <a:lstStyle/>
          <a:p>
            <a:fld id="{E3F5FDF6-F296-48F6-8127-9747520FD479}" type="slidenum">
              <a:rPr lang="en-US" smtClean="0"/>
              <a:t>20</a:t>
            </a:fld>
            <a:endParaRPr lang="en-US"/>
          </a:p>
        </p:txBody>
      </p:sp>
      <p:sp>
        <p:nvSpPr>
          <p:cNvPr id="6" name="Rectangle 5">
            <a:extLst>
              <a:ext uri="{FF2B5EF4-FFF2-40B4-BE49-F238E27FC236}">
                <a16:creationId xmlns:a16="http://schemas.microsoft.com/office/drawing/2014/main" id="{768D1EB7-DC0C-46AE-A7F7-64A7DF741AAA}"/>
              </a:ext>
            </a:extLst>
          </p:cNvPr>
          <p:cNvSpPr/>
          <p:nvPr/>
        </p:nvSpPr>
        <p:spPr>
          <a:xfrm>
            <a:off x="7620000" y="914400"/>
            <a:ext cx="4572000" cy="5878096"/>
          </a:xfrm>
          <a:prstGeom prst="rect">
            <a:avLst/>
          </a:prstGeom>
          <a:solidFill>
            <a:schemeClr val="tx1">
              <a:lumMod val="85000"/>
              <a:lumOff val="1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27301FB-EABC-4006-B671-38A5F9E837BF}"/>
              </a:ext>
            </a:extLst>
          </p:cNvPr>
          <p:cNvSpPr txBox="1">
            <a:spLocks/>
          </p:cNvSpPr>
          <p:nvPr/>
        </p:nvSpPr>
        <p:spPr>
          <a:xfrm>
            <a:off x="7740188" y="816634"/>
            <a:ext cx="4353776" cy="4831998"/>
          </a:xfrm>
          <a:prstGeom prst="rect">
            <a:avLst/>
          </a:prstGeom>
          <a:effectLst>
            <a:outerShdw blurRad="50800" dist="38100" dir="2700000" algn="tl" rotWithShape="0">
              <a:prstClr val="black">
                <a:alpha val="79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lang="en-US" sz="3200" b="1" u="none" kern="1200" cap="none" baseline="0" dirty="0">
                <a:solidFill>
                  <a:schemeClr val="bg1"/>
                </a:solidFill>
                <a:latin typeface="Arial Narrow" panose="020B0606020202030204" pitchFamily="34" charset="0"/>
                <a:ea typeface="+mn-ea"/>
                <a:cs typeface="+mn-cs"/>
              </a:defRPr>
            </a:lvl1pPr>
          </a:lstStyle>
          <a:p>
            <a:r>
              <a:rPr lang="en-US" sz="4200" dirty="0"/>
              <a:t>CONSTRUCTION &amp; PROJECT HIGHLIGHTS</a:t>
            </a:r>
          </a:p>
        </p:txBody>
      </p:sp>
    </p:spTree>
    <p:extLst>
      <p:ext uri="{BB962C8B-B14F-4D97-AF65-F5344CB8AC3E}">
        <p14:creationId xmlns:p14="http://schemas.microsoft.com/office/powerpoint/2010/main" val="2516271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0E12-7311-4840-BD6E-53BF93A686C0}"/>
              </a:ext>
            </a:extLst>
          </p:cNvPr>
          <p:cNvSpPr>
            <a:spLocks noGrp="1"/>
          </p:cNvSpPr>
          <p:nvPr>
            <p:ph type="title"/>
          </p:nvPr>
        </p:nvSpPr>
        <p:spPr/>
        <p:txBody>
          <a:bodyPr/>
          <a:lstStyle/>
          <a:p>
            <a:r>
              <a:rPr lang="en-US" dirty="0"/>
              <a:t>PROJECT STATUS UPDATE </a:t>
            </a:r>
          </a:p>
        </p:txBody>
      </p:sp>
      <p:sp>
        <p:nvSpPr>
          <p:cNvPr id="3" name="Content Placeholder 2">
            <a:extLst>
              <a:ext uri="{FF2B5EF4-FFF2-40B4-BE49-F238E27FC236}">
                <a16:creationId xmlns:a16="http://schemas.microsoft.com/office/drawing/2014/main" id="{49845AA8-027F-479D-A305-C510F8F64852}"/>
              </a:ext>
            </a:extLst>
          </p:cNvPr>
          <p:cNvSpPr>
            <a:spLocks noGrp="1"/>
          </p:cNvSpPr>
          <p:nvPr>
            <p:ph idx="1"/>
          </p:nvPr>
        </p:nvSpPr>
        <p:spPr/>
        <p:txBody>
          <a:bodyPr>
            <a:normAutofit fontScale="85000" lnSpcReduction="20000"/>
          </a:bodyPr>
          <a:lstStyle/>
          <a:p>
            <a:pPr>
              <a:lnSpc>
                <a:spcPct val="100000"/>
              </a:lnSpc>
              <a:spcAft>
                <a:spcPts val="600"/>
              </a:spcAft>
              <a:buClr>
                <a:srgbClr val="9751CB"/>
              </a:buClr>
            </a:pPr>
            <a:r>
              <a:rPr lang="en-US" sz="2500" dirty="0"/>
              <a:t>Construction is underway throughout the 16.2 mile corridor</a:t>
            </a:r>
          </a:p>
          <a:p>
            <a:pPr>
              <a:lnSpc>
                <a:spcPct val="100000"/>
              </a:lnSpc>
              <a:spcAft>
                <a:spcPts val="600"/>
              </a:spcAft>
              <a:buClr>
                <a:srgbClr val="9751CB"/>
              </a:buClr>
            </a:pPr>
            <a:r>
              <a:rPr lang="en-US" sz="2500" dirty="0"/>
              <a:t>Approximately 15 of 16 miles are under construction</a:t>
            </a:r>
          </a:p>
          <a:p>
            <a:pPr lvl="1">
              <a:lnSpc>
                <a:spcPct val="100000"/>
              </a:lnSpc>
              <a:spcAft>
                <a:spcPts val="600"/>
              </a:spcAft>
              <a:buClr>
                <a:srgbClr val="9751CB"/>
              </a:buClr>
            </a:pPr>
            <a:r>
              <a:rPr lang="en-US" sz="2200" dirty="0"/>
              <a:t>Design:  95% complete</a:t>
            </a:r>
          </a:p>
          <a:p>
            <a:pPr lvl="1">
              <a:lnSpc>
                <a:spcPct val="100000"/>
              </a:lnSpc>
              <a:spcAft>
                <a:spcPts val="600"/>
              </a:spcAft>
              <a:buClr>
                <a:srgbClr val="9751CB"/>
              </a:buClr>
            </a:pPr>
            <a:r>
              <a:rPr lang="en-US" sz="2200" dirty="0"/>
              <a:t>Construction: 25% complete </a:t>
            </a:r>
          </a:p>
          <a:p>
            <a:pPr>
              <a:lnSpc>
                <a:spcPct val="100000"/>
              </a:lnSpc>
              <a:spcAft>
                <a:spcPts val="600"/>
              </a:spcAft>
              <a:buClr>
                <a:srgbClr val="9751CB"/>
              </a:buClr>
            </a:pPr>
            <a:r>
              <a:rPr lang="en-US" sz="2500" dirty="0"/>
              <a:t>Right-of-way acquisitions are complete</a:t>
            </a:r>
          </a:p>
          <a:p>
            <a:pPr>
              <a:lnSpc>
                <a:spcPct val="100000"/>
              </a:lnSpc>
              <a:spcAft>
                <a:spcPts val="600"/>
              </a:spcAft>
              <a:buClr>
                <a:srgbClr val="9751CB"/>
              </a:buClr>
            </a:pPr>
            <a:r>
              <a:rPr lang="en-US" sz="2500" dirty="0"/>
              <a:t>Utility relocations underway along entire alignment</a:t>
            </a:r>
          </a:p>
          <a:p>
            <a:pPr>
              <a:lnSpc>
                <a:spcPct val="100000"/>
              </a:lnSpc>
              <a:spcAft>
                <a:spcPts val="600"/>
              </a:spcAft>
              <a:buClr>
                <a:srgbClr val="9751CB"/>
              </a:buClr>
            </a:pPr>
            <a:r>
              <a:rPr lang="en-US" sz="2500" dirty="0"/>
              <a:t>LRV Update:</a:t>
            </a:r>
          </a:p>
          <a:p>
            <a:pPr lvl="1">
              <a:lnSpc>
                <a:spcPct val="100000"/>
              </a:lnSpc>
              <a:spcAft>
                <a:spcPts val="600"/>
              </a:spcAft>
              <a:buClr>
                <a:srgbClr val="9751CB"/>
              </a:buClr>
            </a:pPr>
            <a:r>
              <a:rPr lang="en-US" sz="2200" dirty="0"/>
              <a:t>68 </a:t>
            </a:r>
            <a:r>
              <a:rPr lang="en-US" sz="2200" dirty="0" err="1"/>
              <a:t>carshells</a:t>
            </a:r>
            <a:r>
              <a:rPr lang="en-US" sz="2200" dirty="0"/>
              <a:t> (13 </a:t>
            </a:r>
            <a:r>
              <a:rPr lang="en-US" sz="2200" dirty="0" err="1"/>
              <a:t>carsets</a:t>
            </a:r>
            <a:r>
              <a:rPr lang="en-US" sz="2200" dirty="0"/>
              <a:t>, working on 14</a:t>
            </a:r>
            <a:r>
              <a:rPr lang="en-US" sz="2200" baseline="30000" dirty="0"/>
              <a:t>th</a:t>
            </a:r>
            <a:r>
              <a:rPr lang="en-US" sz="2200" dirty="0"/>
              <a:t>) complete</a:t>
            </a:r>
          </a:p>
          <a:p>
            <a:pPr lvl="1">
              <a:lnSpc>
                <a:spcPct val="100000"/>
              </a:lnSpc>
              <a:spcAft>
                <a:spcPts val="600"/>
              </a:spcAft>
              <a:buClr>
                <a:srgbClr val="9751CB"/>
              </a:buClr>
            </a:pPr>
            <a:r>
              <a:rPr lang="en-US" sz="2200" dirty="0"/>
              <a:t>33 </a:t>
            </a:r>
            <a:r>
              <a:rPr lang="en-US" sz="2200" dirty="0" err="1"/>
              <a:t>carshells</a:t>
            </a:r>
            <a:r>
              <a:rPr lang="en-US" sz="2200" dirty="0"/>
              <a:t> have been painted</a:t>
            </a:r>
          </a:p>
          <a:p>
            <a:pPr lvl="1">
              <a:lnSpc>
                <a:spcPct val="100000"/>
              </a:lnSpc>
              <a:spcAft>
                <a:spcPts val="600"/>
              </a:spcAft>
              <a:buClr>
                <a:srgbClr val="9751CB"/>
              </a:buClr>
            </a:pPr>
            <a:r>
              <a:rPr lang="en-US" sz="2200" dirty="0"/>
              <a:t>LRV #1 and #2 are undergoing static and dynamic testing in Elmira, NY </a:t>
            </a:r>
          </a:p>
          <a:p>
            <a:pPr>
              <a:lnSpc>
                <a:spcPct val="100000"/>
              </a:lnSpc>
              <a:spcAft>
                <a:spcPts val="600"/>
              </a:spcAft>
              <a:buClr>
                <a:srgbClr val="9751CB"/>
              </a:buClr>
            </a:pPr>
            <a:r>
              <a:rPr lang="en-US" sz="2500" dirty="0"/>
              <a:t>Community Outreach – key element of the project</a:t>
            </a:r>
          </a:p>
          <a:p>
            <a:pPr>
              <a:lnSpc>
                <a:spcPct val="100000"/>
              </a:lnSpc>
              <a:spcAft>
                <a:spcPts val="600"/>
              </a:spcAft>
              <a:buClr>
                <a:srgbClr val="9751CB"/>
              </a:buClr>
            </a:pPr>
            <a:r>
              <a:rPr lang="en-US" sz="2500" dirty="0"/>
              <a:t>Art-in-Transit </a:t>
            </a:r>
          </a:p>
          <a:p>
            <a:endParaRPr lang="en-US" dirty="0"/>
          </a:p>
        </p:txBody>
      </p:sp>
      <p:sp>
        <p:nvSpPr>
          <p:cNvPr id="4" name="Slide Number Placeholder 3">
            <a:extLst>
              <a:ext uri="{FF2B5EF4-FFF2-40B4-BE49-F238E27FC236}">
                <a16:creationId xmlns:a16="http://schemas.microsoft.com/office/drawing/2014/main" id="{3C23E8FA-957E-4477-BB6C-D9B3A7550DB3}"/>
              </a:ext>
            </a:extLst>
          </p:cNvPr>
          <p:cNvSpPr>
            <a:spLocks noGrp="1"/>
          </p:cNvSpPr>
          <p:nvPr>
            <p:ph type="sldNum" sz="quarter" idx="12"/>
          </p:nvPr>
        </p:nvSpPr>
        <p:spPr/>
        <p:txBody>
          <a:bodyPr/>
          <a:lstStyle/>
          <a:p>
            <a:fld id="{E3F5FDF6-F296-48F6-8127-9747520FD479}" type="slidenum">
              <a:rPr lang="en-US" smtClean="0"/>
              <a:t>21</a:t>
            </a:fld>
            <a:endParaRPr lang="en-US"/>
          </a:p>
        </p:txBody>
      </p:sp>
      <p:pic>
        <p:nvPicPr>
          <p:cNvPr id="6" name="Picture 5">
            <a:extLst>
              <a:ext uri="{FF2B5EF4-FFF2-40B4-BE49-F238E27FC236}">
                <a16:creationId xmlns:a16="http://schemas.microsoft.com/office/drawing/2014/main" id="{5DA52C39-16F6-4712-ABC7-82D8B5AC86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97" r="4688" b="1959"/>
          <a:stretch/>
        </p:blipFill>
        <p:spPr>
          <a:xfrm>
            <a:off x="7943849" y="1676401"/>
            <a:ext cx="3657601" cy="2789067"/>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240718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8236-3204-4206-B412-28A3C5A44E9D}"/>
              </a:ext>
            </a:extLst>
          </p:cNvPr>
          <p:cNvSpPr>
            <a:spLocks noGrp="1"/>
          </p:cNvSpPr>
          <p:nvPr>
            <p:ph type="title"/>
          </p:nvPr>
        </p:nvSpPr>
        <p:spPr/>
        <p:txBody>
          <a:bodyPr/>
          <a:lstStyle/>
          <a:p>
            <a:r>
              <a:rPr lang="en-US" dirty="0"/>
              <a:t>LIGHT RAIL VEHICLE (LRV)</a:t>
            </a:r>
          </a:p>
        </p:txBody>
      </p:sp>
      <p:sp>
        <p:nvSpPr>
          <p:cNvPr id="3" name="Content Placeholder 2">
            <a:extLst>
              <a:ext uri="{FF2B5EF4-FFF2-40B4-BE49-F238E27FC236}">
                <a16:creationId xmlns:a16="http://schemas.microsoft.com/office/drawing/2014/main" id="{4C6AF4F5-AA92-408D-8369-ECB7DAA0F7BF}"/>
              </a:ext>
            </a:extLst>
          </p:cNvPr>
          <p:cNvSpPr>
            <a:spLocks noGrp="1"/>
          </p:cNvSpPr>
          <p:nvPr>
            <p:ph idx="1"/>
          </p:nvPr>
        </p:nvSpPr>
        <p:spPr>
          <a:xfrm>
            <a:off x="590550" y="1089660"/>
            <a:ext cx="6129846" cy="5087303"/>
          </a:xfrm>
        </p:spPr>
        <p:txBody>
          <a:bodyPr>
            <a:normAutofit/>
          </a:bodyPr>
          <a:lstStyle/>
          <a:p>
            <a:pPr>
              <a:lnSpc>
                <a:spcPct val="100000"/>
              </a:lnSpc>
              <a:spcAft>
                <a:spcPts val="600"/>
              </a:spcAft>
              <a:buClr>
                <a:srgbClr val="9751CB"/>
              </a:buClr>
            </a:pPr>
            <a:r>
              <a:rPr lang="en-US" sz="2400" dirty="0"/>
              <a:t>Quiet and modern, vehicles are 5 modules each spanning a total of 140 feet long (longest in the USA)</a:t>
            </a:r>
          </a:p>
          <a:p>
            <a:pPr>
              <a:lnSpc>
                <a:spcPct val="100000"/>
              </a:lnSpc>
              <a:spcAft>
                <a:spcPts val="600"/>
              </a:spcAft>
              <a:buClr>
                <a:srgbClr val="9751CB"/>
              </a:buClr>
            </a:pPr>
            <a:r>
              <a:rPr lang="en-US" sz="2400" dirty="0"/>
              <a:t>80 seats are provided</a:t>
            </a:r>
          </a:p>
          <a:p>
            <a:pPr>
              <a:lnSpc>
                <a:spcPct val="100000"/>
              </a:lnSpc>
              <a:spcAft>
                <a:spcPts val="600"/>
              </a:spcAft>
              <a:buClr>
                <a:srgbClr val="9751CB"/>
              </a:buClr>
            </a:pPr>
            <a:r>
              <a:rPr lang="en-US" sz="2400" dirty="0"/>
              <a:t>80% low floor and wide doorways specifically designed to meet ADA requirements </a:t>
            </a:r>
          </a:p>
          <a:p>
            <a:pPr>
              <a:lnSpc>
                <a:spcPct val="100000"/>
              </a:lnSpc>
              <a:spcAft>
                <a:spcPts val="600"/>
              </a:spcAft>
              <a:buClr>
                <a:srgbClr val="9751CB"/>
              </a:buClr>
            </a:pPr>
            <a:r>
              <a:rPr lang="en-US" sz="2400" dirty="0"/>
              <a:t>Eight wheelchairs and eight bicycles can be accommodated on board simultaneously </a:t>
            </a:r>
          </a:p>
          <a:p>
            <a:pPr>
              <a:lnSpc>
                <a:spcPct val="100000"/>
              </a:lnSpc>
              <a:spcAft>
                <a:spcPts val="600"/>
              </a:spcAft>
              <a:buClr>
                <a:srgbClr val="9751CB"/>
              </a:buClr>
            </a:pPr>
            <a:r>
              <a:rPr lang="en-US" sz="2400" dirty="0"/>
              <a:t>Comfortable, well-lit interiors</a:t>
            </a:r>
          </a:p>
          <a:p>
            <a:endParaRPr lang="en-US" dirty="0"/>
          </a:p>
        </p:txBody>
      </p:sp>
      <p:sp>
        <p:nvSpPr>
          <p:cNvPr id="4" name="Slide Number Placeholder 3">
            <a:extLst>
              <a:ext uri="{FF2B5EF4-FFF2-40B4-BE49-F238E27FC236}">
                <a16:creationId xmlns:a16="http://schemas.microsoft.com/office/drawing/2014/main" id="{02DD48EA-C0BB-44EA-9A50-98D9259B5211}"/>
              </a:ext>
            </a:extLst>
          </p:cNvPr>
          <p:cNvSpPr>
            <a:spLocks noGrp="1"/>
          </p:cNvSpPr>
          <p:nvPr>
            <p:ph type="sldNum" sz="quarter" idx="12"/>
          </p:nvPr>
        </p:nvSpPr>
        <p:spPr/>
        <p:txBody>
          <a:bodyPr/>
          <a:lstStyle/>
          <a:p>
            <a:fld id="{E3F5FDF6-F296-48F6-8127-9747520FD479}" type="slidenum">
              <a:rPr lang="en-US" smtClean="0"/>
              <a:t>22</a:t>
            </a:fld>
            <a:endParaRPr lang="en-US"/>
          </a:p>
        </p:txBody>
      </p:sp>
      <p:pic>
        <p:nvPicPr>
          <p:cNvPr id="6" name="Picture 5">
            <a:extLst>
              <a:ext uri="{FF2B5EF4-FFF2-40B4-BE49-F238E27FC236}">
                <a16:creationId xmlns:a16="http://schemas.microsoft.com/office/drawing/2014/main" id="{5752B8E6-C639-4F25-BB5B-43AE6A7337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2243" y="5403491"/>
            <a:ext cx="9763124" cy="1301750"/>
          </a:xfrm>
          <a:prstGeom prst="rect">
            <a:avLst/>
          </a:prstGeom>
        </p:spPr>
      </p:pic>
      <p:pic>
        <p:nvPicPr>
          <p:cNvPr id="7" name="Content Placeholder 5" descr="LRV Interior.png">
            <a:extLst>
              <a:ext uri="{FF2B5EF4-FFF2-40B4-BE49-F238E27FC236}">
                <a16:creationId xmlns:a16="http://schemas.microsoft.com/office/drawing/2014/main" id="{08B3B399-DC19-4916-9ABE-F18932E14179}"/>
              </a:ext>
            </a:extLst>
          </p:cNvPr>
          <p:cNvPicPr>
            <a:picLocks noChangeAspect="1"/>
          </p:cNvPicPr>
          <p:nvPr/>
        </p:nvPicPr>
        <p:blipFill rotWithShape="1">
          <a:blip r:embed="rId3" cstate="print"/>
          <a:srcRect l="139" r="428" b="33405"/>
          <a:stretch/>
        </p:blipFill>
        <p:spPr>
          <a:xfrm>
            <a:off x="6643034" y="1794726"/>
            <a:ext cx="5272740" cy="3268547"/>
          </a:xfrm>
          <a:prstGeom prst="rect">
            <a:avLst/>
          </a:prstGeom>
        </p:spPr>
      </p:pic>
    </p:spTree>
    <p:extLst>
      <p:ext uri="{BB962C8B-B14F-4D97-AF65-F5344CB8AC3E}">
        <p14:creationId xmlns:p14="http://schemas.microsoft.com/office/powerpoint/2010/main" val="138142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BETHESDA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290496" y="1140482"/>
            <a:ext cx="7214407" cy="4429324"/>
          </a:xfrm>
        </p:spPr>
        <p:txBody>
          <a:bodyPr>
            <a:noAutofit/>
          </a:bodyPr>
          <a:lstStyle/>
          <a:p>
            <a:pPr marL="0" lvl="0" indent="0">
              <a:buNone/>
            </a:pPr>
            <a:r>
              <a:rPr lang="en-US" sz="2400" dirty="0"/>
              <a:t>The Bethesda Shaft (elevator) &amp; Bethesda Purple Line Station:</a:t>
            </a:r>
          </a:p>
          <a:p>
            <a:r>
              <a:rPr lang="en-US" sz="2200" dirty="0"/>
              <a:t>Connects two transit systems – Purple Line and </a:t>
            </a:r>
          </a:p>
          <a:p>
            <a:pPr marL="0" indent="0">
              <a:lnSpc>
                <a:spcPct val="100000"/>
              </a:lnSpc>
              <a:spcBef>
                <a:spcPts val="0"/>
              </a:spcBef>
              <a:buNone/>
            </a:pPr>
            <a:r>
              <a:rPr lang="en-US" sz="2200" dirty="0"/>
              <a:t>    WMATA’s Red Line</a:t>
            </a:r>
          </a:p>
          <a:p>
            <a:r>
              <a:rPr lang="en-US" sz="2200" dirty="0"/>
              <a:t>Adds (6) high speed elevators for Red Line</a:t>
            </a:r>
          </a:p>
          <a:p>
            <a:r>
              <a:rPr lang="en-US" sz="2200" dirty="0"/>
              <a:t>Connects to the new mixed use tower currently </a:t>
            </a:r>
          </a:p>
          <a:p>
            <a:pPr marL="0" indent="0">
              <a:lnSpc>
                <a:spcPct val="100000"/>
              </a:lnSpc>
              <a:spcBef>
                <a:spcPts val="0"/>
              </a:spcBef>
              <a:buNone/>
            </a:pPr>
            <a:r>
              <a:rPr lang="en-US" sz="2200" dirty="0"/>
              <a:t>    under construction</a:t>
            </a:r>
          </a:p>
          <a:p>
            <a:r>
              <a:rPr lang="en-US" sz="2200" dirty="0"/>
              <a:t>Construction Challenges:</a:t>
            </a:r>
          </a:p>
          <a:p>
            <a:pPr lvl="1"/>
            <a:r>
              <a:rPr lang="en-US" sz="1900" dirty="0"/>
              <a:t>Depth of shaft is currently greater than 100 feet</a:t>
            </a:r>
          </a:p>
          <a:p>
            <a:pPr marL="457200" lvl="1" indent="0">
              <a:lnSpc>
                <a:spcPct val="100000"/>
              </a:lnSpc>
              <a:spcBef>
                <a:spcPts val="0"/>
              </a:spcBef>
              <a:buNone/>
            </a:pPr>
            <a:r>
              <a:rPr lang="en-US" sz="1900" dirty="0"/>
              <a:t>    (31m), concrete lining is being placed</a:t>
            </a:r>
          </a:p>
          <a:p>
            <a:pPr lvl="1"/>
            <a:r>
              <a:rPr lang="en-US" sz="1900" dirty="0"/>
              <a:t>Complex Support of Excavation (SOE) System due to existing geotechnical conditions and WMATA requirements</a:t>
            </a:r>
          </a:p>
          <a:p>
            <a:pPr marL="457200" lvl="1" indent="0">
              <a:lnSpc>
                <a:spcPct val="100000"/>
              </a:lnSpc>
              <a:spcBef>
                <a:spcPts val="0"/>
              </a:spcBef>
              <a:buNone/>
            </a:pPr>
            <a:r>
              <a:rPr lang="en-US" sz="1900" dirty="0"/>
              <a:t>     – strut and </a:t>
            </a:r>
            <a:r>
              <a:rPr lang="en-US" sz="1900" dirty="0" err="1"/>
              <a:t>waler</a:t>
            </a:r>
            <a:r>
              <a:rPr lang="en-US" sz="1900" dirty="0"/>
              <a:t> system</a:t>
            </a:r>
          </a:p>
          <a:p>
            <a:pPr lvl="1"/>
            <a:r>
              <a:rPr lang="en-US" sz="1900" dirty="0"/>
              <a:t>Multi-lift concrete liner</a:t>
            </a:r>
          </a:p>
          <a:p>
            <a:pPr lvl="1"/>
            <a:r>
              <a:rPr lang="en-US" sz="1900" dirty="0"/>
              <a:t>Complex work zone – WMATA, Purple Line, &amp; Carr Properties all sharing the same work zone</a:t>
            </a:r>
          </a:p>
          <a:p>
            <a:pPr marL="0" indent="0">
              <a:buNone/>
            </a:pPr>
            <a:r>
              <a:rPr lang="en-US" sz="2600" dirty="0"/>
              <a:t>	</a:t>
            </a:r>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23</a:t>
            </a:fld>
            <a:endParaRPr lang="en-US"/>
          </a:p>
        </p:txBody>
      </p:sp>
      <p:grpSp>
        <p:nvGrpSpPr>
          <p:cNvPr id="13" name="Group 12">
            <a:extLst>
              <a:ext uri="{FF2B5EF4-FFF2-40B4-BE49-F238E27FC236}">
                <a16:creationId xmlns:a16="http://schemas.microsoft.com/office/drawing/2014/main" id="{43F0D308-21DB-46B3-82B9-4E18F3959764}"/>
              </a:ext>
            </a:extLst>
          </p:cNvPr>
          <p:cNvGrpSpPr/>
          <p:nvPr/>
        </p:nvGrpSpPr>
        <p:grpSpPr>
          <a:xfrm>
            <a:off x="6038666" y="1720691"/>
            <a:ext cx="6062863" cy="4016279"/>
            <a:chOff x="5733866" y="1720691"/>
            <a:chExt cx="6062863" cy="4016279"/>
          </a:xfrm>
        </p:grpSpPr>
        <p:pic>
          <p:nvPicPr>
            <p:cNvPr id="8" name="Picture 7">
              <a:extLst>
                <a:ext uri="{FF2B5EF4-FFF2-40B4-BE49-F238E27FC236}">
                  <a16:creationId xmlns:a16="http://schemas.microsoft.com/office/drawing/2014/main" id="{AA74257C-906D-4AAF-9120-04433F9203CA}"/>
                </a:ext>
              </a:extLst>
            </p:cNvPr>
            <p:cNvPicPr>
              <a:picLocks noChangeAspect="1"/>
            </p:cNvPicPr>
            <p:nvPr/>
          </p:nvPicPr>
          <p:blipFill rotWithShape="1">
            <a:blip r:embed="rId3">
              <a:extLst>
                <a:ext uri="{28A0092B-C50C-407E-A947-70E740481C1C}">
                  <a14:useLocalDpi xmlns:a14="http://schemas.microsoft.com/office/drawing/2010/main" val="0"/>
                </a:ext>
              </a:extLst>
            </a:blip>
            <a:srcRect l="3538" t="-344" r="3015" b="344"/>
            <a:stretch/>
          </p:blipFill>
          <p:spPr>
            <a:xfrm>
              <a:off x="5895975" y="1720691"/>
              <a:ext cx="5900754" cy="4016279"/>
            </a:xfrm>
            <a:prstGeom prst="rect">
              <a:avLst/>
            </a:prstGeom>
          </p:spPr>
        </p:pic>
        <p:sp>
          <p:nvSpPr>
            <p:cNvPr id="5" name="Rectangle 4">
              <a:extLst>
                <a:ext uri="{FF2B5EF4-FFF2-40B4-BE49-F238E27FC236}">
                  <a16:creationId xmlns:a16="http://schemas.microsoft.com/office/drawing/2014/main" id="{C11A9EF9-6DB7-49A7-904B-3ACEC0218D5B}"/>
                </a:ext>
              </a:extLst>
            </p:cNvPr>
            <p:cNvSpPr/>
            <p:nvPr/>
          </p:nvSpPr>
          <p:spPr>
            <a:xfrm>
              <a:off x="5733866" y="3099875"/>
              <a:ext cx="659877" cy="9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4FF2AB-5A6F-48D0-AC25-7BE3A6876CD0}"/>
                </a:ext>
              </a:extLst>
            </p:cNvPr>
            <p:cNvSpPr/>
            <p:nvPr/>
          </p:nvSpPr>
          <p:spPr>
            <a:xfrm>
              <a:off x="9899376" y="3078011"/>
              <a:ext cx="659877" cy="9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856A40-51F4-4530-992F-150269015276}"/>
                </a:ext>
              </a:extLst>
            </p:cNvPr>
            <p:cNvSpPr/>
            <p:nvPr/>
          </p:nvSpPr>
          <p:spPr>
            <a:xfrm>
              <a:off x="6540226" y="4814736"/>
              <a:ext cx="659877" cy="9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803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BETHESDA SOE</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384784" y="1234671"/>
            <a:ext cx="6331706" cy="4856724"/>
          </a:xfrm>
        </p:spPr>
        <p:txBody>
          <a:bodyPr>
            <a:noAutofit/>
          </a:bodyPr>
          <a:lstStyle/>
          <a:p>
            <a:r>
              <a:rPr lang="en-US" sz="2400" dirty="0"/>
              <a:t>Hydraulic SOE System</a:t>
            </a:r>
          </a:p>
          <a:p>
            <a:pPr lvl="1"/>
            <a:r>
              <a:rPr lang="en-US" sz="2000" dirty="0"/>
              <a:t>Addressed pressure transfer between vertical beams</a:t>
            </a:r>
          </a:p>
          <a:p>
            <a:pPr lvl="1"/>
            <a:r>
              <a:rPr lang="en-US" sz="2000" dirty="0"/>
              <a:t>Supports are quickly installable and reusable</a:t>
            </a:r>
          </a:p>
          <a:p>
            <a:pPr lvl="1"/>
            <a:r>
              <a:rPr lang="en-US" sz="2000" dirty="0"/>
              <a:t>Ease of use adds, mitigates many issues often encountered with the large, steel beam systems traditionally used in such situations</a:t>
            </a:r>
          </a:p>
          <a:p>
            <a:r>
              <a:rPr lang="en-US" sz="2400" dirty="0"/>
              <a:t>Construction Work to be Undertaken</a:t>
            </a:r>
          </a:p>
          <a:p>
            <a:pPr lvl="1"/>
            <a:r>
              <a:rPr lang="en-US" sz="2000" dirty="0"/>
              <a:t>Excavation of cavern in bedrock </a:t>
            </a:r>
          </a:p>
          <a:p>
            <a:pPr lvl="1"/>
            <a:r>
              <a:rPr lang="en-US" sz="2000" dirty="0"/>
              <a:t>Widening the shaft footprint </a:t>
            </a:r>
          </a:p>
          <a:p>
            <a:pPr lvl="1"/>
            <a:r>
              <a:rPr lang="en-US" sz="2000" dirty="0"/>
              <a:t>Mined cavern to the WMATA station </a:t>
            </a:r>
          </a:p>
          <a:p>
            <a:r>
              <a:rPr lang="en-US" sz="2200" dirty="0"/>
              <a:t>The cavern excavation will use classical drill-and-blast excavation and shotcrete support </a:t>
            </a:r>
          </a:p>
          <a:p>
            <a:r>
              <a:rPr lang="en-US" sz="2200" dirty="0"/>
              <a:t>Work is adjacent to WMATA Red Line, close coordination with WMATA during blasting to minimize disruption to Red Line service</a:t>
            </a:r>
            <a:endParaRPr lang="en-US" sz="2200" dirty="0">
              <a:highlight>
                <a:srgbClr val="FFFF00"/>
              </a:highlight>
            </a:endParaRPr>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24</a:t>
            </a:fld>
            <a:endParaRPr lang="en-US"/>
          </a:p>
        </p:txBody>
      </p:sp>
      <p:pic>
        <p:nvPicPr>
          <p:cNvPr id="8" name="Picture 7" descr="A factory next to a building&#10;&#10;Description automatically generated">
            <a:extLst>
              <a:ext uri="{FF2B5EF4-FFF2-40B4-BE49-F238E27FC236}">
                <a16:creationId xmlns:a16="http://schemas.microsoft.com/office/drawing/2014/main" id="{64A0D816-26B6-4ADB-901D-39BE9A87E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6490" y="1340337"/>
            <a:ext cx="3381152" cy="4177325"/>
          </a:xfrm>
          <a:prstGeom prst="rect">
            <a:avLst/>
          </a:prstGeom>
          <a:ln w="28575">
            <a:solidFill>
              <a:srgbClr val="7030A0"/>
            </a:solidFill>
          </a:ln>
          <a:effectLst>
            <a:outerShdw blurRad="50800" dist="127000" dir="2700000" algn="tl" rotWithShape="0">
              <a:prstClr val="black">
                <a:alpha val="40000"/>
              </a:prstClr>
            </a:outerShdw>
          </a:effectLst>
        </p:spPr>
      </p:pic>
      <p:pic>
        <p:nvPicPr>
          <p:cNvPr id="6" name="Picture 5">
            <a:extLst>
              <a:ext uri="{FF2B5EF4-FFF2-40B4-BE49-F238E27FC236}">
                <a16:creationId xmlns:a16="http://schemas.microsoft.com/office/drawing/2014/main" id="{E4741799-16F9-4A77-AE77-B8D1C4F7B6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603" t="21661"/>
          <a:stretch/>
        </p:blipFill>
        <p:spPr>
          <a:xfrm>
            <a:off x="9634195" y="2742858"/>
            <a:ext cx="2422982" cy="3613492"/>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10234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LYTTONSVILLE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594806" y="1649670"/>
            <a:ext cx="5242081" cy="4429324"/>
          </a:xfrm>
        </p:spPr>
        <p:txBody>
          <a:bodyPr>
            <a:normAutofit/>
          </a:bodyPr>
          <a:lstStyle/>
          <a:p>
            <a:pPr marL="0" indent="0">
              <a:lnSpc>
                <a:spcPct val="100000"/>
              </a:lnSpc>
              <a:buClr>
                <a:srgbClr val="9751CB"/>
              </a:buClr>
              <a:buNone/>
            </a:pPr>
            <a:r>
              <a:rPr lang="en-US" sz="2500" dirty="0"/>
              <a:t>June 4, 2019 the Talbot Ave. Bridge was deconstructed to make way for a  modern and wider bridge with sidewalks. The Purple Line will pass under the new Talbot Ave. Bridge next to the CSX tracks. Pile driving for the new bridge abutments was completed in December of 2019. The new Talbot Bridge is scheduled to be open by the end of 2020.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25</a:t>
            </a:fld>
            <a:endParaRPr lang="en-US"/>
          </a:p>
        </p:txBody>
      </p:sp>
      <p:pic>
        <p:nvPicPr>
          <p:cNvPr id="6" name="Picture 5">
            <a:extLst>
              <a:ext uri="{FF2B5EF4-FFF2-40B4-BE49-F238E27FC236}">
                <a16:creationId xmlns:a16="http://schemas.microsoft.com/office/drawing/2014/main" id="{1E3E4714-E97B-4482-A7FC-8C76DF881E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5114" y="1777754"/>
            <a:ext cx="5242081" cy="3915382"/>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587097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SILVER SPRING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228907" y="1158958"/>
            <a:ext cx="11734186" cy="1978004"/>
          </a:xfrm>
        </p:spPr>
        <p:txBody>
          <a:bodyPr>
            <a:normAutofit/>
          </a:bodyPr>
          <a:lstStyle/>
          <a:p>
            <a:pPr marL="0" indent="0">
              <a:lnSpc>
                <a:spcPct val="100000"/>
              </a:lnSpc>
              <a:buClr>
                <a:srgbClr val="9751CB"/>
              </a:buClr>
              <a:buNone/>
            </a:pPr>
            <a:r>
              <a:rPr lang="en-US" sz="2500" dirty="0"/>
              <a:t>Extensive coordination with Montgomery County, WMATA, CSX, and other agencies has been ongoing to set the first girders for the LRV bridge over WMATA and CSX tracks in Silver Spring in January of 2020. Additionally the Capital Crescent Trail (CCT) trestle was set over Colesville Rd. in January of 2020.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26</a:t>
            </a:fld>
            <a:endParaRPr lang="en-US"/>
          </a:p>
        </p:txBody>
      </p:sp>
      <p:grpSp>
        <p:nvGrpSpPr>
          <p:cNvPr id="6" name="Group 5">
            <a:extLst>
              <a:ext uri="{FF2B5EF4-FFF2-40B4-BE49-F238E27FC236}">
                <a16:creationId xmlns:a16="http://schemas.microsoft.com/office/drawing/2014/main" id="{A7FF57DC-CA79-4B5E-95F5-D52008A41EC2}"/>
              </a:ext>
            </a:extLst>
          </p:cNvPr>
          <p:cNvGrpSpPr/>
          <p:nvPr/>
        </p:nvGrpSpPr>
        <p:grpSpPr>
          <a:xfrm>
            <a:off x="928277" y="2999090"/>
            <a:ext cx="4219292" cy="3495133"/>
            <a:chOff x="1160576" y="3029303"/>
            <a:chExt cx="4219292" cy="3495133"/>
          </a:xfrm>
        </p:grpSpPr>
        <p:pic>
          <p:nvPicPr>
            <p:cNvPr id="7" name="Content Placeholder 4">
              <a:extLst>
                <a:ext uri="{FF2B5EF4-FFF2-40B4-BE49-F238E27FC236}">
                  <a16:creationId xmlns:a16="http://schemas.microsoft.com/office/drawing/2014/main" id="{6DE73059-E509-4C14-97D6-32ECDA553D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576" y="3359966"/>
              <a:ext cx="4219292" cy="3164470"/>
            </a:xfrm>
            <a:prstGeom prst="rect">
              <a:avLst/>
            </a:prstGeom>
            <a:ln w="28575">
              <a:solidFill>
                <a:srgbClr val="7030A0"/>
              </a:solidFill>
            </a:ln>
            <a:effectLst>
              <a:outerShdw blurRad="50800" dist="127000" dir="2700000" algn="tl" rotWithShape="0">
                <a:prstClr val="black">
                  <a:alpha val="40000"/>
                </a:prstClr>
              </a:outerShdw>
            </a:effectLst>
          </p:spPr>
        </p:pic>
        <p:sp>
          <p:nvSpPr>
            <p:cNvPr id="8" name="TextBox 7">
              <a:extLst>
                <a:ext uri="{FF2B5EF4-FFF2-40B4-BE49-F238E27FC236}">
                  <a16:creationId xmlns:a16="http://schemas.microsoft.com/office/drawing/2014/main" id="{5DD7F2C7-2008-496C-8A84-6FBC5554E15A}"/>
                </a:ext>
              </a:extLst>
            </p:cNvPr>
            <p:cNvSpPr txBox="1"/>
            <p:nvPr/>
          </p:nvSpPr>
          <p:spPr>
            <a:xfrm>
              <a:off x="1869550" y="3029303"/>
              <a:ext cx="2801344" cy="276999"/>
            </a:xfrm>
            <a:prstGeom prst="rect">
              <a:avLst/>
            </a:prstGeom>
            <a:noFill/>
          </p:spPr>
          <p:txBody>
            <a:bodyPr wrap="none" rtlCol="0">
              <a:spAutoFit/>
            </a:bodyPr>
            <a:lstStyle/>
            <a:p>
              <a:pPr algn="ctr"/>
              <a:r>
                <a:rPr lang="en-US" sz="1200" i="1" dirty="0">
                  <a:solidFill>
                    <a:srgbClr val="7030A0"/>
                  </a:solidFill>
                </a:rPr>
                <a:t>LRV Girders over WMATA’s Metro Red Line</a:t>
              </a:r>
            </a:p>
          </p:txBody>
        </p:sp>
      </p:grpSp>
      <p:grpSp>
        <p:nvGrpSpPr>
          <p:cNvPr id="9" name="Group 8">
            <a:extLst>
              <a:ext uri="{FF2B5EF4-FFF2-40B4-BE49-F238E27FC236}">
                <a16:creationId xmlns:a16="http://schemas.microsoft.com/office/drawing/2014/main" id="{E1193049-EBD1-4016-89CC-F06149D385E0}"/>
              </a:ext>
            </a:extLst>
          </p:cNvPr>
          <p:cNvGrpSpPr/>
          <p:nvPr/>
        </p:nvGrpSpPr>
        <p:grpSpPr>
          <a:xfrm>
            <a:off x="7044432" y="3029302"/>
            <a:ext cx="4341180" cy="3445523"/>
            <a:chOff x="7044432" y="3029302"/>
            <a:chExt cx="4341180" cy="3445523"/>
          </a:xfrm>
        </p:grpSpPr>
        <p:pic>
          <p:nvPicPr>
            <p:cNvPr id="10" name="Picture 9">
              <a:extLst>
                <a:ext uri="{FF2B5EF4-FFF2-40B4-BE49-F238E27FC236}">
                  <a16:creationId xmlns:a16="http://schemas.microsoft.com/office/drawing/2014/main" id="{838087AD-DD70-40C0-AC06-9C5D1C3296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6" t="-1" r="11938" b="11746"/>
            <a:stretch/>
          </p:blipFill>
          <p:spPr>
            <a:xfrm>
              <a:off x="7044432" y="3379389"/>
              <a:ext cx="4341180" cy="3095436"/>
            </a:xfrm>
            <a:prstGeom prst="rect">
              <a:avLst/>
            </a:prstGeom>
            <a:ln w="28575">
              <a:solidFill>
                <a:srgbClr val="7030A0"/>
              </a:solidFill>
            </a:ln>
            <a:effectLst>
              <a:outerShdw blurRad="50800" dist="127000" dir="2700000" algn="tl" rotWithShape="0">
                <a:prstClr val="black">
                  <a:alpha val="40000"/>
                </a:prstClr>
              </a:outerShdw>
            </a:effectLst>
          </p:spPr>
        </p:pic>
        <p:sp>
          <p:nvSpPr>
            <p:cNvPr id="11" name="TextBox 10">
              <a:extLst>
                <a:ext uri="{FF2B5EF4-FFF2-40B4-BE49-F238E27FC236}">
                  <a16:creationId xmlns:a16="http://schemas.microsoft.com/office/drawing/2014/main" id="{E19A8406-53D3-463D-9608-F610E86F8654}"/>
                </a:ext>
              </a:extLst>
            </p:cNvPr>
            <p:cNvSpPr txBox="1"/>
            <p:nvPr/>
          </p:nvSpPr>
          <p:spPr>
            <a:xfrm>
              <a:off x="8553440" y="3029302"/>
              <a:ext cx="1769010" cy="276999"/>
            </a:xfrm>
            <a:prstGeom prst="rect">
              <a:avLst/>
            </a:prstGeom>
            <a:noFill/>
          </p:spPr>
          <p:txBody>
            <a:bodyPr wrap="none" rtlCol="0">
              <a:spAutoFit/>
            </a:bodyPr>
            <a:lstStyle/>
            <a:p>
              <a:pPr algn="ctr"/>
              <a:r>
                <a:rPr lang="en-US" sz="1200" i="1" dirty="0">
                  <a:solidFill>
                    <a:srgbClr val="7030A0"/>
                  </a:solidFill>
                </a:rPr>
                <a:t>CCT trestle being erected </a:t>
              </a:r>
            </a:p>
          </p:txBody>
        </p:sp>
      </p:grpSp>
    </p:spTree>
    <p:extLst>
      <p:ext uri="{BB962C8B-B14F-4D97-AF65-F5344CB8AC3E}">
        <p14:creationId xmlns:p14="http://schemas.microsoft.com/office/powerpoint/2010/main" val="342982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LONG BRANCH</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457814" y="1591916"/>
            <a:ext cx="5310688" cy="4764433"/>
          </a:xfrm>
        </p:spPr>
        <p:txBody>
          <a:bodyPr>
            <a:normAutofit fontScale="85000" lnSpcReduction="10000"/>
          </a:bodyPr>
          <a:lstStyle/>
          <a:p>
            <a:pPr marL="0" indent="0">
              <a:buNone/>
            </a:pPr>
            <a:r>
              <a:rPr lang="en-US" sz="3100" b="1" dirty="0"/>
              <a:t>Plymouth Tunnel:</a:t>
            </a:r>
          </a:p>
          <a:p>
            <a:r>
              <a:rPr lang="en-US" dirty="0"/>
              <a:t>Length - 1,100 ft. (335m) under a suburban neighborhood</a:t>
            </a:r>
          </a:p>
          <a:p>
            <a:r>
              <a:rPr lang="en-US" dirty="0"/>
              <a:t>Tunnel excavation completed in March of 2019</a:t>
            </a:r>
          </a:p>
          <a:p>
            <a:r>
              <a:rPr lang="en-US" dirty="0"/>
              <a:t>PVC sheet waterproofing membrane and final lining installed</a:t>
            </a:r>
          </a:p>
          <a:p>
            <a:r>
              <a:rPr lang="en-US" dirty="0"/>
              <a:t>Shotcrete liner in lieu of form-and-pour</a:t>
            </a:r>
          </a:p>
          <a:p>
            <a:r>
              <a:rPr lang="en-US" dirty="0"/>
              <a:t>Geotechnical conditions - soft ground in the top heading and relatively hard rock in the bench and invert</a:t>
            </a:r>
          </a:p>
          <a:p>
            <a:r>
              <a:rPr lang="en-US" dirty="0"/>
              <a:t>Extensive noise and vibration monitoring during construction</a:t>
            </a:r>
          </a:p>
          <a:p>
            <a:pPr marL="0" indent="0">
              <a:buNone/>
            </a:pPr>
            <a:endParaRPr lang="en-US" dirty="0">
              <a:highlight>
                <a:srgbClr val="FFFF00"/>
              </a:highlight>
            </a:endParaRP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27</a:t>
            </a:fld>
            <a:endParaRPr lang="en-US"/>
          </a:p>
        </p:txBody>
      </p:sp>
      <p:pic>
        <p:nvPicPr>
          <p:cNvPr id="6" name="Picture 5">
            <a:extLst>
              <a:ext uri="{FF2B5EF4-FFF2-40B4-BE49-F238E27FC236}">
                <a16:creationId xmlns:a16="http://schemas.microsoft.com/office/drawing/2014/main" id="{A977C2C6-E86C-454F-8464-64B606C1CB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39"/>
          <a:stretch/>
        </p:blipFill>
        <p:spPr>
          <a:xfrm>
            <a:off x="6170962" y="1782835"/>
            <a:ext cx="5223108" cy="3806115"/>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1144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normAutofit/>
          </a:bodyPr>
          <a:lstStyle/>
          <a:p>
            <a:r>
              <a:rPr lang="en-US" dirty="0"/>
              <a:t>CONSTRUCTION HIGHLIGHT – LONG BRANCH</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457814" y="1782835"/>
            <a:ext cx="5857261" cy="4429324"/>
          </a:xfrm>
        </p:spPr>
        <p:txBody>
          <a:bodyPr>
            <a:noAutofit/>
          </a:bodyPr>
          <a:lstStyle/>
          <a:p>
            <a:pPr marL="0" indent="0">
              <a:lnSpc>
                <a:spcPct val="100000"/>
              </a:lnSpc>
              <a:spcBef>
                <a:spcPts val="0"/>
              </a:spcBef>
              <a:buNone/>
            </a:pPr>
            <a:r>
              <a:rPr lang="en-US" sz="2600" b="1" dirty="0"/>
              <a:t>Plymouth Tunnel: </a:t>
            </a:r>
          </a:p>
          <a:p>
            <a:pPr>
              <a:lnSpc>
                <a:spcPct val="100000"/>
              </a:lnSpc>
              <a:spcBef>
                <a:spcPts val="0"/>
              </a:spcBef>
            </a:pPr>
            <a:r>
              <a:rPr lang="en-US" sz="2500" dirty="0"/>
              <a:t>Sequential Excavation Method (SEM) tunneling method used due to mixed face conditions</a:t>
            </a:r>
          </a:p>
          <a:p>
            <a:pPr>
              <a:lnSpc>
                <a:spcPct val="100000"/>
              </a:lnSpc>
              <a:spcBef>
                <a:spcPts val="0"/>
              </a:spcBef>
            </a:pPr>
            <a:r>
              <a:rPr lang="en-US" sz="2500" dirty="0"/>
              <a:t>Economical for relatively short tunnels</a:t>
            </a:r>
          </a:p>
          <a:p>
            <a:pPr>
              <a:lnSpc>
                <a:spcPct val="100000"/>
              </a:lnSpc>
              <a:spcBef>
                <a:spcPts val="0"/>
              </a:spcBef>
            </a:pPr>
            <a:r>
              <a:rPr lang="en-US" sz="2500" dirty="0"/>
              <a:t>Groundwater control required throughout construction to maintain the heading</a:t>
            </a:r>
          </a:p>
          <a:p>
            <a:pPr>
              <a:lnSpc>
                <a:spcPct val="100000"/>
              </a:lnSpc>
              <a:spcBef>
                <a:spcPts val="0"/>
              </a:spcBef>
              <a:buClr>
                <a:srgbClr val="9751CB"/>
              </a:buClr>
            </a:pPr>
            <a:r>
              <a:rPr lang="en-US" sz="2500" dirty="0"/>
              <a:t>Portal of the mined section is supported by a secant pile wall</a:t>
            </a:r>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28</a:t>
            </a:fld>
            <a:endParaRPr lang="en-US"/>
          </a:p>
        </p:txBody>
      </p:sp>
      <p:pic>
        <p:nvPicPr>
          <p:cNvPr id="9" name="Picture 8" descr="A picture containing outdoor, building, sky, fence&#10;&#10;Description automatically generated">
            <a:extLst>
              <a:ext uri="{FF2B5EF4-FFF2-40B4-BE49-F238E27FC236}">
                <a16:creationId xmlns:a16="http://schemas.microsoft.com/office/drawing/2014/main" id="{214E53A4-5ABB-496A-BB88-4DDE82340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843" y="1924050"/>
            <a:ext cx="5006343" cy="3752850"/>
          </a:xfrm>
          <a:prstGeom prst="rect">
            <a:avLst/>
          </a:prstGeom>
        </p:spPr>
      </p:pic>
    </p:spTree>
    <p:extLst>
      <p:ext uri="{BB962C8B-B14F-4D97-AF65-F5344CB8AC3E}">
        <p14:creationId xmlns:p14="http://schemas.microsoft.com/office/powerpoint/2010/main" val="339194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a:xfrm>
            <a:off x="1828800" y="66675"/>
            <a:ext cx="8361575" cy="847725"/>
          </a:xfrm>
        </p:spPr>
        <p:txBody>
          <a:bodyPr>
            <a:normAutofit/>
          </a:bodyPr>
          <a:lstStyle/>
          <a:p>
            <a:r>
              <a:rPr lang="en-US" dirty="0"/>
              <a:t>CONSTRUCTION HIGHLIGHT – LONG BRANCH</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457815" y="1782835"/>
            <a:ext cx="4208454" cy="4429324"/>
          </a:xfrm>
        </p:spPr>
        <p:txBody>
          <a:bodyPr>
            <a:normAutofit/>
          </a:bodyPr>
          <a:lstStyle/>
          <a:p>
            <a:pPr marL="0" lvl="0" indent="0">
              <a:buNone/>
            </a:pPr>
            <a:r>
              <a:rPr lang="en-US" sz="2600" b="1" dirty="0"/>
              <a:t>Manchester Place Station </a:t>
            </a:r>
          </a:p>
          <a:p>
            <a:r>
              <a:rPr lang="en-US" sz="2400" dirty="0"/>
              <a:t>West of the Plymouth Tunnel</a:t>
            </a:r>
          </a:p>
          <a:p>
            <a:r>
              <a:rPr lang="en-US" sz="2400" dirty="0"/>
              <a:t>Continues in the open cut section</a:t>
            </a:r>
          </a:p>
          <a:p>
            <a:r>
              <a:rPr lang="en-US" sz="2400" dirty="0"/>
              <a:t>SOE is comprised of soldier piles and lagging and a secant pile wall at the tunnel portal</a:t>
            </a:r>
          </a:p>
          <a:p>
            <a:r>
              <a:rPr lang="en-US" sz="2400" dirty="0"/>
              <a:t>Station structure is cast-in-place concrete</a:t>
            </a:r>
          </a:p>
          <a:p>
            <a:pPr marL="0" indent="0">
              <a:buNone/>
            </a:pPr>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29</a:t>
            </a:fld>
            <a:endParaRPr lang="en-US"/>
          </a:p>
        </p:txBody>
      </p:sp>
      <p:grpSp>
        <p:nvGrpSpPr>
          <p:cNvPr id="7" name="Group 6">
            <a:extLst>
              <a:ext uri="{FF2B5EF4-FFF2-40B4-BE49-F238E27FC236}">
                <a16:creationId xmlns:a16="http://schemas.microsoft.com/office/drawing/2014/main" id="{091252FB-C34F-48EC-A481-1AE354F8F9FA}"/>
              </a:ext>
            </a:extLst>
          </p:cNvPr>
          <p:cNvGrpSpPr/>
          <p:nvPr/>
        </p:nvGrpSpPr>
        <p:grpSpPr>
          <a:xfrm>
            <a:off x="4773592" y="1372989"/>
            <a:ext cx="7325011" cy="4839170"/>
            <a:chOff x="4773592" y="1372989"/>
            <a:chExt cx="7325011" cy="4839170"/>
          </a:xfrm>
        </p:grpSpPr>
        <p:pic>
          <p:nvPicPr>
            <p:cNvPr id="6" name="Picture 5">
              <a:extLst>
                <a:ext uri="{FF2B5EF4-FFF2-40B4-BE49-F238E27FC236}">
                  <a16:creationId xmlns:a16="http://schemas.microsoft.com/office/drawing/2014/main" id="{CF5DA730-B8BD-4306-A867-CA88383FF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3592" y="1657085"/>
              <a:ext cx="5315745" cy="3543830"/>
            </a:xfrm>
            <a:prstGeom prst="rect">
              <a:avLst/>
            </a:prstGeom>
            <a:ln w="28575">
              <a:solidFill>
                <a:srgbClr val="7030A0"/>
              </a:solidFill>
            </a:ln>
            <a:effectLst>
              <a:outerShdw blurRad="50800" dist="127000" dir="2700000" algn="tl" rotWithShape="0">
                <a:prstClr val="black">
                  <a:alpha val="40000"/>
                </a:prstClr>
              </a:outerShdw>
            </a:effectLst>
          </p:spPr>
        </p:pic>
        <p:pic>
          <p:nvPicPr>
            <p:cNvPr id="10" name="Picture 9">
              <a:extLst>
                <a:ext uri="{FF2B5EF4-FFF2-40B4-BE49-F238E27FC236}">
                  <a16:creationId xmlns:a16="http://schemas.microsoft.com/office/drawing/2014/main" id="{10698383-2106-4811-B72C-7BABAFF7417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9497" y="1372989"/>
              <a:ext cx="3209106" cy="2417118"/>
            </a:xfrm>
            <a:prstGeom prst="rect">
              <a:avLst/>
            </a:prstGeom>
            <a:ln w="28575">
              <a:solidFill>
                <a:srgbClr val="7030A0"/>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02CB84C6-B338-4D52-8840-2A4C22A7A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9497" y="4072756"/>
              <a:ext cx="3209106" cy="2139403"/>
            </a:xfrm>
            <a:prstGeom prst="rect">
              <a:avLst/>
            </a:prstGeom>
            <a:ln w="28575">
              <a:solidFill>
                <a:srgbClr val="7030A0"/>
              </a:solidFill>
            </a:ln>
            <a:effectLst>
              <a:outerShdw blurRad="50800" dist="127000" dir="2700000" algn="tl" rotWithShape="0">
                <a:prstClr val="black">
                  <a:alpha val="40000"/>
                </a:prstClr>
              </a:outerShdw>
            </a:effectLst>
          </p:spPr>
        </p:pic>
      </p:grpSp>
    </p:spTree>
    <p:extLst>
      <p:ext uri="{BB962C8B-B14F-4D97-AF65-F5344CB8AC3E}">
        <p14:creationId xmlns:p14="http://schemas.microsoft.com/office/powerpoint/2010/main" val="308863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32A1B-254E-4970-BBE0-84DBB7FE61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51" t="13381" r="3325" b="23116"/>
          <a:stretch/>
        </p:blipFill>
        <p:spPr>
          <a:xfrm>
            <a:off x="0" y="914399"/>
            <a:ext cx="12216498" cy="5373277"/>
          </a:xfrm>
          <a:prstGeom prst="rect">
            <a:avLst/>
          </a:prstGeom>
        </p:spPr>
      </p:pic>
      <p:sp>
        <p:nvSpPr>
          <p:cNvPr id="10" name="Title 9">
            <a:extLst>
              <a:ext uri="{FF2B5EF4-FFF2-40B4-BE49-F238E27FC236}">
                <a16:creationId xmlns:a16="http://schemas.microsoft.com/office/drawing/2014/main" id="{5F918FF6-917F-4355-BFBA-7761974591EB}"/>
              </a:ext>
            </a:extLst>
          </p:cNvPr>
          <p:cNvSpPr>
            <a:spLocks noGrp="1"/>
          </p:cNvSpPr>
          <p:nvPr>
            <p:ph type="title"/>
          </p:nvPr>
        </p:nvSpPr>
        <p:spPr>
          <a:xfrm>
            <a:off x="2029968" y="66675"/>
            <a:ext cx="8067675" cy="847725"/>
          </a:xfrm>
        </p:spPr>
        <p:txBody>
          <a:bodyPr/>
          <a:lstStyle/>
          <a:p>
            <a:r>
              <a:rPr lang="en-US" dirty="0"/>
              <a:t>WHAT IS THE PURPLE LINE?</a:t>
            </a:r>
          </a:p>
        </p:txBody>
      </p:sp>
      <p:sp>
        <p:nvSpPr>
          <p:cNvPr id="13" name="Slide Number Placeholder 12">
            <a:extLst>
              <a:ext uri="{FF2B5EF4-FFF2-40B4-BE49-F238E27FC236}">
                <a16:creationId xmlns:a16="http://schemas.microsoft.com/office/drawing/2014/main" id="{8107E91A-4E7E-4820-AA6D-52B99B923D9A}"/>
              </a:ext>
            </a:extLst>
          </p:cNvPr>
          <p:cNvSpPr>
            <a:spLocks noGrp="1"/>
          </p:cNvSpPr>
          <p:nvPr>
            <p:ph type="sldNum" sz="quarter" idx="12"/>
          </p:nvPr>
        </p:nvSpPr>
        <p:spPr>
          <a:xfrm>
            <a:off x="11353799" y="6356350"/>
            <a:ext cx="561975" cy="365125"/>
          </a:xfrm>
        </p:spPr>
        <p:txBody>
          <a:bodyPr/>
          <a:lstStyle/>
          <a:p>
            <a:fld id="{E3F5FDF6-F296-48F6-8127-9747520FD479}" type="slidenum">
              <a:rPr lang="en-US" smtClean="0"/>
              <a:pPr/>
              <a:t>3</a:t>
            </a:fld>
            <a:endParaRPr lang="en-US"/>
          </a:p>
        </p:txBody>
      </p:sp>
      <p:sp>
        <p:nvSpPr>
          <p:cNvPr id="5" name="Rectangle: Rounded Corners 4">
            <a:extLst>
              <a:ext uri="{FF2B5EF4-FFF2-40B4-BE49-F238E27FC236}">
                <a16:creationId xmlns:a16="http://schemas.microsoft.com/office/drawing/2014/main" id="{3F34D36C-8912-40A5-8DE7-50FCECC82186}"/>
              </a:ext>
            </a:extLst>
          </p:cNvPr>
          <p:cNvSpPr/>
          <p:nvPr/>
        </p:nvSpPr>
        <p:spPr>
          <a:xfrm>
            <a:off x="0" y="4091567"/>
            <a:ext cx="1950564" cy="396631"/>
          </a:xfrm>
          <a:prstGeom prst="roundRect">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Bethesda, MD</a:t>
            </a:r>
          </a:p>
        </p:txBody>
      </p:sp>
      <p:sp>
        <p:nvSpPr>
          <p:cNvPr id="6" name="Rectangle: Rounded Corners 5">
            <a:extLst>
              <a:ext uri="{FF2B5EF4-FFF2-40B4-BE49-F238E27FC236}">
                <a16:creationId xmlns:a16="http://schemas.microsoft.com/office/drawing/2014/main" id="{90244046-3C73-4682-805C-6C67B8246D3D}"/>
              </a:ext>
            </a:extLst>
          </p:cNvPr>
          <p:cNvSpPr/>
          <p:nvPr/>
        </p:nvSpPr>
        <p:spPr>
          <a:xfrm>
            <a:off x="10005842" y="4025846"/>
            <a:ext cx="2183110" cy="396632"/>
          </a:xfrm>
          <a:prstGeom prst="roundRect">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New Carrollton, MD</a:t>
            </a:r>
          </a:p>
        </p:txBody>
      </p:sp>
      <p:sp>
        <p:nvSpPr>
          <p:cNvPr id="9" name="Rectangle: Rounded Corners 8">
            <a:extLst>
              <a:ext uri="{FF2B5EF4-FFF2-40B4-BE49-F238E27FC236}">
                <a16:creationId xmlns:a16="http://schemas.microsoft.com/office/drawing/2014/main" id="{C37FB7D0-018D-49FA-8CFB-0615C8DE3506}"/>
              </a:ext>
            </a:extLst>
          </p:cNvPr>
          <p:cNvSpPr/>
          <p:nvPr/>
        </p:nvSpPr>
        <p:spPr>
          <a:xfrm>
            <a:off x="4559709" y="5926674"/>
            <a:ext cx="2710988" cy="794801"/>
          </a:xfrm>
          <a:prstGeom prst="roundRect">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16.2 Miles</a:t>
            </a:r>
          </a:p>
          <a:p>
            <a:pPr algn="ctr"/>
            <a:r>
              <a:rPr lang="en-US" sz="1200" dirty="0"/>
              <a:t>(Measured along Alignment)</a:t>
            </a:r>
          </a:p>
        </p:txBody>
      </p:sp>
      <p:cxnSp>
        <p:nvCxnSpPr>
          <p:cNvPr id="11" name="Straight Connector 10">
            <a:extLst>
              <a:ext uri="{FF2B5EF4-FFF2-40B4-BE49-F238E27FC236}">
                <a16:creationId xmlns:a16="http://schemas.microsoft.com/office/drawing/2014/main" id="{75A538EC-A5FB-483F-877B-5EF99D7FFCE0}"/>
              </a:ext>
            </a:extLst>
          </p:cNvPr>
          <p:cNvCxnSpPr>
            <a:cxnSpLocks/>
          </p:cNvCxnSpPr>
          <p:nvPr/>
        </p:nvCxnSpPr>
        <p:spPr>
          <a:xfrm>
            <a:off x="909659" y="4488198"/>
            <a:ext cx="0" cy="1879916"/>
          </a:xfrm>
          <a:prstGeom prst="line">
            <a:avLst/>
          </a:prstGeom>
          <a:ln w="34925">
            <a:solidFill>
              <a:schemeClr val="bg2">
                <a:lumMod val="25000"/>
                <a:alpha val="63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4914A4-0632-4016-BD40-B20EC31BA2AB}"/>
              </a:ext>
            </a:extLst>
          </p:cNvPr>
          <p:cNvCxnSpPr>
            <a:cxnSpLocks/>
            <a:endCxn id="13" idx="0"/>
          </p:cNvCxnSpPr>
          <p:nvPr/>
        </p:nvCxnSpPr>
        <p:spPr>
          <a:xfrm flipH="1">
            <a:off x="11634787" y="4449961"/>
            <a:ext cx="13232" cy="1906389"/>
          </a:xfrm>
          <a:prstGeom prst="line">
            <a:avLst/>
          </a:prstGeom>
          <a:ln w="34925">
            <a:solidFill>
              <a:schemeClr val="bg2">
                <a:lumMod val="25000"/>
                <a:alpha val="63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FE8AE55-031C-4E2E-A551-2CBFE44A53D0}"/>
              </a:ext>
            </a:extLst>
          </p:cNvPr>
          <p:cNvCxnSpPr>
            <a:cxnSpLocks/>
          </p:cNvCxnSpPr>
          <p:nvPr/>
        </p:nvCxnSpPr>
        <p:spPr>
          <a:xfrm flipH="1">
            <a:off x="909659" y="6356350"/>
            <a:ext cx="3650050" cy="0"/>
          </a:xfrm>
          <a:prstGeom prst="straightConnector1">
            <a:avLst/>
          </a:prstGeom>
          <a:ln w="34925">
            <a:solidFill>
              <a:schemeClr val="bg2">
                <a:lumMod val="25000"/>
                <a:alpha val="63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B660BF-C7C9-4849-9D26-BAB48A100B6F}"/>
              </a:ext>
            </a:extLst>
          </p:cNvPr>
          <p:cNvCxnSpPr>
            <a:cxnSpLocks/>
            <a:endCxn id="13" idx="0"/>
          </p:cNvCxnSpPr>
          <p:nvPr/>
        </p:nvCxnSpPr>
        <p:spPr>
          <a:xfrm flipV="1">
            <a:off x="7270697" y="6356350"/>
            <a:ext cx="4364090" cy="11764"/>
          </a:xfrm>
          <a:prstGeom prst="straightConnector1">
            <a:avLst/>
          </a:prstGeom>
          <a:ln w="34925">
            <a:solidFill>
              <a:schemeClr val="bg2">
                <a:lumMod val="25000"/>
                <a:alpha val="63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132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a:xfrm>
            <a:off x="2029967" y="66675"/>
            <a:ext cx="8382393" cy="847725"/>
          </a:xfrm>
        </p:spPr>
        <p:txBody>
          <a:bodyPr>
            <a:noAutofit/>
          </a:bodyPr>
          <a:lstStyle/>
          <a:p>
            <a:r>
              <a:rPr lang="en-US" dirty="0"/>
              <a:t>CONSTRUCTION HIGHLIGHT – UNIVERSITY BLVD.</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866187" y="1781258"/>
            <a:ext cx="4645127" cy="4429324"/>
          </a:xfrm>
        </p:spPr>
        <p:txBody>
          <a:bodyPr/>
          <a:lstStyle/>
          <a:p>
            <a:pPr marL="0" indent="0">
              <a:lnSpc>
                <a:spcPct val="100000"/>
              </a:lnSpc>
              <a:buClr>
                <a:srgbClr val="9751CB"/>
              </a:buClr>
              <a:buNone/>
            </a:pPr>
            <a:r>
              <a:rPr lang="en-US" sz="2500" dirty="0"/>
              <a:t>Work on University Blvd. continues to progress with the removal of medians and utility relocations to make way for the Purple Line tracks that will be in the center of the road alongside vehicular traffic.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30</a:t>
            </a:fld>
            <a:endParaRPr lang="en-US"/>
          </a:p>
        </p:txBody>
      </p:sp>
      <p:pic>
        <p:nvPicPr>
          <p:cNvPr id="6" name="Picture 5">
            <a:extLst>
              <a:ext uri="{FF2B5EF4-FFF2-40B4-BE49-F238E27FC236}">
                <a16:creationId xmlns:a16="http://schemas.microsoft.com/office/drawing/2014/main" id="{314E1A8E-1F0C-4F2B-9730-F840BDF834B1}"/>
              </a:ext>
            </a:extLst>
          </p:cNvPr>
          <p:cNvPicPr>
            <a:picLocks noChangeAspect="1"/>
          </p:cNvPicPr>
          <p:nvPr/>
        </p:nvPicPr>
        <p:blipFill rotWithShape="1">
          <a:blip r:embed="rId2">
            <a:extLst>
              <a:ext uri="{28A0092B-C50C-407E-A947-70E740481C1C}">
                <a14:useLocalDpi xmlns:a14="http://schemas.microsoft.com/office/drawing/2010/main" val="0"/>
              </a:ext>
            </a:extLst>
          </a:blip>
          <a:srcRect l="4763" t="9314" r="9688" b="8860"/>
          <a:stretch/>
        </p:blipFill>
        <p:spPr>
          <a:xfrm>
            <a:off x="6342799" y="1782835"/>
            <a:ext cx="5345978" cy="3611106"/>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21463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COLLEGE PARK</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777410" y="2422028"/>
            <a:ext cx="4645127" cy="2300893"/>
          </a:xfrm>
        </p:spPr>
        <p:txBody>
          <a:bodyPr/>
          <a:lstStyle/>
          <a:p>
            <a:pPr marL="0" indent="0">
              <a:lnSpc>
                <a:spcPct val="100000"/>
              </a:lnSpc>
              <a:buClr>
                <a:srgbClr val="9751CB"/>
              </a:buClr>
              <a:buNone/>
            </a:pPr>
            <a:r>
              <a:rPr lang="en-US" sz="2500" dirty="0"/>
              <a:t>Work is underway on the Purple Line College Park Metro Station on River Rd.  Pictured is site work and the removal of the asphalt bus loop.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31</a:t>
            </a:fld>
            <a:endParaRPr lang="en-US"/>
          </a:p>
        </p:txBody>
      </p:sp>
      <p:pic>
        <p:nvPicPr>
          <p:cNvPr id="6" name="Picture 5">
            <a:extLst>
              <a:ext uri="{FF2B5EF4-FFF2-40B4-BE49-F238E27FC236}">
                <a16:creationId xmlns:a16="http://schemas.microsoft.com/office/drawing/2014/main" id="{BBD7A5A0-DAA9-4DC7-ADDA-9D4E014FCE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8841" y="2042320"/>
            <a:ext cx="4873642" cy="3248773"/>
          </a:xfrm>
          <a:prstGeom prst="rect">
            <a:avLst/>
          </a:prstGeom>
          <a:noFill/>
          <a:ln w="19050">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00164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normAutofit fontScale="90000"/>
          </a:bodyPr>
          <a:lstStyle/>
          <a:p>
            <a:r>
              <a:rPr lang="en-US" dirty="0"/>
              <a:t>CONSTRUCTION HIGHLIGHT – RIVERDALE PARK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708537" y="1938553"/>
            <a:ext cx="3203587" cy="2980894"/>
          </a:xfrm>
        </p:spPr>
        <p:txBody>
          <a:bodyPr>
            <a:normAutofit lnSpcReduction="10000"/>
          </a:bodyPr>
          <a:lstStyle/>
          <a:p>
            <a:pPr marL="0" indent="0">
              <a:buNone/>
            </a:pPr>
            <a:r>
              <a:rPr lang="en-US" sz="2500" dirty="0"/>
              <a:t>Riverdale Rd. bridge piers have been constructed that will support the Riverdale Park-Kenilworth aerial station.  The first girders are scheduled for erection late February of 2020.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32</a:t>
            </a:fld>
            <a:endParaRPr lang="en-US"/>
          </a:p>
        </p:txBody>
      </p:sp>
      <p:pic>
        <p:nvPicPr>
          <p:cNvPr id="7" name="Picture 6">
            <a:extLst>
              <a:ext uri="{FF2B5EF4-FFF2-40B4-BE49-F238E27FC236}">
                <a16:creationId xmlns:a16="http://schemas.microsoft.com/office/drawing/2014/main" id="{DDF2A8AA-39DE-40FE-B0F2-DF025ED625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07" t="25292" r="1368" b="19175"/>
          <a:stretch/>
        </p:blipFill>
        <p:spPr>
          <a:xfrm>
            <a:off x="4685370" y="1649690"/>
            <a:ext cx="7189016" cy="3393649"/>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35355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lstStyle/>
          <a:p>
            <a:r>
              <a:rPr lang="en-US" dirty="0"/>
              <a:t>CONSTRUCTION HIGHLIGHT – GLENRIDGE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457815" y="1782835"/>
            <a:ext cx="4286452" cy="4429324"/>
          </a:xfrm>
        </p:spPr>
        <p:txBody>
          <a:bodyPr>
            <a:normAutofit/>
          </a:bodyPr>
          <a:lstStyle/>
          <a:p>
            <a:pPr marL="0" indent="0">
              <a:buNone/>
            </a:pPr>
            <a:r>
              <a:rPr lang="en-US" sz="2500" dirty="0"/>
              <a:t>Steel framing of the Glenridge Operations and Maintenance Facility (OMF) was completed in July of 2019. This facility will maintain and clean the Light Rail Vehicles (LRVs) as well as house the Purple Line administration and operational staff. First LRV scheduled to arrive October 2020.</a:t>
            </a:r>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33</a:t>
            </a:fld>
            <a:endParaRPr lang="en-US"/>
          </a:p>
        </p:txBody>
      </p:sp>
      <p:grpSp>
        <p:nvGrpSpPr>
          <p:cNvPr id="10" name="Group 9">
            <a:extLst>
              <a:ext uri="{FF2B5EF4-FFF2-40B4-BE49-F238E27FC236}">
                <a16:creationId xmlns:a16="http://schemas.microsoft.com/office/drawing/2014/main" id="{65403B39-BE04-4C65-98DE-7D2FEB2D6F07}"/>
              </a:ext>
            </a:extLst>
          </p:cNvPr>
          <p:cNvGrpSpPr/>
          <p:nvPr/>
        </p:nvGrpSpPr>
        <p:grpSpPr>
          <a:xfrm>
            <a:off x="5204207" y="1623767"/>
            <a:ext cx="6796408" cy="4732583"/>
            <a:chOff x="5204207" y="1623767"/>
            <a:chExt cx="6796408" cy="4732583"/>
          </a:xfrm>
        </p:grpSpPr>
        <p:pic>
          <p:nvPicPr>
            <p:cNvPr id="9" name="Picture 8">
              <a:extLst>
                <a:ext uri="{FF2B5EF4-FFF2-40B4-BE49-F238E27FC236}">
                  <a16:creationId xmlns:a16="http://schemas.microsoft.com/office/drawing/2014/main" id="{FE05AD4E-2D5C-45FF-9402-4E0432704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028"/>
            <a:stretch/>
          </p:blipFill>
          <p:spPr>
            <a:xfrm>
              <a:off x="5204207" y="1623767"/>
              <a:ext cx="6336467" cy="3610466"/>
            </a:xfrm>
            <a:prstGeom prst="rect">
              <a:avLst/>
            </a:prstGeom>
            <a:ln w="28575">
              <a:solidFill>
                <a:srgbClr val="7030A0"/>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4A7AFB88-0F6A-482C-8B3C-D97EC7AE55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6924" y="4353890"/>
              <a:ext cx="3003691" cy="2002460"/>
            </a:xfrm>
            <a:prstGeom prst="rect">
              <a:avLst/>
            </a:prstGeom>
            <a:ln w="28575">
              <a:solidFill>
                <a:srgbClr val="7030A0"/>
              </a:solidFill>
            </a:ln>
            <a:effectLst>
              <a:outerShdw blurRad="50800" dist="127000" dir="2700000" algn="tl" rotWithShape="0">
                <a:prstClr val="black">
                  <a:alpha val="40000"/>
                </a:prstClr>
              </a:outerShdw>
            </a:effectLst>
          </p:spPr>
        </p:pic>
      </p:grpSp>
    </p:spTree>
    <p:extLst>
      <p:ext uri="{BB962C8B-B14F-4D97-AF65-F5344CB8AC3E}">
        <p14:creationId xmlns:p14="http://schemas.microsoft.com/office/powerpoint/2010/main" val="3569458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6C6A-6505-40A5-BA60-A19B205FBB8E}"/>
              </a:ext>
            </a:extLst>
          </p:cNvPr>
          <p:cNvSpPr>
            <a:spLocks noGrp="1"/>
          </p:cNvSpPr>
          <p:nvPr>
            <p:ph type="title"/>
          </p:nvPr>
        </p:nvSpPr>
        <p:spPr/>
        <p:txBody>
          <a:bodyPr>
            <a:normAutofit fontScale="90000"/>
          </a:bodyPr>
          <a:lstStyle/>
          <a:p>
            <a:r>
              <a:rPr lang="en-US" dirty="0"/>
              <a:t>CONSTRUCTION HIGHLIGHT – NEW CARROLLTON </a:t>
            </a:r>
          </a:p>
        </p:txBody>
      </p:sp>
      <p:sp>
        <p:nvSpPr>
          <p:cNvPr id="3" name="Content Placeholder 2">
            <a:extLst>
              <a:ext uri="{FF2B5EF4-FFF2-40B4-BE49-F238E27FC236}">
                <a16:creationId xmlns:a16="http://schemas.microsoft.com/office/drawing/2014/main" id="{E41E146E-B576-4D51-B116-E0FB515D8E8E}"/>
              </a:ext>
            </a:extLst>
          </p:cNvPr>
          <p:cNvSpPr>
            <a:spLocks noGrp="1"/>
          </p:cNvSpPr>
          <p:nvPr>
            <p:ph idx="1"/>
          </p:nvPr>
        </p:nvSpPr>
        <p:spPr>
          <a:xfrm>
            <a:off x="782279" y="2178003"/>
            <a:ext cx="4645127" cy="2695838"/>
          </a:xfrm>
        </p:spPr>
        <p:txBody>
          <a:bodyPr/>
          <a:lstStyle/>
          <a:p>
            <a:pPr marL="0" indent="0">
              <a:lnSpc>
                <a:spcPct val="100000"/>
              </a:lnSpc>
              <a:buClr>
                <a:srgbClr val="9751CB"/>
              </a:buClr>
              <a:buNone/>
            </a:pPr>
            <a:r>
              <a:rPr lang="en-US" sz="2500" dirty="0"/>
              <a:t>The first section of rail for the Purple Line was installed on </a:t>
            </a:r>
            <a:r>
              <a:rPr lang="en-US" sz="2500" dirty="0" err="1"/>
              <a:t>Ellin</a:t>
            </a:r>
            <a:r>
              <a:rPr lang="en-US" sz="2500" dirty="0"/>
              <a:t> Rd. in September of 2019. This is embedded track where the Purple Line will run on </a:t>
            </a:r>
            <a:r>
              <a:rPr lang="en-US" sz="2500" dirty="0" err="1"/>
              <a:t>Ellin</a:t>
            </a:r>
            <a:r>
              <a:rPr lang="en-US" sz="2500" dirty="0"/>
              <a:t> Rd. with vehicular traffic. </a:t>
            </a:r>
          </a:p>
          <a:p>
            <a:endParaRPr lang="en-US" dirty="0"/>
          </a:p>
        </p:txBody>
      </p:sp>
      <p:sp>
        <p:nvSpPr>
          <p:cNvPr id="4" name="Slide Number Placeholder 3">
            <a:extLst>
              <a:ext uri="{FF2B5EF4-FFF2-40B4-BE49-F238E27FC236}">
                <a16:creationId xmlns:a16="http://schemas.microsoft.com/office/drawing/2014/main" id="{9629FB5E-A164-42DD-9343-92F2F97804E0}"/>
              </a:ext>
            </a:extLst>
          </p:cNvPr>
          <p:cNvSpPr>
            <a:spLocks noGrp="1"/>
          </p:cNvSpPr>
          <p:nvPr>
            <p:ph type="sldNum" sz="quarter" idx="12"/>
          </p:nvPr>
        </p:nvSpPr>
        <p:spPr/>
        <p:txBody>
          <a:bodyPr/>
          <a:lstStyle/>
          <a:p>
            <a:fld id="{E3F5FDF6-F296-48F6-8127-9747520FD479}" type="slidenum">
              <a:rPr lang="en-US" smtClean="0"/>
              <a:t>34</a:t>
            </a:fld>
            <a:endParaRPr lang="en-US"/>
          </a:p>
        </p:txBody>
      </p:sp>
      <p:pic>
        <p:nvPicPr>
          <p:cNvPr id="6" name="Picture 5">
            <a:extLst>
              <a:ext uri="{FF2B5EF4-FFF2-40B4-BE49-F238E27FC236}">
                <a16:creationId xmlns:a16="http://schemas.microsoft.com/office/drawing/2014/main" id="{1A039BFC-7C6F-4D82-9963-E65C5E5481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8046"/>
          <a:stretch/>
        </p:blipFill>
        <p:spPr>
          <a:xfrm>
            <a:off x="6310809" y="1814870"/>
            <a:ext cx="4651899" cy="3784157"/>
          </a:xfrm>
          <a:prstGeom prst="rect">
            <a:avLst/>
          </a:prstGeom>
          <a:ln w="28575">
            <a:solidFill>
              <a:srgbClr val="7030A0"/>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49075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266A-0491-4EEE-9439-2F015A97DDFF}"/>
              </a:ext>
            </a:extLst>
          </p:cNvPr>
          <p:cNvSpPr>
            <a:spLocks noGrp="1"/>
          </p:cNvSpPr>
          <p:nvPr>
            <p:ph type="title"/>
          </p:nvPr>
        </p:nvSpPr>
        <p:spPr/>
        <p:txBody>
          <a:bodyPr/>
          <a:lstStyle/>
          <a:p>
            <a:r>
              <a:rPr lang="en-US" dirty="0"/>
              <a:t>ART-IN-TRANSIT PROGRAM </a:t>
            </a:r>
          </a:p>
        </p:txBody>
      </p:sp>
      <p:sp>
        <p:nvSpPr>
          <p:cNvPr id="3" name="Content Placeholder 2">
            <a:extLst>
              <a:ext uri="{FF2B5EF4-FFF2-40B4-BE49-F238E27FC236}">
                <a16:creationId xmlns:a16="http://schemas.microsoft.com/office/drawing/2014/main" id="{623FD865-84E5-452C-95B0-3C9899EB9F93}"/>
              </a:ext>
            </a:extLst>
          </p:cNvPr>
          <p:cNvSpPr>
            <a:spLocks noGrp="1"/>
          </p:cNvSpPr>
          <p:nvPr>
            <p:ph idx="1"/>
          </p:nvPr>
        </p:nvSpPr>
        <p:spPr>
          <a:xfrm>
            <a:off x="590551" y="1089660"/>
            <a:ext cx="6039273" cy="5087303"/>
          </a:xfrm>
        </p:spPr>
        <p:txBody>
          <a:bodyPr>
            <a:noAutofit/>
          </a:bodyPr>
          <a:lstStyle/>
          <a:p>
            <a:pPr marL="251460" indent="-182880">
              <a:lnSpc>
                <a:spcPct val="100000"/>
              </a:lnSpc>
              <a:spcBef>
                <a:spcPts val="200"/>
              </a:spcBef>
              <a:spcAft>
                <a:spcPts val="600"/>
              </a:spcAft>
              <a:buClr>
                <a:srgbClr val="9751CB"/>
              </a:buClr>
            </a:pPr>
            <a:r>
              <a:rPr lang="en-US" sz="2500" dirty="0"/>
              <a:t>The mission of the Purple Line Art-In-Transit program is to make public art an integral element of the project</a:t>
            </a:r>
          </a:p>
          <a:p>
            <a:pPr marL="251460" indent="-182880">
              <a:lnSpc>
                <a:spcPct val="100000"/>
              </a:lnSpc>
              <a:spcBef>
                <a:spcPts val="200"/>
              </a:spcBef>
              <a:spcAft>
                <a:spcPts val="600"/>
              </a:spcAft>
              <a:buClr>
                <a:srgbClr val="9751CB"/>
              </a:buClr>
            </a:pPr>
            <a:r>
              <a:rPr lang="en-US" sz="2500" dirty="0"/>
              <a:t>Art will be incorporated into stations to enrich the aesthetics of the light rail system and support neighborhood identities </a:t>
            </a:r>
          </a:p>
          <a:p>
            <a:pPr marL="251460" indent="-182880">
              <a:lnSpc>
                <a:spcPct val="100000"/>
              </a:lnSpc>
              <a:spcBef>
                <a:spcPts val="200"/>
              </a:spcBef>
              <a:spcAft>
                <a:spcPts val="600"/>
              </a:spcAft>
              <a:buClr>
                <a:srgbClr val="9751CB"/>
              </a:buClr>
            </a:pPr>
            <a:r>
              <a:rPr lang="en-US" sz="2500" dirty="0"/>
              <a:t>Artists have been selected, art proposals have been refined based on input received, and contracts are being negotiated</a:t>
            </a:r>
          </a:p>
          <a:p>
            <a:pPr marL="251460" indent="-182880">
              <a:lnSpc>
                <a:spcPct val="100000"/>
              </a:lnSpc>
              <a:spcBef>
                <a:spcPts val="200"/>
              </a:spcBef>
              <a:spcAft>
                <a:spcPts val="600"/>
              </a:spcAft>
              <a:buClr>
                <a:srgbClr val="9751CB"/>
              </a:buClr>
            </a:pPr>
            <a:r>
              <a:rPr lang="en-US" sz="2500" dirty="0"/>
              <a:t>$6M for artwork at 21 stations, allocated equally among 2 counties</a:t>
            </a:r>
          </a:p>
          <a:p>
            <a:pPr marL="251460" indent="-182880">
              <a:lnSpc>
                <a:spcPct val="100000"/>
              </a:lnSpc>
              <a:spcBef>
                <a:spcPts val="200"/>
              </a:spcBef>
              <a:spcAft>
                <a:spcPts val="600"/>
              </a:spcAft>
              <a:buClr>
                <a:srgbClr val="9751CB"/>
              </a:buClr>
            </a:pPr>
            <a:r>
              <a:rPr lang="en-US" sz="2500" dirty="0"/>
              <a:t>Station artwork to be installed between 2020 – 2021</a:t>
            </a:r>
          </a:p>
          <a:p>
            <a:endParaRPr lang="en-US" dirty="0"/>
          </a:p>
        </p:txBody>
      </p:sp>
      <p:sp>
        <p:nvSpPr>
          <p:cNvPr id="4" name="Slide Number Placeholder 3">
            <a:extLst>
              <a:ext uri="{FF2B5EF4-FFF2-40B4-BE49-F238E27FC236}">
                <a16:creationId xmlns:a16="http://schemas.microsoft.com/office/drawing/2014/main" id="{A5C887FC-3FC0-438E-B5D9-B9AFCC024B96}"/>
              </a:ext>
            </a:extLst>
          </p:cNvPr>
          <p:cNvSpPr>
            <a:spLocks noGrp="1"/>
          </p:cNvSpPr>
          <p:nvPr>
            <p:ph type="sldNum" sz="quarter" idx="12"/>
          </p:nvPr>
        </p:nvSpPr>
        <p:spPr/>
        <p:txBody>
          <a:bodyPr/>
          <a:lstStyle/>
          <a:p>
            <a:fld id="{E3F5FDF6-F296-48F6-8127-9747520FD479}" type="slidenum">
              <a:rPr lang="en-US" smtClean="0"/>
              <a:t>35</a:t>
            </a:fld>
            <a:endParaRPr lang="en-US"/>
          </a:p>
        </p:txBody>
      </p:sp>
      <p:grpSp>
        <p:nvGrpSpPr>
          <p:cNvPr id="5" name="Group 4">
            <a:extLst>
              <a:ext uri="{FF2B5EF4-FFF2-40B4-BE49-F238E27FC236}">
                <a16:creationId xmlns:a16="http://schemas.microsoft.com/office/drawing/2014/main" id="{536CEFC5-F9BE-4964-9338-FEDF5DCFF492}"/>
              </a:ext>
            </a:extLst>
          </p:cNvPr>
          <p:cNvGrpSpPr/>
          <p:nvPr/>
        </p:nvGrpSpPr>
        <p:grpSpPr>
          <a:xfrm>
            <a:off x="6219429" y="914400"/>
            <a:ext cx="5865698" cy="6111894"/>
            <a:chOff x="6524602" y="952918"/>
            <a:chExt cx="5604769" cy="5840013"/>
          </a:xfrm>
        </p:grpSpPr>
        <p:pic>
          <p:nvPicPr>
            <p:cNvPr id="6" name="Picture 5">
              <a:extLst>
                <a:ext uri="{FF2B5EF4-FFF2-40B4-BE49-F238E27FC236}">
                  <a16:creationId xmlns:a16="http://schemas.microsoft.com/office/drawing/2014/main" id="{01C534F1-F6E0-4B51-AD78-AAADEA4C5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3284" y="952918"/>
              <a:ext cx="2598083" cy="2514115"/>
            </a:xfrm>
            <a:prstGeom prst="rect">
              <a:avLst/>
            </a:prstGeom>
          </p:spPr>
        </p:pic>
        <p:pic>
          <p:nvPicPr>
            <p:cNvPr id="7" name="Picture 2" descr="Z:\Shared\Purple Line\Public Involvement\Website\Website Updates 2019\Website Content\1_About the Project\Art in Transit\5_16th Street-Woodside\16th Street-Woodside Station.png">
              <a:extLst>
                <a:ext uri="{FF2B5EF4-FFF2-40B4-BE49-F238E27FC236}">
                  <a16:creationId xmlns:a16="http://schemas.microsoft.com/office/drawing/2014/main" id="{E739C227-457A-4607-8718-FC5DFAA8DC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9310" y="1540078"/>
              <a:ext cx="2806601" cy="277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Z:\Shared\Purple Line\Public Involvement\Website\Website Updates 2019\Website Content\1_About the Project\Art in Transit\19_Riverdale Park-Kenilworth\Riverdale Park-Kenilworth Station.png">
              <a:extLst>
                <a:ext uri="{FF2B5EF4-FFF2-40B4-BE49-F238E27FC236}">
                  <a16:creationId xmlns:a16="http://schemas.microsoft.com/office/drawing/2014/main" id="{620FFF1D-0C22-4FB7-A929-4E4B686B7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02" y="3429000"/>
              <a:ext cx="2704136" cy="2634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Z:\Shared\Purple Line\Public Involvement\Website\Website Updates 2019\Website Content\1_About the Project\Art in Transit\6_Silver Sring Metro\Silver Spring Metro Station.png">
              <a:extLst>
                <a:ext uri="{FF2B5EF4-FFF2-40B4-BE49-F238E27FC236}">
                  <a16:creationId xmlns:a16="http://schemas.microsoft.com/office/drawing/2014/main" id="{46AE9B34-4B60-420E-AB4A-DE1F03590C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8738" y="4132711"/>
              <a:ext cx="2900633" cy="26602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681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1C1F-07E9-4593-B228-F7B7B540A814}"/>
              </a:ext>
            </a:extLst>
          </p:cNvPr>
          <p:cNvSpPr>
            <a:spLocks noGrp="1"/>
          </p:cNvSpPr>
          <p:nvPr>
            <p:ph type="title"/>
          </p:nvPr>
        </p:nvSpPr>
        <p:spPr/>
        <p:txBody>
          <a:bodyPr/>
          <a:lstStyle/>
          <a:p>
            <a:r>
              <a:rPr lang="en-US" dirty="0"/>
              <a:t>ADJACENT DEVELOPMENT AND CHALLENGES</a:t>
            </a:r>
          </a:p>
        </p:txBody>
      </p:sp>
      <p:sp>
        <p:nvSpPr>
          <p:cNvPr id="3" name="Content Placeholder 2">
            <a:extLst>
              <a:ext uri="{FF2B5EF4-FFF2-40B4-BE49-F238E27FC236}">
                <a16:creationId xmlns:a16="http://schemas.microsoft.com/office/drawing/2014/main" id="{08F14BE3-5AA8-4214-B66D-E9280FFBCBE7}"/>
              </a:ext>
            </a:extLst>
          </p:cNvPr>
          <p:cNvSpPr>
            <a:spLocks noGrp="1"/>
          </p:cNvSpPr>
          <p:nvPr>
            <p:ph idx="1"/>
          </p:nvPr>
        </p:nvSpPr>
        <p:spPr>
          <a:xfrm>
            <a:off x="590550" y="1089660"/>
            <a:ext cx="7287768" cy="5087303"/>
          </a:xfrm>
        </p:spPr>
        <p:txBody>
          <a:bodyPr>
            <a:normAutofit fontScale="92500" lnSpcReduction="20000"/>
          </a:bodyPr>
          <a:lstStyle/>
          <a:p>
            <a:r>
              <a:rPr lang="en-US" sz="3200" b="1" dirty="0">
                <a:solidFill>
                  <a:schemeClr val="bg2">
                    <a:lumMod val="25000"/>
                  </a:schemeClr>
                </a:solidFill>
              </a:rPr>
              <a:t>Adjacent Development</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At least 36 development projects planned or underway along the alignment</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Contractor coordination with adjacent contractors</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Shared Work Sites</a:t>
            </a:r>
          </a:p>
          <a:p>
            <a:pPr marL="285750" indent="-285750"/>
            <a:endParaRPr lang="en-US" dirty="0">
              <a:solidFill>
                <a:schemeClr val="bg2">
                  <a:lumMod val="25000"/>
                </a:schemeClr>
              </a:solidFill>
            </a:endParaRPr>
          </a:p>
          <a:p>
            <a:r>
              <a:rPr lang="en-US" sz="3200" b="1" dirty="0">
                <a:solidFill>
                  <a:schemeClr val="bg2">
                    <a:lumMod val="25000"/>
                  </a:schemeClr>
                </a:solidFill>
              </a:rPr>
              <a:t>Regional Construction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I-66 Widening - $3.7 Billion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I-395 - $0.5 Billion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Silver Line Phase II - $2.7 Billion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DC Water Boundary Tunnel - $0.5 Billion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DDOT South Cap Bridge $0.4 Billion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WMATA Station Rehabilitation - $1.5 Billion</a:t>
            </a:r>
          </a:p>
          <a:p>
            <a:endParaRPr lang="en-US" dirty="0"/>
          </a:p>
        </p:txBody>
      </p:sp>
      <p:sp>
        <p:nvSpPr>
          <p:cNvPr id="4" name="Slide Number Placeholder 3">
            <a:extLst>
              <a:ext uri="{FF2B5EF4-FFF2-40B4-BE49-F238E27FC236}">
                <a16:creationId xmlns:a16="http://schemas.microsoft.com/office/drawing/2014/main" id="{70ED958B-D7BC-4E14-BE56-FA85548B5A68}"/>
              </a:ext>
            </a:extLst>
          </p:cNvPr>
          <p:cNvSpPr>
            <a:spLocks noGrp="1"/>
          </p:cNvSpPr>
          <p:nvPr>
            <p:ph type="sldNum" sz="quarter" idx="12"/>
          </p:nvPr>
        </p:nvSpPr>
        <p:spPr/>
        <p:txBody>
          <a:bodyPr/>
          <a:lstStyle/>
          <a:p>
            <a:fld id="{E3F5FDF6-F296-48F6-8127-9747520FD479}" type="slidenum">
              <a:rPr lang="en-US" smtClean="0"/>
              <a:t>36</a:t>
            </a:fld>
            <a:endParaRPr lang="en-US"/>
          </a:p>
        </p:txBody>
      </p:sp>
      <p:pic>
        <p:nvPicPr>
          <p:cNvPr id="6" name="Picture 5">
            <a:extLst>
              <a:ext uri="{FF2B5EF4-FFF2-40B4-BE49-F238E27FC236}">
                <a16:creationId xmlns:a16="http://schemas.microsoft.com/office/drawing/2014/main" id="{B6EF2864-5F68-448A-B2A9-7CF8439464EE}"/>
              </a:ext>
            </a:extLst>
          </p:cNvPr>
          <p:cNvPicPr>
            <a:picLocks noChangeAspect="1"/>
          </p:cNvPicPr>
          <p:nvPr/>
        </p:nvPicPr>
        <p:blipFill rotWithShape="1">
          <a:blip r:embed="rId2">
            <a:extLst>
              <a:ext uri="{28A0092B-C50C-407E-A947-70E740481C1C}">
                <a14:useLocalDpi xmlns:a14="http://schemas.microsoft.com/office/drawing/2010/main" val="0"/>
              </a:ext>
            </a:extLst>
          </a:blip>
          <a:srcRect l="15155" r="20919"/>
          <a:stretch/>
        </p:blipFill>
        <p:spPr>
          <a:xfrm>
            <a:off x="8835575" y="1210356"/>
            <a:ext cx="2858840" cy="2504394"/>
          </a:xfrm>
          <a:prstGeom prst="rect">
            <a:avLst/>
          </a:prstGeom>
        </p:spPr>
      </p:pic>
      <p:pic>
        <p:nvPicPr>
          <p:cNvPr id="7" name="Picture 6">
            <a:extLst>
              <a:ext uri="{FF2B5EF4-FFF2-40B4-BE49-F238E27FC236}">
                <a16:creationId xmlns:a16="http://schemas.microsoft.com/office/drawing/2014/main" id="{940B8568-6183-4D70-85B2-5E19A2A4198D}"/>
              </a:ext>
            </a:extLst>
          </p:cNvPr>
          <p:cNvPicPr>
            <a:picLocks noChangeAspect="1"/>
          </p:cNvPicPr>
          <p:nvPr/>
        </p:nvPicPr>
        <p:blipFill rotWithShape="1">
          <a:blip r:embed="rId3">
            <a:extLst>
              <a:ext uri="{28A0092B-C50C-407E-A947-70E740481C1C}">
                <a14:useLocalDpi xmlns:a14="http://schemas.microsoft.com/office/drawing/2010/main" val="0"/>
              </a:ext>
            </a:extLst>
          </a:blip>
          <a:srcRect l="14141" t="10718" r="23549" b="2"/>
          <a:stretch/>
        </p:blipFill>
        <p:spPr>
          <a:xfrm>
            <a:off x="8835575" y="4001618"/>
            <a:ext cx="2781299" cy="2719857"/>
          </a:xfrm>
          <a:prstGeom prst="rect">
            <a:avLst/>
          </a:prstGeom>
        </p:spPr>
      </p:pic>
      <p:sp>
        <p:nvSpPr>
          <p:cNvPr id="8" name="TextBox 7">
            <a:extLst>
              <a:ext uri="{FF2B5EF4-FFF2-40B4-BE49-F238E27FC236}">
                <a16:creationId xmlns:a16="http://schemas.microsoft.com/office/drawing/2014/main" id="{D8066549-287A-4AE9-AC63-DF3A2CE0F6EF}"/>
              </a:ext>
            </a:extLst>
          </p:cNvPr>
          <p:cNvSpPr txBox="1"/>
          <p:nvPr/>
        </p:nvSpPr>
        <p:spPr>
          <a:xfrm>
            <a:off x="8330064" y="951160"/>
            <a:ext cx="3792320" cy="276999"/>
          </a:xfrm>
          <a:prstGeom prst="rect">
            <a:avLst/>
          </a:prstGeom>
          <a:noFill/>
        </p:spPr>
        <p:txBody>
          <a:bodyPr wrap="none" rtlCol="0">
            <a:spAutoFit/>
          </a:bodyPr>
          <a:lstStyle/>
          <a:p>
            <a:pPr algn="ctr"/>
            <a:r>
              <a:rPr lang="en-US" sz="1200" i="1" dirty="0">
                <a:solidFill>
                  <a:srgbClr val="7030A0"/>
                </a:solidFill>
              </a:rPr>
              <a:t>Gilbane – Planned Development in Prince George’s County </a:t>
            </a:r>
          </a:p>
        </p:txBody>
      </p:sp>
      <p:sp>
        <p:nvSpPr>
          <p:cNvPr id="9" name="TextBox 8">
            <a:extLst>
              <a:ext uri="{FF2B5EF4-FFF2-40B4-BE49-F238E27FC236}">
                <a16:creationId xmlns:a16="http://schemas.microsoft.com/office/drawing/2014/main" id="{B016B796-3AC4-4E63-8386-469BD3084A95}"/>
              </a:ext>
            </a:extLst>
          </p:cNvPr>
          <p:cNvSpPr txBox="1"/>
          <p:nvPr/>
        </p:nvSpPr>
        <p:spPr>
          <a:xfrm>
            <a:off x="8279315" y="3733497"/>
            <a:ext cx="3985130" cy="276999"/>
          </a:xfrm>
          <a:prstGeom prst="rect">
            <a:avLst/>
          </a:prstGeom>
          <a:noFill/>
        </p:spPr>
        <p:txBody>
          <a:bodyPr wrap="none" rtlCol="0">
            <a:spAutoFit/>
          </a:bodyPr>
          <a:lstStyle/>
          <a:p>
            <a:pPr algn="ctr"/>
            <a:r>
              <a:rPr lang="en-US" sz="1200" i="1" dirty="0" err="1">
                <a:solidFill>
                  <a:srgbClr val="7030A0"/>
                </a:solidFill>
              </a:rPr>
              <a:t>Carr</a:t>
            </a:r>
            <a:r>
              <a:rPr lang="en-US" sz="1200" i="1" dirty="0">
                <a:solidFill>
                  <a:srgbClr val="7030A0"/>
                </a:solidFill>
              </a:rPr>
              <a:t> Properties – Planned Development Montgomery County </a:t>
            </a:r>
          </a:p>
        </p:txBody>
      </p:sp>
    </p:spTree>
    <p:extLst>
      <p:ext uri="{BB962C8B-B14F-4D97-AF65-F5344CB8AC3E}">
        <p14:creationId xmlns:p14="http://schemas.microsoft.com/office/powerpoint/2010/main" val="23638075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1C1F-07E9-4593-B228-F7B7B540A814}"/>
              </a:ext>
            </a:extLst>
          </p:cNvPr>
          <p:cNvSpPr>
            <a:spLocks noGrp="1"/>
          </p:cNvSpPr>
          <p:nvPr>
            <p:ph type="title"/>
          </p:nvPr>
        </p:nvSpPr>
        <p:spPr/>
        <p:txBody>
          <a:bodyPr/>
          <a:lstStyle/>
          <a:p>
            <a:r>
              <a:rPr lang="en-US" dirty="0"/>
              <a:t>WHAT ABOUT CONCRETE?</a:t>
            </a:r>
          </a:p>
        </p:txBody>
      </p:sp>
      <p:sp>
        <p:nvSpPr>
          <p:cNvPr id="3" name="Content Placeholder 2">
            <a:extLst>
              <a:ext uri="{FF2B5EF4-FFF2-40B4-BE49-F238E27FC236}">
                <a16:creationId xmlns:a16="http://schemas.microsoft.com/office/drawing/2014/main" id="{08F14BE3-5AA8-4214-B66D-E9280FFBCBE7}"/>
              </a:ext>
            </a:extLst>
          </p:cNvPr>
          <p:cNvSpPr>
            <a:spLocks noGrp="1"/>
          </p:cNvSpPr>
          <p:nvPr>
            <p:ph idx="1"/>
          </p:nvPr>
        </p:nvSpPr>
        <p:spPr>
          <a:xfrm>
            <a:off x="590550" y="1089660"/>
            <a:ext cx="7287768" cy="5087303"/>
          </a:xfrm>
        </p:spPr>
        <p:txBody>
          <a:bodyPr>
            <a:normAutofit lnSpcReduction="10000"/>
          </a:bodyPr>
          <a:lstStyle/>
          <a:p>
            <a:r>
              <a:rPr lang="en-US" sz="3200" b="1" dirty="0">
                <a:solidFill>
                  <a:schemeClr val="bg2">
                    <a:lumMod val="25000"/>
                  </a:schemeClr>
                </a:solidFill>
              </a:rPr>
              <a:t>Uses Throughout the Project</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Bridge substructures and superstructures</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10 bridges with concrete girders (11,000+ LF)</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70,000+ LF of embedded or direct fixation track</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Shotcrete</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500,000+ SF Precast MSE Wall Panels</a:t>
            </a:r>
          </a:p>
          <a:p>
            <a:pPr marL="285750" indent="-285750"/>
            <a:endParaRPr lang="en-US" dirty="0">
              <a:solidFill>
                <a:schemeClr val="bg2">
                  <a:lumMod val="25000"/>
                </a:schemeClr>
              </a:solidFill>
            </a:endParaRPr>
          </a:p>
          <a:p>
            <a:r>
              <a:rPr lang="en-US" sz="3200" b="1" dirty="0">
                <a:solidFill>
                  <a:schemeClr val="bg2">
                    <a:lumMod val="25000"/>
                  </a:schemeClr>
                </a:solidFill>
              </a:rPr>
              <a:t>To Date</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55,000 CY delivered</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7500 test cylinders cast</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2100 field tests performed</a:t>
            </a:r>
            <a:endParaRPr lang="en-US" dirty="0"/>
          </a:p>
        </p:txBody>
      </p:sp>
      <p:sp>
        <p:nvSpPr>
          <p:cNvPr id="4" name="Slide Number Placeholder 3">
            <a:extLst>
              <a:ext uri="{FF2B5EF4-FFF2-40B4-BE49-F238E27FC236}">
                <a16:creationId xmlns:a16="http://schemas.microsoft.com/office/drawing/2014/main" id="{70ED958B-D7BC-4E14-BE56-FA85548B5A68}"/>
              </a:ext>
            </a:extLst>
          </p:cNvPr>
          <p:cNvSpPr>
            <a:spLocks noGrp="1"/>
          </p:cNvSpPr>
          <p:nvPr>
            <p:ph type="sldNum" sz="quarter" idx="12"/>
          </p:nvPr>
        </p:nvSpPr>
        <p:spPr/>
        <p:txBody>
          <a:bodyPr/>
          <a:lstStyle/>
          <a:p>
            <a:fld id="{E3F5FDF6-F296-48F6-8127-9747520FD479}" type="slidenum">
              <a:rPr lang="en-US" smtClean="0"/>
              <a:t>37</a:t>
            </a:fld>
            <a:endParaRPr lang="en-US"/>
          </a:p>
        </p:txBody>
      </p:sp>
      <p:pic>
        <p:nvPicPr>
          <p:cNvPr id="6" name="Picture 5">
            <a:extLst>
              <a:ext uri="{FF2B5EF4-FFF2-40B4-BE49-F238E27FC236}">
                <a16:creationId xmlns:a16="http://schemas.microsoft.com/office/drawing/2014/main" id="{B6EF2864-5F68-448A-B2A9-7CF8439464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59284" y="1264919"/>
            <a:ext cx="3202556" cy="2401917"/>
          </a:xfrm>
          <a:prstGeom prst="rect">
            <a:avLst/>
          </a:prstGeom>
        </p:spPr>
      </p:pic>
      <p:pic>
        <p:nvPicPr>
          <p:cNvPr id="7" name="Picture 6">
            <a:extLst>
              <a:ext uri="{FF2B5EF4-FFF2-40B4-BE49-F238E27FC236}">
                <a16:creationId xmlns:a16="http://schemas.microsoft.com/office/drawing/2014/main" id="{940B8568-6183-4D70-85B2-5E19A2A419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59284" y="4139883"/>
            <a:ext cx="3202556" cy="2392032"/>
          </a:xfrm>
          <a:prstGeom prst="rect">
            <a:avLst/>
          </a:prstGeom>
        </p:spPr>
      </p:pic>
      <p:sp>
        <p:nvSpPr>
          <p:cNvPr id="8" name="TextBox 7">
            <a:extLst>
              <a:ext uri="{FF2B5EF4-FFF2-40B4-BE49-F238E27FC236}">
                <a16:creationId xmlns:a16="http://schemas.microsoft.com/office/drawing/2014/main" id="{D8066549-287A-4AE9-AC63-DF3A2CE0F6EF}"/>
              </a:ext>
            </a:extLst>
          </p:cNvPr>
          <p:cNvSpPr txBox="1"/>
          <p:nvPr/>
        </p:nvSpPr>
        <p:spPr>
          <a:xfrm>
            <a:off x="8785774" y="951160"/>
            <a:ext cx="2880917" cy="276999"/>
          </a:xfrm>
          <a:prstGeom prst="rect">
            <a:avLst/>
          </a:prstGeom>
          <a:noFill/>
        </p:spPr>
        <p:txBody>
          <a:bodyPr wrap="none" rtlCol="0">
            <a:spAutoFit/>
          </a:bodyPr>
          <a:lstStyle/>
          <a:p>
            <a:pPr algn="ctr"/>
            <a:r>
              <a:rPr lang="en-US" sz="1200" i="1" dirty="0">
                <a:solidFill>
                  <a:srgbClr val="7030A0"/>
                </a:solidFill>
              </a:rPr>
              <a:t>Glenridge OMF – Slab-On-Grade Shop Floor</a:t>
            </a:r>
          </a:p>
        </p:txBody>
      </p:sp>
      <p:sp>
        <p:nvSpPr>
          <p:cNvPr id="9" name="TextBox 8">
            <a:extLst>
              <a:ext uri="{FF2B5EF4-FFF2-40B4-BE49-F238E27FC236}">
                <a16:creationId xmlns:a16="http://schemas.microsoft.com/office/drawing/2014/main" id="{B016B796-3AC4-4E63-8386-469BD3084A95}"/>
              </a:ext>
            </a:extLst>
          </p:cNvPr>
          <p:cNvSpPr txBox="1"/>
          <p:nvPr/>
        </p:nvSpPr>
        <p:spPr>
          <a:xfrm>
            <a:off x="8737561" y="3733497"/>
            <a:ext cx="3068661" cy="276999"/>
          </a:xfrm>
          <a:prstGeom prst="rect">
            <a:avLst/>
          </a:prstGeom>
          <a:noFill/>
        </p:spPr>
        <p:txBody>
          <a:bodyPr wrap="none" rtlCol="0">
            <a:spAutoFit/>
          </a:bodyPr>
          <a:lstStyle/>
          <a:p>
            <a:pPr algn="ctr"/>
            <a:r>
              <a:rPr lang="en-US" sz="1200" i="1" dirty="0">
                <a:solidFill>
                  <a:srgbClr val="7030A0"/>
                </a:solidFill>
              </a:rPr>
              <a:t>Silver Spring LRT Aerial – Pier 3 Cap Placement</a:t>
            </a:r>
          </a:p>
        </p:txBody>
      </p:sp>
    </p:spTree>
    <p:extLst>
      <p:ext uri="{BB962C8B-B14F-4D97-AF65-F5344CB8AC3E}">
        <p14:creationId xmlns:p14="http://schemas.microsoft.com/office/powerpoint/2010/main" val="241852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1C1F-07E9-4593-B228-F7B7B540A814}"/>
              </a:ext>
            </a:extLst>
          </p:cNvPr>
          <p:cNvSpPr>
            <a:spLocks noGrp="1"/>
          </p:cNvSpPr>
          <p:nvPr>
            <p:ph type="title"/>
          </p:nvPr>
        </p:nvSpPr>
        <p:spPr/>
        <p:txBody>
          <a:bodyPr/>
          <a:lstStyle/>
          <a:p>
            <a:r>
              <a:rPr lang="en-US" dirty="0"/>
              <a:t>WHAT ABOUT SHOTCRETE?</a:t>
            </a:r>
          </a:p>
        </p:txBody>
      </p:sp>
      <p:sp>
        <p:nvSpPr>
          <p:cNvPr id="3" name="Content Placeholder 2">
            <a:extLst>
              <a:ext uri="{FF2B5EF4-FFF2-40B4-BE49-F238E27FC236}">
                <a16:creationId xmlns:a16="http://schemas.microsoft.com/office/drawing/2014/main" id="{08F14BE3-5AA8-4214-B66D-E9280FFBCBE7}"/>
              </a:ext>
            </a:extLst>
          </p:cNvPr>
          <p:cNvSpPr>
            <a:spLocks noGrp="1"/>
          </p:cNvSpPr>
          <p:nvPr>
            <p:ph idx="1"/>
          </p:nvPr>
        </p:nvSpPr>
        <p:spPr>
          <a:xfrm>
            <a:off x="590550" y="1089660"/>
            <a:ext cx="7597454" cy="5087303"/>
          </a:xfrm>
        </p:spPr>
        <p:txBody>
          <a:bodyPr>
            <a:normAutofit/>
          </a:bodyPr>
          <a:lstStyle/>
          <a:p>
            <a:r>
              <a:rPr lang="en-US" sz="3200" b="1" dirty="0">
                <a:solidFill>
                  <a:schemeClr val="bg2">
                    <a:lumMod val="25000"/>
                  </a:schemeClr>
                </a:solidFill>
              </a:rPr>
              <a:t>Plymouth Tunnel</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11,500+ CY silica fume shotcrete produced on site</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NRMCA Certified Batch Plant</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Used for both primary and secondary liners</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Fireproofing polymer fibers used in secondary liner</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Special regulating layer (modified gradation) for smoothness</a:t>
            </a:r>
          </a:p>
          <a:p>
            <a:pPr marL="251460" indent="-182880">
              <a:spcBef>
                <a:spcPts val="200"/>
              </a:spcBef>
              <a:spcAft>
                <a:spcPts val="600"/>
              </a:spcAft>
              <a:buClr>
                <a:srgbClr val="9751CB"/>
              </a:buClr>
              <a:buSzPct val="100000"/>
            </a:pPr>
            <a:r>
              <a:rPr lang="en-US" sz="3600" b="1" dirty="0">
                <a:solidFill>
                  <a:schemeClr val="bg2">
                    <a:lumMod val="25000"/>
                  </a:schemeClr>
                </a:solidFill>
              </a:rPr>
              <a:t>Other Uses</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Rock Creek Slope Stabilization</a:t>
            </a:r>
          </a:p>
          <a:p>
            <a:pPr marL="708660" lvl="1" indent="-182880">
              <a:spcBef>
                <a:spcPts val="200"/>
              </a:spcBef>
              <a:spcAft>
                <a:spcPts val="600"/>
              </a:spcAft>
              <a:buClr>
                <a:srgbClr val="9751CB"/>
              </a:buClr>
              <a:buSzPct val="100000"/>
            </a:pPr>
            <a:r>
              <a:rPr lang="en-US" sz="2600" dirty="0">
                <a:solidFill>
                  <a:schemeClr val="tx1">
                    <a:lumMod val="75000"/>
                    <a:lumOff val="25000"/>
                  </a:schemeClr>
                </a:solidFill>
              </a:rPr>
              <a:t>Soil Nail Walls</a:t>
            </a:r>
          </a:p>
          <a:p>
            <a:pPr marL="708660" lvl="1" indent="-182880">
              <a:spcBef>
                <a:spcPts val="200"/>
              </a:spcBef>
              <a:spcAft>
                <a:spcPts val="600"/>
              </a:spcAft>
              <a:buClr>
                <a:srgbClr val="9751CB"/>
              </a:buClr>
              <a:buSzPct val="100000"/>
            </a:pPr>
            <a:endParaRPr lang="en-US" dirty="0"/>
          </a:p>
        </p:txBody>
      </p:sp>
      <p:sp>
        <p:nvSpPr>
          <p:cNvPr id="4" name="Slide Number Placeholder 3">
            <a:extLst>
              <a:ext uri="{FF2B5EF4-FFF2-40B4-BE49-F238E27FC236}">
                <a16:creationId xmlns:a16="http://schemas.microsoft.com/office/drawing/2014/main" id="{70ED958B-D7BC-4E14-BE56-FA85548B5A68}"/>
              </a:ext>
            </a:extLst>
          </p:cNvPr>
          <p:cNvSpPr>
            <a:spLocks noGrp="1"/>
          </p:cNvSpPr>
          <p:nvPr>
            <p:ph type="sldNum" sz="quarter" idx="12"/>
          </p:nvPr>
        </p:nvSpPr>
        <p:spPr/>
        <p:txBody>
          <a:bodyPr/>
          <a:lstStyle/>
          <a:p>
            <a:fld id="{E3F5FDF6-F296-48F6-8127-9747520FD479}" type="slidenum">
              <a:rPr lang="en-US" smtClean="0"/>
              <a:t>38</a:t>
            </a:fld>
            <a:endParaRPr lang="en-US"/>
          </a:p>
        </p:txBody>
      </p:sp>
      <p:pic>
        <p:nvPicPr>
          <p:cNvPr id="6" name="Picture 5">
            <a:extLst>
              <a:ext uri="{FF2B5EF4-FFF2-40B4-BE49-F238E27FC236}">
                <a16:creationId xmlns:a16="http://schemas.microsoft.com/office/drawing/2014/main" id="{B6EF2864-5F68-448A-B2A9-7CF8439464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16488" y="1264918"/>
            <a:ext cx="3259876" cy="2444907"/>
          </a:xfrm>
          <a:prstGeom prst="rect">
            <a:avLst/>
          </a:prstGeom>
        </p:spPr>
      </p:pic>
      <p:pic>
        <p:nvPicPr>
          <p:cNvPr id="7" name="Picture 6">
            <a:extLst>
              <a:ext uri="{FF2B5EF4-FFF2-40B4-BE49-F238E27FC236}">
                <a16:creationId xmlns:a16="http://schemas.microsoft.com/office/drawing/2014/main" id="{940B8568-6183-4D70-85B2-5E19A2A419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16488" y="4198942"/>
            <a:ext cx="3259875" cy="2444906"/>
          </a:xfrm>
          <a:prstGeom prst="rect">
            <a:avLst/>
          </a:prstGeom>
        </p:spPr>
      </p:pic>
      <p:sp>
        <p:nvSpPr>
          <p:cNvPr id="8" name="TextBox 7">
            <a:extLst>
              <a:ext uri="{FF2B5EF4-FFF2-40B4-BE49-F238E27FC236}">
                <a16:creationId xmlns:a16="http://schemas.microsoft.com/office/drawing/2014/main" id="{D8066549-287A-4AE9-AC63-DF3A2CE0F6EF}"/>
              </a:ext>
            </a:extLst>
          </p:cNvPr>
          <p:cNvSpPr txBox="1"/>
          <p:nvPr/>
        </p:nvSpPr>
        <p:spPr>
          <a:xfrm>
            <a:off x="8964699" y="951160"/>
            <a:ext cx="2523063" cy="276999"/>
          </a:xfrm>
          <a:prstGeom prst="rect">
            <a:avLst/>
          </a:prstGeom>
          <a:noFill/>
        </p:spPr>
        <p:txBody>
          <a:bodyPr wrap="none" rtlCol="0">
            <a:spAutoFit/>
          </a:bodyPr>
          <a:lstStyle/>
          <a:p>
            <a:pPr algn="ctr"/>
            <a:r>
              <a:rPr lang="en-US" sz="1200" i="1" dirty="0">
                <a:solidFill>
                  <a:srgbClr val="7030A0"/>
                </a:solidFill>
              </a:rPr>
              <a:t>Plymouth Tunnel Final Shotcrete Liner</a:t>
            </a:r>
          </a:p>
        </p:txBody>
      </p:sp>
      <p:sp>
        <p:nvSpPr>
          <p:cNvPr id="9" name="TextBox 8">
            <a:extLst>
              <a:ext uri="{FF2B5EF4-FFF2-40B4-BE49-F238E27FC236}">
                <a16:creationId xmlns:a16="http://schemas.microsoft.com/office/drawing/2014/main" id="{B016B796-3AC4-4E63-8386-469BD3084A95}"/>
              </a:ext>
            </a:extLst>
          </p:cNvPr>
          <p:cNvSpPr txBox="1"/>
          <p:nvPr/>
        </p:nvSpPr>
        <p:spPr>
          <a:xfrm>
            <a:off x="9039956" y="3844316"/>
            <a:ext cx="2467278" cy="276999"/>
          </a:xfrm>
          <a:prstGeom prst="rect">
            <a:avLst/>
          </a:prstGeom>
          <a:noFill/>
        </p:spPr>
        <p:txBody>
          <a:bodyPr wrap="none" rtlCol="0">
            <a:spAutoFit/>
          </a:bodyPr>
          <a:lstStyle/>
          <a:p>
            <a:pPr algn="ctr"/>
            <a:r>
              <a:rPr lang="en-US" sz="1200" i="1" dirty="0">
                <a:solidFill>
                  <a:srgbClr val="7030A0"/>
                </a:solidFill>
              </a:rPr>
              <a:t>On-Site NRMCA Certified Batch Plant</a:t>
            </a:r>
          </a:p>
        </p:txBody>
      </p:sp>
    </p:spTree>
    <p:extLst>
      <p:ext uri="{BB962C8B-B14F-4D97-AF65-F5344CB8AC3E}">
        <p14:creationId xmlns:p14="http://schemas.microsoft.com/office/powerpoint/2010/main" val="125248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A1E30-9738-4B98-A0CF-25C25A726A17}"/>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8000" b="1" dirty="0">
                <a:ln w="9525">
                  <a:solidFill>
                    <a:schemeClr val="bg1"/>
                  </a:solidFill>
                  <a:prstDash val="solid"/>
                </a:ln>
                <a:effectLst>
                  <a:outerShdw blurRad="12700" dist="38100" dir="2700000" algn="tl" rotWithShape="0">
                    <a:schemeClr val="bg1">
                      <a:lumMod val="50000"/>
                    </a:schemeClr>
                  </a:outerShdw>
                </a:effectLst>
              </a:rPr>
              <a:t>QUESTIONS?</a:t>
            </a:r>
          </a:p>
        </p:txBody>
      </p:sp>
      <p:sp>
        <p:nvSpPr>
          <p:cNvPr id="4" name="Slide Number Placeholder 3">
            <a:extLst>
              <a:ext uri="{FF2B5EF4-FFF2-40B4-BE49-F238E27FC236}">
                <a16:creationId xmlns:a16="http://schemas.microsoft.com/office/drawing/2014/main" id="{50601FD2-C551-4840-859F-4FC6C4874908}"/>
              </a:ext>
            </a:extLst>
          </p:cNvPr>
          <p:cNvSpPr>
            <a:spLocks noGrp="1"/>
          </p:cNvSpPr>
          <p:nvPr>
            <p:ph type="sldNum" sz="quarter" idx="12"/>
          </p:nvPr>
        </p:nvSpPr>
        <p:spPr/>
        <p:txBody>
          <a:bodyPr/>
          <a:lstStyle/>
          <a:p>
            <a:fld id="{E3F5FDF6-F296-48F6-8127-9747520FD479}" type="slidenum">
              <a:rPr lang="en-US" smtClean="0"/>
              <a:t>39</a:t>
            </a:fld>
            <a:endParaRPr lang="en-US"/>
          </a:p>
        </p:txBody>
      </p:sp>
    </p:spTree>
    <p:extLst>
      <p:ext uri="{BB962C8B-B14F-4D97-AF65-F5344CB8AC3E}">
        <p14:creationId xmlns:p14="http://schemas.microsoft.com/office/powerpoint/2010/main" val="323416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5BDE239-93DD-4DAA-9A35-AEF8396D2CAD}"/>
              </a:ext>
            </a:extLst>
          </p:cNvPr>
          <p:cNvSpPr>
            <a:spLocks noGrp="1"/>
          </p:cNvSpPr>
          <p:nvPr>
            <p:ph type="title"/>
          </p:nvPr>
        </p:nvSpPr>
        <p:spPr>
          <a:xfrm>
            <a:off x="2029968" y="66675"/>
            <a:ext cx="8067675" cy="847725"/>
          </a:xfrm>
        </p:spPr>
        <p:txBody>
          <a:bodyPr>
            <a:normAutofit/>
          </a:bodyPr>
          <a:lstStyle/>
          <a:p>
            <a:r>
              <a:rPr lang="en-US" dirty="0"/>
              <a:t>THE GREAT CONNECTOR</a:t>
            </a:r>
          </a:p>
        </p:txBody>
      </p:sp>
      <p:sp>
        <p:nvSpPr>
          <p:cNvPr id="8" name="Content Placeholder 7">
            <a:extLst>
              <a:ext uri="{FF2B5EF4-FFF2-40B4-BE49-F238E27FC236}">
                <a16:creationId xmlns:a16="http://schemas.microsoft.com/office/drawing/2014/main" id="{A47F6F19-EEB8-4A15-A38B-3AA5A2B0129C}"/>
              </a:ext>
            </a:extLst>
          </p:cNvPr>
          <p:cNvSpPr>
            <a:spLocks noGrp="1"/>
          </p:cNvSpPr>
          <p:nvPr>
            <p:ph idx="1"/>
          </p:nvPr>
        </p:nvSpPr>
        <p:spPr>
          <a:xfrm>
            <a:off x="305720" y="1450974"/>
            <a:ext cx="5040629" cy="5087938"/>
          </a:xfrm>
        </p:spPr>
        <p:txBody>
          <a:bodyPr>
            <a:normAutofit fontScale="92500" lnSpcReduction="20000"/>
          </a:bodyPr>
          <a:lstStyle/>
          <a:p>
            <a:pPr marL="0" indent="0">
              <a:buNone/>
            </a:pPr>
            <a:r>
              <a:rPr lang="en-US" sz="2400" dirty="0"/>
              <a:t>The Purple Line will connect:</a:t>
            </a:r>
          </a:p>
          <a:p>
            <a:pPr lvl="1">
              <a:lnSpc>
                <a:spcPct val="100000"/>
              </a:lnSpc>
              <a:spcAft>
                <a:spcPts val="600"/>
              </a:spcAft>
              <a:buClr>
                <a:srgbClr val="9751CB"/>
              </a:buClr>
            </a:pPr>
            <a:r>
              <a:rPr lang="en-US" dirty="0"/>
              <a:t>4 Metrorail Stations</a:t>
            </a:r>
          </a:p>
          <a:p>
            <a:pPr lvl="1">
              <a:lnSpc>
                <a:spcPct val="100000"/>
              </a:lnSpc>
              <a:spcAft>
                <a:spcPts val="600"/>
              </a:spcAft>
              <a:buClr>
                <a:srgbClr val="9751CB"/>
              </a:buClr>
            </a:pPr>
            <a:r>
              <a:rPr lang="en-US" dirty="0"/>
              <a:t>All 3 MARC Lines</a:t>
            </a:r>
          </a:p>
          <a:p>
            <a:pPr lvl="1">
              <a:lnSpc>
                <a:spcPct val="100000"/>
              </a:lnSpc>
              <a:spcAft>
                <a:spcPts val="600"/>
              </a:spcAft>
              <a:buClr>
                <a:srgbClr val="9751CB"/>
              </a:buClr>
            </a:pPr>
            <a:r>
              <a:rPr lang="en-US" dirty="0"/>
              <a:t>Amtrak’s NE Corridor</a:t>
            </a:r>
          </a:p>
          <a:p>
            <a:pPr lvl="1">
              <a:lnSpc>
                <a:spcPct val="100000"/>
              </a:lnSpc>
              <a:spcAft>
                <a:spcPts val="600"/>
              </a:spcAft>
              <a:buClr>
                <a:srgbClr val="9751CB"/>
              </a:buClr>
            </a:pPr>
            <a:r>
              <a:rPr lang="en-US" dirty="0"/>
              <a:t>Multiple local and regional bus services</a:t>
            </a:r>
          </a:p>
          <a:p>
            <a:pPr lvl="1">
              <a:lnSpc>
                <a:spcPct val="100000"/>
              </a:lnSpc>
              <a:spcAft>
                <a:spcPts val="600"/>
              </a:spcAft>
              <a:buClr>
                <a:srgbClr val="9751CB"/>
              </a:buClr>
            </a:pPr>
            <a:r>
              <a:rPr lang="en-US" dirty="0"/>
              <a:t>Region’s largest transit centers</a:t>
            </a:r>
          </a:p>
          <a:p>
            <a:pPr lvl="1">
              <a:lnSpc>
                <a:spcPct val="100000"/>
              </a:lnSpc>
              <a:spcAft>
                <a:spcPts val="600"/>
              </a:spcAft>
              <a:buClr>
                <a:srgbClr val="9751CB"/>
              </a:buClr>
            </a:pPr>
            <a:r>
              <a:rPr lang="en-US" dirty="0"/>
              <a:t>MD’s flagship university – 5 stations</a:t>
            </a:r>
          </a:p>
          <a:p>
            <a:pPr lvl="2">
              <a:lnSpc>
                <a:spcPct val="100000"/>
              </a:lnSpc>
              <a:spcAft>
                <a:spcPts val="600"/>
              </a:spcAft>
              <a:buClr>
                <a:srgbClr val="9751CB"/>
              </a:buClr>
            </a:pPr>
            <a:r>
              <a:rPr lang="en-US" dirty="0"/>
              <a:t>Adelphi Road UMGC – UMD</a:t>
            </a:r>
          </a:p>
          <a:p>
            <a:pPr lvl="2">
              <a:lnSpc>
                <a:spcPct val="100000"/>
              </a:lnSpc>
              <a:spcAft>
                <a:spcPts val="600"/>
              </a:spcAft>
              <a:buClr>
                <a:srgbClr val="9751CB"/>
              </a:buClr>
            </a:pPr>
            <a:r>
              <a:rPr lang="en-US" dirty="0"/>
              <a:t>Campus Drive – UMD</a:t>
            </a:r>
          </a:p>
          <a:p>
            <a:pPr lvl="2">
              <a:lnSpc>
                <a:spcPct val="100000"/>
              </a:lnSpc>
              <a:spcAft>
                <a:spcPts val="600"/>
              </a:spcAft>
              <a:buClr>
                <a:srgbClr val="9751CB"/>
              </a:buClr>
            </a:pPr>
            <a:r>
              <a:rPr lang="en-US" dirty="0" err="1"/>
              <a:t>Balt</a:t>
            </a:r>
            <a:r>
              <a:rPr lang="en-US" dirty="0"/>
              <a:t>. Ave. College Park – UMD</a:t>
            </a:r>
          </a:p>
          <a:p>
            <a:pPr lvl="2">
              <a:lnSpc>
                <a:spcPct val="100000"/>
              </a:lnSpc>
              <a:spcAft>
                <a:spcPts val="600"/>
              </a:spcAft>
              <a:buClr>
                <a:srgbClr val="9751CB"/>
              </a:buClr>
            </a:pPr>
            <a:r>
              <a:rPr lang="en-US" dirty="0"/>
              <a:t>College Park Metro – UMD</a:t>
            </a:r>
          </a:p>
          <a:p>
            <a:pPr lvl="2">
              <a:lnSpc>
                <a:spcPct val="100000"/>
              </a:lnSpc>
              <a:spcAft>
                <a:spcPts val="600"/>
              </a:spcAft>
              <a:buClr>
                <a:srgbClr val="9751CB"/>
              </a:buClr>
            </a:pPr>
            <a:r>
              <a:rPr lang="en-US" dirty="0"/>
              <a:t>Riverdale Park North – UMD </a:t>
            </a:r>
          </a:p>
          <a:p>
            <a:endParaRPr lang="en-US" sz="2400" dirty="0"/>
          </a:p>
        </p:txBody>
      </p:sp>
      <p:sp>
        <p:nvSpPr>
          <p:cNvPr id="4" name="Slide Number Placeholder 3"/>
          <p:cNvSpPr>
            <a:spLocks noGrp="1"/>
          </p:cNvSpPr>
          <p:nvPr>
            <p:ph type="sldNum" sz="quarter" idx="12"/>
          </p:nvPr>
        </p:nvSpPr>
        <p:spPr>
          <a:xfrm>
            <a:off x="11353799" y="6356350"/>
            <a:ext cx="561975" cy="365125"/>
          </a:xfrm>
          <a:prstGeom prst="rect">
            <a:avLst/>
          </a:prstGeom>
        </p:spPr>
        <p:txBody>
          <a:bodyPr/>
          <a:lstStyle/>
          <a:p>
            <a:fld id="{81F2D188-905E-4255-B70B-9F047BBA0FDA}" type="slidenum">
              <a:rPr lang="en-US" smtClean="0"/>
              <a:pPr/>
              <a:t>4</a:t>
            </a:fld>
            <a:endParaRPr lang="en-US" dirty="0"/>
          </a:p>
        </p:txBody>
      </p:sp>
      <p:pic>
        <p:nvPicPr>
          <p:cNvPr id="6" name="Picture 5">
            <a:extLst>
              <a:ext uri="{FF2B5EF4-FFF2-40B4-BE49-F238E27FC236}">
                <a16:creationId xmlns:a16="http://schemas.microsoft.com/office/drawing/2014/main" id="{5154BF40-E86A-4FD1-827C-B5A837046818}"/>
              </a:ext>
            </a:extLst>
          </p:cNvPr>
          <p:cNvPicPr>
            <a:picLocks noChangeAspect="1"/>
          </p:cNvPicPr>
          <p:nvPr/>
        </p:nvPicPr>
        <p:blipFill rotWithShape="1">
          <a:blip r:embed="rId2">
            <a:extLst>
              <a:ext uri="{28A0092B-C50C-407E-A947-70E740481C1C}">
                <a14:useLocalDpi xmlns:a14="http://schemas.microsoft.com/office/drawing/2010/main" val="0"/>
              </a:ext>
            </a:extLst>
          </a:blip>
          <a:srcRect l="2223" t="5431" r="1196" b="3207"/>
          <a:stretch/>
        </p:blipFill>
        <p:spPr>
          <a:xfrm>
            <a:off x="5346349" y="1766263"/>
            <a:ext cx="6845651" cy="3536749"/>
          </a:xfrm>
          <a:prstGeom prst="rect">
            <a:avLst/>
          </a:prstGeom>
        </p:spPr>
      </p:pic>
    </p:spTree>
    <p:extLst>
      <p:ext uri="{BB962C8B-B14F-4D97-AF65-F5344CB8AC3E}">
        <p14:creationId xmlns:p14="http://schemas.microsoft.com/office/powerpoint/2010/main" val="4115875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7122-3D24-470E-AF8D-F7304D7CC735}"/>
              </a:ext>
            </a:extLst>
          </p:cNvPr>
          <p:cNvSpPr>
            <a:spLocks noGrp="1"/>
          </p:cNvSpPr>
          <p:nvPr>
            <p:ph type="title"/>
          </p:nvPr>
        </p:nvSpPr>
        <p:spPr/>
        <p:txBody>
          <a:bodyPr/>
          <a:lstStyle/>
          <a:p>
            <a:r>
              <a:rPr lang="en-US" dirty="0"/>
              <a:t>CONTACT US </a:t>
            </a:r>
          </a:p>
        </p:txBody>
      </p:sp>
      <p:sp>
        <p:nvSpPr>
          <p:cNvPr id="3" name="Content Placeholder 2">
            <a:extLst>
              <a:ext uri="{FF2B5EF4-FFF2-40B4-BE49-F238E27FC236}">
                <a16:creationId xmlns:a16="http://schemas.microsoft.com/office/drawing/2014/main" id="{71942B07-9B0D-4644-900A-D85B0F224104}"/>
              </a:ext>
            </a:extLst>
          </p:cNvPr>
          <p:cNvSpPr>
            <a:spLocks noGrp="1"/>
          </p:cNvSpPr>
          <p:nvPr>
            <p:ph idx="1"/>
          </p:nvPr>
        </p:nvSpPr>
        <p:spPr>
          <a:xfrm>
            <a:off x="590550" y="2259491"/>
            <a:ext cx="11325224" cy="3145520"/>
          </a:xfrm>
        </p:spPr>
        <p:txBody>
          <a:bodyPr>
            <a:normAutofit/>
          </a:bodyPr>
          <a:lstStyle/>
          <a:p>
            <a:pPr marL="0" indent="0">
              <a:buNone/>
            </a:pPr>
            <a:r>
              <a:rPr lang="en-US" dirty="0"/>
              <a:t>Kevin Oberheim, PE, CCM</a:t>
            </a:r>
            <a:br>
              <a:rPr lang="en-US" dirty="0"/>
            </a:br>
            <a:r>
              <a:rPr lang="en-US" dirty="0"/>
              <a:t>PMC Construction Manager| </a:t>
            </a:r>
            <a:r>
              <a:rPr lang="en-US" dirty="0">
                <a:hlinkClick r:id="rId2"/>
              </a:rPr>
              <a:t>kevin.oberheim@purplelinemd.com</a:t>
            </a:r>
            <a:r>
              <a:rPr lang="en-US" dirty="0"/>
              <a:t> </a:t>
            </a:r>
          </a:p>
          <a:p>
            <a:pPr marL="0" indent="0">
              <a:buNone/>
            </a:pPr>
            <a:r>
              <a:rPr lang="en-US" dirty="0"/>
              <a:t>Tel: +</a:t>
            </a:r>
            <a:r>
              <a:rPr lang="en-US"/>
              <a:t>1 410.241.1120</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E202D4A-1BBD-4D2F-848C-48049B621C34}"/>
              </a:ext>
            </a:extLst>
          </p:cNvPr>
          <p:cNvSpPr>
            <a:spLocks noGrp="1"/>
          </p:cNvSpPr>
          <p:nvPr>
            <p:ph type="sldNum" sz="quarter" idx="12"/>
          </p:nvPr>
        </p:nvSpPr>
        <p:spPr/>
        <p:txBody>
          <a:bodyPr/>
          <a:lstStyle/>
          <a:p>
            <a:fld id="{E3F5FDF6-F296-48F6-8127-9747520FD479}" type="slidenum">
              <a:rPr lang="en-US" smtClean="0"/>
              <a:t>40</a:t>
            </a:fld>
            <a:endParaRPr lang="en-US"/>
          </a:p>
        </p:txBody>
      </p:sp>
      <p:grpSp>
        <p:nvGrpSpPr>
          <p:cNvPr id="14" name="Group 13">
            <a:extLst>
              <a:ext uri="{FF2B5EF4-FFF2-40B4-BE49-F238E27FC236}">
                <a16:creationId xmlns:a16="http://schemas.microsoft.com/office/drawing/2014/main" id="{CA34A75F-7610-44C3-B610-DD4F52BFADDC}"/>
              </a:ext>
            </a:extLst>
          </p:cNvPr>
          <p:cNvGrpSpPr/>
          <p:nvPr/>
        </p:nvGrpSpPr>
        <p:grpSpPr>
          <a:xfrm>
            <a:off x="6096000" y="5793275"/>
            <a:ext cx="5582255" cy="1006436"/>
            <a:chOff x="6096000" y="5793275"/>
            <a:chExt cx="5582255" cy="1006436"/>
          </a:xfrm>
        </p:grpSpPr>
        <p:grpSp>
          <p:nvGrpSpPr>
            <p:cNvPr id="5" name="Group 4">
              <a:extLst>
                <a:ext uri="{FF2B5EF4-FFF2-40B4-BE49-F238E27FC236}">
                  <a16:creationId xmlns:a16="http://schemas.microsoft.com/office/drawing/2014/main" id="{41577F0A-CFB1-4915-BC6B-BB75DBDCA429}"/>
                </a:ext>
              </a:extLst>
            </p:cNvPr>
            <p:cNvGrpSpPr/>
            <p:nvPr/>
          </p:nvGrpSpPr>
          <p:grpSpPr>
            <a:xfrm>
              <a:off x="6096000" y="6109522"/>
              <a:ext cx="2894105" cy="690189"/>
              <a:chOff x="5120309" y="5206523"/>
              <a:chExt cx="2894105" cy="675838"/>
            </a:xfrm>
          </p:grpSpPr>
          <p:pic>
            <p:nvPicPr>
              <p:cNvPr id="6" name="Picture 5">
                <a:extLst>
                  <a:ext uri="{FF2B5EF4-FFF2-40B4-BE49-F238E27FC236}">
                    <a16:creationId xmlns:a16="http://schemas.microsoft.com/office/drawing/2014/main" id="{6C159B5A-69B6-4F88-A41F-3E4780E8E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309" y="5206523"/>
                <a:ext cx="675838" cy="675838"/>
              </a:xfrm>
              <a:prstGeom prst="rect">
                <a:avLst/>
              </a:prstGeom>
            </p:spPr>
          </p:pic>
          <p:pic>
            <p:nvPicPr>
              <p:cNvPr id="7" name="Picture 6">
                <a:extLst>
                  <a:ext uri="{FF2B5EF4-FFF2-40B4-BE49-F238E27FC236}">
                    <a16:creationId xmlns:a16="http://schemas.microsoft.com/office/drawing/2014/main" id="{C5AD593B-775B-4F34-A397-A6F4B42065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624" y="5265688"/>
                <a:ext cx="499255" cy="499255"/>
              </a:xfrm>
              <a:prstGeom prst="rect">
                <a:avLst/>
              </a:prstGeom>
            </p:spPr>
          </p:pic>
          <p:sp>
            <p:nvSpPr>
              <p:cNvPr id="8" name="Rectangle 7">
                <a:extLst>
                  <a:ext uri="{FF2B5EF4-FFF2-40B4-BE49-F238E27FC236}">
                    <a16:creationId xmlns:a16="http://schemas.microsoft.com/office/drawing/2014/main" id="{97DB1F40-7166-4511-87F2-54904F06AE15}"/>
                  </a:ext>
                </a:extLst>
              </p:cNvPr>
              <p:cNvSpPr/>
              <p:nvPr/>
            </p:nvSpPr>
            <p:spPr>
              <a:xfrm>
                <a:off x="6258805" y="5359776"/>
                <a:ext cx="1755609" cy="369332"/>
              </a:xfrm>
              <a:prstGeom prst="rect">
                <a:avLst/>
              </a:prstGeom>
            </p:spPr>
            <p:txBody>
              <a:bodyPr wrap="none">
                <a:spAutoFit/>
              </a:bodyPr>
              <a:lstStyle/>
              <a:p>
                <a:pPr>
                  <a:lnSpc>
                    <a:spcPct val="100000"/>
                  </a:lnSpc>
                  <a:spcBef>
                    <a:spcPts val="0"/>
                  </a:spcBef>
                </a:pPr>
                <a:r>
                  <a:rPr lang="en-US" dirty="0"/>
                  <a:t>@</a:t>
                </a:r>
                <a:r>
                  <a:rPr lang="en-US" dirty="0" err="1"/>
                  <a:t>PurpleLineMD</a:t>
                </a:r>
                <a:endParaRPr lang="en-US" dirty="0"/>
              </a:p>
            </p:txBody>
          </p:sp>
        </p:grpSp>
        <p:grpSp>
          <p:nvGrpSpPr>
            <p:cNvPr id="9" name="Group 8">
              <a:extLst>
                <a:ext uri="{FF2B5EF4-FFF2-40B4-BE49-F238E27FC236}">
                  <a16:creationId xmlns:a16="http://schemas.microsoft.com/office/drawing/2014/main" id="{4E8DEAFF-FCB0-42BC-AE19-3DF7D631C3B5}"/>
                </a:ext>
              </a:extLst>
            </p:cNvPr>
            <p:cNvGrpSpPr/>
            <p:nvPr/>
          </p:nvGrpSpPr>
          <p:grpSpPr>
            <a:xfrm>
              <a:off x="8990105" y="6243851"/>
              <a:ext cx="2688150" cy="399353"/>
              <a:chOff x="565601" y="5300628"/>
              <a:chExt cx="2688150" cy="399353"/>
            </a:xfrm>
          </p:grpSpPr>
          <p:pic>
            <p:nvPicPr>
              <p:cNvPr id="10" name="Picture 9">
                <a:extLst>
                  <a:ext uri="{FF2B5EF4-FFF2-40B4-BE49-F238E27FC236}">
                    <a16:creationId xmlns:a16="http://schemas.microsoft.com/office/drawing/2014/main" id="{C122EA30-E307-4317-83A4-EBD568A767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601" y="5300628"/>
                <a:ext cx="399353" cy="399353"/>
              </a:xfrm>
              <a:prstGeom prst="rect">
                <a:avLst/>
              </a:prstGeom>
            </p:spPr>
          </p:pic>
          <p:sp>
            <p:nvSpPr>
              <p:cNvPr id="11" name="Rectangle 10">
                <a:extLst>
                  <a:ext uri="{FF2B5EF4-FFF2-40B4-BE49-F238E27FC236}">
                    <a16:creationId xmlns:a16="http://schemas.microsoft.com/office/drawing/2014/main" id="{CD0A3776-427F-4267-A84C-B217257E4B53}"/>
                  </a:ext>
                </a:extLst>
              </p:cNvPr>
              <p:cNvSpPr/>
              <p:nvPr/>
            </p:nvSpPr>
            <p:spPr>
              <a:xfrm>
                <a:off x="1029039" y="5330649"/>
                <a:ext cx="2224712" cy="369332"/>
              </a:xfrm>
              <a:prstGeom prst="rect">
                <a:avLst/>
              </a:prstGeom>
            </p:spPr>
            <p:txBody>
              <a:bodyPr wrap="none">
                <a:spAutoFit/>
              </a:bodyPr>
              <a:lstStyle/>
              <a:p>
                <a:pPr>
                  <a:lnSpc>
                    <a:spcPct val="100000"/>
                  </a:lnSpc>
                  <a:spcBef>
                    <a:spcPts val="0"/>
                  </a:spcBef>
                </a:pPr>
                <a:r>
                  <a:rPr lang="en-US" dirty="0"/>
                  <a:t>/</a:t>
                </a:r>
                <a:r>
                  <a:rPr lang="en-US" dirty="0" err="1"/>
                  <a:t>MarylandPurpleLine</a:t>
                </a:r>
                <a:endParaRPr lang="en-US" dirty="0"/>
              </a:p>
            </p:txBody>
          </p:sp>
        </p:grpSp>
        <p:sp>
          <p:nvSpPr>
            <p:cNvPr id="12" name="TextBox 11">
              <a:extLst>
                <a:ext uri="{FF2B5EF4-FFF2-40B4-BE49-F238E27FC236}">
                  <a16:creationId xmlns:a16="http://schemas.microsoft.com/office/drawing/2014/main" id="{8712CADA-0317-4866-9469-D39D324936C3}"/>
                </a:ext>
              </a:extLst>
            </p:cNvPr>
            <p:cNvSpPr txBox="1"/>
            <p:nvPr/>
          </p:nvSpPr>
          <p:spPr>
            <a:xfrm>
              <a:off x="7237381" y="5793275"/>
              <a:ext cx="3505447" cy="461665"/>
            </a:xfrm>
            <a:prstGeom prst="rect">
              <a:avLst/>
            </a:prstGeom>
            <a:noFill/>
          </p:spPr>
          <p:txBody>
            <a:bodyPr wrap="none" rtlCol="0">
              <a:spAutoFit/>
            </a:bodyPr>
            <a:lstStyle/>
            <a:p>
              <a:r>
                <a:rPr lang="en-US" sz="2400" dirty="0">
                  <a:solidFill>
                    <a:srgbClr val="46256B"/>
                  </a:solidFill>
                </a:rPr>
                <a:t>Follow us on Social Media</a:t>
              </a:r>
            </a:p>
          </p:txBody>
        </p:sp>
      </p:grpSp>
      <p:sp>
        <p:nvSpPr>
          <p:cNvPr id="13" name="TextBox 12">
            <a:extLst>
              <a:ext uri="{FF2B5EF4-FFF2-40B4-BE49-F238E27FC236}">
                <a16:creationId xmlns:a16="http://schemas.microsoft.com/office/drawing/2014/main" id="{40B3B700-AD9F-416F-B1B4-74D0F01BF5B5}"/>
              </a:ext>
            </a:extLst>
          </p:cNvPr>
          <p:cNvSpPr txBox="1"/>
          <p:nvPr/>
        </p:nvSpPr>
        <p:spPr>
          <a:xfrm>
            <a:off x="25916" y="6169580"/>
            <a:ext cx="5429628" cy="738664"/>
          </a:xfrm>
          <a:prstGeom prst="rect">
            <a:avLst/>
          </a:prstGeom>
          <a:noFill/>
        </p:spPr>
        <p:txBody>
          <a:bodyPr wrap="none" rtlCol="0">
            <a:spAutoFit/>
          </a:bodyPr>
          <a:lstStyle/>
          <a:p>
            <a:r>
              <a:rPr lang="en-US" sz="2400" dirty="0">
                <a:solidFill>
                  <a:srgbClr val="46256B"/>
                </a:solidFill>
              </a:rPr>
              <a:t>Visit our website: </a:t>
            </a:r>
            <a:r>
              <a:rPr lang="en-US" sz="2400" dirty="0">
                <a:solidFill>
                  <a:srgbClr val="46256B"/>
                </a:solidFill>
                <a:hlinkClick r:id="rId6"/>
              </a:rPr>
              <a:t>www.purplelinemd.com</a:t>
            </a:r>
            <a:endParaRPr lang="en-US" sz="2400" dirty="0">
              <a:solidFill>
                <a:srgbClr val="46256B"/>
              </a:solidFill>
            </a:endParaRPr>
          </a:p>
          <a:p>
            <a:endParaRPr lang="en-US" dirty="0">
              <a:solidFill>
                <a:srgbClr val="46256B"/>
              </a:solidFill>
            </a:endParaRPr>
          </a:p>
        </p:txBody>
      </p:sp>
    </p:spTree>
    <p:extLst>
      <p:ext uri="{BB962C8B-B14F-4D97-AF65-F5344CB8AC3E}">
        <p14:creationId xmlns:p14="http://schemas.microsoft.com/office/powerpoint/2010/main" val="886890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86B5-6B15-4003-87DF-EAAF09C0F0DE}"/>
              </a:ext>
            </a:extLst>
          </p:cNvPr>
          <p:cNvSpPr>
            <a:spLocks noGrp="1"/>
          </p:cNvSpPr>
          <p:nvPr>
            <p:ph type="title"/>
          </p:nvPr>
        </p:nvSpPr>
        <p:spPr/>
        <p:txBody>
          <a:bodyPr/>
          <a:lstStyle/>
          <a:p>
            <a:r>
              <a:rPr lang="en-US" dirty="0"/>
              <a:t>PROJECT SCALE </a:t>
            </a:r>
          </a:p>
        </p:txBody>
      </p:sp>
      <p:sp>
        <p:nvSpPr>
          <p:cNvPr id="4" name="Slide Number Placeholder 3">
            <a:extLst>
              <a:ext uri="{FF2B5EF4-FFF2-40B4-BE49-F238E27FC236}">
                <a16:creationId xmlns:a16="http://schemas.microsoft.com/office/drawing/2014/main" id="{B3A69D50-2612-43FF-B063-B0F466F4BA8A}"/>
              </a:ext>
            </a:extLst>
          </p:cNvPr>
          <p:cNvSpPr>
            <a:spLocks noGrp="1"/>
          </p:cNvSpPr>
          <p:nvPr>
            <p:ph type="sldNum" sz="quarter" idx="12"/>
          </p:nvPr>
        </p:nvSpPr>
        <p:spPr/>
        <p:txBody>
          <a:bodyPr/>
          <a:lstStyle/>
          <a:p>
            <a:fld id="{E3F5FDF6-F296-48F6-8127-9747520FD479}" type="slidenum">
              <a:rPr lang="en-US" smtClean="0"/>
              <a:t>5</a:t>
            </a:fld>
            <a:endParaRPr lang="en-US"/>
          </a:p>
        </p:txBody>
      </p:sp>
      <p:grpSp>
        <p:nvGrpSpPr>
          <p:cNvPr id="5" name="Group 4">
            <a:extLst>
              <a:ext uri="{FF2B5EF4-FFF2-40B4-BE49-F238E27FC236}">
                <a16:creationId xmlns:a16="http://schemas.microsoft.com/office/drawing/2014/main" id="{4CEF2D64-CCDC-44BD-BBD9-9C8BE74381E7}"/>
              </a:ext>
            </a:extLst>
          </p:cNvPr>
          <p:cNvGrpSpPr/>
          <p:nvPr/>
        </p:nvGrpSpPr>
        <p:grpSpPr>
          <a:xfrm>
            <a:off x="1212814" y="2004706"/>
            <a:ext cx="9779547" cy="3935888"/>
            <a:chOff x="1206226" y="2004706"/>
            <a:chExt cx="9779547" cy="3935888"/>
          </a:xfrm>
        </p:grpSpPr>
        <p:grpSp>
          <p:nvGrpSpPr>
            <p:cNvPr id="6" name="Group 5">
              <a:extLst>
                <a:ext uri="{FF2B5EF4-FFF2-40B4-BE49-F238E27FC236}">
                  <a16:creationId xmlns:a16="http://schemas.microsoft.com/office/drawing/2014/main" id="{C8B36212-9F6D-48DF-B86E-5D0E82A3E636}"/>
                </a:ext>
              </a:extLst>
            </p:cNvPr>
            <p:cNvGrpSpPr/>
            <p:nvPr/>
          </p:nvGrpSpPr>
          <p:grpSpPr>
            <a:xfrm>
              <a:off x="1206226" y="2004706"/>
              <a:ext cx="9779547" cy="3935888"/>
              <a:chOff x="462572" y="2125699"/>
              <a:chExt cx="8210782" cy="3304521"/>
            </a:xfrm>
          </p:grpSpPr>
          <p:sp>
            <p:nvSpPr>
              <p:cNvPr id="8" name="Rectangle 7">
                <a:extLst>
                  <a:ext uri="{FF2B5EF4-FFF2-40B4-BE49-F238E27FC236}">
                    <a16:creationId xmlns:a16="http://schemas.microsoft.com/office/drawing/2014/main" id="{F486C460-68B5-4F0C-9FDE-6EFA45FA047A}"/>
                  </a:ext>
                </a:extLst>
              </p:cNvPr>
              <p:cNvSpPr/>
              <p:nvPr/>
            </p:nvSpPr>
            <p:spPr>
              <a:xfrm>
                <a:off x="5823511" y="2125699"/>
                <a:ext cx="1448749" cy="3253123"/>
              </a:xfrm>
              <a:prstGeom prst="rect">
                <a:avLst/>
              </a:prstGeom>
              <a:solidFill>
                <a:srgbClr val="57257D">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solidFill>
                    <a:schemeClr val="bg1"/>
                  </a:solidFill>
                </a:endParaRPr>
              </a:p>
            </p:txBody>
          </p:sp>
          <p:sp>
            <p:nvSpPr>
              <p:cNvPr id="9" name="Rectangle 8">
                <a:extLst>
                  <a:ext uri="{FF2B5EF4-FFF2-40B4-BE49-F238E27FC236}">
                    <a16:creationId xmlns:a16="http://schemas.microsoft.com/office/drawing/2014/main" id="{AC6704D8-56CE-404A-9C4D-8834E3ADE54E}"/>
                  </a:ext>
                </a:extLst>
              </p:cNvPr>
              <p:cNvSpPr/>
              <p:nvPr/>
            </p:nvSpPr>
            <p:spPr>
              <a:xfrm>
                <a:off x="3186061" y="2125700"/>
                <a:ext cx="1448749" cy="3253123"/>
              </a:xfrm>
              <a:prstGeom prst="rect">
                <a:avLst/>
              </a:prstGeom>
              <a:solidFill>
                <a:srgbClr val="57257D">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0" name="Rectangle 9">
                <a:extLst>
                  <a:ext uri="{FF2B5EF4-FFF2-40B4-BE49-F238E27FC236}">
                    <a16:creationId xmlns:a16="http://schemas.microsoft.com/office/drawing/2014/main" id="{2281C4AC-1DA9-4320-948B-B1E3B1803A92}"/>
                  </a:ext>
                </a:extLst>
              </p:cNvPr>
              <p:cNvSpPr/>
              <p:nvPr/>
            </p:nvSpPr>
            <p:spPr>
              <a:xfrm>
                <a:off x="462572" y="2125701"/>
                <a:ext cx="1448749" cy="3253123"/>
              </a:xfrm>
              <a:prstGeom prst="rect">
                <a:avLst/>
              </a:prstGeom>
              <a:solidFill>
                <a:srgbClr val="57257D">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1" name="Oval 10">
                <a:extLst>
                  <a:ext uri="{FF2B5EF4-FFF2-40B4-BE49-F238E27FC236}">
                    <a16:creationId xmlns:a16="http://schemas.microsoft.com/office/drawing/2014/main" id="{045B5C44-A8BF-42FF-AC25-EA565F955193}"/>
                  </a:ext>
                </a:extLst>
              </p:cNvPr>
              <p:cNvSpPr/>
              <p:nvPr/>
            </p:nvSpPr>
            <p:spPr>
              <a:xfrm>
                <a:off x="608697" y="3135096"/>
                <a:ext cx="1161619" cy="1161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2" name="Oval 11">
                <a:extLst>
                  <a:ext uri="{FF2B5EF4-FFF2-40B4-BE49-F238E27FC236}">
                    <a16:creationId xmlns:a16="http://schemas.microsoft.com/office/drawing/2014/main" id="{27F301C7-6D3B-4CD5-9A2B-3B420CD5DEB8}"/>
                  </a:ext>
                </a:extLst>
              </p:cNvPr>
              <p:cNvSpPr/>
              <p:nvPr/>
            </p:nvSpPr>
            <p:spPr>
              <a:xfrm>
                <a:off x="5961748" y="3135096"/>
                <a:ext cx="1161619" cy="1161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3" name="Oval 12">
                <a:extLst>
                  <a:ext uri="{FF2B5EF4-FFF2-40B4-BE49-F238E27FC236}">
                    <a16:creationId xmlns:a16="http://schemas.microsoft.com/office/drawing/2014/main" id="{74A90521-C950-4B29-A582-E6D59D24AB55}"/>
                  </a:ext>
                </a:extLst>
              </p:cNvPr>
              <p:cNvSpPr/>
              <p:nvPr/>
            </p:nvSpPr>
            <p:spPr>
              <a:xfrm>
                <a:off x="3327441" y="3161337"/>
                <a:ext cx="1161619" cy="11616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
            <p:nvSpPr>
              <p:cNvPr id="14" name="TextBox 13">
                <a:extLst>
                  <a:ext uri="{FF2B5EF4-FFF2-40B4-BE49-F238E27FC236}">
                    <a16:creationId xmlns:a16="http://schemas.microsoft.com/office/drawing/2014/main" id="{D61F30F4-3AFE-447B-93D8-9CEA2A5D8E6C}"/>
                  </a:ext>
                </a:extLst>
              </p:cNvPr>
              <p:cNvSpPr txBox="1"/>
              <p:nvPr/>
            </p:nvSpPr>
            <p:spPr>
              <a:xfrm>
                <a:off x="819614" y="2364809"/>
                <a:ext cx="956138" cy="771301"/>
              </a:xfrm>
              <a:prstGeom prst="rect">
                <a:avLst/>
              </a:prstGeom>
              <a:noFill/>
            </p:spPr>
            <p:txBody>
              <a:bodyPr wrap="square" rtlCol="0">
                <a:spAutoFit/>
              </a:bodyPr>
              <a:lstStyle/>
              <a:p>
                <a:r>
                  <a:rPr lang="en-US" sz="4412" dirty="0">
                    <a:solidFill>
                      <a:schemeClr val="bg1"/>
                    </a:solidFill>
                  </a:rPr>
                  <a:t>32</a:t>
                </a:r>
              </a:p>
            </p:txBody>
          </p:sp>
          <p:sp>
            <p:nvSpPr>
              <p:cNvPr id="15" name="TextBox 14">
                <a:extLst>
                  <a:ext uri="{FF2B5EF4-FFF2-40B4-BE49-F238E27FC236}">
                    <a16:creationId xmlns:a16="http://schemas.microsoft.com/office/drawing/2014/main" id="{40B1B5EE-8287-4E0C-A2B8-4C58B2F83ED0}"/>
                  </a:ext>
                </a:extLst>
              </p:cNvPr>
              <p:cNvSpPr txBox="1"/>
              <p:nvPr/>
            </p:nvSpPr>
            <p:spPr>
              <a:xfrm>
                <a:off x="2143884" y="2364809"/>
                <a:ext cx="956138" cy="647574"/>
              </a:xfrm>
              <a:prstGeom prst="rect">
                <a:avLst/>
              </a:prstGeom>
              <a:noFill/>
            </p:spPr>
            <p:txBody>
              <a:bodyPr wrap="square" rtlCol="0">
                <a:spAutoFit/>
              </a:bodyPr>
              <a:lstStyle/>
              <a:p>
                <a:r>
                  <a:rPr lang="en-US" sz="4412" dirty="0"/>
                  <a:t>26</a:t>
                </a:r>
              </a:p>
            </p:txBody>
          </p:sp>
          <p:sp>
            <p:nvSpPr>
              <p:cNvPr id="16" name="TextBox 15">
                <a:extLst>
                  <a:ext uri="{FF2B5EF4-FFF2-40B4-BE49-F238E27FC236}">
                    <a16:creationId xmlns:a16="http://schemas.microsoft.com/office/drawing/2014/main" id="{9F09E677-B936-4561-8EBA-EE2AF730E664}"/>
                  </a:ext>
                </a:extLst>
              </p:cNvPr>
              <p:cNvSpPr txBox="1"/>
              <p:nvPr/>
            </p:nvSpPr>
            <p:spPr>
              <a:xfrm>
                <a:off x="3527328" y="2365882"/>
                <a:ext cx="956138" cy="771301"/>
              </a:xfrm>
              <a:prstGeom prst="rect">
                <a:avLst/>
              </a:prstGeom>
              <a:noFill/>
            </p:spPr>
            <p:txBody>
              <a:bodyPr wrap="square" rtlCol="0">
                <a:spAutoFit/>
              </a:bodyPr>
              <a:lstStyle/>
              <a:p>
                <a:r>
                  <a:rPr lang="en-US" sz="4412" dirty="0">
                    <a:solidFill>
                      <a:schemeClr val="bg1"/>
                    </a:solidFill>
                  </a:rPr>
                  <a:t>18</a:t>
                </a:r>
              </a:p>
            </p:txBody>
          </p:sp>
          <p:sp>
            <p:nvSpPr>
              <p:cNvPr id="17" name="TextBox 16">
                <a:extLst>
                  <a:ext uri="{FF2B5EF4-FFF2-40B4-BE49-F238E27FC236}">
                    <a16:creationId xmlns:a16="http://schemas.microsoft.com/office/drawing/2014/main" id="{F77FD68F-30FD-4874-9D43-9E5A6C2DB612}"/>
                  </a:ext>
                </a:extLst>
              </p:cNvPr>
              <p:cNvSpPr txBox="1"/>
              <p:nvPr/>
            </p:nvSpPr>
            <p:spPr>
              <a:xfrm>
                <a:off x="7317944" y="2365882"/>
                <a:ext cx="1355410" cy="771301"/>
              </a:xfrm>
              <a:prstGeom prst="rect">
                <a:avLst/>
              </a:prstGeom>
              <a:noFill/>
            </p:spPr>
            <p:txBody>
              <a:bodyPr wrap="square" rtlCol="0">
                <a:spAutoFit/>
              </a:bodyPr>
              <a:lstStyle/>
              <a:p>
                <a:r>
                  <a:rPr lang="en-US" sz="4412" dirty="0"/>
                  <a:t>&gt;250</a:t>
                </a:r>
              </a:p>
            </p:txBody>
          </p:sp>
          <p:sp>
            <p:nvSpPr>
              <p:cNvPr id="18" name="TextBox 17">
                <a:extLst>
                  <a:ext uri="{FF2B5EF4-FFF2-40B4-BE49-F238E27FC236}">
                    <a16:creationId xmlns:a16="http://schemas.microsoft.com/office/drawing/2014/main" id="{70A4E7A2-33F2-4D13-8E38-FDF99ACD75E5}"/>
                  </a:ext>
                </a:extLst>
              </p:cNvPr>
              <p:cNvSpPr txBox="1"/>
              <p:nvPr/>
            </p:nvSpPr>
            <p:spPr>
              <a:xfrm>
                <a:off x="672750" y="4336710"/>
                <a:ext cx="956138" cy="581057"/>
              </a:xfrm>
              <a:prstGeom prst="rect">
                <a:avLst/>
              </a:prstGeom>
              <a:noFill/>
            </p:spPr>
            <p:txBody>
              <a:bodyPr wrap="square" rtlCol="0">
                <a:spAutoFit/>
              </a:bodyPr>
              <a:lstStyle/>
              <a:p>
                <a:pPr algn="ctr"/>
                <a:r>
                  <a:rPr lang="en-US" sz="1588" dirty="0">
                    <a:solidFill>
                      <a:schemeClr val="bg1"/>
                    </a:solidFill>
                  </a:rPr>
                  <a:t>Miles of Track</a:t>
                </a:r>
              </a:p>
            </p:txBody>
          </p:sp>
          <p:sp>
            <p:nvSpPr>
              <p:cNvPr id="19" name="TextBox 18">
                <a:extLst>
                  <a:ext uri="{FF2B5EF4-FFF2-40B4-BE49-F238E27FC236}">
                    <a16:creationId xmlns:a16="http://schemas.microsoft.com/office/drawing/2014/main" id="{A2A617E5-5507-4BE7-BF5F-2B3B43A70CFF}"/>
                  </a:ext>
                </a:extLst>
              </p:cNvPr>
              <p:cNvSpPr txBox="1"/>
              <p:nvPr/>
            </p:nvSpPr>
            <p:spPr>
              <a:xfrm>
                <a:off x="1809724" y="4329873"/>
                <a:ext cx="1448749" cy="825419"/>
              </a:xfrm>
              <a:prstGeom prst="rect">
                <a:avLst/>
              </a:prstGeom>
              <a:noFill/>
            </p:spPr>
            <p:txBody>
              <a:bodyPr wrap="square" rtlCol="0">
                <a:spAutoFit/>
              </a:bodyPr>
              <a:lstStyle/>
              <a:p>
                <a:pPr algn="ctr"/>
                <a:r>
                  <a:rPr lang="en-US" sz="1588" dirty="0"/>
                  <a:t>Miles of </a:t>
                </a:r>
                <a:br>
                  <a:rPr lang="en-US" sz="1588" dirty="0"/>
                </a:br>
                <a:r>
                  <a:rPr lang="en-US" sz="1588" dirty="0"/>
                  <a:t>Drainage Construction</a:t>
                </a:r>
              </a:p>
            </p:txBody>
          </p:sp>
          <p:sp>
            <p:nvSpPr>
              <p:cNvPr id="20" name="TextBox 19">
                <a:extLst>
                  <a:ext uri="{FF2B5EF4-FFF2-40B4-BE49-F238E27FC236}">
                    <a16:creationId xmlns:a16="http://schemas.microsoft.com/office/drawing/2014/main" id="{37AB8C40-3CDE-411A-8983-B047D0326170}"/>
                  </a:ext>
                </a:extLst>
              </p:cNvPr>
              <p:cNvSpPr txBox="1"/>
              <p:nvPr/>
            </p:nvSpPr>
            <p:spPr>
              <a:xfrm>
                <a:off x="3122147" y="4329873"/>
                <a:ext cx="1512663" cy="1069780"/>
              </a:xfrm>
              <a:prstGeom prst="rect">
                <a:avLst/>
              </a:prstGeom>
              <a:noFill/>
            </p:spPr>
            <p:txBody>
              <a:bodyPr wrap="square" rtlCol="0">
                <a:spAutoFit/>
              </a:bodyPr>
              <a:lstStyle/>
              <a:p>
                <a:pPr algn="ctr"/>
                <a:r>
                  <a:rPr lang="en-US" sz="1588" dirty="0">
                    <a:solidFill>
                      <a:schemeClr val="bg1"/>
                    </a:solidFill>
                  </a:rPr>
                  <a:t>Miles of Water/Sewer/ Gas Utility Relocations</a:t>
                </a:r>
              </a:p>
            </p:txBody>
          </p:sp>
          <p:pic>
            <p:nvPicPr>
              <p:cNvPr id="21" name="Graphic 20" descr="Excavator">
                <a:extLst>
                  <a:ext uri="{FF2B5EF4-FFF2-40B4-BE49-F238E27FC236}">
                    <a16:creationId xmlns:a16="http://schemas.microsoft.com/office/drawing/2014/main" id="{75189F4A-5C4E-4C6F-945C-919FC33885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30686" y="3287740"/>
                <a:ext cx="806824" cy="806824"/>
              </a:xfrm>
              <a:prstGeom prst="rect">
                <a:avLst/>
              </a:prstGeom>
            </p:spPr>
          </p:pic>
          <p:sp>
            <p:nvSpPr>
              <p:cNvPr id="22" name="TextBox 21">
                <a:extLst>
                  <a:ext uri="{FF2B5EF4-FFF2-40B4-BE49-F238E27FC236}">
                    <a16:creationId xmlns:a16="http://schemas.microsoft.com/office/drawing/2014/main" id="{E9524FC1-929F-441A-9B96-9B5DA3ED71D2}"/>
                  </a:ext>
                </a:extLst>
              </p:cNvPr>
              <p:cNvSpPr txBox="1"/>
              <p:nvPr/>
            </p:nvSpPr>
            <p:spPr>
              <a:xfrm>
                <a:off x="7224604" y="4369083"/>
                <a:ext cx="1448749" cy="336695"/>
              </a:xfrm>
              <a:prstGeom prst="rect">
                <a:avLst/>
              </a:prstGeom>
              <a:noFill/>
            </p:spPr>
            <p:txBody>
              <a:bodyPr wrap="square" rtlCol="0">
                <a:spAutoFit/>
              </a:bodyPr>
              <a:lstStyle/>
              <a:p>
                <a:pPr algn="ctr"/>
                <a:r>
                  <a:rPr lang="en-US" sz="1588" dirty="0"/>
                  <a:t>Walls</a:t>
                </a:r>
              </a:p>
            </p:txBody>
          </p:sp>
          <p:sp>
            <p:nvSpPr>
              <p:cNvPr id="23" name="TextBox 22">
                <a:extLst>
                  <a:ext uri="{FF2B5EF4-FFF2-40B4-BE49-F238E27FC236}">
                    <a16:creationId xmlns:a16="http://schemas.microsoft.com/office/drawing/2014/main" id="{7488C6C1-4032-4E54-9AB5-1D881190F4EB}"/>
                  </a:ext>
                </a:extLst>
              </p:cNvPr>
              <p:cNvSpPr txBox="1"/>
              <p:nvPr/>
            </p:nvSpPr>
            <p:spPr>
              <a:xfrm>
                <a:off x="4723551" y="2355802"/>
                <a:ext cx="1034996" cy="771301"/>
              </a:xfrm>
              <a:prstGeom prst="rect">
                <a:avLst/>
              </a:prstGeom>
              <a:noFill/>
            </p:spPr>
            <p:txBody>
              <a:bodyPr wrap="square" rtlCol="0">
                <a:spAutoFit/>
              </a:bodyPr>
              <a:lstStyle/>
              <a:p>
                <a:r>
                  <a:rPr lang="en-US" sz="4412" dirty="0"/>
                  <a:t>&gt;10</a:t>
                </a:r>
              </a:p>
            </p:txBody>
          </p:sp>
          <p:sp>
            <p:nvSpPr>
              <p:cNvPr id="24" name="TextBox 23">
                <a:extLst>
                  <a:ext uri="{FF2B5EF4-FFF2-40B4-BE49-F238E27FC236}">
                    <a16:creationId xmlns:a16="http://schemas.microsoft.com/office/drawing/2014/main" id="{55D2F804-4517-4554-97DD-E8C306956923}"/>
                  </a:ext>
                </a:extLst>
              </p:cNvPr>
              <p:cNvSpPr txBox="1"/>
              <p:nvPr/>
            </p:nvSpPr>
            <p:spPr>
              <a:xfrm>
                <a:off x="4585313" y="4360440"/>
                <a:ext cx="1247658" cy="1069780"/>
              </a:xfrm>
              <a:prstGeom prst="rect">
                <a:avLst/>
              </a:prstGeom>
              <a:noFill/>
            </p:spPr>
            <p:txBody>
              <a:bodyPr wrap="square" rtlCol="0">
                <a:spAutoFit/>
              </a:bodyPr>
              <a:lstStyle/>
              <a:p>
                <a:pPr algn="ctr"/>
                <a:r>
                  <a:rPr lang="en-US" sz="1588" dirty="0"/>
                  <a:t>Miles of New Bike Lanes </a:t>
                </a:r>
                <a:br>
                  <a:rPr lang="en-US" sz="1588" dirty="0"/>
                </a:br>
                <a:r>
                  <a:rPr lang="en-US" sz="1588" dirty="0"/>
                  <a:t>&amp; Trails</a:t>
                </a:r>
              </a:p>
            </p:txBody>
          </p:sp>
          <p:pic>
            <p:nvPicPr>
              <p:cNvPr id="25" name="Graphic 24" descr="Traffic cone">
                <a:extLst>
                  <a:ext uri="{FF2B5EF4-FFF2-40B4-BE49-F238E27FC236}">
                    <a16:creationId xmlns:a16="http://schemas.microsoft.com/office/drawing/2014/main" id="{551E987E-CB33-45EB-A3FC-CDEF2999D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0210" y="3297529"/>
                <a:ext cx="806824" cy="806824"/>
              </a:xfrm>
              <a:prstGeom prst="rect">
                <a:avLst/>
              </a:prstGeom>
            </p:spPr>
          </p:pic>
          <p:pic>
            <p:nvPicPr>
              <p:cNvPr id="26" name="Graphic 25" descr="Streetcar">
                <a:extLst>
                  <a:ext uri="{FF2B5EF4-FFF2-40B4-BE49-F238E27FC236}">
                    <a16:creationId xmlns:a16="http://schemas.microsoft.com/office/drawing/2014/main" id="{E5A51A6F-470C-4999-BB90-FB19984866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4281" y="3297529"/>
                <a:ext cx="806824" cy="806824"/>
              </a:xfrm>
              <a:prstGeom prst="rect">
                <a:avLst/>
              </a:prstGeom>
            </p:spPr>
          </p:pic>
          <p:pic>
            <p:nvPicPr>
              <p:cNvPr id="27" name="Picture 26" descr="A close up of a logo&#10;&#10;Description automatically generated">
                <a:extLst>
                  <a:ext uri="{FF2B5EF4-FFF2-40B4-BE49-F238E27FC236}">
                    <a16:creationId xmlns:a16="http://schemas.microsoft.com/office/drawing/2014/main" id="{6E384AF8-1398-49DB-9DC7-413CE20E2C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3527" y="3532126"/>
                <a:ext cx="1055629" cy="527815"/>
              </a:xfrm>
              <a:prstGeom prst="rect">
                <a:avLst/>
              </a:prstGeom>
            </p:spPr>
          </p:pic>
          <p:pic>
            <p:nvPicPr>
              <p:cNvPr id="28" name="Graphic 27" descr="Bridge scene">
                <a:extLst>
                  <a:ext uri="{FF2B5EF4-FFF2-40B4-BE49-F238E27FC236}">
                    <a16:creationId xmlns:a16="http://schemas.microsoft.com/office/drawing/2014/main" id="{411C0D11-9E24-4505-A94D-C6D58C3C4C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8412" y="3287740"/>
                <a:ext cx="806824" cy="806824"/>
              </a:xfrm>
              <a:prstGeom prst="rect">
                <a:avLst/>
              </a:prstGeom>
            </p:spPr>
          </p:pic>
          <p:sp>
            <p:nvSpPr>
              <p:cNvPr id="29" name="TextBox 28">
                <a:extLst>
                  <a:ext uri="{FF2B5EF4-FFF2-40B4-BE49-F238E27FC236}">
                    <a16:creationId xmlns:a16="http://schemas.microsoft.com/office/drawing/2014/main" id="{8888DD14-16C8-4D66-90F6-5FB258A4E2E8}"/>
                  </a:ext>
                </a:extLst>
              </p:cNvPr>
              <p:cNvSpPr txBox="1"/>
              <p:nvPr/>
            </p:nvSpPr>
            <p:spPr>
              <a:xfrm>
                <a:off x="5829913" y="4329873"/>
                <a:ext cx="1448749" cy="336695"/>
              </a:xfrm>
              <a:prstGeom prst="rect">
                <a:avLst/>
              </a:prstGeom>
              <a:noFill/>
            </p:spPr>
            <p:txBody>
              <a:bodyPr wrap="square" rtlCol="0">
                <a:spAutoFit/>
              </a:bodyPr>
              <a:lstStyle/>
              <a:p>
                <a:pPr algn="ctr"/>
                <a:r>
                  <a:rPr lang="en-US" sz="1588" dirty="0">
                    <a:solidFill>
                      <a:schemeClr val="bg1"/>
                    </a:solidFill>
                  </a:rPr>
                  <a:t>Bridges</a:t>
                </a:r>
              </a:p>
            </p:txBody>
          </p:sp>
          <p:sp>
            <p:nvSpPr>
              <p:cNvPr id="30" name="TextBox 29">
                <a:extLst>
                  <a:ext uri="{FF2B5EF4-FFF2-40B4-BE49-F238E27FC236}">
                    <a16:creationId xmlns:a16="http://schemas.microsoft.com/office/drawing/2014/main" id="{EBE78152-4FD1-4D8F-9A37-F7C40FB1376B}"/>
                  </a:ext>
                </a:extLst>
              </p:cNvPr>
              <p:cNvSpPr txBox="1"/>
              <p:nvPr/>
            </p:nvSpPr>
            <p:spPr>
              <a:xfrm>
                <a:off x="6067994" y="2378271"/>
                <a:ext cx="956138" cy="647574"/>
              </a:xfrm>
              <a:prstGeom prst="rect">
                <a:avLst/>
              </a:prstGeom>
              <a:noFill/>
            </p:spPr>
            <p:txBody>
              <a:bodyPr wrap="square" rtlCol="0">
                <a:spAutoFit/>
              </a:bodyPr>
              <a:lstStyle/>
              <a:p>
                <a:pPr algn="ctr"/>
                <a:r>
                  <a:rPr lang="en-US" sz="4412" dirty="0">
                    <a:solidFill>
                      <a:schemeClr val="bg1"/>
                    </a:solidFill>
                  </a:rPr>
                  <a:t>33</a:t>
                </a:r>
              </a:p>
            </p:txBody>
          </p:sp>
          <p:pic>
            <p:nvPicPr>
              <p:cNvPr id="31" name="Graphic 30" descr="Crane">
                <a:extLst>
                  <a:ext uri="{FF2B5EF4-FFF2-40B4-BE49-F238E27FC236}">
                    <a16:creationId xmlns:a16="http://schemas.microsoft.com/office/drawing/2014/main" id="{2106B9F9-E335-4BBC-A7F6-8E1E90B1D3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97588" y="3287740"/>
                <a:ext cx="806824" cy="806824"/>
              </a:xfrm>
              <a:prstGeom prst="rect">
                <a:avLst/>
              </a:prstGeom>
            </p:spPr>
          </p:pic>
        </p:grpSp>
        <p:sp>
          <p:nvSpPr>
            <p:cNvPr id="7" name="Rectangle 6">
              <a:extLst>
                <a:ext uri="{FF2B5EF4-FFF2-40B4-BE49-F238E27FC236}">
                  <a16:creationId xmlns:a16="http://schemas.microsoft.com/office/drawing/2014/main" id="{CDA2D559-8DFC-40D0-BD5C-0F7DD751953E}"/>
                </a:ext>
              </a:extLst>
            </p:cNvPr>
            <p:cNvSpPr/>
            <p:nvPr/>
          </p:nvSpPr>
          <p:spPr>
            <a:xfrm>
              <a:off x="1206226" y="2004706"/>
              <a:ext cx="9779546" cy="387467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9083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B1976-44D8-4C2D-A602-115D575398A7}"/>
              </a:ext>
            </a:extLst>
          </p:cNvPr>
          <p:cNvSpPr>
            <a:spLocks noGrp="1"/>
          </p:cNvSpPr>
          <p:nvPr>
            <p:ph type="title"/>
          </p:nvPr>
        </p:nvSpPr>
        <p:spPr/>
        <p:txBody>
          <a:bodyPr/>
          <a:lstStyle/>
          <a:p>
            <a:r>
              <a:rPr lang="en-US" dirty="0"/>
              <a:t>KEY PROJECT PARTICIPANTS</a:t>
            </a:r>
          </a:p>
        </p:txBody>
      </p:sp>
      <p:sp>
        <p:nvSpPr>
          <p:cNvPr id="3" name="Content Placeholder 2">
            <a:extLst>
              <a:ext uri="{FF2B5EF4-FFF2-40B4-BE49-F238E27FC236}">
                <a16:creationId xmlns:a16="http://schemas.microsoft.com/office/drawing/2014/main" id="{5211A907-E75E-4340-95FA-4DF787906199}"/>
              </a:ext>
            </a:extLst>
          </p:cNvPr>
          <p:cNvSpPr>
            <a:spLocks noGrp="1"/>
          </p:cNvSpPr>
          <p:nvPr>
            <p:ph idx="1"/>
          </p:nvPr>
        </p:nvSpPr>
        <p:spPr>
          <a:xfrm>
            <a:off x="378456" y="2048305"/>
            <a:ext cx="3303024" cy="4175515"/>
          </a:xfrm>
        </p:spPr>
        <p:txBody>
          <a:bodyPr>
            <a:normAutofit/>
          </a:bodyPr>
          <a:lstStyle/>
          <a:p>
            <a:pPr marL="0" indent="0">
              <a:buNone/>
            </a:pPr>
            <a:r>
              <a:rPr lang="en-US" sz="2200" dirty="0"/>
              <a:t>Key Stakeholders Include:</a:t>
            </a:r>
          </a:p>
          <a:p>
            <a:r>
              <a:rPr lang="en-US" sz="2200" dirty="0"/>
              <a:t>MDOT SHA</a:t>
            </a:r>
          </a:p>
          <a:p>
            <a:r>
              <a:rPr lang="en-US" sz="2200" dirty="0"/>
              <a:t>University of Maryland</a:t>
            </a:r>
          </a:p>
          <a:p>
            <a:r>
              <a:rPr lang="en-US" sz="2200" dirty="0"/>
              <a:t>Montgomery County</a:t>
            </a:r>
          </a:p>
          <a:p>
            <a:r>
              <a:rPr lang="en-US" sz="2200" dirty="0"/>
              <a:t>Prince George’s County</a:t>
            </a:r>
          </a:p>
          <a:p>
            <a:r>
              <a:rPr lang="en-US" sz="2200" dirty="0"/>
              <a:t>WMATA</a:t>
            </a:r>
          </a:p>
          <a:p>
            <a:r>
              <a:rPr lang="en-US" sz="2200" dirty="0"/>
              <a:t>CSXT</a:t>
            </a:r>
          </a:p>
          <a:p>
            <a:r>
              <a:rPr lang="en-US" sz="2200" dirty="0"/>
              <a:t>Utility Companies (17+)</a:t>
            </a:r>
          </a:p>
        </p:txBody>
      </p:sp>
      <p:sp>
        <p:nvSpPr>
          <p:cNvPr id="4" name="Slide Number Placeholder 3">
            <a:extLst>
              <a:ext uri="{FF2B5EF4-FFF2-40B4-BE49-F238E27FC236}">
                <a16:creationId xmlns:a16="http://schemas.microsoft.com/office/drawing/2014/main" id="{D7756872-B7D7-4219-B48B-085D1F9CE874}"/>
              </a:ext>
            </a:extLst>
          </p:cNvPr>
          <p:cNvSpPr>
            <a:spLocks noGrp="1"/>
          </p:cNvSpPr>
          <p:nvPr>
            <p:ph type="sldNum" sz="quarter" idx="12"/>
          </p:nvPr>
        </p:nvSpPr>
        <p:spPr/>
        <p:txBody>
          <a:bodyPr/>
          <a:lstStyle/>
          <a:p>
            <a:fld id="{E3F5FDF6-F296-48F6-8127-9747520FD479}" type="slidenum">
              <a:rPr lang="en-US" smtClean="0"/>
              <a:t>6</a:t>
            </a:fld>
            <a:endParaRPr lang="en-US"/>
          </a:p>
        </p:txBody>
      </p:sp>
      <p:grpSp>
        <p:nvGrpSpPr>
          <p:cNvPr id="5" name="Group 4">
            <a:extLst>
              <a:ext uri="{FF2B5EF4-FFF2-40B4-BE49-F238E27FC236}">
                <a16:creationId xmlns:a16="http://schemas.microsoft.com/office/drawing/2014/main" id="{5C61C0AE-5C89-4A4B-8DF1-C88638816A5D}"/>
              </a:ext>
            </a:extLst>
          </p:cNvPr>
          <p:cNvGrpSpPr/>
          <p:nvPr/>
        </p:nvGrpSpPr>
        <p:grpSpPr>
          <a:xfrm>
            <a:off x="7861661" y="1868102"/>
            <a:ext cx="3773125" cy="1424878"/>
            <a:chOff x="6241415" y="1823857"/>
            <a:chExt cx="3773125" cy="1424878"/>
          </a:xfrm>
        </p:grpSpPr>
        <p:pic>
          <p:nvPicPr>
            <p:cNvPr id="6" name="D7CEFE41-1C92-44EE-80EA-48DEE0F0CC96" descr="D7CEFE41-1C92-44EE-80EA-48DEE0F0CC96">
              <a:extLst>
                <a:ext uri="{FF2B5EF4-FFF2-40B4-BE49-F238E27FC236}">
                  <a16:creationId xmlns:a16="http://schemas.microsoft.com/office/drawing/2014/main" id="{F5C83C8A-81DC-4528-A18D-348F3D5501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4077" y="1823857"/>
              <a:ext cx="2384002" cy="6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8A7042D0-EDA1-4AC4-899F-21D1841AFB2B" descr="8A7042D0-EDA1-4AC4-899F-21D1841AFB2B">
              <a:extLst>
                <a:ext uri="{FF2B5EF4-FFF2-40B4-BE49-F238E27FC236}">
                  <a16:creationId xmlns:a16="http://schemas.microsoft.com/office/drawing/2014/main" id="{F6BB695A-1E93-48DD-86D6-CFB6C4CB1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415" y="2753434"/>
              <a:ext cx="17446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E22BFA85-279F-412B-A472-C76AF6CCEEBE" descr="E22BFA85-279F-412B-A472-C76AF6CCEEBE">
              <a:extLst>
                <a:ext uri="{FF2B5EF4-FFF2-40B4-BE49-F238E27FC236}">
                  <a16:creationId xmlns:a16="http://schemas.microsoft.com/office/drawing/2014/main" id="{B394CFCD-1E66-4905-9D74-87B755E13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763" y="2753434"/>
              <a:ext cx="1930777" cy="49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3A72BC57-EC85-452C-BC6B-675CF159B954}"/>
              </a:ext>
            </a:extLst>
          </p:cNvPr>
          <p:cNvGrpSpPr/>
          <p:nvPr/>
        </p:nvGrpSpPr>
        <p:grpSpPr>
          <a:xfrm>
            <a:off x="5237318" y="4432282"/>
            <a:ext cx="6354009" cy="1877975"/>
            <a:chOff x="4222935" y="4152669"/>
            <a:chExt cx="6354009" cy="1877975"/>
          </a:xfrm>
        </p:grpSpPr>
        <p:pic>
          <p:nvPicPr>
            <p:cNvPr id="14" name="Picture 8" descr="Image result for montgomery county">
              <a:extLst>
                <a:ext uri="{FF2B5EF4-FFF2-40B4-BE49-F238E27FC236}">
                  <a16:creationId xmlns:a16="http://schemas.microsoft.com/office/drawing/2014/main" id="{633277DF-A558-4F16-8279-5F133FD391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4380" y="4402895"/>
              <a:ext cx="623240" cy="623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prince george's county">
              <a:extLst>
                <a:ext uri="{FF2B5EF4-FFF2-40B4-BE49-F238E27FC236}">
                  <a16:creationId xmlns:a16="http://schemas.microsoft.com/office/drawing/2014/main" id="{B2A29CC5-367E-482D-A062-74A4A4B9E7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660952" y="4402895"/>
              <a:ext cx="452794" cy="6118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wmata">
              <a:extLst>
                <a:ext uri="{FF2B5EF4-FFF2-40B4-BE49-F238E27FC236}">
                  <a16:creationId xmlns:a16="http://schemas.microsoft.com/office/drawing/2014/main" id="{57448846-C49B-4B80-809C-C25C29457F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1603" y="4310074"/>
              <a:ext cx="772160" cy="7721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Image result for csx logo">
              <a:extLst>
                <a:ext uri="{FF2B5EF4-FFF2-40B4-BE49-F238E27FC236}">
                  <a16:creationId xmlns:a16="http://schemas.microsoft.com/office/drawing/2014/main" id="{E19565B3-FFDA-432C-AF29-87FAB05279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1620" y="4152669"/>
              <a:ext cx="1010932" cy="10109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Image result for university of maryland">
              <a:extLst>
                <a:ext uri="{FF2B5EF4-FFF2-40B4-BE49-F238E27FC236}">
                  <a16:creationId xmlns:a16="http://schemas.microsoft.com/office/drawing/2014/main" id="{E55212D8-609E-4BCB-B925-C5226D74DA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44962" y="4328097"/>
              <a:ext cx="660076" cy="660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Image result for pepco logo">
              <a:extLst>
                <a:ext uri="{FF2B5EF4-FFF2-40B4-BE49-F238E27FC236}">
                  <a16:creationId xmlns:a16="http://schemas.microsoft.com/office/drawing/2014/main" id="{67D6D6A9-280D-4309-ADD1-836CAB3F1E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22935" y="5569938"/>
              <a:ext cx="1347893" cy="4607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Image result for verizon logo">
              <a:extLst>
                <a:ext uri="{FF2B5EF4-FFF2-40B4-BE49-F238E27FC236}">
                  <a16:creationId xmlns:a16="http://schemas.microsoft.com/office/drawing/2014/main" id="{52449F13-28D6-4935-9E32-31437C9D51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5442" y="5384698"/>
              <a:ext cx="985732" cy="5549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Image result for wssc logo">
              <a:extLst>
                <a:ext uri="{FF2B5EF4-FFF2-40B4-BE49-F238E27FC236}">
                  <a16:creationId xmlns:a16="http://schemas.microsoft.com/office/drawing/2014/main" id="{7B651832-94A7-421C-BF3D-365C2A0432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953" y="5499279"/>
              <a:ext cx="1080968" cy="3257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descr="Image result for washington gas logo">
              <a:extLst>
                <a:ext uri="{FF2B5EF4-FFF2-40B4-BE49-F238E27FC236}">
                  <a16:creationId xmlns:a16="http://schemas.microsoft.com/office/drawing/2014/main" id="{FAE84BED-3F53-4F1A-AB78-C526BF7B61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86078" y="5473033"/>
              <a:ext cx="1208789" cy="3782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descr="Image result for comcast logo">
              <a:extLst>
                <a:ext uri="{FF2B5EF4-FFF2-40B4-BE49-F238E27FC236}">
                  <a16:creationId xmlns:a16="http://schemas.microsoft.com/office/drawing/2014/main" id="{403404D5-AA65-4018-A37A-D4819F581DD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39024" y="5452360"/>
              <a:ext cx="1137920" cy="35500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67E9A260-CAAF-425B-BF66-F8B0C1AA24AD}"/>
              </a:ext>
            </a:extLst>
          </p:cNvPr>
          <p:cNvPicPr>
            <a:picLocks noChangeAspect="1"/>
          </p:cNvPicPr>
          <p:nvPr/>
        </p:nvPicPr>
        <p:blipFill>
          <a:blip r:embed="rId15"/>
          <a:stretch>
            <a:fillRect/>
          </a:stretch>
        </p:blipFill>
        <p:spPr>
          <a:xfrm>
            <a:off x="5493875" y="4581358"/>
            <a:ext cx="1019715" cy="1082953"/>
          </a:xfrm>
          <a:prstGeom prst="rect">
            <a:avLst/>
          </a:prstGeom>
        </p:spPr>
      </p:pic>
      <p:pic>
        <p:nvPicPr>
          <p:cNvPr id="25" name="Picture 6" descr="Image result for mdot sha">
            <a:extLst>
              <a:ext uri="{FF2B5EF4-FFF2-40B4-BE49-F238E27FC236}">
                <a16:creationId xmlns:a16="http://schemas.microsoft.com/office/drawing/2014/main" id="{447DB0FE-3F30-4933-AB42-2A2469A467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63805" y="1868102"/>
            <a:ext cx="1665377" cy="103189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89980D1-37FC-40D6-8A5B-499F7889F9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14275" y="1945694"/>
            <a:ext cx="1295512" cy="784928"/>
          </a:xfrm>
          <a:prstGeom prst="rect">
            <a:avLst/>
          </a:prstGeom>
        </p:spPr>
      </p:pic>
      <p:pic>
        <p:nvPicPr>
          <p:cNvPr id="27" name="Picture 26">
            <a:extLst>
              <a:ext uri="{FF2B5EF4-FFF2-40B4-BE49-F238E27FC236}">
                <a16:creationId xmlns:a16="http://schemas.microsoft.com/office/drawing/2014/main" id="{38EED126-536F-4A47-8293-9DD3288B9001}"/>
              </a:ext>
            </a:extLst>
          </p:cNvPr>
          <p:cNvPicPr>
            <a:picLocks noChangeAspect="1"/>
          </p:cNvPicPr>
          <p:nvPr/>
        </p:nvPicPr>
        <p:blipFill>
          <a:blip r:embed="rId18"/>
          <a:stretch>
            <a:fillRect/>
          </a:stretch>
        </p:blipFill>
        <p:spPr>
          <a:xfrm>
            <a:off x="4527169" y="3188206"/>
            <a:ext cx="2768190" cy="603044"/>
          </a:xfrm>
          <a:prstGeom prst="rect">
            <a:avLst/>
          </a:prstGeom>
        </p:spPr>
      </p:pic>
    </p:spTree>
    <p:extLst>
      <p:ext uri="{BB962C8B-B14F-4D97-AF65-F5344CB8AC3E}">
        <p14:creationId xmlns:p14="http://schemas.microsoft.com/office/powerpoint/2010/main" val="1294292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0FFD-4045-4E0C-A6CC-5BF8F36C20FE}"/>
              </a:ext>
            </a:extLst>
          </p:cNvPr>
          <p:cNvSpPr>
            <a:spLocks noGrp="1"/>
          </p:cNvSpPr>
          <p:nvPr>
            <p:ph type="title"/>
          </p:nvPr>
        </p:nvSpPr>
        <p:spPr/>
        <p:txBody>
          <a:bodyPr/>
          <a:lstStyle/>
          <a:p>
            <a:r>
              <a:rPr lang="en-US" dirty="0"/>
              <a:t>PROJECT PURPOSE AND NEED </a:t>
            </a:r>
          </a:p>
        </p:txBody>
      </p:sp>
      <p:sp>
        <p:nvSpPr>
          <p:cNvPr id="4" name="Slide Number Placeholder 3">
            <a:extLst>
              <a:ext uri="{FF2B5EF4-FFF2-40B4-BE49-F238E27FC236}">
                <a16:creationId xmlns:a16="http://schemas.microsoft.com/office/drawing/2014/main" id="{459F00DC-BD68-4343-B4DB-63CE0DB09AD4}"/>
              </a:ext>
            </a:extLst>
          </p:cNvPr>
          <p:cNvSpPr>
            <a:spLocks noGrp="1"/>
          </p:cNvSpPr>
          <p:nvPr>
            <p:ph type="sldNum" sz="quarter" idx="12"/>
          </p:nvPr>
        </p:nvSpPr>
        <p:spPr/>
        <p:txBody>
          <a:bodyPr/>
          <a:lstStyle/>
          <a:p>
            <a:fld id="{E3F5FDF6-F296-48F6-8127-9747520FD479}" type="slidenum">
              <a:rPr lang="en-US" smtClean="0"/>
              <a:t>7</a:t>
            </a:fld>
            <a:endParaRPr lang="en-US"/>
          </a:p>
        </p:txBody>
      </p:sp>
      <p:grpSp>
        <p:nvGrpSpPr>
          <p:cNvPr id="5" name="Group 4">
            <a:extLst>
              <a:ext uri="{FF2B5EF4-FFF2-40B4-BE49-F238E27FC236}">
                <a16:creationId xmlns:a16="http://schemas.microsoft.com/office/drawing/2014/main" id="{3FB939C8-9E09-4356-8D04-BBCC19B3CB05}"/>
              </a:ext>
            </a:extLst>
          </p:cNvPr>
          <p:cNvGrpSpPr/>
          <p:nvPr/>
        </p:nvGrpSpPr>
        <p:grpSpPr>
          <a:xfrm>
            <a:off x="1761978" y="1168083"/>
            <a:ext cx="8067675" cy="5188267"/>
            <a:chOff x="2143123" y="1449248"/>
            <a:chExt cx="7612788" cy="4895732"/>
          </a:xfrm>
        </p:grpSpPr>
        <p:sp>
          <p:nvSpPr>
            <p:cNvPr id="6" name="Freeform: Shape 5">
              <a:extLst>
                <a:ext uri="{FF2B5EF4-FFF2-40B4-BE49-F238E27FC236}">
                  <a16:creationId xmlns:a16="http://schemas.microsoft.com/office/drawing/2014/main" id="{C9511E00-C4F6-435F-9876-B1374B2A8A6E}"/>
                </a:ext>
              </a:extLst>
            </p:cNvPr>
            <p:cNvSpPr/>
            <p:nvPr/>
          </p:nvSpPr>
          <p:spPr>
            <a:xfrm flipH="1">
              <a:off x="3767470" y="3078327"/>
              <a:ext cx="4364095" cy="488492"/>
            </a:xfrm>
            <a:custGeom>
              <a:avLst/>
              <a:gdLst>
                <a:gd name="connsiteX0" fmla="*/ 0 w 8325855"/>
                <a:gd name="connsiteY0" fmla="*/ 0 h 371524"/>
                <a:gd name="connsiteX1" fmla="*/ 8140093 w 8325855"/>
                <a:gd name="connsiteY1" fmla="*/ 0 h 371524"/>
                <a:gd name="connsiteX2" fmla="*/ 8325855 w 8325855"/>
                <a:gd name="connsiteY2" fmla="*/ 185762 h 371524"/>
                <a:gd name="connsiteX3" fmla="*/ 8140093 w 8325855"/>
                <a:gd name="connsiteY3" fmla="*/ 371524 h 371524"/>
                <a:gd name="connsiteX4" fmla="*/ 0 w 8325855"/>
                <a:gd name="connsiteY4" fmla="*/ 371524 h 371524"/>
                <a:gd name="connsiteX5" fmla="*/ 0 w 8325855"/>
                <a:gd name="connsiteY5" fmla="*/ 0 h 3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55" h="371524">
                  <a:moveTo>
                    <a:pt x="8325855" y="371523"/>
                  </a:moveTo>
                  <a:lnTo>
                    <a:pt x="185762" y="371523"/>
                  </a:lnTo>
                  <a:lnTo>
                    <a:pt x="0" y="185762"/>
                  </a:lnTo>
                  <a:lnTo>
                    <a:pt x="185762" y="1"/>
                  </a:lnTo>
                  <a:lnTo>
                    <a:pt x="8325855" y="1"/>
                  </a:lnTo>
                  <a:lnTo>
                    <a:pt x="8325855" y="371523"/>
                  </a:lnTo>
                  <a:close/>
                </a:path>
              </a:pathLst>
            </a:custGeom>
            <a:solidFill>
              <a:schemeClr val="bg2">
                <a:lumMod val="25000"/>
                <a:alpha val="63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927" tIns="76201" rIns="142240" bIns="76201" numCol="1" spcCol="1270" anchor="ctr" anchorCtr="0">
              <a:noAutofit/>
            </a:bodyPr>
            <a:lstStyle/>
            <a:p>
              <a:pPr defTabSz="889000">
                <a:lnSpc>
                  <a:spcPct val="90000"/>
                </a:lnSpc>
                <a:spcBef>
                  <a:spcPct val="0"/>
                </a:spcBef>
                <a:spcAft>
                  <a:spcPct val="35000"/>
                </a:spcAft>
              </a:pPr>
              <a:r>
                <a:rPr lang="en-US" sz="2000" b="1" dirty="0">
                  <a:solidFill>
                    <a:schemeClr val="bg1"/>
                  </a:solidFill>
                </a:rPr>
                <a:t>                              Relief for Bus Services</a:t>
              </a:r>
            </a:p>
          </p:txBody>
        </p:sp>
        <p:sp>
          <p:nvSpPr>
            <p:cNvPr id="7" name="Freeform: Shape 6">
              <a:extLst>
                <a:ext uri="{FF2B5EF4-FFF2-40B4-BE49-F238E27FC236}">
                  <a16:creationId xmlns:a16="http://schemas.microsoft.com/office/drawing/2014/main" id="{27CD56A1-A750-4A53-AE68-C08C21D85869}"/>
                </a:ext>
              </a:extLst>
            </p:cNvPr>
            <p:cNvSpPr/>
            <p:nvPr/>
          </p:nvSpPr>
          <p:spPr>
            <a:xfrm>
              <a:off x="3027012" y="1907068"/>
              <a:ext cx="5104551" cy="534297"/>
            </a:xfrm>
            <a:custGeom>
              <a:avLst/>
              <a:gdLst>
                <a:gd name="connsiteX0" fmla="*/ 0 w 8325855"/>
                <a:gd name="connsiteY0" fmla="*/ 0 h 371524"/>
                <a:gd name="connsiteX1" fmla="*/ 8140093 w 8325855"/>
                <a:gd name="connsiteY1" fmla="*/ 0 h 371524"/>
                <a:gd name="connsiteX2" fmla="*/ 8325855 w 8325855"/>
                <a:gd name="connsiteY2" fmla="*/ 185762 h 371524"/>
                <a:gd name="connsiteX3" fmla="*/ 8140093 w 8325855"/>
                <a:gd name="connsiteY3" fmla="*/ 371524 h 371524"/>
                <a:gd name="connsiteX4" fmla="*/ 0 w 8325855"/>
                <a:gd name="connsiteY4" fmla="*/ 371524 h 371524"/>
                <a:gd name="connsiteX5" fmla="*/ 0 w 8325855"/>
                <a:gd name="connsiteY5" fmla="*/ 0 h 3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55" h="371524">
                  <a:moveTo>
                    <a:pt x="8325855" y="371523"/>
                  </a:moveTo>
                  <a:lnTo>
                    <a:pt x="185762" y="371523"/>
                  </a:lnTo>
                  <a:lnTo>
                    <a:pt x="0" y="185762"/>
                  </a:lnTo>
                  <a:lnTo>
                    <a:pt x="185762" y="1"/>
                  </a:lnTo>
                  <a:lnTo>
                    <a:pt x="8325855" y="1"/>
                  </a:lnTo>
                  <a:lnTo>
                    <a:pt x="8325855" y="371523"/>
                  </a:lnTo>
                  <a:close/>
                </a:path>
              </a:pathLst>
            </a:custGeom>
            <a:solidFill>
              <a:schemeClr val="bg2">
                <a:lumMod val="25000"/>
                <a:alpha val="63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927" tIns="76201" rIns="142240" bIns="76201" numCol="1" spcCol="1270" anchor="ctr" anchorCtr="0">
              <a:noAutofit/>
            </a:bodyPr>
            <a:lstStyle/>
            <a:p>
              <a:pPr defTabSz="889000">
                <a:lnSpc>
                  <a:spcPct val="90000"/>
                </a:lnSpc>
                <a:spcBef>
                  <a:spcPct val="0"/>
                </a:spcBef>
                <a:spcAft>
                  <a:spcPct val="35000"/>
                </a:spcAft>
              </a:pPr>
              <a:r>
                <a:rPr lang="en-US" sz="2000" b="1" dirty="0">
                  <a:solidFill>
                    <a:schemeClr val="bg1"/>
                  </a:solidFill>
                </a:rPr>
                <a:t>            </a:t>
              </a:r>
            </a:p>
            <a:p>
              <a:pPr defTabSz="889000">
                <a:lnSpc>
                  <a:spcPct val="90000"/>
                </a:lnSpc>
                <a:spcBef>
                  <a:spcPct val="0"/>
                </a:spcBef>
                <a:spcAft>
                  <a:spcPct val="35000"/>
                </a:spcAft>
              </a:pPr>
              <a:r>
                <a:rPr lang="en-US" sz="2000" b="1" dirty="0">
                  <a:solidFill>
                    <a:schemeClr val="bg1"/>
                  </a:solidFill>
                </a:rPr>
                <a:t>               Reliable &amp; Rapid East-West Transit   </a:t>
              </a:r>
            </a:p>
            <a:p>
              <a:pPr defTabSz="889000">
                <a:lnSpc>
                  <a:spcPct val="90000"/>
                </a:lnSpc>
                <a:spcBef>
                  <a:spcPct val="0"/>
                </a:spcBef>
                <a:spcAft>
                  <a:spcPct val="35000"/>
                </a:spcAft>
              </a:pPr>
              <a:endParaRPr lang="en-US" sz="2000" b="1" dirty="0">
                <a:solidFill>
                  <a:schemeClr val="bg1"/>
                </a:solidFill>
              </a:endParaRPr>
            </a:p>
          </p:txBody>
        </p:sp>
        <p:sp>
          <p:nvSpPr>
            <p:cNvPr id="8" name="Oval 7">
              <a:extLst>
                <a:ext uri="{FF2B5EF4-FFF2-40B4-BE49-F238E27FC236}">
                  <a16:creationId xmlns:a16="http://schemas.microsoft.com/office/drawing/2014/main" id="{2B0E2D71-4350-4066-A454-687BD2C0413D}"/>
                </a:ext>
              </a:extLst>
            </p:cNvPr>
            <p:cNvSpPr/>
            <p:nvPr/>
          </p:nvSpPr>
          <p:spPr>
            <a:xfrm>
              <a:off x="7970508" y="2555667"/>
              <a:ext cx="1624346" cy="1554480"/>
            </a:xfrm>
            <a:prstGeom prst="ellipse">
              <a:avLst/>
            </a:prstGeom>
            <a:blipFill>
              <a:blip r:embed="rId2"/>
              <a:stretch>
                <a:fillRect l="-38436" t="-2942" r="-41564" b="-8823"/>
              </a:stretch>
            </a:blip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768E06D9-9924-47E9-9D33-631B83F01216}"/>
                </a:ext>
              </a:extLst>
            </p:cNvPr>
            <p:cNvSpPr/>
            <p:nvPr/>
          </p:nvSpPr>
          <p:spPr>
            <a:xfrm>
              <a:off x="3188068" y="4188520"/>
              <a:ext cx="4943494" cy="534297"/>
            </a:xfrm>
            <a:custGeom>
              <a:avLst/>
              <a:gdLst>
                <a:gd name="connsiteX0" fmla="*/ 0 w 8325855"/>
                <a:gd name="connsiteY0" fmla="*/ 0 h 371524"/>
                <a:gd name="connsiteX1" fmla="*/ 8140093 w 8325855"/>
                <a:gd name="connsiteY1" fmla="*/ 0 h 371524"/>
                <a:gd name="connsiteX2" fmla="*/ 8325855 w 8325855"/>
                <a:gd name="connsiteY2" fmla="*/ 185762 h 371524"/>
                <a:gd name="connsiteX3" fmla="*/ 8140093 w 8325855"/>
                <a:gd name="connsiteY3" fmla="*/ 371524 h 371524"/>
                <a:gd name="connsiteX4" fmla="*/ 0 w 8325855"/>
                <a:gd name="connsiteY4" fmla="*/ 371524 h 371524"/>
                <a:gd name="connsiteX5" fmla="*/ 0 w 8325855"/>
                <a:gd name="connsiteY5" fmla="*/ 0 h 3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55" h="371524">
                  <a:moveTo>
                    <a:pt x="8325855" y="371523"/>
                  </a:moveTo>
                  <a:lnTo>
                    <a:pt x="185762" y="371523"/>
                  </a:lnTo>
                  <a:lnTo>
                    <a:pt x="0" y="185762"/>
                  </a:lnTo>
                  <a:lnTo>
                    <a:pt x="185762" y="1"/>
                  </a:lnTo>
                  <a:lnTo>
                    <a:pt x="8325855" y="1"/>
                  </a:lnTo>
                  <a:lnTo>
                    <a:pt x="8325855" y="371523"/>
                  </a:lnTo>
                  <a:close/>
                </a:path>
              </a:pathLst>
            </a:custGeom>
            <a:solidFill>
              <a:schemeClr val="bg2">
                <a:lumMod val="25000"/>
                <a:alpha val="63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927" tIns="76201" rIns="142240" bIns="76201" numCol="1" spcCol="1270" anchor="ctr" anchorCtr="0">
              <a:noAutofit/>
            </a:bodyPr>
            <a:lstStyle/>
            <a:p>
              <a:pPr defTabSz="889000">
                <a:lnSpc>
                  <a:spcPct val="90000"/>
                </a:lnSpc>
                <a:spcBef>
                  <a:spcPct val="0"/>
                </a:spcBef>
                <a:spcAft>
                  <a:spcPct val="35000"/>
                </a:spcAft>
              </a:pPr>
              <a:r>
                <a:rPr lang="en-US" sz="2000" b="1" dirty="0">
                  <a:solidFill>
                    <a:schemeClr val="bg1"/>
                  </a:solidFill>
                </a:rPr>
                <a:t>            </a:t>
              </a:r>
            </a:p>
            <a:p>
              <a:pPr defTabSz="889000">
                <a:lnSpc>
                  <a:spcPct val="90000"/>
                </a:lnSpc>
                <a:spcBef>
                  <a:spcPct val="0"/>
                </a:spcBef>
                <a:spcAft>
                  <a:spcPct val="35000"/>
                </a:spcAft>
              </a:pPr>
              <a:r>
                <a:rPr lang="en-US" sz="2000" b="1" dirty="0">
                  <a:solidFill>
                    <a:schemeClr val="bg1"/>
                  </a:solidFill>
                </a:rPr>
                <a:t>           Access to Metro System</a:t>
              </a:r>
            </a:p>
            <a:p>
              <a:pPr defTabSz="889000">
                <a:lnSpc>
                  <a:spcPct val="90000"/>
                </a:lnSpc>
                <a:spcBef>
                  <a:spcPct val="0"/>
                </a:spcBef>
                <a:spcAft>
                  <a:spcPct val="35000"/>
                </a:spcAft>
              </a:pPr>
              <a:endParaRPr lang="en-US" sz="2000" b="1" dirty="0">
                <a:solidFill>
                  <a:schemeClr val="bg1"/>
                </a:solidFill>
              </a:endParaRPr>
            </a:p>
          </p:txBody>
        </p:sp>
        <p:sp>
          <p:nvSpPr>
            <p:cNvPr id="10" name="Oval 9">
              <a:extLst>
                <a:ext uri="{FF2B5EF4-FFF2-40B4-BE49-F238E27FC236}">
                  <a16:creationId xmlns:a16="http://schemas.microsoft.com/office/drawing/2014/main" id="{33B2899F-BD81-4CAF-9DD0-5ADFC102FBB6}"/>
                </a:ext>
              </a:extLst>
            </p:cNvPr>
            <p:cNvSpPr/>
            <p:nvPr/>
          </p:nvSpPr>
          <p:spPr>
            <a:xfrm>
              <a:off x="2205006" y="3687358"/>
              <a:ext cx="1624347" cy="1583212"/>
            </a:xfrm>
            <a:prstGeom prst="ellipse">
              <a:avLst/>
            </a:prstGeom>
            <a:blipFill>
              <a:blip r:embed="rId3" cstate="print">
                <a:extLst>
                  <a:ext uri="{28A0092B-C50C-407E-A947-70E740481C1C}">
                    <a14:useLocalDpi xmlns:a14="http://schemas.microsoft.com/office/drawing/2010/main" val="0"/>
                  </a:ext>
                </a:extLst>
              </a:blip>
              <a:srcRect/>
              <a:stretch>
                <a:fillRect l="-40000" r="-4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DE1DE278-4640-4B2A-B61E-1849A77F361B}"/>
                </a:ext>
              </a:extLst>
            </p:cNvPr>
            <p:cNvSpPr/>
            <p:nvPr/>
          </p:nvSpPr>
          <p:spPr>
            <a:xfrm flipH="1">
              <a:off x="3767469" y="5362305"/>
              <a:ext cx="4510578" cy="488492"/>
            </a:xfrm>
            <a:custGeom>
              <a:avLst/>
              <a:gdLst>
                <a:gd name="connsiteX0" fmla="*/ 0 w 8325855"/>
                <a:gd name="connsiteY0" fmla="*/ 0 h 371524"/>
                <a:gd name="connsiteX1" fmla="*/ 8140093 w 8325855"/>
                <a:gd name="connsiteY1" fmla="*/ 0 h 371524"/>
                <a:gd name="connsiteX2" fmla="*/ 8325855 w 8325855"/>
                <a:gd name="connsiteY2" fmla="*/ 185762 h 371524"/>
                <a:gd name="connsiteX3" fmla="*/ 8140093 w 8325855"/>
                <a:gd name="connsiteY3" fmla="*/ 371524 h 371524"/>
                <a:gd name="connsiteX4" fmla="*/ 0 w 8325855"/>
                <a:gd name="connsiteY4" fmla="*/ 371524 h 371524"/>
                <a:gd name="connsiteX5" fmla="*/ 0 w 8325855"/>
                <a:gd name="connsiteY5" fmla="*/ 0 h 37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55" h="371524">
                  <a:moveTo>
                    <a:pt x="8325855" y="371523"/>
                  </a:moveTo>
                  <a:lnTo>
                    <a:pt x="185762" y="371523"/>
                  </a:lnTo>
                  <a:lnTo>
                    <a:pt x="0" y="185762"/>
                  </a:lnTo>
                  <a:lnTo>
                    <a:pt x="185762" y="1"/>
                  </a:lnTo>
                  <a:lnTo>
                    <a:pt x="8325855" y="1"/>
                  </a:lnTo>
                  <a:lnTo>
                    <a:pt x="8325855" y="371523"/>
                  </a:lnTo>
                  <a:close/>
                </a:path>
              </a:pathLst>
            </a:custGeom>
            <a:solidFill>
              <a:schemeClr val="bg2">
                <a:lumMod val="25000"/>
                <a:alpha val="63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927" tIns="76201" rIns="142240" bIns="76201" numCol="1" spcCol="1270" anchor="ctr" anchorCtr="0">
              <a:noAutofit/>
            </a:bodyPr>
            <a:lstStyle/>
            <a:p>
              <a:pPr defTabSz="889000">
                <a:lnSpc>
                  <a:spcPct val="90000"/>
                </a:lnSpc>
                <a:spcBef>
                  <a:spcPct val="0"/>
                </a:spcBef>
                <a:spcAft>
                  <a:spcPct val="35000"/>
                </a:spcAft>
              </a:pPr>
              <a:r>
                <a:rPr lang="en-US" sz="2000" b="1" dirty="0">
                  <a:solidFill>
                    <a:schemeClr val="bg1"/>
                  </a:solidFill>
                </a:rPr>
                <a:t>           Changing Land Uses &amp; Job Growth</a:t>
              </a:r>
            </a:p>
          </p:txBody>
        </p:sp>
        <p:sp>
          <p:nvSpPr>
            <p:cNvPr id="12" name="Oval 11">
              <a:extLst>
                <a:ext uri="{FF2B5EF4-FFF2-40B4-BE49-F238E27FC236}">
                  <a16:creationId xmlns:a16="http://schemas.microsoft.com/office/drawing/2014/main" id="{906D64BC-EB3F-4C59-819F-D8375B7F79D4}"/>
                </a:ext>
              </a:extLst>
            </p:cNvPr>
            <p:cNvSpPr/>
            <p:nvPr/>
          </p:nvSpPr>
          <p:spPr>
            <a:xfrm>
              <a:off x="8131564" y="4761768"/>
              <a:ext cx="1624347" cy="1583212"/>
            </a:xfrm>
            <a:prstGeom prst="ellipse">
              <a:avLst/>
            </a:prstGeom>
            <a:blipFill>
              <a:blip r:embed="rId4"/>
              <a:srcRect/>
              <a:stretch>
                <a:fillRect l="-40000" r="-4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Oval 12" descr="A close up of a map&#10;&#10;Description generated with high confidence">
              <a:extLst>
                <a:ext uri="{FF2B5EF4-FFF2-40B4-BE49-F238E27FC236}">
                  <a16:creationId xmlns:a16="http://schemas.microsoft.com/office/drawing/2014/main" id="{6AA58AA5-BA13-45E7-9102-74CE8CC4B3BD}"/>
                </a:ext>
              </a:extLst>
            </p:cNvPr>
            <p:cNvSpPr/>
            <p:nvPr/>
          </p:nvSpPr>
          <p:spPr>
            <a:xfrm>
              <a:off x="2143123" y="1449248"/>
              <a:ext cx="1624346" cy="1583212"/>
            </a:xfrm>
            <a:prstGeom prst="ellipse">
              <a:avLst/>
            </a:prstGeom>
            <a:blipFill>
              <a:blip r:embed="rId5"/>
              <a:srcRect/>
              <a:stretch>
                <a:fillRect l="-45000" r="-4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064086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7069-FFD3-4CAB-A3E5-A3E224E1DA7F}"/>
              </a:ext>
            </a:extLst>
          </p:cNvPr>
          <p:cNvSpPr>
            <a:spLocks noGrp="1"/>
          </p:cNvSpPr>
          <p:nvPr>
            <p:ph type="title"/>
          </p:nvPr>
        </p:nvSpPr>
        <p:spPr/>
        <p:txBody>
          <a:bodyPr/>
          <a:lstStyle/>
          <a:p>
            <a:r>
              <a:rPr lang="en-US" dirty="0"/>
              <a:t>LIGHT RAIL SYSTEM</a:t>
            </a:r>
          </a:p>
        </p:txBody>
      </p:sp>
      <p:sp>
        <p:nvSpPr>
          <p:cNvPr id="4" name="Slide Number Placeholder 3">
            <a:extLst>
              <a:ext uri="{FF2B5EF4-FFF2-40B4-BE49-F238E27FC236}">
                <a16:creationId xmlns:a16="http://schemas.microsoft.com/office/drawing/2014/main" id="{1D87EC76-CF5A-4CDE-A118-2100024F15B0}"/>
              </a:ext>
            </a:extLst>
          </p:cNvPr>
          <p:cNvSpPr>
            <a:spLocks noGrp="1"/>
          </p:cNvSpPr>
          <p:nvPr>
            <p:ph type="sldNum" sz="quarter" idx="12"/>
          </p:nvPr>
        </p:nvSpPr>
        <p:spPr/>
        <p:txBody>
          <a:bodyPr/>
          <a:lstStyle/>
          <a:p>
            <a:fld id="{E3F5FDF6-F296-48F6-8127-9747520FD479}" type="slidenum">
              <a:rPr lang="en-US" smtClean="0"/>
              <a:t>8</a:t>
            </a:fld>
            <a:endParaRPr lang="en-US"/>
          </a:p>
        </p:txBody>
      </p:sp>
      <p:pic>
        <p:nvPicPr>
          <p:cNvPr id="5" name="Content Placeholder 5" descr="PL Typical Section Along UBlvd (10)2.jpg">
            <a:extLst>
              <a:ext uri="{FF2B5EF4-FFF2-40B4-BE49-F238E27FC236}">
                <a16:creationId xmlns:a16="http://schemas.microsoft.com/office/drawing/2014/main" id="{FC154573-6DE6-4924-954E-CA68781CA725}"/>
              </a:ext>
            </a:extLst>
          </p:cNvPr>
          <p:cNvPicPr>
            <a:picLocks noChangeAspect="1"/>
          </p:cNvPicPr>
          <p:nvPr/>
        </p:nvPicPr>
        <p:blipFill rotWithShape="1">
          <a:blip r:embed="rId2" cstate="print"/>
          <a:srcRect t="6965" b="13585"/>
          <a:stretch/>
        </p:blipFill>
        <p:spPr>
          <a:xfrm>
            <a:off x="2168009" y="3704001"/>
            <a:ext cx="7767852" cy="3002415"/>
          </a:xfrm>
          <a:prstGeom prst="rect">
            <a:avLst/>
          </a:prstGeom>
        </p:spPr>
      </p:pic>
      <p:pic>
        <p:nvPicPr>
          <p:cNvPr id="6" name="Picture 5">
            <a:extLst>
              <a:ext uri="{FF2B5EF4-FFF2-40B4-BE49-F238E27FC236}">
                <a16:creationId xmlns:a16="http://schemas.microsoft.com/office/drawing/2014/main" id="{A2433D71-1ABD-445A-9281-9F8960DE026A}"/>
              </a:ext>
            </a:extLst>
          </p:cNvPr>
          <p:cNvPicPr>
            <a:picLocks noChangeAspect="1"/>
          </p:cNvPicPr>
          <p:nvPr/>
        </p:nvPicPr>
        <p:blipFill rotWithShape="1">
          <a:blip r:embed="rId3"/>
          <a:srcRect l="4260" t="8876" r="2083" b="11236"/>
          <a:stretch/>
        </p:blipFill>
        <p:spPr>
          <a:xfrm>
            <a:off x="2761165" y="1121291"/>
            <a:ext cx="6441825" cy="2535664"/>
          </a:xfrm>
          <a:prstGeom prst="rect">
            <a:avLst/>
          </a:prstGeom>
        </p:spPr>
      </p:pic>
    </p:spTree>
    <p:extLst>
      <p:ext uri="{BB962C8B-B14F-4D97-AF65-F5344CB8AC3E}">
        <p14:creationId xmlns:p14="http://schemas.microsoft.com/office/powerpoint/2010/main" val="4184195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6810-6041-4591-BB5A-50D323C7D72A}"/>
              </a:ext>
            </a:extLst>
          </p:cNvPr>
          <p:cNvSpPr>
            <a:spLocks noGrp="1"/>
          </p:cNvSpPr>
          <p:nvPr>
            <p:ph type="title"/>
          </p:nvPr>
        </p:nvSpPr>
        <p:spPr/>
        <p:txBody>
          <a:bodyPr/>
          <a:lstStyle/>
          <a:p>
            <a:r>
              <a:rPr lang="en-US" dirty="0"/>
              <a:t>PROJECT CHARACTERISTICS</a:t>
            </a:r>
          </a:p>
        </p:txBody>
      </p:sp>
      <p:sp>
        <p:nvSpPr>
          <p:cNvPr id="10" name="Content Placeholder 9">
            <a:extLst>
              <a:ext uri="{FF2B5EF4-FFF2-40B4-BE49-F238E27FC236}">
                <a16:creationId xmlns:a16="http://schemas.microsoft.com/office/drawing/2014/main" id="{38439AB8-1C6C-4972-AEC9-3603A15917A3}"/>
              </a:ext>
            </a:extLst>
          </p:cNvPr>
          <p:cNvSpPr>
            <a:spLocks noGrp="1"/>
          </p:cNvSpPr>
          <p:nvPr>
            <p:ph idx="1"/>
          </p:nvPr>
        </p:nvSpPr>
        <p:spPr>
          <a:xfrm>
            <a:off x="3848098" y="1089660"/>
            <a:ext cx="8067675" cy="5087303"/>
          </a:xfrm>
        </p:spPr>
        <p:txBody>
          <a:bodyPr>
            <a:normAutofit lnSpcReduction="10000"/>
          </a:bodyPr>
          <a:lstStyle/>
          <a:p>
            <a:r>
              <a:rPr lang="en-US" dirty="0"/>
              <a:t>Headways</a:t>
            </a:r>
          </a:p>
          <a:p>
            <a:pPr lvl="1"/>
            <a:r>
              <a:rPr lang="en-US" dirty="0"/>
              <a:t>Peak: 7 ½ minutes </a:t>
            </a:r>
          </a:p>
          <a:p>
            <a:pPr lvl="1"/>
            <a:r>
              <a:rPr lang="en-US" dirty="0"/>
              <a:t>Off-Peak: 10-15 minutes </a:t>
            </a:r>
          </a:p>
          <a:p>
            <a:pPr lvl="1"/>
            <a:endParaRPr lang="en-US" dirty="0"/>
          </a:p>
          <a:p>
            <a:r>
              <a:rPr lang="en-US" dirty="0"/>
              <a:t>Service</a:t>
            </a:r>
          </a:p>
          <a:p>
            <a:pPr lvl="1"/>
            <a:r>
              <a:rPr lang="en-US" dirty="0"/>
              <a:t>Similar to Metrorail hours</a:t>
            </a:r>
          </a:p>
          <a:p>
            <a:pPr lvl="1"/>
            <a:r>
              <a:rPr lang="en-US" altLang="en-US" dirty="0"/>
              <a:t>≈ 30% of riders to use Metro</a:t>
            </a:r>
          </a:p>
          <a:p>
            <a:pPr lvl="1"/>
            <a:r>
              <a:rPr lang="en-US" dirty="0"/>
              <a:t>Just over an hour</a:t>
            </a:r>
          </a:p>
          <a:p>
            <a:pPr lvl="1"/>
            <a:r>
              <a:rPr lang="en-US" dirty="0"/>
              <a:t>Short trips vs end to end ridership</a:t>
            </a:r>
          </a:p>
          <a:p>
            <a:pPr lvl="1"/>
            <a:endParaRPr lang="en-US" dirty="0"/>
          </a:p>
          <a:p>
            <a:r>
              <a:rPr lang="en-US" dirty="0"/>
              <a:t>Daily Riders</a:t>
            </a:r>
          </a:p>
          <a:p>
            <a:pPr lvl="1"/>
            <a:r>
              <a:rPr lang="en-US" dirty="0"/>
              <a:t>Year 2030 </a:t>
            </a:r>
            <a:r>
              <a:rPr lang="en-US" dirty="0">
                <a:sym typeface="Wingdings" panose="05000000000000000000" pitchFamily="2" charset="2"/>
              </a:rPr>
              <a:t> 69,000</a:t>
            </a:r>
          </a:p>
          <a:p>
            <a:pPr lvl="1"/>
            <a:r>
              <a:rPr lang="en-US" dirty="0">
                <a:sym typeface="Wingdings" panose="05000000000000000000" pitchFamily="2" charset="2"/>
              </a:rPr>
              <a:t>Year 2040  74,000</a:t>
            </a:r>
          </a:p>
        </p:txBody>
      </p:sp>
      <p:sp>
        <p:nvSpPr>
          <p:cNvPr id="4" name="Slide Number Placeholder 3">
            <a:extLst>
              <a:ext uri="{FF2B5EF4-FFF2-40B4-BE49-F238E27FC236}">
                <a16:creationId xmlns:a16="http://schemas.microsoft.com/office/drawing/2014/main" id="{3850AFC6-1ED9-48C6-AB1A-C6E1DBCBBAEA}"/>
              </a:ext>
            </a:extLst>
          </p:cNvPr>
          <p:cNvSpPr>
            <a:spLocks noGrp="1"/>
          </p:cNvSpPr>
          <p:nvPr>
            <p:ph type="sldNum" sz="quarter" idx="12"/>
          </p:nvPr>
        </p:nvSpPr>
        <p:spPr/>
        <p:txBody>
          <a:bodyPr/>
          <a:lstStyle/>
          <a:p>
            <a:fld id="{E3F5FDF6-F296-48F6-8127-9747520FD479}" type="slidenum">
              <a:rPr lang="en-US" smtClean="0"/>
              <a:t>9</a:t>
            </a:fld>
            <a:endParaRPr lang="en-US"/>
          </a:p>
        </p:txBody>
      </p:sp>
      <p:grpSp>
        <p:nvGrpSpPr>
          <p:cNvPr id="13" name="Group 12">
            <a:extLst>
              <a:ext uri="{FF2B5EF4-FFF2-40B4-BE49-F238E27FC236}">
                <a16:creationId xmlns:a16="http://schemas.microsoft.com/office/drawing/2014/main" id="{0A34A6F8-77E3-4F8B-92F6-937F475E395F}"/>
              </a:ext>
            </a:extLst>
          </p:cNvPr>
          <p:cNvGrpSpPr/>
          <p:nvPr/>
        </p:nvGrpSpPr>
        <p:grpSpPr>
          <a:xfrm>
            <a:off x="1069513" y="1089660"/>
            <a:ext cx="1231421" cy="4853940"/>
            <a:chOff x="1069513" y="1089660"/>
            <a:chExt cx="1231421" cy="4853940"/>
          </a:xfrm>
        </p:grpSpPr>
        <p:pic>
          <p:nvPicPr>
            <p:cNvPr id="9" name="Picture 4">
              <a:extLst>
                <a:ext uri="{FF2B5EF4-FFF2-40B4-BE49-F238E27FC236}">
                  <a16:creationId xmlns:a16="http://schemas.microsoft.com/office/drawing/2014/main" id="{9622BE0F-31AA-4564-981B-D7D9DBE6014A}"/>
                </a:ext>
              </a:extLst>
            </p:cNvPr>
            <p:cNvPicPr>
              <a:picLocks noChangeAspect="1" noChangeArrowheads="1"/>
            </p:cNvPicPr>
            <p:nvPr/>
          </p:nvPicPr>
          <p:blipFill>
            <a:blip r:embed="rId2" cstate="print">
              <a:duotone>
                <a:prstClr val="black"/>
                <a:srgbClr val="9966FF">
                  <a:tint val="45000"/>
                  <a:satMod val="400000"/>
                </a:srgbClr>
              </a:duotone>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17411" y="1089660"/>
              <a:ext cx="1135626" cy="113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4099706E-4B77-457B-8FDF-15B6E8ABAEB9}"/>
                </a:ext>
              </a:extLst>
            </p:cNvPr>
            <p:cNvPicPr>
              <a:picLocks noChangeAspect="1" noChangeArrowheads="1"/>
            </p:cNvPicPr>
            <p:nvPr/>
          </p:nvPicPr>
          <p:blipFill>
            <a:blip r:embed="rId4" cstate="print">
              <a:duotone>
                <a:prstClr val="black"/>
                <a:srgbClr val="9966FF">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69514" y="2839064"/>
              <a:ext cx="1231420" cy="11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019A0FC3-ED76-471F-AE32-AF3E0C10B68B}"/>
                </a:ext>
              </a:extLst>
            </p:cNvPr>
            <p:cNvPicPr>
              <a:picLocks noChangeAspect="1" noChangeArrowheads="1"/>
            </p:cNvPicPr>
            <p:nvPr/>
          </p:nvPicPr>
          <p:blipFill>
            <a:blip r:embed="rId6" cstate="print">
              <a:duotone>
                <a:prstClr val="black"/>
                <a:srgbClr val="9966FF">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69513" y="4763728"/>
              <a:ext cx="1231421" cy="117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0282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7334</TotalTime>
  <Words>2055</Words>
  <Application>Microsoft Office PowerPoint</Application>
  <PresentationFormat>Widescreen</PresentationFormat>
  <Paragraphs>343</Paragraphs>
  <Slides>40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Arial Narrow</vt:lpstr>
      <vt:lpstr>Calibri</vt:lpstr>
      <vt:lpstr>Office Theme</vt:lpstr>
      <vt:lpstr>The Successes and Challenges of Delivering a P3 – The Purple Line – Maryland’s New Light Rail System</vt:lpstr>
      <vt:lpstr>PRESENTER</vt:lpstr>
      <vt:lpstr>WHAT IS THE PURPLE LINE?</vt:lpstr>
      <vt:lpstr>THE GREAT CONNECTOR</vt:lpstr>
      <vt:lpstr>PROJECT SCALE </vt:lpstr>
      <vt:lpstr>KEY PROJECT PARTICIPANTS</vt:lpstr>
      <vt:lpstr>PROJECT PURPOSE AND NEED </vt:lpstr>
      <vt:lpstr>LIGHT RAIL SYSTEM</vt:lpstr>
      <vt:lpstr>PROJECT CHARACTERISTICS</vt:lpstr>
      <vt:lpstr>PowerPoint Presentation</vt:lpstr>
      <vt:lpstr>CONTEXT – SOME OF THE CHALLENGES </vt:lpstr>
      <vt:lpstr>MDOT MTA’S PURPLE LINE DELIVERY APPROACH: DBFOM P3</vt:lpstr>
      <vt:lpstr>OVERVIEW OF PURPLE LINE P3 STRUCTURE</vt:lpstr>
      <vt:lpstr>CONTRACTING STRUCTURE </vt:lpstr>
      <vt:lpstr>PowerPoint Presentation</vt:lpstr>
      <vt:lpstr>PURPLE LINE CORRIDOR </vt:lpstr>
      <vt:lpstr>PROPERTY ACQUISITION CHALLENGES</vt:lpstr>
      <vt:lpstr>PURPLE LINE ACQUISITIONS</vt:lpstr>
      <vt:lpstr>UTILITY RELOCATIONS</vt:lpstr>
      <vt:lpstr>PowerPoint Presentation</vt:lpstr>
      <vt:lpstr>PROJECT STATUS UPDATE </vt:lpstr>
      <vt:lpstr>LIGHT RAIL VEHICLE (LRV)</vt:lpstr>
      <vt:lpstr>CONSTRUCTION HIGHLIGHT – BETHESDA </vt:lpstr>
      <vt:lpstr>CONSTRUCTION HIGHLIGHT – BETHESDA SOE</vt:lpstr>
      <vt:lpstr>CONSTRUCTION HIGHLIGHT – LYTTONSVILLE </vt:lpstr>
      <vt:lpstr>CONSTRUCTION HIGHLIGHT – SILVER SPRING </vt:lpstr>
      <vt:lpstr>CONSTRUCTION HIGHLIGHT – LONG BRANCH</vt:lpstr>
      <vt:lpstr>CONSTRUCTION HIGHLIGHT – LONG BRANCH</vt:lpstr>
      <vt:lpstr>CONSTRUCTION HIGHLIGHT – LONG BRANCH</vt:lpstr>
      <vt:lpstr>CONSTRUCTION HIGHLIGHT – UNIVERSITY BLVD.</vt:lpstr>
      <vt:lpstr>CONSTRUCTION HIGHLIGHT – COLLEGE PARK</vt:lpstr>
      <vt:lpstr>CONSTRUCTION HIGHLIGHT – RIVERDALE PARK </vt:lpstr>
      <vt:lpstr>CONSTRUCTION HIGHLIGHT – GLENRIDGE </vt:lpstr>
      <vt:lpstr>CONSTRUCTION HIGHLIGHT – NEW CARROLLTON </vt:lpstr>
      <vt:lpstr>ART-IN-TRANSIT PROGRAM </vt:lpstr>
      <vt:lpstr>ADJACENT DEVELOPMENT AND CHALLENGES</vt:lpstr>
      <vt:lpstr>WHAT ABOUT CONCRETE?</vt:lpstr>
      <vt:lpstr>WHAT ABOUT SHOTCRETE?</vt:lpstr>
      <vt:lpstr>PowerPoint Presentation</vt:lpstr>
      <vt:lpstr>CONTACT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Stokes</dc:creator>
  <cp:lastModifiedBy>Kevin Oberheim</cp:lastModifiedBy>
  <cp:revision>211</cp:revision>
  <cp:lastPrinted>2019-05-16T18:32:05Z</cp:lastPrinted>
  <dcterms:created xsi:type="dcterms:W3CDTF">2016-11-03T17:46:20Z</dcterms:created>
  <dcterms:modified xsi:type="dcterms:W3CDTF">2020-03-09T15:55:15Z</dcterms:modified>
</cp:coreProperties>
</file>