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2"/>
  </p:sldMasterIdLst>
  <p:notesMasterIdLst>
    <p:notesMasterId r:id="rId48"/>
  </p:notesMasterIdLst>
  <p:handoutMasterIdLst>
    <p:handoutMasterId r:id="rId49"/>
  </p:handoutMasterIdLst>
  <p:sldIdLst>
    <p:sldId id="265" r:id="rId3"/>
    <p:sldId id="387" r:id="rId4"/>
    <p:sldId id="327" r:id="rId5"/>
    <p:sldId id="376" r:id="rId6"/>
    <p:sldId id="377" r:id="rId7"/>
    <p:sldId id="378" r:id="rId8"/>
    <p:sldId id="379" r:id="rId9"/>
    <p:sldId id="380" r:id="rId10"/>
    <p:sldId id="372" r:id="rId11"/>
    <p:sldId id="381" r:id="rId12"/>
    <p:sldId id="382" r:id="rId13"/>
    <p:sldId id="383" r:id="rId14"/>
    <p:sldId id="384" r:id="rId15"/>
    <p:sldId id="385" r:id="rId16"/>
    <p:sldId id="386" r:id="rId17"/>
    <p:sldId id="390" r:id="rId18"/>
    <p:sldId id="357" r:id="rId19"/>
    <p:sldId id="391" r:id="rId20"/>
    <p:sldId id="359" r:id="rId21"/>
    <p:sldId id="360" r:id="rId22"/>
    <p:sldId id="362" r:id="rId23"/>
    <p:sldId id="392" r:id="rId24"/>
    <p:sldId id="358" r:id="rId25"/>
    <p:sldId id="374" r:id="rId26"/>
    <p:sldId id="373" r:id="rId27"/>
    <p:sldId id="364" r:id="rId28"/>
    <p:sldId id="365" r:id="rId29"/>
    <p:sldId id="371" r:id="rId30"/>
    <p:sldId id="366" r:id="rId31"/>
    <p:sldId id="370" r:id="rId32"/>
    <p:sldId id="400" r:id="rId33"/>
    <p:sldId id="367" r:id="rId34"/>
    <p:sldId id="401" r:id="rId35"/>
    <p:sldId id="397" r:id="rId36"/>
    <p:sldId id="369" r:id="rId37"/>
    <p:sldId id="409" r:id="rId38"/>
    <p:sldId id="402" r:id="rId39"/>
    <p:sldId id="403" r:id="rId40"/>
    <p:sldId id="404" r:id="rId41"/>
    <p:sldId id="405" r:id="rId42"/>
    <p:sldId id="406" r:id="rId43"/>
    <p:sldId id="407" r:id="rId44"/>
    <p:sldId id="408" r:id="rId45"/>
    <p:sldId id="388" r:id="rId46"/>
    <p:sldId id="398" r:id="rId47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EE8"/>
    <a:srgbClr val="242852"/>
    <a:srgbClr val="0167A0"/>
    <a:srgbClr val="E5D6CB"/>
    <a:srgbClr val="629DD1"/>
    <a:srgbClr val="EF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 autoAdjust="0"/>
  </p:normalViewPr>
  <p:slideViewPr>
    <p:cSldViewPr>
      <p:cViewPr>
        <p:scale>
          <a:sx n="102" d="100"/>
          <a:sy n="102" d="100"/>
        </p:scale>
        <p:origin x="-221" y="-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F18241-8E1E-46CA-9E71-AE22E6779BA7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87DEA8-8F14-4125-A37D-64EEEFF93DED}">
      <dgm:prSet phldrT="[Text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LW Fine Aggregate</a:t>
          </a:r>
        </a:p>
      </dgm:t>
    </dgm:pt>
    <dgm:pt modelId="{EEC9DE5E-72AA-4253-BD76-227CE74C2DB8}" type="parTrans" cxnId="{91FB0B6C-591B-4A38-A0D3-DD86A32F4AD1}">
      <dgm:prSet/>
      <dgm:spPr/>
      <dgm:t>
        <a:bodyPr/>
        <a:lstStyle/>
        <a:p>
          <a:endParaRPr lang="en-US"/>
        </a:p>
      </dgm:t>
    </dgm:pt>
    <dgm:pt modelId="{422F5AA1-9C3D-4D2D-9053-05379857AA8D}" type="sibTrans" cxnId="{91FB0B6C-591B-4A38-A0D3-DD86A32F4AD1}">
      <dgm:prSet/>
      <dgm:spPr/>
      <dgm:t>
        <a:bodyPr/>
        <a:lstStyle/>
        <a:p>
          <a:endParaRPr lang="en-US"/>
        </a:p>
      </dgm:t>
    </dgm:pt>
    <dgm:pt modelId="{C8A8B0CF-3FC8-4F2E-8DE2-DD1974C4EF46}">
      <dgm:prSet phldrT="[Text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LW Coarse Aggregate</a:t>
          </a:r>
        </a:p>
      </dgm:t>
    </dgm:pt>
    <dgm:pt modelId="{45ACB012-3CC4-4F94-9AD4-EA3AA1E46005}" type="parTrans" cxnId="{9F5B4505-5E71-4049-8016-811CFD9FC478}">
      <dgm:prSet/>
      <dgm:spPr/>
      <dgm:t>
        <a:bodyPr/>
        <a:lstStyle/>
        <a:p>
          <a:endParaRPr lang="en-US"/>
        </a:p>
      </dgm:t>
    </dgm:pt>
    <dgm:pt modelId="{96ED3EF2-6386-480F-81CE-36B154106E85}" type="sibTrans" cxnId="{9F5B4505-5E71-4049-8016-811CFD9FC478}">
      <dgm:prSet/>
      <dgm:spPr/>
      <dgm:t>
        <a:bodyPr/>
        <a:lstStyle/>
        <a:p>
          <a:endParaRPr lang="en-US"/>
        </a:p>
      </dgm:t>
    </dgm:pt>
    <dgm:pt modelId="{F158B003-0628-4D83-AA95-83DB8211462D}">
      <dgm:prSet phldrT="[Text]" custT="1"/>
      <dgm:spPr/>
      <dgm:t>
        <a:bodyPr/>
        <a:lstStyle/>
        <a:p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All-Lightweight Concrete</a:t>
          </a:r>
        </a:p>
      </dgm:t>
    </dgm:pt>
    <dgm:pt modelId="{CEF7EEA8-829D-42DA-A09E-7CDCE0591DEA}" type="sibTrans" cxnId="{5A088F77-EA00-4CCF-B72C-5377B3018171}">
      <dgm:prSet/>
      <dgm:spPr/>
      <dgm:t>
        <a:bodyPr/>
        <a:lstStyle/>
        <a:p>
          <a:endParaRPr lang="en-US"/>
        </a:p>
      </dgm:t>
    </dgm:pt>
    <dgm:pt modelId="{995BFFB3-2DFD-4E30-ADD8-220CE60D5D87}" type="parTrans" cxnId="{5A088F77-EA00-4CCF-B72C-5377B3018171}">
      <dgm:prSet/>
      <dgm:spPr/>
      <dgm:t>
        <a:bodyPr/>
        <a:lstStyle/>
        <a:p>
          <a:endParaRPr lang="en-US"/>
        </a:p>
      </dgm:t>
    </dgm:pt>
    <dgm:pt modelId="{7650CE6A-2482-4041-BE12-68B0A43A197F}" type="pres">
      <dgm:prSet presAssocID="{0CF18241-8E1E-46CA-9E71-AE22E6779B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7AB663B-9538-4287-B04D-1B33836FAA66}" type="pres">
      <dgm:prSet presAssocID="{F158B003-0628-4D83-AA95-83DB8211462D}" presName="hierRoot1" presStyleCnt="0">
        <dgm:presLayoutVars>
          <dgm:hierBranch val="init"/>
        </dgm:presLayoutVars>
      </dgm:prSet>
      <dgm:spPr/>
    </dgm:pt>
    <dgm:pt modelId="{D93E3F03-2744-4608-B13A-A8C088E0EFDE}" type="pres">
      <dgm:prSet presAssocID="{F158B003-0628-4D83-AA95-83DB8211462D}" presName="rootComposite1" presStyleCnt="0"/>
      <dgm:spPr/>
    </dgm:pt>
    <dgm:pt modelId="{CF084454-6D45-496F-A2A2-37BF07B05B12}" type="pres">
      <dgm:prSet presAssocID="{F158B003-0628-4D83-AA95-83DB8211462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9AFF3B-C097-4AED-B308-3EC60DE1A0A9}" type="pres">
      <dgm:prSet presAssocID="{F158B003-0628-4D83-AA95-83DB8211462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AD34503-3C61-448A-B7DF-0E04023E4562}" type="pres">
      <dgm:prSet presAssocID="{F158B003-0628-4D83-AA95-83DB8211462D}" presName="hierChild2" presStyleCnt="0"/>
      <dgm:spPr/>
    </dgm:pt>
    <dgm:pt modelId="{403B944F-2189-4B3D-B92F-0723AB6DEB25}" type="pres">
      <dgm:prSet presAssocID="{EEC9DE5E-72AA-4253-BD76-227CE74C2DB8}" presName="Name64" presStyleLbl="parChTrans1D2" presStyleIdx="0" presStyleCnt="2"/>
      <dgm:spPr/>
      <dgm:t>
        <a:bodyPr/>
        <a:lstStyle/>
        <a:p>
          <a:endParaRPr lang="en-US"/>
        </a:p>
      </dgm:t>
    </dgm:pt>
    <dgm:pt modelId="{2FE17128-F25B-44A2-B2E3-AB2B6FEBE03A}" type="pres">
      <dgm:prSet presAssocID="{0987DEA8-8F14-4125-A37D-64EEEFF93DED}" presName="hierRoot2" presStyleCnt="0">
        <dgm:presLayoutVars>
          <dgm:hierBranch val="init"/>
        </dgm:presLayoutVars>
      </dgm:prSet>
      <dgm:spPr/>
    </dgm:pt>
    <dgm:pt modelId="{A18A4239-E859-41C7-8A19-77B3DD2C4B1F}" type="pres">
      <dgm:prSet presAssocID="{0987DEA8-8F14-4125-A37D-64EEEFF93DED}" presName="rootComposite" presStyleCnt="0"/>
      <dgm:spPr/>
    </dgm:pt>
    <dgm:pt modelId="{79260C18-A48C-495B-AEB3-EC7E43B6E9BD}" type="pres">
      <dgm:prSet presAssocID="{0987DEA8-8F14-4125-A37D-64EEEFF93DE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73E0A6-83D3-4738-8661-48643B6645ED}" type="pres">
      <dgm:prSet presAssocID="{0987DEA8-8F14-4125-A37D-64EEEFF93DED}" presName="rootConnector" presStyleLbl="node2" presStyleIdx="0" presStyleCnt="2"/>
      <dgm:spPr/>
      <dgm:t>
        <a:bodyPr/>
        <a:lstStyle/>
        <a:p>
          <a:endParaRPr lang="en-US"/>
        </a:p>
      </dgm:t>
    </dgm:pt>
    <dgm:pt modelId="{2CBD42F9-1607-4CD9-B947-F77B4BF3F398}" type="pres">
      <dgm:prSet presAssocID="{0987DEA8-8F14-4125-A37D-64EEEFF93DED}" presName="hierChild4" presStyleCnt="0"/>
      <dgm:spPr/>
    </dgm:pt>
    <dgm:pt modelId="{EE508B16-1B7E-48E3-8B0A-E87E9601C0D6}" type="pres">
      <dgm:prSet presAssocID="{0987DEA8-8F14-4125-A37D-64EEEFF93DED}" presName="hierChild5" presStyleCnt="0"/>
      <dgm:spPr/>
    </dgm:pt>
    <dgm:pt modelId="{EDD50942-57F0-40C3-9D48-8ADC33CE28B5}" type="pres">
      <dgm:prSet presAssocID="{45ACB012-3CC4-4F94-9AD4-EA3AA1E46005}" presName="Name64" presStyleLbl="parChTrans1D2" presStyleIdx="1" presStyleCnt="2"/>
      <dgm:spPr/>
      <dgm:t>
        <a:bodyPr/>
        <a:lstStyle/>
        <a:p>
          <a:endParaRPr lang="en-US"/>
        </a:p>
      </dgm:t>
    </dgm:pt>
    <dgm:pt modelId="{81F0AB98-0B04-4CBE-96AE-46F51E9030E5}" type="pres">
      <dgm:prSet presAssocID="{C8A8B0CF-3FC8-4F2E-8DE2-DD1974C4EF46}" presName="hierRoot2" presStyleCnt="0">
        <dgm:presLayoutVars>
          <dgm:hierBranch val="init"/>
        </dgm:presLayoutVars>
      </dgm:prSet>
      <dgm:spPr/>
    </dgm:pt>
    <dgm:pt modelId="{8E007EEE-EEFF-49F8-8B27-7A835F65C538}" type="pres">
      <dgm:prSet presAssocID="{C8A8B0CF-3FC8-4F2E-8DE2-DD1974C4EF46}" presName="rootComposite" presStyleCnt="0"/>
      <dgm:spPr/>
    </dgm:pt>
    <dgm:pt modelId="{9646668F-194F-4F9A-B71D-09D1E8FCD061}" type="pres">
      <dgm:prSet presAssocID="{C8A8B0CF-3FC8-4F2E-8DE2-DD1974C4EF46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32FEF7-9725-4B72-9A11-33907A31B41C}" type="pres">
      <dgm:prSet presAssocID="{C8A8B0CF-3FC8-4F2E-8DE2-DD1974C4EF46}" presName="rootConnector" presStyleLbl="node2" presStyleIdx="1" presStyleCnt="2"/>
      <dgm:spPr/>
      <dgm:t>
        <a:bodyPr/>
        <a:lstStyle/>
        <a:p>
          <a:endParaRPr lang="en-US"/>
        </a:p>
      </dgm:t>
    </dgm:pt>
    <dgm:pt modelId="{E2F8CB73-F1FC-4C7C-8D0B-A14620CE786C}" type="pres">
      <dgm:prSet presAssocID="{C8A8B0CF-3FC8-4F2E-8DE2-DD1974C4EF46}" presName="hierChild4" presStyleCnt="0"/>
      <dgm:spPr/>
    </dgm:pt>
    <dgm:pt modelId="{C2EEC271-97A7-4648-B720-928D9DC2F7D4}" type="pres">
      <dgm:prSet presAssocID="{C8A8B0CF-3FC8-4F2E-8DE2-DD1974C4EF46}" presName="hierChild5" presStyleCnt="0"/>
      <dgm:spPr/>
    </dgm:pt>
    <dgm:pt modelId="{5E6C73AE-3581-4D1B-B96E-B1D2BA8AEA66}" type="pres">
      <dgm:prSet presAssocID="{F158B003-0628-4D83-AA95-83DB8211462D}" presName="hierChild3" presStyleCnt="0"/>
      <dgm:spPr/>
    </dgm:pt>
  </dgm:ptLst>
  <dgm:cxnLst>
    <dgm:cxn modelId="{5A088F77-EA00-4CCF-B72C-5377B3018171}" srcId="{0CF18241-8E1E-46CA-9E71-AE22E6779BA7}" destId="{F158B003-0628-4D83-AA95-83DB8211462D}" srcOrd="0" destOrd="0" parTransId="{995BFFB3-2DFD-4E30-ADD8-220CE60D5D87}" sibTransId="{CEF7EEA8-829D-42DA-A09E-7CDCE0591DEA}"/>
    <dgm:cxn modelId="{AE7EBB6E-B932-447F-9D80-44A4D4B8CC8B}" type="presOf" srcId="{0987DEA8-8F14-4125-A37D-64EEEFF93DED}" destId="{AD73E0A6-83D3-4738-8661-48643B6645ED}" srcOrd="1" destOrd="0" presId="urn:microsoft.com/office/officeart/2009/3/layout/HorizontalOrganizationChart"/>
    <dgm:cxn modelId="{0732C1D1-A39D-4442-81E3-248C550B41D9}" type="presOf" srcId="{C8A8B0CF-3FC8-4F2E-8DE2-DD1974C4EF46}" destId="{EE32FEF7-9725-4B72-9A11-33907A31B41C}" srcOrd="1" destOrd="0" presId="urn:microsoft.com/office/officeart/2009/3/layout/HorizontalOrganizationChart"/>
    <dgm:cxn modelId="{D5563B47-2D60-4190-A396-CA68049229E3}" type="presOf" srcId="{45ACB012-3CC4-4F94-9AD4-EA3AA1E46005}" destId="{EDD50942-57F0-40C3-9D48-8ADC33CE28B5}" srcOrd="0" destOrd="0" presId="urn:microsoft.com/office/officeart/2009/3/layout/HorizontalOrganizationChart"/>
    <dgm:cxn modelId="{91FB0B6C-591B-4A38-A0D3-DD86A32F4AD1}" srcId="{F158B003-0628-4D83-AA95-83DB8211462D}" destId="{0987DEA8-8F14-4125-A37D-64EEEFF93DED}" srcOrd="0" destOrd="0" parTransId="{EEC9DE5E-72AA-4253-BD76-227CE74C2DB8}" sibTransId="{422F5AA1-9C3D-4D2D-9053-05379857AA8D}"/>
    <dgm:cxn modelId="{C23C3DA3-7B97-44B7-B9A0-42C23C28B4E8}" type="presOf" srcId="{0987DEA8-8F14-4125-A37D-64EEEFF93DED}" destId="{79260C18-A48C-495B-AEB3-EC7E43B6E9BD}" srcOrd="0" destOrd="0" presId="urn:microsoft.com/office/officeart/2009/3/layout/HorizontalOrganizationChart"/>
    <dgm:cxn modelId="{42BA5F7E-D17C-4E00-B6FE-D60ABB8CD94D}" type="presOf" srcId="{0CF18241-8E1E-46CA-9E71-AE22E6779BA7}" destId="{7650CE6A-2482-4041-BE12-68B0A43A197F}" srcOrd="0" destOrd="0" presId="urn:microsoft.com/office/officeart/2009/3/layout/HorizontalOrganizationChart"/>
    <dgm:cxn modelId="{9A9C065B-613A-4133-863D-3989461653C4}" type="presOf" srcId="{C8A8B0CF-3FC8-4F2E-8DE2-DD1974C4EF46}" destId="{9646668F-194F-4F9A-B71D-09D1E8FCD061}" srcOrd="0" destOrd="0" presId="urn:microsoft.com/office/officeart/2009/3/layout/HorizontalOrganizationChart"/>
    <dgm:cxn modelId="{09D266C7-E6C8-418E-BD58-203A99F0FFD1}" type="presOf" srcId="{EEC9DE5E-72AA-4253-BD76-227CE74C2DB8}" destId="{403B944F-2189-4B3D-B92F-0723AB6DEB25}" srcOrd="0" destOrd="0" presId="urn:microsoft.com/office/officeart/2009/3/layout/HorizontalOrganizationChart"/>
    <dgm:cxn modelId="{9F5B4505-5E71-4049-8016-811CFD9FC478}" srcId="{F158B003-0628-4D83-AA95-83DB8211462D}" destId="{C8A8B0CF-3FC8-4F2E-8DE2-DD1974C4EF46}" srcOrd="1" destOrd="0" parTransId="{45ACB012-3CC4-4F94-9AD4-EA3AA1E46005}" sibTransId="{96ED3EF2-6386-480F-81CE-36B154106E85}"/>
    <dgm:cxn modelId="{162FA07F-8DBF-41CB-9334-9FAE564152AA}" type="presOf" srcId="{F158B003-0628-4D83-AA95-83DB8211462D}" destId="{CF084454-6D45-496F-A2A2-37BF07B05B12}" srcOrd="0" destOrd="0" presId="urn:microsoft.com/office/officeart/2009/3/layout/HorizontalOrganizationChart"/>
    <dgm:cxn modelId="{5927B50B-B196-461A-9403-59D7EDDB4EC6}" type="presOf" srcId="{F158B003-0628-4D83-AA95-83DB8211462D}" destId="{EF9AFF3B-C097-4AED-B308-3EC60DE1A0A9}" srcOrd="1" destOrd="0" presId="urn:microsoft.com/office/officeart/2009/3/layout/HorizontalOrganizationChart"/>
    <dgm:cxn modelId="{D2C59D32-03F6-4B0E-AE29-B6232E26E302}" type="presParOf" srcId="{7650CE6A-2482-4041-BE12-68B0A43A197F}" destId="{F7AB663B-9538-4287-B04D-1B33836FAA66}" srcOrd="0" destOrd="0" presId="urn:microsoft.com/office/officeart/2009/3/layout/HorizontalOrganizationChart"/>
    <dgm:cxn modelId="{EEFCE144-AD35-4C20-9D91-95E402663B4D}" type="presParOf" srcId="{F7AB663B-9538-4287-B04D-1B33836FAA66}" destId="{D93E3F03-2744-4608-B13A-A8C088E0EFDE}" srcOrd="0" destOrd="0" presId="urn:microsoft.com/office/officeart/2009/3/layout/HorizontalOrganizationChart"/>
    <dgm:cxn modelId="{010CFEE2-8415-4CBA-9279-018271FFEE63}" type="presParOf" srcId="{D93E3F03-2744-4608-B13A-A8C088E0EFDE}" destId="{CF084454-6D45-496F-A2A2-37BF07B05B12}" srcOrd="0" destOrd="0" presId="urn:microsoft.com/office/officeart/2009/3/layout/HorizontalOrganizationChart"/>
    <dgm:cxn modelId="{AC1CA768-BC70-4749-9FB8-73C808366D79}" type="presParOf" srcId="{D93E3F03-2744-4608-B13A-A8C088E0EFDE}" destId="{EF9AFF3B-C097-4AED-B308-3EC60DE1A0A9}" srcOrd="1" destOrd="0" presId="urn:microsoft.com/office/officeart/2009/3/layout/HorizontalOrganizationChart"/>
    <dgm:cxn modelId="{BD90CBBA-FC57-45B2-94CE-6AB930968F07}" type="presParOf" srcId="{F7AB663B-9538-4287-B04D-1B33836FAA66}" destId="{FAD34503-3C61-448A-B7DF-0E04023E4562}" srcOrd="1" destOrd="0" presId="urn:microsoft.com/office/officeart/2009/3/layout/HorizontalOrganizationChart"/>
    <dgm:cxn modelId="{829E694B-34E0-4B01-9C4C-ADC712D86406}" type="presParOf" srcId="{FAD34503-3C61-448A-B7DF-0E04023E4562}" destId="{403B944F-2189-4B3D-B92F-0723AB6DEB25}" srcOrd="0" destOrd="0" presId="urn:microsoft.com/office/officeart/2009/3/layout/HorizontalOrganizationChart"/>
    <dgm:cxn modelId="{C2BAF1A8-FB56-40B4-AC53-5FB33F6883D8}" type="presParOf" srcId="{FAD34503-3C61-448A-B7DF-0E04023E4562}" destId="{2FE17128-F25B-44A2-B2E3-AB2B6FEBE03A}" srcOrd="1" destOrd="0" presId="urn:microsoft.com/office/officeart/2009/3/layout/HorizontalOrganizationChart"/>
    <dgm:cxn modelId="{6EE7A607-A074-49DA-BB37-61E2FA095754}" type="presParOf" srcId="{2FE17128-F25B-44A2-B2E3-AB2B6FEBE03A}" destId="{A18A4239-E859-41C7-8A19-77B3DD2C4B1F}" srcOrd="0" destOrd="0" presId="urn:microsoft.com/office/officeart/2009/3/layout/HorizontalOrganizationChart"/>
    <dgm:cxn modelId="{A4008EC1-46C8-4A6B-A7A1-6E3BB19C5105}" type="presParOf" srcId="{A18A4239-E859-41C7-8A19-77B3DD2C4B1F}" destId="{79260C18-A48C-495B-AEB3-EC7E43B6E9BD}" srcOrd="0" destOrd="0" presId="urn:microsoft.com/office/officeart/2009/3/layout/HorizontalOrganizationChart"/>
    <dgm:cxn modelId="{6263836E-F682-4146-9DCD-BE3A49930F7B}" type="presParOf" srcId="{A18A4239-E859-41C7-8A19-77B3DD2C4B1F}" destId="{AD73E0A6-83D3-4738-8661-48643B6645ED}" srcOrd="1" destOrd="0" presId="urn:microsoft.com/office/officeart/2009/3/layout/HorizontalOrganizationChart"/>
    <dgm:cxn modelId="{AFBB4C40-8B33-4B2C-A557-E70674C0D473}" type="presParOf" srcId="{2FE17128-F25B-44A2-B2E3-AB2B6FEBE03A}" destId="{2CBD42F9-1607-4CD9-B947-F77B4BF3F398}" srcOrd="1" destOrd="0" presId="urn:microsoft.com/office/officeart/2009/3/layout/HorizontalOrganizationChart"/>
    <dgm:cxn modelId="{75CCE76C-3ED8-4BAE-97EE-D9A6EBF76B9B}" type="presParOf" srcId="{2FE17128-F25B-44A2-B2E3-AB2B6FEBE03A}" destId="{EE508B16-1B7E-48E3-8B0A-E87E9601C0D6}" srcOrd="2" destOrd="0" presId="urn:microsoft.com/office/officeart/2009/3/layout/HorizontalOrganizationChart"/>
    <dgm:cxn modelId="{46DF5E29-9566-45C1-B17F-3A8143A1893B}" type="presParOf" srcId="{FAD34503-3C61-448A-B7DF-0E04023E4562}" destId="{EDD50942-57F0-40C3-9D48-8ADC33CE28B5}" srcOrd="2" destOrd="0" presId="urn:microsoft.com/office/officeart/2009/3/layout/HorizontalOrganizationChart"/>
    <dgm:cxn modelId="{2C39BF49-3CB8-4AA6-94F1-56FE4F4685EB}" type="presParOf" srcId="{FAD34503-3C61-448A-B7DF-0E04023E4562}" destId="{81F0AB98-0B04-4CBE-96AE-46F51E9030E5}" srcOrd="3" destOrd="0" presId="urn:microsoft.com/office/officeart/2009/3/layout/HorizontalOrganizationChart"/>
    <dgm:cxn modelId="{4C5D0E09-65F9-43B5-A570-BEA2CE6EE0A9}" type="presParOf" srcId="{81F0AB98-0B04-4CBE-96AE-46F51E9030E5}" destId="{8E007EEE-EEFF-49F8-8B27-7A835F65C538}" srcOrd="0" destOrd="0" presId="urn:microsoft.com/office/officeart/2009/3/layout/HorizontalOrganizationChart"/>
    <dgm:cxn modelId="{08276126-9E99-4618-A39A-A6F982173B74}" type="presParOf" srcId="{8E007EEE-EEFF-49F8-8B27-7A835F65C538}" destId="{9646668F-194F-4F9A-B71D-09D1E8FCD061}" srcOrd="0" destOrd="0" presId="urn:microsoft.com/office/officeart/2009/3/layout/HorizontalOrganizationChart"/>
    <dgm:cxn modelId="{7E547090-CE35-4F07-8DFC-644DF6A740D6}" type="presParOf" srcId="{8E007EEE-EEFF-49F8-8B27-7A835F65C538}" destId="{EE32FEF7-9725-4B72-9A11-33907A31B41C}" srcOrd="1" destOrd="0" presId="urn:microsoft.com/office/officeart/2009/3/layout/HorizontalOrganizationChart"/>
    <dgm:cxn modelId="{E487E56F-99D3-459B-866C-F63151AC792B}" type="presParOf" srcId="{81F0AB98-0B04-4CBE-96AE-46F51E9030E5}" destId="{E2F8CB73-F1FC-4C7C-8D0B-A14620CE786C}" srcOrd="1" destOrd="0" presId="urn:microsoft.com/office/officeart/2009/3/layout/HorizontalOrganizationChart"/>
    <dgm:cxn modelId="{70307115-50BB-49F9-8D7B-8E8E8E0E6453}" type="presParOf" srcId="{81F0AB98-0B04-4CBE-96AE-46F51E9030E5}" destId="{C2EEC271-97A7-4648-B720-928D9DC2F7D4}" srcOrd="2" destOrd="0" presId="urn:microsoft.com/office/officeart/2009/3/layout/HorizontalOrganizationChart"/>
    <dgm:cxn modelId="{F8A58CEC-6E83-4F82-99E6-854D977DD89E}" type="presParOf" srcId="{F7AB663B-9538-4287-B04D-1B33836FAA66}" destId="{5E6C73AE-3581-4D1B-B96E-B1D2BA8AEA6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9B88E0-9208-40FE-AF17-27DFD88685EC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DE8D99C-ADCC-42D0-97E4-6AFBFE30A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01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EDF619-D657-4FB2-A051-DFC67E697979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F0A7116-F511-42B9-A90F-8D9FBDB81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98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17F137-D9A8-44DB-A9E5-4845186945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33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5326C0-2E1F-4D05-90B6-555FCC714C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27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4262D4-BC5A-48C5-A334-FF28AA0646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57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DA0482-A239-4B8C-8052-1DBE0FBF6E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57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F2B46E-4065-4695-817D-0DFB2C1CF70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68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E242DB-5FEC-49FD-8790-D7CF0C26FF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55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E242DB-5FEC-49FD-8790-D7CF0C26FF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10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B4F5EC-7D57-4FD4-A125-C850210D23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B4F5EC-7D57-4FD4-A125-C850210D23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32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1391C2-325D-4065-913B-04605FD3C8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15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693827-E5D0-410F-9500-E19E24C84A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76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567BC8-BCA0-431A-94B9-9681096673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37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AB8A7D-48AF-4612-950A-93C0B4C5A0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41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AB8A7D-48AF-4612-950A-93C0B4C5A0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68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E8E720-CE04-4138-AAA0-F7B55EA58E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23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0ED40B-32C4-4303-BFAD-ACCFD1F551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13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5B6D5A-A9FC-490A-8031-D18AFE6B58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343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BA509F-6FBE-45E8-96FC-B819C07E34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74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2CC3F1-DDE8-4DAA-9041-61C130114E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482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BBDD49-5440-4663-99A5-C749CC4FDA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46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FD9219-1BA8-452B-AB24-D39D68248F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16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FF996C-C3E3-4661-949F-D15CA8064C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7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9A88E-4C41-4992-8F91-F97C159B12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504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FD9219-1BA8-452B-AB24-D39D68248F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857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0AF8C-320E-4782-B3CC-11CA2B9B99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202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0AF8C-320E-4782-B3CC-11CA2B9B99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135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34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0AF8C-320E-4782-B3CC-11CA2B9B99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070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35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A707A1-35F9-4CED-8056-702DBF0382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72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36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BA509F-6FBE-45E8-96FC-B819C07E34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123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37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BA509F-6FBE-45E8-96FC-B819C07E34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283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38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BA509F-6FBE-45E8-96FC-B819C07E34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565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44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54A171-0D87-4CEC-AD43-8C2A3FA96AA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307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45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54A171-0D87-4CEC-AD43-8C2A3FA96AA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5C5601-1237-4255-A87B-D6DA1FEC64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4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C08366-BCCF-4454-AE3B-A8F1FC9492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16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F2DE12-7B04-4E77-81EF-2B4E2657DF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36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47B13F-D881-4655-988F-A92C88EF79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08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2DFC20-247D-4563-BA15-38D293068D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95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3025" y="890588"/>
            <a:ext cx="4276725" cy="240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6AE6-0741-4380-9ABE-DEC1A1177776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00F42F-11F7-4007-896C-5D836E94158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29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3" y="2857501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1" y="2922758"/>
            <a:ext cx="3733801" cy="14401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1" y="3086375"/>
            <a:ext cx="3733801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3123302"/>
            <a:ext cx="1965960" cy="13716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3149679"/>
            <a:ext cx="1965960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2971800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304573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2737246"/>
            <a:ext cx="9144000" cy="18312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" y="2756646"/>
            <a:ext cx="9144001" cy="10550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2732318"/>
            <a:ext cx="2729950" cy="1863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2776275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801416"/>
            <a:ext cx="8458200" cy="1102519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2924953"/>
            <a:ext cx="4953000" cy="131445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924800" y="852"/>
            <a:ext cx="1143000" cy="589698"/>
          </a:xfrm>
          <a:prstGeom prst="rect">
            <a:avLst/>
          </a:prstGeom>
        </p:spPr>
        <p:txBody>
          <a:bodyPr/>
          <a:lstStyle>
            <a:lvl1pPr algn="r"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p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1" y="2047304"/>
            <a:ext cx="7681913" cy="1142621"/>
          </a:xfrm>
        </p:spPr>
        <p:txBody>
          <a:bodyPr>
            <a:noAutofit/>
          </a:bodyPr>
          <a:lstStyle>
            <a:lvl1pPr algn="ctr">
              <a:lnSpc>
                <a:spcPct val="90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lipArt Placeholder 7"/>
          <p:cNvSpPr>
            <a:spLocks noGrp="1"/>
          </p:cNvSpPr>
          <p:nvPr>
            <p:ph type="clipArt" sz="quarter" idx="10"/>
          </p:nvPr>
        </p:nvSpPr>
        <p:spPr>
          <a:xfrm>
            <a:off x="7010400" y="687753"/>
            <a:ext cx="1981200" cy="664797"/>
          </a:xfrm>
        </p:spPr>
        <p:txBody>
          <a:bodyPr rtlCol="0"/>
          <a:lstStyle>
            <a:lvl1pPr marL="0" indent="0">
              <a:buFont typeface="Arial" pitchFamily="34" charset="0"/>
              <a:buNone/>
              <a:defRPr sz="2400" baseline="0"/>
            </a:lvl1pPr>
          </a:lstStyle>
          <a:p>
            <a:pPr lvl="0"/>
            <a:r>
              <a:rPr lang="en-US" noProof="0" dirty="0"/>
              <a:t>Click icon to add clip art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124200" y="3361753"/>
            <a:ext cx="3505200" cy="886397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269320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D8C97F-10F6-46E7-9CBB-2EB5EAE948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B625E-634F-4944-BF0D-A7DBCCDA7C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90550"/>
            <a:ext cx="8850924" cy="800100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51610"/>
            <a:ext cx="8850924" cy="3479292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D8C97F-10F6-46E7-9CBB-2EB5EAE948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B625E-634F-4944-BF0D-A7DBCCDA7C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6D6E4BF-D400-4271-BA77-EDB739CCDB13}"/>
              </a:ext>
            </a:extLst>
          </p:cNvPr>
          <p:cNvCxnSpPr>
            <a:cxnSpLocks/>
          </p:cNvCxnSpPr>
          <p:nvPr userDrawn="1"/>
        </p:nvCxnSpPr>
        <p:spPr>
          <a:xfrm flipV="1">
            <a:off x="193432" y="651510"/>
            <a:ext cx="8809892" cy="116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3305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85901"/>
            <a:ext cx="7772400" cy="1021556"/>
          </a:xfrm>
        </p:spPr>
        <p:txBody>
          <a:bodyPr anchor="b">
            <a:noAutofit/>
          </a:bodyPr>
          <a:lstStyle>
            <a:lvl1pPr algn="l">
              <a:buNone/>
              <a:defRPr sz="4300" b="1" cap="none" spc="0" baseline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25316"/>
            <a:ext cx="7772400" cy="1132284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57250"/>
            <a:ext cx="8382000" cy="802386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83728"/>
            <a:ext cx="4041648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6" y="1683728"/>
            <a:ext cx="4041775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031389"/>
            <a:ext cx="4041648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5" y="2031389"/>
            <a:ext cx="4041775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2386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826478"/>
            <a:ext cx="3383280" cy="658368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1508045"/>
            <a:ext cx="3383280" cy="346329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582215"/>
            <a:ext cx="5102352" cy="43891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275114"/>
            <a:ext cx="9144000" cy="6330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232997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1" y="231207"/>
            <a:ext cx="9144001" cy="6858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3" y="270185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1" y="330085"/>
            <a:ext cx="3733801" cy="135026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373128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44170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1501"/>
            <a:ext cx="57626" cy="466344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1501"/>
            <a:ext cx="27432" cy="466344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1501"/>
            <a:ext cx="9144" cy="466344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1501"/>
            <a:ext cx="27432" cy="466344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285"/>
            <a:ext cx="54864" cy="438912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285"/>
            <a:ext cx="9144" cy="438912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87068"/>
            <a:ext cx="8229600" cy="32438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A24A182-547A-4C55-A3FC-899230A7B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25219" y="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7B625E-634F-4944-BF0D-A7DBCCDA7C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20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7" r:id="rId10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946127-9A2E-4FC8-8888-6CD951393D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29"/>
          <a:stretch/>
        </p:blipFill>
        <p:spPr>
          <a:xfrm>
            <a:off x="0" y="426573"/>
            <a:ext cx="9144000" cy="447849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4F2733-0242-4029-9B4D-4D6CBA365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127" y="608206"/>
            <a:ext cx="10541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2D48B1-7932-4C07-873C-B94D4ECBC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59" y="1140166"/>
            <a:ext cx="1260482" cy="3977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12B398-95CF-4BA6-AEFB-613962DD3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391" y="1153204"/>
            <a:ext cx="1179472" cy="3961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49E288E3-2A09-4521-9B6B-873275E603DA}"/>
              </a:ext>
            </a:extLst>
          </p:cNvPr>
          <p:cNvSpPr txBox="1">
            <a:spLocks/>
          </p:cNvSpPr>
          <p:nvPr/>
        </p:nvSpPr>
        <p:spPr>
          <a:xfrm>
            <a:off x="0" y="3790950"/>
            <a:ext cx="5181600" cy="1114118"/>
          </a:xfrm>
          <a:prstGeom prst="rect">
            <a:avLst/>
          </a:prstGeom>
          <a:solidFill>
            <a:srgbClr val="629DD1"/>
          </a:solidFill>
        </p:spPr>
        <p:txBody>
          <a:bodyPr anchor="b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Tony Tabasco, MDTA</a:t>
            </a:r>
          </a:p>
          <a:p>
            <a:pPr marL="109728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Shilpa Kodkani, PE, RK&amp;K</a:t>
            </a:r>
          </a:p>
          <a:p>
            <a:pPr marL="109728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Joe Hoffmann, PE, McLean</a:t>
            </a:r>
          </a:p>
          <a:p>
            <a:pPr marL="109728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Teck Chua, PE, Vulcan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B8801C0-47A2-4FE7-B93A-23E44E340655}"/>
              </a:ext>
            </a:extLst>
          </p:cNvPr>
          <p:cNvSpPr/>
          <p:nvPr/>
        </p:nvSpPr>
        <p:spPr>
          <a:xfrm>
            <a:off x="-20641" y="2114550"/>
            <a:ext cx="5202241" cy="16764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Superstructure Replacement Of </a:t>
            </a:r>
          </a:p>
          <a:p>
            <a:pPr algn="ctr"/>
            <a:r>
              <a:rPr lang="en-US" b="1" dirty="0"/>
              <a:t>I-895, Baltimore Harbor Tunnel Thruway </a:t>
            </a:r>
          </a:p>
          <a:p>
            <a:pPr algn="ctr"/>
            <a:r>
              <a:rPr lang="en-US" b="1" dirty="0"/>
              <a:t>Over </a:t>
            </a:r>
          </a:p>
          <a:p>
            <a:pPr algn="ctr"/>
            <a:r>
              <a:rPr lang="en-US" b="1" dirty="0"/>
              <a:t>Patapsco River Flats</a:t>
            </a:r>
          </a:p>
          <a:p>
            <a:pPr algn="ctr"/>
            <a:r>
              <a:rPr lang="en-US" b="1" dirty="0"/>
              <a:t>All‐lightweight Concrete Filled Grid Deck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1" y="426078"/>
            <a:ext cx="3639194" cy="13074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0" y="1733550"/>
            <a:ext cx="3618553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March 10, 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186" y="1637152"/>
            <a:ext cx="1161435" cy="50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\\Rkkm\v2011\2011\11132_MDTAComp\Task 04 - Patapsco Flats\Field Visit - 5-31-2012\IMGP0028.JPG">
            <a:extLst>
              <a:ext uri="{FF2B5EF4-FFF2-40B4-BE49-F238E27FC236}">
                <a16:creationId xmlns:a16="http://schemas.microsoft.com/office/drawing/2014/main" xmlns="" id="{0E560827-60C9-49F3-8AF1-05BEC09E78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52550"/>
            <a:ext cx="4093715" cy="30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\\Rkkm\v2011\2011\11132_MDTAComp\Task 04 - Patapsco Flats\Field Visit - 5-31-2012\IMGP0019.JPG">
            <a:extLst>
              <a:ext uri="{FF2B5EF4-FFF2-40B4-BE49-F238E27FC236}">
                <a16:creationId xmlns:a16="http://schemas.microsoft.com/office/drawing/2014/main" xmlns="" id="{683257AC-59F7-404C-BA7F-184BC08822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2688" y="1352550"/>
            <a:ext cx="4096512" cy="3144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5885" y="4479876"/>
            <a:ext cx="4093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Hammer Head Pier and Column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2687" y="4479876"/>
            <a:ext cx="3997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Pile Bent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79D2A4DE-A8BC-4FE7-8F24-E6B20B75A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Typical Existing Substructure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9B7BCD-204C-419D-8B40-7D14BB83D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76727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D7B74BF-DD56-4EB1-BA74-14DAF14B7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Superstructure Rehabilitation Study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962413E-221E-4F16-8794-385CCCCCB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dirty="0"/>
              <a:t>RK&amp;K performed a MOTAA and Superstructure Rehabilitation Study in November 2012 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US" dirty="0"/>
              <a:t>Study evaluated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Replacement options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Sequence of construction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MOTAA during the replacement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D178EC9-5ED0-4065-A13D-013EE1CC73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994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E42A1A2-53C7-478B-AC61-04EA7540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Replacement Options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A4DFC134-04EC-4FC0-BA86-BC8E317FB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spcBef>
                <a:spcPts val="0"/>
              </a:spcBef>
              <a:buClr>
                <a:srgbClr val="002855"/>
              </a:buClr>
            </a:pPr>
            <a:r>
              <a:rPr lang="en-US" sz="2600" b="1" dirty="0"/>
              <a:t>Deck replacement with superstructure rehabilitation</a:t>
            </a:r>
          </a:p>
          <a:p>
            <a:pPr lvl="1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Rehabilitation-painting, intermediate diaphragms, bearings, cover plates, plating</a:t>
            </a:r>
          </a:p>
          <a:p>
            <a:pPr lvl="1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Deck replacement</a:t>
            </a:r>
          </a:p>
          <a:p>
            <a:pPr lvl="2"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Normal weight concrete </a:t>
            </a:r>
          </a:p>
          <a:p>
            <a:pPr lvl="2"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Lightweight concrete</a:t>
            </a:r>
          </a:p>
          <a:p>
            <a:pPr lvl="2"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Steel grid deck partially filled with lightweight concrete</a:t>
            </a:r>
          </a:p>
          <a:p>
            <a:pPr marL="685800" lvl="2" indent="0">
              <a:spcBef>
                <a:spcPts val="0"/>
              </a:spcBef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Clr>
                <a:srgbClr val="002855"/>
              </a:buClr>
            </a:pPr>
            <a:r>
              <a:rPr lang="en-US" sz="2600" b="1" dirty="0"/>
              <a:t>Superstructure replacement</a:t>
            </a:r>
          </a:p>
          <a:p>
            <a:pPr lvl="1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Concrete beams</a:t>
            </a:r>
          </a:p>
          <a:p>
            <a:pPr lvl="1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Simple and two span continuous steel girders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5A4E76-02ED-462A-9F00-C7FB977F02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4187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CB4CFE2-C6C6-4AC5-9321-025C7622E775}"/>
              </a:ext>
            </a:extLst>
          </p:cNvPr>
          <p:cNvCxnSpPr>
            <a:cxnSpLocks/>
          </p:cNvCxnSpPr>
          <p:nvPr/>
        </p:nvCxnSpPr>
        <p:spPr>
          <a:xfrm flipV="1">
            <a:off x="193432" y="651510"/>
            <a:ext cx="8809892" cy="116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76659F-28C6-4326-9332-BE70E601C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spc="-150" dirty="0"/>
              <a:t>Rehabilitation</a:t>
            </a:r>
            <a:r>
              <a:rPr lang="en-US" sz="3400" spc="-150" dirty="0"/>
              <a:t> Study - Sequence of Construction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ADBC86-C1C0-42F2-880E-95959B22F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1A</a:t>
            </a:r>
            <a:r>
              <a:rPr lang="en-US" sz="2800" dirty="0">
                <a:solidFill>
                  <a:schemeClr val="tx1"/>
                </a:solidFill>
              </a:rPr>
              <a:t> - Maintain one lane of traffic in each direction at all times, both lanes on one bridge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1B - Maintain one lane of traffic in each direction at all times, one lane on each bridge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2 – Close the bridge and detour all traffic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3 – Maintain two lanes of traffic in each direction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4 – Detour any one direction of traffic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919D9D">
                  <a:lumMod val="50000"/>
                </a:srgbClr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6A95C2D-676F-4FB6-B3C8-9741AC46B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30698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96C2BB9-BED3-4562-8703-1C929578B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MOTAA During Replacement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75BBF1-30C7-4925-9F9D-A78DF1759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Clr>
                <a:schemeClr val="tx2"/>
              </a:buClr>
            </a:pPr>
            <a:r>
              <a:rPr lang="en-US" sz="2600" dirty="0"/>
              <a:t>MOTAA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Work zone traffic analysis</a:t>
            </a:r>
          </a:p>
          <a:p>
            <a:pPr marL="1028700" lvl="2" indent="-342900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Capacity analysis</a:t>
            </a:r>
          </a:p>
          <a:p>
            <a:pPr lvl="1"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Construction &amp; user cost analysis</a:t>
            </a:r>
          </a:p>
          <a:p>
            <a:pPr marL="971550" lvl="2" indent="-285750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Construction cost, road user cost and loss of revenue</a:t>
            </a:r>
          </a:p>
          <a:p>
            <a:pPr>
              <a:buClr>
                <a:schemeClr val="tx2"/>
              </a:buClr>
            </a:pPr>
            <a:r>
              <a:rPr lang="en-US" sz="2600" dirty="0"/>
              <a:t>Selected Alternative 1 A-  One lane of traffic each direction on one bridge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023B2B0-56C4-446F-A7BB-ED394D82D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82019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94D5D47-EACB-4D7E-9B20-C52290D0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90550"/>
            <a:ext cx="8915400" cy="800100"/>
          </a:xfrm>
        </p:spPr>
        <p:txBody>
          <a:bodyPr>
            <a:noAutofit/>
          </a:bodyPr>
          <a:lstStyle/>
          <a:p>
            <a:r>
              <a:rPr lang="en-US" sz="3100" spc="-150" dirty="0"/>
              <a:t>Superstructure Rehabilitation Study – Constraints/Goals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52F3EF2-65A3-4CCC-B6E1-A433B81E7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Capacity of the existing substructure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Evaluate continuity for live load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Reduce number of joints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Replacement structure shall not exceed capacity of the existing substructure and piles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Upgrade existing 2’-10” barriers to 42” deep, TL-5 standard barriers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C2B343-00E5-41E6-839A-8AD19B9659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4588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94D5D47-EACB-4D7E-9B20-C52290D0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Substructure Evaluation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52F3EF2-65A3-4CCC-B6E1-A433B81E7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1610"/>
            <a:ext cx="5105400" cy="3479292"/>
          </a:xfrm>
        </p:spPr>
        <p:txBody>
          <a:bodyPr>
            <a:normAutofit fontScale="92500"/>
          </a:bodyPr>
          <a:lstStyle/>
          <a:p>
            <a:pPr>
              <a:buClrTx/>
            </a:pPr>
            <a:r>
              <a:rPr lang="en-US" sz="2400" dirty="0"/>
              <a:t>Existing hammer head pier was analyzed using RC Pier and STAAD</a:t>
            </a:r>
          </a:p>
          <a:p>
            <a:pPr>
              <a:buClrTx/>
            </a:pPr>
            <a:r>
              <a:rPr lang="en-US" sz="2400" dirty="0"/>
              <a:t>Existing cross-girder and pile bents were analyzed using STAAD </a:t>
            </a:r>
          </a:p>
          <a:p>
            <a:pPr>
              <a:buClrTx/>
            </a:pPr>
            <a:r>
              <a:rPr lang="en-US" sz="2400" dirty="0"/>
              <a:t>Pile capacities were limited to those indicated on as-built drawings</a:t>
            </a:r>
          </a:p>
          <a:p>
            <a:pPr>
              <a:buClrTx/>
            </a:pPr>
            <a:r>
              <a:rPr lang="en-US" sz="2400" dirty="0"/>
              <a:t>HS-20 Live Load was used for superstructure design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C2B343-00E5-41E6-839A-8AD19B9659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97AEFD-CDDF-4979-B230-DDA99C864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26" b="1426"/>
          <a:stretch/>
        </p:blipFill>
        <p:spPr>
          <a:xfrm>
            <a:off x="5345763" y="1500689"/>
            <a:ext cx="3706797" cy="277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2806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12A501-70E0-4189-A78F-8B65CA5E31AE}"/>
              </a:ext>
            </a:extLst>
          </p:cNvPr>
          <p:cNvSpPr txBox="1"/>
          <p:nvPr/>
        </p:nvSpPr>
        <p:spPr>
          <a:xfrm>
            <a:off x="743331" y="4489751"/>
            <a:ext cx="212846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E75110B-01C2-40C6-B6FE-719E98FBA9CC}"/>
              </a:ext>
            </a:extLst>
          </p:cNvPr>
          <p:cNvSpPr txBox="1"/>
          <p:nvPr/>
        </p:nvSpPr>
        <p:spPr>
          <a:xfrm>
            <a:off x="3734134" y="4489751"/>
            <a:ext cx="222885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06996E-401C-45EA-AB8C-9E9EA7D7AF1C}"/>
              </a:ext>
            </a:extLst>
          </p:cNvPr>
          <p:cNvSpPr txBox="1"/>
          <p:nvPr/>
        </p:nvSpPr>
        <p:spPr>
          <a:xfrm>
            <a:off x="3991655" y="4443584"/>
            <a:ext cx="1515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Fixed Pier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108D80A-A769-48D2-B328-9287D2400B43}"/>
              </a:ext>
            </a:extLst>
          </p:cNvPr>
          <p:cNvSpPr txBox="1"/>
          <p:nvPr/>
        </p:nvSpPr>
        <p:spPr>
          <a:xfrm>
            <a:off x="947685" y="4445322"/>
            <a:ext cx="2299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Expansion Pier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8E450B-5005-4E72-8ABD-5F9D0E7DB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26" y="1542939"/>
            <a:ext cx="8576000" cy="29489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3C8D3884-C467-4DED-89AD-C4F9E839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Pile Layout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30FF9DC-818A-4136-AA12-F98217FB4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0902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C8D3884-C467-4DED-89AD-C4F9E839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Superstructure Rehabilitation Constraint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E26B390-C93A-4FD0-9395-850C35187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30FF9DC-818A-4136-AA12-F98217FB4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B22C1508-DC96-4EF2-B3A1-5E5A8EAC8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440362"/>
              </p:ext>
            </p:extLst>
          </p:nvPr>
        </p:nvGraphicFramePr>
        <p:xfrm>
          <a:off x="381000" y="1586614"/>
          <a:ext cx="8305800" cy="3118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05400">
                  <a:extLst>
                    <a:ext uri="{9D8B030D-6E8A-4147-A177-3AD203B41FA5}">
                      <a16:colId xmlns:a16="http://schemas.microsoft.com/office/drawing/2014/main" xmlns="" val="167856395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72075954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232537585"/>
                    </a:ext>
                  </a:extLst>
                </a:gridCol>
              </a:tblGrid>
              <a:tr h="6742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Deck Option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Slab Thickness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 Intensity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5301349"/>
                  </a:ext>
                </a:extLst>
              </a:tr>
              <a:tr h="4724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Conventional  Concrete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8”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psf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2545804"/>
                  </a:ext>
                </a:extLst>
              </a:tr>
              <a:tr h="4724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Weight Concrete  (118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pcf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8”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93.7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psf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5391993"/>
                  </a:ext>
                </a:extLst>
              </a:tr>
              <a:tr h="6742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Existing Grid Deck Filled with Conventional Concrete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7”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88.5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psf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5602978"/>
                  </a:ext>
                </a:extLst>
              </a:tr>
              <a:tr h="8253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Proposed Steel Grid Deck Partially Filled with All-lightweight Concrete (100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pcf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7 3/16”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85750" algn="l"/>
                          <a:tab pos="342900" algn="l"/>
                          <a:tab pos="40005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psf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042" marR="470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2050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74288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4EFCF1-23E6-4746-9D0F-D13999198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04" y="1524000"/>
            <a:ext cx="4046220" cy="3034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F528C1-09F1-4613-A4C7-EC9163B73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Proposed Bridge Replacement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6118CEE-3782-4F42-8220-399F738F6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1610"/>
            <a:ext cx="4953000" cy="3479292"/>
          </a:xfrm>
        </p:spPr>
        <p:txBody>
          <a:bodyPr>
            <a:normAutofit/>
          </a:bodyPr>
          <a:lstStyle/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Galvanized steel grid deck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Partially filled with all-lightweight concrete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Using Sequence of Construction 1A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2 span continuous segments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42” barriers to meet TL-5 requirements</a:t>
            </a:r>
          </a:p>
          <a:p>
            <a:pPr lvl="1">
              <a:buFont typeface="Calibri Light" panose="020F0302020204030204" pitchFamily="34" charset="0"/>
              <a:buChar char="&gt;"/>
            </a:pPr>
            <a:endParaRPr lang="en-U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048E173-1363-4851-B64E-2588472729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53CDC55-F019-4D34-BE9A-798938A31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274522"/>
            <a:ext cx="2110724" cy="18118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26089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84E7167-1187-4A1A-88D1-0718D2D89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Project Location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E3A490-B415-4E6C-9A99-EC55BA727B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7251CC9-5828-4DC8-9D13-71BF46447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76350"/>
            <a:ext cx="7087107" cy="398154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35289AF-56E8-41AD-BED9-256406CF74CA}"/>
              </a:ext>
            </a:extLst>
          </p:cNvPr>
          <p:cNvGrpSpPr/>
          <p:nvPr/>
        </p:nvGrpSpPr>
        <p:grpSpPr>
          <a:xfrm>
            <a:off x="6096000" y="2571750"/>
            <a:ext cx="1331491" cy="346472"/>
            <a:chOff x="8078465" y="3428999"/>
            <a:chExt cx="1306835" cy="46196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6A650B2-2B80-4D7A-B2E3-33A0BDDD3CDA}"/>
                </a:ext>
              </a:extLst>
            </p:cNvPr>
            <p:cNvSpPr/>
            <p:nvPr/>
          </p:nvSpPr>
          <p:spPr>
            <a:xfrm rot="5400000">
              <a:off x="8080098" y="3442870"/>
              <a:ext cx="400601" cy="403867"/>
            </a:xfrm>
            <a:custGeom>
              <a:avLst/>
              <a:gdLst>
                <a:gd name="connsiteX0" fmla="*/ 570368 w 615635"/>
                <a:gd name="connsiteY0" fmla="*/ 199176 h 760491"/>
                <a:gd name="connsiteX1" fmla="*/ 470780 w 615635"/>
                <a:gd name="connsiteY1" fmla="*/ 0 h 760491"/>
                <a:gd name="connsiteX2" fmla="*/ 0 w 615635"/>
                <a:gd name="connsiteY2" fmla="*/ 760491 h 760491"/>
                <a:gd name="connsiteX3" fmla="*/ 615635 w 615635"/>
                <a:gd name="connsiteY3" fmla="*/ 172015 h 760491"/>
                <a:gd name="connsiteX4" fmla="*/ 570368 w 615635"/>
                <a:gd name="connsiteY4" fmla="*/ 199176 h 7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35" h="760491">
                  <a:moveTo>
                    <a:pt x="570368" y="199176"/>
                  </a:moveTo>
                  <a:lnTo>
                    <a:pt x="470780" y="0"/>
                  </a:lnTo>
                  <a:lnTo>
                    <a:pt x="0" y="760491"/>
                  </a:lnTo>
                  <a:lnTo>
                    <a:pt x="615635" y="172015"/>
                  </a:lnTo>
                  <a:lnTo>
                    <a:pt x="570368" y="199176"/>
                  </a:ln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E7987BB-4EB6-4599-AC31-4FD6D18591D1}"/>
                </a:ext>
              </a:extLst>
            </p:cNvPr>
            <p:cNvSpPr/>
            <p:nvPr/>
          </p:nvSpPr>
          <p:spPr>
            <a:xfrm>
              <a:off x="8280399" y="3428999"/>
              <a:ext cx="1104901" cy="461963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00B0F0"/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en-US" sz="10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PROJECT</a:t>
              </a:r>
            </a:p>
            <a:p>
              <a:pPr algn="ctr">
                <a:lnSpc>
                  <a:spcPct val="85000"/>
                </a:lnSpc>
              </a:pPr>
              <a:r>
                <a:rPr lang="en-US" sz="10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LOCATION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5C82200-6CFE-4181-A3B8-9B5E3479B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55" y="2300413"/>
            <a:ext cx="4023765" cy="22605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3B6CC49-CEFA-445C-8A20-56A97F5062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92" y="2683721"/>
            <a:ext cx="3072817" cy="212961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101600" dir="2700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631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8 -0.26111 L -2.5E-6 9.80119E-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84" y="1270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6662A0E-A1F0-4416-B2BB-46918935F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62" y="1428750"/>
            <a:ext cx="8439077" cy="29489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890C780-1854-4DBE-9955-E211DD3B4FA3}"/>
              </a:ext>
            </a:extLst>
          </p:cNvPr>
          <p:cNvSpPr txBox="1"/>
          <p:nvPr/>
        </p:nvSpPr>
        <p:spPr>
          <a:xfrm>
            <a:off x="2791928" y="4400550"/>
            <a:ext cx="3560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Typical Bridge Section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78E3D77-8658-458E-8ABC-6B6F3840B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Design Phase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3F22610-CB6C-45B8-A395-164A00CCF3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6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5987B7-FFC7-4A37-9DFD-4C4A3086D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70069"/>
            <a:ext cx="4023360" cy="305908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EE9F9EEE-ED58-43C6-A3EC-70A33B860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Design Phase - Grid Deck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B78E3261-1A4B-4DBB-8059-B28A91EBC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1610"/>
            <a:ext cx="5004966" cy="3479292"/>
          </a:xfrm>
        </p:spPr>
        <p:txBody>
          <a:bodyPr>
            <a:no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Galvanized steel grid deck with galvanized reinforcing steel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Stainless Steel Reinforcing Steel was used in the barriers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Overall Depth of 7 3/16”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5 3/16” Grid Deck 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2 1/2” Concrete Infill 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2” Integral Concrete Overfill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Full Pour Over Girders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3/8” Maximum Aggregate Size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Designed by Contractor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A9E21D5-9D66-455C-9993-E29780A1D3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6523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E9F9EEE-ED58-43C6-A3EC-70A33B860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Design Phase - Superstructure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B78E3261-1A4B-4DBB-8059-B28A91EBC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1610"/>
            <a:ext cx="4800600" cy="3479292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Steel Plate Girder </a:t>
            </a:r>
          </a:p>
          <a:p>
            <a:pPr>
              <a:buClrTx/>
            </a:pPr>
            <a:r>
              <a:rPr lang="en-US" sz="2400" dirty="0"/>
              <a:t>Shop Painted</a:t>
            </a:r>
          </a:p>
          <a:p>
            <a:pPr>
              <a:buClrTx/>
            </a:pPr>
            <a:r>
              <a:rPr lang="en-US" sz="2400" dirty="0"/>
              <a:t>30” to 32” Total Girder Depth</a:t>
            </a:r>
          </a:p>
          <a:p>
            <a:pPr>
              <a:buClrTx/>
            </a:pPr>
            <a:r>
              <a:rPr lang="en-US" sz="2400" dirty="0"/>
              <a:t>Optional Field Splice </a:t>
            </a:r>
          </a:p>
          <a:p>
            <a:pPr>
              <a:buClrTx/>
            </a:pPr>
            <a:r>
              <a:rPr lang="en-US" sz="2400" dirty="0"/>
              <a:t>Contractor elected not to use splices</a:t>
            </a:r>
          </a:p>
          <a:p>
            <a:pPr>
              <a:buClrTx/>
            </a:pPr>
            <a:r>
              <a:rPr lang="en-US" sz="2400" dirty="0"/>
              <a:t>96’ to 120’ Span Lengths</a:t>
            </a:r>
          </a:p>
          <a:p>
            <a:pPr>
              <a:buClrTx/>
            </a:pPr>
            <a:r>
              <a:rPr lang="en-US" sz="2400" dirty="0"/>
              <a:t>Elastomeric Bearings</a:t>
            </a:r>
          </a:p>
          <a:p>
            <a:pPr marL="0" indent="0">
              <a:buClr>
                <a:schemeClr val="tx2"/>
              </a:buClr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A9E21D5-9D66-455C-9993-E29780A1D3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3774F0-F805-4189-BC14-F6D445F442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5" r="1440" b="22954"/>
          <a:stretch/>
        </p:blipFill>
        <p:spPr>
          <a:xfrm>
            <a:off x="4591581" y="1581150"/>
            <a:ext cx="4411743" cy="25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4688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B53AB85E-3125-4D9D-A179-90C82AD5BC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6269676"/>
              </p:ext>
            </p:extLst>
          </p:nvPr>
        </p:nvGraphicFramePr>
        <p:xfrm>
          <a:off x="1206084" y="1047750"/>
          <a:ext cx="6731833" cy="3787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57004C96-4809-4AEF-8104-93227B9D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Design Phase - All Lightweight Concrete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9704694-9F57-4EAC-AFB5-6A32CFF681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3408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46655C-8D2D-4BA1-88C4-56B4529DA0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07" t="2278" r="-1919" b="37"/>
          <a:stretch/>
        </p:blipFill>
        <p:spPr>
          <a:xfrm>
            <a:off x="5486400" y="1375410"/>
            <a:ext cx="3448092" cy="371094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C6A02B62-CEF6-48B0-BC50-9EE39CC0E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Design Phase – All-Lightweight Concrete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479332-9AFD-41BF-9188-5043785F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1610"/>
            <a:ext cx="5181600" cy="3479292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600" dirty="0"/>
              <a:t>Equilibrium Density of 100 </a:t>
            </a:r>
            <a:r>
              <a:rPr lang="en-US" sz="2600" dirty="0" err="1"/>
              <a:t>pcf</a:t>
            </a:r>
            <a:endParaRPr lang="en-US" sz="2600" dirty="0"/>
          </a:p>
          <a:p>
            <a:pPr>
              <a:buClr>
                <a:schemeClr val="tx2"/>
              </a:buClr>
            </a:pPr>
            <a:r>
              <a:rPr lang="en-US" sz="2600" dirty="0"/>
              <a:t>28-days Compressive Strength of 4,500 psi</a:t>
            </a:r>
          </a:p>
          <a:p>
            <a:pPr>
              <a:buClr>
                <a:schemeClr val="tx2"/>
              </a:buClr>
            </a:pPr>
            <a:r>
              <a:rPr lang="en-US" sz="2600" dirty="0"/>
              <a:t>Greater absorption than regular aggregates</a:t>
            </a:r>
          </a:p>
          <a:p>
            <a:pPr>
              <a:buClr>
                <a:schemeClr val="tx2"/>
              </a:buClr>
            </a:pPr>
            <a:r>
              <a:rPr lang="en-US" sz="2600" dirty="0"/>
              <a:t>Prewetting is required</a:t>
            </a:r>
          </a:p>
          <a:p>
            <a:pPr>
              <a:buClr>
                <a:schemeClr val="tx2"/>
              </a:buClr>
            </a:pPr>
            <a:r>
              <a:rPr lang="en-US" sz="2600" dirty="0"/>
              <a:t>Single sourcing of aggregates</a:t>
            </a:r>
          </a:p>
          <a:p>
            <a:pPr>
              <a:buClr>
                <a:schemeClr val="tx2"/>
              </a:buClr>
            </a:pPr>
            <a:r>
              <a:rPr lang="en-US" sz="2600" dirty="0"/>
              <a:t>Communication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3B3A586-407C-416F-AFAC-46D1A4C0CC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72220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7BC07B0-5656-4401-8C8F-FD971A15B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Project 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1830A5-7BA1-4F9F-A3B5-5329E3627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chemeClr val="tx2"/>
              </a:buClr>
            </a:pPr>
            <a:r>
              <a:rPr lang="en-US" sz="2600" dirty="0"/>
              <a:t>Low Bidder:  McLean Contracting Company - $48.5 Million (Construction)</a:t>
            </a:r>
          </a:p>
          <a:p>
            <a:pPr marL="109728" indent="0">
              <a:buNone/>
            </a:pPr>
            <a:endParaRPr lang="en-US" sz="2600" dirty="0"/>
          </a:p>
          <a:p>
            <a:pPr>
              <a:buClr>
                <a:schemeClr val="tx2"/>
              </a:buClr>
            </a:pPr>
            <a:r>
              <a:rPr lang="en-US" sz="2600" dirty="0"/>
              <a:t>Schedule: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Advertised:  December, 2, 2015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Bids taken:  February 18, 2016 (10 bidders)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Construction NTP:  July 11, 2016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Construction duration:  3+ years  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Substantial Completion:  September 30, 2019</a:t>
            </a:r>
          </a:p>
          <a:p>
            <a:pPr marL="3429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2600" dirty="0"/>
              <a:t>Bridge Cost: $220/sq. ft.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2600" dirty="0"/>
              <a:t>Delivery Method:  Design-Bid-Build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2FE7BE9-4A60-41BE-A2F5-C56EA7FF86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96099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xmlns="" id="{30B8BC9F-0016-400E-A344-AC133907B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16830"/>
            <a:ext cx="7391399" cy="4626446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BA4C4B4-75B2-47DA-853D-D4FA311951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6169818-34F1-42C4-9835-2627989F3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150"/>
            <a:ext cx="8850924" cy="800100"/>
          </a:xfrm>
          <a:solidFill>
            <a:srgbClr val="242852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Construction Phase</a:t>
            </a:r>
          </a:p>
        </p:txBody>
      </p:sp>
    </p:spTree>
    <p:extLst>
      <p:ext uri="{BB962C8B-B14F-4D97-AF65-F5344CB8AC3E}">
        <p14:creationId xmlns:p14="http://schemas.microsoft.com/office/powerpoint/2010/main" val="334376774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AE6B5FB-BE64-4636-9DF9-4D99FCC53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33" y="899965"/>
            <a:ext cx="3066867" cy="39135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F407C683-8F05-44B5-B22E-02144AA1B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Construction Phase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BD0934-D1E9-428D-80B6-B39F87430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chemeClr val="tx2"/>
              </a:buClr>
            </a:pPr>
            <a:r>
              <a:rPr lang="en-US" dirty="0"/>
              <a:t>Challenges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Access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Schedule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Materials</a:t>
            </a:r>
          </a:p>
          <a:p>
            <a:pPr>
              <a:buClr>
                <a:schemeClr val="tx2"/>
              </a:buClr>
            </a:pPr>
            <a:r>
              <a:rPr lang="en-US" dirty="0"/>
              <a:t>Our Approach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Sequential timing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Crane selection</a:t>
            </a:r>
          </a:p>
          <a:p>
            <a:pPr>
              <a:buClr>
                <a:schemeClr val="tx2"/>
              </a:buClr>
            </a:pPr>
            <a:r>
              <a:rPr lang="en-US" dirty="0"/>
              <a:t>Lightweight Concrete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Supply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Placement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60F7B9E-3CCB-4FE3-A80B-38568E826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5244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25CC05-CDA5-4CD1-BAFF-C22CD5F9C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" t="2463" r="1749" b="3139"/>
          <a:stretch/>
        </p:blipFill>
        <p:spPr>
          <a:xfrm>
            <a:off x="1676400" y="1284159"/>
            <a:ext cx="5867400" cy="37111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C0F2533-A2B4-4D26-B0B5-79DE47B05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Work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F4D7A4A-1699-4C18-ACCF-A5FEEA7DB8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7498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492C9D4-D278-4724-BE1F-90345086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Demolition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ED7CDCB-3A28-42C6-B68B-39236DDAA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00" y="514350"/>
            <a:ext cx="5097719" cy="4533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" y="1581150"/>
            <a:ext cx="3809589" cy="285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802888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84E7167-1187-4A1A-88D1-0718D2D89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Project Location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9AACE48-783E-40B9-A3AD-231B77E836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542EDBA-5677-4E64-ABBE-378337761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5"/>
          <a:stretch/>
        </p:blipFill>
        <p:spPr>
          <a:xfrm>
            <a:off x="1603125" y="1350721"/>
            <a:ext cx="6226204" cy="335462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BAEBCBF-4062-4B33-9D62-63F0F1B2E0D6}"/>
              </a:ext>
            </a:extLst>
          </p:cNvPr>
          <p:cNvGrpSpPr/>
          <p:nvPr/>
        </p:nvGrpSpPr>
        <p:grpSpPr>
          <a:xfrm>
            <a:off x="4160070" y="2011805"/>
            <a:ext cx="2146214" cy="1381294"/>
            <a:chOff x="5704233" y="2476762"/>
            <a:chExt cx="2861618" cy="184172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9A15C4F9-F910-4A57-A060-A30199ED6BAE}"/>
                </a:ext>
              </a:extLst>
            </p:cNvPr>
            <p:cNvSpPr/>
            <p:nvPr/>
          </p:nvSpPr>
          <p:spPr>
            <a:xfrm>
              <a:off x="5704233" y="3729056"/>
              <a:ext cx="1364969" cy="58943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8BF8CBD6-F945-45BB-8345-6D287DF582CE}"/>
                </a:ext>
              </a:extLst>
            </p:cNvPr>
            <p:cNvSpPr/>
            <p:nvPr/>
          </p:nvSpPr>
          <p:spPr>
            <a:xfrm rot="20627387">
              <a:off x="6404262" y="2926858"/>
              <a:ext cx="615635" cy="760491"/>
            </a:xfrm>
            <a:custGeom>
              <a:avLst/>
              <a:gdLst>
                <a:gd name="connsiteX0" fmla="*/ 570368 w 615635"/>
                <a:gd name="connsiteY0" fmla="*/ 199176 h 760491"/>
                <a:gd name="connsiteX1" fmla="*/ 470780 w 615635"/>
                <a:gd name="connsiteY1" fmla="*/ 0 h 760491"/>
                <a:gd name="connsiteX2" fmla="*/ 0 w 615635"/>
                <a:gd name="connsiteY2" fmla="*/ 760491 h 760491"/>
                <a:gd name="connsiteX3" fmla="*/ 615635 w 615635"/>
                <a:gd name="connsiteY3" fmla="*/ 172015 h 760491"/>
                <a:gd name="connsiteX4" fmla="*/ 570368 w 615635"/>
                <a:gd name="connsiteY4" fmla="*/ 199176 h 7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35" h="760491">
                  <a:moveTo>
                    <a:pt x="570368" y="199176"/>
                  </a:moveTo>
                  <a:lnTo>
                    <a:pt x="470780" y="0"/>
                  </a:lnTo>
                  <a:lnTo>
                    <a:pt x="0" y="760491"/>
                  </a:lnTo>
                  <a:lnTo>
                    <a:pt x="615635" y="172015"/>
                  </a:lnTo>
                  <a:lnTo>
                    <a:pt x="570368" y="199176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D596E3C5-7DA8-4FFE-B52D-BB93AF5DB748}"/>
                </a:ext>
              </a:extLst>
            </p:cNvPr>
            <p:cNvSpPr/>
            <p:nvPr/>
          </p:nvSpPr>
          <p:spPr>
            <a:xfrm>
              <a:off x="6323438" y="2476762"/>
              <a:ext cx="2242413" cy="579421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00B0F0"/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PROJECT</a:t>
              </a:r>
            </a:p>
            <a:p>
              <a:pPr algn="ctr">
                <a:lnSpc>
                  <a:spcPct val="85000"/>
                </a:lnSpc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LOCATION</a:t>
              </a:r>
            </a:p>
          </p:txBody>
        </p: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D0653052-7083-4AB8-B30C-CD522164C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65857" y="3547600"/>
            <a:ext cx="280316" cy="22432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36A1BB08-281C-4D11-960E-06542EB568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67922" y="2904071"/>
            <a:ext cx="280316" cy="22432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67F31706-449E-4BFE-8F1D-F9FF307899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60674" y="3008985"/>
            <a:ext cx="257175" cy="20574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xmlns="" id="{4B298F50-8E34-4F37-8331-C148689CC1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36476" y="3017304"/>
            <a:ext cx="257175" cy="20574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A6DB905D-3E9B-421D-8D09-FE592483CA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044130" y="4260266"/>
            <a:ext cx="257175" cy="20574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xmlns="" id="{D932C147-4035-498D-A81B-1460B10B3B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261932" y="2995006"/>
            <a:ext cx="205740" cy="20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27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48D5528-5101-4864-BAD3-6BD10660F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Demolition Disposal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76F8ACA-E38B-4E07-BFA1-F2FDF41C40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8A6CF7-ADD3-4B01-BC1D-F8F1D5089C84}"/>
              </a:ext>
            </a:extLst>
          </p:cNvPr>
          <p:cNvSpPr txBox="1"/>
          <p:nvPr/>
        </p:nvSpPr>
        <p:spPr>
          <a:xfrm>
            <a:off x="193432" y="1451610"/>
            <a:ext cx="3907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Girders:  Recycled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Existing grid deck: Chesapeake Bay Artificial Reef Program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xmlns="" id="{36574A3E-2255-4D67-8FCB-D0FCF4A29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/>
          <a:stretch/>
        </p:blipFill>
        <p:spPr>
          <a:xfrm>
            <a:off x="4301835" y="1428750"/>
            <a:ext cx="4767962" cy="2858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11FC74-3425-4E69-93AC-34EA61DB8EA6}"/>
              </a:ext>
            </a:extLst>
          </p:cNvPr>
          <p:cNvSpPr txBox="1"/>
          <p:nvPr/>
        </p:nvSpPr>
        <p:spPr>
          <a:xfrm>
            <a:off x="4301834" y="4299596"/>
            <a:ext cx="476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F87"/>
                </a:solidFill>
              </a:rPr>
              <a:t>Love Point, Maryland</a:t>
            </a:r>
          </a:p>
          <a:p>
            <a:pPr algn="ctr"/>
            <a:r>
              <a:rPr lang="en-US" dirty="0">
                <a:solidFill>
                  <a:srgbClr val="004F87"/>
                </a:solidFill>
              </a:rPr>
              <a:t>Chesapeake Bay</a:t>
            </a:r>
          </a:p>
        </p:txBody>
      </p:sp>
    </p:spTree>
    <p:extLst>
      <p:ext uri="{BB962C8B-B14F-4D97-AF65-F5344CB8AC3E}">
        <p14:creationId xmlns:p14="http://schemas.microsoft.com/office/powerpoint/2010/main" val="95606088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492C9D4-D278-4724-BE1F-90345086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Construction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ED7CDCB-3A28-42C6-B68B-39236DDAA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xmlns="" id="{78BA993B-52C2-4ED2-BABE-8ED784B2A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817" y="590550"/>
            <a:ext cx="5990507" cy="4495800"/>
          </a:xfrm>
        </p:spPr>
      </p:pic>
    </p:spTree>
    <p:extLst>
      <p:ext uri="{BB962C8B-B14F-4D97-AF65-F5344CB8AC3E}">
        <p14:creationId xmlns:p14="http://schemas.microsoft.com/office/powerpoint/2010/main" val="390613899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57CE0C5-42F0-43DC-B166-8E785EB97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Girder Erection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B6B571B-110B-4312-BD6D-B3E72C6AF8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CDAC00-93AE-4B36-9ACE-8C48B99B268B}"/>
              </a:ext>
            </a:extLst>
          </p:cNvPr>
          <p:cNvSpPr/>
          <p:nvPr/>
        </p:nvSpPr>
        <p:spPr>
          <a:xfrm>
            <a:off x="504094" y="1706563"/>
            <a:ext cx="40737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Steel plate girders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Two-Span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Hammer Head Pier &amp; Column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No Field Splices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Pile Bents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Framed Cross Girders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2900" y="108585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50562343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57CE0C5-42F0-43DC-B166-8E785EB97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Grid Deck Assembly</a:t>
            </a:r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xmlns="" id="{036B9E5A-684D-49CB-B7E2-1E5EF8474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5" y="1486939"/>
            <a:ext cx="4189615" cy="3142211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B6B571B-110B-4312-BD6D-B3E72C6AF8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CDAC00-93AE-4B36-9ACE-8C48B99B268B}"/>
              </a:ext>
            </a:extLst>
          </p:cNvPr>
          <p:cNvSpPr/>
          <p:nvPr/>
        </p:nvSpPr>
        <p:spPr>
          <a:xfrm>
            <a:off x="4822298" y="1962150"/>
            <a:ext cx="4073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Average cycle time for grid deck unit was 11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Estimated cycle time for conventional bridge deck unit was 18 days</a:t>
            </a:r>
          </a:p>
        </p:txBody>
      </p:sp>
    </p:spTree>
    <p:extLst>
      <p:ext uri="{BB962C8B-B14F-4D97-AF65-F5344CB8AC3E}">
        <p14:creationId xmlns:p14="http://schemas.microsoft.com/office/powerpoint/2010/main" val="102271700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57CE0C5-42F0-43DC-B166-8E785EB97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Deck Construction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B6B571B-110B-4312-BD6D-B3E72C6AF8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xmlns="" id="{D2D2685B-2399-488F-950B-FDB6A9AF04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0650"/>
            <a:ext cx="4648200" cy="3483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19150"/>
            <a:ext cx="3124200" cy="22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5569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FD368FE-CB85-470F-A2D7-CD1E66EF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90550"/>
            <a:ext cx="3962400" cy="1447800"/>
          </a:xfrm>
        </p:spPr>
        <p:txBody>
          <a:bodyPr>
            <a:normAutofit/>
          </a:bodyPr>
          <a:lstStyle/>
          <a:p>
            <a:r>
              <a:rPr lang="en-US" sz="3600" dirty="0"/>
              <a:t>Concrete</a:t>
            </a:r>
            <a:br>
              <a:rPr lang="en-US" sz="3600" dirty="0"/>
            </a:br>
            <a:r>
              <a:rPr lang="en-US" sz="3600" dirty="0"/>
              <a:t>Placement</a:t>
            </a:r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xmlns="" id="{894B6574-6A40-4DDE-AEB4-BBAE772D4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69" y="819150"/>
            <a:ext cx="4596938" cy="3445625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6E7A2B8-C2C9-459E-AC0E-F129947C7B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038350"/>
            <a:ext cx="3581400" cy="30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1491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74637"/>
            <a:ext cx="6375400" cy="47815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BA4C4B4-75B2-47DA-853D-D4FA311951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6169818-34F1-42C4-9835-2627989F3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150"/>
            <a:ext cx="8850924" cy="800100"/>
          </a:xfrm>
          <a:solidFill>
            <a:srgbClr val="242852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Completed Structures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462915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26, 2020</a:t>
            </a:r>
          </a:p>
        </p:txBody>
      </p:sp>
    </p:spTree>
    <p:extLst>
      <p:ext uri="{BB962C8B-B14F-4D97-AF65-F5344CB8AC3E}">
        <p14:creationId xmlns:p14="http://schemas.microsoft.com/office/powerpoint/2010/main" val="256002806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BA4C4B4-75B2-47DA-853D-D4FA311951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6169818-34F1-42C4-9835-2627989F3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150"/>
            <a:ext cx="8850924" cy="800100"/>
          </a:xfrm>
          <a:solidFill>
            <a:srgbClr val="242852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Concrete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7217" y="765968"/>
            <a:ext cx="6127753" cy="4595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0219" y="2952750"/>
            <a:ext cx="7772400" cy="1077218"/>
          </a:xfrm>
          <a:prstGeom prst="rect">
            <a:avLst/>
          </a:prstGeom>
          <a:gradFill>
            <a:gsLst>
              <a:gs pos="0">
                <a:srgbClr val="FFC000">
                  <a:alpha val="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Vulcan Materials: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Concrete Production &amp; QC/QA</a:t>
            </a:r>
          </a:p>
        </p:txBody>
      </p:sp>
    </p:spTree>
    <p:extLst>
      <p:ext uri="{BB962C8B-B14F-4D97-AF65-F5344CB8AC3E}">
        <p14:creationId xmlns:p14="http://schemas.microsoft.com/office/powerpoint/2010/main" val="42315591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BA4C4B4-75B2-47DA-853D-D4FA311951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6169818-34F1-42C4-9835-2627989F3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150"/>
            <a:ext cx="8850924" cy="800100"/>
          </a:xfrm>
          <a:solidFill>
            <a:srgbClr val="242852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Concrete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4831" y="883065"/>
            <a:ext cx="6127753" cy="4595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558725"/>
            <a:ext cx="7772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Telebelt</a:t>
            </a:r>
            <a:r>
              <a:rPr lang="en-US" sz="3200" dirty="0">
                <a:solidFill>
                  <a:srgbClr val="002060"/>
                </a:solidFill>
              </a:rPr>
              <a:t> conveyor: can’t pump the mix</a:t>
            </a:r>
          </a:p>
        </p:txBody>
      </p:sp>
      <p:sp>
        <p:nvSpPr>
          <p:cNvPr id="9" name="Up Arrow 8"/>
          <p:cNvSpPr/>
          <p:nvPr/>
        </p:nvSpPr>
        <p:spPr>
          <a:xfrm>
            <a:off x="3505200" y="1657350"/>
            <a:ext cx="304800" cy="2901375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8964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1950"/>
            <a:ext cx="8229600" cy="800100"/>
          </a:xfrm>
        </p:spPr>
        <p:txBody>
          <a:bodyPr/>
          <a:lstStyle/>
          <a:p>
            <a:r>
              <a:rPr lang="en-US" dirty="0"/>
              <a:t>100pcf – Wet vs “Dry” Density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047750"/>
            <a:ext cx="8305800" cy="3886200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en-US" sz="2400" dirty="0"/>
              <a:t>ASTM C567-14 – “Dry” density is “equilibrium” density</a:t>
            </a:r>
          </a:p>
          <a:p>
            <a:r>
              <a:rPr lang="en-US" sz="2400" dirty="0"/>
              <a:t>3.2.1 equilibrium density, the density . . . (at) constant mass. </a:t>
            </a:r>
          </a:p>
          <a:p>
            <a:r>
              <a:rPr lang="en-US" sz="2400" dirty="0"/>
              <a:t>(</a:t>
            </a:r>
            <a:r>
              <a:rPr lang="en-US" dirty="0"/>
              <a:t>NOTE 1</a:t>
            </a:r>
            <a:r>
              <a:rPr lang="en-US" sz="2400" dirty="0"/>
              <a:t>) . . . Decrease in density . . . is due to moisture loss . . . For most structural lightweight concretes, equilibrium density is approached at about 90 days </a:t>
            </a:r>
          </a:p>
          <a:p>
            <a:r>
              <a:rPr lang="en-US" sz="2400" dirty="0"/>
              <a:t>5.1 . . . U.O.W, determine equilibrium density by calculation using the procedures in 9.2.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10230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246A540-A9B8-47C0-B501-4FB99FA3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9BEDD5C-06FB-4309-8840-08899CE0C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1610"/>
            <a:ext cx="4953000" cy="3479292"/>
          </a:xfrm>
        </p:spPr>
        <p:txBody>
          <a:bodyPr>
            <a:normAutofit fontScale="70000" lnSpcReduction="20000"/>
          </a:bodyPr>
          <a:lstStyle/>
          <a:p>
            <a:pPr>
              <a:buClrTx/>
            </a:pPr>
            <a:r>
              <a:rPr lang="en-US" sz="3200" dirty="0"/>
              <a:t>Existing dual bridge steel beam with concrete-filled steel grid deck</a:t>
            </a:r>
          </a:p>
          <a:p>
            <a:pPr>
              <a:buClrTx/>
            </a:pPr>
            <a:endParaRPr lang="en-US" sz="3200" dirty="0"/>
          </a:p>
          <a:p>
            <a:pPr>
              <a:buClrTx/>
            </a:pPr>
            <a:r>
              <a:rPr lang="en-US" sz="3200" dirty="0"/>
              <a:t>Carries I-895 over Patapsco River Flats</a:t>
            </a:r>
          </a:p>
          <a:p>
            <a:pPr>
              <a:buClrTx/>
            </a:pPr>
            <a:endParaRPr lang="en-US" sz="3200" dirty="0"/>
          </a:p>
          <a:p>
            <a:pPr>
              <a:buClrTx/>
            </a:pPr>
            <a:r>
              <a:rPr lang="en-US" sz="3200" dirty="0"/>
              <a:t>Built in 1957, LMC overlay and widened in 1984</a:t>
            </a:r>
          </a:p>
          <a:p>
            <a:pPr>
              <a:buClrTx/>
            </a:pPr>
            <a:endParaRPr lang="en-US" sz="3200" dirty="0"/>
          </a:p>
          <a:p>
            <a:pPr>
              <a:buClrTx/>
            </a:pPr>
            <a:r>
              <a:rPr lang="en-US" sz="3200" dirty="0"/>
              <a:t>About 2380’ long in each direction with 42 simply supported spans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2A3967F-9F2A-4439-977F-67F5E7BE9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B2F501-8593-4DF3-A1E9-2F338A996C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17862" b="22830"/>
          <a:stretch/>
        </p:blipFill>
        <p:spPr>
          <a:xfrm>
            <a:off x="4938227" y="1528364"/>
            <a:ext cx="4191919" cy="256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2247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419100"/>
          </a:xfrm>
        </p:spPr>
        <p:txBody>
          <a:bodyPr>
            <a:normAutofit fontScale="90000"/>
          </a:bodyPr>
          <a:lstStyle/>
          <a:p>
            <a:r>
              <a:rPr lang="en-US" dirty="0"/>
              <a:t>100pcf “dry”: What’s the equivalent “wet” Density in the field?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7068"/>
            <a:ext cx="4343400" cy="3243834"/>
          </a:xfrm>
        </p:spPr>
        <p:txBody>
          <a:bodyPr/>
          <a:lstStyle/>
          <a:p>
            <a:r>
              <a:rPr lang="en-US" sz="3200" dirty="0"/>
              <a:t>The correlation is in ASTM C567.</a:t>
            </a:r>
          </a:p>
          <a:p>
            <a:r>
              <a:rPr lang="en-US" sz="3600" dirty="0"/>
              <a:t>No cylinders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276350"/>
            <a:ext cx="2924908" cy="34101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6802448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5750"/>
            <a:ext cx="8229600" cy="800100"/>
          </a:xfrm>
        </p:spPr>
        <p:txBody>
          <a:bodyPr/>
          <a:lstStyle/>
          <a:p>
            <a:r>
              <a:rPr lang="en-US" dirty="0"/>
              <a:t>Mix Proportions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44304" y="1047750"/>
            <a:ext cx="6123296" cy="39638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248400" y="3257550"/>
            <a:ext cx="1219200" cy="533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1615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Allowable wet density &lt;107pcf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276350"/>
            <a:ext cx="7048500" cy="1409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800350"/>
            <a:ext cx="2589229" cy="1219200"/>
          </a:xfrm>
          <a:prstGeom prst="rect">
            <a:avLst/>
          </a:prstGeom>
        </p:spPr>
      </p:pic>
      <p:sp>
        <p:nvSpPr>
          <p:cNvPr id="7" name="Line Callout 2 6"/>
          <p:cNvSpPr/>
          <p:nvPr/>
        </p:nvSpPr>
        <p:spPr>
          <a:xfrm>
            <a:off x="3429000" y="3105150"/>
            <a:ext cx="5181600" cy="1828800"/>
          </a:xfrm>
          <a:prstGeom prst="borderCallout2">
            <a:avLst>
              <a:gd name="adj1" fmla="val -515"/>
              <a:gd name="adj2" fmla="val 46784"/>
              <a:gd name="adj3" fmla="val -16568"/>
              <a:gd name="adj4" fmla="val 53968"/>
              <a:gd name="adj5" fmla="val -40410"/>
              <a:gd name="adj6" fmla="val 5032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102.0 – 93.9 =8.1 </a:t>
            </a:r>
            <a:r>
              <a:rPr lang="en-US" sz="3200" dirty="0" err="1"/>
              <a:t>pcf</a:t>
            </a:r>
            <a:r>
              <a:rPr lang="en-US" sz="3200" dirty="0"/>
              <a:t>,</a:t>
            </a:r>
          </a:p>
          <a:p>
            <a:pPr algn="ctr"/>
            <a:r>
              <a:rPr lang="en-US" sz="3200" dirty="0"/>
              <a:t>100.0 + 8.1 =108.1 </a:t>
            </a:r>
            <a:r>
              <a:rPr lang="en-US" sz="3200" dirty="0" err="1"/>
              <a:t>pcf</a:t>
            </a:r>
            <a:endParaRPr lang="en-US" sz="3200" dirty="0"/>
          </a:p>
          <a:p>
            <a:pPr algn="ctr"/>
            <a:r>
              <a:rPr lang="en-US" sz="3200" dirty="0"/>
              <a:t>Safety margin = 1.1 </a:t>
            </a:r>
            <a:r>
              <a:rPr lang="en-US" sz="3200" dirty="0" err="1"/>
              <a:t>pcf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074125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Free Moisture in the LW Aggregates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Coarse: towel dry to SSD</a:t>
            </a:r>
          </a:p>
          <a:p>
            <a:r>
              <a:rPr lang="en-US" sz="3200" dirty="0"/>
              <a:t>Fine: Centrifuge @3000rpm for 3 min.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76" y="1711394"/>
            <a:ext cx="2186247" cy="291361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61557"/>
            <a:ext cx="2362200" cy="1771650"/>
          </a:xfrm>
          <a:prstGeom prst="rect">
            <a:avLst/>
          </a:prstGeom>
          <a:scene3d>
            <a:camera prst="orthographicFront">
              <a:rot lat="5400000" lon="0" rev="0"/>
            </a:camera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38350"/>
            <a:ext cx="2946400" cy="22098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61026371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48D5528-5101-4864-BAD3-6BD10660F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Conclusion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2E6E425-49FD-42E5-8888-B687A5BB95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DE3E93D-8E75-4F5A-8773-0B67BBED26B4}"/>
              </a:ext>
            </a:extLst>
          </p:cNvPr>
          <p:cNvSpPr/>
          <p:nvPr/>
        </p:nvSpPr>
        <p:spPr>
          <a:xfrm>
            <a:off x="304800" y="1352550"/>
            <a:ext cx="8382000" cy="3429000"/>
          </a:xfrm>
          <a:prstGeom prst="rect">
            <a:avLst/>
          </a:prstGeom>
        </p:spPr>
        <p:txBody>
          <a:bodyPr wrap="square">
            <a:normAutofit fontScale="40000" lnSpcReduction="20000"/>
          </a:bodyPr>
          <a:lstStyle/>
          <a:p>
            <a:pPr marL="257175" indent="-2571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5100" dirty="0"/>
              <a:t>Collaboration with the Material Manufacturers during design phase</a:t>
            </a:r>
          </a:p>
          <a:p>
            <a:pPr>
              <a:buClr>
                <a:schemeClr val="tx2"/>
              </a:buClr>
            </a:pPr>
            <a:endParaRPr lang="en-US" sz="5100" dirty="0"/>
          </a:p>
          <a:p>
            <a:pPr marL="257175" indent="-2571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5100" dirty="0"/>
              <a:t>Understanding Material Constraints</a:t>
            </a:r>
          </a:p>
          <a:p>
            <a:pPr>
              <a:buClr>
                <a:schemeClr val="tx2"/>
              </a:buClr>
            </a:pPr>
            <a:endParaRPr lang="en-US" sz="5100" dirty="0"/>
          </a:p>
          <a:p>
            <a:pPr marL="257175" indent="-2571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5100" dirty="0"/>
              <a:t>The specifications should require the presence of the lightweight aggregate manufacturer, ready mix producer, design engineer and the contractor at the deck pour meeting</a:t>
            </a:r>
          </a:p>
          <a:p>
            <a:pPr marL="257175" indent="-257175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257175" indent="-2571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5100" dirty="0"/>
              <a:t>Use of grid deck accelerated construction</a:t>
            </a:r>
          </a:p>
          <a:p>
            <a:pPr marL="257175" indent="-257175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257175" indent="-2571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5100" dirty="0"/>
              <a:t>Construction duration for deck placement was reduced by about 38% in comparison to conventional concrete deck</a:t>
            </a:r>
          </a:p>
          <a:p>
            <a:pPr>
              <a:buClr>
                <a:schemeClr val="tx2"/>
              </a:buClr>
            </a:pPr>
            <a:endParaRPr lang="en-US" sz="15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19448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2E6E425-49FD-42E5-8888-B687A5BB95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-1085850"/>
            <a:ext cx="9982200" cy="74866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48D5528-5101-4864-BAD3-6BD10660F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361950"/>
            <a:ext cx="3771900" cy="1295400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5556332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81FE22D7-6206-4364-99BA-715FC336C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432" y="1614967"/>
            <a:ext cx="4743089" cy="262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FF2326EF-7A39-488E-AC51-5B01473AE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r="13757"/>
          <a:stretch/>
        </p:blipFill>
        <p:spPr bwMode="auto">
          <a:xfrm>
            <a:off x="5027472" y="1614967"/>
            <a:ext cx="3928942" cy="262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915BC709-739C-4483-BAE1-57B7EA3D1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Condition of the Existing Bridge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63F0A59A-8E46-45B9-9224-BFA9B785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4400550"/>
            <a:ext cx="8850924" cy="530351"/>
          </a:xfrm>
        </p:spPr>
        <p:txBody>
          <a:bodyPr>
            <a:normAutofit/>
          </a:bodyPr>
          <a:lstStyle/>
          <a:p>
            <a:pPr marL="0" indent="0">
              <a:buClr>
                <a:schemeClr val="tx2"/>
              </a:buClr>
              <a:buNone/>
            </a:pPr>
            <a:r>
              <a:rPr lang="en-US" sz="2400" dirty="0"/>
              <a:t>Existing deck in poor condition</a:t>
            </a:r>
            <a:endParaRPr lang="en-US" sz="3200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6C80533-9415-40D9-83F2-796E658435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1231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19D3B6FD-304B-479E-8DA3-F98D540B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Condition of the Existing Bridge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668B93C4-2C4B-4075-8DD3-A2EB978DA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4403856"/>
            <a:ext cx="8850924" cy="527046"/>
          </a:xfrm>
        </p:spPr>
        <p:txBody>
          <a:bodyPr vert="horz">
            <a:normAutofit/>
          </a:bodyPr>
          <a:lstStyle/>
          <a:p>
            <a:pPr marL="0" indent="0">
              <a:buClr>
                <a:schemeClr val="tx2"/>
              </a:buClr>
              <a:buNone/>
            </a:pPr>
            <a:r>
              <a:rPr lang="en-US" sz="2400" dirty="0"/>
              <a:t>Existing superstructure in poor condition</a:t>
            </a:r>
            <a:endParaRPr lang="en-US" sz="2000" dirty="0"/>
          </a:p>
          <a:p>
            <a:pPr marL="109728" indent="0">
              <a:buClr>
                <a:schemeClr val="tx2"/>
              </a:buClr>
              <a:buNone/>
            </a:pPr>
            <a:endParaRPr lang="en-US" sz="2000" dirty="0"/>
          </a:p>
          <a:p>
            <a:pPr marL="109728" indent="0">
              <a:buClr>
                <a:schemeClr val="tx2"/>
              </a:buClr>
              <a:buNone/>
            </a:pP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497AA9E-D293-4BBC-830D-62ED745491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796C131-B523-4297-9059-F37671648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19" y="1352550"/>
            <a:ext cx="4022279" cy="2987348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xmlns="" id="{BF6FCACD-429A-43CB-B7B8-6836EA2D5097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4684932" y="1352550"/>
            <a:ext cx="3989749" cy="298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261300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6D059E5-1139-4D1A-B11D-6C93B941F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r>
              <a:rPr lang="en-US" sz="3600" dirty="0"/>
              <a:t>Condition of the Existing Bridge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5797937-9D43-49C3-BE19-C13314F42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4400550"/>
            <a:ext cx="8850924" cy="530352"/>
          </a:xfrm>
        </p:spPr>
        <p:txBody>
          <a:bodyPr>
            <a:normAutofit/>
          </a:bodyPr>
          <a:lstStyle/>
          <a:p>
            <a:pPr marL="0" indent="0">
              <a:buClr>
                <a:schemeClr val="tx2"/>
              </a:buClr>
              <a:buNone/>
            </a:pPr>
            <a:r>
              <a:rPr lang="en-US" sz="2400" dirty="0"/>
              <a:t>Existing superstructure in poor condition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3C4AC7D-3613-4EF0-A296-0CAE44C28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6B12F72B-1DF2-478A-9AD2-3BCE81B93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8554" y="1598031"/>
            <a:ext cx="3016651" cy="22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829B7727-EFC9-425B-B410-3F6735E1D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6567" y="1598031"/>
            <a:ext cx="3016650" cy="22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5919DD1-AE42-4643-9A89-88BDEC6E5F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22"/>
          <a:stretch/>
        </p:blipFill>
        <p:spPr>
          <a:xfrm>
            <a:off x="6374580" y="1591400"/>
            <a:ext cx="2610221" cy="22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7265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3E4775C-CEE5-4062-AB6E-58622386F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Condition of the Existing Bridge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BC108F3-5E29-43C0-9155-E824539250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97A07B-2172-4B83-93DD-098C17A88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52550"/>
            <a:ext cx="3700605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AAA1E5-43DB-45D4-9534-AD4D33426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080" y="1354989"/>
            <a:ext cx="3621826" cy="27432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07E86FD-DD7E-42AD-856A-4CEB5AB7E081}"/>
              </a:ext>
            </a:extLst>
          </p:cNvPr>
          <p:cNvSpPr txBox="1">
            <a:spLocks/>
          </p:cNvSpPr>
          <p:nvPr/>
        </p:nvSpPr>
        <p:spPr>
          <a:xfrm>
            <a:off x="152400" y="4151844"/>
            <a:ext cx="8675551" cy="968232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Georgia"/>
              <a:buNone/>
            </a:pPr>
            <a:r>
              <a:rPr lang="en-US" sz="7200" dirty="0"/>
              <a:t>Existing substructure in fair condition</a:t>
            </a:r>
          </a:p>
          <a:p>
            <a:pPr marL="0" indent="0" fontAlgn="auto">
              <a:spcAft>
                <a:spcPts val="0"/>
              </a:spcAft>
              <a:buFont typeface="Georgia"/>
              <a:buNone/>
            </a:pPr>
            <a:r>
              <a:rPr lang="en-US" sz="7200" i="1" dirty="0">
                <a:solidFill>
                  <a:schemeClr val="bg2">
                    <a:lumMod val="50000"/>
                  </a:schemeClr>
                </a:solidFill>
              </a:rPr>
              <a:t>Substructure rehabilitation contract (HT-2454) completed, raising the rating to satisfactory condition</a:t>
            </a:r>
          </a:p>
          <a:p>
            <a:pPr marL="109728" indent="0" fontAlgn="auto">
              <a:spcAft>
                <a:spcPts val="0"/>
              </a:spcAft>
              <a:buFont typeface="Georgia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263490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F521E7-FA8A-4E91-B670-DA5DEAC0E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698" y="1451610"/>
            <a:ext cx="4179346" cy="31013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5565" y="1657350"/>
            <a:ext cx="3769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1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1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90BD2384-4530-4792-9815-D7F0F29F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Typical Existing Superstructure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37DFD56-D510-452B-BBF4-BF516525A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1610"/>
            <a:ext cx="4648200" cy="3479292"/>
          </a:xfrm>
        </p:spPr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42 span steel multi- beam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Concrete filled steel grid deck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56BABA-9084-495C-B0BE-822C406EE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CB59C-4653-43CB-8BF9-E201E581AB0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903112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EEFD162-EDAF-40F1-8DE6-8C07E9AEC8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1_White with Blue Bar Segoe Template</Template>
  <TotalTime>1216</TotalTime>
  <Words>1119</Words>
  <Application>Microsoft Office PowerPoint</Application>
  <PresentationFormat>On-screen Show (16:9)</PresentationFormat>
  <Paragraphs>304</Paragraphs>
  <Slides>45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Urban</vt:lpstr>
      <vt:lpstr>PowerPoint Presentation</vt:lpstr>
      <vt:lpstr>Project Location</vt:lpstr>
      <vt:lpstr>Project Location</vt:lpstr>
      <vt:lpstr>Overview</vt:lpstr>
      <vt:lpstr>Condition of the Existing Bridge</vt:lpstr>
      <vt:lpstr>Condition of the Existing Bridge</vt:lpstr>
      <vt:lpstr>Condition of the Existing Bridge</vt:lpstr>
      <vt:lpstr>Condition of the Existing Bridge</vt:lpstr>
      <vt:lpstr>Typical Existing Superstructure</vt:lpstr>
      <vt:lpstr>Typical Existing Substructure</vt:lpstr>
      <vt:lpstr>Superstructure Rehabilitation Study</vt:lpstr>
      <vt:lpstr>Replacement Options</vt:lpstr>
      <vt:lpstr>Rehabilitation Study - Sequence of Construction</vt:lpstr>
      <vt:lpstr>MOTAA During Replacement</vt:lpstr>
      <vt:lpstr>Superstructure Rehabilitation Study – Constraints/Goals</vt:lpstr>
      <vt:lpstr>Substructure Evaluation</vt:lpstr>
      <vt:lpstr>Pile Layout</vt:lpstr>
      <vt:lpstr>Superstructure Rehabilitation Constraint</vt:lpstr>
      <vt:lpstr>Proposed Bridge Replacement</vt:lpstr>
      <vt:lpstr>Design Phase</vt:lpstr>
      <vt:lpstr>Design Phase - Grid Deck</vt:lpstr>
      <vt:lpstr>Design Phase - Superstructure</vt:lpstr>
      <vt:lpstr>Design Phase - All Lightweight Concrete</vt:lpstr>
      <vt:lpstr>Design Phase – All-Lightweight Concrete</vt:lpstr>
      <vt:lpstr>Project Background</vt:lpstr>
      <vt:lpstr>Construction Phase</vt:lpstr>
      <vt:lpstr>Construction Phase</vt:lpstr>
      <vt:lpstr>Work Plan</vt:lpstr>
      <vt:lpstr>Demolition</vt:lpstr>
      <vt:lpstr>Demolition Disposal</vt:lpstr>
      <vt:lpstr>Construction</vt:lpstr>
      <vt:lpstr>Girder Erection</vt:lpstr>
      <vt:lpstr>Grid Deck Assembly</vt:lpstr>
      <vt:lpstr>Deck Construction</vt:lpstr>
      <vt:lpstr>Concrete Placement</vt:lpstr>
      <vt:lpstr>Completed Structures</vt:lpstr>
      <vt:lpstr>Concrete</vt:lpstr>
      <vt:lpstr>Concrete</vt:lpstr>
      <vt:lpstr>100pcf – Wet vs “Dry” Density</vt:lpstr>
      <vt:lpstr>100pcf “dry”: What’s the equivalent “wet” Density in the field?</vt:lpstr>
      <vt:lpstr>Mix Proportions</vt:lpstr>
      <vt:lpstr>Allowable wet density &lt;107pcf</vt:lpstr>
      <vt:lpstr>Free Moisture in the LW Aggregates</vt:lpstr>
      <vt:lpstr>Conclusion</vt:lpstr>
      <vt:lpstr>Questions?</vt:lpstr>
    </vt:vector>
  </TitlesOfParts>
  <Company>Nalco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dbloom</dc:creator>
  <cp:lastModifiedBy>MRMCA Mindy</cp:lastModifiedBy>
  <cp:revision>110</cp:revision>
  <cp:lastPrinted>2020-01-23T20:18:55Z</cp:lastPrinted>
  <dcterms:created xsi:type="dcterms:W3CDTF">2012-02-08T22:06:10Z</dcterms:created>
  <dcterms:modified xsi:type="dcterms:W3CDTF">2020-02-03T22:23:29Z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TC102867899990</vt:lpwstr>
  </property>
</Properties>
</file>