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93.jpg" ContentType="image/gif"/>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36"/>
  </p:notesMasterIdLst>
  <p:sldIdLst>
    <p:sldId id="314" r:id="rId3"/>
    <p:sldId id="2266" r:id="rId4"/>
    <p:sldId id="2267" r:id="rId5"/>
    <p:sldId id="317" r:id="rId6"/>
    <p:sldId id="2268" r:id="rId7"/>
    <p:sldId id="2269" r:id="rId8"/>
    <p:sldId id="268" r:id="rId9"/>
    <p:sldId id="839" r:id="rId10"/>
    <p:sldId id="2270" r:id="rId11"/>
    <p:sldId id="2271" r:id="rId12"/>
    <p:sldId id="324" r:id="rId13"/>
    <p:sldId id="836" r:id="rId14"/>
    <p:sldId id="683" r:id="rId15"/>
    <p:sldId id="850" r:id="rId16"/>
    <p:sldId id="312" r:id="rId17"/>
    <p:sldId id="690" r:id="rId18"/>
    <p:sldId id="691" r:id="rId19"/>
    <p:sldId id="283" r:id="rId20"/>
    <p:sldId id="692" r:id="rId21"/>
    <p:sldId id="318" r:id="rId22"/>
    <p:sldId id="782" r:id="rId23"/>
    <p:sldId id="784" r:id="rId24"/>
    <p:sldId id="2272" r:id="rId25"/>
    <p:sldId id="2273" r:id="rId26"/>
    <p:sldId id="845" r:id="rId27"/>
    <p:sldId id="844" r:id="rId28"/>
    <p:sldId id="843" r:id="rId29"/>
    <p:sldId id="846" r:id="rId30"/>
    <p:sldId id="847" r:id="rId31"/>
    <p:sldId id="774" r:id="rId32"/>
    <p:sldId id="695" r:id="rId33"/>
    <p:sldId id="2274" r:id="rId34"/>
    <p:sldId id="315"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7F1C"/>
    <a:srgbClr val="8D9293"/>
    <a:srgbClr val="8B95AA"/>
    <a:srgbClr val="98A9C2"/>
    <a:srgbClr val="8C9192"/>
    <a:srgbClr val="939BA0"/>
    <a:srgbClr val="CC6109"/>
    <a:srgbClr val="FFCC00"/>
    <a:srgbClr val="4BACC6"/>
    <a:srgbClr val="0EB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626" autoAdjust="0"/>
    <p:restoredTop sz="82434" autoAdjust="0"/>
  </p:normalViewPr>
  <p:slideViewPr>
    <p:cSldViewPr>
      <p:cViewPr>
        <p:scale>
          <a:sx n="83" d="100"/>
          <a:sy n="83" d="100"/>
        </p:scale>
        <p:origin x="-514" y="-5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Users\seanmonkman\Google%20Drive\Corporate\Applications%20and%20Events\LafargeHolcim%20Accelerator\WBCSD%20CSI%202018%20adapted%20figures.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Users\seanmonkman\Google%20Drive\Technical%20Services\Ready%20Mix\_Customers%20\Wet%20mix%20trial%20comparison%20pilots%20to%20June%202015.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Users\seanmonkman\Google%20Drive\Technical%20Services\Ready%20Mix\_Customers%20\TC%20-%20Thomas%20Concrete%20(GA)\Doraville%20GA\Trial%20Data\02%20February%202016%20Commissioning%20Data\160223%20Thomas%20Commissioning%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131179885654516E-2"/>
          <c:y val="3.4849055196463107E-2"/>
          <c:w val="0.78315136398331942"/>
          <c:h val="0.81922769803904838"/>
        </c:manualLayout>
      </c:layout>
      <c:areaChart>
        <c:grouping val="stacked"/>
        <c:varyColors val="0"/>
        <c:ser>
          <c:idx val="0"/>
          <c:order val="2"/>
          <c:tx>
            <c:strRef>
              <c:f>'WBCSD CSI 2018 2DS'!$O$35</c:f>
              <c:strCache>
                <c:ptCount val="1"/>
                <c:pt idx="0">
                  <c:v>Emissions</c:v>
                </c:pt>
              </c:strCache>
            </c:strRef>
          </c:tx>
          <c:spPr>
            <a:noFill/>
            <a:ln>
              <a:noFill/>
            </a:ln>
            <a:effectLst/>
          </c:spPr>
          <c:cat>
            <c:numRef>
              <c:f>'WBCSD CSI 2018 2DS'!$P$34:$W$34</c:f>
              <c:numCache>
                <c:formatCode>General</c:formatCode>
                <c:ptCount val="8"/>
                <c:pt idx="0">
                  <c:v>2015</c:v>
                </c:pt>
                <c:pt idx="1">
                  <c:v>2020</c:v>
                </c:pt>
                <c:pt idx="2">
                  <c:v>2025</c:v>
                </c:pt>
                <c:pt idx="3">
                  <c:v>2030</c:v>
                </c:pt>
                <c:pt idx="4">
                  <c:v>2035</c:v>
                </c:pt>
                <c:pt idx="5">
                  <c:v>2040</c:v>
                </c:pt>
                <c:pt idx="6">
                  <c:v>2045</c:v>
                </c:pt>
                <c:pt idx="7">
                  <c:v>2050</c:v>
                </c:pt>
              </c:numCache>
            </c:numRef>
          </c:cat>
          <c:val>
            <c:numRef>
              <c:f>'WBCSD CSI 2018 2DS'!$P$35:$W$35</c:f>
              <c:numCache>
                <c:formatCode>General</c:formatCode>
                <c:ptCount val="8"/>
                <c:pt idx="0">
                  <c:v>2230</c:v>
                </c:pt>
                <c:pt idx="1">
                  <c:v>2270</c:v>
                </c:pt>
                <c:pt idx="2">
                  <c:v>2220</c:v>
                </c:pt>
                <c:pt idx="3">
                  <c:v>2200</c:v>
                </c:pt>
                <c:pt idx="4">
                  <c:v>2135</c:v>
                </c:pt>
                <c:pt idx="5">
                  <c:v>2055</c:v>
                </c:pt>
                <c:pt idx="6">
                  <c:v>1890</c:v>
                </c:pt>
                <c:pt idx="7">
                  <c:v>1700</c:v>
                </c:pt>
              </c:numCache>
            </c:numRef>
          </c:val>
          <c:extLst xmlns:c16r2="http://schemas.microsoft.com/office/drawing/2015/06/chart">
            <c:ext xmlns:c16="http://schemas.microsoft.com/office/drawing/2014/chart" uri="{C3380CC4-5D6E-409C-BE32-E72D297353CC}">
              <c16:uniqueId val="{00000000-D35F-7B46-8344-28FA64271E99}"/>
            </c:ext>
          </c:extLst>
        </c:ser>
        <c:ser>
          <c:idx val="1"/>
          <c:order val="3"/>
          <c:tx>
            <c:strRef>
              <c:f>'WBCSD CSI 2018 2DS'!$O$36</c:f>
              <c:strCache>
                <c:ptCount val="1"/>
                <c:pt idx="0">
                  <c:v>CCUS</c:v>
                </c:pt>
              </c:strCache>
            </c:strRef>
          </c:tx>
          <c:spPr>
            <a:solidFill>
              <a:schemeClr val="accent2"/>
            </a:solidFill>
            <a:ln>
              <a:noFill/>
            </a:ln>
            <a:effectLst/>
          </c:spP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35F-7B46-8344-28FA64271E99}"/>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35F-7B46-8344-28FA64271E99}"/>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35F-7B46-8344-28FA64271E99}"/>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D35F-7B46-8344-28FA64271E99}"/>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D35F-7B46-8344-28FA64271E99}"/>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D35F-7B46-8344-28FA64271E99}"/>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35F-7B46-8344-28FA64271E99}"/>
                </c:ext>
              </c:extLst>
            </c:dLbl>
            <c:dLbl>
              <c:idx val="7"/>
              <c:layout>
                <c:manualLayout>
                  <c:x val="5.8012731961136439E-2"/>
                  <c:y val="7.3026860218922615E-2"/>
                </c:manualLayout>
              </c:layout>
              <c:tx>
                <c:rich>
                  <a:bodyPr/>
                  <a:lstStyle/>
                  <a:p>
                    <a:r>
                      <a:rPr lang="en-US"/>
                      <a:t>CCUS 48%</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D35F-7B46-8344-28FA64271E99}"/>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'WBCSD CSI 2018 2DS'!$P$34:$W$34</c:f>
              <c:numCache>
                <c:formatCode>General</c:formatCode>
                <c:ptCount val="8"/>
                <c:pt idx="0">
                  <c:v>2015</c:v>
                </c:pt>
                <c:pt idx="1">
                  <c:v>2020</c:v>
                </c:pt>
                <c:pt idx="2">
                  <c:v>2025</c:v>
                </c:pt>
                <c:pt idx="3">
                  <c:v>2030</c:v>
                </c:pt>
                <c:pt idx="4">
                  <c:v>2035</c:v>
                </c:pt>
                <c:pt idx="5">
                  <c:v>2040</c:v>
                </c:pt>
                <c:pt idx="6">
                  <c:v>2045</c:v>
                </c:pt>
                <c:pt idx="7">
                  <c:v>2050</c:v>
                </c:pt>
              </c:numCache>
            </c:numRef>
          </c:cat>
          <c:val>
            <c:numRef>
              <c:f>'WBCSD CSI 2018 2DS'!$P$36:$W$36</c:f>
              <c:numCache>
                <c:formatCode>0</c:formatCode>
                <c:ptCount val="8"/>
                <c:pt idx="0">
                  <c:v>0</c:v>
                </c:pt>
                <c:pt idx="1">
                  <c:v>0</c:v>
                </c:pt>
                <c:pt idx="2">
                  <c:v>0</c:v>
                </c:pt>
                <c:pt idx="3">
                  <c:v>0</c:v>
                </c:pt>
                <c:pt idx="4">
                  <c:v>25</c:v>
                </c:pt>
                <c:pt idx="5">
                  <c:v>85</c:v>
                </c:pt>
                <c:pt idx="6">
                  <c:v>240</c:v>
                </c:pt>
                <c:pt idx="7">
                  <c:v>415</c:v>
                </c:pt>
              </c:numCache>
            </c:numRef>
          </c:val>
          <c:extLst xmlns:c16r2="http://schemas.microsoft.com/office/drawing/2015/06/chart">
            <c:ext xmlns:c16="http://schemas.microsoft.com/office/drawing/2014/chart" uri="{C3380CC4-5D6E-409C-BE32-E72D297353CC}">
              <c16:uniqueId val="{00000009-D35F-7B46-8344-28FA64271E99}"/>
            </c:ext>
          </c:extLst>
        </c:ser>
        <c:ser>
          <c:idx val="2"/>
          <c:order val="4"/>
          <c:tx>
            <c:strRef>
              <c:f>'WBCSD CSI 2018 2DS'!$O$37</c:f>
              <c:strCache>
                <c:ptCount val="1"/>
                <c:pt idx="0">
                  <c:v>SCMs</c:v>
                </c:pt>
              </c:strCache>
            </c:strRef>
          </c:tx>
          <c:spPr>
            <a:solidFill>
              <a:schemeClr val="accent3"/>
            </a:solidFill>
            <a:ln>
              <a:noFill/>
            </a:ln>
            <a:effectLst/>
          </c:spPr>
          <c:dLbls>
            <c:dLbl>
              <c:idx val="7"/>
              <c:layout>
                <c:manualLayout>
                  <c:x val="7.1034673297416667E-2"/>
                  <c:y val="6.9258126565462264E-2"/>
                </c:manualLayout>
              </c:layout>
              <c:tx>
                <c:rich>
                  <a:bodyPr/>
                  <a:lstStyle/>
                  <a:p>
                    <a:r>
                      <a:rPr lang="en-US"/>
                      <a:t>SCMs 37%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D35F-7B46-8344-28FA64271E99}"/>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'WBCSD CSI 2018 2DS'!$P$34:$W$34</c:f>
              <c:numCache>
                <c:formatCode>General</c:formatCode>
                <c:ptCount val="8"/>
                <c:pt idx="0">
                  <c:v>2015</c:v>
                </c:pt>
                <c:pt idx="1">
                  <c:v>2020</c:v>
                </c:pt>
                <c:pt idx="2">
                  <c:v>2025</c:v>
                </c:pt>
                <c:pt idx="3">
                  <c:v>2030</c:v>
                </c:pt>
                <c:pt idx="4">
                  <c:v>2035</c:v>
                </c:pt>
                <c:pt idx="5">
                  <c:v>2040</c:v>
                </c:pt>
                <c:pt idx="6">
                  <c:v>2045</c:v>
                </c:pt>
                <c:pt idx="7">
                  <c:v>2050</c:v>
                </c:pt>
              </c:numCache>
            </c:numRef>
          </c:cat>
          <c:val>
            <c:numRef>
              <c:f>'WBCSD CSI 2018 2DS'!$P$37:$W$37</c:f>
              <c:numCache>
                <c:formatCode>0</c:formatCode>
                <c:ptCount val="8"/>
                <c:pt idx="0">
                  <c:v>0</c:v>
                </c:pt>
                <c:pt idx="1">
                  <c:v>5</c:v>
                </c:pt>
                <c:pt idx="2">
                  <c:v>30</c:v>
                </c:pt>
                <c:pt idx="3">
                  <c:v>45</c:v>
                </c:pt>
                <c:pt idx="4">
                  <c:v>80</c:v>
                </c:pt>
                <c:pt idx="5">
                  <c:v>110</c:v>
                </c:pt>
                <c:pt idx="6">
                  <c:v>130</c:v>
                </c:pt>
                <c:pt idx="7">
                  <c:v>145</c:v>
                </c:pt>
              </c:numCache>
            </c:numRef>
          </c:val>
          <c:extLst xmlns:c16r2="http://schemas.microsoft.com/office/drawing/2015/06/chart">
            <c:ext xmlns:c16="http://schemas.microsoft.com/office/drawing/2014/chart" uri="{C3380CC4-5D6E-409C-BE32-E72D297353CC}">
              <c16:uniqueId val="{0000000B-D35F-7B46-8344-28FA64271E99}"/>
            </c:ext>
          </c:extLst>
        </c:ser>
        <c:ser>
          <c:idx val="3"/>
          <c:order val="5"/>
          <c:tx>
            <c:strRef>
              <c:f>'WBCSD CSI 2018 2DS'!$O$38</c:f>
              <c:strCache>
                <c:ptCount val="1"/>
                <c:pt idx="0">
                  <c:v>Fuel switching</c:v>
                </c:pt>
              </c:strCache>
            </c:strRef>
          </c:tx>
          <c:spPr>
            <a:solidFill>
              <a:schemeClr val="accent4"/>
            </a:solidFill>
            <a:ln>
              <a:noFill/>
            </a:ln>
            <a:effectLst/>
          </c:spPr>
          <c:dLbls>
            <c:dLbl>
              <c:idx val="7"/>
              <c:layout>
                <c:manualLayout>
                  <c:x val="6.0364576138508888E-2"/>
                  <c:y val="1.019788826923876E-2"/>
                </c:manualLayout>
              </c:layout>
              <c:tx>
                <c:rich>
                  <a:bodyPr/>
                  <a:lstStyle/>
                  <a:p>
                    <a:r>
                      <a:rPr lang="en-US" sz="900" dirty="0">
                        <a:latin typeface="Open Sans" panose="020B0606030504020204" pitchFamily="34" charset="0"/>
                        <a:ea typeface="Open Sans" panose="020B0606030504020204" pitchFamily="34" charset="0"/>
                        <a:cs typeface="Open Sans" panose="020B0606030504020204" pitchFamily="34" charset="0"/>
                      </a:rPr>
                      <a:t>Fuel Switching 12%</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12670580651102822"/>
                      <c:h val="5.4991351037183618E-2"/>
                    </c:manualLayout>
                  </c15:layout>
                </c:ext>
                <c:ext xmlns:c16="http://schemas.microsoft.com/office/drawing/2014/chart" uri="{C3380CC4-5D6E-409C-BE32-E72D297353CC}">
                  <c16:uniqueId val="{0000000C-D35F-7B46-8344-28FA64271E99}"/>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'WBCSD CSI 2018 2DS'!$P$34:$W$34</c:f>
              <c:numCache>
                <c:formatCode>General</c:formatCode>
                <c:ptCount val="8"/>
                <c:pt idx="0">
                  <c:v>2015</c:v>
                </c:pt>
                <c:pt idx="1">
                  <c:v>2020</c:v>
                </c:pt>
                <c:pt idx="2">
                  <c:v>2025</c:v>
                </c:pt>
                <c:pt idx="3">
                  <c:v>2030</c:v>
                </c:pt>
                <c:pt idx="4">
                  <c:v>2035</c:v>
                </c:pt>
                <c:pt idx="5">
                  <c:v>2040</c:v>
                </c:pt>
                <c:pt idx="6">
                  <c:v>2045</c:v>
                </c:pt>
                <c:pt idx="7">
                  <c:v>2050</c:v>
                </c:pt>
              </c:numCache>
            </c:numRef>
          </c:cat>
          <c:val>
            <c:numRef>
              <c:f>'WBCSD CSI 2018 2DS'!$P$38:$W$38</c:f>
              <c:numCache>
                <c:formatCode>0</c:formatCode>
                <c:ptCount val="8"/>
                <c:pt idx="0">
                  <c:v>0</c:v>
                </c:pt>
                <c:pt idx="1">
                  <c:v>0</c:v>
                </c:pt>
                <c:pt idx="2">
                  <c:v>2</c:v>
                </c:pt>
                <c:pt idx="3">
                  <c:v>20</c:v>
                </c:pt>
                <c:pt idx="4">
                  <c:v>20</c:v>
                </c:pt>
                <c:pt idx="5">
                  <c:v>35</c:v>
                </c:pt>
                <c:pt idx="6">
                  <c:v>40</c:v>
                </c:pt>
                <c:pt idx="7">
                  <c:v>50</c:v>
                </c:pt>
              </c:numCache>
            </c:numRef>
          </c:val>
          <c:extLst xmlns:c16r2="http://schemas.microsoft.com/office/drawing/2015/06/chart">
            <c:ext xmlns:c16="http://schemas.microsoft.com/office/drawing/2014/chart" uri="{C3380CC4-5D6E-409C-BE32-E72D297353CC}">
              <c16:uniqueId val="{0000000D-D35F-7B46-8344-28FA64271E99}"/>
            </c:ext>
          </c:extLst>
        </c:ser>
        <c:ser>
          <c:idx val="4"/>
          <c:order val="6"/>
          <c:tx>
            <c:strRef>
              <c:f>'WBCSD CSI 2018 2DS'!$O$39</c:f>
              <c:strCache>
                <c:ptCount val="1"/>
                <c:pt idx="0">
                  <c:v>Thermal Efficiency</c:v>
                </c:pt>
              </c:strCache>
            </c:strRef>
          </c:tx>
          <c:spPr>
            <a:solidFill>
              <a:schemeClr val="accent5"/>
            </a:solidFill>
            <a:ln>
              <a:noFill/>
            </a:ln>
            <a:effectLst/>
          </c:spPr>
          <c:dLbls>
            <c:dLbl>
              <c:idx val="7"/>
              <c:layout>
                <c:manualLayout>
                  <c:x val="2.9751922457061181E-2"/>
                  <c:y val="-7.7375143572782745E-2"/>
                </c:manualLayout>
              </c:layout>
              <c:tx>
                <c:rich>
                  <a:bodyPr/>
                  <a:lstStyle/>
                  <a:p>
                    <a:r>
                      <a:rPr lang="en-US"/>
                      <a:t>Thermal Efficiency 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D35F-7B46-8344-28FA64271E99}"/>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'WBCSD CSI 2018 2DS'!$P$34:$W$34</c:f>
              <c:numCache>
                <c:formatCode>General</c:formatCode>
                <c:ptCount val="8"/>
                <c:pt idx="0">
                  <c:v>2015</c:v>
                </c:pt>
                <c:pt idx="1">
                  <c:v>2020</c:v>
                </c:pt>
                <c:pt idx="2">
                  <c:v>2025</c:v>
                </c:pt>
                <c:pt idx="3">
                  <c:v>2030</c:v>
                </c:pt>
                <c:pt idx="4">
                  <c:v>2035</c:v>
                </c:pt>
                <c:pt idx="5">
                  <c:v>2040</c:v>
                </c:pt>
                <c:pt idx="6">
                  <c:v>2045</c:v>
                </c:pt>
                <c:pt idx="7">
                  <c:v>2050</c:v>
                </c:pt>
              </c:numCache>
            </c:numRef>
          </c:cat>
          <c:val>
            <c:numRef>
              <c:f>'WBCSD CSI 2018 2DS'!$P$39:$W$39</c:f>
              <c:numCache>
                <c:formatCode>0</c:formatCode>
                <c:ptCount val="8"/>
                <c:pt idx="0">
                  <c:v>0</c:v>
                </c:pt>
                <c:pt idx="1">
                  <c:v>10</c:v>
                </c:pt>
                <c:pt idx="2">
                  <c:v>6</c:v>
                </c:pt>
                <c:pt idx="3">
                  <c:v>0</c:v>
                </c:pt>
                <c:pt idx="4">
                  <c:v>10</c:v>
                </c:pt>
                <c:pt idx="5">
                  <c:v>10</c:v>
                </c:pt>
                <c:pt idx="6">
                  <c:v>15</c:v>
                </c:pt>
                <c:pt idx="7">
                  <c:v>20</c:v>
                </c:pt>
              </c:numCache>
            </c:numRef>
          </c:val>
          <c:extLst xmlns:c16r2="http://schemas.microsoft.com/office/drawing/2015/06/chart">
            <c:ext xmlns:c16="http://schemas.microsoft.com/office/drawing/2014/chart" uri="{C3380CC4-5D6E-409C-BE32-E72D297353CC}">
              <c16:uniqueId val="{0000000F-D35F-7B46-8344-28FA64271E99}"/>
            </c:ext>
          </c:extLst>
        </c:ser>
        <c:dLbls>
          <c:showLegendKey val="0"/>
          <c:showVal val="0"/>
          <c:showCatName val="0"/>
          <c:showSerName val="0"/>
          <c:showPercent val="0"/>
          <c:showBubbleSize val="0"/>
        </c:dLbls>
        <c:axId val="35522432"/>
        <c:axId val="35523968"/>
      </c:areaChart>
      <c:lineChart>
        <c:grouping val="standard"/>
        <c:varyColors val="0"/>
        <c:ser>
          <c:idx val="5"/>
          <c:order val="0"/>
          <c:tx>
            <c:strRef>
              <c:f>'WBCSD CSI 2018 2DS'!$O$40</c:f>
              <c:strCache>
                <c:ptCount val="1"/>
                <c:pt idx="0">
                  <c:v>2 degree scenario</c:v>
                </c:pt>
              </c:strCache>
            </c:strRef>
          </c:tx>
          <c:spPr>
            <a:ln w="22225" cap="rnd">
              <a:solidFill>
                <a:schemeClr val="tx1"/>
              </a:solidFill>
              <a:round/>
            </a:ln>
            <a:effectLst/>
          </c:spPr>
          <c:marker>
            <c:symbol val="none"/>
          </c:marker>
          <c:cat>
            <c:numRef>
              <c:f>'WBCSD CSI 2018 2DS'!$P$34:$W$34</c:f>
              <c:numCache>
                <c:formatCode>General</c:formatCode>
                <c:ptCount val="8"/>
                <c:pt idx="0">
                  <c:v>2015</c:v>
                </c:pt>
                <c:pt idx="1">
                  <c:v>2020</c:v>
                </c:pt>
                <c:pt idx="2">
                  <c:v>2025</c:v>
                </c:pt>
                <c:pt idx="3">
                  <c:v>2030</c:v>
                </c:pt>
                <c:pt idx="4">
                  <c:v>2035</c:v>
                </c:pt>
                <c:pt idx="5">
                  <c:v>2040</c:v>
                </c:pt>
                <c:pt idx="6">
                  <c:v>2045</c:v>
                </c:pt>
                <c:pt idx="7">
                  <c:v>2050</c:v>
                </c:pt>
              </c:numCache>
            </c:numRef>
          </c:cat>
          <c:val>
            <c:numRef>
              <c:f>'WBCSD CSI 2018 2DS'!$P$40:$W$40</c:f>
              <c:numCache>
                <c:formatCode>General</c:formatCode>
                <c:ptCount val="8"/>
                <c:pt idx="0">
                  <c:v>2230</c:v>
                </c:pt>
                <c:pt idx="1">
                  <c:v>2270</c:v>
                </c:pt>
                <c:pt idx="2">
                  <c:v>2220</c:v>
                </c:pt>
                <c:pt idx="3">
                  <c:v>2200</c:v>
                </c:pt>
                <c:pt idx="4">
                  <c:v>2135</c:v>
                </c:pt>
                <c:pt idx="5">
                  <c:v>2055</c:v>
                </c:pt>
                <c:pt idx="6">
                  <c:v>1890</c:v>
                </c:pt>
                <c:pt idx="7">
                  <c:v>1700</c:v>
                </c:pt>
              </c:numCache>
            </c:numRef>
          </c:val>
          <c:smooth val="0"/>
          <c:extLst xmlns:c16r2="http://schemas.microsoft.com/office/drawing/2015/06/chart">
            <c:ext xmlns:c16="http://schemas.microsoft.com/office/drawing/2014/chart" uri="{C3380CC4-5D6E-409C-BE32-E72D297353CC}">
              <c16:uniqueId val="{00000010-D35F-7B46-8344-28FA64271E99}"/>
            </c:ext>
          </c:extLst>
        </c:ser>
        <c:ser>
          <c:idx val="6"/>
          <c:order val="1"/>
          <c:tx>
            <c:strRef>
              <c:f>'WBCSD CSI 2018 2DS'!$O$41</c:f>
              <c:strCache>
                <c:ptCount val="1"/>
                <c:pt idx="0">
                  <c:v>Reference technology scenario</c:v>
                </c:pt>
              </c:strCache>
            </c:strRef>
          </c:tx>
          <c:spPr>
            <a:ln w="22225" cap="rnd">
              <a:solidFill>
                <a:schemeClr val="accent1">
                  <a:lumMod val="60000"/>
                </a:schemeClr>
              </a:solidFill>
              <a:prstDash val="sysDash"/>
              <a:round/>
            </a:ln>
            <a:effectLst/>
          </c:spPr>
          <c:marker>
            <c:symbol val="none"/>
          </c:marker>
          <c:cat>
            <c:numRef>
              <c:f>'WBCSD CSI 2018 2DS'!$P$34:$W$34</c:f>
              <c:numCache>
                <c:formatCode>General</c:formatCode>
                <c:ptCount val="8"/>
                <c:pt idx="0">
                  <c:v>2015</c:v>
                </c:pt>
                <c:pt idx="1">
                  <c:v>2020</c:v>
                </c:pt>
                <c:pt idx="2">
                  <c:v>2025</c:v>
                </c:pt>
                <c:pt idx="3">
                  <c:v>2030</c:v>
                </c:pt>
                <c:pt idx="4">
                  <c:v>2035</c:v>
                </c:pt>
                <c:pt idx="5">
                  <c:v>2040</c:v>
                </c:pt>
                <c:pt idx="6">
                  <c:v>2045</c:v>
                </c:pt>
                <c:pt idx="7">
                  <c:v>2050</c:v>
                </c:pt>
              </c:numCache>
            </c:numRef>
          </c:cat>
          <c:val>
            <c:numRef>
              <c:f>'WBCSD CSI 2018 2DS'!$P$41:$W$41</c:f>
              <c:numCache>
                <c:formatCode>0</c:formatCode>
                <c:ptCount val="8"/>
                <c:pt idx="0">
                  <c:v>2230</c:v>
                </c:pt>
                <c:pt idx="1">
                  <c:v>2285</c:v>
                </c:pt>
                <c:pt idx="2">
                  <c:v>2258</c:v>
                </c:pt>
                <c:pt idx="3">
                  <c:v>2265</c:v>
                </c:pt>
                <c:pt idx="4">
                  <c:v>2270</c:v>
                </c:pt>
                <c:pt idx="5">
                  <c:v>2295</c:v>
                </c:pt>
                <c:pt idx="6">
                  <c:v>2315</c:v>
                </c:pt>
                <c:pt idx="7">
                  <c:v>2330</c:v>
                </c:pt>
              </c:numCache>
            </c:numRef>
          </c:val>
          <c:smooth val="0"/>
          <c:extLst xmlns:c16r2="http://schemas.microsoft.com/office/drawing/2015/06/chart">
            <c:ext xmlns:c16="http://schemas.microsoft.com/office/drawing/2014/chart" uri="{C3380CC4-5D6E-409C-BE32-E72D297353CC}">
              <c16:uniqueId val="{00000011-D35F-7B46-8344-28FA64271E99}"/>
            </c:ext>
          </c:extLst>
        </c:ser>
        <c:dLbls>
          <c:showLegendKey val="0"/>
          <c:showVal val="0"/>
          <c:showCatName val="0"/>
          <c:showSerName val="0"/>
          <c:showPercent val="0"/>
          <c:showBubbleSize val="0"/>
        </c:dLbls>
        <c:marker val="1"/>
        <c:smooth val="0"/>
        <c:axId val="35522432"/>
        <c:axId val="35523968"/>
      </c:lineChart>
      <c:catAx>
        <c:axId val="355224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523968"/>
        <c:crosses val="autoZero"/>
        <c:auto val="1"/>
        <c:lblAlgn val="ctr"/>
        <c:lblOffset val="100"/>
        <c:noMultiLvlLbl val="0"/>
      </c:catAx>
      <c:valAx>
        <c:axId val="35523968"/>
        <c:scaling>
          <c:orientation val="minMax"/>
          <c:max val="2500"/>
          <c:min val="1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000" b="1" dirty="0"/>
                  <a:t> Direct CO</a:t>
                </a:r>
                <a:r>
                  <a:rPr lang="en-US" sz="1000" b="1" baseline="-25000" dirty="0"/>
                  <a:t>2</a:t>
                </a:r>
                <a:r>
                  <a:rPr lang="en-US" sz="1000" b="1" dirty="0"/>
                  <a:t> Emissions (Mt/</a:t>
                </a:r>
                <a:r>
                  <a:rPr lang="en-US" sz="1000" b="1" dirty="0" err="1"/>
                  <a:t>yr</a:t>
                </a:r>
                <a:r>
                  <a:rPr lang="en-US" sz="1000" b="1" dirty="0"/>
                  <a:t>)</a:t>
                </a:r>
              </a:p>
            </c:rich>
          </c:tx>
          <c:layout>
            <c:manualLayout>
              <c:xMode val="edge"/>
              <c:yMode val="edge"/>
              <c:x val="9.9194873886632087E-4"/>
              <c:y val="0.15182326820919323"/>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522432"/>
        <c:crosses val="autoZero"/>
        <c:crossBetween val="midCat"/>
        <c:majorUnit val="200"/>
      </c:val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4"/>
        <c:delete val="1"/>
      </c:legendEntry>
      <c:layout>
        <c:manualLayout>
          <c:xMode val="edge"/>
          <c:yMode val="edge"/>
          <c:x val="0.10680331077036424"/>
          <c:y val="0.75922671353251314"/>
          <c:w val="0.52615946033061656"/>
          <c:h val="7.20509804464248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345957783137454"/>
          <c:y val="5.6653258039079668E-2"/>
          <c:w val="0.71561588251042074"/>
          <c:h val="0.80831669109936299"/>
        </c:manualLayout>
      </c:layout>
      <c:barChart>
        <c:barDir val="col"/>
        <c:grouping val="clustered"/>
        <c:varyColors val="0"/>
        <c:ser>
          <c:idx val="0"/>
          <c:order val="0"/>
          <c:tx>
            <c:strRef>
              <c:f>'Summary of Best'!$BZ$91</c:f>
              <c:strCache>
                <c:ptCount val="1"/>
                <c:pt idx="0">
                  <c:v>Control</c:v>
                </c:pt>
              </c:strCache>
            </c:strRef>
          </c:tx>
          <c:spPr>
            <a:solidFill>
              <a:schemeClr val="accent6">
                <a:tint val="58000"/>
              </a:schemeClr>
            </a:solidFill>
            <a:ln>
              <a:noFill/>
            </a:ln>
            <a:effectLst/>
          </c:spPr>
          <c:invertIfNegative val="0"/>
          <c:cat>
            <c:strRef>
              <c:f>'Summary of Best'!$BW$92:$BW$95</c:f>
              <c:strCache>
                <c:ptCount val="4"/>
                <c:pt idx="0">
                  <c:v>1 Day</c:v>
                </c:pt>
                <c:pt idx="1">
                  <c:v>3 Day</c:v>
                </c:pt>
                <c:pt idx="2">
                  <c:v>7 Day</c:v>
                </c:pt>
                <c:pt idx="3">
                  <c:v>28 Day</c:v>
                </c:pt>
              </c:strCache>
            </c:strRef>
          </c:cat>
          <c:val>
            <c:numRef>
              <c:f>'Summary of Best'!$BZ$92:$BZ$95</c:f>
              <c:numCache>
                <c:formatCode>0.0</c:formatCode>
                <c:ptCount val="4"/>
                <c:pt idx="0">
                  <c:v>11.721090447518128</c:v>
                </c:pt>
                <c:pt idx="1">
                  <c:v>19.236377852103281</c:v>
                </c:pt>
                <c:pt idx="2">
                  <c:v>23.649023667639518</c:v>
                </c:pt>
                <c:pt idx="3">
                  <c:v>33.094843616521771</c:v>
                </c:pt>
              </c:numCache>
            </c:numRef>
          </c:val>
          <c:extLst xmlns:c16r2="http://schemas.microsoft.com/office/drawing/2015/06/chart">
            <c:ext xmlns:c16="http://schemas.microsoft.com/office/drawing/2014/chart" uri="{C3380CC4-5D6E-409C-BE32-E72D297353CC}">
              <c16:uniqueId val="{00000000-49CE-B340-8759-8468BAF2DE91}"/>
            </c:ext>
          </c:extLst>
        </c:ser>
        <c:ser>
          <c:idx val="1"/>
          <c:order val="1"/>
          <c:tx>
            <c:strRef>
              <c:f>'Summary of Best'!$CA$91</c:f>
              <c:strCache>
                <c:ptCount val="1"/>
                <c:pt idx="0">
                  <c:v>CO2</c:v>
                </c:pt>
              </c:strCache>
            </c:strRef>
          </c:tx>
          <c:spPr>
            <a:solidFill>
              <a:schemeClr val="accent6">
                <a:tint val="86000"/>
              </a:schemeClr>
            </a:solidFill>
            <a:ln>
              <a:noFill/>
            </a:ln>
            <a:effectLst/>
          </c:spPr>
          <c:invertIfNegative val="0"/>
          <c:dLbls>
            <c:dLbl>
              <c:idx val="0"/>
              <c:layout>
                <c:manualLayout>
                  <c:x val="-2.0286107594320018E-3"/>
                  <c:y val="4.5922265537002198E-3"/>
                </c:manualLayout>
              </c:layout>
              <c:tx>
                <c:strRef>
                  <c:f>'Summary of Best'!$CC$92</c:f>
                  <c:strCache>
                    <c:ptCount val="1"/>
                    <c:pt idx="0">
                      <c:v>+14%</c:v>
                    </c:pt>
                  </c:strCache>
                </c:strRef>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dlblFTEntry>
                      <c15:txfldGUID>{A0534561-8444-418C-8908-ABE296B82450}</c15:txfldGUID>
                      <c15:f>'Summary of Best'!$CC$92</c15:f>
                      <c15:dlblFieldTableCache>
                        <c:ptCount val="1"/>
                        <c:pt idx="0">
                          <c:v>+14%</c:v>
                        </c:pt>
                      </c15:dlblFieldTableCache>
                    </c15:dlblFTEntry>
                  </c15:dlblFieldTable>
                  <c15:showDataLabelsRange val="0"/>
                </c:ext>
                <c:ext xmlns:c16="http://schemas.microsoft.com/office/drawing/2014/chart" uri="{C3380CC4-5D6E-409C-BE32-E72D297353CC}">
                  <c16:uniqueId val="{00000001-49CE-B340-8759-8468BAF2DE91}"/>
                </c:ext>
              </c:extLst>
            </c:dLbl>
            <c:dLbl>
              <c:idx val="1"/>
              <c:layout>
                <c:manualLayout>
                  <c:x val="2.0286107594319272E-3"/>
                  <c:y val="9.1844531074005663E-3"/>
                </c:manualLayout>
              </c:layout>
              <c:tx>
                <c:strRef>
                  <c:f>'Summary of Best'!$CC$93</c:f>
                  <c:strCache>
                    <c:ptCount val="1"/>
                    <c:pt idx="0">
                      <c:v>+16%</c:v>
                    </c:pt>
                  </c:strCache>
                </c:strRef>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dlblFTEntry>
                      <c15:txfldGUID>{24CB3721-020C-44CD-AB24-EA8E30DCE9B9}</c15:txfldGUID>
                      <c15:f>'Summary of Best'!$CC$93</c15:f>
                      <c15:dlblFieldTableCache>
                        <c:ptCount val="1"/>
                        <c:pt idx="0">
                          <c:v>+16%</c:v>
                        </c:pt>
                      </c15:dlblFieldTableCache>
                    </c15:dlblFTEntry>
                  </c15:dlblFieldTable>
                  <c15:showDataLabelsRange val="0"/>
                </c:ext>
                <c:ext xmlns:c16="http://schemas.microsoft.com/office/drawing/2014/chart" uri="{C3380CC4-5D6E-409C-BE32-E72D297353CC}">
                  <c16:uniqueId val="{00000002-49CE-B340-8759-8468BAF2DE91}"/>
                </c:ext>
              </c:extLst>
            </c:dLbl>
            <c:dLbl>
              <c:idx val="2"/>
              <c:layout>
                <c:manualLayout>
                  <c:x val="6.0858322782960054E-3"/>
                  <c:y val="1.3776679661100912E-2"/>
                </c:manualLayout>
              </c:layout>
              <c:tx>
                <c:strRef>
                  <c:f>'Summary of Best'!$CC$94</c:f>
                  <c:strCache>
                    <c:ptCount val="1"/>
                    <c:pt idx="0">
                      <c:v>+13%</c:v>
                    </c:pt>
                  </c:strCache>
                </c:strRef>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dlblFTEntry>
                      <c15:txfldGUID>{46069661-367F-4513-BF8B-06FFA10839E5}</c15:txfldGUID>
                      <c15:f>'Summary of Best'!$CC$94</c15:f>
                      <c15:dlblFieldTableCache>
                        <c:ptCount val="1"/>
                        <c:pt idx="0">
                          <c:v>+13%</c:v>
                        </c:pt>
                      </c15:dlblFieldTableCache>
                    </c15:dlblFTEntry>
                  </c15:dlblFieldTable>
                  <c15:showDataLabelsRange val="0"/>
                </c:ext>
                <c:ext xmlns:c16="http://schemas.microsoft.com/office/drawing/2014/chart" uri="{C3380CC4-5D6E-409C-BE32-E72D297353CC}">
                  <c16:uniqueId val="{00000003-49CE-B340-8759-8468BAF2DE91}"/>
                </c:ext>
              </c:extLst>
            </c:dLbl>
            <c:dLbl>
              <c:idx val="3"/>
              <c:layout>
                <c:manualLayout>
                  <c:x val="0"/>
                  <c:y val="1.3776679661100912E-2"/>
                </c:manualLayout>
              </c:layout>
              <c:tx>
                <c:strRef>
                  <c:f>'Summary of Best'!$CC$95</c:f>
                  <c:strCache>
                    <c:ptCount val="1"/>
                    <c:pt idx="0">
                      <c:v>+10%</c:v>
                    </c:pt>
                  </c:strCache>
                </c:strRef>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dlblFTEntry>
                      <c15:txfldGUID>{BC6D7AD3-83E1-4331-9DC7-6DDC307E9AB7}</c15:txfldGUID>
                      <c15:f>'Summary of Best'!$CC$95</c15:f>
                      <c15:dlblFieldTableCache>
                        <c:ptCount val="1"/>
                        <c:pt idx="0">
                          <c:v>+10%</c:v>
                        </c:pt>
                      </c15:dlblFieldTableCache>
                    </c15:dlblFTEntry>
                  </c15:dlblFieldTable>
                  <c15:showDataLabelsRange val="0"/>
                </c:ext>
                <c:ext xmlns:c16="http://schemas.microsoft.com/office/drawing/2014/chart" uri="{C3380CC4-5D6E-409C-BE32-E72D297353CC}">
                  <c16:uniqueId val="{00000004-49CE-B340-8759-8468BAF2DE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Open Sans" charset="0"/>
                    <a:ea typeface="Open Sans" charset="0"/>
                    <a:cs typeface="Open Sans"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Best'!$BW$92:$BW$95</c:f>
              <c:strCache>
                <c:ptCount val="4"/>
                <c:pt idx="0">
                  <c:v>1 Day</c:v>
                </c:pt>
                <c:pt idx="1">
                  <c:v>3 Day</c:v>
                </c:pt>
                <c:pt idx="2">
                  <c:v>7 Day</c:v>
                </c:pt>
                <c:pt idx="3">
                  <c:v>28 Day</c:v>
                </c:pt>
              </c:strCache>
            </c:strRef>
          </c:cat>
          <c:val>
            <c:numRef>
              <c:f>'Summary of Best'!$CA$92:$CA$95</c:f>
              <c:numCache>
                <c:formatCode>0.0</c:formatCode>
                <c:ptCount val="4"/>
                <c:pt idx="0">
                  <c:v>13.362819489138424</c:v>
                </c:pt>
                <c:pt idx="1">
                  <c:v>22.283964289817042</c:v>
                </c:pt>
                <c:pt idx="2">
                  <c:v>26.815942940524707</c:v>
                </c:pt>
                <c:pt idx="3">
                  <c:v>36.39547244593367</c:v>
                </c:pt>
              </c:numCache>
            </c:numRef>
          </c:val>
          <c:extLst xmlns:c16r2="http://schemas.microsoft.com/office/drawing/2015/06/chart">
            <c:ext xmlns:c16="http://schemas.microsoft.com/office/drawing/2014/chart" uri="{C3380CC4-5D6E-409C-BE32-E72D297353CC}">
              <c16:uniqueId val="{00000005-49CE-B340-8759-8468BAF2DE91}"/>
            </c:ext>
          </c:extLst>
        </c:ser>
        <c:dLbls>
          <c:showLegendKey val="0"/>
          <c:showVal val="0"/>
          <c:showCatName val="0"/>
          <c:showSerName val="0"/>
          <c:showPercent val="0"/>
          <c:showBubbleSize val="0"/>
        </c:dLbls>
        <c:gapWidth val="100"/>
        <c:axId val="40116224"/>
        <c:axId val="40117760"/>
      </c:barChart>
      <c:barChart>
        <c:barDir val="col"/>
        <c:grouping val="clustered"/>
        <c:varyColors val="0"/>
        <c:ser>
          <c:idx val="2"/>
          <c:order val="2"/>
          <c:tx>
            <c:strRef>
              <c:f>'Summary of Best'!$CD$91</c:f>
              <c:strCache>
                <c:ptCount val="1"/>
                <c:pt idx="0">
                  <c:v>CONTROL</c:v>
                </c:pt>
              </c:strCache>
            </c:strRef>
          </c:tx>
          <c:spPr>
            <a:solidFill>
              <a:schemeClr val="accent6">
                <a:shade val="86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1">
                        <a:lumMod val="75000"/>
                        <a:lumOff val="25000"/>
                      </a:schemeClr>
                    </a:solidFill>
                    <a:latin typeface="Open Sans" charset="0"/>
                    <a:ea typeface="Open Sans" charset="0"/>
                    <a:cs typeface="Open Sans" charset="0"/>
                  </a:defRPr>
                </a:pPr>
                <a:endParaRPr lang="en-US"/>
              </a:p>
            </c:txPr>
            <c:dLblPos val="outEnd"/>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Best'!$BW$92:$BW$95</c:f>
              <c:strCache>
                <c:ptCount val="4"/>
                <c:pt idx="0">
                  <c:v>1 Day</c:v>
                </c:pt>
                <c:pt idx="1">
                  <c:v>3 Day</c:v>
                </c:pt>
                <c:pt idx="2">
                  <c:v>7 Day</c:v>
                </c:pt>
                <c:pt idx="3">
                  <c:v>28 Day</c:v>
                </c:pt>
              </c:strCache>
            </c:strRef>
          </c:cat>
          <c:val>
            <c:numRef>
              <c:f>'Summary of Best'!$CD$92:$CD$95</c:f>
              <c:numCache>
                <c:formatCode>General</c:formatCode>
                <c:ptCount val="4"/>
                <c:pt idx="3" formatCode="_(* #,##0_);_(* \(#,##0\);_(* &quot;-&quot;??_);_(@_)">
                  <c:v>0</c:v>
                </c:pt>
              </c:numCache>
            </c:numRef>
          </c:val>
          <c:extLst xmlns:c16r2="http://schemas.microsoft.com/office/drawing/2015/06/chart">
            <c:ext xmlns:c16="http://schemas.microsoft.com/office/drawing/2014/chart" uri="{C3380CC4-5D6E-409C-BE32-E72D297353CC}">
              <c16:uniqueId val="{00000006-49CE-B340-8759-8468BAF2DE91}"/>
            </c:ext>
          </c:extLst>
        </c:ser>
        <c:ser>
          <c:idx val="3"/>
          <c:order val="3"/>
          <c:tx>
            <c:strRef>
              <c:f>'Summary of Best'!$CE$91</c:f>
              <c:strCache>
                <c:ptCount val="1"/>
                <c:pt idx="0">
                  <c:v>CO2</c:v>
                </c:pt>
              </c:strCache>
            </c:strRef>
          </c:tx>
          <c:spPr>
            <a:solidFill>
              <a:schemeClr val="accent6">
                <a:shade val="58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1">
                        <a:lumMod val="75000"/>
                        <a:lumOff val="25000"/>
                      </a:schemeClr>
                    </a:solidFill>
                    <a:latin typeface="Open Sans" charset="0"/>
                    <a:ea typeface="Open Sans" charset="0"/>
                    <a:cs typeface="Open Sans" charset="0"/>
                  </a:defRPr>
                </a:pPr>
                <a:endParaRPr lang="en-US"/>
              </a:p>
            </c:txPr>
            <c:dLblPos val="outEnd"/>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of Best'!$BW$92:$BW$95</c:f>
              <c:strCache>
                <c:ptCount val="4"/>
                <c:pt idx="0">
                  <c:v>1 Day</c:v>
                </c:pt>
                <c:pt idx="1">
                  <c:v>3 Day</c:v>
                </c:pt>
                <c:pt idx="2">
                  <c:v>7 Day</c:v>
                </c:pt>
                <c:pt idx="3">
                  <c:v>28 Day</c:v>
                </c:pt>
              </c:strCache>
            </c:strRef>
          </c:cat>
          <c:val>
            <c:numRef>
              <c:f>'Summary of Best'!$CE$92:$CE$95</c:f>
              <c:numCache>
                <c:formatCode>General</c:formatCode>
                <c:ptCount val="4"/>
                <c:pt idx="3" formatCode="_(* #,##0_);_(* \(#,##0\);_(* &quot;-&quot;??_);_(@_)">
                  <c:v>0</c:v>
                </c:pt>
              </c:numCache>
            </c:numRef>
          </c:val>
          <c:extLst xmlns:c16r2="http://schemas.microsoft.com/office/drawing/2015/06/chart">
            <c:ext xmlns:c16="http://schemas.microsoft.com/office/drawing/2014/chart" uri="{C3380CC4-5D6E-409C-BE32-E72D297353CC}">
              <c16:uniqueId val="{00000007-49CE-B340-8759-8468BAF2DE91}"/>
            </c:ext>
          </c:extLst>
        </c:ser>
        <c:dLbls>
          <c:showLegendKey val="0"/>
          <c:showVal val="0"/>
          <c:showCatName val="0"/>
          <c:showSerName val="0"/>
          <c:showPercent val="0"/>
          <c:showBubbleSize val="0"/>
        </c:dLbls>
        <c:gapWidth val="100"/>
        <c:axId val="40125952"/>
        <c:axId val="40119680"/>
      </c:barChart>
      <c:catAx>
        <c:axId val="401162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charset="0"/>
                <a:ea typeface="Open Sans" charset="0"/>
                <a:cs typeface="Open Sans" charset="0"/>
              </a:defRPr>
            </a:pPr>
            <a:endParaRPr lang="en-US"/>
          </a:p>
        </c:txPr>
        <c:crossAx val="40117760"/>
        <c:crosses val="autoZero"/>
        <c:auto val="1"/>
        <c:lblAlgn val="ctr"/>
        <c:lblOffset val="100"/>
        <c:noMultiLvlLbl val="0"/>
      </c:catAx>
      <c:valAx>
        <c:axId val="40117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Open Sans" charset="0"/>
                    <a:ea typeface="Open Sans" charset="0"/>
                    <a:cs typeface="Open Sans" charset="0"/>
                  </a:defRPr>
                </a:pPr>
                <a:r>
                  <a:rPr lang="en-US" sz="1100" b="1" i="0" baseline="0" dirty="0">
                    <a:effectLst/>
                  </a:rPr>
                  <a:t>Compressive strength (MPa)</a:t>
                </a:r>
                <a:endParaRPr lang="en-CA" sz="1100" b="1" dirty="0">
                  <a:effectLst/>
                </a:endParaRPr>
              </a:p>
            </c:rich>
          </c:tx>
          <c:layout>
            <c:manualLayout>
              <c:xMode val="edge"/>
              <c:yMode val="edge"/>
              <c:x val="3.4491813836786601E-2"/>
              <c:y val="8.7911126314072843E-2"/>
            </c:manualLayout>
          </c:layout>
          <c:overlay val="0"/>
          <c:spPr>
            <a:noFill/>
            <a:ln>
              <a:noFill/>
            </a:ln>
            <a:effectLst/>
          </c:sp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charset="0"/>
                <a:ea typeface="Open Sans" charset="0"/>
                <a:cs typeface="Open Sans" charset="0"/>
              </a:defRPr>
            </a:pPr>
            <a:endParaRPr lang="en-US"/>
          </a:p>
        </c:txPr>
        <c:crossAx val="40116224"/>
        <c:crosses val="autoZero"/>
        <c:crossBetween val="between"/>
      </c:valAx>
      <c:valAx>
        <c:axId val="40119680"/>
        <c:scaling>
          <c:orientation val="minMax"/>
          <c:max val="5802"/>
          <c:min val="0"/>
        </c:scaling>
        <c:delete val="0"/>
        <c:axPos val="r"/>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Open Sans" charset="0"/>
                    <a:ea typeface="Open Sans" charset="0"/>
                    <a:cs typeface="Open Sans" charset="0"/>
                  </a:defRPr>
                </a:pPr>
                <a:r>
                  <a:rPr lang="en-US" sz="1100" b="1" dirty="0"/>
                  <a:t>Compressive strength (PSI)</a:t>
                </a:r>
              </a:p>
            </c:rich>
          </c:tx>
          <c:layout>
            <c:manualLayout>
              <c:xMode val="edge"/>
              <c:yMode val="edge"/>
              <c:x val="0.96352557854541265"/>
              <c:y val="0.10929969268241355"/>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Open Sans" charset="0"/>
                <a:ea typeface="Open Sans" charset="0"/>
                <a:cs typeface="Open Sans" charset="0"/>
              </a:defRPr>
            </a:pPr>
            <a:endParaRPr lang="en-US"/>
          </a:p>
        </c:txPr>
        <c:crossAx val="40125952"/>
        <c:crosses val="max"/>
        <c:crossBetween val="between"/>
      </c:valAx>
      <c:catAx>
        <c:axId val="40125952"/>
        <c:scaling>
          <c:orientation val="minMax"/>
        </c:scaling>
        <c:delete val="1"/>
        <c:axPos val="b"/>
        <c:numFmt formatCode="General" sourceLinked="1"/>
        <c:majorTickMark val="out"/>
        <c:minorTickMark val="none"/>
        <c:tickLblPos val="nextTo"/>
        <c:crossAx val="4011968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200">
          <a:latin typeface="Open Sans" charset="0"/>
          <a:ea typeface="Open Sans" charset="0"/>
          <a:cs typeface="Open Sans"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1467932121353276"/>
          <c:y val="5.4168890860815139E-2"/>
          <c:w val="0.74061592198727522"/>
          <c:h val="0.72937322786609082"/>
        </c:manualLayout>
      </c:layout>
      <c:barChart>
        <c:barDir val="col"/>
        <c:grouping val="clustered"/>
        <c:varyColors val="0"/>
        <c:ser>
          <c:idx val="0"/>
          <c:order val="0"/>
          <c:tx>
            <c:strRef>
              <c:f>'301FS July Production'!$R$164</c:f>
              <c:strCache>
                <c:ptCount val="1"/>
                <c:pt idx="0">
                  <c:v>Control</c:v>
                </c:pt>
              </c:strCache>
            </c:strRef>
          </c:tx>
          <c:spPr>
            <a:solidFill>
              <a:schemeClr val="accent6">
                <a:tint val="50000"/>
              </a:schemeClr>
            </a:solidFill>
            <a:ln>
              <a:noFill/>
            </a:ln>
            <a:effectLst/>
          </c:spPr>
          <c:invertIfNegative val="0"/>
          <c:cat>
            <c:strRef>
              <c:f>'301FS July Production'!$X$161:$Y$161</c:f>
              <c:strCache>
                <c:ptCount val="2"/>
                <c:pt idx="0">
                  <c:v>7 day</c:v>
                </c:pt>
                <c:pt idx="1">
                  <c:v>28 day</c:v>
                </c:pt>
              </c:strCache>
            </c:strRef>
          </c:cat>
          <c:val>
            <c:numRef>
              <c:f>'301FS July Production'!$X$164:$Y$164</c:f>
              <c:numCache>
                <c:formatCode>0.0</c:formatCode>
                <c:ptCount val="2"/>
                <c:pt idx="0">
                  <c:v>16.388838085861195</c:v>
                </c:pt>
                <c:pt idx="1">
                  <c:v>28.147846649359835</c:v>
                </c:pt>
              </c:numCache>
            </c:numRef>
          </c:val>
          <c:extLst xmlns:c16r2="http://schemas.microsoft.com/office/drawing/2015/06/chart">
            <c:ext xmlns:c16="http://schemas.microsoft.com/office/drawing/2014/chart" uri="{C3380CC4-5D6E-409C-BE32-E72D297353CC}">
              <c16:uniqueId val="{00000002-CF1B-7642-8ADE-46811499CBAA}"/>
            </c:ext>
          </c:extLst>
        </c:ser>
        <c:ser>
          <c:idx val="1"/>
          <c:order val="1"/>
          <c:tx>
            <c:strRef>
              <c:f>'301FS July Production'!$R$162</c:f>
              <c:strCache>
                <c:ptCount val="1"/>
                <c:pt idx="0">
                  <c:v>Reduced Cement</c:v>
                </c:pt>
              </c:strCache>
            </c:strRef>
          </c:tx>
          <c:spPr>
            <a:solidFill>
              <a:schemeClr val="accent6">
                <a:tint val="70000"/>
              </a:schemeClr>
            </a:solidFill>
            <a:ln>
              <a:noFill/>
            </a:ln>
            <a:effectLst/>
          </c:spPr>
          <c:invertIfNegative val="0"/>
          <c:cat>
            <c:strRef>
              <c:f>'301FS July Production'!$X$161:$Y$161</c:f>
              <c:strCache>
                <c:ptCount val="2"/>
                <c:pt idx="0">
                  <c:v>7 day</c:v>
                </c:pt>
                <c:pt idx="1">
                  <c:v>28 day</c:v>
                </c:pt>
              </c:strCache>
            </c:strRef>
          </c:cat>
          <c:val>
            <c:numRef>
              <c:f>'301FS July Production'!$X$162:$Y$162</c:f>
              <c:numCache>
                <c:formatCode>0.0</c:formatCode>
                <c:ptCount val="2"/>
                <c:pt idx="0">
                  <c:v>14.251463324979003</c:v>
                </c:pt>
                <c:pt idx="1">
                  <c:v>24.948679265329716</c:v>
                </c:pt>
              </c:numCache>
            </c:numRef>
          </c:val>
          <c:extLst xmlns:c16r2="http://schemas.microsoft.com/office/drawing/2015/06/chart">
            <c:ext xmlns:c16="http://schemas.microsoft.com/office/drawing/2014/chart" uri="{C3380CC4-5D6E-409C-BE32-E72D297353CC}">
              <c16:uniqueId val="{00000005-CF1B-7642-8ADE-46811499CBAA}"/>
            </c:ext>
          </c:extLst>
        </c:ser>
        <c:ser>
          <c:idx val="2"/>
          <c:order val="2"/>
          <c:tx>
            <c:strRef>
              <c:f>'301FS July Production'!$R$163</c:f>
              <c:strCache>
                <c:ptCount val="1"/>
                <c:pt idx="0">
                  <c:v>Reduced Cement + CO2</c:v>
                </c:pt>
              </c:strCache>
            </c:strRef>
          </c:tx>
          <c:spPr>
            <a:solidFill>
              <a:schemeClr val="accent6">
                <a:tint val="90000"/>
              </a:schemeClr>
            </a:solidFill>
            <a:ln>
              <a:noFill/>
            </a:ln>
            <a:effectLst/>
          </c:spPr>
          <c:invertIfNegative val="0"/>
          <c:cat>
            <c:strRef>
              <c:f>'301FS July Production'!$X$161:$Y$161</c:f>
              <c:strCache>
                <c:ptCount val="2"/>
                <c:pt idx="0">
                  <c:v>7 day</c:v>
                </c:pt>
                <c:pt idx="1">
                  <c:v>28 day</c:v>
                </c:pt>
              </c:strCache>
            </c:strRef>
          </c:cat>
          <c:val>
            <c:numRef>
              <c:f>'301FS July Production'!$X$163:$Y$163</c:f>
              <c:numCache>
                <c:formatCode>0.0</c:formatCode>
                <c:ptCount val="2"/>
                <c:pt idx="0">
                  <c:v>16.44399614420654</c:v>
                </c:pt>
                <c:pt idx="1">
                  <c:v>28.268504901990283</c:v>
                </c:pt>
              </c:numCache>
            </c:numRef>
          </c:val>
          <c:extLst xmlns:c16r2="http://schemas.microsoft.com/office/drawing/2015/06/chart">
            <c:ext xmlns:c16="http://schemas.microsoft.com/office/drawing/2014/chart" uri="{C3380CC4-5D6E-409C-BE32-E72D297353CC}">
              <c16:uniqueId val="{00000008-CF1B-7642-8ADE-46811499CBAA}"/>
            </c:ext>
          </c:extLst>
        </c:ser>
        <c:dLbls>
          <c:showLegendKey val="0"/>
          <c:showVal val="0"/>
          <c:showCatName val="0"/>
          <c:showSerName val="0"/>
          <c:showPercent val="0"/>
          <c:showBubbleSize val="0"/>
        </c:dLbls>
        <c:gapWidth val="150"/>
        <c:axId val="46191360"/>
        <c:axId val="46192896"/>
      </c:barChart>
      <c:barChart>
        <c:barDir val="col"/>
        <c:grouping val="clustered"/>
        <c:varyColors val="0"/>
        <c:ser>
          <c:idx val="3"/>
          <c:order val="3"/>
          <c:spPr>
            <a:solidFill>
              <a:schemeClr val="accent6">
                <a:shade val="90000"/>
              </a:schemeClr>
            </a:solidFill>
            <a:ln>
              <a:noFill/>
            </a:ln>
            <a:effectLst/>
          </c:spPr>
          <c:invertIfNegative val="0"/>
          <c:cat>
            <c:strRef>
              <c:f>'301FS July Production'!$Z$161:$AA$161</c:f>
              <c:strCache>
                <c:ptCount val="2"/>
                <c:pt idx="0">
                  <c:v>7 day</c:v>
                </c:pt>
                <c:pt idx="1">
                  <c:v>28 day</c:v>
                </c:pt>
              </c:strCache>
            </c:strRef>
          </c:cat>
          <c:val>
            <c:numRef>
              <c:f>'301FS July Production'!$Z$162:$AA$162</c:f>
              <c:numCache>
                <c:formatCode>General</c:formatCode>
                <c:ptCount val="2"/>
              </c:numCache>
            </c:numRef>
          </c:val>
          <c:extLst xmlns:c16r2="http://schemas.microsoft.com/office/drawing/2015/06/chart">
            <c:ext xmlns:c16="http://schemas.microsoft.com/office/drawing/2014/chart" uri="{C3380CC4-5D6E-409C-BE32-E72D297353CC}">
              <c16:uniqueId val="{00000009-CF1B-7642-8ADE-46811499CBAA}"/>
            </c:ext>
          </c:extLst>
        </c:ser>
        <c:ser>
          <c:idx val="4"/>
          <c:order val="4"/>
          <c:spPr>
            <a:solidFill>
              <a:schemeClr val="accent6">
                <a:shade val="70000"/>
              </a:schemeClr>
            </a:solidFill>
            <a:ln>
              <a:noFill/>
            </a:ln>
            <a:effectLst/>
          </c:spPr>
          <c:invertIfNegative val="0"/>
          <c:cat>
            <c:strRef>
              <c:f>'301FS July Production'!$Z$161:$AA$161</c:f>
              <c:strCache>
                <c:ptCount val="2"/>
                <c:pt idx="0">
                  <c:v>7 day</c:v>
                </c:pt>
                <c:pt idx="1">
                  <c:v>28 day</c:v>
                </c:pt>
              </c:strCache>
            </c:strRef>
          </c:cat>
          <c:val>
            <c:numRef>
              <c:f>'301FS July Production'!$Z$163:$AA$163</c:f>
              <c:numCache>
                <c:formatCode>General</c:formatCode>
                <c:ptCount val="2"/>
              </c:numCache>
            </c:numRef>
          </c:val>
          <c:extLst xmlns:c16r2="http://schemas.microsoft.com/office/drawing/2015/06/chart">
            <c:ext xmlns:c16="http://schemas.microsoft.com/office/drawing/2014/chart" uri="{C3380CC4-5D6E-409C-BE32-E72D297353CC}">
              <c16:uniqueId val="{0000000A-CF1B-7642-8ADE-46811499CBAA}"/>
            </c:ext>
          </c:extLst>
        </c:ser>
        <c:ser>
          <c:idx val="5"/>
          <c:order val="5"/>
          <c:spPr>
            <a:solidFill>
              <a:schemeClr val="accent6">
                <a:shade val="50000"/>
              </a:schemeClr>
            </a:solidFill>
            <a:ln>
              <a:noFill/>
            </a:ln>
            <a:effectLst/>
          </c:spPr>
          <c:invertIfNegative val="0"/>
          <c:cat>
            <c:strRef>
              <c:f>'301FS July Production'!$Z$161:$AA$161</c:f>
              <c:strCache>
                <c:ptCount val="2"/>
                <c:pt idx="0">
                  <c:v>7 day</c:v>
                </c:pt>
                <c:pt idx="1">
                  <c:v>28 day</c:v>
                </c:pt>
              </c:strCache>
            </c:strRef>
          </c:cat>
          <c:val>
            <c:numRef>
              <c:f>'301FS July Production'!$Z$164:$AA$164</c:f>
              <c:numCache>
                <c:formatCode>General</c:formatCode>
                <c:ptCount val="2"/>
                <c:pt idx="0">
                  <c:v>0</c:v>
                </c:pt>
                <c:pt idx="1">
                  <c:v>0</c:v>
                </c:pt>
              </c:numCache>
            </c:numRef>
          </c:val>
          <c:extLst xmlns:c16r2="http://schemas.microsoft.com/office/drawing/2015/06/chart">
            <c:ext xmlns:c16="http://schemas.microsoft.com/office/drawing/2014/chart" uri="{C3380CC4-5D6E-409C-BE32-E72D297353CC}">
              <c16:uniqueId val="{0000000B-CF1B-7642-8ADE-46811499CBAA}"/>
            </c:ext>
          </c:extLst>
        </c:ser>
        <c:dLbls>
          <c:showLegendKey val="0"/>
          <c:showVal val="0"/>
          <c:showCatName val="0"/>
          <c:showSerName val="0"/>
          <c:showPercent val="0"/>
          <c:showBubbleSize val="0"/>
        </c:dLbls>
        <c:gapWidth val="150"/>
        <c:axId val="46201088"/>
        <c:axId val="46199168"/>
      </c:barChart>
      <c:catAx>
        <c:axId val="4619136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192896"/>
        <c:crosses val="autoZero"/>
        <c:auto val="1"/>
        <c:lblAlgn val="ctr"/>
        <c:lblOffset val="100"/>
        <c:noMultiLvlLbl val="0"/>
      </c:catAx>
      <c:valAx>
        <c:axId val="4619289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dirty="0"/>
                  <a:t>Compressive Strength (MPa)</a:t>
                </a:r>
              </a:p>
            </c:rich>
          </c:tx>
          <c:layout>
            <c:manualLayout>
              <c:xMode val="edge"/>
              <c:yMode val="edge"/>
              <c:x val="9.7883264168149749E-3"/>
              <c:y val="0.10940979071430476"/>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191360"/>
        <c:crosses val="autoZero"/>
        <c:crossBetween val="between"/>
      </c:valAx>
      <c:valAx>
        <c:axId val="46199168"/>
        <c:scaling>
          <c:orientation val="minMax"/>
          <c:max val="4351"/>
          <c:min val="0"/>
        </c:scaling>
        <c:delete val="0"/>
        <c:axPos val="r"/>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dirty="0"/>
                  <a:t>Compressive Strength (PSI)</a:t>
                </a:r>
                <a:endParaRPr lang="en-CA" sz="1100" b="1" dirty="0"/>
              </a:p>
            </c:rich>
          </c:tx>
          <c:layout>
            <c:manualLayout>
              <c:xMode val="edge"/>
              <c:yMode val="edge"/>
              <c:x val="0.95002301935152134"/>
              <c:y val="0.1262363504497032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201088"/>
        <c:crosses val="max"/>
        <c:crossBetween val="between"/>
        <c:majorUnit val="1000"/>
      </c:valAx>
      <c:catAx>
        <c:axId val="46201088"/>
        <c:scaling>
          <c:orientation val="minMax"/>
        </c:scaling>
        <c:delete val="1"/>
        <c:axPos val="b"/>
        <c:numFmt formatCode="General" sourceLinked="1"/>
        <c:majorTickMark val="none"/>
        <c:minorTickMark val="none"/>
        <c:tickLblPos val="nextTo"/>
        <c:crossAx val="46199168"/>
        <c:crosses val="autoZero"/>
        <c:auto val="1"/>
        <c:lblAlgn val="ctr"/>
        <c:lblOffset val="100"/>
        <c:noMultiLvlLbl val="0"/>
      </c:catAx>
      <c:spPr>
        <a:noFill/>
        <a:ln>
          <a:noFill/>
        </a:ln>
        <a:effectLst/>
      </c:spPr>
    </c:plotArea>
    <c:legend>
      <c:legendPos val="b"/>
      <c:legendEntry>
        <c:idx val="3"/>
        <c:delete val="1"/>
      </c:legendEntry>
      <c:legendEntry>
        <c:idx val="4"/>
        <c:delete val="1"/>
      </c:legendEntry>
      <c:legendEntry>
        <c:idx val="5"/>
        <c:delete val="1"/>
      </c:legendEntry>
      <c:layout>
        <c:manualLayout>
          <c:xMode val="edge"/>
          <c:yMode val="edge"/>
          <c:x val="0.15091925832897471"/>
          <c:y val="0.90551207304138037"/>
          <c:w val="0.69812651401299652"/>
          <c:h val="9.006357151275241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87CCE-2FF8-4C4F-814C-EE6E76026263}" type="datetimeFigureOut">
              <a:rPr lang="en-US" smtClean="0"/>
              <a:t>1/30/2020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4ACCD1-6A07-4099-ACBF-2EA3310362E9}" type="slidenum">
              <a:rPr lang="en-US" smtClean="0"/>
              <a:t>‹#›</a:t>
            </a:fld>
            <a:endParaRPr lang="en-US"/>
          </a:p>
        </p:txBody>
      </p:sp>
    </p:spTree>
    <p:extLst>
      <p:ext uri="{BB962C8B-B14F-4D97-AF65-F5344CB8AC3E}">
        <p14:creationId xmlns:p14="http://schemas.microsoft.com/office/powerpoint/2010/main" val="348329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taking the time to meet with us today!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CarbonCure is a company that is leading an initiative to reduce the carbon footprint of concrete. As you may be aware, concrete is made of cement, which is a large contributor of greenhouse gasses, particularly carbon dioxide – also known as CO2. CarbonCure has developed a technology that repurposes waste carbon dioxide to make greener, stronger concrete.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CarbonCure is currently available for any kind of concrete product including ready mix concrete, precast and block. The CarbonCure Technology has been installed by __ (your name). </a:t>
            </a:r>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1</a:t>
            </a:fld>
            <a:endParaRPr lang="en-US"/>
          </a:p>
        </p:txBody>
      </p:sp>
    </p:spTree>
    <p:extLst>
      <p:ext uri="{BB962C8B-B14F-4D97-AF65-F5344CB8AC3E}">
        <p14:creationId xmlns:p14="http://schemas.microsoft.com/office/powerpoint/2010/main" val="34134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first install the equipment at any given plant, CarbonCure works with us to undergo an extensive testing and validation process. The equipment injects the CO2 into fresh concrete as it mixes – either into the central mixer or into the mixing drum on the truck depending on the process. It’s all integrated with our batching software and it’s automated. It does not affect the cycle time, so there are no impacts on the construction schedule. </a:t>
            </a:r>
          </a:p>
          <a:p>
            <a:endParaRPr lang="en-US" dirty="0"/>
          </a:p>
          <a:p>
            <a:r>
              <a:rPr lang="en-US" dirty="0"/>
              <a:t>Once injected, the CO2 chemically converts into a mineral and improves the compressive strength of the concrete, allowing us to adjust our mix designs. </a:t>
            </a:r>
          </a:p>
        </p:txBody>
      </p:sp>
      <p:sp>
        <p:nvSpPr>
          <p:cNvPr id="4" name="Slide Number Placeholder 3"/>
          <p:cNvSpPr>
            <a:spLocks noGrp="1"/>
          </p:cNvSpPr>
          <p:nvPr>
            <p:ph type="sldNum" sz="quarter" idx="10"/>
          </p:nvPr>
        </p:nvSpPr>
        <p:spPr/>
        <p:txBody>
          <a:bodyPr/>
          <a:lstStyle/>
          <a:p>
            <a:fld id="{B222E3F4-F269-2847-BBC6-2817AB877D5D}" type="slidenum">
              <a:rPr lang="en-US" smtClean="0"/>
              <a:t>13</a:t>
            </a:fld>
            <a:endParaRPr lang="en-US"/>
          </a:p>
        </p:txBody>
      </p:sp>
    </p:spTree>
    <p:extLst>
      <p:ext uri="{BB962C8B-B14F-4D97-AF65-F5344CB8AC3E}">
        <p14:creationId xmlns:p14="http://schemas.microsoft.com/office/powerpoint/2010/main" val="1968310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lumMod val="50000"/>
                    <a:lumOff val="50000"/>
                  </a:schemeClr>
                </a:solidFill>
                <a:latin typeface="Arial" panose="020B0604020202020204" pitchFamily="34" charset="0"/>
                <a:cs typeface="Arial" panose="020B0604020202020204" pitchFamily="34" charset="0"/>
              </a:rPr>
              <a:t>Data based on 2013 system research</a:t>
            </a:r>
            <a:endParaRPr lang="en-US" sz="1200" i="0" dirty="0">
              <a:solidFill>
                <a:schemeClr val="bg1">
                  <a:lumMod val="6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84ACCD1-6A07-4099-ACBF-2EA3310362E9}" type="slidenum">
              <a:rPr lang="en-US" smtClean="0"/>
              <a:t>14</a:t>
            </a:fld>
            <a:endParaRPr lang="en-US"/>
          </a:p>
        </p:txBody>
      </p:sp>
    </p:spTree>
    <p:extLst>
      <p:ext uri="{BB962C8B-B14F-4D97-AF65-F5344CB8AC3E}">
        <p14:creationId xmlns:p14="http://schemas.microsoft.com/office/powerpoint/2010/main" val="46612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a:t>
            </a:r>
            <a:r>
              <a:rPr lang="en-US" baseline="0" dirty="0"/>
              <a:t> through the process of how this technology works from the beginning, starting with the CO2 supply.</a:t>
            </a:r>
          </a:p>
          <a:p>
            <a:endParaRPr lang="en-US" baseline="0" dirty="0"/>
          </a:p>
          <a:p>
            <a:r>
              <a:rPr lang="en-US" baseline="0" dirty="0"/>
              <a:t>CO2 is a very natural substance. As humans we breath in oxygen and breathe out CO2. Trees breathe in CO2 and breathe out oxygen. The problem with CO2 is that we produce too much of it through manufacturing, energy and transportation, and it’s hurting our ozone. </a:t>
            </a:r>
          </a:p>
          <a:p>
            <a:endParaRPr lang="en-US" baseline="0" dirty="0"/>
          </a:p>
          <a:p>
            <a:r>
              <a:rPr lang="en-US" baseline="0" dirty="0"/>
              <a:t>So the CO2 is collected from large industrial sources such as fertilizer and ethanol plants. CarbonCure does not collect or supply the CO2 and our customers will source their CO2, as a separate agreement, with companies like Praxair, Air Liquide and Linde. These companies collect CO2 from waste sources, purify it, and then sell it to the market. </a:t>
            </a:r>
          </a:p>
          <a:p>
            <a:endParaRPr lang="en-US" baseline="0" dirty="0"/>
          </a:p>
          <a:p>
            <a:r>
              <a:rPr lang="en-US" baseline="0" dirty="0"/>
              <a:t>This CO2 gas industry is big and there are local CO2 suppliers everywhere. CO2 is most commonly used for carbonated beverages, or cooling mechanisms. It’s important to note that from an environmental perspective, this CO2 is being collected and re-used for other purposes, but it eventually makes its way into the atmosphere. For example, if the CO2 goes into a can of coca cola, when you open the can, you hear a fizz, and that’s CO2 going back into the atmosphere. When we introduce CO2 to concrete, it chemically converts into a mineral, which means it will never go back into the atmosphere because it no longer exists!</a:t>
            </a:r>
          </a:p>
          <a:p>
            <a:endParaRPr lang="en-US" baseline="0" dirty="0"/>
          </a:p>
          <a:p>
            <a:r>
              <a:rPr lang="en-US" baseline="0" dirty="0"/>
              <a:t>These industrial gas suppliers deliver the CO2 to the concrete plant where it is stored in pressurized tanks that are permanently installed on site. The CO2 suppliers will refill those tanks as required; typically about once a month if running at full capacity. </a:t>
            </a:r>
          </a:p>
          <a:p>
            <a:endParaRPr lang="en-US" baseline="0" dirty="0"/>
          </a:p>
          <a:p>
            <a:r>
              <a:rPr lang="en-US" baseline="0" dirty="0"/>
              <a:t>The cost of CO2 can range depending on your location and proximity to a distribution facility – CarbonCure can help you get a quote and negotiate a favorable price using our strong national relationships with CO2 suppliers. CarbonCure will also help by calculating the amount of CO2 you will use on a monthly basis and provide our equipment engineering requirements so that CO2 suppliers are able to provide the appropriate equipment. Your tank size will vary based on your monthly usage, but tanks are normally about 8-10 feet tall and 5 feet in diameter. </a:t>
            </a:r>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15</a:t>
            </a:fld>
            <a:endParaRPr lang="en-US"/>
          </a:p>
        </p:txBody>
      </p:sp>
    </p:spTree>
    <p:extLst>
      <p:ext uri="{BB962C8B-B14F-4D97-AF65-F5344CB8AC3E}">
        <p14:creationId xmlns:p14="http://schemas.microsoft.com/office/powerpoint/2010/main" val="4173140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the chemical reaction that’s happening when CO2 is introduced to the mix, we first need to understand how cement is made. </a:t>
            </a:r>
          </a:p>
          <a:p>
            <a:endParaRPr lang="en-US" baseline="0" dirty="0"/>
          </a:p>
          <a:p>
            <a:r>
              <a:rPr lang="en-US" baseline="0" dirty="0"/>
              <a:t>Cement starts with mining limestone, aka calcium carbonate (CaCO3) from a </a:t>
            </a:r>
            <a:r>
              <a:rPr lang="en-US" baseline="0" dirty="0" err="1"/>
              <a:t>querry</a:t>
            </a:r>
            <a:r>
              <a:rPr lang="en-US" baseline="0" dirty="0"/>
              <a:t>. The CaCO3 is heated to really high temperatures where the molecule splits in half. This process is called calcination. One half is CO2, which is released into the atmosphere as a waste byproduct. This is why cement production creates so much CO2. The other half is Calcium Oxide (</a:t>
            </a:r>
            <a:r>
              <a:rPr lang="en-US" baseline="0" dirty="0" err="1"/>
              <a:t>CaO</a:t>
            </a:r>
            <a:r>
              <a:rPr lang="en-US" baseline="0" dirty="0"/>
              <a:t>) which is the critical binding material used to make cement. The cement is then shipped to the concrete plant where it’s mixed with sand, stone, water and chemicals known as admixtures. </a:t>
            </a:r>
          </a:p>
        </p:txBody>
      </p:sp>
      <p:sp>
        <p:nvSpPr>
          <p:cNvPr id="4" name="Slide Number Placeholder 3"/>
          <p:cNvSpPr>
            <a:spLocks noGrp="1"/>
          </p:cNvSpPr>
          <p:nvPr>
            <p:ph type="sldNum" sz="quarter" idx="10"/>
          </p:nvPr>
        </p:nvSpPr>
        <p:spPr/>
        <p:txBody>
          <a:bodyPr/>
          <a:lstStyle/>
          <a:p>
            <a:pPr>
              <a:defRPr/>
            </a:pPr>
            <a:fld id="{C086E2AB-E9F7-CE4B-ADFC-98A622BBA9DB}" type="slidenum">
              <a:rPr lang="en-US" smtClean="0"/>
              <a:pPr>
                <a:defRPr/>
              </a:pPr>
              <a:t>16</a:t>
            </a:fld>
            <a:endParaRPr lang="en-US"/>
          </a:p>
        </p:txBody>
      </p:sp>
    </p:spTree>
    <p:extLst>
      <p:ext uri="{BB962C8B-B14F-4D97-AF65-F5344CB8AC3E}">
        <p14:creationId xmlns:p14="http://schemas.microsoft.com/office/powerpoint/2010/main" val="499776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really see the</a:t>
            </a:r>
            <a:r>
              <a:rPr lang="en-US" baseline="0" dirty="0"/>
              <a:t> </a:t>
            </a:r>
            <a:r>
              <a:rPr lang="en-US" baseline="0" dirty="0" err="1"/>
              <a:t>nano</a:t>
            </a:r>
            <a:r>
              <a:rPr lang="en-US" baseline="0" dirty="0"/>
              <a:t> sized minerals in this photos. These </a:t>
            </a:r>
            <a:r>
              <a:rPr lang="en-US" baseline="0" dirty="0" err="1"/>
              <a:t>nano</a:t>
            </a:r>
            <a:r>
              <a:rPr lang="en-US" baseline="0" dirty="0"/>
              <a:t> calcium carbonate particles are finer than silica fume. They surround the cement grain and increase the surface area on which the hydration reaction will take place - Ultimately, this mechanism results in increased compressive strength. </a:t>
            </a:r>
            <a:endParaRPr lang="en-US" dirty="0"/>
          </a:p>
        </p:txBody>
      </p:sp>
      <p:sp>
        <p:nvSpPr>
          <p:cNvPr id="4" name="Slide Number Placeholder 3"/>
          <p:cNvSpPr>
            <a:spLocks noGrp="1"/>
          </p:cNvSpPr>
          <p:nvPr>
            <p:ph type="sldNum" sz="quarter" idx="10"/>
          </p:nvPr>
        </p:nvSpPr>
        <p:spPr/>
        <p:txBody>
          <a:bodyPr/>
          <a:lstStyle/>
          <a:p>
            <a:pPr>
              <a:defRPr/>
            </a:pPr>
            <a:fld id="{C086E2AB-E9F7-CE4B-ADFC-98A622BBA9DB}" type="slidenum">
              <a:rPr lang="en-US" smtClean="0"/>
              <a:pPr>
                <a:defRPr/>
              </a:pPr>
              <a:t>17</a:t>
            </a:fld>
            <a:endParaRPr lang="en-US"/>
          </a:p>
        </p:txBody>
      </p:sp>
    </p:spTree>
    <p:extLst>
      <p:ext uri="{BB962C8B-B14F-4D97-AF65-F5344CB8AC3E}">
        <p14:creationId xmlns:p14="http://schemas.microsoft.com/office/powerpoint/2010/main" val="2519690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18</a:t>
            </a:fld>
            <a:endParaRPr lang="en-US"/>
          </a:p>
        </p:txBody>
      </p:sp>
    </p:spTree>
    <p:extLst>
      <p:ext uri="{BB962C8B-B14F-4D97-AF65-F5344CB8AC3E}">
        <p14:creationId xmlns:p14="http://schemas.microsoft.com/office/powerpoint/2010/main" val="1117323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19</a:t>
            </a:fld>
            <a:endParaRPr lang="en-US"/>
          </a:p>
        </p:txBody>
      </p:sp>
    </p:spTree>
    <p:extLst>
      <p:ext uri="{BB962C8B-B14F-4D97-AF65-F5344CB8AC3E}">
        <p14:creationId xmlns:p14="http://schemas.microsoft.com/office/powerpoint/2010/main" val="392825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21</a:t>
            </a:fld>
            <a:endParaRPr lang="en-US"/>
          </a:p>
        </p:txBody>
      </p:sp>
    </p:spTree>
    <p:extLst>
      <p:ext uri="{BB962C8B-B14F-4D97-AF65-F5344CB8AC3E}">
        <p14:creationId xmlns:p14="http://schemas.microsoft.com/office/powerpoint/2010/main" val="196801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high pH that protects the steel – the pH would have to fall below 11.5 or even lower for the passive layer to become destabilized. t is the high pH that protects the steel – the pH would have to fall below 11.5 or even lower for the passive layer to become destabilized.</a:t>
            </a:r>
          </a:p>
        </p:txBody>
      </p:sp>
      <p:sp>
        <p:nvSpPr>
          <p:cNvPr id="4" name="Slide Number Placeholder 3"/>
          <p:cNvSpPr>
            <a:spLocks noGrp="1"/>
          </p:cNvSpPr>
          <p:nvPr>
            <p:ph type="sldNum" sz="quarter" idx="10"/>
          </p:nvPr>
        </p:nvSpPr>
        <p:spPr/>
        <p:txBody>
          <a:bodyPr/>
          <a:lstStyle/>
          <a:p>
            <a:fld id="{B222E3F4-F269-2847-BBC6-2817AB877D5D}" type="slidenum">
              <a:rPr lang="en-US" smtClean="0"/>
              <a:t>22</a:t>
            </a:fld>
            <a:endParaRPr lang="en-US"/>
          </a:p>
        </p:txBody>
      </p:sp>
    </p:spTree>
    <p:extLst>
      <p:ext uri="{BB962C8B-B14F-4D97-AF65-F5344CB8AC3E}">
        <p14:creationId xmlns:p14="http://schemas.microsoft.com/office/powerpoint/2010/main" val="1048927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the day the process reduces approximately 25 </a:t>
            </a:r>
            <a:r>
              <a:rPr lang="en-US" dirty="0" err="1"/>
              <a:t>lbs</a:t>
            </a:r>
            <a:r>
              <a:rPr lang="en-US" dirty="0"/>
              <a:t> of CO2 per cubic yard (20kg CO2 per cubic meter) of concrete. This figured can vary quite a bity depending on the mix design. The highest CO2 reduction of concrete delivered to a job site reduced 92 </a:t>
            </a:r>
            <a:r>
              <a:rPr lang="en-US" dirty="0" err="1"/>
              <a:t>lbs</a:t>
            </a:r>
            <a:r>
              <a:rPr lang="en-US" dirty="0"/>
              <a:t> CO2 per cubic yard. Regardless of the mix, the CO2 impact becomes very significant for any given projects. Many commercial developments can save over 1,000,000 </a:t>
            </a:r>
            <a:r>
              <a:rPr lang="en-US" dirty="0" err="1"/>
              <a:t>lbs</a:t>
            </a:r>
            <a:r>
              <a:rPr lang="en-US" dirty="0"/>
              <a:t> CO2. </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23</a:t>
            </a:fld>
            <a:endParaRPr lang="en-US"/>
          </a:p>
        </p:txBody>
      </p:sp>
    </p:spTree>
    <p:extLst>
      <p:ext uri="{BB962C8B-B14F-4D97-AF65-F5344CB8AC3E}">
        <p14:creationId xmlns:p14="http://schemas.microsoft.com/office/powerpoint/2010/main" val="80005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2</a:t>
            </a:fld>
            <a:endParaRPr lang="en-US"/>
          </a:p>
        </p:txBody>
      </p:sp>
    </p:spTree>
    <p:extLst>
      <p:ext uri="{BB962C8B-B14F-4D97-AF65-F5344CB8AC3E}">
        <p14:creationId xmlns:p14="http://schemas.microsoft.com/office/powerpoint/2010/main" val="1739585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CarbonCure concrete has been delivered to hundreds of projects across North America. Here’s one example of a project by Thomas Concrete, a producer in Atlanta Georgia. In this project, every square inch of concrete in this building used CarbonCure – a total of 48,000 cy. In total the project team reduced 1.5 million pounds of CO2, which is the same amount of CO2 as 800 acres of trees will sequester over a year. And that’s just one medium sized building. </a:t>
            </a:r>
          </a:p>
        </p:txBody>
      </p:sp>
      <p:sp>
        <p:nvSpPr>
          <p:cNvPr id="4" name="Slide Number Placeholder 3"/>
          <p:cNvSpPr>
            <a:spLocks noGrp="1"/>
          </p:cNvSpPr>
          <p:nvPr>
            <p:ph type="sldNum" sz="quarter" idx="10"/>
          </p:nvPr>
        </p:nvSpPr>
        <p:spPr/>
        <p:txBody>
          <a:bodyPr/>
          <a:lstStyle/>
          <a:p>
            <a:fld id="{B222E3F4-F269-2847-BBC6-2817AB877D5D}" type="slidenum">
              <a:rPr lang="en-US" smtClean="0"/>
              <a:pPr/>
              <a:t>24</a:t>
            </a:fld>
            <a:endParaRPr lang="en-US"/>
          </a:p>
        </p:txBody>
      </p:sp>
    </p:spTree>
    <p:extLst>
      <p:ext uri="{BB962C8B-B14F-4D97-AF65-F5344CB8AC3E}">
        <p14:creationId xmlns:p14="http://schemas.microsoft.com/office/powerpoint/2010/main" val="690447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was not large but perhaps a recognizable building. CarbonCure was specified by McDonalds and the architectural team to reduce the carbon footprint of its flagship restaurant in downtown Chicago. It’s called the Experience of the Future McDonalds. CarbonCure reduced 30,000 </a:t>
            </a:r>
            <a:r>
              <a:rPr lang="en-US" dirty="0" err="1"/>
              <a:t>lbs</a:t>
            </a:r>
            <a:r>
              <a:rPr lang="en-US" dirty="0"/>
              <a:t> of CO2 from this building. </a:t>
            </a:r>
          </a:p>
        </p:txBody>
      </p:sp>
      <p:sp>
        <p:nvSpPr>
          <p:cNvPr id="4" name="Slide Number Placeholder 3"/>
          <p:cNvSpPr>
            <a:spLocks noGrp="1"/>
          </p:cNvSpPr>
          <p:nvPr>
            <p:ph type="sldNum" sz="quarter" idx="10"/>
          </p:nvPr>
        </p:nvSpPr>
        <p:spPr/>
        <p:txBody>
          <a:bodyPr/>
          <a:lstStyle/>
          <a:p>
            <a:fld id="{B222E3F4-F269-2847-BBC6-2817AB877D5D}" type="slidenum">
              <a:rPr lang="en-US" smtClean="0"/>
              <a:pPr/>
              <a:t>25</a:t>
            </a:fld>
            <a:endParaRPr lang="en-US"/>
          </a:p>
        </p:txBody>
      </p:sp>
    </p:spTree>
    <p:extLst>
      <p:ext uri="{BB962C8B-B14F-4D97-AF65-F5344CB8AC3E}">
        <p14:creationId xmlns:p14="http://schemas.microsoft.com/office/powerpoint/2010/main" val="1752512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Multi Pad Arena (RBC Centre) in Nova Scotia is a good example to bring up. Firstly, the concrete was poured in Canada in the winter. It used high entrainment and lots of admixtures and CO2 did not impact the process. Secondly, the project team was very concerned about finish-ability because the floor pad of the ice surface needed to be perfectly smooth. The project team was very pleased with the </a:t>
            </a:r>
            <a:r>
              <a:rPr lang="en-US" dirty="0" err="1"/>
              <a:t>finishability</a:t>
            </a:r>
            <a:r>
              <a:rPr lang="en-US" dirty="0"/>
              <a:t> of the concrete. </a:t>
            </a:r>
          </a:p>
        </p:txBody>
      </p:sp>
      <p:sp>
        <p:nvSpPr>
          <p:cNvPr id="4" name="Slide Number Placeholder 3"/>
          <p:cNvSpPr>
            <a:spLocks noGrp="1"/>
          </p:cNvSpPr>
          <p:nvPr>
            <p:ph type="sldNum" sz="quarter" idx="10"/>
          </p:nvPr>
        </p:nvSpPr>
        <p:spPr/>
        <p:txBody>
          <a:bodyPr/>
          <a:lstStyle/>
          <a:p>
            <a:fld id="{B222E3F4-F269-2847-BBC6-2817AB877D5D}" type="slidenum">
              <a:rPr lang="en-US" smtClean="0"/>
              <a:pPr/>
              <a:t>26</a:t>
            </a:fld>
            <a:endParaRPr lang="en-US"/>
          </a:p>
        </p:txBody>
      </p:sp>
    </p:spTree>
    <p:extLst>
      <p:ext uri="{BB962C8B-B14F-4D97-AF65-F5344CB8AC3E}">
        <p14:creationId xmlns:p14="http://schemas.microsoft.com/office/powerpoint/2010/main" val="3633247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22E3F4-F269-2847-BBC6-2817AB877D5D}" type="slidenum">
              <a:rPr lang="en-US" smtClean="0"/>
              <a:pPr/>
              <a:t>27</a:t>
            </a:fld>
            <a:endParaRPr lang="en-US"/>
          </a:p>
        </p:txBody>
      </p:sp>
    </p:spTree>
    <p:extLst>
      <p:ext uri="{BB962C8B-B14F-4D97-AF65-F5344CB8AC3E}">
        <p14:creationId xmlns:p14="http://schemas.microsoft.com/office/powerpoint/2010/main" val="1274888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22E3F4-F269-2847-BBC6-2817AB877D5D}" type="slidenum">
              <a:rPr lang="en-US" smtClean="0"/>
              <a:pPr/>
              <a:t>28</a:t>
            </a:fld>
            <a:endParaRPr lang="en-US"/>
          </a:p>
        </p:txBody>
      </p:sp>
    </p:spTree>
    <p:extLst>
      <p:ext uri="{BB962C8B-B14F-4D97-AF65-F5344CB8AC3E}">
        <p14:creationId xmlns:p14="http://schemas.microsoft.com/office/powerpoint/2010/main" val="2977479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large condo building in Toronto, the developer team used creative marketing strategies to show their commitment to sustainability to their tenants. They painted concrete walls in the parking garage orange and put up signs saying “that orange wall is storing CO2”. It’s a neat example of how building developers can take advantage of the carbon footprint reduction we can provide to showcase their sustainability commitment. </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29</a:t>
            </a:fld>
            <a:endParaRPr lang="en-US"/>
          </a:p>
        </p:txBody>
      </p:sp>
    </p:spTree>
    <p:extLst>
      <p:ext uri="{BB962C8B-B14F-4D97-AF65-F5344CB8AC3E}">
        <p14:creationId xmlns:p14="http://schemas.microsoft.com/office/powerpoint/2010/main" val="1665666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 we may come up against in this process is that we will need to work with the structural engineering team to approve our optimized mix design. This may including looking at cementitious content requirements or water to cementitious ratio requirements and seeing if we can meet the desired performance criteria while optimizing the mix with the CarbonCure system. </a:t>
            </a:r>
          </a:p>
        </p:txBody>
      </p:sp>
      <p:sp>
        <p:nvSpPr>
          <p:cNvPr id="4" name="Slide Number Placeholder 3"/>
          <p:cNvSpPr>
            <a:spLocks noGrp="1"/>
          </p:cNvSpPr>
          <p:nvPr>
            <p:ph type="sldNum" sz="quarter" idx="10"/>
          </p:nvPr>
        </p:nvSpPr>
        <p:spPr/>
        <p:txBody>
          <a:bodyPr/>
          <a:lstStyle/>
          <a:p>
            <a:fld id="{B222E3F4-F269-2847-BBC6-2817AB877D5D}" type="slidenum">
              <a:rPr lang="en-US" smtClean="0"/>
              <a:t>31</a:t>
            </a:fld>
            <a:endParaRPr lang="en-US"/>
          </a:p>
        </p:txBody>
      </p:sp>
    </p:spTree>
    <p:extLst>
      <p:ext uri="{BB962C8B-B14F-4D97-AF65-F5344CB8AC3E}">
        <p14:creationId xmlns:p14="http://schemas.microsoft.com/office/powerpoint/2010/main" val="3281015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concrete used in Maryland annually </a:t>
            </a:r>
          </a:p>
          <a:p>
            <a:r>
              <a:rPr lang="en-US" dirty="0"/>
              <a:t>Carbon savings potential</a:t>
            </a:r>
          </a:p>
          <a:p>
            <a:r>
              <a:rPr lang="en-US" dirty="0"/>
              <a:t>Equivalent to acres of trees absorbing carbon </a:t>
            </a:r>
          </a:p>
          <a:p>
            <a:r>
              <a:rPr lang="en-US" dirty="0"/>
              <a:t>Cars off the road for a year </a:t>
            </a:r>
          </a:p>
        </p:txBody>
      </p:sp>
      <p:sp>
        <p:nvSpPr>
          <p:cNvPr id="4" name="Slide Number Placeholder 3"/>
          <p:cNvSpPr>
            <a:spLocks noGrp="1"/>
          </p:cNvSpPr>
          <p:nvPr>
            <p:ph type="sldNum" sz="quarter" idx="10"/>
          </p:nvPr>
        </p:nvSpPr>
        <p:spPr/>
        <p:txBody>
          <a:bodyPr/>
          <a:lstStyle/>
          <a:p>
            <a:fld id="{B222E3F4-F269-2847-BBC6-2817AB877D5D}" type="slidenum">
              <a:rPr lang="en-US" smtClean="0"/>
              <a:t>32</a:t>
            </a:fld>
            <a:endParaRPr lang="en-US"/>
          </a:p>
        </p:txBody>
      </p:sp>
    </p:spTree>
    <p:extLst>
      <p:ext uri="{BB962C8B-B14F-4D97-AF65-F5344CB8AC3E}">
        <p14:creationId xmlns:p14="http://schemas.microsoft.com/office/powerpoint/2010/main" val="1971781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the day, building</a:t>
            </a:r>
            <a:r>
              <a:rPr lang="en-US" baseline="0" dirty="0"/>
              <a:t> with CarbonCure concrete means doing something right for the environment. The concrete used in a typical small commercial development for example can save as much CO2 as an acre of trees would sequester over 100 years. Who know that building with concrete could be like planting trees?</a:t>
            </a:r>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33</a:t>
            </a:fld>
            <a:endParaRPr lang="en-US"/>
          </a:p>
        </p:txBody>
      </p:sp>
    </p:spTree>
    <p:extLst>
      <p:ext uri="{BB962C8B-B14F-4D97-AF65-F5344CB8AC3E}">
        <p14:creationId xmlns:p14="http://schemas.microsoft.com/office/powerpoint/2010/main" val="243056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multidisciplinary challenge to reduce embodied carbon is gaining traction with specifiers. The challenge started with Architecture2030 and grew to include other members of the design and build community, including contractors and engineers. All of these organizations are aligned on the overall ambitious goal of eliminating embodied carbon by the year 2050. Whether that's attainable is to be determined, but the key point to consider is that there are a lot of organizations who have signed onto these challenges, like Architecture2030 and SE2050, or have created their own version, such as Skanska's embodied carbon reduction mission. These organizations are actively looking for solutions to reduce embodied carbon, and there aren't a lot of those kinds of solutions available - at least not the kind that make practical sense for large structures. CarbonCure customers can say that they help organizations work towards the 2050 challenge to reduce embodied carbon. </a:t>
            </a:r>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3</a:t>
            </a:fld>
            <a:endParaRPr lang="en-US"/>
          </a:p>
        </p:txBody>
      </p:sp>
    </p:spTree>
    <p:extLst>
      <p:ext uri="{BB962C8B-B14F-4D97-AF65-F5344CB8AC3E}">
        <p14:creationId xmlns:p14="http://schemas.microsoft.com/office/powerpoint/2010/main" val="194964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0:notes"/>
          <p:cNvSpPr>
            <a:spLocks noGrp="1" noRot="1" noChangeAspect="1"/>
          </p:cNvSpPr>
          <p:nvPr>
            <p:ph type="sldImg" idx="2"/>
          </p:nvPr>
        </p:nvSpPr>
        <p:spPr>
          <a:xfrm>
            <a:off x="579438" y="703263"/>
            <a:ext cx="6172200" cy="3473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8" name="Google Shape;338;p20:notes"/>
          <p:cNvSpPr txBox="1">
            <a:spLocks noGrp="1"/>
          </p:cNvSpPr>
          <p:nvPr>
            <p:ph type="body" idx="1"/>
          </p:nvPr>
        </p:nvSpPr>
        <p:spPr>
          <a:xfrm>
            <a:off x="914400" y="4417404"/>
            <a:ext cx="5029200" cy="4181766"/>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endParaRPr dirty="0">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140695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understand the challenge</a:t>
            </a:r>
            <a:r>
              <a:rPr lang="en-US" sz="1200" kern="1200" baseline="0" dirty="0">
                <a:solidFill>
                  <a:schemeClr val="tx1"/>
                </a:solidFill>
                <a:effectLst/>
                <a:latin typeface="+mn-lt"/>
                <a:ea typeface="+mn-ea"/>
                <a:cs typeface="+mn-cs"/>
              </a:rPr>
              <a:t> faced by the concrete industry</a:t>
            </a:r>
            <a:r>
              <a:rPr lang="en-US" sz="1200" kern="1200" dirty="0">
                <a:solidFill>
                  <a:schemeClr val="tx1"/>
                </a:solidFill>
                <a:effectLst/>
                <a:latin typeface="+mn-lt"/>
                <a:ea typeface="+mn-ea"/>
                <a:cs typeface="+mn-cs"/>
              </a:rPr>
              <a:t>, we must first understand the problem, which brings us to how cement and concrete are made.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most important raw material in cement production is limestone, which in chemistry terms is calcium carbonate, CaCO3. Limestone is extracted from the ground. It is then heated in a cement factory and used to make cement. This process releases carbon dioxide, CO2. The cement is then taken to a concrete plant, whether it’s a block</a:t>
            </a:r>
            <a:r>
              <a:rPr lang="en-US" sz="1200" kern="1200" baseline="0" dirty="0">
                <a:solidFill>
                  <a:schemeClr val="tx1"/>
                </a:solidFill>
                <a:effectLst/>
                <a:latin typeface="+mn-lt"/>
                <a:ea typeface="+mn-ea"/>
                <a:cs typeface="+mn-cs"/>
              </a:rPr>
              <a:t> plant or poured concrete facility</a:t>
            </a:r>
            <a:r>
              <a:rPr lang="en-US" sz="1200" kern="1200" dirty="0">
                <a:solidFill>
                  <a:schemeClr val="tx1"/>
                </a:solidFill>
                <a:effectLst/>
                <a:latin typeface="+mn-lt"/>
                <a:ea typeface="+mn-ea"/>
                <a:cs typeface="+mn-cs"/>
              </a:rPr>
              <a:t>, where it is mixed with other ingredients such as water and sand, and is turned into concrete.</a:t>
            </a:r>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7</a:t>
            </a:fld>
            <a:endParaRPr lang="en-US"/>
          </a:p>
        </p:txBody>
      </p:sp>
    </p:spTree>
    <p:extLst>
      <p:ext uri="{BB962C8B-B14F-4D97-AF65-F5344CB8AC3E}">
        <p14:creationId xmlns:p14="http://schemas.microsoft.com/office/powerpoint/2010/main" val="1807759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reason why concrete is so abundant. We need concrete to create the strong, resilient buildings and infrastructure that surround us. It is the backbone of modern society. Without concrete, we couldn’t build bridges or skyscrapers that can keep us safe and warm and protect us from the elements. </a:t>
            </a:r>
          </a:p>
          <a:p>
            <a:r>
              <a:rPr lang="en-US" dirty="0"/>
              <a:t>When it comes to creating sustainable structures, there is nothing more sustainable than building to last. It doesn’t make any sense to use the greenest materials you can find, if you’re only going to tear it down and rebuild in the next 20 years. Concrete structures are built to last. It’s inherently the most sustainable building material in the world, except for its carbon footprint that comes from cement production. And we’re working hard across the industry and here at ___ (your name) to reduce that impact. </a:t>
            </a:r>
          </a:p>
        </p:txBody>
      </p:sp>
      <p:sp>
        <p:nvSpPr>
          <p:cNvPr id="4" name="Slide Number Placeholder 3"/>
          <p:cNvSpPr>
            <a:spLocks noGrp="1"/>
          </p:cNvSpPr>
          <p:nvPr>
            <p:ph type="sldNum" sz="quarter" idx="5"/>
          </p:nvPr>
        </p:nvSpPr>
        <p:spPr/>
        <p:txBody>
          <a:bodyPr/>
          <a:lstStyle/>
          <a:p>
            <a:fld id="{084ACCD1-6A07-4099-ACBF-2EA3310362E9}" type="slidenum">
              <a:rPr lang="en-US" smtClean="0"/>
              <a:t>8</a:t>
            </a:fld>
            <a:endParaRPr lang="en-US"/>
          </a:p>
        </p:txBody>
      </p:sp>
    </p:spTree>
    <p:extLst>
      <p:ext uri="{BB962C8B-B14F-4D97-AF65-F5344CB8AC3E}">
        <p14:creationId xmlns:p14="http://schemas.microsoft.com/office/powerpoint/2010/main" val="385408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CarbonCure Technology is a solution we’ve incorporated in order to reduce our carbon footprint. The technology injects carbon dioxide (CO2) that’s captured from industrial emitters into our concrete during mixing. For those of you familiar with concrete operations, it operates just like an admixture. The CO2 is stored in this big tank, as you can see, in a liquefied state. The CarbonCure technology, which is retrofitted to our plants, injects a precise dose of CO2. Once introduced to the concrete mix, the CO2 chemically converts to a mineral and is permanently trapped in the concrete. This process actually improves the concrete’s strength, which allows us to optimize our mixes. We’ll go into the process in more detail throughout the presentation. </a:t>
            </a:r>
          </a:p>
          <a:p>
            <a:endParaRPr lang="en-US" dirty="0"/>
          </a:p>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9</a:t>
            </a:fld>
            <a:endParaRPr lang="en-US"/>
          </a:p>
        </p:txBody>
      </p:sp>
    </p:spTree>
    <p:extLst>
      <p:ext uri="{BB962C8B-B14F-4D97-AF65-F5344CB8AC3E}">
        <p14:creationId xmlns:p14="http://schemas.microsoft.com/office/powerpoint/2010/main" val="1404068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CarbonCure Technology is currently available in nearly 150 concrete plants across Canada, the US, and recently in Southeast Asia. More than 2.7 million cubic </a:t>
            </a:r>
            <a:r>
              <a:rPr lang="en-US" dirty="0" err="1"/>
              <a:t>metres</a:t>
            </a:r>
            <a:r>
              <a:rPr lang="en-US" dirty="0"/>
              <a:t> (4 million cubic yards) have been produced with CarbonCure to date.</a:t>
            </a:r>
          </a:p>
          <a:p>
            <a:r>
              <a:rPr lang="en-US" dirty="0"/>
              <a:t>It’s rapidly gaining traction across the industry as more concrete producers have validated that it works. </a:t>
            </a:r>
          </a:p>
        </p:txBody>
      </p:sp>
      <p:sp>
        <p:nvSpPr>
          <p:cNvPr id="4" name="Slide Number Placeholder 3"/>
          <p:cNvSpPr>
            <a:spLocks noGrp="1"/>
          </p:cNvSpPr>
          <p:nvPr>
            <p:ph type="sldNum" sz="quarter" idx="5"/>
          </p:nvPr>
        </p:nvSpPr>
        <p:spPr/>
        <p:txBody>
          <a:bodyPr/>
          <a:lstStyle/>
          <a:p>
            <a:fld id="{084ACCD1-6A07-4099-ACBF-2EA3310362E9}" type="slidenum">
              <a:rPr lang="en-US" smtClean="0"/>
              <a:t>10</a:t>
            </a:fld>
            <a:endParaRPr lang="en-US"/>
          </a:p>
        </p:txBody>
      </p:sp>
    </p:spTree>
    <p:extLst>
      <p:ext uri="{BB962C8B-B14F-4D97-AF65-F5344CB8AC3E}">
        <p14:creationId xmlns:p14="http://schemas.microsoft.com/office/powerpoint/2010/main" val="119733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ACCD1-6A07-4099-ACBF-2EA3310362E9}" type="slidenum">
              <a:rPr lang="en-US" smtClean="0"/>
              <a:t>12</a:t>
            </a:fld>
            <a:endParaRPr lang="en-US"/>
          </a:p>
        </p:txBody>
      </p:sp>
    </p:spTree>
    <p:extLst>
      <p:ext uri="{BB962C8B-B14F-4D97-AF65-F5344CB8AC3E}">
        <p14:creationId xmlns:p14="http://schemas.microsoft.com/office/powerpoint/2010/main" val="264485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1560" y="1059582"/>
            <a:ext cx="7016824" cy="660905"/>
          </a:xfrm>
          <a:prstGeom prst="rect">
            <a:avLst/>
          </a:prstGeom>
        </p:spPr>
        <p:txBody>
          <a:bodyPr/>
          <a:lstStyle>
            <a:lvl1pPr algn="l">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011560" y="1792641"/>
            <a:ext cx="7016824" cy="432048"/>
          </a:xfrm>
          <a:prstGeom prst="rect">
            <a:avLst/>
          </a:prstGeom>
        </p:spPr>
        <p:txBody>
          <a:bodyPr/>
          <a:lstStyle>
            <a:lvl1pPr marL="0" indent="0" algn="l">
              <a:buNone/>
              <a:defRPr sz="160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734449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329DDA-5132-E64A-857D-BB1AA16EA846}"/>
              </a:ext>
            </a:extLst>
          </p:cNvPr>
          <p:cNvSpPr>
            <a:spLocks noGrp="1"/>
          </p:cNvSpPr>
          <p:nvPr>
            <p:ph type="title"/>
          </p:nvPr>
        </p:nvSpPr>
        <p:spPr>
          <a:xfrm>
            <a:off x="628650" y="274638"/>
            <a:ext cx="7886700" cy="9937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645061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1620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Tree>
    <p:extLst>
      <p:ext uri="{BB962C8B-B14F-4D97-AF65-F5344CB8AC3E}">
        <p14:creationId xmlns:p14="http://schemas.microsoft.com/office/powerpoint/2010/main" val="283858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960139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62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2817326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E402B-9921-40FA-8360-13107767672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611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319706"/>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 id="2147483655" r:id="rId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34E402B-9921-40FA-8360-131077676729}" type="datetimeFigureOut">
              <a:rPr lang="en-US" smtClean="0"/>
              <a:t>1/30/2020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01EE9E8-4134-49B0-9AA7-3089E6521627}" type="slidenum">
              <a:rPr lang="en-US" smtClean="0"/>
              <a:t>‹#›</a:t>
            </a:fld>
            <a:endParaRPr lang="en-US"/>
          </a:p>
        </p:txBody>
      </p:sp>
    </p:spTree>
    <p:extLst>
      <p:ext uri="{BB962C8B-B14F-4D97-AF65-F5344CB8AC3E}">
        <p14:creationId xmlns:p14="http://schemas.microsoft.com/office/powerpoint/2010/main" val="1777443189"/>
      </p:ext>
    </p:extLst>
  </p:cSld>
  <p:clrMap bg1="lt1" tx1="dk1" bg2="lt2" tx2="dk2" accent1="accent1" accent2="accent2" accent3="accent3" accent4="accent4" accent5="accent5" accent6="accent6" hlink="hlink" folHlink="folHlink"/>
  <p:sldLayoutIdLst>
    <p:sldLayoutId id="21474836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3.tiff"/><Relationship Id="rId7" Type="http://schemas.openxmlformats.org/officeDocument/2006/relationships/image" Target="../media/image36.jpeg"/><Relationship Id="rId2" Type="http://schemas.openxmlformats.org/officeDocument/2006/relationships/image" Target="../media/image32.tiff"/><Relationship Id="rId1" Type="http://schemas.openxmlformats.org/officeDocument/2006/relationships/slideLayout" Target="../slideLayouts/slideLayout5.xml"/><Relationship Id="rId6" Type="http://schemas.openxmlformats.org/officeDocument/2006/relationships/image" Target="../media/image6.emf"/><Relationship Id="rId5" Type="http://schemas.openxmlformats.org/officeDocument/2006/relationships/image" Target="../media/image35.tiff"/><Relationship Id="rId10" Type="http://schemas.openxmlformats.org/officeDocument/2006/relationships/image" Target="../media/image39.png"/><Relationship Id="rId4" Type="http://schemas.openxmlformats.org/officeDocument/2006/relationships/image" Target="../media/image34.tiff"/><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8.tiff"/><Relationship Id="rId5" Type="http://schemas.microsoft.com/office/2007/relationships/hdphoto" Target="../media/hdphoto1.wdp"/><Relationship Id="rId4" Type="http://schemas.openxmlformats.org/officeDocument/2006/relationships/image" Target="../media/image47.png"/><Relationship Id="rId9"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tiff"/><Relationship Id="rId7" Type="http://schemas.openxmlformats.org/officeDocument/2006/relationships/image" Target="../media/image60.png"/><Relationship Id="rId12"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jp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emf"/><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emf"/><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6.em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7.tiff"/><Relationship Id="rId5" Type="http://schemas.openxmlformats.org/officeDocument/2006/relationships/image" Target="../media/image76.png"/><Relationship Id="rId4" Type="http://schemas.openxmlformats.org/officeDocument/2006/relationships/image" Target="../media/image75.emf"/></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emf"/><Relationship Id="rId7" Type="http://schemas.openxmlformats.org/officeDocument/2006/relationships/hyperlink" Target="bit.ly/gatesnotes_video"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7.tiff"/><Relationship Id="rId5" Type="http://schemas.openxmlformats.org/officeDocument/2006/relationships/image" Target="../media/image78.tiff"/><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emf"/><Relationship Id="rId7"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6.emf"/><Relationship Id="rId1" Type="http://schemas.openxmlformats.org/officeDocument/2006/relationships/slideLayout" Target="../slideLayouts/slideLayout5.xml"/><Relationship Id="rId4" Type="http://schemas.openxmlformats.org/officeDocument/2006/relationships/image" Target="../media/image87.tiff"/></Relationships>
</file>

<file path=ppt/slides/_rels/slide31.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emf"/><Relationship Id="rId4" Type="http://schemas.openxmlformats.org/officeDocument/2006/relationships/image" Target="../media/image89.tiff"/></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91.jpeg"/><Relationship Id="rId4" Type="http://schemas.openxmlformats.org/officeDocument/2006/relationships/image" Target="../media/image6.emf"/></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55.png"/><Relationship Id="rId7"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B2B9980-BC92-B44A-963D-A5BC376184CD}"/>
              </a:ext>
            </a:extLst>
          </p:cNvPr>
          <p:cNvGrpSpPr/>
          <p:nvPr/>
        </p:nvGrpSpPr>
        <p:grpSpPr>
          <a:xfrm>
            <a:off x="673508" y="850524"/>
            <a:ext cx="4978612" cy="1698330"/>
            <a:chOff x="1429100" y="4304203"/>
            <a:chExt cx="2595449" cy="1107999"/>
          </a:xfrm>
        </p:grpSpPr>
        <p:sp>
          <p:nvSpPr>
            <p:cNvPr id="8" name="TextBox 7">
              <a:extLst>
                <a:ext uri="{FF2B5EF4-FFF2-40B4-BE49-F238E27FC236}">
                  <a16:creationId xmlns:a16="http://schemas.microsoft.com/office/drawing/2014/main" xmlns="" id="{C89E6A16-3416-0742-8D94-FF97EC3AA56E}"/>
                </a:ext>
              </a:extLst>
            </p:cNvPr>
            <p:cNvSpPr txBox="1"/>
            <p:nvPr/>
          </p:nvSpPr>
          <p:spPr>
            <a:xfrm>
              <a:off x="1432261" y="4304203"/>
              <a:ext cx="2592288" cy="1107999"/>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Reducing the Carbon Footprint of Concrete</a:t>
              </a:r>
            </a:p>
          </p:txBody>
        </p:sp>
        <p:sp>
          <p:nvSpPr>
            <p:cNvPr id="9" name="TextBox 8">
              <a:extLst>
                <a:ext uri="{FF2B5EF4-FFF2-40B4-BE49-F238E27FC236}">
                  <a16:creationId xmlns:a16="http://schemas.microsoft.com/office/drawing/2014/main" xmlns="" id="{E0EA7533-E015-904D-989E-B00FA5EA21EE}"/>
                </a:ext>
              </a:extLst>
            </p:cNvPr>
            <p:cNvSpPr txBox="1"/>
            <p:nvPr/>
          </p:nvSpPr>
          <p:spPr>
            <a:xfrm>
              <a:off x="1429100" y="4853726"/>
              <a:ext cx="2107439" cy="421670"/>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Shannon Seipel</a:t>
              </a:r>
            </a:p>
            <a:p>
              <a:r>
                <a:rPr lang="en-US" dirty="0">
                  <a:solidFill>
                    <a:schemeClr val="bg1"/>
                  </a:solidFill>
                  <a:latin typeface="Arial" panose="020B0604020202020204" pitchFamily="34" charset="0"/>
                  <a:cs typeface="Arial" panose="020B0604020202020204" pitchFamily="34" charset="0"/>
                </a:rPr>
                <a:t>Technical Services Manager</a:t>
              </a:r>
            </a:p>
          </p:txBody>
        </p:sp>
      </p:grpSp>
      <p:grpSp>
        <p:nvGrpSpPr>
          <p:cNvPr id="2" name="Group 1">
            <a:extLst>
              <a:ext uri="{FF2B5EF4-FFF2-40B4-BE49-F238E27FC236}">
                <a16:creationId xmlns:a16="http://schemas.microsoft.com/office/drawing/2014/main" xmlns="" id="{CA813F5F-C256-9C4F-98EE-5E3956B3722A}"/>
              </a:ext>
            </a:extLst>
          </p:cNvPr>
          <p:cNvGrpSpPr/>
          <p:nvPr/>
        </p:nvGrpSpPr>
        <p:grpSpPr>
          <a:xfrm>
            <a:off x="673508" y="3296102"/>
            <a:ext cx="3206286" cy="1075891"/>
            <a:chOff x="658002" y="3574577"/>
            <a:chExt cx="3237115" cy="1086236"/>
          </a:xfrm>
        </p:grpSpPr>
        <p:pic>
          <p:nvPicPr>
            <p:cNvPr id="13" name="Picture 12" descr="A picture containing clipart&#10;&#10;Description automatically generated">
              <a:extLst>
                <a:ext uri="{FF2B5EF4-FFF2-40B4-BE49-F238E27FC236}">
                  <a16:creationId xmlns:a16="http://schemas.microsoft.com/office/drawing/2014/main" xmlns="" id="{BD01EAA6-532C-694E-8111-CA912AA951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517" y="3574577"/>
              <a:ext cx="3149600" cy="673100"/>
            </a:xfrm>
            <a:prstGeom prst="rect">
              <a:avLst/>
            </a:prstGeom>
          </p:spPr>
        </p:pic>
        <p:sp>
          <p:nvSpPr>
            <p:cNvPr id="11" name="TextBox 10">
              <a:extLst>
                <a:ext uri="{FF2B5EF4-FFF2-40B4-BE49-F238E27FC236}">
                  <a16:creationId xmlns:a16="http://schemas.microsoft.com/office/drawing/2014/main" xmlns="" id="{D98D6441-47AD-0B49-AB9B-1E59C4F3561A}"/>
                </a:ext>
              </a:extLst>
            </p:cNvPr>
            <p:cNvSpPr txBox="1"/>
            <p:nvPr/>
          </p:nvSpPr>
          <p:spPr>
            <a:xfrm>
              <a:off x="658002" y="4319004"/>
              <a:ext cx="2746364" cy="341809"/>
            </a:xfrm>
            <a:prstGeom prst="rect">
              <a:avLst/>
            </a:prstGeom>
            <a:noFill/>
          </p:spPr>
          <p:txBody>
            <a:bodyPr wrap="square" rtlCol="0">
              <a:spAutoFit/>
            </a:bodyPr>
            <a:lstStyle/>
            <a:p>
              <a:r>
                <a:rPr lang="en-US" sz="16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Simply better concrete.</a:t>
              </a:r>
            </a:p>
          </p:txBody>
        </p:sp>
      </p:grpSp>
    </p:spTree>
    <p:extLst>
      <p:ext uri="{BB962C8B-B14F-4D97-AF65-F5344CB8AC3E}">
        <p14:creationId xmlns:p14="http://schemas.microsoft.com/office/powerpoint/2010/main" val="10428544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 Placeholder 2">
            <a:extLst>
              <a:ext uri="{FF2B5EF4-FFF2-40B4-BE49-F238E27FC236}">
                <a16:creationId xmlns:a16="http://schemas.microsoft.com/office/drawing/2014/main" xmlns="" id="{FF7D6E1F-271A-DA42-9CC9-AD478004B31C}"/>
              </a:ext>
            </a:extLst>
          </p:cNvPr>
          <p:cNvSpPr txBox="1">
            <a:spLocks/>
          </p:cNvSpPr>
          <p:nvPr/>
        </p:nvSpPr>
        <p:spPr>
          <a:xfrm>
            <a:off x="683568" y="411510"/>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Validated from Coast to Coast</a:t>
            </a:r>
            <a:endParaRPr lang="en-US" dirty="0"/>
          </a:p>
        </p:txBody>
      </p:sp>
      <p:pic>
        <p:nvPicPr>
          <p:cNvPr id="109" name="Picture 108">
            <a:extLst>
              <a:ext uri="{FF2B5EF4-FFF2-40B4-BE49-F238E27FC236}">
                <a16:creationId xmlns:a16="http://schemas.microsoft.com/office/drawing/2014/main" xmlns="" id="{F70999F6-047B-634C-9FD4-D5F3DBB657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59067" y="1606255"/>
            <a:ext cx="707710" cy="3046474"/>
          </a:xfrm>
          <a:prstGeom prst="rect">
            <a:avLst/>
          </a:prstGeom>
        </p:spPr>
      </p:pic>
      <p:sp>
        <p:nvSpPr>
          <p:cNvPr id="110" name="Rectangle 109">
            <a:extLst>
              <a:ext uri="{FF2B5EF4-FFF2-40B4-BE49-F238E27FC236}">
                <a16:creationId xmlns:a16="http://schemas.microsoft.com/office/drawing/2014/main" xmlns="" id="{4685DD8B-124C-CE4A-9F74-EE58F16EACA2}"/>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a:extLst>
              <a:ext uri="{FF2B5EF4-FFF2-40B4-BE49-F238E27FC236}">
                <a16:creationId xmlns:a16="http://schemas.microsoft.com/office/drawing/2014/main" xmlns="" id="{C2B4F611-38C1-B541-8C40-8B7C999E1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12" name="Rectangle 111">
            <a:extLst>
              <a:ext uri="{FF2B5EF4-FFF2-40B4-BE49-F238E27FC236}">
                <a16:creationId xmlns:a16="http://schemas.microsoft.com/office/drawing/2014/main" xmlns="" id="{4DA9A372-2E13-FD46-9CB4-F118A2EF70C6}"/>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Footer Placeholder 4">
            <a:extLst>
              <a:ext uri="{FF2B5EF4-FFF2-40B4-BE49-F238E27FC236}">
                <a16:creationId xmlns:a16="http://schemas.microsoft.com/office/drawing/2014/main" xmlns="" id="{FF585FAA-1677-6D48-B1DF-3CDD7BED63FA}"/>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114" name="Slide Number Placeholder 5">
            <a:extLst>
              <a:ext uri="{FF2B5EF4-FFF2-40B4-BE49-F238E27FC236}">
                <a16:creationId xmlns:a16="http://schemas.microsoft.com/office/drawing/2014/main" xmlns="" id="{DAF78CA9-50A8-4E46-93B3-12DE43CFC599}"/>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10</a:t>
            </a:fld>
            <a:endParaRPr lang="en-US" sz="800" dirty="0"/>
          </a:p>
        </p:txBody>
      </p:sp>
      <p:sp>
        <p:nvSpPr>
          <p:cNvPr id="104" name="Text Placeholder 4">
            <a:extLst>
              <a:ext uri="{FF2B5EF4-FFF2-40B4-BE49-F238E27FC236}">
                <a16:creationId xmlns:a16="http://schemas.microsoft.com/office/drawing/2014/main" xmlns="" id="{A178BC3A-0A41-FB47-9201-F9BAB7349E30}"/>
              </a:ext>
            </a:extLst>
          </p:cNvPr>
          <p:cNvSpPr txBox="1">
            <a:spLocks/>
          </p:cNvSpPr>
          <p:nvPr/>
        </p:nvSpPr>
        <p:spPr>
          <a:xfrm>
            <a:off x="794767" y="915566"/>
            <a:ext cx="7017593" cy="265195"/>
          </a:xfrm>
          <a:prstGeom prst="rect">
            <a:avLst/>
          </a:prstGeom>
        </p:spPr>
        <p:txBody>
          <a:bodyPr anchor="t"/>
          <a:lstStyle>
            <a:lvl1pPr marL="0" indent="0" algn="l" defTabSz="914400" rtl="0" eaLnBrk="1" latinLnBrk="0" hangingPunct="1">
              <a:spcBef>
                <a:spcPct val="20000"/>
              </a:spcBef>
              <a:buFont typeface="Arial" pitchFamily="34" charset="0"/>
              <a:buNone/>
              <a:defRPr sz="1200" kern="1200">
                <a:solidFill>
                  <a:srgbClr val="E27F1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GB" sz="1400" dirty="0"/>
              <a:t>160+ concrete plants operating across the US, Canada and Singapore</a:t>
            </a:r>
            <a:endParaRPr lang="en-US" sz="1400" dirty="0"/>
          </a:p>
        </p:txBody>
      </p:sp>
      <p:sp>
        <p:nvSpPr>
          <p:cNvPr id="115" name="Text Placeholder 4">
            <a:extLst>
              <a:ext uri="{FF2B5EF4-FFF2-40B4-BE49-F238E27FC236}">
                <a16:creationId xmlns:a16="http://schemas.microsoft.com/office/drawing/2014/main" xmlns="" id="{7E4AF918-6692-0B47-AADC-D88778799F48}"/>
              </a:ext>
            </a:extLst>
          </p:cNvPr>
          <p:cNvSpPr txBox="1">
            <a:spLocks/>
          </p:cNvSpPr>
          <p:nvPr/>
        </p:nvSpPr>
        <p:spPr>
          <a:xfrm>
            <a:off x="827584" y="1203598"/>
            <a:ext cx="7017593" cy="265195"/>
          </a:xfrm>
          <a:prstGeom prst="rect">
            <a:avLst/>
          </a:prstGeom>
        </p:spPr>
        <p:txBody>
          <a:bodyPr anchor="t"/>
          <a:lstStyle>
            <a:lvl1pPr marL="0" indent="0" algn="l" defTabSz="914400" rtl="0" eaLnBrk="1" latinLnBrk="0" hangingPunct="1">
              <a:spcBef>
                <a:spcPct val="20000"/>
              </a:spcBef>
              <a:buFont typeface="Arial" pitchFamily="34" charset="0"/>
              <a:buNone/>
              <a:defRPr sz="1200" kern="1200">
                <a:solidFill>
                  <a:srgbClr val="E27F1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GB" sz="1400" dirty="0"/>
              <a:t>&gt; 4 million yd</a:t>
            </a:r>
            <a:r>
              <a:rPr lang="en-GB" sz="1400" baseline="30000" dirty="0"/>
              <a:t>3</a:t>
            </a:r>
            <a:r>
              <a:rPr lang="en-GB" sz="1400" dirty="0"/>
              <a:t> of concrete produced</a:t>
            </a:r>
            <a:endParaRPr lang="en-US" sz="1400" dirty="0"/>
          </a:p>
        </p:txBody>
      </p:sp>
      <p:pic>
        <p:nvPicPr>
          <p:cNvPr id="106" name="Picture 105">
            <a:extLst>
              <a:ext uri="{FF2B5EF4-FFF2-40B4-BE49-F238E27FC236}">
                <a16:creationId xmlns:a16="http://schemas.microsoft.com/office/drawing/2014/main" xmlns="" id="{51F80E2F-F054-F847-912F-845A4D6F998D}"/>
              </a:ext>
            </a:extLst>
          </p:cNvPr>
          <p:cNvPicPr>
            <a:picLocks noChangeAspect="1"/>
          </p:cNvPicPr>
          <p:nvPr/>
        </p:nvPicPr>
        <p:blipFill>
          <a:blip r:embed="rId5"/>
          <a:srcRect/>
          <a:stretch/>
        </p:blipFill>
        <p:spPr>
          <a:xfrm>
            <a:off x="8050331" y="1514751"/>
            <a:ext cx="730652" cy="3145231"/>
          </a:xfrm>
          <a:prstGeom prst="rect">
            <a:avLst/>
          </a:prstGeom>
        </p:spPr>
      </p:pic>
      <p:sp>
        <p:nvSpPr>
          <p:cNvPr id="116" name="TextBox 115">
            <a:extLst>
              <a:ext uri="{FF2B5EF4-FFF2-40B4-BE49-F238E27FC236}">
                <a16:creationId xmlns:a16="http://schemas.microsoft.com/office/drawing/2014/main" xmlns="" id="{D0984AEA-3805-DC44-AC94-59D0EE6FD62C}"/>
              </a:ext>
            </a:extLst>
          </p:cNvPr>
          <p:cNvSpPr txBox="1"/>
          <p:nvPr/>
        </p:nvSpPr>
        <p:spPr>
          <a:xfrm rot="16200000">
            <a:off x="6694771" y="2856145"/>
            <a:ext cx="2153155" cy="261610"/>
          </a:xfrm>
          <a:prstGeom prst="rect">
            <a:avLst/>
          </a:prstGeom>
          <a:noFill/>
        </p:spPr>
        <p:txBody>
          <a:bodyPr wrap="none" rtlCol="0">
            <a:spAutoFit/>
          </a:bodyPr>
          <a:lstStyle/>
          <a:p>
            <a:pPr algn="ctr"/>
            <a:r>
              <a:rPr lang="en-US" sz="1100" b="1" dirty="0">
                <a:solidFill>
                  <a:srgbClr val="939BA0"/>
                </a:solidFill>
                <a:latin typeface="Arial" panose="020B0604020202020204" pitchFamily="34" charset="0"/>
                <a:cs typeface="Arial" panose="020B0604020202020204" pitchFamily="34" charset="0"/>
              </a:rPr>
              <a:t>CARBONCURE PRODUCERS</a:t>
            </a:r>
          </a:p>
        </p:txBody>
      </p:sp>
      <p:grpSp>
        <p:nvGrpSpPr>
          <p:cNvPr id="117" name="Group 116">
            <a:extLst>
              <a:ext uri="{FF2B5EF4-FFF2-40B4-BE49-F238E27FC236}">
                <a16:creationId xmlns:a16="http://schemas.microsoft.com/office/drawing/2014/main" xmlns="" id="{C38541F9-3295-394E-AE29-3A0224462715}"/>
              </a:ext>
            </a:extLst>
          </p:cNvPr>
          <p:cNvGrpSpPr/>
          <p:nvPr/>
        </p:nvGrpSpPr>
        <p:grpSpPr>
          <a:xfrm>
            <a:off x="526810" y="1421317"/>
            <a:ext cx="7056352" cy="3641057"/>
            <a:chOff x="1070973" y="1224936"/>
            <a:chExt cx="7056352" cy="3641057"/>
          </a:xfrm>
        </p:grpSpPr>
        <p:pic>
          <p:nvPicPr>
            <p:cNvPr id="118" name="Picture 117">
              <a:extLst>
                <a:ext uri="{FF2B5EF4-FFF2-40B4-BE49-F238E27FC236}">
                  <a16:creationId xmlns:a16="http://schemas.microsoft.com/office/drawing/2014/main" xmlns="" id="{9FB361B4-5119-8E43-A98D-727A917A96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973" y="1224936"/>
              <a:ext cx="7056352" cy="3641057"/>
            </a:xfrm>
            <a:prstGeom prst="rect">
              <a:avLst/>
            </a:prstGeom>
          </p:spPr>
        </p:pic>
        <p:pic>
          <p:nvPicPr>
            <p:cNvPr id="119" name="Picture 118">
              <a:extLst>
                <a:ext uri="{FF2B5EF4-FFF2-40B4-BE49-F238E27FC236}">
                  <a16:creationId xmlns:a16="http://schemas.microsoft.com/office/drawing/2014/main" xmlns="" id="{2777134A-0952-1448-9581-AE58F83DE6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9402" y="1711423"/>
              <a:ext cx="204021" cy="291129"/>
            </a:xfrm>
            <a:prstGeom prst="rect">
              <a:avLst/>
            </a:prstGeom>
          </p:spPr>
        </p:pic>
        <p:pic>
          <p:nvPicPr>
            <p:cNvPr id="120" name="Picture 119">
              <a:extLst>
                <a:ext uri="{FF2B5EF4-FFF2-40B4-BE49-F238E27FC236}">
                  <a16:creationId xmlns:a16="http://schemas.microsoft.com/office/drawing/2014/main" xmlns="" id="{52534A8C-680D-814F-B3A5-5CDC5F66AD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2622" y="1612072"/>
              <a:ext cx="204021" cy="291129"/>
            </a:xfrm>
            <a:prstGeom prst="rect">
              <a:avLst/>
            </a:prstGeom>
          </p:spPr>
        </p:pic>
        <p:pic>
          <p:nvPicPr>
            <p:cNvPr id="121" name="Picture 120">
              <a:extLst>
                <a:ext uri="{FF2B5EF4-FFF2-40B4-BE49-F238E27FC236}">
                  <a16:creationId xmlns:a16="http://schemas.microsoft.com/office/drawing/2014/main" xmlns="" id="{30027CB2-1A7C-604C-8578-B337790696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9300" y="3152018"/>
              <a:ext cx="204021" cy="291129"/>
            </a:xfrm>
            <a:prstGeom prst="rect">
              <a:avLst/>
            </a:prstGeom>
          </p:spPr>
        </p:pic>
        <p:pic>
          <p:nvPicPr>
            <p:cNvPr id="122" name="Picture 121">
              <a:extLst>
                <a:ext uri="{FF2B5EF4-FFF2-40B4-BE49-F238E27FC236}">
                  <a16:creationId xmlns:a16="http://schemas.microsoft.com/office/drawing/2014/main" xmlns="" id="{91E11942-8442-5545-A28F-F17B47C943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4730" y="3410227"/>
              <a:ext cx="140741" cy="200832"/>
            </a:xfrm>
            <a:prstGeom prst="rect">
              <a:avLst/>
            </a:prstGeom>
          </p:spPr>
        </p:pic>
        <p:pic>
          <p:nvPicPr>
            <p:cNvPr id="123" name="Picture 122">
              <a:extLst>
                <a:ext uri="{FF2B5EF4-FFF2-40B4-BE49-F238E27FC236}">
                  <a16:creationId xmlns:a16="http://schemas.microsoft.com/office/drawing/2014/main" xmlns="" id="{D48466D6-4201-F743-9310-052EF36ABE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1097" y="3430978"/>
              <a:ext cx="140741" cy="200832"/>
            </a:xfrm>
            <a:prstGeom prst="rect">
              <a:avLst/>
            </a:prstGeom>
          </p:spPr>
        </p:pic>
        <p:pic>
          <p:nvPicPr>
            <p:cNvPr id="124" name="Picture 123">
              <a:extLst>
                <a:ext uri="{FF2B5EF4-FFF2-40B4-BE49-F238E27FC236}">
                  <a16:creationId xmlns:a16="http://schemas.microsoft.com/office/drawing/2014/main" xmlns="" id="{FC2AFD2F-B2CF-B343-A8EA-1B716F8642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8845" y="3202721"/>
              <a:ext cx="140741" cy="200832"/>
            </a:xfrm>
            <a:prstGeom prst="rect">
              <a:avLst/>
            </a:prstGeom>
          </p:spPr>
        </p:pic>
        <p:pic>
          <p:nvPicPr>
            <p:cNvPr id="125" name="Picture 124">
              <a:extLst>
                <a:ext uri="{FF2B5EF4-FFF2-40B4-BE49-F238E27FC236}">
                  <a16:creationId xmlns:a16="http://schemas.microsoft.com/office/drawing/2014/main" xmlns="" id="{455C1CAF-C15F-B34D-BA04-B022349EC4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6385" y="3119719"/>
              <a:ext cx="140741" cy="200832"/>
            </a:xfrm>
            <a:prstGeom prst="rect">
              <a:avLst/>
            </a:prstGeom>
          </p:spPr>
        </p:pic>
        <p:pic>
          <p:nvPicPr>
            <p:cNvPr id="126" name="Picture 125">
              <a:extLst>
                <a:ext uri="{FF2B5EF4-FFF2-40B4-BE49-F238E27FC236}">
                  <a16:creationId xmlns:a16="http://schemas.microsoft.com/office/drawing/2014/main" xmlns="" id="{955D0878-6F4D-F841-8047-09610683C5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8523" y="3181971"/>
              <a:ext cx="140741" cy="200832"/>
            </a:xfrm>
            <a:prstGeom prst="rect">
              <a:avLst/>
            </a:prstGeom>
          </p:spPr>
        </p:pic>
        <p:pic>
          <p:nvPicPr>
            <p:cNvPr id="127" name="Picture 126">
              <a:extLst>
                <a:ext uri="{FF2B5EF4-FFF2-40B4-BE49-F238E27FC236}">
                  <a16:creationId xmlns:a16="http://schemas.microsoft.com/office/drawing/2014/main" xmlns="" id="{E126490E-547C-BA4C-88A9-8C055B7D7F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8777" y="2081676"/>
              <a:ext cx="140741" cy="200832"/>
            </a:xfrm>
            <a:prstGeom prst="rect">
              <a:avLst/>
            </a:prstGeom>
          </p:spPr>
        </p:pic>
        <p:pic>
          <p:nvPicPr>
            <p:cNvPr id="128" name="Picture 127">
              <a:extLst>
                <a:ext uri="{FF2B5EF4-FFF2-40B4-BE49-F238E27FC236}">
                  <a16:creationId xmlns:a16="http://schemas.microsoft.com/office/drawing/2014/main" xmlns="" id="{C5622762-525C-654C-9605-80AE2ED03F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4018" y="2060926"/>
              <a:ext cx="140741" cy="200832"/>
            </a:xfrm>
            <a:prstGeom prst="rect">
              <a:avLst/>
            </a:prstGeom>
          </p:spPr>
        </p:pic>
        <p:pic>
          <p:nvPicPr>
            <p:cNvPr id="129" name="Picture 128">
              <a:extLst>
                <a:ext uri="{FF2B5EF4-FFF2-40B4-BE49-F238E27FC236}">
                  <a16:creationId xmlns:a16="http://schemas.microsoft.com/office/drawing/2014/main" xmlns="" id="{4E7AA286-60DE-1F48-B0D1-0716752F1B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0753" y="2261515"/>
              <a:ext cx="140741" cy="200832"/>
            </a:xfrm>
            <a:prstGeom prst="rect">
              <a:avLst/>
            </a:prstGeom>
          </p:spPr>
        </p:pic>
        <p:pic>
          <p:nvPicPr>
            <p:cNvPr id="130" name="Picture 129">
              <a:extLst>
                <a:ext uri="{FF2B5EF4-FFF2-40B4-BE49-F238E27FC236}">
                  <a16:creationId xmlns:a16="http://schemas.microsoft.com/office/drawing/2014/main" xmlns="" id="{839805DB-D0CE-3C42-9760-7EDD15D111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0753" y="2220013"/>
              <a:ext cx="140741" cy="200832"/>
            </a:xfrm>
            <a:prstGeom prst="rect">
              <a:avLst/>
            </a:prstGeom>
          </p:spPr>
        </p:pic>
        <p:pic>
          <p:nvPicPr>
            <p:cNvPr id="131" name="Picture 130">
              <a:extLst>
                <a:ext uri="{FF2B5EF4-FFF2-40B4-BE49-F238E27FC236}">
                  <a16:creationId xmlns:a16="http://schemas.microsoft.com/office/drawing/2014/main" xmlns="" id="{4A32720A-52D0-EB46-8512-F71594A210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3258" y="2316849"/>
              <a:ext cx="140741" cy="200832"/>
            </a:xfrm>
            <a:prstGeom prst="rect">
              <a:avLst/>
            </a:prstGeom>
          </p:spPr>
        </p:pic>
        <p:pic>
          <p:nvPicPr>
            <p:cNvPr id="132" name="Picture 131">
              <a:extLst>
                <a:ext uri="{FF2B5EF4-FFF2-40B4-BE49-F238E27FC236}">
                  <a16:creationId xmlns:a16="http://schemas.microsoft.com/office/drawing/2014/main" xmlns="" id="{E10F4A10-3852-B246-AD8B-C6131B1950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5234" y="2351432"/>
              <a:ext cx="140741" cy="200832"/>
            </a:xfrm>
            <a:prstGeom prst="rect">
              <a:avLst/>
            </a:prstGeom>
          </p:spPr>
        </p:pic>
        <p:pic>
          <p:nvPicPr>
            <p:cNvPr id="133" name="Picture 132">
              <a:extLst>
                <a:ext uri="{FF2B5EF4-FFF2-40B4-BE49-F238E27FC236}">
                  <a16:creationId xmlns:a16="http://schemas.microsoft.com/office/drawing/2014/main" xmlns="" id="{080B1C55-17B9-5348-88BB-1345001367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8017" y="2482853"/>
              <a:ext cx="140741" cy="200832"/>
            </a:xfrm>
            <a:prstGeom prst="rect">
              <a:avLst/>
            </a:prstGeom>
          </p:spPr>
        </p:pic>
        <p:pic>
          <p:nvPicPr>
            <p:cNvPr id="134" name="Picture 133">
              <a:extLst>
                <a:ext uri="{FF2B5EF4-FFF2-40B4-BE49-F238E27FC236}">
                  <a16:creationId xmlns:a16="http://schemas.microsoft.com/office/drawing/2014/main" xmlns="" id="{22A127F4-E743-7946-8B5F-318FCBBF2A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317" y="2600440"/>
              <a:ext cx="140741" cy="200832"/>
            </a:xfrm>
            <a:prstGeom prst="rect">
              <a:avLst/>
            </a:prstGeom>
          </p:spPr>
        </p:pic>
        <p:pic>
          <p:nvPicPr>
            <p:cNvPr id="135" name="Picture 134">
              <a:extLst>
                <a:ext uri="{FF2B5EF4-FFF2-40B4-BE49-F238E27FC236}">
                  <a16:creationId xmlns:a16="http://schemas.microsoft.com/office/drawing/2014/main" xmlns="" id="{A4FFB8F3-A8E0-4446-8CF0-3979F41E33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7030" y="2794113"/>
              <a:ext cx="140741" cy="200832"/>
            </a:xfrm>
            <a:prstGeom prst="rect">
              <a:avLst/>
            </a:prstGeom>
          </p:spPr>
        </p:pic>
        <p:pic>
          <p:nvPicPr>
            <p:cNvPr id="136" name="Picture 135">
              <a:extLst>
                <a:ext uri="{FF2B5EF4-FFF2-40B4-BE49-F238E27FC236}">
                  <a16:creationId xmlns:a16="http://schemas.microsoft.com/office/drawing/2014/main" xmlns="" id="{891054BC-D773-7046-8021-E799102799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9650" y="2842530"/>
              <a:ext cx="140741" cy="200832"/>
            </a:xfrm>
            <a:prstGeom prst="rect">
              <a:avLst/>
            </a:prstGeom>
          </p:spPr>
        </p:pic>
        <p:pic>
          <p:nvPicPr>
            <p:cNvPr id="137" name="Picture 136">
              <a:extLst>
                <a:ext uri="{FF2B5EF4-FFF2-40B4-BE49-F238E27FC236}">
                  <a16:creationId xmlns:a16="http://schemas.microsoft.com/office/drawing/2014/main" xmlns="" id="{5B7FA39A-C2DA-A049-8B76-4BE58E86E1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05420" y="4087566"/>
              <a:ext cx="140741" cy="200832"/>
            </a:xfrm>
            <a:prstGeom prst="rect">
              <a:avLst/>
            </a:prstGeom>
          </p:spPr>
        </p:pic>
        <p:pic>
          <p:nvPicPr>
            <p:cNvPr id="138" name="Picture 137">
              <a:extLst>
                <a:ext uri="{FF2B5EF4-FFF2-40B4-BE49-F238E27FC236}">
                  <a16:creationId xmlns:a16="http://schemas.microsoft.com/office/drawing/2014/main" xmlns="" id="{14F46413-F2A5-8545-A839-B31732EA3C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6547" y="4094483"/>
              <a:ext cx="140741" cy="200832"/>
            </a:xfrm>
            <a:prstGeom prst="rect">
              <a:avLst/>
            </a:prstGeom>
          </p:spPr>
        </p:pic>
        <p:pic>
          <p:nvPicPr>
            <p:cNvPr id="139" name="Picture 138">
              <a:extLst>
                <a:ext uri="{FF2B5EF4-FFF2-40B4-BE49-F238E27FC236}">
                  <a16:creationId xmlns:a16="http://schemas.microsoft.com/office/drawing/2014/main" xmlns="" id="{0D8843E1-ADCE-A94B-86F7-0DA5E606E1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6019" y="4108317"/>
              <a:ext cx="140741" cy="200832"/>
            </a:xfrm>
            <a:prstGeom prst="rect">
              <a:avLst/>
            </a:prstGeom>
          </p:spPr>
        </p:pic>
        <p:pic>
          <p:nvPicPr>
            <p:cNvPr id="140" name="Picture 139">
              <a:extLst>
                <a:ext uri="{FF2B5EF4-FFF2-40B4-BE49-F238E27FC236}">
                  <a16:creationId xmlns:a16="http://schemas.microsoft.com/office/drawing/2014/main" xmlns="" id="{9AC4C332-6E96-224E-A90E-81E1550160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9419" y="3342731"/>
              <a:ext cx="140741" cy="200832"/>
            </a:xfrm>
            <a:prstGeom prst="rect">
              <a:avLst/>
            </a:prstGeom>
          </p:spPr>
        </p:pic>
        <p:pic>
          <p:nvPicPr>
            <p:cNvPr id="141" name="Picture 140">
              <a:extLst>
                <a:ext uri="{FF2B5EF4-FFF2-40B4-BE49-F238E27FC236}">
                  <a16:creationId xmlns:a16="http://schemas.microsoft.com/office/drawing/2014/main" xmlns="" id="{EE9B5836-46BF-FD47-A71A-86F0297A7F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5718" y="2496687"/>
              <a:ext cx="140741" cy="200832"/>
            </a:xfrm>
            <a:prstGeom prst="rect">
              <a:avLst/>
            </a:prstGeom>
          </p:spPr>
        </p:pic>
        <p:pic>
          <p:nvPicPr>
            <p:cNvPr id="142" name="Picture 141">
              <a:extLst>
                <a:ext uri="{FF2B5EF4-FFF2-40B4-BE49-F238E27FC236}">
                  <a16:creationId xmlns:a16="http://schemas.microsoft.com/office/drawing/2014/main" xmlns="" id="{7CECBA01-4DCA-F94C-9A0B-A9EC58611A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5073" y="2386017"/>
              <a:ext cx="140741" cy="200832"/>
            </a:xfrm>
            <a:prstGeom prst="rect">
              <a:avLst/>
            </a:prstGeom>
          </p:spPr>
        </p:pic>
        <p:pic>
          <p:nvPicPr>
            <p:cNvPr id="143" name="Picture 142">
              <a:extLst>
                <a:ext uri="{FF2B5EF4-FFF2-40B4-BE49-F238E27FC236}">
                  <a16:creationId xmlns:a16="http://schemas.microsoft.com/office/drawing/2014/main" xmlns="" id="{2334826A-9DC8-BC41-9495-3CF7F05A46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5395" y="2309930"/>
              <a:ext cx="140741" cy="200832"/>
            </a:xfrm>
            <a:prstGeom prst="rect">
              <a:avLst/>
            </a:prstGeom>
          </p:spPr>
        </p:pic>
        <p:pic>
          <p:nvPicPr>
            <p:cNvPr id="144" name="Picture 143">
              <a:extLst>
                <a:ext uri="{FF2B5EF4-FFF2-40B4-BE49-F238E27FC236}">
                  <a16:creationId xmlns:a16="http://schemas.microsoft.com/office/drawing/2014/main" xmlns="" id="{91D64212-1BE7-5B4D-B512-7E9FF9D4CF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6637" y="3321980"/>
              <a:ext cx="140741" cy="200832"/>
            </a:xfrm>
            <a:prstGeom prst="rect">
              <a:avLst/>
            </a:prstGeom>
          </p:spPr>
        </p:pic>
        <p:pic>
          <p:nvPicPr>
            <p:cNvPr id="145" name="Picture 144">
              <a:extLst>
                <a:ext uri="{FF2B5EF4-FFF2-40B4-BE49-F238E27FC236}">
                  <a16:creationId xmlns:a16="http://schemas.microsoft.com/office/drawing/2014/main" xmlns="" id="{42F9F120-913F-5E4C-A073-E9D011D49C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2040" y="3384232"/>
              <a:ext cx="140741" cy="200832"/>
            </a:xfrm>
            <a:prstGeom prst="rect">
              <a:avLst/>
            </a:prstGeom>
          </p:spPr>
        </p:pic>
        <p:pic>
          <p:nvPicPr>
            <p:cNvPr id="146" name="Picture 145">
              <a:extLst>
                <a:ext uri="{FF2B5EF4-FFF2-40B4-BE49-F238E27FC236}">
                  <a16:creationId xmlns:a16="http://schemas.microsoft.com/office/drawing/2014/main" xmlns="" id="{F5B959EF-00FA-B44B-9589-B5653CF289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9902" y="3114475"/>
              <a:ext cx="140741" cy="200832"/>
            </a:xfrm>
            <a:prstGeom prst="rect">
              <a:avLst/>
            </a:prstGeom>
          </p:spPr>
        </p:pic>
        <p:pic>
          <p:nvPicPr>
            <p:cNvPr id="147" name="Picture 146">
              <a:extLst>
                <a:ext uri="{FF2B5EF4-FFF2-40B4-BE49-F238E27FC236}">
                  <a16:creationId xmlns:a16="http://schemas.microsoft.com/office/drawing/2014/main" xmlns="" id="{D2C73A51-E0DE-0A46-9E99-99DAC06372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9781" y="3057610"/>
              <a:ext cx="140741" cy="200832"/>
            </a:xfrm>
            <a:prstGeom prst="rect">
              <a:avLst/>
            </a:prstGeom>
          </p:spPr>
        </p:pic>
        <p:pic>
          <p:nvPicPr>
            <p:cNvPr id="148" name="Picture 147">
              <a:extLst>
                <a:ext uri="{FF2B5EF4-FFF2-40B4-BE49-F238E27FC236}">
                  <a16:creationId xmlns:a16="http://schemas.microsoft.com/office/drawing/2014/main" xmlns="" id="{DAD07472-2A4C-E54F-A073-8ADE718617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9781" y="3106029"/>
              <a:ext cx="140741" cy="200832"/>
            </a:xfrm>
            <a:prstGeom prst="rect">
              <a:avLst/>
            </a:prstGeom>
          </p:spPr>
        </p:pic>
        <p:pic>
          <p:nvPicPr>
            <p:cNvPr id="149" name="Picture 148">
              <a:extLst>
                <a:ext uri="{FF2B5EF4-FFF2-40B4-BE49-F238E27FC236}">
                  <a16:creationId xmlns:a16="http://schemas.microsoft.com/office/drawing/2014/main" xmlns="" id="{66CB3D77-BF80-2546-8769-C416207005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9941" y="3133696"/>
              <a:ext cx="140741" cy="200832"/>
            </a:xfrm>
            <a:prstGeom prst="rect">
              <a:avLst/>
            </a:prstGeom>
          </p:spPr>
        </p:pic>
        <p:pic>
          <p:nvPicPr>
            <p:cNvPr id="150" name="Picture 149">
              <a:extLst>
                <a:ext uri="{FF2B5EF4-FFF2-40B4-BE49-F238E27FC236}">
                  <a16:creationId xmlns:a16="http://schemas.microsoft.com/office/drawing/2014/main" xmlns="" id="{97B742C8-F9C0-0B4D-8B4F-498BCF4AA3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9045" y="2746351"/>
              <a:ext cx="140741" cy="200832"/>
            </a:xfrm>
            <a:prstGeom prst="rect">
              <a:avLst/>
            </a:prstGeom>
          </p:spPr>
        </p:pic>
        <p:pic>
          <p:nvPicPr>
            <p:cNvPr id="151" name="Picture 150">
              <a:extLst>
                <a:ext uri="{FF2B5EF4-FFF2-40B4-BE49-F238E27FC236}">
                  <a16:creationId xmlns:a16="http://schemas.microsoft.com/office/drawing/2014/main" xmlns="" id="{D4C57022-F6B9-714F-BD51-C083755996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7918" y="2780936"/>
              <a:ext cx="140741" cy="200832"/>
            </a:xfrm>
            <a:prstGeom prst="rect">
              <a:avLst/>
            </a:prstGeom>
          </p:spPr>
        </p:pic>
        <p:pic>
          <p:nvPicPr>
            <p:cNvPr id="152" name="Picture 151">
              <a:extLst>
                <a:ext uri="{FF2B5EF4-FFF2-40B4-BE49-F238E27FC236}">
                  <a16:creationId xmlns:a16="http://schemas.microsoft.com/office/drawing/2014/main" xmlns="" id="{2E2AF1DC-0AE1-9549-B3AE-F9F0FDB343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2999" y="2815521"/>
              <a:ext cx="140741" cy="200832"/>
            </a:xfrm>
            <a:prstGeom prst="rect">
              <a:avLst/>
            </a:prstGeom>
          </p:spPr>
        </p:pic>
        <p:pic>
          <p:nvPicPr>
            <p:cNvPr id="153" name="Picture 152">
              <a:extLst>
                <a:ext uri="{FF2B5EF4-FFF2-40B4-BE49-F238E27FC236}">
                  <a16:creationId xmlns:a16="http://schemas.microsoft.com/office/drawing/2014/main" xmlns="" id="{5922BDBF-39A1-D94F-9E55-7599AD7F55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5619" y="2780936"/>
              <a:ext cx="140741" cy="200832"/>
            </a:xfrm>
            <a:prstGeom prst="rect">
              <a:avLst/>
            </a:prstGeom>
          </p:spPr>
        </p:pic>
        <p:pic>
          <p:nvPicPr>
            <p:cNvPr id="154" name="Picture 153">
              <a:extLst>
                <a:ext uri="{FF2B5EF4-FFF2-40B4-BE49-F238E27FC236}">
                  <a16:creationId xmlns:a16="http://schemas.microsoft.com/office/drawing/2014/main" xmlns="" id="{09A47463-2415-1B44-9A94-E0FD7FB24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5297" y="2815521"/>
              <a:ext cx="140741" cy="200832"/>
            </a:xfrm>
            <a:prstGeom prst="rect">
              <a:avLst/>
            </a:prstGeom>
          </p:spPr>
        </p:pic>
        <p:pic>
          <p:nvPicPr>
            <p:cNvPr id="155" name="Picture 154">
              <a:extLst>
                <a:ext uri="{FF2B5EF4-FFF2-40B4-BE49-F238E27FC236}">
                  <a16:creationId xmlns:a16="http://schemas.microsoft.com/office/drawing/2014/main" xmlns="" id="{282B8515-FAB3-5A4A-B308-3333779BB0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7757" y="2850105"/>
              <a:ext cx="140741" cy="200832"/>
            </a:xfrm>
            <a:prstGeom prst="rect">
              <a:avLst/>
            </a:prstGeom>
          </p:spPr>
        </p:pic>
        <p:pic>
          <p:nvPicPr>
            <p:cNvPr id="156" name="Picture 155">
              <a:extLst>
                <a:ext uri="{FF2B5EF4-FFF2-40B4-BE49-F238E27FC236}">
                  <a16:creationId xmlns:a16="http://schemas.microsoft.com/office/drawing/2014/main" xmlns="" id="{95A6E744-C143-D045-8D8F-3F010A2557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7275" y="2877772"/>
              <a:ext cx="140741" cy="200832"/>
            </a:xfrm>
            <a:prstGeom prst="rect">
              <a:avLst/>
            </a:prstGeom>
          </p:spPr>
        </p:pic>
        <p:pic>
          <p:nvPicPr>
            <p:cNvPr id="157" name="Picture 156">
              <a:extLst>
                <a:ext uri="{FF2B5EF4-FFF2-40B4-BE49-F238E27FC236}">
                  <a16:creationId xmlns:a16="http://schemas.microsoft.com/office/drawing/2014/main" xmlns="" id="{1DF47B95-9587-054A-9498-AE83557498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3849" y="3099112"/>
              <a:ext cx="140741" cy="200832"/>
            </a:xfrm>
            <a:prstGeom prst="rect">
              <a:avLst/>
            </a:prstGeom>
          </p:spPr>
        </p:pic>
        <p:pic>
          <p:nvPicPr>
            <p:cNvPr id="158" name="Picture 157">
              <a:extLst>
                <a:ext uri="{FF2B5EF4-FFF2-40B4-BE49-F238E27FC236}">
                  <a16:creationId xmlns:a16="http://schemas.microsoft.com/office/drawing/2014/main" xmlns="" id="{3B8156C4-B80D-6745-AAF7-5EE6C9FA00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3205" y="3140613"/>
              <a:ext cx="140741" cy="200832"/>
            </a:xfrm>
            <a:prstGeom prst="rect">
              <a:avLst/>
            </a:prstGeom>
          </p:spPr>
        </p:pic>
        <p:pic>
          <p:nvPicPr>
            <p:cNvPr id="159" name="Picture 158">
              <a:extLst>
                <a:ext uri="{FF2B5EF4-FFF2-40B4-BE49-F238E27FC236}">
                  <a16:creationId xmlns:a16="http://schemas.microsoft.com/office/drawing/2014/main" xmlns="" id="{410BB35E-C7C2-724A-923C-3081F2148C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7019" y="3237757"/>
              <a:ext cx="140741" cy="200832"/>
            </a:xfrm>
            <a:prstGeom prst="rect">
              <a:avLst/>
            </a:prstGeom>
          </p:spPr>
        </p:pic>
        <p:pic>
          <p:nvPicPr>
            <p:cNvPr id="160" name="Picture 159">
              <a:extLst>
                <a:ext uri="{FF2B5EF4-FFF2-40B4-BE49-F238E27FC236}">
                  <a16:creationId xmlns:a16="http://schemas.microsoft.com/office/drawing/2014/main" xmlns="" id="{14E294C4-29D3-5F49-A61B-C22F29F75D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1824" y="3282387"/>
              <a:ext cx="140741" cy="200832"/>
            </a:xfrm>
            <a:prstGeom prst="rect">
              <a:avLst/>
            </a:prstGeom>
          </p:spPr>
        </p:pic>
        <p:pic>
          <p:nvPicPr>
            <p:cNvPr id="161" name="Picture 160">
              <a:extLst>
                <a:ext uri="{FF2B5EF4-FFF2-40B4-BE49-F238E27FC236}">
                  <a16:creationId xmlns:a16="http://schemas.microsoft.com/office/drawing/2014/main" xmlns="" id="{F16956FB-0E95-8242-B2D0-E58275CC9C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8587" y="3312744"/>
              <a:ext cx="140741" cy="200832"/>
            </a:xfrm>
            <a:prstGeom prst="rect">
              <a:avLst/>
            </a:prstGeom>
          </p:spPr>
        </p:pic>
        <p:pic>
          <p:nvPicPr>
            <p:cNvPr id="162" name="Picture 161">
              <a:extLst>
                <a:ext uri="{FF2B5EF4-FFF2-40B4-BE49-F238E27FC236}">
                  <a16:creationId xmlns:a16="http://schemas.microsoft.com/office/drawing/2014/main" xmlns="" id="{B51D2485-6F3E-C94A-8985-D0B05E14A4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5350" y="3330959"/>
              <a:ext cx="140741" cy="200832"/>
            </a:xfrm>
            <a:prstGeom prst="rect">
              <a:avLst/>
            </a:prstGeom>
          </p:spPr>
        </p:pic>
        <p:pic>
          <p:nvPicPr>
            <p:cNvPr id="163" name="Picture 162">
              <a:extLst>
                <a:ext uri="{FF2B5EF4-FFF2-40B4-BE49-F238E27FC236}">
                  <a16:creationId xmlns:a16="http://schemas.microsoft.com/office/drawing/2014/main" xmlns="" id="{5C6859C7-2F2D-5447-8707-36A03389E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5494" y="3312744"/>
              <a:ext cx="140741" cy="200832"/>
            </a:xfrm>
            <a:prstGeom prst="rect">
              <a:avLst/>
            </a:prstGeom>
          </p:spPr>
        </p:pic>
        <p:pic>
          <p:nvPicPr>
            <p:cNvPr id="164" name="Picture 163">
              <a:extLst>
                <a:ext uri="{FF2B5EF4-FFF2-40B4-BE49-F238E27FC236}">
                  <a16:creationId xmlns:a16="http://schemas.microsoft.com/office/drawing/2014/main" xmlns="" id="{7FED64F6-0182-8046-9998-5EA4069822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1680" y="3385602"/>
              <a:ext cx="140741" cy="200832"/>
            </a:xfrm>
            <a:prstGeom prst="rect">
              <a:avLst/>
            </a:prstGeom>
          </p:spPr>
        </p:pic>
        <p:pic>
          <p:nvPicPr>
            <p:cNvPr id="165" name="Picture 164">
              <a:extLst>
                <a:ext uri="{FF2B5EF4-FFF2-40B4-BE49-F238E27FC236}">
                  <a16:creationId xmlns:a16="http://schemas.microsoft.com/office/drawing/2014/main" xmlns="" id="{7FA87657-102F-DD42-B6A2-26E5326598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8155" y="3373459"/>
              <a:ext cx="140741" cy="200832"/>
            </a:xfrm>
            <a:prstGeom prst="rect">
              <a:avLst/>
            </a:prstGeom>
          </p:spPr>
        </p:pic>
        <p:pic>
          <p:nvPicPr>
            <p:cNvPr id="166" name="Picture 165">
              <a:extLst>
                <a:ext uri="{FF2B5EF4-FFF2-40B4-BE49-F238E27FC236}">
                  <a16:creationId xmlns:a16="http://schemas.microsoft.com/office/drawing/2014/main" xmlns="" id="{026DE899-1BEF-EE49-A90D-21B8BD0E7D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96019" y="3514016"/>
              <a:ext cx="140741" cy="200832"/>
            </a:xfrm>
            <a:prstGeom prst="rect">
              <a:avLst/>
            </a:prstGeom>
          </p:spPr>
        </p:pic>
        <p:pic>
          <p:nvPicPr>
            <p:cNvPr id="167" name="Picture 166">
              <a:extLst>
                <a:ext uri="{FF2B5EF4-FFF2-40B4-BE49-F238E27FC236}">
                  <a16:creationId xmlns:a16="http://schemas.microsoft.com/office/drawing/2014/main" xmlns="" id="{0208F0C3-2EA9-EF4B-ABB3-BAF3CDCD28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298" y="3568659"/>
              <a:ext cx="140741" cy="200832"/>
            </a:xfrm>
            <a:prstGeom prst="rect">
              <a:avLst/>
            </a:prstGeom>
          </p:spPr>
        </p:pic>
        <p:pic>
          <p:nvPicPr>
            <p:cNvPr id="168" name="Picture 167">
              <a:extLst>
                <a:ext uri="{FF2B5EF4-FFF2-40B4-BE49-F238E27FC236}">
                  <a16:creationId xmlns:a16="http://schemas.microsoft.com/office/drawing/2014/main" xmlns="" id="{9ECD98E8-1E3E-EB40-B95D-B772F1737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5154" y="3617231"/>
              <a:ext cx="140741" cy="200832"/>
            </a:xfrm>
            <a:prstGeom prst="rect">
              <a:avLst/>
            </a:prstGeom>
          </p:spPr>
        </p:pic>
        <p:pic>
          <p:nvPicPr>
            <p:cNvPr id="169" name="Picture 168">
              <a:extLst>
                <a:ext uri="{FF2B5EF4-FFF2-40B4-BE49-F238E27FC236}">
                  <a16:creationId xmlns:a16="http://schemas.microsoft.com/office/drawing/2014/main" xmlns="" id="{241BC1C2-B286-CA4A-9158-6B0CAF02AF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8824" y="3629374"/>
              <a:ext cx="140741" cy="200832"/>
            </a:xfrm>
            <a:prstGeom prst="rect">
              <a:avLst/>
            </a:prstGeom>
          </p:spPr>
        </p:pic>
        <p:pic>
          <p:nvPicPr>
            <p:cNvPr id="170" name="Picture 169">
              <a:extLst>
                <a:ext uri="{FF2B5EF4-FFF2-40B4-BE49-F238E27FC236}">
                  <a16:creationId xmlns:a16="http://schemas.microsoft.com/office/drawing/2014/main" xmlns="" id="{9A3DA13D-B266-F74E-8D94-90713627ED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0476" y="3726517"/>
              <a:ext cx="140741" cy="200832"/>
            </a:xfrm>
            <a:prstGeom prst="rect">
              <a:avLst/>
            </a:prstGeom>
          </p:spPr>
        </p:pic>
        <p:pic>
          <p:nvPicPr>
            <p:cNvPr id="171" name="Picture 170">
              <a:extLst>
                <a:ext uri="{FF2B5EF4-FFF2-40B4-BE49-F238E27FC236}">
                  <a16:creationId xmlns:a16="http://schemas.microsoft.com/office/drawing/2014/main" xmlns="" id="{6F94A252-5392-8945-B66D-B3359AD441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3713" y="3750803"/>
              <a:ext cx="140741" cy="200832"/>
            </a:xfrm>
            <a:prstGeom prst="rect">
              <a:avLst/>
            </a:prstGeom>
          </p:spPr>
        </p:pic>
        <p:pic>
          <p:nvPicPr>
            <p:cNvPr id="172" name="Picture 171">
              <a:extLst>
                <a:ext uri="{FF2B5EF4-FFF2-40B4-BE49-F238E27FC236}">
                  <a16:creationId xmlns:a16="http://schemas.microsoft.com/office/drawing/2014/main" xmlns="" id="{69E92824-359B-054F-8097-811F8DA7F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4002" y="3756874"/>
              <a:ext cx="140741" cy="200832"/>
            </a:xfrm>
            <a:prstGeom prst="rect">
              <a:avLst/>
            </a:prstGeom>
          </p:spPr>
        </p:pic>
        <p:pic>
          <p:nvPicPr>
            <p:cNvPr id="173" name="Picture 172">
              <a:extLst>
                <a:ext uri="{FF2B5EF4-FFF2-40B4-BE49-F238E27FC236}">
                  <a16:creationId xmlns:a16="http://schemas.microsoft.com/office/drawing/2014/main" xmlns="" id="{D0FBB59C-F072-144C-8F54-2EB8BF7FA8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4146" y="3769017"/>
              <a:ext cx="140741" cy="200832"/>
            </a:xfrm>
            <a:prstGeom prst="rect">
              <a:avLst/>
            </a:prstGeom>
          </p:spPr>
        </p:pic>
        <p:pic>
          <p:nvPicPr>
            <p:cNvPr id="174" name="Picture 173">
              <a:extLst>
                <a:ext uri="{FF2B5EF4-FFF2-40B4-BE49-F238E27FC236}">
                  <a16:creationId xmlns:a16="http://schemas.microsoft.com/office/drawing/2014/main" xmlns="" id="{D0FFADCB-88DB-EC4C-A5FA-6F6E43CA81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7239" y="3793303"/>
              <a:ext cx="140741" cy="200832"/>
            </a:xfrm>
            <a:prstGeom prst="rect">
              <a:avLst/>
            </a:prstGeom>
          </p:spPr>
        </p:pic>
        <p:pic>
          <p:nvPicPr>
            <p:cNvPr id="175" name="Picture 174">
              <a:extLst>
                <a:ext uri="{FF2B5EF4-FFF2-40B4-BE49-F238E27FC236}">
                  <a16:creationId xmlns:a16="http://schemas.microsoft.com/office/drawing/2014/main" xmlns="" id="{34A29C6B-E5CF-1A4D-8905-87ACC371FF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6078" y="2402937"/>
              <a:ext cx="140741" cy="200832"/>
            </a:xfrm>
            <a:prstGeom prst="rect">
              <a:avLst/>
            </a:prstGeom>
          </p:spPr>
        </p:pic>
        <p:pic>
          <p:nvPicPr>
            <p:cNvPr id="176" name="Picture 175">
              <a:extLst>
                <a:ext uri="{FF2B5EF4-FFF2-40B4-BE49-F238E27FC236}">
                  <a16:creationId xmlns:a16="http://schemas.microsoft.com/office/drawing/2014/main" xmlns="" id="{59DF3CF9-FD61-5A4B-B313-B8D90F8B11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2553" y="2409009"/>
              <a:ext cx="140741" cy="200832"/>
            </a:xfrm>
            <a:prstGeom prst="rect">
              <a:avLst/>
            </a:prstGeom>
          </p:spPr>
        </p:pic>
        <p:pic>
          <p:nvPicPr>
            <p:cNvPr id="177" name="Picture 176">
              <a:extLst>
                <a:ext uri="{FF2B5EF4-FFF2-40B4-BE49-F238E27FC236}">
                  <a16:creationId xmlns:a16="http://schemas.microsoft.com/office/drawing/2014/main" xmlns="" id="{F32ED17C-B507-D94F-97C2-3ED7F89892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9459" y="2433294"/>
              <a:ext cx="140741" cy="200832"/>
            </a:xfrm>
            <a:prstGeom prst="rect">
              <a:avLst/>
            </a:prstGeom>
          </p:spPr>
        </p:pic>
        <p:pic>
          <p:nvPicPr>
            <p:cNvPr id="178" name="Picture 177">
              <a:extLst>
                <a:ext uri="{FF2B5EF4-FFF2-40B4-BE49-F238E27FC236}">
                  <a16:creationId xmlns:a16="http://schemas.microsoft.com/office/drawing/2014/main" xmlns="" id="{10F76ECD-4240-F646-92B5-80AF9BF623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5140" y="2906816"/>
              <a:ext cx="140741" cy="200832"/>
            </a:xfrm>
            <a:prstGeom prst="rect">
              <a:avLst/>
            </a:prstGeom>
          </p:spPr>
        </p:pic>
        <p:pic>
          <p:nvPicPr>
            <p:cNvPr id="179" name="Picture 178">
              <a:extLst>
                <a:ext uri="{FF2B5EF4-FFF2-40B4-BE49-F238E27FC236}">
                  <a16:creationId xmlns:a16="http://schemas.microsoft.com/office/drawing/2014/main" xmlns="" id="{F007CD83-FB9D-3041-BF9C-6921A0FE35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6586" y="3070799"/>
              <a:ext cx="140741" cy="200832"/>
            </a:xfrm>
            <a:prstGeom prst="rect">
              <a:avLst/>
            </a:prstGeom>
          </p:spPr>
        </p:pic>
        <p:pic>
          <p:nvPicPr>
            <p:cNvPr id="180" name="Picture 179">
              <a:extLst>
                <a:ext uri="{FF2B5EF4-FFF2-40B4-BE49-F238E27FC236}">
                  <a16:creationId xmlns:a16="http://schemas.microsoft.com/office/drawing/2014/main" xmlns="" id="{7200D7BF-E0D8-7140-822B-0048CD6B65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6293" y="3216461"/>
              <a:ext cx="140741" cy="200832"/>
            </a:xfrm>
            <a:prstGeom prst="rect">
              <a:avLst/>
            </a:prstGeom>
          </p:spPr>
        </p:pic>
        <p:pic>
          <p:nvPicPr>
            <p:cNvPr id="181" name="Picture 180">
              <a:extLst>
                <a:ext uri="{FF2B5EF4-FFF2-40B4-BE49-F238E27FC236}">
                  <a16:creationId xmlns:a16="http://schemas.microsoft.com/office/drawing/2014/main" xmlns="" id="{F2EF3138-30C0-B04C-8239-1D024C5309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0538" y="3192175"/>
              <a:ext cx="140741" cy="200832"/>
            </a:xfrm>
            <a:prstGeom prst="rect">
              <a:avLst/>
            </a:prstGeom>
          </p:spPr>
        </p:pic>
        <p:pic>
          <p:nvPicPr>
            <p:cNvPr id="182" name="Picture 181">
              <a:extLst>
                <a:ext uri="{FF2B5EF4-FFF2-40B4-BE49-F238E27FC236}">
                  <a16:creationId xmlns:a16="http://schemas.microsoft.com/office/drawing/2014/main" xmlns="" id="{BEAB71AA-F4F3-234F-AF81-25A58D803E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0394" y="3216461"/>
              <a:ext cx="140741" cy="200832"/>
            </a:xfrm>
            <a:prstGeom prst="rect">
              <a:avLst/>
            </a:prstGeom>
          </p:spPr>
        </p:pic>
        <p:pic>
          <p:nvPicPr>
            <p:cNvPr id="183" name="Picture 182">
              <a:extLst>
                <a:ext uri="{FF2B5EF4-FFF2-40B4-BE49-F238E27FC236}">
                  <a16:creationId xmlns:a16="http://schemas.microsoft.com/office/drawing/2014/main" xmlns="" id="{89391F8D-8012-414A-A8D1-3B5BF7D40D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0682" y="3234676"/>
              <a:ext cx="140741" cy="200832"/>
            </a:xfrm>
            <a:prstGeom prst="rect">
              <a:avLst/>
            </a:prstGeom>
          </p:spPr>
        </p:pic>
        <p:pic>
          <p:nvPicPr>
            <p:cNvPr id="184" name="Picture 183">
              <a:extLst>
                <a:ext uri="{FF2B5EF4-FFF2-40B4-BE49-F238E27FC236}">
                  <a16:creationId xmlns:a16="http://schemas.microsoft.com/office/drawing/2014/main" xmlns="" id="{457F2D0C-ABE0-B84B-A326-1C7786D40A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0538" y="3240747"/>
              <a:ext cx="140741" cy="200832"/>
            </a:xfrm>
            <a:prstGeom prst="rect">
              <a:avLst/>
            </a:prstGeom>
          </p:spPr>
        </p:pic>
        <p:pic>
          <p:nvPicPr>
            <p:cNvPr id="185" name="Picture 184">
              <a:extLst>
                <a:ext uri="{FF2B5EF4-FFF2-40B4-BE49-F238E27FC236}">
                  <a16:creationId xmlns:a16="http://schemas.microsoft.com/office/drawing/2014/main" xmlns="" id="{EFD59AE3-E8BA-1B4D-980F-44DAF647BA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3632" y="3246819"/>
              <a:ext cx="140741" cy="200832"/>
            </a:xfrm>
            <a:prstGeom prst="rect">
              <a:avLst/>
            </a:prstGeom>
          </p:spPr>
        </p:pic>
        <p:pic>
          <p:nvPicPr>
            <p:cNvPr id="186" name="Picture 185">
              <a:extLst>
                <a:ext uri="{FF2B5EF4-FFF2-40B4-BE49-F238E27FC236}">
                  <a16:creationId xmlns:a16="http://schemas.microsoft.com/office/drawing/2014/main" xmlns="" id="{68696457-5B1C-574F-8FDA-9B0426839C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4208" y="3240747"/>
              <a:ext cx="140741" cy="200832"/>
            </a:xfrm>
            <a:prstGeom prst="rect">
              <a:avLst/>
            </a:prstGeom>
          </p:spPr>
        </p:pic>
        <p:pic>
          <p:nvPicPr>
            <p:cNvPr id="187" name="Picture 186">
              <a:extLst>
                <a:ext uri="{FF2B5EF4-FFF2-40B4-BE49-F238E27FC236}">
                  <a16:creationId xmlns:a16="http://schemas.microsoft.com/office/drawing/2014/main" xmlns="" id="{BC4814CB-DD7C-2149-B75B-B111333E00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4064" y="3513963"/>
              <a:ext cx="140741" cy="200832"/>
            </a:xfrm>
            <a:prstGeom prst="rect">
              <a:avLst/>
            </a:prstGeom>
          </p:spPr>
        </p:pic>
        <p:pic>
          <p:nvPicPr>
            <p:cNvPr id="188" name="Picture 187">
              <a:extLst>
                <a:ext uri="{FF2B5EF4-FFF2-40B4-BE49-F238E27FC236}">
                  <a16:creationId xmlns:a16="http://schemas.microsoft.com/office/drawing/2014/main" xmlns="" id="{9CDD8969-4C64-4843-B05D-3391EB187A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7301" y="3526106"/>
              <a:ext cx="140741" cy="200832"/>
            </a:xfrm>
            <a:prstGeom prst="rect">
              <a:avLst/>
            </a:prstGeom>
          </p:spPr>
        </p:pic>
        <p:pic>
          <p:nvPicPr>
            <p:cNvPr id="189" name="Picture 188">
              <a:extLst>
                <a:ext uri="{FF2B5EF4-FFF2-40B4-BE49-F238E27FC236}">
                  <a16:creationId xmlns:a16="http://schemas.microsoft.com/office/drawing/2014/main" xmlns="" id="{38B323E6-1D72-884E-992E-FFE23B9065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0971" y="3538249"/>
              <a:ext cx="140741" cy="200832"/>
            </a:xfrm>
            <a:prstGeom prst="rect">
              <a:avLst/>
            </a:prstGeom>
          </p:spPr>
        </p:pic>
        <p:pic>
          <p:nvPicPr>
            <p:cNvPr id="190" name="Picture 189">
              <a:extLst>
                <a:ext uri="{FF2B5EF4-FFF2-40B4-BE49-F238E27FC236}">
                  <a16:creationId xmlns:a16="http://schemas.microsoft.com/office/drawing/2014/main" xmlns="" id="{DCB5C79B-0CEF-FA4C-9E8E-1FB7C48DA4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8454" y="3586821"/>
              <a:ext cx="140741" cy="200832"/>
            </a:xfrm>
            <a:prstGeom prst="rect">
              <a:avLst/>
            </a:prstGeom>
          </p:spPr>
        </p:pic>
        <p:pic>
          <p:nvPicPr>
            <p:cNvPr id="191" name="Picture 190">
              <a:extLst>
                <a:ext uri="{FF2B5EF4-FFF2-40B4-BE49-F238E27FC236}">
                  <a16:creationId xmlns:a16="http://schemas.microsoft.com/office/drawing/2014/main" xmlns="" id="{539492A8-23CF-4944-8FF6-31C52BB77A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1691" y="3605035"/>
              <a:ext cx="140741" cy="200832"/>
            </a:xfrm>
            <a:prstGeom prst="rect">
              <a:avLst/>
            </a:prstGeom>
          </p:spPr>
        </p:pic>
        <p:pic>
          <p:nvPicPr>
            <p:cNvPr id="192" name="Picture 191">
              <a:extLst>
                <a:ext uri="{FF2B5EF4-FFF2-40B4-BE49-F238E27FC236}">
                  <a16:creationId xmlns:a16="http://schemas.microsoft.com/office/drawing/2014/main" xmlns="" id="{18FCA9C0-983E-9242-8C8C-00D98F2E9A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8598" y="3605035"/>
              <a:ext cx="140741" cy="200832"/>
            </a:xfrm>
            <a:prstGeom prst="rect">
              <a:avLst/>
            </a:prstGeom>
          </p:spPr>
        </p:pic>
        <p:pic>
          <p:nvPicPr>
            <p:cNvPr id="193" name="Picture 192">
              <a:extLst>
                <a:ext uri="{FF2B5EF4-FFF2-40B4-BE49-F238E27FC236}">
                  <a16:creationId xmlns:a16="http://schemas.microsoft.com/office/drawing/2014/main" xmlns="" id="{BA7517AC-C537-2242-868E-279E9985F0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2555" y="3598964"/>
              <a:ext cx="140741" cy="200832"/>
            </a:xfrm>
            <a:prstGeom prst="rect">
              <a:avLst/>
            </a:prstGeom>
          </p:spPr>
        </p:pic>
        <p:pic>
          <p:nvPicPr>
            <p:cNvPr id="194" name="Picture 193">
              <a:extLst>
                <a:ext uri="{FF2B5EF4-FFF2-40B4-BE49-F238E27FC236}">
                  <a16:creationId xmlns:a16="http://schemas.microsoft.com/office/drawing/2014/main" xmlns="" id="{B72DCF7A-6212-3C43-BF14-90249397AF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9318" y="3617178"/>
              <a:ext cx="140741" cy="200832"/>
            </a:xfrm>
            <a:prstGeom prst="rect">
              <a:avLst/>
            </a:prstGeom>
          </p:spPr>
        </p:pic>
        <p:pic>
          <p:nvPicPr>
            <p:cNvPr id="195" name="Picture 194">
              <a:extLst>
                <a:ext uri="{FF2B5EF4-FFF2-40B4-BE49-F238E27FC236}">
                  <a16:creationId xmlns:a16="http://schemas.microsoft.com/office/drawing/2014/main" xmlns="" id="{796023CA-1D2D-0B43-8787-F5007BBAD0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7589" y="3696107"/>
              <a:ext cx="140741" cy="200832"/>
            </a:xfrm>
            <a:prstGeom prst="rect">
              <a:avLst/>
            </a:prstGeom>
          </p:spPr>
        </p:pic>
        <p:pic>
          <p:nvPicPr>
            <p:cNvPr id="196" name="Picture 195">
              <a:extLst>
                <a:ext uri="{FF2B5EF4-FFF2-40B4-BE49-F238E27FC236}">
                  <a16:creationId xmlns:a16="http://schemas.microsoft.com/office/drawing/2014/main" xmlns="" id="{A8C446DB-4227-5449-85A5-F888F03E76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7445" y="3720393"/>
              <a:ext cx="140741" cy="200832"/>
            </a:xfrm>
            <a:prstGeom prst="rect">
              <a:avLst/>
            </a:prstGeom>
          </p:spPr>
        </p:pic>
        <p:pic>
          <p:nvPicPr>
            <p:cNvPr id="197" name="Picture 196">
              <a:extLst>
                <a:ext uri="{FF2B5EF4-FFF2-40B4-BE49-F238E27FC236}">
                  <a16:creationId xmlns:a16="http://schemas.microsoft.com/office/drawing/2014/main" xmlns="" id="{B1598282-C574-0E4A-B747-49401BED8B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1259" y="3787179"/>
              <a:ext cx="140741" cy="200832"/>
            </a:xfrm>
            <a:prstGeom prst="rect">
              <a:avLst/>
            </a:prstGeom>
          </p:spPr>
        </p:pic>
        <p:pic>
          <p:nvPicPr>
            <p:cNvPr id="198" name="Picture 197">
              <a:extLst>
                <a:ext uri="{FF2B5EF4-FFF2-40B4-BE49-F238E27FC236}">
                  <a16:creationId xmlns:a16="http://schemas.microsoft.com/office/drawing/2014/main" xmlns="" id="{28B27065-D0FD-7D45-AD9C-FA7C8989A1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1835" y="3872180"/>
              <a:ext cx="140741" cy="200832"/>
            </a:xfrm>
            <a:prstGeom prst="rect">
              <a:avLst/>
            </a:prstGeom>
          </p:spPr>
        </p:pic>
        <p:sp>
          <p:nvSpPr>
            <p:cNvPr id="199" name="TextBox 198">
              <a:extLst>
                <a:ext uri="{FF2B5EF4-FFF2-40B4-BE49-F238E27FC236}">
                  <a16:creationId xmlns:a16="http://schemas.microsoft.com/office/drawing/2014/main" xmlns="" id="{29939F50-E84C-7544-83C1-6C9B7EF11189}"/>
                </a:ext>
              </a:extLst>
            </p:cNvPr>
            <p:cNvSpPr txBox="1"/>
            <p:nvPr/>
          </p:nvSpPr>
          <p:spPr>
            <a:xfrm rot="16200000">
              <a:off x="-2896" y="2570337"/>
              <a:ext cx="2411238" cy="261610"/>
            </a:xfrm>
            <a:prstGeom prst="rect">
              <a:avLst/>
            </a:prstGeom>
            <a:noFill/>
          </p:spPr>
          <p:txBody>
            <a:bodyPr wrap="none" rtlCol="0">
              <a:spAutoFit/>
            </a:bodyPr>
            <a:lstStyle/>
            <a:p>
              <a:pPr algn="ctr"/>
              <a:r>
                <a:rPr lang="en-US" sz="1100" b="1" dirty="0">
                  <a:solidFill>
                    <a:srgbClr val="939BA0"/>
                  </a:solidFill>
                  <a:latin typeface="Arial" panose="020B0604020202020204" pitchFamily="34" charset="0"/>
                  <a:cs typeface="Arial" panose="020B0604020202020204" pitchFamily="34" charset="0"/>
                </a:rPr>
                <a:t>CARBONCURE PRODUCER MAP</a:t>
              </a:r>
            </a:p>
          </p:txBody>
        </p:sp>
      </p:grpSp>
    </p:spTree>
    <p:extLst>
      <p:ext uri="{BB962C8B-B14F-4D97-AF65-F5344CB8AC3E}">
        <p14:creationId xmlns:p14="http://schemas.microsoft.com/office/powerpoint/2010/main" val="31338922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6151077-BF0E-EA4B-B718-AD64E3D754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54519" y="1017500"/>
            <a:ext cx="2121937" cy="162273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xmlns="" id="{51FD7F8C-F863-C54C-809B-7F8270FD42B7}"/>
              </a:ext>
            </a:extLst>
          </p:cNvPr>
          <p:cNvPicPr>
            <a:picLocks noChangeAspect="1"/>
          </p:cNvPicPr>
          <p:nvPr/>
        </p:nvPicPr>
        <p:blipFill>
          <a:blip r:embed="rId3"/>
          <a:stretch>
            <a:fillRect/>
          </a:stretch>
        </p:blipFill>
        <p:spPr>
          <a:xfrm>
            <a:off x="4452519" y="1122985"/>
            <a:ext cx="1512168" cy="1465743"/>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xmlns="" id="{F6DE8A90-B8DB-2048-BBC9-B5F0C03EC912}"/>
              </a:ext>
            </a:extLst>
          </p:cNvPr>
          <p:cNvPicPr>
            <a:picLocks noChangeAspect="1"/>
          </p:cNvPicPr>
          <p:nvPr/>
        </p:nvPicPr>
        <p:blipFill>
          <a:blip r:embed="rId4"/>
          <a:stretch>
            <a:fillRect/>
          </a:stretch>
        </p:blipFill>
        <p:spPr>
          <a:xfrm>
            <a:off x="802680" y="1123724"/>
            <a:ext cx="3060009" cy="85680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xmlns="" id="{E86B0263-EC61-1847-91EE-0649BB94A6D4}"/>
              </a:ext>
            </a:extLst>
          </p:cNvPr>
          <p:cNvPicPr>
            <a:picLocks noChangeAspect="1"/>
          </p:cNvPicPr>
          <p:nvPr/>
        </p:nvPicPr>
        <p:blipFill>
          <a:blip r:embed="rId5"/>
          <a:stretch>
            <a:fillRect/>
          </a:stretch>
        </p:blipFill>
        <p:spPr>
          <a:xfrm>
            <a:off x="4240884" y="2789424"/>
            <a:ext cx="1977416" cy="1129953"/>
          </a:xfrm>
          <a:prstGeom prst="rect">
            <a:avLst/>
          </a:prstGeom>
          <a:solidFill>
            <a:schemeClr val="bg1"/>
          </a:solidFill>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xmlns="" id="{A096C7A1-982E-7740-8603-E4A4B489C01A}"/>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A309EED2-EE4C-F34A-A56F-BAFB3DDEF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7" name="Rectangle 16">
            <a:extLst>
              <a:ext uri="{FF2B5EF4-FFF2-40B4-BE49-F238E27FC236}">
                <a16:creationId xmlns:a16="http://schemas.microsoft.com/office/drawing/2014/main" xmlns="" id="{F4F33163-D904-4B41-8381-B373DB5359A2}"/>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ooter Placeholder 4">
            <a:extLst>
              <a:ext uri="{FF2B5EF4-FFF2-40B4-BE49-F238E27FC236}">
                <a16:creationId xmlns:a16="http://schemas.microsoft.com/office/drawing/2014/main" xmlns="" id="{C55C2A8B-DAAF-524A-8596-7D0D1336AB30}"/>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22" name="Slide Number Placeholder 5">
            <a:extLst>
              <a:ext uri="{FF2B5EF4-FFF2-40B4-BE49-F238E27FC236}">
                <a16:creationId xmlns:a16="http://schemas.microsoft.com/office/drawing/2014/main" xmlns="" id="{E9FCC108-E842-2846-9346-6184085DBCD2}"/>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11</a:t>
            </a:fld>
            <a:endParaRPr lang="en-US" sz="800" dirty="0"/>
          </a:p>
        </p:txBody>
      </p:sp>
      <p:sp>
        <p:nvSpPr>
          <p:cNvPr id="23" name="Text Placeholder 2">
            <a:extLst>
              <a:ext uri="{FF2B5EF4-FFF2-40B4-BE49-F238E27FC236}">
                <a16:creationId xmlns:a16="http://schemas.microsoft.com/office/drawing/2014/main" xmlns="" id="{18C924E2-0DBC-C443-BEC0-D1E84C7F70CD}"/>
              </a:ext>
            </a:extLst>
          </p:cNvPr>
          <p:cNvSpPr txBox="1">
            <a:spLocks/>
          </p:cNvSpPr>
          <p:nvPr/>
        </p:nvSpPr>
        <p:spPr>
          <a:xfrm>
            <a:off x="683568" y="411510"/>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Award-Winning Innovation</a:t>
            </a:r>
            <a:endParaRPr lang="en-US" dirty="0"/>
          </a:p>
        </p:txBody>
      </p:sp>
      <p:pic>
        <p:nvPicPr>
          <p:cNvPr id="24" name="Picture 23">
            <a:extLst>
              <a:ext uri="{FF2B5EF4-FFF2-40B4-BE49-F238E27FC236}">
                <a16:creationId xmlns:a16="http://schemas.microsoft.com/office/drawing/2014/main" xmlns="" id="{659A580F-8223-9441-9A5B-CD505AF3AF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1960" y="4075546"/>
            <a:ext cx="2035264" cy="59361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xmlns="" id="{6887C123-358D-7541-B74F-FCA6181A51FC}"/>
              </a:ext>
            </a:extLst>
          </p:cNvPr>
          <p:cNvPicPr/>
          <p:nvPr/>
        </p:nvPicPr>
        <p:blipFill>
          <a:blip r:embed="rId8">
            <a:extLst>
              <a:ext uri="{28A0092B-C50C-407E-A947-70E740481C1C}">
                <a14:useLocalDpi xmlns:a14="http://schemas.microsoft.com/office/drawing/2010/main"/>
              </a:ext>
            </a:extLst>
          </a:blip>
          <a:stretch>
            <a:fillRect/>
          </a:stretch>
        </p:blipFill>
        <p:spPr>
          <a:xfrm>
            <a:off x="6554519" y="2749760"/>
            <a:ext cx="2121937" cy="1942112"/>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xmlns="" id="{F00C0F16-C539-664A-9532-A54722A95775}"/>
              </a:ext>
            </a:extLst>
          </p:cNvPr>
          <p:cNvGrpSpPr/>
          <p:nvPr/>
        </p:nvGrpSpPr>
        <p:grpSpPr>
          <a:xfrm>
            <a:off x="802680" y="2226172"/>
            <a:ext cx="3060009" cy="2426035"/>
            <a:chOff x="-2" y="991273"/>
            <a:chExt cx="4541011" cy="3398716"/>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xmlns="" id="{817D5F27-E6A1-2546-AB15-C72DB90895B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 y="991273"/>
              <a:ext cx="4541010" cy="2462578"/>
            </a:xfrm>
            <a:prstGeom prst="rect">
              <a:avLst/>
            </a:prstGeom>
          </p:spPr>
        </p:pic>
        <p:pic>
          <p:nvPicPr>
            <p:cNvPr id="10" name="Picture 9">
              <a:extLst>
                <a:ext uri="{FF2B5EF4-FFF2-40B4-BE49-F238E27FC236}">
                  <a16:creationId xmlns:a16="http://schemas.microsoft.com/office/drawing/2014/main" xmlns="" id="{64D9C6BD-8007-8646-B563-887081602C8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 y="3212730"/>
              <a:ext cx="4541011" cy="1177259"/>
            </a:xfrm>
            <a:prstGeom prst="rect">
              <a:avLst/>
            </a:prstGeom>
          </p:spPr>
        </p:pic>
      </p:grpSp>
    </p:spTree>
    <p:extLst>
      <p:ext uri="{BB962C8B-B14F-4D97-AF65-F5344CB8AC3E}">
        <p14:creationId xmlns:p14="http://schemas.microsoft.com/office/powerpoint/2010/main" val="2982814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ubtitle 2"/>
          <p:cNvSpPr txBox="1">
            <a:spLocks/>
          </p:cNvSpPr>
          <p:nvPr/>
        </p:nvSpPr>
        <p:spPr>
          <a:xfrm>
            <a:off x="110753" y="64845"/>
            <a:ext cx="8969998" cy="912569"/>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150" normalizeH="0" baseline="0" noProof="0" dirty="0">
                <a:ln>
                  <a:noFill/>
                </a:ln>
                <a:solidFill>
                  <a:prstClr val="black">
                    <a:lumMod val="65000"/>
                    <a:lumOff val="35000"/>
                  </a:prstClr>
                </a:solidFill>
                <a:effectLst/>
                <a:uLnTx/>
                <a:uFillTx/>
                <a:latin typeface="Arial" panose="020B0604020202020204" pitchFamily="34" charset="0"/>
                <a:ea typeface="Franchise" pitchFamily="49" charset="0"/>
                <a:cs typeface="Arial" panose="020B0604020202020204" pitchFamily="34" charset="0"/>
              </a:rPr>
              <a:t>CarbonCure’s Value to Concrete Producers</a:t>
            </a:r>
            <a:endParaRPr kumimoji="0" lang="en-US" sz="3200" b="1" i="0" u="none" strike="noStrike" kern="1200" cap="none" spc="-150" normalizeH="0" baseline="-25000" noProof="0" dirty="0">
              <a:ln>
                <a:noFill/>
              </a:ln>
              <a:solidFill>
                <a:prstClr val="black">
                  <a:lumMod val="65000"/>
                  <a:lumOff val="35000"/>
                </a:prstClr>
              </a:solidFill>
              <a:effectLst/>
              <a:uLnTx/>
              <a:uFillTx/>
              <a:latin typeface="Arial" panose="020B0604020202020204" pitchFamily="34" charset="0"/>
              <a:ea typeface="Franchise" pitchFamily="49" charset="0"/>
              <a:cs typeface="Arial" panose="020B0604020202020204" pitchFamily="34" charset="0"/>
            </a:endParaRPr>
          </a:p>
        </p:txBody>
      </p:sp>
      <p:sp>
        <p:nvSpPr>
          <p:cNvPr id="42" name="Rectangle 41">
            <a:extLst>
              <a:ext uri="{FF2B5EF4-FFF2-40B4-BE49-F238E27FC236}">
                <a16:creationId xmlns:a16="http://schemas.microsoft.com/office/drawing/2014/main" xmlns="" id="{DA964608-3636-6046-9449-5B3F6F244BF3}"/>
              </a:ext>
            </a:extLst>
          </p:cNvPr>
          <p:cNvSpPr/>
          <p:nvPr/>
        </p:nvSpPr>
        <p:spPr>
          <a:xfrm>
            <a:off x="1331640" y="4731990"/>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3" name="Picture 42">
            <a:extLst>
              <a:ext uri="{FF2B5EF4-FFF2-40B4-BE49-F238E27FC236}">
                <a16:creationId xmlns:a16="http://schemas.microsoft.com/office/drawing/2014/main" xmlns="" id="{564F9407-1246-394E-96AA-61B6E8B5A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0" y="4731990"/>
            <a:ext cx="1008112" cy="218627"/>
          </a:xfrm>
          <a:prstGeom prst="rect">
            <a:avLst/>
          </a:prstGeom>
        </p:spPr>
      </p:pic>
      <p:sp>
        <p:nvSpPr>
          <p:cNvPr id="48" name="Rectangle 47">
            <a:extLst>
              <a:ext uri="{FF2B5EF4-FFF2-40B4-BE49-F238E27FC236}">
                <a16:creationId xmlns:a16="http://schemas.microsoft.com/office/drawing/2014/main" xmlns="" id="{E22BD172-7F22-BB4B-B01F-ACA7EAAFC85E}"/>
              </a:ext>
            </a:extLst>
          </p:cNvPr>
          <p:cNvSpPr/>
          <p:nvPr/>
        </p:nvSpPr>
        <p:spPr>
          <a:xfrm>
            <a:off x="-2" y="509203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Slide Number Placeholder 5">
            <a:extLst>
              <a:ext uri="{FF2B5EF4-FFF2-40B4-BE49-F238E27FC236}">
                <a16:creationId xmlns:a16="http://schemas.microsoft.com/office/drawing/2014/main" xmlns="" id="{740AABCB-30F6-0D4E-AB1B-A4E0EED60AD6}"/>
              </a:ext>
            </a:extLst>
          </p:cNvPr>
          <p:cNvSpPr>
            <a:spLocks noGrp="1"/>
          </p:cNvSpPr>
          <p:nvPr>
            <p:ph type="sldNum" sz="quarter" idx="12"/>
          </p:nvPr>
        </p:nvSpPr>
        <p:spPr>
          <a:xfrm>
            <a:off x="8532440" y="4710124"/>
            <a:ext cx="545062" cy="240493"/>
          </a:xfrm>
          <a:prstGeom prst="rect">
            <a:avLst/>
          </a:prstGeom>
        </p:spPr>
        <p:txBody>
          <a:bodyPr/>
          <a:lstStyle>
            <a:lvl1pPr>
              <a:defRPr sz="1100">
                <a:solidFill>
                  <a:schemeClr val="tx1">
                    <a:lumMod val="50000"/>
                    <a:lumOff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A9FBBB-9EC0-574F-A3FE-E27115CF34DA}" type="slidenum">
              <a:rPr kumimoji="0" lang="en-US" sz="800" b="0" i="0" u="none" strike="noStrike" kern="1200" cap="none" spc="0" normalizeH="0" baseline="0" noProof="0" smtClean="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xmlns="" id="{B10FE24D-C2E5-4781-9AB7-B86754282F37}"/>
              </a:ext>
            </a:extLst>
          </p:cNvPr>
          <p:cNvGrpSpPr/>
          <p:nvPr/>
        </p:nvGrpSpPr>
        <p:grpSpPr>
          <a:xfrm>
            <a:off x="704236" y="814517"/>
            <a:ext cx="7938611" cy="3917473"/>
            <a:chOff x="697006" y="1528799"/>
            <a:chExt cx="7531460" cy="3549728"/>
          </a:xfrm>
        </p:grpSpPr>
        <p:cxnSp>
          <p:nvCxnSpPr>
            <p:cNvPr id="9" name="Straight Connector 8">
              <a:extLst>
                <a:ext uri="{FF2B5EF4-FFF2-40B4-BE49-F238E27FC236}">
                  <a16:creationId xmlns:a16="http://schemas.microsoft.com/office/drawing/2014/main" xmlns="" id="{98EAE433-F258-4076-BE4B-09DFE3DE7145}"/>
                </a:ext>
              </a:extLst>
            </p:cNvPr>
            <p:cNvCxnSpPr>
              <a:cxnSpLocks/>
            </p:cNvCxnSpPr>
            <p:nvPr/>
          </p:nvCxnSpPr>
          <p:spPr>
            <a:xfrm>
              <a:off x="5695637" y="3155157"/>
              <a:ext cx="654940" cy="450652"/>
            </a:xfrm>
            <a:prstGeom prst="line">
              <a:avLst/>
            </a:prstGeom>
            <a:ln w="203200">
              <a:solidFill>
                <a:schemeClr val="tx1"/>
              </a:solidFill>
            </a:ln>
            <a:effectLst>
              <a:outerShdw blurRad="40000" dist="20000" dir="5400000" rotWithShape="0">
                <a:srgbClr val="000000">
                  <a:alpha val="38000"/>
                </a:srgbClr>
              </a:outerShdw>
            </a:effectLst>
            <a:scene3d>
              <a:camera prst="orthographicFront"/>
              <a:lightRig rig="threePt" dir="t"/>
            </a:scene3d>
            <a:sp3d extrusionH="457200"/>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22338B57-C0BC-4719-89F5-0D903A3C262D}"/>
                </a:ext>
              </a:extLst>
            </p:cNvPr>
            <p:cNvCxnSpPr>
              <a:cxnSpLocks/>
            </p:cNvCxnSpPr>
            <p:nvPr/>
          </p:nvCxnSpPr>
          <p:spPr>
            <a:xfrm flipH="1">
              <a:off x="2527522" y="3155157"/>
              <a:ext cx="652868" cy="430337"/>
            </a:xfrm>
            <a:prstGeom prst="line">
              <a:avLst/>
            </a:prstGeom>
            <a:ln w="203200">
              <a:solidFill>
                <a:schemeClr val="tx1"/>
              </a:solidFill>
            </a:ln>
            <a:scene3d>
              <a:camera prst="orthographicFront"/>
              <a:lightRig rig="threePt" dir="t"/>
            </a:scene3d>
            <a:sp3d extrusionH="457200"/>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xmlns="" id="{53867399-7F6D-48D6-8F73-D649EC822972}"/>
                </a:ext>
              </a:extLst>
            </p:cNvPr>
            <p:cNvSpPr/>
            <p:nvPr/>
          </p:nvSpPr>
          <p:spPr>
            <a:xfrm>
              <a:off x="2739782" y="3996388"/>
              <a:ext cx="3294653" cy="764951"/>
            </a:xfrm>
            <a:prstGeom prst="ellipse">
              <a:avLst/>
            </a:prstGeom>
            <a:gradFill flip="none" rotWithShape="1">
              <a:gsLst>
                <a:gs pos="26000">
                  <a:schemeClr val="tx1">
                    <a:lumMod val="75000"/>
                    <a:lumOff val="25000"/>
                  </a:schemeClr>
                </a:gs>
                <a:gs pos="100000">
                  <a:schemeClr val="bg1">
                    <a:alpha val="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a:extLst>
                <a:ext uri="{FF2B5EF4-FFF2-40B4-BE49-F238E27FC236}">
                  <a16:creationId xmlns:a16="http://schemas.microsoft.com/office/drawing/2014/main" xmlns="" id="{72FF921B-C9D6-4AF0-A6D1-FB94A3C58F77}"/>
                </a:ext>
              </a:extLst>
            </p:cNvPr>
            <p:cNvSpPr/>
            <p:nvPr/>
          </p:nvSpPr>
          <p:spPr>
            <a:xfrm>
              <a:off x="2976945" y="1528799"/>
              <a:ext cx="2809710" cy="2571446"/>
            </a:xfrm>
            <a:prstGeom prst="ellipse">
              <a:avLst/>
            </a:prstGeom>
            <a:solidFill>
              <a:srgbClr val="008000"/>
            </a:solidFill>
            <a:ln>
              <a:noFill/>
            </a:ln>
            <a:effectLst/>
            <a:scene3d>
              <a:camera prst="orthographicFront"/>
              <a:lightRig rig="threePt" dir="t"/>
            </a:scene3d>
            <a:sp3d>
              <a:bevelT w="1714500" h="1714500"/>
              <a:bevelB w="1714500" h="17145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Arial"/>
                </a:rPr>
                <a:t>Strength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Arial"/>
                </a:rPr>
                <a:t>enhancement 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Arial"/>
                </a:rPr>
                <a:t>CO</a:t>
              </a:r>
              <a:r>
                <a:rPr kumimoji="0" lang="en-US" sz="1600" b="1" i="0" u="none" strike="noStrike" kern="1200" cap="none" spc="0" normalizeH="0" baseline="-25000" noProof="0" dirty="0">
                  <a:ln>
                    <a:noFill/>
                  </a:ln>
                  <a:solidFill>
                    <a:prstClr val="white"/>
                  </a:solidFill>
                  <a:effectLst/>
                  <a:uLnTx/>
                  <a:uFillTx/>
                  <a:latin typeface="Arial"/>
                  <a:ea typeface="+mn-ea"/>
                  <a:cs typeface="Arial"/>
                </a:rPr>
                <a:t>2</a:t>
              </a:r>
              <a:r>
                <a:rPr kumimoji="0" lang="en-US" sz="1600" b="1" i="0" u="none" strike="noStrike" kern="1200" cap="none" spc="0" normalizeH="0" baseline="0" noProof="0" dirty="0">
                  <a:ln>
                    <a:noFill/>
                  </a:ln>
                  <a:solidFill>
                    <a:prstClr val="white"/>
                  </a:solidFill>
                  <a:effectLst/>
                  <a:uLnTx/>
                  <a:uFillTx/>
                  <a:latin typeface="Arial"/>
                  <a:ea typeface="+mn-ea"/>
                  <a:cs typeface="Arial"/>
                </a:rPr>
                <a:t> nanomaterial</a:t>
              </a:r>
              <a:r>
                <a:rPr kumimoji="0" lang="en-US" sz="2000" b="1" i="0" u="none" strike="noStrike" kern="1200" cap="none" spc="0" normalizeH="0" baseline="0" noProof="0" dirty="0">
                  <a:ln>
                    <a:noFill/>
                  </a:ln>
                  <a:solidFill>
                    <a:prstClr val="white"/>
                  </a:solidFill>
                  <a:effectLst/>
                  <a:uLnTx/>
                  <a:uFillTx/>
                  <a:latin typeface="Calibri"/>
                  <a:ea typeface="+mn-ea"/>
                  <a:cs typeface="+mn-cs"/>
                </a:rPr>
                <a:t/>
              </a:r>
              <a:br>
                <a:rPr kumimoji="0" lang="en-US" sz="2000" b="1" i="0" u="none" strike="noStrike" kern="1200" cap="none" spc="0" normalizeH="0" baseline="0" noProof="0" dirty="0">
                  <a:ln>
                    <a:noFill/>
                  </a:ln>
                  <a:solidFill>
                    <a:prstClr val="white"/>
                  </a:solidFill>
                  <a:effectLst/>
                  <a:uLnTx/>
                  <a:uFillTx/>
                  <a:latin typeface="Calibri"/>
                  <a:ea typeface="+mn-ea"/>
                  <a:cs typeface="+mn-cs"/>
                </a:rPr>
              </a:b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Cement reduction</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Material cost savings</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Profitable returns</a:t>
              </a:r>
              <a:endParaRPr kumimoji="0" lang="en-US" sz="1400" b="1" i="0" u="none" strike="noStrike" kern="1200" cap="none" spc="0" normalizeH="0" baseline="0" noProof="0" dirty="0">
                <a:ln>
                  <a:noFill/>
                </a:ln>
                <a:solidFill>
                  <a:prstClr val="black"/>
                </a:solidFill>
                <a:effectLst/>
                <a:uLnTx/>
                <a:uFillTx/>
                <a:latin typeface="Arial"/>
                <a:ea typeface="+mn-ea"/>
                <a:cs typeface="Arial"/>
              </a:endParaRPr>
            </a:p>
          </p:txBody>
        </p:sp>
        <p:sp>
          <p:nvSpPr>
            <p:cNvPr id="14" name="Oval 13">
              <a:extLst>
                <a:ext uri="{FF2B5EF4-FFF2-40B4-BE49-F238E27FC236}">
                  <a16:creationId xmlns:a16="http://schemas.microsoft.com/office/drawing/2014/main" xmlns="" id="{BC919648-A5FD-4462-A92F-9B5DACE95501}"/>
                </a:ext>
              </a:extLst>
            </p:cNvPr>
            <p:cNvSpPr/>
            <p:nvPr/>
          </p:nvSpPr>
          <p:spPr>
            <a:xfrm>
              <a:off x="799016" y="2958540"/>
              <a:ext cx="1924236" cy="1764487"/>
            </a:xfrm>
            <a:prstGeom prst="ellipse">
              <a:avLst/>
            </a:prstGeom>
            <a:solidFill>
              <a:srgbClr val="E46D2D"/>
            </a:solidFill>
            <a:ln>
              <a:noFill/>
            </a:ln>
            <a:effectLst/>
            <a:scene3d>
              <a:camera prst="orthographicFront"/>
              <a:lightRig rig="threePt" dir="t"/>
            </a:scene3d>
            <a:sp3d>
              <a:bevelT w="1143000" h="1143000"/>
              <a:bevelB w="1143000" h="11430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Ability to attract green design business</a:t>
              </a:r>
            </a:p>
          </p:txBody>
        </p:sp>
        <p:sp>
          <p:nvSpPr>
            <p:cNvPr id="15" name="Oval 14">
              <a:extLst>
                <a:ext uri="{FF2B5EF4-FFF2-40B4-BE49-F238E27FC236}">
                  <a16:creationId xmlns:a16="http://schemas.microsoft.com/office/drawing/2014/main" xmlns="" id="{0DDC18AE-A753-4891-A89E-20CE92FFCAB7}"/>
                </a:ext>
              </a:extLst>
            </p:cNvPr>
            <p:cNvSpPr/>
            <p:nvPr/>
          </p:nvSpPr>
          <p:spPr>
            <a:xfrm>
              <a:off x="6113687" y="2958541"/>
              <a:ext cx="1929802" cy="1764487"/>
            </a:xfrm>
            <a:prstGeom prst="ellipse">
              <a:avLst/>
            </a:prstGeom>
            <a:solidFill>
              <a:srgbClr val="E46D2D"/>
            </a:solidFill>
            <a:ln>
              <a:noFill/>
            </a:ln>
            <a:effectLst/>
            <a:scene3d>
              <a:camera prst="orthographicFront"/>
              <a:lightRig rig="threePt" dir="t"/>
            </a:scene3d>
            <a:sp3d>
              <a:bevelT w="1143000" h="1143000"/>
              <a:bevelB w="1143000" h="11430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Environmental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benefit from CO</a:t>
              </a:r>
              <a:r>
                <a:rPr kumimoji="0" lang="en-US" sz="1400" b="1" i="0" u="none" strike="noStrike" kern="1200" cap="none" spc="0" normalizeH="0" baseline="-25000" noProof="0" dirty="0">
                  <a:ln>
                    <a:noFill/>
                  </a:ln>
                  <a:solidFill>
                    <a:srgbClr val="FFFFFF"/>
                  </a:solidFill>
                  <a:effectLst/>
                  <a:uLnTx/>
                  <a:uFillTx/>
                  <a:latin typeface="Arial"/>
                  <a:ea typeface="+mn-ea"/>
                  <a:cs typeface="Arial"/>
                </a:rPr>
                <a:t>2</a:t>
              </a:r>
              <a:r>
                <a:rPr kumimoji="0" lang="en-US" sz="1400" b="1" i="0" u="none" strike="noStrike" kern="1200" cap="none" spc="0" normalizeH="0" baseline="0" noProof="0" dirty="0">
                  <a:ln>
                    <a:noFill/>
                  </a:ln>
                  <a:solidFill>
                    <a:srgbClr val="FFFFFF"/>
                  </a:solidFill>
                  <a:effectLst/>
                  <a:uLnTx/>
                  <a:uFillTx/>
                  <a:latin typeface="Arial"/>
                  <a:ea typeface="+mn-ea"/>
                  <a:cs typeface="Arial"/>
                </a:rPr>
                <a:t> reduction</a:t>
              </a:r>
            </a:p>
          </p:txBody>
        </p:sp>
        <p:sp>
          <p:nvSpPr>
            <p:cNvPr id="16" name="Oval 15">
              <a:extLst>
                <a:ext uri="{FF2B5EF4-FFF2-40B4-BE49-F238E27FC236}">
                  <a16:creationId xmlns:a16="http://schemas.microsoft.com/office/drawing/2014/main" xmlns="" id="{31B9EF8A-EBD6-4B6E-9CF7-8E350F45B3BC}"/>
                </a:ext>
              </a:extLst>
            </p:cNvPr>
            <p:cNvSpPr/>
            <p:nvPr/>
          </p:nvSpPr>
          <p:spPr>
            <a:xfrm>
              <a:off x="697006" y="4723028"/>
              <a:ext cx="2228981" cy="355499"/>
            </a:xfrm>
            <a:prstGeom prst="ellipse">
              <a:avLst/>
            </a:prstGeom>
            <a:gradFill flip="none" rotWithShape="1">
              <a:gsLst>
                <a:gs pos="26000">
                  <a:schemeClr val="tx1">
                    <a:lumMod val="75000"/>
                    <a:lumOff val="25000"/>
                  </a:schemeClr>
                </a:gs>
                <a:gs pos="100000">
                  <a:schemeClr val="bg1">
                    <a:alpha val="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 16">
              <a:extLst>
                <a:ext uri="{FF2B5EF4-FFF2-40B4-BE49-F238E27FC236}">
                  <a16:creationId xmlns:a16="http://schemas.microsoft.com/office/drawing/2014/main" xmlns="" id="{F317DF66-6C3A-4F09-A230-380042015F79}"/>
                </a:ext>
              </a:extLst>
            </p:cNvPr>
            <p:cNvSpPr/>
            <p:nvPr/>
          </p:nvSpPr>
          <p:spPr>
            <a:xfrm>
              <a:off x="5999485" y="4723028"/>
              <a:ext cx="2228981" cy="355499"/>
            </a:xfrm>
            <a:prstGeom prst="ellipse">
              <a:avLst/>
            </a:prstGeom>
            <a:gradFill flip="none" rotWithShape="1">
              <a:gsLst>
                <a:gs pos="26000">
                  <a:schemeClr val="tx1">
                    <a:lumMod val="75000"/>
                    <a:lumOff val="25000"/>
                  </a:schemeClr>
                </a:gs>
                <a:gs pos="100000">
                  <a:schemeClr val="bg1">
                    <a:alpha val="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ooter Placeholder 4">
            <a:extLst>
              <a:ext uri="{FF2B5EF4-FFF2-40B4-BE49-F238E27FC236}">
                <a16:creationId xmlns:a16="http://schemas.microsoft.com/office/drawing/2014/main" xmlns="" id="{9ACECEBE-E7EE-4BFB-B5A4-ECFFAE389EE3}"/>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Reducing the Carbon Footprint of Concrete</a:t>
            </a:r>
          </a:p>
        </p:txBody>
      </p:sp>
    </p:spTree>
    <p:extLst>
      <p:ext uri="{BB962C8B-B14F-4D97-AF65-F5344CB8AC3E}">
        <p14:creationId xmlns:p14="http://schemas.microsoft.com/office/powerpoint/2010/main" val="321721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xmlns="" id="{3BF73655-C365-E945-9A01-AB214966A7AC}"/>
              </a:ext>
            </a:extLst>
          </p:cNvPr>
          <p:cNvSpPr>
            <a:spLocks noGrp="1"/>
          </p:cNvSpPr>
          <p:nvPr>
            <p:ph idx="1"/>
          </p:nvPr>
        </p:nvSpPr>
        <p:spPr>
          <a:xfrm>
            <a:off x="941335" y="1212355"/>
            <a:ext cx="3558657" cy="3394472"/>
          </a:xfrm>
        </p:spPr>
        <p:txBody>
          <a:bodyPr>
            <a:noAutofit/>
          </a:bodyPr>
          <a:lstStyle/>
          <a:p>
            <a:pPr>
              <a:lnSpc>
                <a:spcPct val="150000"/>
              </a:lnSpc>
              <a:buClr>
                <a:srgbClr val="E27F1C"/>
              </a:buClr>
              <a:buFont typeface="+mj-lt"/>
              <a:buAutoNum type="arabicPeriod"/>
            </a:pPr>
            <a:r>
              <a:rPr lang="en-US" sz="1200" dirty="0">
                <a:solidFill>
                  <a:schemeClr val="tx1">
                    <a:lumMod val="75000"/>
                    <a:lumOff val="25000"/>
                  </a:schemeClr>
                </a:solidFill>
                <a:latin typeface="Arial" panose="020B0604020202020204" pitchFamily="34" charset="0"/>
                <a:cs typeface="Arial" panose="020B0604020202020204" pitchFamily="34" charset="0"/>
              </a:rPr>
              <a:t>CarbonCure engineers installs its patented technology into ready mix concrete plants</a:t>
            </a:r>
          </a:p>
          <a:p>
            <a:pPr>
              <a:lnSpc>
                <a:spcPct val="150000"/>
              </a:lnSpc>
              <a:buClr>
                <a:srgbClr val="E27F1C"/>
              </a:buClr>
              <a:buFont typeface="+mj-lt"/>
              <a:buAutoNum type="arabicPeriod"/>
            </a:pPr>
            <a:r>
              <a:rPr lang="en-US" sz="1200" dirty="0">
                <a:solidFill>
                  <a:schemeClr val="tx1">
                    <a:lumMod val="75000"/>
                    <a:lumOff val="25000"/>
                  </a:schemeClr>
                </a:solidFill>
                <a:latin typeface="Arial" panose="020B0604020202020204" pitchFamily="34" charset="0"/>
                <a:cs typeface="Arial" panose="020B0604020202020204" pitchFamily="34" charset="0"/>
              </a:rPr>
              <a:t>The equipment injects a precise dosage of CO</a:t>
            </a:r>
            <a:r>
              <a:rPr lang="en-US" sz="1200" baseline="-25000" dirty="0">
                <a:solidFill>
                  <a:schemeClr val="tx1">
                    <a:lumMod val="75000"/>
                    <a:lumOff val="25000"/>
                  </a:schemeClr>
                </a:solidFill>
                <a:latin typeface="Arial" panose="020B0604020202020204" pitchFamily="34" charset="0"/>
                <a:cs typeface="Arial" panose="020B0604020202020204" pitchFamily="34" charset="0"/>
              </a:rPr>
              <a:t>2</a:t>
            </a:r>
            <a:r>
              <a:rPr lang="en-US" sz="1200" dirty="0">
                <a:solidFill>
                  <a:schemeClr val="tx1">
                    <a:lumMod val="75000"/>
                    <a:lumOff val="25000"/>
                  </a:schemeClr>
                </a:solidFill>
                <a:latin typeface="Arial" panose="020B0604020202020204" pitchFamily="34" charset="0"/>
                <a:cs typeface="Arial" panose="020B0604020202020204" pitchFamily="34" charset="0"/>
              </a:rPr>
              <a:t> into fresh concrete as it mixes </a:t>
            </a:r>
          </a:p>
          <a:p>
            <a:pPr>
              <a:lnSpc>
                <a:spcPct val="150000"/>
              </a:lnSpc>
              <a:buClr>
                <a:srgbClr val="E27F1C"/>
              </a:buClr>
              <a:buFont typeface="+mj-lt"/>
              <a:buAutoNum type="arabicPeriod"/>
            </a:pPr>
            <a:r>
              <a:rPr lang="en-US" sz="1200" dirty="0">
                <a:solidFill>
                  <a:schemeClr val="tx1">
                    <a:lumMod val="75000"/>
                    <a:lumOff val="25000"/>
                  </a:schemeClr>
                </a:solidFill>
                <a:latin typeface="Arial" panose="020B0604020202020204" pitchFamily="34" charset="0"/>
                <a:cs typeface="Arial" panose="020B0604020202020204" pitchFamily="34" charset="0"/>
              </a:rPr>
              <a:t>The CO</a:t>
            </a:r>
            <a:r>
              <a:rPr lang="en-US" sz="1200" baseline="-25000" dirty="0">
                <a:solidFill>
                  <a:schemeClr val="tx1">
                    <a:lumMod val="75000"/>
                    <a:lumOff val="25000"/>
                  </a:schemeClr>
                </a:solidFill>
                <a:latin typeface="Arial" panose="020B0604020202020204" pitchFamily="34" charset="0"/>
                <a:cs typeface="Arial" panose="020B0604020202020204" pitchFamily="34" charset="0"/>
              </a:rPr>
              <a:t>2</a:t>
            </a:r>
            <a:r>
              <a:rPr lang="en-US" sz="1200" dirty="0">
                <a:solidFill>
                  <a:schemeClr val="tx1">
                    <a:lumMod val="75000"/>
                    <a:lumOff val="25000"/>
                  </a:schemeClr>
                </a:solidFill>
                <a:latin typeface="Arial" panose="020B0604020202020204" pitchFamily="34" charset="0"/>
                <a:cs typeface="Arial" panose="020B0604020202020204" pitchFamily="34" charset="0"/>
              </a:rPr>
              <a:t> chemically converts into a mineral and improves the compressive strength of the concrete </a:t>
            </a:r>
          </a:p>
          <a:p>
            <a:pPr>
              <a:lnSpc>
                <a:spcPct val="150000"/>
              </a:lnSpc>
              <a:buClr>
                <a:srgbClr val="E27F1C"/>
              </a:buClr>
              <a:buFont typeface="+mj-lt"/>
              <a:buAutoNum type="arabicPeriod"/>
            </a:pPr>
            <a:r>
              <a:rPr lang="en-US" sz="1200" dirty="0">
                <a:solidFill>
                  <a:schemeClr val="tx1">
                    <a:lumMod val="75000"/>
                    <a:lumOff val="25000"/>
                  </a:schemeClr>
                </a:solidFill>
                <a:latin typeface="Arial" panose="020B0604020202020204" pitchFamily="34" charset="0"/>
                <a:cs typeface="Arial" panose="020B0604020202020204" pitchFamily="34" charset="0"/>
              </a:rPr>
              <a:t>This enables mix design adjustments and the reduction of cementitious material</a:t>
            </a:r>
          </a:p>
          <a:p>
            <a:pPr>
              <a:lnSpc>
                <a:spcPct val="150000"/>
              </a:lnSpc>
              <a:buClr>
                <a:srgbClr val="E27F1C"/>
              </a:buClr>
              <a:buFont typeface="+mj-lt"/>
              <a:buAutoNum type="arabicPeriod"/>
            </a:pPr>
            <a:r>
              <a:rPr lang="en-US" sz="1200" dirty="0">
                <a:solidFill>
                  <a:schemeClr val="tx1">
                    <a:lumMod val="75000"/>
                    <a:lumOff val="25000"/>
                  </a:schemeClr>
                </a:solidFill>
                <a:latin typeface="Arial" panose="020B0604020202020204" pitchFamily="34" charset="0"/>
                <a:cs typeface="Arial" panose="020B0604020202020204" pitchFamily="34" charset="0"/>
              </a:rPr>
              <a:t>CarbonCure monitors the performance of the technology via telemetry</a:t>
            </a:r>
          </a:p>
        </p:txBody>
      </p:sp>
      <p:sp>
        <p:nvSpPr>
          <p:cNvPr id="9" name="Rectangle 8">
            <a:extLst>
              <a:ext uri="{FF2B5EF4-FFF2-40B4-BE49-F238E27FC236}">
                <a16:creationId xmlns:a16="http://schemas.microsoft.com/office/drawing/2014/main" xmlns="" id="{0ADCA3C2-BA1B-4340-B292-343693C405F9}"/>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CCC26194-F243-9240-ADDC-AF19E4CD0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2" name="Rectangle 11">
            <a:extLst>
              <a:ext uri="{FF2B5EF4-FFF2-40B4-BE49-F238E27FC236}">
                <a16:creationId xmlns:a16="http://schemas.microsoft.com/office/drawing/2014/main" xmlns="" id="{7027086A-8DBE-FD4B-8B0D-A5CF0E603CC5}"/>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4">
            <a:extLst>
              <a:ext uri="{FF2B5EF4-FFF2-40B4-BE49-F238E27FC236}">
                <a16:creationId xmlns:a16="http://schemas.microsoft.com/office/drawing/2014/main" xmlns="" id="{D60FA640-4F32-DA4B-A0E2-FB480CDE1799}"/>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Reducing the Carbon Footprint of Concrete</a:t>
            </a:r>
          </a:p>
        </p:txBody>
      </p:sp>
      <p:sp>
        <p:nvSpPr>
          <p:cNvPr id="14" name="Slide Number Placeholder 5">
            <a:extLst>
              <a:ext uri="{FF2B5EF4-FFF2-40B4-BE49-F238E27FC236}">
                <a16:creationId xmlns:a16="http://schemas.microsoft.com/office/drawing/2014/main" xmlns="" id="{EAEA660F-BEEA-ED42-823F-52B1A75C74BB}"/>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13</a:t>
            </a:fld>
            <a:endParaRPr lang="en-US" sz="800" dirty="0"/>
          </a:p>
        </p:txBody>
      </p:sp>
      <p:sp>
        <p:nvSpPr>
          <p:cNvPr id="15" name="Text Placeholder 2">
            <a:extLst>
              <a:ext uri="{FF2B5EF4-FFF2-40B4-BE49-F238E27FC236}">
                <a16:creationId xmlns:a16="http://schemas.microsoft.com/office/drawing/2014/main" xmlns="" id="{BA856BE2-1BC4-5F48-A6FE-87797BEC8415}"/>
              </a:ext>
            </a:extLst>
          </p:cNvPr>
          <p:cNvSpPr txBox="1">
            <a:spLocks/>
          </p:cNvSpPr>
          <p:nvPr/>
        </p:nvSpPr>
        <p:spPr>
          <a:xfrm>
            <a:off x="866765" y="517002"/>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How It Works: Overview</a:t>
            </a:r>
            <a:endParaRPr lang="en-US" dirty="0"/>
          </a:p>
        </p:txBody>
      </p:sp>
      <p:grpSp>
        <p:nvGrpSpPr>
          <p:cNvPr id="27" name="Group 26">
            <a:extLst>
              <a:ext uri="{FF2B5EF4-FFF2-40B4-BE49-F238E27FC236}">
                <a16:creationId xmlns:a16="http://schemas.microsoft.com/office/drawing/2014/main" xmlns="" id="{F6BA424A-D886-FB4C-B3CD-420F7E86ABA5}"/>
              </a:ext>
            </a:extLst>
          </p:cNvPr>
          <p:cNvGrpSpPr/>
          <p:nvPr/>
        </p:nvGrpSpPr>
        <p:grpSpPr>
          <a:xfrm>
            <a:off x="4753293" y="1212355"/>
            <a:ext cx="4062491" cy="2718789"/>
            <a:chOff x="4788022" y="1413782"/>
            <a:chExt cx="4062491" cy="2718789"/>
          </a:xfrm>
        </p:grpSpPr>
        <p:grpSp>
          <p:nvGrpSpPr>
            <p:cNvPr id="25" name="Group 24">
              <a:extLst>
                <a:ext uri="{FF2B5EF4-FFF2-40B4-BE49-F238E27FC236}">
                  <a16:creationId xmlns:a16="http://schemas.microsoft.com/office/drawing/2014/main" xmlns="" id="{B68848D2-7AB5-CE4B-BE06-DBF28D026FEC}"/>
                </a:ext>
              </a:extLst>
            </p:cNvPr>
            <p:cNvGrpSpPr/>
            <p:nvPr/>
          </p:nvGrpSpPr>
          <p:grpSpPr>
            <a:xfrm>
              <a:off x="4788022" y="1953555"/>
              <a:ext cx="1952639" cy="2179016"/>
              <a:chOff x="4788022" y="1953555"/>
              <a:chExt cx="1952639" cy="2179016"/>
            </a:xfrm>
          </p:grpSpPr>
          <p:pic>
            <p:nvPicPr>
              <p:cNvPr id="5" name="Picture 4" descr="A computer sitting on top of a table&#10;&#10;Description automatically generated">
                <a:extLst>
                  <a:ext uri="{FF2B5EF4-FFF2-40B4-BE49-F238E27FC236}">
                    <a16:creationId xmlns:a16="http://schemas.microsoft.com/office/drawing/2014/main" xmlns="" id="{F0FD4997-09F5-1B4C-8439-79ECDD7C39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16" r="24941"/>
              <a:stretch/>
            </p:blipFill>
            <p:spPr>
              <a:xfrm rot="5400000">
                <a:off x="4851826" y="1889752"/>
                <a:ext cx="1825031" cy="1952638"/>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xmlns="" id="{60CEB370-195E-C545-96E1-DF7D6A03157A}"/>
                  </a:ext>
                </a:extLst>
              </p:cNvPr>
              <p:cNvSpPr txBox="1"/>
              <p:nvPr/>
            </p:nvSpPr>
            <p:spPr>
              <a:xfrm>
                <a:off x="4788022" y="3624740"/>
                <a:ext cx="1952639" cy="507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The CarbonCure </a:t>
                </a:r>
                <a:r>
                  <a:rPr lang="en-US" sz="900" b="1" dirty="0">
                    <a:solidFill>
                      <a:schemeClr val="bg1"/>
                    </a:solidFill>
                    <a:latin typeface="Arial" panose="020B0604020202020204" pitchFamily="34" charset="0"/>
                    <a:cs typeface="Arial" panose="020B0604020202020204" pitchFamily="34" charset="0"/>
                  </a:rPr>
                  <a:t>control box </a:t>
                </a:r>
                <a:r>
                  <a:rPr lang="en-US" sz="900" dirty="0">
                    <a:solidFill>
                      <a:schemeClr val="bg1"/>
                    </a:solidFill>
                    <a:latin typeface="Arial" panose="020B0604020202020204" pitchFamily="34" charset="0"/>
                    <a:cs typeface="Arial" panose="020B0604020202020204" pitchFamily="34" charset="0"/>
                  </a:rPr>
                  <a:t>seamlessly</a:t>
                </a:r>
                <a:r>
                  <a:rPr lang="en-US" sz="900" b="1" dirty="0">
                    <a:solidFill>
                      <a:schemeClr val="bg1"/>
                    </a:solidFill>
                    <a:latin typeface="Arial" panose="020B0604020202020204" pitchFamily="34" charset="0"/>
                    <a:cs typeface="Arial" panose="020B0604020202020204" pitchFamily="34" charset="0"/>
                  </a:rPr>
                  <a:t> </a:t>
                </a:r>
                <a:r>
                  <a:rPr lang="en-US" sz="900" dirty="0">
                    <a:solidFill>
                      <a:schemeClr val="bg1"/>
                    </a:solidFill>
                    <a:latin typeface="Arial" panose="020B0604020202020204" pitchFamily="34" charset="0"/>
                    <a:cs typeface="Arial" panose="020B0604020202020204" pitchFamily="34" charset="0"/>
                  </a:rPr>
                  <a:t>integrates with the plant’s batching software</a:t>
                </a:r>
              </a:p>
            </p:txBody>
          </p:sp>
        </p:grpSp>
        <p:grpSp>
          <p:nvGrpSpPr>
            <p:cNvPr id="26" name="Group 25">
              <a:extLst>
                <a:ext uri="{FF2B5EF4-FFF2-40B4-BE49-F238E27FC236}">
                  <a16:creationId xmlns:a16="http://schemas.microsoft.com/office/drawing/2014/main" xmlns="" id="{A2540341-199F-3F43-948A-A57303EB61B0}"/>
                </a:ext>
              </a:extLst>
            </p:cNvPr>
            <p:cNvGrpSpPr/>
            <p:nvPr/>
          </p:nvGrpSpPr>
          <p:grpSpPr>
            <a:xfrm>
              <a:off x="6897873" y="1942050"/>
              <a:ext cx="1952640" cy="2190521"/>
              <a:chOff x="6897873" y="1942050"/>
              <a:chExt cx="1952640" cy="2190521"/>
            </a:xfrm>
          </p:grpSpPr>
          <p:pic>
            <p:nvPicPr>
              <p:cNvPr id="3" name="Picture 2" descr="A picture containing table, sign, sitting, man&#10;&#10;Description automatically generated">
                <a:extLst>
                  <a:ext uri="{FF2B5EF4-FFF2-40B4-BE49-F238E27FC236}">
                    <a16:creationId xmlns:a16="http://schemas.microsoft.com/office/drawing/2014/main" xmlns="" id="{9DAA1DD5-950D-3147-8B77-8F7C79253B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 t="6742" r="18673" b="-445"/>
              <a:stretch/>
            </p:blipFill>
            <p:spPr>
              <a:xfrm rot="10800000">
                <a:off x="6897873" y="1942050"/>
                <a:ext cx="1952640" cy="1682691"/>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xmlns="" id="{40C67DB8-1D2F-A74E-BFD1-CF334FD6125B}"/>
                  </a:ext>
                </a:extLst>
              </p:cNvPr>
              <p:cNvSpPr txBox="1"/>
              <p:nvPr/>
            </p:nvSpPr>
            <p:spPr>
              <a:xfrm>
                <a:off x="6897873" y="3624740"/>
                <a:ext cx="1952640" cy="507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The CarbonCure </a:t>
                </a:r>
                <a:r>
                  <a:rPr lang="en-US" sz="900" b="1" dirty="0">
                    <a:solidFill>
                      <a:schemeClr val="bg1"/>
                    </a:solidFill>
                    <a:latin typeface="Arial" panose="020B0604020202020204" pitchFamily="34" charset="0"/>
                    <a:cs typeface="Arial" panose="020B0604020202020204" pitchFamily="34" charset="0"/>
                  </a:rPr>
                  <a:t>valve box </a:t>
                </a:r>
                <a:r>
                  <a:rPr lang="en-US" sz="900" dirty="0">
                    <a:solidFill>
                      <a:schemeClr val="bg1"/>
                    </a:solidFill>
                    <a:latin typeface="Arial" panose="020B0604020202020204" pitchFamily="34" charset="0"/>
                    <a:cs typeface="Arial" panose="020B0604020202020204" pitchFamily="34" charset="0"/>
                  </a:rPr>
                  <a:t>injects the CO</a:t>
                </a:r>
                <a:r>
                  <a:rPr lang="en-US" sz="900" baseline="-25000" dirty="0">
                    <a:solidFill>
                      <a:schemeClr val="bg1"/>
                    </a:solidFill>
                    <a:latin typeface="Arial" panose="020B0604020202020204" pitchFamily="34" charset="0"/>
                    <a:cs typeface="Arial" panose="020B0604020202020204" pitchFamily="34" charset="0"/>
                  </a:rPr>
                  <a:t>2</a:t>
                </a:r>
                <a:r>
                  <a:rPr lang="en-US" sz="900" dirty="0">
                    <a:solidFill>
                      <a:schemeClr val="bg1"/>
                    </a:solidFill>
                    <a:latin typeface="Arial" panose="020B0604020202020204" pitchFamily="34" charset="0"/>
                    <a:cs typeface="Arial" panose="020B0604020202020204" pitchFamily="34" charset="0"/>
                  </a:rPr>
                  <a:t> into the concrete during mixing</a:t>
                </a:r>
              </a:p>
            </p:txBody>
          </p:sp>
        </p:grpSp>
        <p:sp>
          <p:nvSpPr>
            <p:cNvPr id="24" name="TextBox 23">
              <a:extLst>
                <a:ext uri="{FF2B5EF4-FFF2-40B4-BE49-F238E27FC236}">
                  <a16:creationId xmlns:a16="http://schemas.microsoft.com/office/drawing/2014/main" xmlns="" id="{1BCE0715-A247-AE44-914C-E0EF0BB3EFAB}"/>
                </a:ext>
              </a:extLst>
            </p:cNvPr>
            <p:cNvSpPr txBox="1"/>
            <p:nvPr/>
          </p:nvSpPr>
          <p:spPr>
            <a:xfrm>
              <a:off x="5380407" y="1413782"/>
              <a:ext cx="2937022" cy="338554"/>
            </a:xfrm>
            <a:prstGeom prst="rect">
              <a:avLst/>
            </a:prstGeom>
            <a:noFill/>
          </p:spPr>
          <p:txBody>
            <a:bodyPr wrap="none" rtlCol="0">
              <a:spAutoFit/>
            </a:bodyPr>
            <a:lstStyle/>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CARBONCURE EQUIPMENT</a:t>
              </a:r>
            </a:p>
          </p:txBody>
        </p:sp>
      </p:grpSp>
    </p:spTree>
    <p:extLst>
      <p:ext uri="{BB962C8B-B14F-4D97-AF65-F5344CB8AC3E}">
        <p14:creationId xmlns:p14="http://schemas.microsoft.com/office/powerpoint/2010/main" val="1761863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854703C-7665-E34E-83CA-64EE96E4C7C9}"/>
              </a:ext>
            </a:extLst>
          </p:cNvPr>
          <p:cNvGrpSpPr/>
          <p:nvPr/>
        </p:nvGrpSpPr>
        <p:grpSpPr>
          <a:xfrm>
            <a:off x="978166" y="1540089"/>
            <a:ext cx="3794171" cy="1037844"/>
            <a:chOff x="747550" y="1387577"/>
            <a:chExt cx="3794171" cy="1037844"/>
          </a:xfrm>
        </p:grpSpPr>
        <p:pic>
          <p:nvPicPr>
            <p:cNvPr id="9" name="Picture 8">
              <a:extLst>
                <a:ext uri="{FF2B5EF4-FFF2-40B4-BE49-F238E27FC236}">
                  <a16:creationId xmlns:a16="http://schemas.microsoft.com/office/drawing/2014/main" xmlns="" id="{E10C92F8-242C-634D-BCCC-EFECBE9F68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9" t="3952" r="23049" b="14819"/>
            <a:stretch/>
          </p:blipFill>
          <p:spPr>
            <a:xfrm rot="10800000">
              <a:off x="747550" y="1410558"/>
              <a:ext cx="1268578" cy="1014863"/>
            </a:xfrm>
            <a:prstGeom prst="rect">
              <a:avLst/>
            </a:prstGeom>
          </p:spPr>
        </p:pic>
        <p:grpSp>
          <p:nvGrpSpPr>
            <p:cNvPr id="2" name="Group 1"/>
            <p:cNvGrpSpPr/>
            <p:nvPr/>
          </p:nvGrpSpPr>
          <p:grpSpPr>
            <a:xfrm>
              <a:off x="749210" y="1413110"/>
              <a:ext cx="725496" cy="309280"/>
              <a:chOff x="3438243" y="2209709"/>
              <a:chExt cx="725496" cy="412373"/>
            </a:xfrm>
          </p:grpSpPr>
          <p:sp>
            <p:nvSpPr>
              <p:cNvPr id="22" name="Pentagon 21"/>
              <p:cNvSpPr/>
              <p:nvPr/>
            </p:nvSpPr>
            <p:spPr>
              <a:xfrm>
                <a:off x="3572799" y="2209709"/>
                <a:ext cx="590940" cy="387962"/>
              </a:xfrm>
              <a:prstGeom prst="homePlate">
                <a:avLst>
                  <a:gd name="adj" fmla="val 32814"/>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Pentagon 29"/>
              <p:cNvSpPr/>
              <p:nvPr/>
            </p:nvSpPr>
            <p:spPr>
              <a:xfrm>
                <a:off x="3438243" y="2209709"/>
                <a:ext cx="566117" cy="387962"/>
              </a:xfrm>
              <a:prstGeom prst="homePlate">
                <a:avLst>
                  <a:gd name="adj" fmla="val 25095"/>
                </a:avLst>
              </a:prstGeom>
              <a:solidFill>
                <a:srgbClr val="939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Subtitle 2"/>
              <p:cNvSpPr txBox="1">
                <a:spLocks/>
              </p:cNvSpPr>
              <p:nvPr/>
            </p:nvSpPr>
            <p:spPr>
              <a:xfrm>
                <a:off x="3472216" y="2228758"/>
                <a:ext cx="517581" cy="393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bg1"/>
                    </a:solidFill>
                    <a:latin typeface="Arial" panose="020B0604020202020204" pitchFamily="34" charset="0"/>
                    <a:ea typeface="Franchise" pitchFamily="49" charset="0"/>
                    <a:cs typeface="Arial" panose="020B0604020202020204" pitchFamily="34" charset="0"/>
                  </a:rPr>
                  <a:t>01.</a:t>
                </a:r>
              </a:p>
            </p:txBody>
          </p:sp>
        </p:grpSp>
        <p:sp>
          <p:nvSpPr>
            <p:cNvPr id="52" name="TextBox 51"/>
            <p:cNvSpPr txBox="1"/>
            <p:nvPr/>
          </p:nvSpPr>
          <p:spPr>
            <a:xfrm>
              <a:off x="2021440" y="1387577"/>
              <a:ext cx="2520281" cy="954107"/>
            </a:xfrm>
            <a:prstGeom prst="rect">
              <a:avLst/>
            </a:prstGeom>
            <a:noFill/>
          </p:spPr>
          <p:txBody>
            <a:bodyPr wrap="square" rtlCol="0">
              <a:spAutoFit/>
            </a:bodyPr>
            <a:lstStyle/>
            <a:p>
              <a:pPr>
                <a:spcBef>
                  <a:spcPts val="0"/>
                </a:spcBef>
                <a:buClr>
                  <a:schemeClr val="accent6"/>
                </a:buClr>
              </a:pPr>
              <a:r>
                <a:rPr lang="en-US" sz="1200" b="1" dirty="0">
                  <a:solidFill>
                    <a:srgbClr val="E27F1C"/>
                  </a:solidFill>
                </a:rPr>
                <a:t>Installation</a:t>
              </a:r>
              <a:endParaRPr lang="en-US" sz="1100" b="1" dirty="0">
                <a:solidFill>
                  <a:srgbClr val="E27F1C"/>
                </a:solidFill>
              </a:endParaRPr>
            </a:p>
            <a:p>
              <a:pPr marL="171450" indent="-171450">
                <a:spcBef>
                  <a:spcPts val="0"/>
                </a:spcBef>
                <a:buClr>
                  <a:schemeClr val="accent6"/>
                </a:buClr>
                <a:buFont typeface="Wingdings" pitchFamily="2" charset="2"/>
                <a:buChar char="§"/>
              </a:pPr>
              <a:r>
                <a:rPr lang="en-US" sz="1100" dirty="0">
                  <a:solidFill>
                    <a:schemeClr val="bg1">
                      <a:lumMod val="50000"/>
                    </a:schemeClr>
                  </a:solidFill>
                </a:rPr>
                <a:t>CarbonCure installs its proprietary </a:t>
              </a:r>
              <a:br>
                <a:rPr lang="en-US" sz="1100" dirty="0">
                  <a:solidFill>
                    <a:schemeClr val="bg1">
                      <a:lumMod val="50000"/>
                    </a:schemeClr>
                  </a:solidFill>
                </a:rPr>
              </a:br>
              <a:r>
                <a:rPr lang="en-US" sz="1100" dirty="0">
                  <a:solidFill>
                    <a:schemeClr val="bg1">
                      <a:lumMod val="50000"/>
                    </a:schemeClr>
                  </a:solidFill>
                </a:rPr>
                <a:t>retrofit equipment (1 day)</a:t>
              </a:r>
            </a:p>
            <a:p>
              <a:pPr marL="171450" indent="-171450">
                <a:spcBef>
                  <a:spcPts val="0"/>
                </a:spcBef>
                <a:buClr>
                  <a:schemeClr val="accent6"/>
                </a:buClr>
                <a:buFont typeface="Wingdings" pitchFamily="2" charset="2"/>
                <a:buChar char="§"/>
              </a:pPr>
              <a:r>
                <a:rPr lang="en-US" sz="1100" dirty="0">
                  <a:solidFill>
                    <a:schemeClr val="bg1">
                      <a:lumMod val="50000"/>
                    </a:schemeClr>
                  </a:solidFill>
                </a:rPr>
                <a:t>CarbonCure optimizes CO</a:t>
              </a:r>
              <a:r>
                <a:rPr lang="en-US" sz="1100" baseline="-25000" dirty="0">
                  <a:solidFill>
                    <a:schemeClr val="bg1">
                      <a:lumMod val="50000"/>
                    </a:schemeClr>
                  </a:solidFill>
                </a:rPr>
                <a:t>2</a:t>
              </a:r>
              <a:r>
                <a:rPr lang="en-US" sz="1100" dirty="0">
                  <a:solidFill>
                    <a:schemeClr val="bg1">
                      <a:lumMod val="50000"/>
                    </a:schemeClr>
                  </a:solidFill>
                </a:rPr>
                <a:t> injection rate</a:t>
              </a:r>
            </a:p>
          </p:txBody>
        </p:sp>
      </p:grpSp>
      <p:grpSp>
        <p:nvGrpSpPr>
          <p:cNvPr id="4" name="Group 3">
            <a:extLst>
              <a:ext uri="{FF2B5EF4-FFF2-40B4-BE49-F238E27FC236}">
                <a16:creationId xmlns:a16="http://schemas.microsoft.com/office/drawing/2014/main" xmlns="" id="{DD179E06-A9E9-4E42-B369-FB50FEB87C8C}"/>
              </a:ext>
            </a:extLst>
          </p:cNvPr>
          <p:cNvGrpSpPr/>
          <p:nvPr/>
        </p:nvGrpSpPr>
        <p:grpSpPr>
          <a:xfrm>
            <a:off x="4826142" y="1563070"/>
            <a:ext cx="4066338" cy="1123384"/>
            <a:chOff x="4547033" y="1410558"/>
            <a:chExt cx="4066338" cy="1123384"/>
          </a:xfrm>
        </p:grpSpPr>
        <p:pic>
          <p:nvPicPr>
            <p:cNvPr id="54" name="Picture 53" descr="IMG_0842.jpg">
              <a:extLst>
                <a:ext uri="{FF2B5EF4-FFF2-40B4-BE49-F238E27FC236}">
                  <a16:creationId xmlns:a16="http://schemas.microsoft.com/office/drawing/2014/main" xmlns="" id="{EB2940EE-9ADC-7D4F-8A61-81A881935AF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3780" t="30530" r="9684" b="29797"/>
            <a:stretch/>
          </p:blipFill>
          <p:spPr>
            <a:xfrm>
              <a:off x="4547033" y="1413110"/>
              <a:ext cx="1330013" cy="1007057"/>
            </a:xfrm>
            <a:prstGeom prst="rect">
              <a:avLst/>
            </a:prstGeom>
            <a:ln>
              <a:noFill/>
            </a:ln>
          </p:spPr>
        </p:pic>
        <p:grpSp>
          <p:nvGrpSpPr>
            <p:cNvPr id="28" name="Group 27"/>
            <p:cNvGrpSpPr/>
            <p:nvPr/>
          </p:nvGrpSpPr>
          <p:grpSpPr>
            <a:xfrm>
              <a:off x="4547033" y="1416599"/>
              <a:ext cx="725496" cy="309282"/>
              <a:chOff x="3458904" y="2214369"/>
              <a:chExt cx="725496" cy="412377"/>
            </a:xfrm>
          </p:grpSpPr>
          <p:sp>
            <p:nvSpPr>
              <p:cNvPr id="29" name="Pentagon 28"/>
              <p:cNvSpPr/>
              <p:nvPr/>
            </p:nvSpPr>
            <p:spPr>
              <a:xfrm>
                <a:off x="3593460" y="2214371"/>
                <a:ext cx="590940" cy="387962"/>
              </a:xfrm>
              <a:prstGeom prst="homePlate">
                <a:avLst>
                  <a:gd name="adj" fmla="val 32814"/>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Pentagon 31"/>
              <p:cNvSpPr/>
              <p:nvPr/>
            </p:nvSpPr>
            <p:spPr>
              <a:xfrm>
                <a:off x="3458904" y="2214369"/>
                <a:ext cx="566117" cy="387962"/>
              </a:xfrm>
              <a:prstGeom prst="homePlate">
                <a:avLst>
                  <a:gd name="adj" fmla="val 25095"/>
                </a:avLst>
              </a:prstGeom>
              <a:solidFill>
                <a:srgbClr val="939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3" name="Subtitle 2"/>
              <p:cNvSpPr txBox="1">
                <a:spLocks/>
              </p:cNvSpPr>
              <p:nvPr/>
            </p:nvSpPr>
            <p:spPr>
              <a:xfrm>
                <a:off x="3492877" y="2233422"/>
                <a:ext cx="517581" cy="393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bg1"/>
                    </a:solidFill>
                    <a:latin typeface="Arial" panose="020B0604020202020204" pitchFamily="34" charset="0"/>
                    <a:ea typeface="Franchise" pitchFamily="49" charset="0"/>
                    <a:cs typeface="Arial" panose="020B0604020202020204" pitchFamily="34" charset="0"/>
                  </a:rPr>
                  <a:t>02.</a:t>
                </a:r>
              </a:p>
            </p:txBody>
          </p:sp>
        </p:grpSp>
        <p:sp>
          <p:nvSpPr>
            <p:cNvPr id="34" name="TextBox 33"/>
            <p:cNvSpPr txBox="1"/>
            <p:nvPr/>
          </p:nvSpPr>
          <p:spPr>
            <a:xfrm>
              <a:off x="5882026" y="1410558"/>
              <a:ext cx="2731345" cy="1123384"/>
            </a:xfrm>
            <a:prstGeom prst="rect">
              <a:avLst/>
            </a:prstGeom>
            <a:noFill/>
          </p:spPr>
          <p:txBody>
            <a:bodyPr wrap="square" rtlCol="0">
              <a:spAutoFit/>
            </a:bodyPr>
            <a:lstStyle/>
            <a:p>
              <a:pPr>
                <a:spcBef>
                  <a:spcPts val="0"/>
                </a:spcBef>
                <a:buClr>
                  <a:schemeClr val="accent6"/>
                </a:buClr>
              </a:pPr>
              <a:r>
                <a:rPr lang="en-US" sz="1200" b="1" dirty="0">
                  <a:solidFill>
                    <a:srgbClr val="E27F1C"/>
                  </a:solidFill>
                </a:rPr>
                <a:t>Injection</a:t>
              </a:r>
              <a:endParaRPr lang="en-US" sz="1100" b="1" dirty="0">
                <a:solidFill>
                  <a:srgbClr val="E27F1C"/>
                </a:solidFill>
              </a:endParaRPr>
            </a:p>
            <a:p>
              <a:pPr marL="171450" indent="-171450">
                <a:spcBef>
                  <a:spcPts val="0"/>
                </a:spcBef>
                <a:buClr>
                  <a:schemeClr val="accent6"/>
                </a:buClr>
                <a:buFont typeface="Wingdings" pitchFamily="2" charset="2"/>
                <a:buChar char="§"/>
              </a:pPr>
              <a:r>
                <a:rPr lang="en-US" sz="1100" dirty="0">
                  <a:solidFill>
                    <a:schemeClr val="bg1">
                      <a:lumMod val="50000"/>
                    </a:schemeClr>
                  </a:solidFill>
                </a:rPr>
                <a:t>Central mix: CO</a:t>
              </a:r>
              <a:r>
                <a:rPr lang="en-US" sz="1100" baseline="-25000" dirty="0">
                  <a:solidFill>
                    <a:schemeClr val="bg1">
                      <a:lumMod val="50000"/>
                    </a:schemeClr>
                  </a:solidFill>
                </a:rPr>
                <a:t>2</a:t>
              </a:r>
              <a:r>
                <a:rPr lang="en-US" sz="1100" dirty="0">
                  <a:solidFill>
                    <a:schemeClr val="bg1">
                      <a:lumMod val="50000"/>
                    </a:schemeClr>
                  </a:solidFill>
                </a:rPr>
                <a:t> snow injected</a:t>
              </a:r>
              <a:br>
                <a:rPr lang="en-US" sz="1100" dirty="0">
                  <a:solidFill>
                    <a:schemeClr val="bg1">
                      <a:lumMod val="50000"/>
                    </a:schemeClr>
                  </a:solidFill>
                </a:rPr>
              </a:br>
              <a:r>
                <a:rPr lang="en-US" sz="1100" dirty="0">
                  <a:solidFill>
                    <a:schemeClr val="bg1">
                      <a:lumMod val="50000"/>
                    </a:schemeClr>
                  </a:solidFill>
                </a:rPr>
                <a:t>into mixer during batching sequence</a:t>
              </a:r>
            </a:p>
            <a:p>
              <a:pPr marL="171450" indent="-171450">
                <a:spcBef>
                  <a:spcPts val="0"/>
                </a:spcBef>
                <a:buClr>
                  <a:schemeClr val="accent6"/>
                </a:buClr>
                <a:buFont typeface="Wingdings" pitchFamily="2" charset="2"/>
                <a:buChar char="§"/>
              </a:pPr>
              <a:r>
                <a:rPr lang="en-US" sz="1100" dirty="0">
                  <a:solidFill>
                    <a:schemeClr val="bg1">
                      <a:lumMod val="50000"/>
                    </a:schemeClr>
                  </a:solidFill>
                </a:rPr>
                <a:t>Dry batch: CO</a:t>
              </a:r>
              <a:r>
                <a:rPr lang="en-US" sz="1100" baseline="-25000" dirty="0">
                  <a:solidFill>
                    <a:schemeClr val="bg1">
                      <a:lumMod val="50000"/>
                    </a:schemeClr>
                  </a:solidFill>
                </a:rPr>
                <a:t>2</a:t>
              </a:r>
              <a:r>
                <a:rPr lang="en-US" sz="1100" dirty="0">
                  <a:solidFill>
                    <a:schemeClr val="bg1">
                      <a:lumMod val="50000"/>
                    </a:schemeClr>
                  </a:solidFill>
                </a:rPr>
                <a:t> snow injected</a:t>
              </a:r>
              <a:br>
                <a:rPr lang="en-US" sz="1100" dirty="0">
                  <a:solidFill>
                    <a:schemeClr val="bg1">
                      <a:lumMod val="50000"/>
                    </a:schemeClr>
                  </a:solidFill>
                </a:rPr>
              </a:br>
              <a:r>
                <a:rPr lang="en-US" sz="1100" dirty="0">
                  <a:solidFill>
                    <a:schemeClr val="bg1">
                      <a:lumMod val="50000"/>
                    </a:schemeClr>
                  </a:solidFill>
                </a:rPr>
                <a:t>into mouth of truck during trim</a:t>
              </a:r>
              <a:br>
                <a:rPr lang="en-US" sz="1100" dirty="0">
                  <a:solidFill>
                    <a:schemeClr val="bg1">
                      <a:lumMod val="50000"/>
                    </a:schemeClr>
                  </a:solidFill>
                </a:rPr>
              </a:br>
              <a:r>
                <a:rPr lang="en-US" sz="1100" dirty="0">
                  <a:solidFill>
                    <a:schemeClr val="bg1">
                      <a:lumMod val="50000"/>
                    </a:schemeClr>
                  </a:solidFill>
                </a:rPr>
                <a:t>water application</a:t>
              </a:r>
            </a:p>
          </p:txBody>
        </p:sp>
      </p:grpSp>
      <p:grpSp>
        <p:nvGrpSpPr>
          <p:cNvPr id="7" name="Group 6">
            <a:extLst>
              <a:ext uri="{FF2B5EF4-FFF2-40B4-BE49-F238E27FC236}">
                <a16:creationId xmlns:a16="http://schemas.microsoft.com/office/drawing/2014/main" xmlns="" id="{87E15400-650C-894D-8B00-5DFEC4583BEF}"/>
              </a:ext>
            </a:extLst>
          </p:cNvPr>
          <p:cNvGrpSpPr/>
          <p:nvPr/>
        </p:nvGrpSpPr>
        <p:grpSpPr>
          <a:xfrm>
            <a:off x="971600" y="2790476"/>
            <a:ext cx="3800737" cy="1081794"/>
            <a:chOff x="740984" y="2561580"/>
            <a:chExt cx="3800737" cy="1081794"/>
          </a:xfrm>
        </p:grpSpPr>
        <p:grpSp>
          <p:nvGrpSpPr>
            <p:cNvPr id="5" name="Group 4">
              <a:extLst>
                <a:ext uri="{FF2B5EF4-FFF2-40B4-BE49-F238E27FC236}">
                  <a16:creationId xmlns:a16="http://schemas.microsoft.com/office/drawing/2014/main" xmlns="" id="{83706D3D-7923-E846-A63B-3AC71EDEDAC8}"/>
                </a:ext>
              </a:extLst>
            </p:cNvPr>
            <p:cNvGrpSpPr/>
            <p:nvPr/>
          </p:nvGrpSpPr>
          <p:grpSpPr>
            <a:xfrm>
              <a:off x="740984" y="2568347"/>
              <a:ext cx="1271562" cy="1075027"/>
              <a:chOff x="758266" y="2567781"/>
              <a:chExt cx="1271562" cy="1075027"/>
            </a:xfrm>
          </p:grpSpPr>
          <p:pic>
            <p:nvPicPr>
              <p:cNvPr id="11" name="Picture 10">
                <a:extLst>
                  <a:ext uri="{FF2B5EF4-FFF2-40B4-BE49-F238E27FC236}">
                    <a16:creationId xmlns:a16="http://schemas.microsoft.com/office/drawing/2014/main" xmlns="" id="{70C8CE02-5411-2649-B969-0BB421E56C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 t="29152" r="37521" b="629"/>
              <a:stretch/>
            </p:blipFill>
            <p:spPr>
              <a:xfrm rot="10800000">
                <a:off x="758266" y="2567942"/>
                <a:ext cx="1271562" cy="1074866"/>
              </a:xfrm>
              <a:prstGeom prst="rect">
                <a:avLst/>
              </a:prstGeom>
            </p:spPr>
          </p:pic>
          <p:grpSp>
            <p:nvGrpSpPr>
              <p:cNvPr id="36" name="Group 35"/>
              <p:cNvGrpSpPr/>
              <p:nvPr/>
            </p:nvGrpSpPr>
            <p:grpSpPr>
              <a:xfrm>
                <a:off x="758266" y="2567781"/>
                <a:ext cx="725496" cy="309286"/>
                <a:chOff x="3447299" y="2204867"/>
                <a:chExt cx="725496" cy="412383"/>
              </a:xfrm>
            </p:grpSpPr>
            <p:sp>
              <p:nvSpPr>
                <p:cNvPr id="37" name="Pentagon 36"/>
                <p:cNvSpPr/>
                <p:nvPr/>
              </p:nvSpPr>
              <p:spPr>
                <a:xfrm>
                  <a:off x="3581855" y="2204867"/>
                  <a:ext cx="590940" cy="387962"/>
                </a:xfrm>
                <a:prstGeom prst="homePlate">
                  <a:avLst>
                    <a:gd name="adj" fmla="val 32814"/>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Pentagon 37"/>
                <p:cNvSpPr/>
                <p:nvPr/>
              </p:nvSpPr>
              <p:spPr>
                <a:xfrm>
                  <a:off x="3447299" y="2204870"/>
                  <a:ext cx="566117" cy="387962"/>
                </a:xfrm>
                <a:prstGeom prst="homePlate">
                  <a:avLst>
                    <a:gd name="adj" fmla="val 25095"/>
                  </a:avLst>
                </a:prstGeom>
                <a:solidFill>
                  <a:srgbClr val="939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1" name="Subtitle 2"/>
                <p:cNvSpPr txBox="1">
                  <a:spLocks/>
                </p:cNvSpPr>
                <p:nvPr/>
              </p:nvSpPr>
              <p:spPr>
                <a:xfrm>
                  <a:off x="3481272" y="2223926"/>
                  <a:ext cx="517581" cy="393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bg1"/>
                      </a:solidFill>
                      <a:latin typeface="Arial" panose="020B0604020202020204" pitchFamily="34" charset="0"/>
                      <a:ea typeface="Franchise" pitchFamily="49" charset="0"/>
                      <a:cs typeface="Arial" panose="020B0604020202020204" pitchFamily="34" charset="0"/>
                    </a:rPr>
                    <a:t>03.</a:t>
                  </a:r>
                </a:p>
              </p:txBody>
            </p:sp>
          </p:grpSp>
        </p:grpSp>
        <p:sp>
          <p:nvSpPr>
            <p:cNvPr id="42" name="TextBox 41"/>
            <p:cNvSpPr txBox="1"/>
            <p:nvPr/>
          </p:nvSpPr>
          <p:spPr>
            <a:xfrm>
              <a:off x="2021440" y="2561580"/>
              <a:ext cx="2520281" cy="784830"/>
            </a:xfrm>
            <a:prstGeom prst="rect">
              <a:avLst/>
            </a:prstGeom>
            <a:noFill/>
          </p:spPr>
          <p:txBody>
            <a:bodyPr wrap="square" rtlCol="0">
              <a:spAutoFit/>
            </a:bodyPr>
            <a:lstStyle/>
            <a:p>
              <a:pPr>
                <a:spcBef>
                  <a:spcPts val="0"/>
                </a:spcBef>
                <a:buClr>
                  <a:schemeClr val="accent6"/>
                </a:buClr>
              </a:pPr>
              <a:r>
                <a:rPr lang="en-US" sz="1200" b="1" dirty="0">
                  <a:solidFill>
                    <a:srgbClr val="E27F1C"/>
                  </a:solidFill>
                </a:rPr>
                <a:t>Integration</a:t>
              </a:r>
              <a:endParaRPr lang="en-US" sz="1100" b="1" dirty="0">
                <a:solidFill>
                  <a:srgbClr val="E27F1C"/>
                </a:solidFill>
              </a:endParaRPr>
            </a:p>
            <a:p>
              <a:pPr marL="171450" indent="-171450">
                <a:spcBef>
                  <a:spcPts val="0"/>
                </a:spcBef>
                <a:buClr>
                  <a:schemeClr val="accent6"/>
                </a:buClr>
                <a:buFont typeface="Wingdings" pitchFamily="2" charset="2"/>
                <a:buChar char="§"/>
              </a:pPr>
              <a:r>
                <a:rPr lang="en-US" sz="1100" dirty="0">
                  <a:solidFill>
                    <a:schemeClr val="bg1">
                      <a:lumMod val="50000"/>
                    </a:schemeClr>
                  </a:solidFill>
                </a:rPr>
                <a:t>Batching integrated with batch operations system</a:t>
              </a:r>
            </a:p>
            <a:p>
              <a:pPr marL="171450" indent="-171450">
                <a:spcBef>
                  <a:spcPts val="0"/>
                </a:spcBef>
                <a:buClr>
                  <a:schemeClr val="accent6"/>
                </a:buClr>
                <a:buFont typeface="Wingdings" pitchFamily="2" charset="2"/>
                <a:buChar char="§"/>
              </a:pPr>
              <a:r>
                <a:rPr lang="en-US" sz="1100" dirty="0">
                  <a:solidFill>
                    <a:schemeClr val="bg1">
                      <a:lumMod val="50000"/>
                    </a:schemeClr>
                  </a:solidFill>
                </a:rPr>
                <a:t>Automated CO</a:t>
              </a:r>
              <a:r>
                <a:rPr lang="en-US" sz="1100" baseline="-25000" dirty="0">
                  <a:solidFill>
                    <a:schemeClr val="bg1">
                      <a:lumMod val="50000"/>
                    </a:schemeClr>
                  </a:solidFill>
                </a:rPr>
                <a:t>2</a:t>
              </a:r>
              <a:r>
                <a:rPr lang="en-US" sz="1100" dirty="0">
                  <a:solidFill>
                    <a:schemeClr val="bg1">
                      <a:lumMod val="50000"/>
                    </a:schemeClr>
                  </a:solidFill>
                </a:rPr>
                <a:t> dosage</a:t>
              </a:r>
            </a:p>
          </p:txBody>
        </p:sp>
      </p:grpSp>
      <p:grpSp>
        <p:nvGrpSpPr>
          <p:cNvPr id="6" name="Group 5">
            <a:extLst>
              <a:ext uri="{FF2B5EF4-FFF2-40B4-BE49-F238E27FC236}">
                <a16:creationId xmlns:a16="http://schemas.microsoft.com/office/drawing/2014/main" xmlns="" id="{CBDE4CEC-722C-F94E-9876-278554966B49}"/>
              </a:ext>
            </a:extLst>
          </p:cNvPr>
          <p:cNvGrpSpPr/>
          <p:nvPr/>
        </p:nvGrpSpPr>
        <p:grpSpPr>
          <a:xfrm>
            <a:off x="4811846" y="2787774"/>
            <a:ext cx="4057848" cy="1077296"/>
            <a:chOff x="4532737" y="2558878"/>
            <a:chExt cx="4057848" cy="1077296"/>
          </a:xfrm>
        </p:grpSpPr>
        <p:pic>
          <p:nvPicPr>
            <p:cNvPr id="55" name="Picture 54" descr="A picture containing indoor, monitor, television, screen&#10;&#10;Description automatically generated">
              <a:extLst>
                <a:ext uri="{FF2B5EF4-FFF2-40B4-BE49-F238E27FC236}">
                  <a16:creationId xmlns:a16="http://schemas.microsoft.com/office/drawing/2014/main" xmlns="" id="{C6DB6DD6-1C36-3B4D-BA6B-857B8C0A75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711" b="-6515"/>
            <a:stretch/>
          </p:blipFill>
          <p:spPr>
            <a:xfrm flipH="1">
              <a:off x="4532737" y="2567789"/>
              <a:ext cx="1335406" cy="1068385"/>
            </a:xfrm>
            <a:prstGeom prst="rect">
              <a:avLst/>
            </a:prstGeom>
            <a:solidFill>
              <a:schemeClr val="tx1"/>
            </a:solidFill>
          </p:spPr>
        </p:pic>
        <p:grpSp>
          <p:nvGrpSpPr>
            <p:cNvPr id="44" name="Group 43"/>
            <p:cNvGrpSpPr/>
            <p:nvPr/>
          </p:nvGrpSpPr>
          <p:grpSpPr>
            <a:xfrm>
              <a:off x="4532737" y="2567789"/>
              <a:ext cx="725496" cy="309280"/>
              <a:chOff x="3447299" y="2204865"/>
              <a:chExt cx="725496" cy="412373"/>
            </a:xfrm>
          </p:grpSpPr>
          <p:sp>
            <p:nvSpPr>
              <p:cNvPr id="45" name="Pentagon 44"/>
              <p:cNvSpPr/>
              <p:nvPr/>
            </p:nvSpPr>
            <p:spPr>
              <a:xfrm>
                <a:off x="3581855" y="2204865"/>
                <a:ext cx="590940" cy="387962"/>
              </a:xfrm>
              <a:prstGeom prst="homePlate">
                <a:avLst>
                  <a:gd name="adj" fmla="val 32814"/>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6" name="Pentagon 45"/>
              <p:cNvSpPr/>
              <p:nvPr/>
            </p:nvSpPr>
            <p:spPr>
              <a:xfrm>
                <a:off x="3447299" y="2204865"/>
                <a:ext cx="566117" cy="387962"/>
              </a:xfrm>
              <a:prstGeom prst="homePlate">
                <a:avLst>
                  <a:gd name="adj" fmla="val 25095"/>
                </a:avLst>
              </a:prstGeom>
              <a:solidFill>
                <a:srgbClr val="939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 name="Subtitle 2"/>
              <p:cNvSpPr txBox="1">
                <a:spLocks/>
              </p:cNvSpPr>
              <p:nvPr/>
            </p:nvSpPr>
            <p:spPr>
              <a:xfrm>
                <a:off x="3481272" y="2223914"/>
                <a:ext cx="517581" cy="3933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bg1"/>
                    </a:solidFill>
                    <a:latin typeface="Arial" panose="020B0604020202020204" pitchFamily="34" charset="0"/>
                    <a:ea typeface="Franchise" pitchFamily="49" charset="0"/>
                    <a:cs typeface="Arial" panose="020B0604020202020204" pitchFamily="34" charset="0"/>
                  </a:rPr>
                  <a:t>04.</a:t>
                </a:r>
              </a:p>
            </p:txBody>
          </p:sp>
        </p:grpSp>
        <p:sp>
          <p:nvSpPr>
            <p:cNvPr id="63" name="TextBox 62"/>
            <p:cNvSpPr txBox="1"/>
            <p:nvPr/>
          </p:nvSpPr>
          <p:spPr>
            <a:xfrm>
              <a:off x="5868143" y="2558878"/>
              <a:ext cx="2722442" cy="954107"/>
            </a:xfrm>
            <a:prstGeom prst="rect">
              <a:avLst/>
            </a:prstGeom>
            <a:noFill/>
          </p:spPr>
          <p:txBody>
            <a:bodyPr wrap="square" rtlCol="0">
              <a:spAutoFit/>
            </a:bodyPr>
            <a:lstStyle/>
            <a:p>
              <a:pPr>
                <a:spcBef>
                  <a:spcPts val="0"/>
                </a:spcBef>
                <a:buClr>
                  <a:schemeClr val="accent6"/>
                </a:buClr>
              </a:pPr>
              <a:r>
                <a:rPr lang="en-US" sz="1200" b="1" dirty="0">
                  <a:solidFill>
                    <a:srgbClr val="E27F1C"/>
                  </a:solidFill>
                </a:rPr>
                <a:t>Support</a:t>
              </a:r>
              <a:endParaRPr lang="en-US" sz="1100" b="1" dirty="0">
                <a:solidFill>
                  <a:srgbClr val="E27F1C"/>
                </a:solidFill>
              </a:endParaRPr>
            </a:p>
            <a:p>
              <a:pPr marL="171450" indent="-171450">
                <a:spcBef>
                  <a:spcPts val="0"/>
                </a:spcBef>
                <a:buClr>
                  <a:schemeClr val="accent6"/>
                </a:buClr>
                <a:buFont typeface="Wingdings" pitchFamily="2" charset="2"/>
                <a:buChar char="§"/>
              </a:pPr>
              <a:r>
                <a:rPr lang="en-US" sz="1100" dirty="0">
                  <a:solidFill>
                    <a:schemeClr val="bg1">
                      <a:lumMod val="50000"/>
                    </a:schemeClr>
                  </a:solidFill>
                </a:rPr>
                <a:t>Remote telemetry for customer support</a:t>
              </a:r>
            </a:p>
            <a:p>
              <a:pPr marL="171450" indent="-171450">
                <a:spcBef>
                  <a:spcPts val="0"/>
                </a:spcBef>
                <a:buClr>
                  <a:schemeClr val="accent6"/>
                </a:buClr>
                <a:buFont typeface="Wingdings" pitchFamily="2" charset="2"/>
                <a:buChar char="§"/>
              </a:pPr>
              <a:r>
                <a:rPr lang="en-US" sz="1100" dirty="0">
                  <a:solidFill>
                    <a:schemeClr val="bg1">
                      <a:lumMod val="50000"/>
                    </a:schemeClr>
                  </a:solidFill>
                </a:rPr>
                <a:t>Real-time system monitoring</a:t>
              </a:r>
            </a:p>
            <a:p>
              <a:pPr marL="171450" indent="-171450">
                <a:spcBef>
                  <a:spcPts val="0"/>
                </a:spcBef>
                <a:buClr>
                  <a:schemeClr val="accent6"/>
                </a:buClr>
                <a:buFont typeface="Wingdings" pitchFamily="2" charset="2"/>
                <a:buChar char="§"/>
              </a:pPr>
              <a:r>
                <a:rPr lang="en-US" sz="1100" dirty="0">
                  <a:solidFill>
                    <a:schemeClr val="bg1">
                      <a:lumMod val="50000"/>
                    </a:schemeClr>
                  </a:solidFill>
                </a:rPr>
                <a:t>Toll-free technical support line</a:t>
              </a:r>
            </a:p>
          </p:txBody>
        </p:sp>
      </p:grpSp>
      <p:sp>
        <p:nvSpPr>
          <p:cNvPr id="50" name="Text Placeholder 4">
            <a:extLst>
              <a:ext uri="{FF2B5EF4-FFF2-40B4-BE49-F238E27FC236}">
                <a16:creationId xmlns:a16="http://schemas.microsoft.com/office/drawing/2014/main" xmlns="" id="{DDBAD83F-688D-1849-9290-EE30DE51A347}"/>
              </a:ext>
            </a:extLst>
          </p:cNvPr>
          <p:cNvSpPr txBox="1">
            <a:spLocks/>
          </p:cNvSpPr>
          <p:nvPr/>
        </p:nvSpPr>
        <p:spPr>
          <a:xfrm>
            <a:off x="866765" y="1031085"/>
            <a:ext cx="7017593" cy="251810"/>
          </a:xfrm>
          <a:prstGeom prst="rect">
            <a:avLst/>
          </a:prstGeom>
        </p:spPr>
        <p:txBody>
          <a:bodyPr anchor="t"/>
          <a:lstStyle>
            <a:lvl1pPr marL="0" indent="0" algn="l" defTabSz="914400" rtl="0" eaLnBrk="1" latinLnBrk="0" hangingPunct="1">
              <a:spcBef>
                <a:spcPct val="20000"/>
              </a:spcBef>
              <a:buFont typeface="Arial" pitchFamily="34" charset="0"/>
              <a:buNone/>
              <a:defRPr sz="1200" kern="1200">
                <a:solidFill>
                  <a:srgbClr val="E27F1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dirty="0"/>
              <a:t>Installation, injection, integration and support</a:t>
            </a:r>
            <a:endParaRPr lang="en-US" sz="1400" dirty="0"/>
          </a:p>
        </p:txBody>
      </p:sp>
      <p:sp>
        <p:nvSpPr>
          <p:cNvPr id="56" name="Text Placeholder 2">
            <a:extLst>
              <a:ext uri="{FF2B5EF4-FFF2-40B4-BE49-F238E27FC236}">
                <a16:creationId xmlns:a16="http://schemas.microsoft.com/office/drawing/2014/main" xmlns="" id="{94A0D8D8-FDFB-DF45-A796-4F9D2B5B20A0}"/>
              </a:ext>
            </a:extLst>
          </p:cNvPr>
          <p:cNvSpPr txBox="1">
            <a:spLocks/>
          </p:cNvSpPr>
          <p:nvPr/>
        </p:nvSpPr>
        <p:spPr>
          <a:xfrm>
            <a:off x="866765" y="517002"/>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How It Works: Technology</a:t>
            </a:r>
            <a:endParaRPr lang="en-US" dirty="0"/>
          </a:p>
        </p:txBody>
      </p:sp>
      <p:sp>
        <p:nvSpPr>
          <p:cNvPr id="39" name="Rectangle 38">
            <a:extLst>
              <a:ext uri="{FF2B5EF4-FFF2-40B4-BE49-F238E27FC236}">
                <a16:creationId xmlns:a16="http://schemas.microsoft.com/office/drawing/2014/main" xmlns="" id="{A7359725-A9D8-5D47-9ACD-ECBD2B42EA3B}"/>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xmlns="" id="{60378DC6-13DC-5242-90E1-751C4F39DA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43" name="Rectangle 42">
            <a:extLst>
              <a:ext uri="{FF2B5EF4-FFF2-40B4-BE49-F238E27FC236}">
                <a16:creationId xmlns:a16="http://schemas.microsoft.com/office/drawing/2014/main" xmlns="" id="{DDE3798A-9C5B-5042-B2CA-8DA0DECA98D4}"/>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ooter Placeholder 4">
            <a:extLst>
              <a:ext uri="{FF2B5EF4-FFF2-40B4-BE49-F238E27FC236}">
                <a16:creationId xmlns:a16="http://schemas.microsoft.com/office/drawing/2014/main" xmlns="" id="{B078DE67-F904-5C41-B0B1-348B41576437}"/>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49" name="Slide Number Placeholder 5">
            <a:extLst>
              <a:ext uri="{FF2B5EF4-FFF2-40B4-BE49-F238E27FC236}">
                <a16:creationId xmlns:a16="http://schemas.microsoft.com/office/drawing/2014/main" xmlns="" id="{2201BC12-7E3C-644D-B598-B3F560EFDEEC}"/>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14</a:t>
            </a:fld>
            <a:endParaRPr lang="en-US" sz="800" dirty="0"/>
          </a:p>
        </p:txBody>
      </p:sp>
    </p:spTree>
    <p:extLst>
      <p:ext uri="{BB962C8B-B14F-4D97-AF65-F5344CB8AC3E}">
        <p14:creationId xmlns:p14="http://schemas.microsoft.com/office/powerpoint/2010/main" val="4120750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2">
            <a:extLst>
              <a:ext uri="{FF2B5EF4-FFF2-40B4-BE49-F238E27FC236}">
                <a16:creationId xmlns:a16="http://schemas.microsoft.com/office/drawing/2014/main" xmlns="" id="{0E39F456-CE9A-2E42-989B-81DF72788171}"/>
              </a:ext>
            </a:extLst>
          </p:cNvPr>
          <p:cNvSpPr txBox="1">
            <a:spLocks/>
          </p:cNvSpPr>
          <p:nvPr/>
        </p:nvSpPr>
        <p:spPr>
          <a:xfrm>
            <a:off x="683568" y="411510"/>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CO</a:t>
            </a:r>
            <a:r>
              <a:rPr lang="en-GB" baseline="-25000" dirty="0"/>
              <a:t>2</a:t>
            </a:r>
            <a:r>
              <a:rPr lang="en-GB" dirty="0"/>
              <a:t> Supply</a:t>
            </a:r>
            <a:endParaRPr lang="en-US" dirty="0"/>
          </a:p>
        </p:txBody>
      </p:sp>
      <p:sp>
        <p:nvSpPr>
          <p:cNvPr id="41" name="Text Placeholder 4">
            <a:extLst>
              <a:ext uri="{FF2B5EF4-FFF2-40B4-BE49-F238E27FC236}">
                <a16:creationId xmlns:a16="http://schemas.microsoft.com/office/drawing/2014/main" xmlns="" id="{A14A37F9-97A3-0740-AB55-8C3E3D6CA5E2}"/>
              </a:ext>
            </a:extLst>
          </p:cNvPr>
          <p:cNvSpPr txBox="1">
            <a:spLocks/>
          </p:cNvSpPr>
          <p:nvPr/>
        </p:nvSpPr>
        <p:spPr>
          <a:xfrm>
            <a:off x="755576" y="987574"/>
            <a:ext cx="7017593" cy="251810"/>
          </a:xfrm>
          <a:prstGeom prst="rect">
            <a:avLst/>
          </a:prstGeom>
        </p:spPr>
        <p:txBody>
          <a:bodyPr anchor="t"/>
          <a:lstStyle>
            <a:lvl1pPr marL="0" indent="0" algn="l" defTabSz="914400" rtl="0" eaLnBrk="1" latinLnBrk="0" hangingPunct="1">
              <a:spcBef>
                <a:spcPct val="20000"/>
              </a:spcBef>
              <a:buFont typeface="Arial" pitchFamily="34" charset="0"/>
              <a:buNone/>
              <a:defRPr sz="1200" kern="1200">
                <a:solidFill>
                  <a:srgbClr val="E27F1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dirty="0"/>
              <a:t>CO</a:t>
            </a:r>
            <a:r>
              <a:rPr lang="en-GB" sz="1400" baseline="-25000" dirty="0"/>
              <a:t>2 </a:t>
            </a:r>
            <a:r>
              <a:rPr lang="en-GB" sz="1400" dirty="0"/>
              <a:t>is captured and distributed to concrete plants by industrial gas suppliers</a:t>
            </a:r>
            <a:endParaRPr lang="en-US" sz="1400" dirty="0"/>
          </a:p>
        </p:txBody>
      </p:sp>
      <p:grpSp>
        <p:nvGrpSpPr>
          <p:cNvPr id="7" name="Group 6">
            <a:extLst>
              <a:ext uri="{FF2B5EF4-FFF2-40B4-BE49-F238E27FC236}">
                <a16:creationId xmlns:a16="http://schemas.microsoft.com/office/drawing/2014/main" xmlns="" id="{9B484993-DE2D-0049-874B-FAFDCE2A6705}"/>
              </a:ext>
            </a:extLst>
          </p:cNvPr>
          <p:cNvGrpSpPr/>
          <p:nvPr/>
        </p:nvGrpSpPr>
        <p:grpSpPr>
          <a:xfrm>
            <a:off x="899592" y="1563638"/>
            <a:ext cx="1475475" cy="2806698"/>
            <a:chOff x="899592" y="1563638"/>
            <a:chExt cx="1475475" cy="2806698"/>
          </a:xfrm>
        </p:grpSpPr>
        <p:grpSp>
          <p:nvGrpSpPr>
            <p:cNvPr id="3" name="Group 2"/>
            <p:cNvGrpSpPr/>
            <p:nvPr/>
          </p:nvGrpSpPr>
          <p:grpSpPr>
            <a:xfrm>
              <a:off x="966659" y="1563638"/>
              <a:ext cx="1341340" cy="2091864"/>
              <a:chOff x="1475656" y="2204864"/>
              <a:chExt cx="1785323" cy="2789152"/>
            </a:xfrm>
            <a:effectLst>
              <a:outerShdw blurRad="50800" dist="38100" dir="2700000" algn="tl" rotWithShape="0">
                <a:prstClr val="black">
                  <a:alpha val="40000"/>
                </a:prstClr>
              </a:outerShdw>
            </a:effectLst>
          </p:grpSpPr>
          <p:sp>
            <p:nvSpPr>
              <p:cNvPr id="2" name="Rectangle 1"/>
              <p:cNvSpPr/>
              <p:nvPr/>
            </p:nvSpPr>
            <p:spPr>
              <a:xfrm>
                <a:off x="1475656" y="2204864"/>
                <a:ext cx="1785323" cy="26832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475656" y="4713119"/>
                <a:ext cx="1785323" cy="28089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anose="020B0604020202020204" pitchFamily="34" charset="0"/>
                    <a:cs typeface="Arial" panose="020B0604020202020204" pitchFamily="34" charset="0"/>
                  </a:rPr>
                  <a:t>Collection</a:t>
                </a:r>
              </a:p>
            </p:txBody>
          </p:sp>
        </p:grpSp>
        <p:sp>
          <p:nvSpPr>
            <p:cNvPr id="26" name="TextBox 25"/>
            <p:cNvSpPr txBox="1"/>
            <p:nvPr/>
          </p:nvSpPr>
          <p:spPr>
            <a:xfrm>
              <a:off x="899592" y="3724005"/>
              <a:ext cx="1475475" cy="646331"/>
            </a:xfrm>
            <a:prstGeom prst="rect">
              <a:avLst/>
            </a:prstGeom>
            <a:noFill/>
          </p:spPr>
          <p:txBody>
            <a:bodyPr wrap="square" rtlCol="0" anchor="t">
              <a:spAutoFit/>
            </a:bodyPr>
            <a:lstStyle>
              <a:defPPr>
                <a:defRPr lang="en-US"/>
              </a:defPPr>
              <a:lvl1pPr algn="ctr">
                <a:defRPr sz="800">
                  <a:solidFill>
                    <a:schemeClr val="bg1">
                      <a:lumMod val="65000"/>
                    </a:schemeClr>
                  </a:solidFill>
                  <a:latin typeface="Arial" panose="020B0604020202020204" pitchFamily="34" charset="0"/>
                  <a:cs typeface="Arial" panose="020B0604020202020204" pitchFamily="34" charset="0"/>
                </a:defRPr>
              </a:lvl1pPr>
            </a:lstStyle>
            <a:p>
              <a:r>
                <a:rPr lang="en-US" sz="1200" dirty="0">
                  <a:solidFill>
                    <a:schemeClr val="tx1">
                      <a:lumMod val="50000"/>
                      <a:lumOff val="50000"/>
                    </a:schemeClr>
                  </a:solidFill>
                </a:rPr>
                <a:t>CO</a:t>
              </a:r>
              <a:r>
                <a:rPr lang="en-US" sz="1200" baseline="-25000" dirty="0">
                  <a:solidFill>
                    <a:schemeClr val="tx1">
                      <a:lumMod val="50000"/>
                      <a:lumOff val="50000"/>
                    </a:schemeClr>
                  </a:solidFill>
                </a:rPr>
                <a:t>2</a:t>
              </a:r>
              <a:r>
                <a:rPr lang="en-US" sz="1200" dirty="0">
                  <a:solidFill>
                    <a:schemeClr val="tx1">
                      <a:lumMod val="50000"/>
                      <a:lumOff val="50000"/>
                    </a:schemeClr>
                  </a:solidFill>
                </a:rPr>
                <a:t> is collected from large </a:t>
              </a:r>
            </a:p>
            <a:p>
              <a:r>
                <a:rPr lang="en-US" sz="1200" dirty="0">
                  <a:solidFill>
                    <a:schemeClr val="tx1">
                      <a:lumMod val="50000"/>
                      <a:lumOff val="50000"/>
                    </a:schemeClr>
                  </a:solidFill>
                </a:rPr>
                <a:t>emitters</a:t>
              </a:r>
            </a:p>
          </p:txBody>
        </p:sp>
        <p:pic>
          <p:nvPicPr>
            <p:cNvPr id="25" name="Picture 24" descr="290-smoke-stacks-2.jpg">
              <a:extLst>
                <a:ext uri="{FF2B5EF4-FFF2-40B4-BE49-F238E27FC236}">
                  <a16:creationId xmlns:a16="http://schemas.microsoft.com/office/drawing/2014/main" xmlns="" id="{AF1AFC91-0459-9543-A3A2-933B04A321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365" t="12968" r="29365" b="203"/>
            <a:stretch/>
          </p:blipFill>
          <p:spPr>
            <a:xfrm>
              <a:off x="966658" y="1563638"/>
              <a:ext cx="1341340" cy="1881191"/>
            </a:xfrm>
            <a:prstGeom prst="rect">
              <a:avLst/>
            </a:prstGeom>
            <a:ln>
              <a:noFill/>
            </a:ln>
            <a:effectLst>
              <a:outerShdw blurRad="50800" dist="38100" dir="2700000" algn="tl" rotWithShape="0">
                <a:prstClr val="black">
                  <a:alpha val="40000"/>
                </a:prstClr>
              </a:outerShdw>
            </a:effectLst>
          </p:spPr>
        </p:pic>
      </p:grpSp>
      <p:grpSp>
        <p:nvGrpSpPr>
          <p:cNvPr id="10" name="Group 9">
            <a:extLst>
              <a:ext uri="{FF2B5EF4-FFF2-40B4-BE49-F238E27FC236}">
                <a16:creationId xmlns:a16="http://schemas.microsoft.com/office/drawing/2014/main" xmlns="" id="{AC7374F6-9CF1-134A-AE7B-A56F5C65857B}"/>
              </a:ext>
            </a:extLst>
          </p:cNvPr>
          <p:cNvGrpSpPr/>
          <p:nvPr/>
        </p:nvGrpSpPr>
        <p:grpSpPr>
          <a:xfrm>
            <a:off x="4427984" y="1563638"/>
            <a:ext cx="1728191" cy="2806698"/>
            <a:chOff x="4427984" y="1563638"/>
            <a:chExt cx="1728191" cy="2806698"/>
          </a:xfrm>
        </p:grpSpPr>
        <p:grpSp>
          <p:nvGrpSpPr>
            <p:cNvPr id="5" name="Group 4"/>
            <p:cNvGrpSpPr/>
            <p:nvPr/>
          </p:nvGrpSpPr>
          <p:grpSpPr>
            <a:xfrm>
              <a:off x="4624225" y="1563638"/>
              <a:ext cx="1341341" cy="2091864"/>
              <a:chOff x="5811012" y="2204864"/>
              <a:chExt cx="1785324" cy="2789152"/>
            </a:xfrm>
            <a:effectLst>
              <a:outerShdw blurRad="50800" dist="38100" dir="2700000" algn="tl" rotWithShape="0">
                <a:prstClr val="black">
                  <a:alpha val="40000"/>
                </a:prstClr>
              </a:outerShdw>
            </a:effectLst>
          </p:grpSpPr>
          <p:sp>
            <p:nvSpPr>
              <p:cNvPr id="18" name="Rectangle 17"/>
              <p:cNvSpPr/>
              <p:nvPr/>
            </p:nvSpPr>
            <p:spPr>
              <a:xfrm>
                <a:off x="5811013" y="2204864"/>
                <a:ext cx="1785323" cy="26832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11012" y="4713119"/>
                <a:ext cx="1785323" cy="28089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anose="020B0604020202020204" pitchFamily="34" charset="0"/>
                    <a:cs typeface="Arial" panose="020B0604020202020204" pitchFamily="34" charset="0"/>
                  </a:rPr>
                  <a:t>Delivery</a:t>
                </a:r>
              </a:p>
            </p:txBody>
          </p:sp>
        </p:grpSp>
        <p:sp>
          <p:nvSpPr>
            <p:cNvPr id="24" name="TextBox 23"/>
            <p:cNvSpPr txBox="1"/>
            <p:nvPr/>
          </p:nvSpPr>
          <p:spPr>
            <a:xfrm>
              <a:off x="4427984" y="3724005"/>
              <a:ext cx="1728191" cy="646331"/>
            </a:xfrm>
            <a:prstGeom prst="rect">
              <a:avLst/>
            </a:prstGeom>
            <a:noFill/>
          </p:spPr>
          <p:txBody>
            <a:bodyPr wrap="square" rtlCol="0" anchor="t">
              <a:spAutoFit/>
            </a:bodyPr>
            <a:lstStyle>
              <a:defPPr>
                <a:defRPr lang="en-US"/>
              </a:defPPr>
              <a:lvl1pPr algn="ctr">
                <a:defRPr sz="800">
                  <a:solidFill>
                    <a:schemeClr val="bg1">
                      <a:lumMod val="65000"/>
                    </a:schemeClr>
                  </a:solidFill>
                  <a:latin typeface="Arial" panose="020B0604020202020204" pitchFamily="34" charset="0"/>
                  <a:cs typeface="Arial" panose="020B0604020202020204" pitchFamily="34" charset="0"/>
                </a:defRPr>
              </a:lvl1pPr>
            </a:lstStyle>
            <a:p>
              <a:r>
                <a:rPr lang="en-US" sz="1200" dirty="0">
                  <a:solidFill>
                    <a:schemeClr val="tx1">
                      <a:lumMod val="50000"/>
                      <a:lumOff val="50000"/>
                    </a:schemeClr>
                  </a:solidFill>
                </a:rPr>
                <a:t>CO</a:t>
              </a:r>
              <a:r>
                <a:rPr lang="en-US" sz="1200" baseline="-25000" dirty="0">
                  <a:solidFill>
                    <a:schemeClr val="tx1">
                      <a:lumMod val="50000"/>
                      <a:lumOff val="50000"/>
                    </a:schemeClr>
                  </a:solidFill>
                </a:rPr>
                <a:t>2</a:t>
              </a:r>
              <a:r>
                <a:rPr lang="en-US" sz="1200" dirty="0">
                  <a:solidFill>
                    <a:schemeClr val="tx1">
                      <a:lumMod val="50000"/>
                      <a:lumOff val="50000"/>
                    </a:schemeClr>
                  </a:solidFill>
                </a:rPr>
                <a:t> is delivered to concrete plants by industrial suppliers</a:t>
              </a:r>
            </a:p>
          </p:txBody>
        </p:sp>
        <p:pic>
          <p:nvPicPr>
            <p:cNvPr id="27" name="Picture 26" descr="Screen Shot 2017-09-25 at 1.36.01 PM.png">
              <a:extLst>
                <a:ext uri="{FF2B5EF4-FFF2-40B4-BE49-F238E27FC236}">
                  <a16:creationId xmlns:a16="http://schemas.microsoft.com/office/drawing/2014/main" xmlns="" id="{2D742F67-0989-5B43-82B0-5342155E39A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7000" contrast="-5000"/>
                      </a14:imgEffect>
                    </a14:imgLayer>
                  </a14:imgProps>
                </a:ext>
                <a:ext uri="{28A0092B-C50C-407E-A947-70E740481C1C}">
                  <a14:useLocalDpi xmlns:a14="http://schemas.microsoft.com/office/drawing/2010/main"/>
                </a:ext>
              </a:extLst>
            </a:blip>
            <a:srcRect l="44213" t="1057" r="9274" b="315"/>
            <a:stretch/>
          </p:blipFill>
          <p:spPr>
            <a:xfrm>
              <a:off x="4623878" y="1563638"/>
              <a:ext cx="1341340" cy="1881191"/>
            </a:xfrm>
            <a:prstGeom prst="rect">
              <a:avLst/>
            </a:prstGeom>
            <a:ln>
              <a:noFill/>
            </a:ln>
            <a:effectLst>
              <a:outerShdw blurRad="50800" dist="38100" dir="2700000" algn="tl" rotWithShape="0">
                <a:prstClr val="black">
                  <a:alpha val="40000"/>
                </a:prstClr>
              </a:outerShdw>
            </a:effectLst>
          </p:spPr>
        </p:pic>
      </p:grpSp>
      <p:grpSp>
        <p:nvGrpSpPr>
          <p:cNvPr id="9" name="Group 8">
            <a:extLst>
              <a:ext uri="{FF2B5EF4-FFF2-40B4-BE49-F238E27FC236}">
                <a16:creationId xmlns:a16="http://schemas.microsoft.com/office/drawing/2014/main" xmlns="" id="{65AE6038-BD2A-FE46-9848-A24F422547F5}"/>
              </a:ext>
            </a:extLst>
          </p:cNvPr>
          <p:cNvGrpSpPr/>
          <p:nvPr/>
        </p:nvGrpSpPr>
        <p:grpSpPr>
          <a:xfrm>
            <a:off x="2627785" y="1557927"/>
            <a:ext cx="1656184" cy="2812409"/>
            <a:chOff x="2627785" y="1557927"/>
            <a:chExt cx="1656184" cy="2812409"/>
          </a:xfrm>
        </p:grpSpPr>
        <p:grpSp>
          <p:nvGrpSpPr>
            <p:cNvPr id="4" name="Group 3"/>
            <p:cNvGrpSpPr/>
            <p:nvPr/>
          </p:nvGrpSpPr>
          <p:grpSpPr>
            <a:xfrm>
              <a:off x="2803552" y="1563638"/>
              <a:ext cx="1341341" cy="2091864"/>
              <a:chOff x="3646381" y="2204864"/>
              <a:chExt cx="1785324" cy="2789152"/>
            </a:xfrm>
            <a:effectLst>
              <a:outerShdw blurRad="50800" dist="38100" dir="2700000" algn="tl" rotWithShape="0">
                <a:prstClr val="black">
                  <a:alpha val="40000"/>
                </a:prstClr>
              </a:outerShdw>
            </a:effectLst>
          </p:grpSpPr>
          <p:sp>
            <p:nvSpPr>
              <p:cNvPr id="17" name="Rectangle 16"/>
              <p:cNvSpPr/>
              <p:nvPr/>
            </p:nvSpPr>
            <p:spPr>
              <a:xfrm>
                <a:off x="3646382" y="2204864"/>
                <a:ext cx="1785323" cy="26832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646381" y="4713119"/>
                <a:ext cx="1785323" cy="28089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anose="020B0604020202020204" pitchFamily="34" charset="0"/>
                    <a:cs typeface="Arial" panose="020B0604020202020204" pitchFamily="34" charset="0"/>
                  </a:rPr>
                  <a:t>Purification</a:t>
                </a:r>
              </a:p>
            </p:txBody>
          </p:sp>
        </p:grpSp>
        <p:sp>
          <p:nvSpPr>
            <p:cNvPr id="22" name="TextBox 21"/>
            <p:cNvSpPr txBox="1"/>
            <p:nvPr/>
          </p:nvSpPr>
          <p:spPr>
            <a:xfrm>
              <a:off x="2627785" y="3724005"/>
              <a:ext cx="1656184" cy="646331"/>
            </a:xfrm>
            <a:prstGeom prst="rect">
              <a:avLst/>
            </a:prstGeom>
            <a:noFill/>
          </p:spPr>
          <p:txBody>
            <a:bodyPr wrap="square" rtlCol="0" anchor="t">
              <a:spAutoFit/>
            </a:bodyPr>
            <a:lstStyle/>
            <a:p>
              <a:pPr algn="ctr"/>
              <a:r>
                <a:rPr lang="en-US" sz="1200" dirty="0">
                  <a:solidFill>
                    <a:schemeClr val="tx1">
                      <a:lumMod val="50000"/>
                      <a:lumOff val="50000"/>
                    </a:schemeClr>
                  </a:solidFill>
                  <a:latin typeface="Arial" panose="020B0604020202020204" pitchFamily="34" charset="0"/>
                  <a:cs typeface="Arial" panose="020B0604020202020204" pitchFamily="34" charset="0"/>
                </a:rPr>
                <a:t>CO</a:t>
              </a:r>
              <a:r>
                <a:rPr lang="en-US" sz="1200" baseline="-25000" dirty="0">
                  <a:solidFill>
                    <a:schemeClr val="tx1">
                      <a:lumMod val="50000"/>
                      <a:lumOff val="50000"/>
                    </a:schemeClr>
                  </a:solidFill>
                  <a:latin typeface="Arial" panose="020B0604020202020204" pitchFamily="34" charset="0"/>
                  <a:cs typeface="Arial" panose="020B0604020202020204" pitchFamily="34" charset="0"/>
                </a:rPr>
                <a:t>2</a:t>
              </a:r>
              <a:r>
                <a:rPr lang="en-US" sz="1200" dirty="0">
                  <a:solidFill>
                    <a:schemeClr val="tx1">
                      <a:lumMod val="50000"/>
                      <a:lumOff val="50000"/>
                    </a:schemeClr>
                  </a:solidFill>
                  <a:latin typeface="Arial" panose="020B0604020202020204" pitchFamily="34" charset="0"/>
                  <a:cs typeface="Arial" panose="020B0604020202020204" pitchFamily="34" charset="0"/>
                </a:rPr>
                <a:t> gas is purified</a:t>
              </a:r>
            </a:p>
            <a:p>
              <a:pPr algn="ctr"/>
              <a:r>
                <a:rPr lang="en-US" sz="1200" dirty="0">
                  <a:solidFill>
                    <a:schemeClr val="tx1">
                      <a:lumMod val="50000"/>
                      <a:lumOff val="50000"/>
                    </a:schemeClr>
                  </a:solidFill>
                  <a:latin typeface="Arial" panose="020B0604020202020204" pitchFamily="34" charset="0"/>
                  <a:cs typeface="Arial" panose="020B0604020202020204" pitchFamily="34" charset="0"/>
                </a:rPr>
                <a:t> by industrial suppliers</a:t>
              </a:r>
            </a:p>
          </p:txBody>
        </p:sp>
        <p:pic>
          <p:nvPicPr>
            <p:cNvPr id="6" name="Picture 5">
              <a:extLst>
                <a:ext uri="{FF2B5EF4-FFF2-40B4-BE49-F238E27FC236}">
                  <a16:creationId xmlns:a16="http://schemas.microsoft.com/office/drawing/2014/main" xmlns="" id="{638A966E-C963-E14B-8395-F437FE7087B2}"/>
                </a:ext>
              </a:extLst>
            </p:cNvPr>
            <p:cNvPicPr>
              <a:picLocks noChangeAspect="1"/>
            </p:cNvPicPr>
            <p:nvPr/>
          </p:nvPicPr>
          <p:blipFill rotWithShape="1">
            <a:blip r:embed="rId6"/>
            <a:srcRect l="10648" t="-1" r="50581" b="195"/>
            <a:stretch/>
          </p:blipFill>
          <p:spPr>
            <a:xfrm>
              <a:off x="2802860" y="1557927"/>
              <a:ext cx="1341340" cy="1886901"/>
            </a:xfrm>
            <a:prstGeom prst="rect">
              <a:avLst/>
            </a:prstGeom>
            <a:effectLst>
              <a:outerShdw blurRad="50800" dist="38100" dir="2700000" algn="tl" rotWithShape="0">
                <a:prstClr val="black">
                  <a:alpha val="40000"/>
                </a:prstClr>
              </a:outerShdw>
            </a:effectLst>
          </p:spPr>
        </p:pic>
      </p:grpSp>
      <p:grpSp>
        <p:nvGrpSpPr>
          <p:cNvPr id="11" name="Group 10">
            <a:extLst>
              <a:ext uri="{FF2B5EF4-FFF2-40B4-BE49-F238E27FC236}">
                <a16:creationId xmlns:a16="http://schemas.microsoft.com/office/drawing/2014/main" xmlns="" id="{C3ADC1AF-2387-6E49-8F6B-2390845E4EF2}"/>
              </a:ext>
            </a:extLst>
          </p:cNvPr>
          <p:cNvGrpSpPr/>
          <p:nvPr/>
        </p:nvGrpSpPr>
        <p:grpSpPr>
          <a:xfrm>
            <a:off x="6300190" y="1563638"/>
            <a:ext cx="1616995" cy="2806698"/>
            <a:chOff x="6300190" y="1563638"/>
            <a:chExt cx="1616995" cy="2806698"/>
          </a:xfrm>
        </p:grpSpPr>
        <p:sp>
          <p:nvSpPr>
            <p:cNvPr id="30" name="Rectangle 29"/>
            <p:cNvSpPr/>
            <p:nvPr/>
          </p:nvSpPr>
          <p:spPr>
            <a:xfrm>
              <a:off x="6444209" y="1563638"/>
              <a:ext cx="1341340" cy="201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444208" y="3444829"/>
              <a:ext cx="1341340" cy="21067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anose="020B0604020202020204" pitchFamily="34" charset="0"/>
                  <a:cs typeface="Arial" panose="020B0604020202020204" pitchFamily="34" charset="0"/>
                </a:rPr>
                <a:t>Storage</a:t>
              </a:r>
            </a:p>
          </p:txBody>
        </p:sp>
        <p:sp>
          <p:nvSpPr>
            <p:cNvPr id="32" name="TextBox 31"/>
            <p:cNvSpPr txBox="1"/>
            <p:nvPr/>
          </p:nvSpPr>
          <p:spPr>
            <a:xfrm>
              <a:off x="6300190" y="3724005"/>
              <a:ext cx="1616995" cy="646331"/>
            </a:xfrm>
            <a:prstGeom prst="rect">
              <a:avLst/>
            </a:prstGeom>
            <a:noFill/>
          </p:spPr>
          <p:txBody>
            <a:bodyPr wrap="square" rtlCol="0" anchor="t">
              <a:spAutoFit/>
            </a:bodyPr>
            <a:lstStyle>
              <a:defPPr>
                <a:defRPr lang="en-US"/>
              </a:defPPr>
              <a:lvl1pPr algn="ctr">
                <a:defRPr sz="800">
                  <a:solidFill>
                    <a:schemeClr val="bg1">
                      <a:lumMod val="65000"/>
                    </a:schemeClr>
                  </a:solidFill>
                  <a:latin typeface="Arial" panose="020B0604020202020204" pitchFamily="34" charset="0"/>
                  <a:cs typeface="Arial" panose="020B0604020202020204" pitchFamily="34" charset="0"/>
                </a:defRPr>
              </a:lvl1pPr>
            </a:lstStyle>
            <a:p>
              <a:r>
                <a:rPr lang="en-US" sz="1200" dirty="0">
                  <a:solidFill>
                    <a:schemeClr val="tx1">
                      <a:lumMod val="50000"/>
                      <a:lumOff val="50000"/>
                    </a:schemeClr>
                  </a:solidFill>
                </a:rPr>
                <a:t>The CO</a:t>
              </a:r>
              <a:r>
                <a:rPr lang="en-US" sz="1200" baseline="-25000" dirty="0">
                  <a:solidFill>
                    <a:schemeClr val="tx1">
                      <a:lumMod val="50000"/>
                      <a:lumOff val="50000"/>
                    </a:schemeClr>
                  </a:solidFill>
                </a:rPr>
                <a:t>2</a:t>
              </a:r>
              <a:r>
                <a:rPr lang="en-US" sz="1200" dirty="0">
                  <a:solidFill>
                    <a:schemeClr val="tx1">
                      <a:lumMod val="50000"/>
                      <a:lumOff val="50000"/>
                    </a:schemeClr>
                  </a:solidFill>
                </a:rPr>
                <a:t> is stored at concrete plants in pressurized tanks</a:t>
              </a:r>
            </a:p>
          </p:txBody>
        </p:sp>
        <p:pic>
          <p:nvPicPr>
            <p:cNvPr id="8" name="Picture 7" descr="A picture containing indoor, sitting, table, black&#10;&#10;Description automatically generated">
              <a:extLst>
                <a:ext uri="{FF2B5EF4-FFF2-40B4-BE49-F238E27FC236}">
                  <a16:creationId xmlns:a16="http://schemas.microsoft.com/office/drawing/2014/main" xmlns="" id="{A3FB13E8-6242-DE46-9654-D77F7B5D594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67000"/>
                      </a14:imgEffect>
                      <a14:imgEffect>
                        <a14:brightnessContrast contrast="14000"/>
                      </a14:imgEffect>
                    </a14:imgLayer>
                  </a14:imgProps>
                </a:ext>
                <a:ext uri="{28A0092B-C50C-407E-A947-70E740481C1C}">
                  <a14:useLocalDpi xmlns:a14="http://schemas.microsoft.com/office/drawing/2010/main" val="0"/>
                </a:ext>
              </a:extLst>
            </a:blip>
            <a:srcRect t="5301" r="10370" b="6483"/>
            <a:stretch/>
          </p:blipFill>
          <p:spPr>
            <a:xfrm>
              <a:off x="6443865" y="1570173"/>
              <a:ext cx="1341340" cy="1874655"/>
            </a:xfrm>
            <a:prstGeom prst="rect">
              <a:avLst/>
            </a:prstGeom>
            <a:effectLst>
              <a:outerShdw blurRad="50800" dist="38100" dir="2700000" algn="tl" rotWithShape="0">
                <a:prstClr val="black">
                  <a:alpha val="40000"/>
                </a:prstClr>
              </a:outerShdw>
            </a:effectLst>
          </p:spPr>
        </p:pic>
      </p:grpSp>
      <p:sp>
        <p:nvSpPr>
          <p:cNvPr id="36" name="Rectangle 35">
            <a:extLst>
              <a:ext uri="{FF2B5EF4-FFF2-40B4-BE49-F238E27FC236}">
                <a16:creationId xmlns:a16="http://schemas.microsoft.com/office/drawing/2014/main" xmlns="" id="{F38FA555-66E0-7E47-9CE6-673A3645E06D}"/>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xmlns="" id="{6735F994-0DB6-6A47-8932-7A04E839D4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39" name="Rectangle 38">
            <a:extLst>
              <a:ext uri="{FF2B5EF4-FFF2-40B4-BE49-F238E27FC236}">
                <a16:creationId xmlns:a16="http://schemas.microsoft.com/office/drawing/2014/main" xmlns="" id="{197A8B8B-99B0-9543-A651-AA322B2F4C63}"/>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ooter Placeholder 4">
            <a:extLst>
              <a:ext uri="{FF2B5EF4-FFF2-40B4-BE49-F238E27FC236}">
                <a16:creationId xmlns:a16="http://schemas.microsoft.com/office/drawing/2014/main" xmlns="" id="{00170437-2744-CC43-AEFA-DC214B2A4F6B}"/>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43" name="Slide Number Placeholder 5">
            <a:extLst>
              <a:ext uri="{FF2B5EF4-FFF2-40B4-BE49-F238E27FC236}">
                <a16:creationId xmlns:a16="http://schemas.microsoft.com/office/drawing/2014/main" xmlns="" id="{21FCD583-8ECE-5847-A71C-A9C4078FE44C}"/>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15</a:t>
            </a:fld>
            <a:endParaRPr lang="en-US" sz="800" dirty="0"/>
          </a:p>
        </p:txBody>
      </p:sp>
    </p:spTree>
    <p:extLst>
      <p:ext uri="{BB962C8B-B14F-4D97-AF65-F5344CB8AC3E}">
        <p14:creationId xmlns:p14="http://schemas.microsoft.com/office/powerpoint/2010/main" val="3255486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533819" y="3202807"/>
            <a:ext cx="854177" cy="300082"/>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Cement</a:t>
            </a:r>
          </a:p>
        </p:txBody>
      </p:sp>
      <p:sp>
        <p:nvSpPr>
          <p:cNvPr id="20" name="TextBox 19"/>
          <p:cNvSpPr txBox="1"/>
          <p:nvPr/>
        </p:nvSpPr>
        <p:spPr>
          <a:xfrm>
            <a:off x="2116387" y="3145543"/>
            <a:ext cx="1171243" cy="715581"/>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Limestone </a:t>
            </a:r>
            <a:br>
              <a:rPr lang="en-US" sz="1350" b="1" dirty="0">
                <a:latin typeface="Arial" panose="020B0604020202020204" pitchFamily="34" charset="0"/>
                <a:cs typeface="Arial" panose="020B0604020202020204" pitchFamily="34" charset="0"/>
              </a:rPr>
            </a:br>
            <a:r>
              <a:rPr lang="en-US" sz="1350" b="1" dirty="0">
                <a:latin typeface="Arial" panose="020B0604020202020204" pitchFamily="34" charset="0"/>
                <a:cs typeface="Arial" panose="020B0604020202020204" pitchFamily="34" charset="0"/>
              </a:rPr>
              <a:t>(Calcium </a:t>
            </a:r>
            <a:br>
              <a:rPr lang="en-US" sz="1350" b="1" dirty="0">
                <a:latin typeface="Arial" panose="020B0604020202020204" pitchFamily="34" charset="0"/>
                <a:cs typeface="Arial" panose="020B0604020202020204" pitchFamily="34" charset="0"/>
              </a:rPr>
            </a:br>
            <a:r>
              <a:rPr lang="en-US" sz="1350" b="1" dirty="0">
                <a:latin typeface="Arial" panose="020B0604020202020204" pitchFamily="34" charset="0"/>
                <a:cs typeface="Arial" panose="020B0604020202020204" pitchFamily="34" charset="0"/>
              </a:rPr>
              <a:t>carbonate)</a:t>
            </a:r>
          </a:p>
        </p:txBody>
      </p:sp>
      <p:sp>
        <p:nvSpPr>
          <p:cNvPr id="23" name="TextBox 22"/>
          <p:cNvSpPr txBox="1"/>
          <p:nvPr/>
        </p:nvSpPr>
        <p:spPr>
          <a:xfrm>
            <a:off x="2051720" y="1324736"/>
            <a:ext cx="1186850" cy="715581"/>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Heat (+) calcination reaction</a:t>
            </a:r>
          </a:p>
        </p:txBody>
      </p:sp>
      <p:sp>
        <p:nvSpPr>
          <p:cNvPr id="31" name="Circular Arrow 30"/>
          <p:cNvSpPr/>
          <p:nvPr/>
        </p:nvSpPr>
        <p:spPr>
          <a:xfrm rot="1133590" flipV="1">
            <a:off x="3823119" y="2756798"/>
            <a:ext cx="1395450" cy="1324013"/>
          </a:xfrm>
          <a:prstGeom prst="circularArrow">
            <a:avLst>
              <a:gd name="adj1" fmla="val 12500"/>
              <a:gd name="adj2" fmla="val 1142319"/>
              <a:gd name="adj3" fmla="val 20457681"/>
              <a:gd name="adj4" fmla="val 12811872"/>
              <a:gd name="adj5" fmla="val 12500"/>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a:solidFill>
                <a:srgbClr val="34801B"/>
              </a:solidFill>
              <a:latin typeface="Open Sans"/>
              <a:cs typeface="Open Sans"/>
            </a:endParaRPr>
          </a:p>
        </p:txBody>
      </p:sp>
      <p:sp>
        <p:nvSpPr>
          <p:cNvPr id="32" name="Rounded Rectangle 31"/>
          <p:cNvSpPr/>
          <p:nvPr/>
        </p:nvSpPr>
        <p:spPr>
          <a:xfrm>
            <a:off x="3646348" y="2465864"/>
            <a:ext cx="607663" cy="262762"/>
          </a:xfrm>
          <a:prstGeom prst="roundRect">
            <a:avLst/>
          </a:prstGeom>
          <a:solidFill>
            <a:srgbClr val="0070C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CaO</a:t>
            </a:r>
          </a:p>
        </p:txBody>
      </p:sp>
      <p:sp>
        <p:nvSpPr>
          <p:cNvPr id="33" name="Cloud 32"/>
          <p:cNvSpPr/>
          <p:nvPr/>
        </p:nvSpPr>
        <p:spPr>
          <a:xfrm>
            <a:off x="3709355" y="1413080"/>
            <a:ext cx="790637" cy="352204"/>
          </a:xfrm>
          <a:prstGeom prst="cloud">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solidFill>
              </a:rPr>
              <a:t>CO</a:t>
            </a:r>
            <a:r>
              <a:rPr lang="en-US" sz="1350" b="1" baseline="-25000" dirty="0">
                <a:solidFill>
                  <a:schemeClr val="tx1"/>
                </a:solidFill>
              </a:rPr>
              <a:t>2</a:t>
            </a:r>
          </a:p>
        </p:txBody>
      </p:sp>
      <p:sp>
        <p:nvSpPr>
          <p:cNvPr id="3" name="Down Arrow 2"/>
          <p:cNvSpPr/>
          <p:nvPr/>
        </p:nvSpPr>
        <p:spPr>
          <a:xfrm>
            <a:off x="3828353" y="2847672"/>
            <a:ext cx="321773" cy="363058"/>
          </a:xfrm>
          <a:prstGeom prst="down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29" name="TextBox 28">
            <a:extLst>
              <a:ext uri="{FF2B5EF4-FFF2-40B4-BE49-F238E27FC236}">
                <a16:creationId xmlns:a16="http://schemas.microsoft.com/office/drawing/2014/main" xmlns="" id="{E9833639-5B41-BF49-84A6-66AF0621D20F}"/>
              </a:ext>
            </a:extLst>
          </p:cNvPr>
          <p:cNvSpPr txBox="1"/>
          <p:nvPr/>
        </p:nvSpPr>
        <p:spPr>
          <a:xfrm>
            <a:off x="4530991" y="3058955"/>
            <a:ext cx="1458162" cy="507831"/>
          </a:xfrm>
          <a:prstGeom prst="rect">
            <a:avLst/>
          </a:prstGeom>
          <a:noFill/>
        </p:spPr>
        <p:txBody>
          <a:bodyPr wrap="square" rtlCol="0">
            <a:spAutoFit/>
          </a:bodyPr>
          <a:lstStyle/>
          <a:p>
            <a:pPr algn="ctr"/>
            <a:endParaRPr lang="en-US" sz="1350" b="1" dirty="0">
              <a:solidFill>
                <a:srgbClr val="E27F1C"/>
              </a:solidFill>
              <a:latin typeface="Arial" panose="020B0604020202020204" pitchFamily="34" charset="0"/>
              <a:cs typeface="Arial" panose="020B0604020202020204" pitchFamily="34" charset="0"/>
            </a:endParaRPr>
          </a:p>
          <a:p>
            <a:pPr algn="ctr"/>
            <a:r>
              <a:rPr lang="en-US" sz="1350" b="1" dirty="0">
                <a:solidFill>
                  <a:schemeClr val="tx1">
                    <a:lumMod val="75000"/>
                    <a:lumOff val="25000"/>
                  </a:schemeClr>
                </a:solidFill>
                <a:latin typeface="Arial" panose="020B0604020202020204" pitchFamily="34" charset="0"/>
                <a:cs typeface="Arial" panose="020B0604020202020204" pitchFamily="34" charset="0"/>
              </a:rPr>
              <a:t>Concrete</a:t>
            </a:r>
          </a:p>
        </p:txBody>
      </p:sp>
      <p:sp>
        <p:nvSpPr>
          <p:cNvPr id="40" name="Circular Arrow 39">
            <a:extLst>
              <a:ext uri="{FF2B5EF4-FFF2-40B4-BE49-F238E27FC236}">
                <a16:creationId xmlns:a16="http://schemas.microsoft.com/office/drawing/2014/main" xmlns="" id="{FD29D7A9-5C31-6D42-A01C-52871F6610B0}"/>
              </a:ext>
            </a:extLst>
          </p:cNvPr>
          <p:cNvSpPr/>
          <p:nvPr/>
        </p:nvSpPr>
        <p:spPr>
          <a:xfrm rot="16504702">
            <a:off x="2792426" y="1452377"/>
            <a:ext cx="2142654" cy="2061436"/>
          </a:xfrm>
          <a:prstGeom prst="circularArrow">
            <a:avLst>
              <a:gd name="adj1" fmla="val 8118"/>
              <a:gd name="adj2" fmla="val 764098"/>
              <a:gd name="adj3" fmla="val 19619915"/>
              <a:gd name="adj4" fmla="val 17579256"/>
              <a:gd name="adj5" fmla="val 9679"/>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a:solidFill>
                <a:srgbClr val="34801B"/>
              </a:solidFill>
              <a:latin typeface="Open Sans"/>
              <a:cs typeface="Open Sans"/>
            </a:endParaRPr>
          </a:p>
        </p:txBody>
      </p:sp>
      <p:sp>
        <p:nvSpPr>
          <p:cNvPr id="22" name="Circular Arrow 21"/>
          <p:cNvSpPr/>
          <p:nvPr/>
        </p:nvSpPr>
        <p:spPr>
          <a:xfrm>
            <a:off x="2486599" y="1925895"/>
            <a:ext cx="1428389" cy="1464769"/>
          </a:xfrm>
          <a:prstGeom prst="circularArrow">
            <a:avLst>
              <a:gd name="adj1" fmla="val 14102"/>
              <a:gd name="adj2" fmla="val 1264076"/>
              <a:gd name="adj3" fmla="val 18691570"/>
              <a:gd name="adj4" fmla="val 10800000"/>
              <a:gd name="adj5" fmla="val 12500"/>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a:solidFill>
                <a:srgbClr val="34801B"/>
              </a:solidFill>
              <a:latin typeface="Open Sans"/>
              <a:cs typeface="Open Sans"/>
            </a:endParaRPr>
          </a:p>
        </p:txBody>
      </p:sp>
      <p:sp>
        <p:nvSpPr>
          <p:cNvPr id="42" name="TextBox 41">
            <a:extLst>
              <a:ext uri="{FF2B5EF4-FFF2-40B4-BE49-F238E27FC236}">
                <a16:creationId xmlns:a16="http://schemas.microsoft.com/office/drawing/2014/main" xmlns="" id="{6F814F3A-7FC9-564D-BE46-CD6F25E5DAB6}"/>
              </a:ext>
            </a:extLst>
          </p:cNvPr>
          <p:cNvSpPr txBox="1"/>
          <p:nvPr/>
        </p:nvSpPr>
        <p:spPr>
          <a:xfrm>
            <a:off x="3646348" y="4080143"/>
            <a:ext cx="1748992" cy="507831"/>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Add aggregate, water &amp; chemicals</a:t>
            </a:r>
          </a:p>
        </p:txBody>
      </p:sp>
      <p:sp>
        <p:nvSpPr>
          <p:cNvPr id="24" name="Rectangle 23">
            <a:extLst>
              <a:ext uri="{FF2B5EF4-FFF2-40B4-BE49-F238E27FC236}">
                <a16:creationId xmlns:a16="http://schemas.microsoft.com/office/drawing/2014/main" xmlns="" id="{14EC11FB-F121-304F-AE00-6253F1833D4E}"/>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5D268AA-15B4-0A45-84D4-F63A5E86D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28" name="Rectangle 27">
            <a:extLst>
              <a:ext uri="{FF2B5EF4-FFF2-40B4-BE49-F238E27FC236}">
                <a16:creationId xmlns:a16="http://schemas.microsoft.com/office/drawing/2014/main" xmlns="" id="{B32B4AEA-B5CD-0F44-A6CB-B0FAAF8395EB}"/>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ooter Placeholder 4">
            <a:extLst>
              <a:ext uri="{FF2B5EF4-FFF2-40B4-BE49-F238E27FC236}">
                <a16:creationId xmlns:a16="http://schemas.microsoft.com/office/drawing/2014/main" xmlns="" id="{7F8AB6AC-8EFC-D043-B6F6-24BD52686226}"/>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43" name="Slide Number Placeholder 5">
            <a:extLst>
              <a:ext uri="{FF2B5EF4-FFF2-40B4-BE49-F238E27FC236}">
                <a16:creationId xmlns:a16="http://schemas.microsoft.com/office/drawing/2014/main" xmlns="" id="{135FCF42-5012-AD40-838E-8E3A5206B63C}"/>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16</a:t>
            </a:fld>
            <a:endParaRPr lang="en-US" sz="800" dirty="0"/>
          </a:p>
        </p:txBody>
      </p:sp>
      <p:sp>
        <p:nvSpPr>
          <p:cNvPr id="35" name="Rectangle 34">
            <a:extLst>
              <a:ext uri="{FF2B5EF4-FFF2-40B4-BE49-F238E27FC236}">
                <a16:creationId xmlns:a16="http://schemas.microsoft.com/office/drawing/2014/main" xmlns="" id="{A7060FBD-62DD-754E-A3BC-71F5B56B8E53}"/>
              </a:ext>
            </a:extLst>
          </p:cNvPr>
          <p:cNvSpPr/>
          <p:nvPr/>
        </p:nvSpPr>
        <p:spPr>
          <a:xfrm>
            <a:off x="2332166" y="2740031"/>
            <a:ext cx="727666" cy="363058"/>
          </a:xfrm>
          <a:prstGeom prst="rect">
            <a:avLst/>
          </a:prstGeom>
          <a:solidFill>
            <a:srgbClr val="E27F1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CaCO</a:t>
            </a:r>
            <a:r>
              <a:rPr lang="en-US" sz="1350" b="1" baseline="-25000" dirty="0"/>
              <a:t>3</a:t>
            </a:r>
          </a:p>
        </p:txBody>
      </p:sp>
      <p:sp>
        <p:nvSpPr>
          <p:cNvPr id="25" name="Text Placeholder 2">
            <a:extLst>
              <a:ext uri="{FF2B5EF4-FFF2-40B4-BE49-F238E27FC236}">
                <a16:creationId xmlns:a16="http://schemas.microsoft.com/office/drawing/2014/main" xmlns="" id="{DC05A985-BF9B-2F48-9EB4-232591CB5C28}"/>
              </a:ext>
            </a:extLst>
          </p:cNvPr>
          <p:cNvSpPr txBox="1">
            <a:spLocks/>
          </p:cNvSpPr>
          <p:nvPr/>
        </p:nvSpPr>
        <p:spPr>
          <a:xfrm>
            <a:off x="683568" y="411510"/>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Converting CO</a:t>
            </a:r>
            <a:r>
              <a:rPr lang="en-GB" baseline="-25000" dirty="0"/>
              <a:t>2</a:t>
            </a:r>
            <a:r>
              <a:rPr lang="en-GB" dirty="0"/>
              <a:t> to a Mineral</a:t>
            </a:r>
            <a:endParaRPr lang="en-US" dirty="0"/>
          </a:p>
        </p:txBody>
      </p:sp>
      <p:grpSp>
        <p:nvGrpSpPr>
          <p:cNvPr id="9" name="Group 8">
            <a:extLst>
              <a:ext uri="{FF2B5EF4-FFF2-40B4-BE49-F238E27FC236}">
                <a16:creationId xmlns:a16="http://schemas.microsoft.com/office/drawing/2014/main" xmlns="" id="{1D33D4E4-4B2E-8246-B92B-EA2281BBD933}"/>
              </a:ext>
            </a:extLst>
          </p:cNvPr>
          <p:cNvGrpSpPr/>
          <p:nvPr/>
        </p:nvGrpSpPr>
        <p:grpSpPr>
          <a:xfrm>
            <a:off x="3407348" y="1319546"/>
            <a:ext cx="2904498" cy="2377321"/>
            <a:chOff x="3407348" y="1319546"/>
            <a:chExt cx="2904498" cy="2377321"/>
          </a:xfrm>
        </p:grpSpPr>
        <p:sp>
          <p:nvSpPr>
            <p:cNvPr id="27" name="Circular Arrow 26">
              <a:extLst>
                <a:ext uri="{FF2B5EF4-FFF2-40B4-BE49-F238E27FC236}">
                  <a16:creationId xmlns:a16="http://schemas.microsoft.com/office/drawing/2014/main" xmlns="" id="{AE914926-3C51-114C-A1F6-0BD522C73591}"/>
                </a:ext>
              </a:extLst>
            </p:cNvPr>
            <p:cNvSpPr/>
            <p:nvPr/>
          </p:nvSpPr>
          <p:spPr>
            <a:xfrm>
              <a:off x="3407348" y="1341450"/>
              <a:ext cx="2092316" cy="2355417"/>
            </a:xfrm>
            <a:prstGeom prst="circularArrow">
              <a:avLst>
                <a:gd name="adj1" fmla="val 9779"/>
                <a:gd name="adj2" fmla="val 875261"/>
                <a:gd name="adj3" fmla="val 20569819"/>
                <a:gd name="adj4" fmla="val 16668111"/>
                <a:gd name="adj5" fmla="val 10943"/>
              </a:avLst>
            </a:prstGeom>
            <a:solidFill>
              <a:srgbClr val="E27F1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dirty="0">
                <a:solidFill>
                  <a:srgbClr val="34801B"/>
                </a:solidFill>
                <a:latin typeface="Open Sans"/>
                <a:cs typeface="Open Sans"/>
              </a:endParaRPr>
            </a:p>
          </p:txBody>
        </p:sp>
        <p:sp>
          <p:nvSpPr>
            <p:cNvPr id="36" name="Rectangle 35">
              <a:extLst>
                <a:ext uri="{FF2B5EF4-FFF2-40B4-BE49-F238E27FC236}">
                  <a16:creationId xmlns:a16="http://schemas.microsoft.com/office/drawing/2014/main" xmlns="" id="{0BBABAFA-FF96-A441-810F-3494BF424EEB}"/>
                </a:ext>
              </a:extLst>
            </p:cNvPr>
            <p:cNvSpPr/>
            <p:nvPr/>
          </p:nvSpPr>
          <p:spPr>
            <a:xfrm>
              <a:off x="4891824" y="2587068"/>
              <a:ext cx="727666" cy="363058"/>
            </a:xfrm>
            <a:prstGeom prst="rect">
              <a:avLst/>
            </a:prstGeom>
            <a:solidFill>
              <a:srgbClr val="E27F1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CaCO</a:t>
              </a:r>
              <a:r>
                <a:rPr lang="en-US" sz="1350" b="1" baseline="-25000" dirty="0"/>
                <a:t>3</a:t>
              </a:r>
            </a:p>
          </p:txBody>
        </p:sp>
        <p:sp>
          <p:nvSpPr>
            <p:cNvPr id="2" name="Rectangle 1">
              <a:extLst>
                <a:ext uri="{FF2B5EF4-FFF2-40B4-BE49-F238E27FC236}">
                  <a16:creationId xmlns:a16="http://schemas.microsoft.com/office/drawing/2014/main" xmlns="" id="{73DBBB78-7F01-1643-AEBC-015FED6D2C1F}"/>
                </a:ext>
              </a:extLst>
            </p:cNvPr>
            <p:cNvSpPr/>
            <p:nvPr/>
          </p:nvSpPr>
          <p:spPr>
            <a:xfrm>
              <a:off x="4790166" y="3062336"/>
              <a:ext cx="1146468" cy="300082"/>
            </a:xfrm>
            <a:prstGeom prst="rect">
              <a:avLst/>
            </a:prstGeom>
          </p:spPr>
          <p:txBody>
            <a:bodyPr wrap="none">
              <a:spAutoFit/>
            </a:bodyPr>
            <a:lstStyle/>
            <a:p>
              <a:r>
                <a:rPr lang="en-US" sz="1350" b="1" dirty="0">
                  <a:solidFill>
                    <a:srgbClr val="E27F1C"/>
                  </a:solidFill>
                  <a:latin typeface="Arial" panose="020B0604020202020204" pitchFamily="34" charset="0"/>
                  <a:cs typeface="Arial" panose="020B0604020202020204" pitchFamily="34" charset="0"/>
                </a:rPr>
                <a:t>Carbonated</a:t>
              </a:r>
              <a:endParaRPr lang="en-US" sz="1350" dirty="0"/>
            </a:p>
          </p:txBody>
        </p:sp>
        <p:grpSp>
          <p:nvGrpSpPr>
            <p:cNvPr id="8" name="Group 7">
              <a:extLst>
                <a:ext uri="{FF2B5EF4-FFF2-40B4-BE49-F238E27FC236}">
                  <a16:creationId xmlns:a16="http://schemas.microsoft.com/office/drawing/2014/main" xmlns="" id="{424DA5FD-7F83-AE4E-B434-2FD541BECCDE}"/>
                </a:ext>
              </a:extLst>
            </p:cNvPr>
            <p:cNvGrpSpPr/>
            <p:nvPr/>
          </p:nvGrpSpPr>
          <p:grpSpPr>
            <a:xfrm>
              <a:off x="5039725" y="1319546"/>
              <a:ext cx="1272121" cy="929002"/>
              <a:chOff x="5039725" y="1319546"/>
              <a:chExt cx="1272121" cy="929002"/>
            </a:xfrm>
          </p:grpSpPr>
          <p:sp>
            <p:nvSpPr>
              <p:cNvPr id="30" name="TextBox 29">
                <a:extLst>
                  <a:ext uri="{FF2B5EF4-FFF2-40B4-BE49-F238E27FC236}">
                    <a16:creationId xmlns:a16="http://schemas.microsoft.com/office/drawing/2014/main" xmlns="" id="{1A0C8243-4C32-3D4A-B6B5-2E669262D16C}"/>
                  </a:ext>
                </a:extLst>
              </p:cNvPr>
              <p:cNvSpPr txBox="1"/>
              <p:nvPr/>
            </p:nvSpPr>
            <p:spPr>
              <a:xfrm>
                <a:off x="5039725" y="1319546"/>
                <a:ext cx="1272121" cy="715581"/>
              </a:xfrm>
              <a:prstGeom prst="rect">
                <a:avLst/>
              </a:prstGeom>
              <a:noFill/>
            </p:spPr>
            <p:txBody>
              <a:bodyPr wrap="square" rtlCol="0">
                <a:spAutoFit/>
              </a:bodyPr>
              <a:lstStyle/>
              <a:p>
                <a:pPr algn="r"/>
                <a:r>
                  <a:rPr lang="en-US" sz="1350" b="1" dirty="0">
                    <a:solidFill>
                      <a:srgbClr val="E27F1C"/>
                    </a:solidFill>
                    <a:latin typeface="Arial" panose="020B0604020202020204" pitchFamily="34" charset="0"/>
                    <a:cs typeface="Arial" panose="020B0604020202020204" pitchFamily="34" charset="0"/>
                  </a:rPr>
                  <a:t>Reverse calcination reaction</a:t>
                </a:r>
              </a:p>
            </p:txBody>
          </p:sp>
          <p:pic>
            <p:nvPicPr>
              <p:cNvPr id="7" name="Picture 6" descr="A picture containing drawing&#10;&#10;Description automatically generated">
                <a:extLst>
                  <a:ext uri="{FF2B5EF4-FFF2-40B4-BE49-F238E27FC236}">
                    <a16:creationId xmlns:a16="http://schemas.microsoft.com/office/drawing/2014/main" xmlns="" id="{45DBAB91-08F6-A548-B54C-C8ECD223D4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6" t="9716" r="78007" b="7582"/>
              <a:stretch/>
            </p:blipFill>
            <p:spPr>
              <a:xfrm>
                <a:off x="5848128" y="2040533"/>
                <a:ext cx="357337" cy="208015"/>
              </a:xfrm>
              <a:prstGeom prst="rect">
                <a:avLst/>
              </a:prstGeom>
            </p:spPr>
          </p:pic>
        </p:grpSp>
      </p:grpSp>
    </p:spTree>
    <p:extLst>
      <p:ext uri="{BB962C8B-B14F-4D97-AF65-F5344CB8AC3E}">
        <p14:creationId xmlns:p14="http://schemas.microsoft.com/office/powerpoint/2010/main" val="94015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B327FC0-E7C5-8A4E-A001-DB9033417E6A}"/>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44768382-24B1-3248-A21D-5634AAD5A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8" name="Rectangle 17">
            <a:extLst>
              <a:ext uri="{FF2B5EF4-FFF2-40B4-BE49-F238E27FC236}">
                <a16:creationId xmlns:a16="http://schemas.microsoft.com/office/drawing/2014/main" xmlns="" id="{D3ABD810-7287-224F-8236-E6D2BF8258E1}"/>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4">
            <a:extLst>
              <a:ext uri="{FF2B5EF4-FFF2-40B4-BE49-F238E27FC236}">
                <a16:creationId xmlns:a16="http://schemas.microsoft.com/office/drawing/2014/main" xmlns="" id="{7CF53072-200E-B345-BC8D-A3DFB536AFA2}"/>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20" name="Slide Number Placeholder 5">
            <a:extLst>
              <a:ext uri="{FF2B5EF4-FFF2-40B4-BE49-F238E27FC236}">
                <a16:creationId xmlns:a16="http://schemas.microsoft.com/office/drawing/2014/main" xmlns="" id="{1CC7870D-61ED-2440-9CA6-4A3F04D044C2}"/>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17</a:t>
            </a:fld>
            <a:endParaRPr lang="en-US" sz="800" dirty="0"/>
          </a:p>
        </p:txBody>
      </p:sp>
      <p:sp>
        <p:nvSpPr>
          <p:cNvPr id="27" name="TextBox 26">
            <a:extLst>
              <a:ext uri="{FF2B5EF4-FFF2-40B4-BE49-F238E27FC236}">
                <a16:creationId xmlns:a16="http://schemas.microsoft.com/office/drawing/2014/main" xmlns="" id="{47A0FD87-D59C-284D-8287-DBC5314A63EB}"/>
              </a:ext>
            </a:extLst>
          </p:cNvPr>
          <p:cNvSpPr txBox="1"/>
          <p:nvPr/>
        </p:nvSpPr>
        <p:spPr>
          <a:xfrm>
            <a:off x="3793321" y="2726547"/>
            <a:ext cx="1110817" cy="584775"/>
          </a:xfrm>
          <a:prstGeom prst="rect">
            <a:avLst/>
          </a:prstGeom>
          <a:noFill/>
        </p:spPr>
        <p:txBody>
          <a:bodyPr wrap="none" rtlCol="0">
            <a:spAutoFit/>
          </a:bodyPr>
          <a:lstStyle/>
          <a:p>
            <a:r>
              <a:rPr lang="en-US" sz="3200" dirty="0">
                <a:solidFill>
                  <a:schemeClr val="bg1"/>
                </a:solidFill>
              </a:rPr>
              <a:t>+ CO</a:t>
            </a:r>
            <a:r>
              <a:rPr lang="en-US" sz="3200" baseline="-25000" dirty="0">
                <a:solidFill>
                  <a:schemeClr val="bg1"/>
                </a:solidFill>
              </a:rPr>
              <a:t>2</a:t>
            </a:r>
            <a:endParaRPr lang="en-US" baseline="-25000" dirty="0">
              <a:solidFill>
                <a:schemeClr val="bg1"/>
              </a:solidFill>
            </a:endParaRPr>
          </a:p>
        </p:txBody>
      </p:sp>
      <p:grpSp>
        <p:nvGrpSpPr>
          <p:cNvPr id="7" name="Group 6">
            <a:extLst>
              <a:ext uri="{FF2B5EF4-FFF2-40B4-BE49-F238E27FC236}">
                <a16:creationId xmlns:a16="http://schemas.microsoft.com/office/drawing/2014/main" xmlns="" id="{919A4122-736C-5F41-A204-A025D0D61634}"/>
              </a:ext>
            </a:extLst>
          </p:cNvPr>
          <p:cNvGrpSpPr/>
          <p:nvPr/>
        </p:nvGrpSpPr>
        <p:grpSpPr>
          <a:xfrm>
            <a:off x="6535202" y="1662607"/>
            <a:ext cx="2520280" cy="2520280"/>
            <a:chOff x="6516216" y="1466407"/>
            <a:chExt cx="2520280" cy="2520280"/>
          </a:xfrm>
        </p:grpSpPr>
        <p:sp>
          <p:nvSpPr>
            <p:cNvPr id="2" name="Oval 1">
              <a:extLst>
                <a:ext uri="{FF2B5EF4-FFF2-40B4-BE49-F238E27FC236}">
                  <a16:creationId xmlns:a16="http://schemas.microsoft.com/office/drawing/2014/main" xmlns="" id="{9A1D8C43-7CA4-3849-A817-A89F38C8B17D}"/>
                </a:ext>
              </a:extLst>
            </p:cNvPr>
            <p:cNvSpPr/>
            <p:nvPr/>
          </p:nvSpPr>
          <p:spPr>
            <a:xfrm>
              <a:off x="6516216" y="1466407"/>
              <a:ext cx="2520280" cy="2520280"/>
            </a:xfrm>
            <a:prstGeom prst="ellipse">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A0696FFE-C25A-D34B-97A5-612A28218C97}"/>
                </a:ext>
              </a:extLst>
            </p:cNvPr>
            <p:cNvSpPr/>
            <p:nvPr/>
          </p:nvSpPr>
          <p:spPr>
            <a:xfrm>
              <a:off x="6567562" y="1695495"/>
              <a:ext cx="2417588" cy="2062103"/>
            </a:xfrm>
            <a:prstGeom prst="rect">
              <a:avLst/>
            </a:prstGeom>
          </p:spPr>
          <p:txBody>
            <a:bodyPr wrap="square">
              <a:spAutoFit/>
            </a:bodyPr>
            <a:lstStyle/>
            <a:p>
              <a:pPr algn="ctr" defTabSz="457200">
                <a:buClr>
                  <a:srgbClr val="F79646">
                    <a:lumMod val="75000"/>
                  </a:srgbClr>
                </a:buClr>
                <a:defRPr/>
              </a:pPr>
              <a:r>
                <a:rPr lang="en-US" sz="1600" b="1" dirty="0">
                  <a:solidFill>
                    <a:schemeClr val="bg1"/>
                  </a:solidFill>
                  <a:latin typeface="Arial" panose="020B0604020202020204" pitchFamily="34" charset="0"/>
                  <a:cs typeface="Arial" panose="020B0604020202020204" pitchFamily="34" charset="0"/>
                </a:rPr>
                <a:t>Nano-calcium carbonate particles</a:t>
              </a:r>
              <a:r>
                <a:rPr lang="en-US" sz="1600" dirty="0">
                  <a:solidFill>
                    <a:schemeClr val="bg1"/>
                  </a:solidFill>
                  <a:latin typeface="Arial" panose="020B0604020202020204" pitchFamily="34" charset="0"/>
                  <a:cs typeface="Arial" panose="020B0604020202020204" pitchFamily="34" charset="0"/>
                </a:rPr>
                <a:t> </a:t>
              </a:r>
            </a:p>
            <a:p>
              <a:pPr algn="ctr" defTabSz="457200">
                <a:buClr>
                  <a:srgbClr val="F79646">
                    <a:lumMod val="75000"/>
                  </a:srgbClr>
                </a:buClr>
                <a:defRPr/>
              </a:pPr>
              <a:r>
                <a:rPr lang="en-US" sz="1600" dirty="0">
                  <a:solidFill>
                    <a:schemeClr val="bg1"/>
                  </a:solidFill>
                  <a:latin typeface="Arial" panose="020B0604020202020204" pitchFamily="34" charset="0"/>
                  <a:cs typeface="Arial" panose="020B0604020202020204" pitchFamily="34" charset="0"/>
                </a:rPr>
                <a:t>act as nucleation </a:t>
              </a:r>
            </a:p>
            <a:p>
              <a:pPr algn="ctr" defTabSz="457200">
                <a:buClr>
                  <a:srgbClr val="F79646">
                    <a:lumMod val="75000"/>
                  </a:srgbClr>
                </a:buClr>
                <a:defRPr/>
              </a:pPr>
              <a:r>
                <a:rPr lang="en-US" sz="1600" dirty="0">
                  <a:solidFill>
                    <a:schemeClr val="bg1"/>
                  </a:solidFill>
                  <a:latin typeface="Arial" panose="020B0604020202020204" pitchFamily="34" charset="0"/>
                  <a:cs typeface="Arial" panose="020B0604020202020204" pitchFamily="34" charset="0"/>
                </a:rPr>
                <a:t>sites for hydration. Results in </a:t>
              </a:r>
              <a:r>
                <a:rPr lang="en-US" sz="1600" b="1" dirty="0">
                  <a:solidFill>
                    <a:schemeClr val="bg1"/>
                  </a:solidFill>
                  <a:latin typeface="Arial" panose="020B0604020202020204" pitchFamily="34" charset="0"/>
                  <a:cs typeface="Arial" panose="020B0604020202020204" pitchFamily="34" charset="0"/>
                </a:rPr>
                <a:t>10% compressive strength improvement</a:t>
              </a:r>
              <a:r>
                <a:rPr lang="en-US" sz="1600" dirty="0">
                  <a:solidFill>
                    <a:schemeClr val="bg1"/>
                  </a:solidFill>
                  <a:latin typeface="Arial" panose="020B0604020202020204" pitchFamily="34" charset="0"/>
                  <a:cs typeface="Arial" panose="020B0604020202020204" pitchFamily="34" charset="0"/>
                </a:rPr>
                <a:t> at 28 days.</a:t>
              </a:r>
            </a:p>
          </p:txBody>
        </p:sp>
      </p:grpSp>
      <p:grpSp>
        <p:nvGrpSpPr>
          <p:cNvPr id="3" name="Group 2">
            <a:extLst>
              <a:ext uri="{FF2B5EF4-FFF2-40B4-BE49-F238E27FC236}">
                <a16:creationId xmlns:a16="http://schemas.microsoft.com/office/drawing/2014/main" xmlns="" id="{1BE5236F-411A-BA48-8E68-AD0006EABCE5}"/>
              </a:ext>
            </a:extLst>
          </p:cNvPr>
          <p:cNvGrpSpPr/>
          <p:nvPr/>
        </p:nvGrpSpPr>
        <p:grpSpPr>
          <a:xfrm>
            <a:off x="1979712" y="1474004"/>
            <a:ext cx="4302357" cy="3089859"/>
            <a:chOff x="2126383" y="1489027"/>
            <a:chExt cx="4302357" cy="3089859"/>
          </a:xfrm>
        </p:grpSpPr>
        <p:pic>
          <p:nvPicPr>
            <p:cNvPr id="30" name="Picture 29" descr="A picture containing indoor, table&#10;&#10;Description automatically generated">
              <a:extLst>
                <a:ext uri="{FF2B5EF4-FFF2-40B4-BE49-F238E27FC236}">
                  <a16:creationId xmlns:a16="http://schemas.microsoft.com/office/drawing/2014/main" xmlns="" id="{A8E93A16-22F6-DD4A-9025-115C090717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8928" y="1489027"/>
              <a:ext cx="4119812" cy="3089859"/>
            </a:xfrm>
            <a:prstGeom prst="rect">
              <a:avLst/>
            </a:prstGeom>
            <a:effectLst>
              <a:outerShdw blurRad="50800" dist="38100" dir="2700000" algn="tl" rotWithShape="0">
                <a:prstClr val="black">
                  <a:alpha val="40000"/>
                </a:prstClr>
              </a:outerShdw>
            </a:effectLst>
          </p:spPr>
        </p:pic>
        <p:cxnSp>
          <p:nvCxnSpPr>
            <p:cNvPr id="31" name="Straight Arrow Connector 30">
              <a:extLst>
                <a:ext uri="{FF2B5EF4-FFF2-40B4-BE49-F238E27FC236}">
                  <a16:creationId xmlns:a16="http://schemas.microsoft.com/office/drawing/2014/main" xmlns="" id="{1D40F09B-DC0A-B544-B3BE-469CEA2A726D}"/>
                </a:ext>
              </a:extLst>
            </p:cNvPr>
            <p:cNvCxnSpPr>
              <a:cxnSpLocks/>
            </p:cNvCxnSpPr>
            <p:nvPr/>
          </p:nvCxnSpPr>
          <p:spPr>
            <a:xfrm>
              <a:off x="2126383" y="2298741"/>
              <a:ext cx="1296144" cy="442829"/>
            </a:xfrm>
            <a:prstGeom prst="straightConnector1">
              <a:avLst/>
            </a:prstGeom>
            <a:ln w="41275">
              <a:solidFill>
                <a:srgbClr val="E27F1C"/>
              </a:solidFill>
              <a:headEnd w="med" len="med"/>
              <a:tailEnd type="triangle" w="med" len="lg"/>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xmlns="" id="{D670BAA1-13F1-CC42-A7A4-34EAC3B339C3}"/>
              </a:ext>
            </a:extLst>
          </p:cNvPr>
          <p:cNvSpPr txBox="1"/>
          <p:nvPr/>
        </p:nvSpPr>
        <p:spPr>
          <a:xfrm>
            <a:off x="755576" y="1845529"/>
            <a:ext cx="1367967"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Carbonate product formed, about 400 nm dimension</a:t>
            </a:r>
          </a:p>
        </p:txBody>
      </p:sp>
      <p:sp>
        <p:nvSpPr>
          <p:cNvPr id="21" name="Text Placeholder 2">
            <a:extLst>
              <a:ext uri="{FF2B5EF4-FFF2-40B4-BE49-F238E27FC236}">
                <a16:creationId xmlns:a16="http://schemas.microsoft.com/office/drawing/2014/main" xmlns="" id="{DB86AED4-D5D3-5640-8B86-FDF7419980D6}"/>
              </a:ext>
            </a:extLst>
          </p:cNvPr>
          <p:cNvSpPr txBox="1">
            <a:spLocks/>
          </p:cNvSpPr>
          <p:nvPr/>
        </p:nvSpPr>
        <p:spPr>
          <a:xfrm>
            <a:off x="683568" y="411510"/>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Converting CO</a:t>
            </a:r>
            <a:r>
              <a:rPr lang="en-GB" baseline="-25000" dirty="0"/>
              <a:t>2</a:t>
            </a:r>
            <a:r>
              <a:rPr lang="en-GB" dirty="0"/>
              <a:t> to a Mineral</a:t>
            </a:r>
            <a:endParaRPr lang="en-US" dirty="0"/>
          </a:p>
        </p:txBody>
      </p:sp>
    </p:spTree>
    <p:extLst>
      <p:ext uri="{BB962C8B-B14F-4D97-AF65-F5344CB8AC3E}">
        <p14:creationId xmlns:p14="http://schemas.microsoft.com/office/powerpoint/2010/main" val="75192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xmlns="" id="{69B5CB2C-ACB2-BE42-BA88-A2096FD34E41}"/>
              </a:ext>
            </a:extLst>
          </p:cNvPr>
          <p:cNvSpPr txBox="1">
            <a:spLocks/>
          </p:cNvSpPr>
          <p:nvPr/>
        </p:nvSpPr>
        <p:spPr>
          <a:xfrm>
            <a:off x="868015" y="294150"/>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Compressive Strength Effects</a:t>
            </a:r>
            <a:endParaRPr lang="en-US" dirty="0"/>
          </a:p>
        </p:txBody>
      </p:sp>
      <p:grpSp>
        <p:nvGrpSpPr>
          <p:cNvPr id="4" name="Group 3">
            <a:extLst>
              <a:ext uri="{FF2B5EF4-FFF2-40B4-BE49-F238E27FC236}">
                <a16:creationId xmlns:a16="http://schemas.microsoft.com/office/drawing/2014/main" xmlns="" id="{CCF56AEF-98F6-7E48-AF3F-41CA908A14AF}"/>
              </a:ext>
            </a:extLst>
          </p:cNvPr>
          <p:cNvGrpSpPr/>
          <p:nvPr/>
        </p:nvGrpSpPr>
        <p:grpSpPr>
          <a:xfrm>
            <a:off x="1246595" y="1060214"/>
            <a:ext cx="6260442" cy="3023071"/>
            <a:chOff x="866765" y="1512344"/>
            <a:chExt cx="5793467" cy="3227249"/>
          </a:xfrm>
        </p:grpSpPr>
        <p:graphicFrame>
          <p:nvGraphicFramePr>
            <p:cNvPr id="15" name="Content Placeholder 4">
              <a:extLst>
                <a:ext uri="{FF2B5EF4-FFF2-40B4-BE49-F238E27FC236}">
                  <a16:creationId xmlns:a16="http://schemas.microsoft.com/office/drawing/2014/main" xmlns="" id="{A7376745-3768-DD49-AD84-47C799079827}"/>
                </a:ext>
              </a:extLst>
            </p:cNvPr>
            <p:cNvGraphicFramePr>
              <a:graphicFrameLocks/>
            </p:cNvGraphicFramePr>
            <p:nvPr>
              <p:extLst>
                <p:ext uri="{D42A27DB-BD31-4B8C-83A1-F6EECF244321}">
                  <p14:modId xmlns:p14="http://schemas.microsoft.com/office/powerpoint/2010/main" val="2652763315"/>
                </p:ext>
              </p:extLst>
            </p:nvPr>
          </p:nvGraphicFramePr>
          <p:xfrm>
            <a:off x="866765" y="1787265"/>
            <a:ext cx="5793467"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Placeholder 4">
              <a:extLst>
                <a:ext uri="{FF2B5EF4-FFF2-40B4-BE49-F238E27FC236}">
                  <a16:creationId xmlns:a16="http://schemas.microsoft.com/office/drawing/2014/main" xmlns="" id="{D2A8D1A7-6B88-1D45-9E69-4BFEB14AB011}"/>
                </a:ext>
              </a:extLst>
            </p:cNvPr>
            <p:cNvSpPr txBox="1">
              <a:spLocks/>
            </p:cNvSpPr>
            <p:nvPr/>
          </p:nvSpPr>
          <p:spPr>
            <a:xfrm>
              <a:off x="2110100" y="1512344"/>
              <a:ext cx="3585870" cy="251810"/>
            </a:xfrm>
            <a:prstGeom prst="rect">
              <a:avLst/>
            </a:prstGeom>
          </p:spPr>
          <p:txBody>
            <a:bodyPr anchor="t"/>
            <a:lstStyle>
              <a:lvl1pPr marL="0" indent="0" algn="l" defTabSz="914400" rtl="0" eaLnBrk="1" latinLnBrk="0" hangingPunct="1">
                <a:spcBef>
                  <a:spcPct val="20000"/>
                </a:spcBef>
                <a:buFont typeface="Arial" pitchFamily="34" charset="0"/>
                <a:buNone/>
                <a:defRPr sz="1200" kern="1200">
                  <a:solidFill>
                    <a:srgbClr val="E27F1C"/>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b="1" dirty="0">
                  <a:solidFill>
                    <a:schemeClr val="tx1">
                      <a:lumMod val="75000"/>
                      <a:lumOff val="25000"/>
                    </a:schemeClr>
                  </a:solidFill>
                </a:rPr>
                <a:t>Industrial Trial Average Results</a:t>
              </a:r>
              <a:endParaRPr lang="en-US" sz="1800" b="1" dirty="0">
                <a:solidFill>
                  <a:schemeClr val="tx1">
                    <a:lumMod val="75000"/>
                    <a:lumOff val="25000"/>
                  </a:schemeClr>
                </a:solidFill>
              </a:endParaRPr>
            </a:p>
          </p:txBody>
        </p:sp>
      </p:grpSp>
      <p:sp>
        <p:nvSpPr>
          <p:cNvPr id="3" name="TextBox 2">
            <a:extLst>
              <a:ext uri="{FF2B5EF4-FFF2-40B4-BE49-F238E27FC236}">
                <a16:creationId xmlns:a16="http://schemas.microsoft.com/office/drawing/2014/main" xmlns="" id="{1D08D518-711C-E44B-ABE3-425AEBBF6E78}"/>
              </a:ext>
            </a:extLst>
          </p:cNvPr>
          <p:cNvSpPr txBox="1"/>
          <p:nvPr/>
        </p:nvSpPr>
        <p:spPr>
          <a:xfrm>
            <a:off x="1735659" y="4162073"/>
            <a:ext cx="5583879" cy="523220"/>
          </a:xfrm>
          <a:prstGeom prst="rect">
            <a:avLst/>
          </a:prstGeom>
          <a:solidFill>
            <a:srgbClr val="E27F1C"/>
          </a:solid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Conclusion</a:t>
            </a:r>
            <a:r>
              <a:rPr lang="en-US" sz="1400" dirty="0">
                <a:solidFill>
                  <a:schemeClr val="bg1"/>
                </a:solidFill>
                <a:latin typeface="Arial" panose="020B0604020202020204" pitchFamily="34" charset="0"/>
                <a:cs typeface="Arial" panose="020B0604020202020204" pitchFamily="34" charset="0"/>
              </a:rPr>
              <a:t>: The formation of a calcium carbonate nanomaterial </a:t>
            </a:r>
            <a:r>
              <a:rPr lang="en-US" sz="1400" i="1" dirty="0">
                <a:solidFill>
                  <a:schemeClr val="bg1"/>
                </a:solidFill>
                <a:latin typeface="Arial" panose="020B0604020202020204" pitchFamily="34" charset="0"/>
                <a:cs typeface="Arial" panose="020B0604020202020204" pitchFamily="34" charset="0"/>
              </a:rPr>
              <a:t>improves the compressive strength </a:t>
            </a:r>
            <a:r>
              <a:rPr lang="en-US" sz="1400" dirty="0">
                <a:solidFill>
                  <a:schemeClr val="bg1"/>
                </a:solidFill>
                <a:latin typeface="Arial" panose="020B0604020202020204" pitchFamily="34" charset="0"/>
                <a:cs typeface="Arial" panose="020B0604020202020204" pitchFamily="34" charset="0"/>
              </a:rPr>
              <a:t>of ready mix concrete. </a:t>
            </a:r>
          </a:p>
        </p:txBody>
      </p:sp>
      <p:sp>
        <p:nvSpPr>
          <p:cNvPr id="12" name="Rectangle 11">
            <a:extLst>
              <a:ext uri="{FF2B5EF4-FFF2-40B4-BE49-F238E27FC236}">
                <a16:creationId xmlns:a16="http://schemas.microsoft.com/office/drawing/2014/main" xmlns="" id="{93529FEF-B6FB-DA45-913E-D2B9C2FDA44A}"/>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73915AF2-4A45-3740-9E73-5DDD420B8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20" name="Rectangle 19">
            <a:extLst>
              <a:ext uri="{FF2B5EF4-FFF2-40B4-BE49-F238E27FC236}">
                <a16:creationId xmlns:a16="http://schemas.microsoft.com/office/drawing/2014/main" xmlns="" id="{ACFBDDF4-5CE4-804B-B6C8-025B3BAEC29B}"/>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ooter Placeholder 4">
            <a:extLst>
              <a:ext uri="{FF2B5EF4-FFF2-40B4-BE49-F238E27FC236}">
                <a16:creationId xmlns:a16="http://schemas.microsoft.com/office/drawing/2014/main" xmlns="" id="{77455850-C58A-444B-9241-974C6F1F5C31}"/>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22" name="Slide Number Placeholder 5">
            <a:extLst>
              <a:ext uri="{FF2B5EF4-FFF2-40B4-BE49-F238E27FC236}">
                <a16:creationId xmlns:a16="http://schemas.microsoft.com/office/drawing/2014/main" xmlns="" id="{12AEE8B5-F32A-074A-89FA-8A17DF191B7D}"/>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18</a:t>
            </a:fld>
            <a:endParaRPr lang="en-US" sz="800" dirty="0"/>
          </a:p>
        </p:txBody>
      </p:sp>
    </p:spTree>
    <p:extLst>
      <p:ext uri="{BB962C8B-B14F-4D97-AF65-F5344CB8AC3E}">
        <p14:creationId xmlns:p14="http://schemas.microsoft.com/office/powerpoint/2010/main" val="28429924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D08D518-711C-E44B-ABE3-425AEBBF6E78}"/>
              </a:ext>
            </a:extLst>
          </p:cNvPr>
          <p:cNvSpPr txBox="1"/>
          <p:nvPr/>
        </p:nvSpPr>
        <p:spPr>
          <a:xfrm>
            <a:off x="1780057" y="4162073"/>
            <a:ext cx="5583879" cy="523220"/>
          </a:xfrm>
          <a:prstGeom prst="rect">
            <a:avLst/>
          </a:prstGeom>
          <a:solidFill>
            <a:srgbClr val="E27F1C"/>
          </a:solid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Conclusion</a:t>
            </a:r>
            <a:r>
              <a:rPr lang="en-US" sz="1400" dirty="0">
                <a:solidFill>
                  <a:schemeClr val="bg1"/>
                </a:solidFill>
                <a:latin typeface="Arial" panose="020B0604020202020204" pitchFamily="34" charset="0"/>
                <a:cs typeface="Arial" panose="020B0604020202020204" pitchFamily="34" charset="0"/>
              </a:rPr>
              <a:t>: CarbonCure enables concrete producers to </a:t>
            </a:r>
          </a:p>
          <a:p>
            <a:pPr algn="ctr"/>
            <a:r>
              <a:rPr lang="en-US" sz="1400" i="1" dirty="0">
                <a:solidFill>
                  <a:schemeClr val="bg1"/>
                </a:solidFill>
                <a:latin typeface="Arial" panose="020B0604020202020204" pitchFamily="34" charset="0"/>
                <a:cs typeface="Arial" panose="020B0604020202020204" pitchFamily="34" charset="0"/>
              </a:rPr>
              <a:t>reduce cement content </a:t>
            </a:r>
            <a:r>
              <a:rPr lang="en-US" sz="1400" dirty="0">
                <a:solidFill>
                  <a:schemeClr val="bg1"/>
                </a:solidFill>
                <a:latin typeface="Arial" panose="020B0604020202020204" pitchFamily="34" charset="0"/>
                <a:cs typeface="Arial" panose="020B0604020202020204" pitchFamily="34" charset="0"/>
              </a:rPr>
              <a:t>without sacrificing strength</a:t>
            </a:r>
            <a:r>
              <a:rPr lang="en-US" sz="1400" b="1" dirty="0">
                <a:solidFill>
                  <a:schemeClr val="bg1"/>
                </a:solidFill>
                <a:latin typeface="Arial" panose="020B0604020202020204" pitchFamily="34" charset="0"/>
                <a:cs typeface="Arial" panose="020B0604020202020204" pitchFamily="34" charset="0"/>
              </a:rPr>
              <a:t>.</a:t>
            </a:r>
          </a:p>
        </p:txBody>
      </p:sp>
      <p:graphicFrame>
        <p:nvGraphicFramePr>
          <p:cNvPr id="12" name="Content Placeholder 3">
            <a:extLst>
              <a:ext uri="{FF2B5EF4-FFF2-40B4-BE49-F238E27FC236}">
                <a16:creationId xmlns:a16="http://schemas.microsoft.com/office/drawing/2014/main" xmlns="" id="{76D9A67E-FC4F-F743-9DF2-ADD4F53823F6}"/>
              </a:ext>
            </a:extLst>
          </p:cNvPr>
          <p:cNvGraphicFramePr>
            <a:graphicFrameLocks/>
          </p:cNvGraphicFramePr>
          <p:nvPr>
            <p:extLst>
              <p:ext uri="{D42A27DB-BD31-4B8C-83A1-F6EECF244321}">
                <p14:modId xmlns:p14="http://schemas.microsoft.com/office/powerpoint/2010/main" val="2589598818"/>
              </p:ext>
            </p:extLst>
          </p:nvPr>
        </p:nvGraphicFramePr>
        <p:xfrm>
          <a:off x="1460485" y="943770"/>
          <a:ext cx="6223025" cy="3149188"/>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xmlns="" id="{5F6A6DD6-73EF-FF45-A563-A65806042699}"/>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9CC207BB-EF10-DF48-9798-41247AF74B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20" name="Rectangle 19">
            <a:extLst>
              <a:ext uri="{FF2B5EF4-FFF2-40B4-BE49-F238E27FC236}">
                <a16:creationId xmlns:a16="http://schemas.microsoft.com/office/drawing/2014/main" xmlns="" id="{102CA003-7308-EF4B-ADB7-9220EF7AA730}"/>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ooter Placeholder 4">
            <a:extLst>
              <a:ext uri="{FF2B5EF4-FFF2-40B4-BE49-F238E27FC236}">
                <a16:creationId xmlns:a16="http://schemas.microsoft.com/office/drawing/2014/main" xmlns="" id="{506A1264-9483-6D41-80A7-7319091C1566}"/>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22" name="Slide Number Placeholder 5">
            <a:extLst>
              <a:ext uri="{FF2B5EF4-FFF2-40B4-BE49-F238E27FC236}">
                <a16:creationId xmlns:a16="http://schemas.microsoft.com/office/drawing/2014/main" xmlns="" id="{7332485D-2C87-BC42-A7EF-75DACB4662E6}"/>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19</a:t>
            </a:fld>
            <a:endParaRPr lang="en-US" sz="800" dirty="0"/>
          </a:p>
        </p:txBody>
      </p:sp>
      <p:sp>
        <p:nvSpPr>
          <p:cNvPr id="11" name="Text Placeholder 2">
            <a:extLst>
              <a:ext uri="{FF2B5EF4-FFF2-40B4-BE49-F238E27FC236}">
                <a16:creationId xmlns:a16="http://schemas.microsoft.com/office/drawing/2014/main" xmlns="" id="{8B6357A1-6D30-3546-84F4-C87B579A93D2}"/>
              </a:ext>
            </a:extLst>
          </p:cNvPr>
          <p:cNvSpPr txBox="1">
            <a:spLocks/>
          </p:cNvSpPr>
          <p:nvPr/>
        </p:nvSpPr>
        <p:spPr>
          <a:xfrm>
            <a:off x="868015" y="294150"/>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Mix Adjustment Potential</a:t>
            </a:r>
            <a:endParaRPr lang="en-US" dirty="0"/>
          </a:p>
        </p:txBody>
      </p:sp>
    </p:spTree>
    <p:extLst>
      <p:ext uri="{BB962C8B-B14F-4D97-AF65-F5344CB8AC3E}">
        <p14:creationId xmlns:p14="http://schemas.microsoft.com/office/powerpoint/2010/main" val="20709186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54B9108-F75B-8747-9C0C-B24127195B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0528" y="-380578"/>
            <a:ext cx="9440337" cy="5858738"/>
          </a:xfrm>
          <a:prstGeom prst="rect">
            <a:avLst/>
          </a:prstGeom>
        </p:spPr>
      </p:pic>
      <p:grpSp>
        <p:nvGrpSpPr>
          <p:cNvPr id="6" name="Group 5">
            <a:extLst>
              <a:ext uri="{FF2B5EF4-FFF2-40B4-BE49-F238E27FC236}">
                <a16:creationId xmlns:a16="http://schemas.microsoft.com/office/drawing/2014/main" xmlns="" id="{85F54DE4-5974-034D-B949-2A819130E689}"/>
              </a:ext>
            </a:extLst>
          </p:cNvPr>
          <p:cNvGrpSpPr/>
          <p:nvPr/>
        </p:nvGrpSpPr>
        <p:grpSpPr>
          <a:xfrm>
            <a:off x="-487802" y="621883"/>
            <a:ext cx="4187801" cy="3943083"/>
            <a:chOff x="-487802" y="621883"/>
            <a:chExt cx="4187801" cy="3943083"/>
          </a:xfrm>
        </p:grpSpPr>
        <p:grpSp>
          <p:nvGrpSpPr>
            <p:cNvPr id="9" name="Group 8"/>
            <p:cNvGrpSpPr/>
            <p:nvPr/>
          </p:nvGrpSpPr>
          <p:grpSpPr>
            <a:xfrm>
              <a:off x="-487802" y="621883"/>
              <a:ext cx="4187801" cy="3943083"/>
              <a:chOff x="-684584" y="1340768"/>
              <a:chExt cx="4653941" cy="4441316"/>
            </a:xfrm>
          </p:grpSpPr>
          <p:sp>
            <p:nvSpPr>
              <p:cNvPr id="10" name="Oval 9"/>
              <p:cNvSpPr/>
              <p:nvPr/>
            </p:nvSpPr>
            <p:spPr>
              <a:xfrm>
                <a:off x="-684584" y="1340768"/>
                <a:ext cx="4392488" cy="4392488"/>
              </a:xfrm>
              <a:prstGeom prst="ellipse">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3131" y="1389596"/>
                <a:ext cx="4392488" cy="4392488"/>
              </a:xfrm>
              <a:prstGeom prst="ellipse">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ubtitle 2">
              <a:extLst>
                <a:ext uri="{FF2B5EF4-FFF2-40B4-BE49-F238E27FC236}">
                  <a16:creationId xmlns:a16="http://schemas.microsoft.com/office/drawing/2014/main" xmlns="" id="{9B28FE66-44AA-8A45-B3FC-9B63A1EF13CD}"/>
                </a:ext>
              </a:extLst>
            </p:cNvPr>
            <p:cNvSpPr txBox="1">
              <a:spLocks/>
            </p:cNvSpPr>
            <p:nvPr/>
          </p:nvSpPr>
          <p:spPr>
            <a:xfrm>
              <a:off x="-11352" y="1087200"/>
              <a:ext cx="3547885" cy="5891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spc="-150" dirty="0">
                  <a:solidFill>
                    <a:srgbClr val="E27F1C"/>
                  </a:solidFill>
                  <a:effectLst>
                    <a:outerShdw blurRad="50800" dist="38100" dir="2700000" algn="tl" rotWithShape="0">
                      <a:prstClr val="black">
                        <a:alpha val="40000"/>
                      </a:prstClr>
                    </a:outerShdw>
                  </a:effectLst>
                  <a:latin typeface="Arial Black" panose="020B0604020202020204" pitchFamily="34" charset="0"/>
                  <a:ea typeface="Franchise" pitchFamily="49" charset="0"/>
                  <a:cs typeface="Arial Black" panose="020B0604020202020204" pitchFamily="34" charset="0"/>
                </a:rPr>
                <a:t>Did You Know?</a:t>
              </a:r>
            </a:p>
          </p:txBody>
        </p:sp>
        <p:sp>
          <p:nvSpPr>
            <p:cNvPr id="17" name="TextBox 16">
              <a:extLst>
                <a:ext uri="{FF2B5EF4-FFF2-40B4-BE49-F238E27FC236}">
                  <a16:creationId xmlns:a16="http://schemas.microsoft.com/office/drawing/2014/main" xmlns="" id="{9E8A8B83-DF6A-9046-A35C-44977631CF19}"/>
                </a:ext>
              </a:extLst>
            </p:cNvPr>
            <p:cNvSpPr txBox="1"/>
            <p:nvPr/>
          </p:nvSpPr>
          <p:spPr>
            <a:xfrm>
              <a:off x="73072" y="1563638"/>
              <a:ext cx="3202784" cy="2534027"/>
            </a:xfrm>
            <a:prstGeom prst="rect">
              <a:avLst/>
            </a:prstGeom>
            <a:noFill/>
          </p:spPr>
          <p:txBody>
            <a:bodyPr wrap="square" rtlCol="0">
              <a:spAutoFit/>
            </a:bodyPr>
            <a:lstStyle/>
            <a:p>
              <a:pPr>
                <a:lnSpc>
                  <a:spcPct val="150000"/>
                </a:lnSpc>
              </a:pPr>
              <a:r>
                <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The world’s building stock is expected to </a:t>
              </a:r>
              <a:r>
                <a:rPr lang="en-US"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double</a:t>
              </a:r>
              <a:r>
                <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by the year </a:t>
              </a:r>
              <a:r>
                <a:rPr lang="en-US"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2060</a:t>
              </a:r>
              <a:r>
                <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This means we’re building an entire </a:t>
              </a:r>
              <a:r>
                <a:rPr lang="en-US"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New York City </a:t>
              </a:r>
              <a:r>
                <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every month for the next </a:t>
              </a:r>
              <a:r>
                <a:rPr lang="en-US"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40 years</a:t>
              </a:r>
              <a:r>
                <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xmlns="" id="{1A47745F-B8D8-CE4D-A96B-D87CBBF476B2}"/>
              </a:ext>
            </a:extLst>
          </p:cNvPr>
          <p:cNvGrpSpPr/>
          <p:nvPr/>
        </p:nvGrpSpPr>
        <p:grpSpPr>
          <a:xfrm>
            <a:off x="6433862" y="665233"/>
            <a:ext cx="2637066" cy="4503297"/>
            <a:chOff x="6433144" y="350701"/>
            <a:chExt cx="2760431" cy="4713968"/>
          </a:xfrm>
        </p:grpSpPr>
        <p:grpSp>
          <p:nvGrpSpPr>
            <p:cNvPr id="7" name="Group 6">
              <a:extLst>
                <a:ext uri="{FF2B5EF4-FFF2-40B4-BE49-F238E27FC236}">
                  <a16:creationId xmlns:a16="http://schemas.microsoft.com/office/drawing/2014/main" xmlns="" id="{18FBA1DB-84B2-6449-BE82-9C28863F8ADC}"/>
                </a:ext>
              </a:extLst>
            </p:cNvPr>
            <p:cNvGrpSpPr/>
            <p:nvPr/>
          </p:nvGrpSpPr>
          <p:grpSpPr>
            <a:xfrm>
              <a:off x="6449151" y="350701"/>
              <a:ext cx="2744424" cy="4549807"/>
              <a:chOff x="6449151" y="350701"/>
              <a:chExt cx="2744424" cy="4549807"/>
            </a:xfrm>
          </p:grpSpPr>
          <p:grpSp>
            <p:nvGrpSpPr>
              <p:cNvPr id="4" name="Group 3">
                <a:extLst>
                  <a:ext uri="{FF2B5EF4-FFF2-40B4-BE49-F238E27FC236}">
                    <a16:creationId xmlns:a16="http://schemas.microsoft.com/office/drawing/2014/main" xmlns="" id="{60EAADD0-8F5C-8249-A12A-F4F970FB8352}"/>
                  </a:ext>
                </a:extLst>
              </p:cNvPr>
              <p:cNvGrpSpPr/>
              <p:nvPr/>
            </p:nvGrpSpPr>
            <p:grpSpPr>
              <a:xfrm>
                <a:off x="6449151" y="350701"/>
                <a:ext cx="2744424" cy="3324976"/>
                <a:chOff x="6399576" y="1668835"/>
                <a:chExt cx="2744424" cy="3324976"/>
              </a:xfrm>
            </p:grpSpPr>
            <p:pic>
              <p:nvPicPr>
                <p:cNvPr id="12" name="Picture 11">
                  <a:extLst>
                    <a:ext uri="{FF2B5EF4-FFF2-40B4-BE49-F238E27FC236}">
                      <a16:creationId xmlns:a16="http://schemas.microsoft.com/office/drawing/2014/main" xmlns="" id="{1FD52E8A-86FE-964E-BFD4-E44B22A33A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99576" y="2499832"/>
                  <a:ext cx="2744424" cy="2493979"/>
                </a:xfrm>
                <a:prstGeom prst="rect">
                  <a:avLst/>
                </a:prstGeom>
              </p:spPr>
            </p:pic>
            <p:sp>
              <p:nvSpPr>
                <p:cNvPr id="13" name="TextBox 12">
                  <a:extLst>
                    <a:ext uri="{FF2B5EF4-FFF2-40B4-BE49-F238E27FC236}">
                      <a16:creationId xmlns:a16="http://schemas.microsoft.com/office/drawing/2014/main" xmlns="" id="{4FDF9BC6-38A4-134B-ACAF-35D5F5AC8F21}"/>
                    </a:ext>
                  </a:extLst>
                </p:cNvPr>
                <p:cNvSpPr txBox="1"/>
                <p:nvPr/>
              </p:nvSpPr>
              <p:spPr>
                <a:xfrm>
                  <a:off x="6399576" y="1668835"/>
                  <a:ext cx="2744424" cy="830997"/>
                </a:xfrm>
                <a:prstGeom prst="rect">
                  <a:avLst/>
                </a:prstGeom>
                <a:solidFill>
                  <a:schemeClr val="bg1"/>
                </a:solidFill>
              </p:spPr>
              <p:txBody>
                <a:bodyPr wrap="square" rtlCol="0">
                  <a:spAutoFit/>
                </a:bodyPr>
                <a:lstStyle/>
                <a:p>
                  <a:pPr algn="ctr"/>
                  <a:r>
                    <a:rPr lang="en-US" sz="1600" b="1" dirty="0">
                      <a:latin typeface="Arial" panose="020B0604020202020204" pitchFamily="34" charset="0"/>
                      <a:cs typeface="Arial" panose="020B0604020202020204" pitchFamily="34" charset="0"/>
                    </a:rPr>
                    <a:t>Projected Carbon Emissions of New Construction 2020-2050</a:t>
                  </a:r>
                </a:p>
              </p:txBody>
            </p:sp>
          </p:grpSp>
          <p:sp>
            <p:nvSpPr>
              <p:cNvPr id="14" name="TextBox 13">
                <a:extLst>
                  <a:ext uri="{FF2B5EF4-FFF2-40B4-BE49-F238E27FC236}">
                    <a16:creationId xmlns:a16="http://schemas.microsoft.com/office/drawing/2014/main" xmlns="" id="{12FC4C89-E050-1B4C-B95B-3C876A1116E0}"/>
                  </a:ext>
                </a:extLst>
              </p:cNvPr>
              <p:cNvSpPr txBox="1"/>
              <p:nvPr/>
            </p:nvSpPr>
            <p:spPr>
              <a:xfrm>
                <a:off x="6449151" y="3644026"/>
                <a:ext cx="2744424" cy="1256482"/>
              </a:xfrm>
              <a:prstGeom prst="rect">
                <a:avLst/>
              </a:prstGeom>
              <a:solidFill>
                <a:srgbClr val="FFFFFF"/>
              </a:solidFill>
            </p:spPr>
            <p:txBody>
              <a:bodyPr wrap="square" rtlCol="0">
                <a:spAutoFit/>
              </a:bodyPr>
              <a:lstStyle/>
              <a:p>
                <a:r>
                  <a:rPr lang="en-US" sz="1200" b="1" dirty="0">
                    <a:latin typeface="Arial" panose="020B0604020202020204" pitchFamily="34" charset="0"/>
                    <a:ea typeface="Open Sans" panose="020B0606030504020204" pitchFamily="34" charset="0"/>
                    <a:cs typeface="Arial" panose="020B0604020202020204" pitchFamily="34" charset="0"/>
                  </a:rPr>
                  <a:t>Embodied Carbon</a:t>
                </a:r>
              </a:p>
              <a:p>
                <a:endParaRPr lang="en-US" sz="1200" dirty="0">
                  <a:latin typeface="Arial" panose="020B0604020202020204" pitchFamily="34" charset="0"/>
                  <a:ea typeface="Open Sans" panose="020B0606030504020204" pitchFamily="34" charset="0"/>
                  <a:cs typeface="Arial" panose="020B0604020202020204" pitchFamily="34" charset="0"/>
                </a:endParaRPr>
              </a:p>
              <a:p>
                <a:r>
                  <a:rPr lang="en-US" sz="1200" dirty="0">
                    <a:latin typeface="Arial" panose="020B0604020202020204" pitchFamily="34" charset="0"/>
                    <a:ea typeface="Open Sans" panose="020B0606030504020204" pitchFamily="34" charset="0"/>
                    <a:cs typeface="Arial" panose="020B0604020202020204" pitchFamily="34" charset="0"/>
                  </a:rPr>
                  <a:t>The carbon released through the manufacturing of building products through the construction of the building. </a:t>
                </a:r>
              </a:p>
            </p:txBody>
          </p:sp>
        </p:grpSp>
        <p:sp>
          <p:nvSpPr>
            <p:cNvPr id="3" name="TextBox 2">
              <a:extLst>
                <a:ext uri="{FF2B5EF4-FFF2-40B4-BE49-F238E27FC236}">
                  <a16:creationId xmlns:a16="http://schemas.microsoft.com/office/drawing/2014/main" xmlns="" id="{984470AA-7AA4-5F4E-AFE7-F92AE0A3E122}"/>
                </a:ext>
              </a:extLst>
            </p:cNvPr>
            <p:cNvSpPr txBox="1"/>
            <p:nvPr/>
          </p:nvSpPr>
          <p:spPr>
            <a:xfrm>
              <a:off x="6433144" y="4833837"/>
              <a:ext cx="1518364" cy="230832"/>
            </a:xfrm>
            <a:prstGeom prst="rect">
              <a:avLst/>
            </a:prstGeom>
            <a:noFill/>
          </p:spPr>
          <p:txBody>
            <a:bodyPr wrap="none" rtlCol="0">
              <a:spAutoFit/>
            </a:bodyPr>
            <a:lstStyle/>
            <a:p>
              <a:r>
                <a:rPr lang="en-US" sz="900" dirty="0">
                  <a:solidFill>
                    <a:schemeClr val="bg1"/>
                  </a:solidFill>
                </a:rPr>
                <a:t>Source: Architecture 2030</a:t>
              </a:r>
            </a:p>
          </p:txBody>
        </p:sp>
      </p:grpSp>
    </p:spTree>
    <p:extLst>
      <p:ext uri="{BB962C8B-B14F-4D97-AF65-F5344CB8AC3E}">
        <p14:creationId xmlns:p14="http://schemas.microsoft.com/office/powerpoint/2010/main" val="3904370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27584" y="1362358"/>
            <a:ext cx="6336704" cy="2462213"/>
          </a:xfrm>
          <a:prstGeom prst="rect">
            <a:avLst/>
          </a:prstGeom>
          <a:noFill/>
        </p:spPr>
        <p:txBody>
          <a:bodyPr wrap="square" numCol="2" rtlCol="0">
            <a:spAutoFit/>
          </a:bodyPr>
          <a:lstStyle/>
          <a:p>
            <a:pPr>
              <a:buClr>
                <a:srgbClr val="E27F1C"/>
              </a:buClr>
            </a:pPr>
            <a:r>
              <a:rPr lang="en-US" b="1" dirty="0">
                <a:solidFill>
                  <a:schemeClr val="tx1">
                    <a:lumMod val="75000"/>
                    <a:lumOff val="25000"/>
                  </a:schemeClr>
                </a:solidFill>
                <a:latin typeface="Arial" panose="020B0604020202020204" pitchFamily="34" charset="0"/>
                <a:cs typeface="Arial" panose="020B0604020202020204" pitchFamily="34" charset="0"/>
              </a:rPr>
              <a:t>Fresh Properties</a:t>
            </a:r>
          </a:p>
          <a:p>
            <a:pPr>
              <a:buClr>
                <a:srgbClr val="E27F1C"/>
              </a:buClr>
            </a:pPr>
            <a:endParaRPr lang="en-US"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Setting time</a:t>
            </a: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Workability/slump</a:t>
            </a: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Concrete pumping</a:t>
            </a: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Air content</a:t>
            </a: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Temperature</a:t>
            </a: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Finishing</a:t>
            </a:r>
          </a:p>
          <a:p>
            <a:pPr marL="171450" indent="-171450">
              <a:buClr>
                <a:srgbClr val="E27F1C"/>
              </a:buClr>
              <a:buFont typeface="Arial" panose="020B0604020202020204" pitchFamily="34" charset="0"/>
              <a:buChar char="•"/>
            </a:pPr>
            <a:endParaRPr lang="en-US" dirty="0">
              <a:solidFill>
                <a:schemeClr val="bg1">
                  <a:lumMod val="65000"/>
                </a:schemeClr>
              </a:solidFill>
              <a:latin typeface="Arial" panose="020B0604020202020204" pitchFamily="34" charset="0"/>
              <a:cs typeface="Arial" panose="020B0604020202020204" pitchFamily="34" charset="0"/>
            </a:endParaRPr>
          </a:p>
          <a:p>
            <a:pPr>
              <a:buClr>
                <a:srgbClr val="E27F1C"/>
              </a:buClr>
            </a:pPr>
            <a:r>
              <a:rPr lang="en-US" b="1" dirty="0">
                <a:solidFill>
                  <a:schemeClr val="tx1">
                    <a:lumMod val="75000"/>
                    <a:lumOff val="25000"/>
                  </a:schemeClr>
                </a:solidFill>
                <a:latin typeface="Arial" panose="020B0604020202020204" pitchFamily="34" charset="0"/>
                <a:cs typeface="Arial" panose="020B0604020202020204" pitchFamily="34" charset="0"/>
              </a:rPr>
              <a:t>Hardened Properties</a:t>
            </a:r>
          </a:p>
          <a:p>
            <a:pPr>
              <a:buClr>
                <a:srgbClr val="E27F1C"/>
              </a:buClr>
            </a:pPr>
            <a:endParaRPr lang="en-US"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Freeze-thaw</a:t>
            </a: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pH</a:t>
            </a: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Density</a:t>
            </a: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Durability</a:t>
            </a: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Color</a:t>
            </a:r>
          </a:p>
          <a:p>
            <a:pPr marL="285750" indent="-285750">
              <a:buClr>
                <a:srgbClr val="E27F1C"/>
              </a:buClr>
              <a:buFont typeface="Arial" panose="020B0604020202020204" pitchFamily="34" charset="0"/>
              <a:buChar char="•"/>
            </a:pPr>
            <a:r>
              <a:rPr lang="en-US" sz="1600" dirty="0">
                <a:solidFill>
                  <a:srgbClr val="8D9293"/>
                </a:solidFill>
                <a:latin typeface="Arial" panose="020B0604020202020204" pitchFamily="34" charset="0"/>
                <a:cs typeface="Arial" panose="020B0604020202020204" pitchFamily="34" charset="0"/>
              </a:rPr>
              <a:t>Texture</a:t>
            </a:r>
          </a:p>
        </p:txBody>
      </p:sp>
      <p:sp>
        <p:nvSpPr>
          <p:cNvPr id="59" name="TextBox 58"/>
          <p:cNvSpPr txBox="1"/>
          <p:nvPr/>
        </p:nvSpPr>
        <p:spPr>
          <a:xfrm>
            <a:off x="827584" y="4076769"/>
            <a:ext cx="7372308" cy="384721"/>
          </a:xfrm>
          <a:prstGeom prst="rect">
            <a:avLst/>
          </a:prstGeom>
          <a:noFill/>
        </p:spPr>
        <p:txBody>
          <a:bodyPr wrap="square" rtlCol="0">
            <a:spAutoFit/>
          </a:bodyPr>
          <a:lstStyle/>
          <a:p>
            <a:r>
              <a:rPr lang="en-US" sz="1000" dirty="0">
                <a:solidFill>
                  <a:schemeClr val="bg1">
                    <a:lumMod val="65000"/>
                  </a:schemeClr>
                </a:solidFill>
                <a:latin typeface="Arial" panose="020B0604020202020204" pitchFamily="34" charset="0"/>
                <a:cs typeface="Arial" panose="020B0604020202020204" pitchFamily="34" charset="0"/>
              </a:rPr>
              <a:t>*Peer reviewed papers are available to support the above information. </a:t>
            </a:r>
          </a:p>
          <a:p>
            <a:r>
              <a:rPr lang="en-US" sz="900" dirty="0" err="1">
                <a:solidFill>
                  <a:schemeClr val="bg1">
                    <a:lumMod val="65000"/>
                  </a:schemeClr>
                </a:solidFill>
                <a:latin typeface="Arial" panose="020B0604020202020204" pitchFamily="34" charset="0"/>
                <a:cs typeface="Arial" panose="020B0604020202020204" pitchFamily="34" charset="0"/>
              </a:rPr>
              <a:t>www.carboncure.com</a:t>
            </a:r>
            <a:r>
              <a:rPr lang="en-US" sz="900" dirty="0">
                <a:solidFill>
                  <a:schemeClr val="bg1">
                    <a:lumMod val="65000"/>
                  </a:schemeClr>
                </a:solidFill>
                <a:latin typeface="Arial" panose="020B0604020202020204" pitchFamily="34" charset="0"/>
                <a:cs typeface="Arial" panose="020B0604020202020204" pitchFamily="34" charset="0"/>
              </a:rPr>
              <a:t>/technical-data-library</a:t>
            </a:r>
          </a:p>
        </p:txBody>
      </p:sp>
      <p:sp>
        <p:nvSpPr>
          <p:cNvPr id="12" name="Text Placeholder 2">
            <a:extLst>
              <a:ext uri="{FF2B5EF4-FFF2-40B4-BE49-F238E27FC236}">
                <a16:creationId xmlns:a16="http://schemas.microsoft.com/office/drawing/2014/main" xmlns="" id="{2E7670C9-4A8E-134C-A308-78CF21205498}"/>
              </a:ext>
            </a:extLst>
          </p:cNvPr>
          <p:cNvSpPr txBox="1">
            <a:spLocks/>
          </p:cNvSpPr>
          <p:nvPr/>
        </p:nvSpPr>
        <p:spPr>
          <a:xfrm>
            <a:off x="686745" y="474717"/>
            <a:ext cx="7732348"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CO</a:t>
            </a:r>
            <a:r>
              <a:rPr lang="en-GB" baseline="-25000" dirty="0"/>
              <a:t>2</a:t>
            </a:r>
            <a:r>
              <a:rPr lang="en-GB" dirty="0"/>
              <a:t> has a neutral impact on…</a:t>
            </a:r>
            <a:endParaRPr lang="en-US" dirty="0"/>
          </a:p>
        </p:txBody>
      </p:sp>
      <p:sp>
        <p:nvSpPr>
          <p:cNvPr id="13" name="Rectangle 12">
            <a:extLst>
              <a:ext uri="{FF2B5EF4-FFF2-40B4-BE49-F238E27FC236}">
                <a16:creationId xmlns:a16="http://schemas.microsoft.com/office/drawing/2014/main" xmlns="" id="{AF0CA999-E208-8943-8F1F-63F4DCE270DA}"/>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A5A20E63-6297-9844-A7D0-858DB388C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7" name="Rectangle 16">
            <a:extLst>
              <a:ext uri="{FF2B5EF4-FFF2-40B4-BE49-F238E27FC236}">
                <a16:creationId xmlns:a16="http://schemas.microsoft.com/office/drawing/2014/main" xmlns="" id="{577857F4-A689-C54E-A40E-943D6E4C124B}"/>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xmlns="" id="{7CB5DE92-ED40-F24F-8342-ECE02059B4BB}"/>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19" name="Slide Number Placeholder 5">
            <a:extLst>
              <a:ext uri="{FF2B5EF4-FFF2-40B4-BE49-F238E27FC236}">
                <a16:creationId xmlns:a16="http://schemas.microsoft.com/office/drawing/2014/main" xmlns="" id="{EB21033D-51CB-E74E-9032-8320A3642C1E}"/>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20</a:t>
            </a:fld>
            <a:endParaRPr lang="en-US" sz="800" dirty="0"/>
          </a:p>
        </p:txBody>
      </p:sp>
      <p:pic>
        <p:nvPicPr>
          <p:cNvPr id="11" name="Picture 10">
            <a:extLst>
              <a:ext uri="{FF2B5EF4-FFF2-40B4-BE49-F238E27FC236}">
                <a16:creationId xmlns:a16="http://schemas.microsoft.com/office/drawing/2014/main" xmlns="" id="{73635B7D-AFDB-B74D-B822-FF971C94A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74" y="1416917"/>
            <a:ext cx="1824166" cy="243222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54473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0E415C4-8261-C540-9E85-DB3E98FC51B4}"/>
              </a:ext>
            </a:extLst>
          </p:cNvPr>
          <p:cNvPicPr>
            <a:picLocks noChangeAspect="1"/>
          </p:cNvPicPr>
          <p:nvPr/>
        </p:nvPicPr>
        <p:blipFill rotWithShape="1">
          <a:blip r:embed="rId3"/>
          <a:srcRect t="7030" r="12755"/>
          <a:stretch/>
        </p:blipFill>
        <p:spPr>
          <a:xfrm>
            <a:off x="827583" y="1750808"/>
            <a:ext cx="5956955" cy="2728285"/>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xmlns="" id="{94343570-A3E3-0646-95E7-765527EC7119}"/>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5F55F3EE-405D-934C-9FC0-9D3CC7EAA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4" name="Rectangle 13">
            <a:extLst>
              <a:ext uri="{FF2B5EF4-FFF2-40B4-BE49-F238E27FC236}">
                <a16:creationId xmlns:a16="http://schemas.microsoft.com/office/drawing/2014/main" xmlns="" id="{8B9575F1-2D4D-8D41-A516-971702C4F6DC}"/>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a:extLst>
              <a:ext uri="{FF2B5EF4-FFF2-40B4-BE49-F238E27FC236}">
                <a16:creationId xmlns:a16="http://schemas.microsoft.com/office/drawing/2014/main" xmlns="" id="{2451E141-60DC-664F-8D7A-2B000EA2FBD6}"/>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16" name="Slide Number Placeholder 5">
            <a:extLst>
              <a:ext uri="{FF2B5EF4-FFF2-40B4-BE49-F238E27FC236}">
                <a16:creationId xmlns:a16="http://schemas.microsoft.com/office/drawing/2014/main" xmlns="" id="{EC1E5F12-7AB1-6344-A93A-29DC40A96AEA}"/>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21</a:t>
            </a:fld>
            <a:endParaRPr lang="en-US" sz="800" dirty="0"/>
          </a:p>
        </p:txBody>
      </p:sp>
      <p:sp>
        <p:nvSpPr>
          <p:cNvPr id="17" name="Text Placeholder 2">
            <a:extLst>
              <a:ext uri="{FF2B5EF4-FFF2-40B4-BE49-F238E27FC236}">
                <a16:creationId xmlns:a16="http://schemas.microsoft.com/office/drawing/2014/main" xmlns="" id="{AC390F9A-1535-A847-A42C-19F45BB893AF}"/>
              </a:ext>
            </a:extLst>
          </p:cNvPr>
          <p:cNvSpPr txBox="1">
            <a:spLocks/>
          </p:cNvSpPr>
          <p:nvPr/>
        </p:nvSpPr>
        <p:spPr>
          <a:xfrm>
            <a:off x="728084" y="474717"/>
            <a:ext cx="7732348"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Durability Testing</a:t>
            </a:r>
            <a:endParaRPr lang="en-US" dirty="0"/>
          </a:p>
        </p:txBody>
      </p:sp>
      <p:sp>
        <p:nvSpPr>
          <p:cNvPr id="18" name="TextBox 17">
            <a:extLst>
              <a:ext uri="{FF2B5EF4-FFF2-40B4-BE49-F238E27FC236}">
                <a16:creationId xmlns:a16="http://schemas.microsoft.com/office/drawing/2014/main" xmlns="" id="{9E6C1C4F-63DE-ED44-A36A-66770D3B54A1}"/>
              </a:ext>
            </a:extLst>
          </p:cNvPr>
          <p:cNvSpPr txBox="1"/>
          <p:nvPr/>
        </p:nvSpPr>
        <p:spPr>
          <a:xfrm>
            <a:off x="755576" y="1059582"/>
            <a:ext cx="7612180" cy="904863"/>
          </a:xfrm>
          <a:prstGeom prst="rect">
            <a:avLst/>
          </a:prstGeom>
        </p:spPr>
        <p:txBody>
          <a:bodyPr anchor="t"/>
          <a:lstStyle>
            <a:defPPr>
              <a:defRPr lang="en-US"/>
            </a:defPPr>
            <a:lvl1pPr lvl="0" indent="0">
              <a:spcBef>
                <a:spcPct val="20000"/>
              </a:spcBef>
              <a:buFont typeface="Arial" pitchFamily="34" charset="0"/>
              <a:buNone/>
              <a:defRPr sz="1200">
                <a:solidFill>
                  <a:srgbClr val="E27F1C"/>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400" dirty="0"/>
              <a:t>Third party testing of typical concrete properties plus 6 durability properties conducted on concrete mixes batched at ready mix plant in Toronto, Canada</a:t>
            </a:r>
          </a:p>
        </p:txBody>
      </p:sp>
      <p:grpSp>
        <p:nvGrpSpPr>
          <p:cNvPr id="2" name="Group 1">
            <a:extLst>
              <a:ext uri="{FF2B5EF4-FFF2-40B4-BE49-F238E27FC236}">
                <a16:creationId xmlns:a16="http://schemas.microsoft.com/office/drawing/2014/main" xmlns="" id="{C15FCECA-4D62-7B4A-970F-98021BE28570}"/>
              </a:ext>
            </a:extLst>
          </p:cNvPr>
          <p:cNvGrpSpPr/>
          <p:nvPr/>
        </p:nvGrpSpPr>
        <p:grpSpPr>
          <a:xfrm>
            <a:off x="6193890" y="1745918"/>
            <a:ext cx="2842606" cy="2842606"/>
            <a:chOff x="5962365" y="1745918"/>
            <a:chExt cx="2842606" cy="2842606"/>
          </a:xfrm>
        </p:grpSpPr>
        <p:sp>
          <p:nvSpPr>
            <p:cNvPr id="10" name="Oval 9">
              <a:extLst>
                <a:ext uri="{FF2B5EF4-FFF2-40B4-BE49-F238E27FC236}">
                  <a16:creationId xmlns:a16="http://schemas.microsoft.com/office/drawing/2014/main" xmlns="" id="{DAFF6ED4-389A-FA4C-982D-0DC004139724}"/>
                </a:ext>
              </a:extLst>
            </p:cNvPr>
            <p:cNvSpPr/>
            <p:nvPr/>
          </p:nvSpPr>
          <p:spPr>
            <a:xfrm>
              <a:off x="5962365" y="1745918"/>
              <a:ext cx="2842606" cy="2842606"/>
            </a:xfrm>
            <a:prstGeom prst="ellipse">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971BE66E-E959-E44B-853F-8A01E20C174C}"/>
                </a:ext>
              </a:extLst>
            </p:cNvPr>
            <p:cNvSpPr/>
            <p:nvPr/>
          </p:nvSpPr>
          <p:spPr>
            <a:xfrm>
              <a:off x="6349357" y="2230658"/>
              <a:ext cx="2046514" cy="1928861"/>
            </a:xfrm>
            <a:prstGeom prst="rect">
              <a:avLst/>
            </a:prstGeom>
            <a:solidFill>
              <a:srgbClr val="E27F1C"/>
            </a:solidFill>
            <a:ln w="12700">
              <a:solidFill>
                <a:schemeClr val="tx1">
                  <a:lumMod val="50000"/>
                  <a:lumOff val="50000"/>
                </a:schemeClr>
              </a:solidFill>
            </a:ln>
          </p:spPr>
          <p:txBody>
            <a:bodyPr wrap="square">
              <a:spAutoFit/>
            </a:bodyPr>
            <a:lstStyle/>
            <a:p>
              <a:pPr algn="ctr">
                <a:lnSpc>
                  <a:spcPct val="150000"/>
                </a:lnSpc>
                <a:spcBef>
                  <a:spcPts val="450"/>
                </a:spcBef>
              </a:pPr>
              <a:r>
                <a:rPr lang="en-US" sz="1350" b="1" dirty="0">
                  <a:solidFill>
                    <a:schemeClr val="bg1"/>
                  </a:solidFill>
                  <a:latin typeface="Arial" panose="020B0604020202020204" pitchFamily="34" charset="0"/>
                  <a:ea typeface="Open Sans" panose="020B0606030504020204" pitchFamily="34" charset="0"/>
                  <a:cs typeface="Arial" panose="020B0604020202020204" pitchFamily="34" charset="0"/>
                </a:rPr>
                <a:t>“The durability testing showed that the CO</a:t>
              </a:r>
              <a:r>
                <a:rPr lang="en-US" sz="1350" b="1" baseline="-25000" dirty="0">
                  <a:solidFill>
                    <a:schemeClr val="bg1"/>
                  </a:solidFill>
                  <a:latin typeface="Arial" panose="020B0604020202020204" pitchFamily="34" charset="0"/>
                  <a:ea typeface="Open Sans" panose="020B0606030504020204" pitchFamily="34" charset="0"/>
                  <a:cs typeface="Arial" panose="020B0604020202020204" pitchFamily="34" charset="0"/>
                </a:rPr>
                <a:t>2</a:t>
              </a:r>
              <a:r>
                <a:rPr lang="en-US" sz="1350" b="1" dirty="0">
                  <a:solidFill>
                    <a:schemeClr val="bg1"/>
                  </a:solidFill>
                  <a:latin typeface="Arial" panose="020B0604020202020204" pitchFamily="34" charset="0"/>
                  <a:ea typeface="Open Sans" panose="020B0606030504020204" pitchFamily="34" charset="0"/>
                  <a:cs typeface="Arial" panose="020B0604020202020204" pitchFamily="34" charset="0"/>
                </a:rPr>
                <a:t>-injection process had a neutral to positive effect on concrete durability.”</a:t>
              </a:r>
            </a:p>
          </p:txBody>
        </p:sp>
      </p:grpSp>
    </p:spTree>
    <p:extLst>
      <p:ext uri="{BB962C8B-B14F-4D97-AF65-F5344CB8AC3E}">
        <p14:creationId xmlns:p14="http://schemas.microsoft.com/office/powerpoint/2010/main" val="235729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39C1171-6353-F442-8CCB-67ABD823D9EC}"/>
              </a:ext>
            </a:extLst>
          </p:cNvPr>
          <p:cNvSpPr txBox="1"/>
          <p:nvPr/>
        </p:nvSpPr>
        <p:spPr>
          <a:xfrm>
            <a:off x="755576" y="1059582"/>
            <a:ext cx="7612180" cy="1107769"/>
          </a:xfrm>
          <a:prstGeom prst="rect">
            <a:avLst/>
          </a:prstGeom>
        </p:spPr>
        <p:txBody>
          <a:bodyPr anchor="t"/>
          <a:lstStyle>
            <a:defPPr>
              <a:defRPr lang="en-US"/>
            </a:defPPr>
            <a:lvl1pPr lvl="0" indent="0">
              <a:spcBef>
                <a:spcPct val="20000"/>
              </a:spcBef>
              <a:buFont typeface="Arial" pitchFamily="34" charset="0"/>
              <a:buNone/>
              <a:defRPr sz="1200">
                <a:solidFill>
                  <a:srgbClr val="E27F1C"/>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400" dirty="0"/>
              <a:t>Early carbonation and atmospheric carbonation are </a:t>
            </a:r>
            <a:r>
              <a:rPr lang="en-US" sz="1400" u="sng" dirty="0"/>
              <a:t>not</a:t>
            </a:r>
            <a:r>
              <a:rPr lang="en-US" sz="1400" dirty="0"/>
              <a:t> the same.</a:t>
            </a:r>
          </a:p>
          <a:p>
            <a:endParaRPr lang="en-US" sz="1400" dirty="0"/>
          </a:p>
          <a:p>
            <a:r>
              <a:rPr lang="en-US" sz="1400" dirty="0"/>
              <a:t>Testing has shown that early carbonation has no impact on the pH of concrete, and therefore has </a:t>
            </a:r>
            <a:r>
              <a:rPr lang="en-US" sz="1400" b="1" u="sng" dirty="0"/>
              <a:t>no impact</a:t>
            </a:r>
            <a:r>
              <a:rPr lang="en-US" sz="1400" b="1" dirty="0"/>
              <a:t> on corrosion</a:t>
            </a:r>
            <a:r>
              <a:rPr lang="en-US" sz="1400" dirty="0"/>
              <a:t>. </a:t>
            </a:r>
          </a:p>
        </p:txBody>
      </p:sp>
      <p:sp>
        <p:nvSpPr>
          <p:cNvPr id="8" name="Rectangle 7">
            <a:extLst>
              <a:ext uri="{FF2B5EF4-FFF2-40B4-BE49-F238E27FC236}">
                <a16:creationId xmlns:a16="http://schemas.microsoft.com/office/drawing/2014/main" xmlns="" id="{A2CD3495-3452-684B-BBF4-99F45A5125E9}"/>
              </a:ext>
            </a:extLst>
          </p:cNvPr>
          <p:cNvSpPr/>
          <p:nvPr/>
        </p:nvSpPr>
        <p:spPr>
          <a:xfrm>
            <a:off x="1222376" y="2787542"/>
            <a:ext cx="1957758" cy="1015663"/>
          </a:xfrm>
          <a:prstGeom prst="rect">
            <a:avLst/>
          </a:prstGeom>
        </p:spPr>
        <p:txBody>
          <a:bodyPr wrap="square">
            <a:spAutoFit/>
          </a:bodyPr>
          <a:lstStyle/>
          <a:p>
            <a:pPr algn="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Impact of CO</a:t>
            </a:r>
            <a:r>
              <a:rPr lang="en-US" sz="1200" b="1" baseline="-25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Injection on the pH of Pore Solution Extracted from Carbonated Paste Samples at 28 days</a:t>
            </a:r>
          </a:p>
        </p:txBody>
      </p:sp>
      <p:grpSp>
        <p:nvGrpSpPr>
          <p:cNvPr id="16" name="Group 15">
            <a:extLst>
              <a:ext uri="{FF2B5EF4-FFF2-40B4-BE49-F238E27FC236}">
                <a16:creationId xmlns:a16="http://schemas.microsoft.com/office/drawing/2014/main" xmlns="" id="{C463C18E-15BB-334A-A355-D3002BFFEB69}"/>
              </a:ext>
            </a:extLst>
          </p:cNvPr>
          <p:cNvGrpSpPr/>
          <p:nvPr/>
        </p:nvGrpSpPr>
        <p:grpSpPr>
          <a:xfrm>
            <a:off x="3275856" y="2290829"/>
            <a:ext cx="4603851" cy="2513169"/>
            <a:chOff x="2694343" y="2148114"/>
            <a:chExt cx="4603851" cy="2513169"/>
          </a:xfrm>
        </p:grpSpPr>
        <p:pic>
          <p:nvPicPr>
            <p:cNvPr id="7" name="Picture 6">
              <a:extLst>
                <a:ext uri="{FF2B5EF4-FFF2-40B4-BE49-F238E27FC236}">
                  <a16:creationId xmlns:a16="http://schemas.microsoft.com/office/drawing/2014/main" xmlns="" id="{85A84769-DBA6-4A44-8382-00C56BB30FB5}"/>
                </a:ext>
              </a:extLst>
            </p:cNvPr>
            <p:cNvPicPr>
              <a:picLocks noChangeAspect="1"/>
            </p:cNvPicPr>
            <p:nvPr/>
          </p:nvPicPr>
          <p:blipFill rotWithShape="1">
            <a:blip r:embed="rId3"/>
            <a:srcRect l="2495" t="1642" r="2267" b="3719"/>
            <a:stretch/>
          </p:blipFill>
          <p:spPr>
            <a:xfrm>
              <a:off x="2694343" y="2148114"/>
              <a:ext cx="4603851" cy="2513169"/>
            </a:xfrm>
            <a:prstGeom prst="rect">
              <a:avLst/>
            </a:prstGeom>
            <a:ln>
              <a:noFill/>
            </a:ln>
          </p:spPr>
        </p:pic>
        <p:sp>
          <p:nvSpPr>
            <p:cNvPr id="3" name="Rectangle 2">
              <a:extLst>
                <a:ext uri="{FF2B5EF4-FFF2-40B4-BE49-F238E27FC236}">
                  <a16:creationId xmlns:a16="http://schemas.microsoft.com/office/drawing/2014/main" xmlns="" id="{6F83D2EF-BECA-0747-B73C-1CBF42FF6FE5}"/>
                </a:ext>
              </a:extLst>
            </p:cNvPr>
            <p:cNvSpPr/>
            <p:nvPr/>
          </p:nvSpPr>
          <p:spPr>
            <a:xfrm>
              <a:off x="3476576" y="2683143"/>
              <a:ext cx="420130" cy="1460797"/>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8998FAD7-BBED-B846-9249-0CFD389952CA}"/>
                </a:ext>
              </a:extLst>
            </p:cNvPr>
            <p:cNvSpPr txBox="1"/>
            <p:nvPr/>
          </p:nvSpPr>
          <p:spPr>
            <a:xfrm>
              <a:off x="3486431" y="2714774"/>
              <a:ext cx="420130" cy="246221"/>
            </a:xfrm>
            <a:prstGeom prst="rect">
              <a:avLst/>
            </a:prstGeom>
            <a:noFill/>
          </p:spPr>
          <p:txBody>
            <a:bodyPr wrap="square" rtlCol="0">
              <a:spAutoFit/>
            </a:bodyPr>
            <a:lstStyle/>
            <a:p>
              <a:r>
                <a:rPr lang="en-US" sz="1000" b="1" dirty="0">
                  <a:latin typeface="Calibri" panose="020F0502020204030204" pitchFamily="34" charset="0"/>
                  <a:cs typeface="Calibri" panose="020F0502020204030204" pitchFamily="34" charset="0"/>
                </a:rPr>
                <a:t>13.8</a:t>
              </a:r>
            </a:p>
          </p:txBody>
        </p:sp>
      </p:grpSp>
      <p:sp>
        <p:nvSpPr>
          <p:cNvPr id="15" name="Rectangle 14">
            <a:extLst>
              <a:ext uri="{FF2B5EF4-FFF2-40B4-BE49-F238E27FC236}">
                <a16:creationId xmlns:a16="http://schemas.microsoft.com/office/drawing/2014/main" xmlns="" id="{E9D6A61B-3638-D14D-B22B-789EFF9405BA}"/>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40FD1E3D-BE73-424E-9313-1C1D6F130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8" name="Rectangle 17">
            <a:extLst>
              <a:ext uri="{FF2B5EF4-FFF2-40B4-BE49-F238E27FC236}">
                <a16:creationId xmlns:a16="http://schemas.microsoft.com/office/drawing/2014/main" xmlns="" id="{B4DFB51B-473D-5B4F-B906-3135A2D5FAF9}"/>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4">
            <a:extLst>
              <a:ext uri="{FF2B5EF4-FFF2-40B4-BE49-F238E27FC236}">
                <a16:creationId xmlns:a16="http://schemas.microsoft.com/office/drawing/2014/main" xmlns="" id="{1B563726-C8ED-B44E-BE80-7C4B12CB7D51}"/>
              </a:ext>
            </a:extLst>
          </p:cNvPr>
          <p:cNvSpPr txBox="1">
            <a:spLocks/>
          </p:cNvSpPr>
          <p:nvPr/>
        </p:nvSpPr>
        <p:spPr>
          <a:xfrm>
            <a:off x="1294263" y="4816147"/>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20" name="Slide Number Placeholder 5">
            <a:extLst>
              <a:ext uri="{FF2B5EF4-FFF2-40B4-BE49-F238E27FC236}">
                <a16:creationId xmlns:a16="http://schemas.microsoft.com/office/drawing/2014/main" xmlns="" id="{4037F336-10E6-C043-A52A-1778191E8654}"/>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22</a:t>
            </a:fld>
            <a:endParaRPr lang="en-US" sz="800" dirty="0"/>
          </a:p>
        </p:txBody>
      </p:sp>
      <p:sp>
        <p:nvSpPr>
          <p:cNvPr id="14" name="Text Placeholder 2">
            <a:extLst>
              <a:ext uri="{FF2B5EF4-FFF2-40B4-BE49-F238E27FC236}">
                <a16:creationId xmlns:a16="http://schemas.microsoft.com/office/drawing/2014/main" xmlns="" id="{1352A7FE-7883-BC4E-8764-FBF134B71FE1}"/>
              </a:ext>
            </a:extLst>
          </p:cNvPr>
          <p:cNvSpPr txBox="1">
            <a:spLocks/>
          </p:cNvSpPr>
          <p:nvPr/>
        </p:nvSpPr>
        <p:spPr>
          <a:xfrm>
            <a:off x="683568" y="411510"/>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Carbonation vs Corrosion</a:t>
            </a:r>
            <a:endParaRPr lang="en-US" dirty="0"/>
          </a:p>
        </p:txBody>
      </p:sp>
    </p:spTree>
    <p:extLst>
      <p:ext uri="{BB962C8B-B14F-4D97-AF65-F5344CB8AC3E}">
        <p14:creationId xmlns:p14="http://schemas.microsoft.com/office/powerpoint/2010/main" val="20414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xmlns="" id="{C7DE1BBA-C315-8A46-AD75-6FD1B16575D9}"/>
              </a:ext>
            </a:extLst>
          </p:cNvPr>
          <p:cNvSpPr txBox="1">
            <a:spLocks/>
          </p:cNvSpPr>
          <p:nvPr/>
        </p:nvSpPr>
        <p:spPr>
          <a:xfrm>
            <a:off x="4932040" y="1563638"/>
            <a:ext cx="4104456" cy="3150350"/>
          </a:xfrm>
          <a:prstGeom prst="rect">
            <a:avLst/>
          </a:prstGeom>
        </p:spPr>
        <p:txBody>
          <a:bodyPr anchor="ctr">
            <a:noAutofit/>
          </a:bodyPr>
          <a:lstStyle>
            <a:lvl1pPr marL="0" indent="0" algn="l" defTabSz="914400" rtl="0" eaLnBrk="1" latinLnBrk="0" hangingPunct="1">
              <a:spcBef>
                <a:spcPct val="20000"/>
              </a:spcBef>
              <a:buFont typeface="Arial"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20000"/>
              </a:lnSpc>
            </a:pPr>
            <a:endParaRPr lang="en-US" dirty="0">
              <a:ea typeface="Open Sans" panose="020B0606030504020204" pitchFamily="34" charset="0"/>
            </a:endParaRPr>
          </a:p>
          <a:p>
            <a:pPr>
              <a:lnSpc>
                <a:spcPct val="120000"/>
              </a:lnSpc>
              <a:buClr>
                <a:schemeClr val="bg1"/>
              </a:buClr>
            </a:pPr>
            <a:r>
              <a:rPr lang="en-US" b="1" dirty="0">
                <a:ea typeface="Open Sans" panose="020B0606030504020204" pitchFamily="34" charset="0"/>
                <a:sym typeface="Wingdings" pitchFamily="2" charset="2"/>
              </a:rPr>
              <a:t>~ </a:t>
            </a:r>
            <a:r>
              <a:rPr lang="en-US" b="1" dirty="0">
                <a:ea typeface="Open Sans" panose="020B0606030504020204" pitchFamily="34" charset="0"/>
              </a:rPr>
              <a:t>25 </a:t>
            </a:r>
            <a:r>
              <a:rPr lang="en-US" b="1" dirty="0" err="1">
                <a:ea typeface="Open Sans" panose="020B0606030504020204" pitchFamily="34" charset="0"/>
              </a:rPr>
              <a:t>lbs</a:t>
            </a:r>
            <a:r>
              <a:rPr lang="en-US" b="1" dirty="0">
                <a:ea typeface="Open Sans" panose="020B0606030504020204" pitchFamily="34" charset="0"/>
              </a:rPr>
              <a:t> CO</a:t>
            </a:r>
            <a:r>
              <a:rPr lang="en-US" b="1" baseline="-25000" dirty="0">
                <a:ea typeface="Open Sans" panose="020B0606030504020204" pitchFamily="34" charset="0"/>
              </a:rPr>
              <a:t>2</a:t>
            </a:r>
            <a:r>
              <a:rPr lang="en-US" b="1" dirty="0">
                <a:ea typeface="Open Sans" panose="020B0606030504020204" pitchFamily="34" charset="0"/>
              </a:rPr>
              <a:t> </a:t>
            </a:r>
            <a:r>
              <a:rPr lang="en-US" dirty="0">
                <a:ea typeface="Open Sans" panose="020B0606030504020204" pitchFamily="34" charset="0"/>
              </a:rPr>
              <a:t>reduced per yd</a:t>
            </a:r>
            <a:r>
              <a:rPr lang="en-US" baseline="30000" dirty="0">
                <a:ea typeface="Open Sans" panose="020B0606030504020204" pitchFamily="34" charset="0"/>
              </a:rPr>
              <a:t>3</a:t>
            </a:r>
          </a:p>
          <a:p>
            <a:pPr marL="742950" lvl="1" indent="-285750">
              <a:lnSpc>
                <a:spcPct val="120000"/>
              </a:lnSpc>
              <a:buClr>
                <a:schemeClr val="bg1"/>
              </a:buClr>
              <a:buFont typeface="Wingdings" pitchFamily="2" charset="2"/>
              <a:buChar char="à"/>
            </a:pPr>
            <a:r>
              <a:rPr lang="en-US" sz="1400" dirty="0">
                <a:solidFill>
                  <a:schemeClr val="bg1"/>
                </a:solidFill>
                <a:ea typeface="Open Sans" panose="020B0606030504020204" pitchFamily="34" charset="0"/>
                <a:sym typeface="Wingdings" pitchFamily="2" charset="2"/>
              </a:rPr>
              <a:t>~ 1 </a:t>
            </a:r>
            <a:r>
              <a:rPr lang="en-US" sz="1400" dirty="0" err="1">
                <a:solidFill>
                  <a:schemeClr val="bg1"/>
                </a:solidFill>
                <a:ea typeface="Open Sans" panose="020B0606030504020204" pitchFamily="34" charset="0"/>
                <a:sym typeface="Wingdings" pitchFamily="2" charset="2"/>
              </a:rPr>
              <a:t>lb</a:t>
            </a:r>
            <a:r>
              <a:rPr lang="en-US" sz="1400" dirty="0">
                <a:solidFill>
                  <a:schemeClr val="bg1"/>
                </a:solidFill>
                <a:ea typeface="Open Sans" panose="020B0606030504020204" pitchFamily="34" charset="0"/>
                <a:sym typeface="Wingdings" pitchFamily="2" charset="2"/>
              </a:rPr>
              <a:t> sequestered</a:t>
            </a:r>
          </a:p>
          <a:p>
            <a:pPr marL="742950" lvl="1" indent="-285750">
              <a:lnSpc>
                <a:spcPct val="120000"/>
              </a:lnSpc>
              <a:buClr>
                <a:schemeClr val="bg1"/>
              </a:buClr>
              <a:buFont typeface="Wingdings" pitchFamily="2" charset="2"/>
              <a:buChar char="à"/>
            </a:pPr>
            <a:r>
              <a:rPr lang="en-US" sz="1400" dirty="0">
                <a:solidFill>
                  <a:schemeClr val="bg1"/>
                </a:solidFill>
                <a:ea typeface="Open Sans" panose="020B0606030504020204" pitchFamily="34" charset="0"/>
                <a:sym typeface="Wingdings" pitchFamily="2" charset="2"/>
              </a:rPr>
              <a:t>~ 20-40 </a:t>
            </a:r>
            <a:r>
              <a:rPr lang="en-US" sz="1400" dirty="0" err="1">
                <a:solidFill>
                  <a:schemeClr val="bg1"/>
                </a:solidFill>
                <a:ea typeface="Open Sans" panose="020B0606030504020204" pitchFamily="34" charset="0"/>
                <a:sym typeface="Wingdings" pitchFamily="2" charset="2"/>
              </a:rPr>
              <a:t>lbs</a:t>
            </a:r>
            <a:r>
              <a:rPr lang="en-US" sz="1400" dirty="0">
                <a:solidFill>
                  <a:schemeClr val="bg1"/>
                </a:solidFill>
                <a:ea typeface="Open Sans" panose="020B0606030504020204" pitchFamily="34" charset="0"/>
                <a:sym typeface="Wingdings" pitchFamily="2" charset="2"/>
              </a:rPr>
              <a:t> avoided through </a:t>
            </a:r>
            <a:br>
              <a:rPr lang="en-US" sz="1400" dirty="0">
                <a:solidFill>
                  <a:schemeClr val="bg1"/>
                </a:solidFill>
                <a:ea typeface="Open Sans" panose="020B0606030504020204" pitchFamily="34" charset="0"/>
                <a:sym typeface="Wingdings" pitchFamily="2" charset="2"/>
              </a:rPr>
            </a:br>
            <a:r>
              <a:rPr lang="en-US" sz="1400" dirty="0">
                <a:solidFill>
                  <a:schemeClr val="bg1"/>
                </a:solidFill>
                <a:ea typeface="Open Sans" panose="020B0606030504020204" pitchFamily="34" charset="0"/>
                <a:sym typeface="Wingdings" pitchFamily="2" charset="2"/>
              </a:rPr>
              <a:t>cement reduction</a:t>
            </a:r>
            <a:endParaRPr lang="en-US" sz="1400" dirty="0">
              <a:solidFill>
                <a:schemeClr val="bg1"/>
              </a:solidFill>
              <a:ea typeface="Open Sans" panose="020B0606030504020204" pitchFamily="34" charset="0"/>
            </a:endParaRPr>
          </a:p>
        </p:txBody>
      </p:sp>
      <p:sp>
        <p:nvSpPr>
          <p:cNvPr id="5" name="Oval 4">
            <a:extLst>
              <a:ext uri="{FF2B5EF4-FFF2-40B4-BE49-F238E27FC236}">
                <a16:creationId xmlns:a16="http://schemas.microsoft.com/office/drawing/2014/main" xmlns="" id="{F43059B8-54F2-6A4A-A0E0-89C3CCB1AD16}"/>
              </a:ext>
            </a:extLst>
          </p:cNvPr>
          <p:cNvSpPr/>
          <p:nvPr/>
        </p:nvSpPr>
        <p:spPr>
          <a:xfrm>
            <a:off x="323528" y="375506"/>
            <a:ext cx="4176464" cy="4176464"/>
          </a:xfrm>
          <a:prstGeom prst="ellipse">
            <a:avLst/>
          </a:prstGeom>
          <a:blipFill>
            <a:blip r:embed="rId4">
              <a:extLst>
                <a:ext uri="{BEBA8EAE-BF5A-486C-A8C5-ECC9F3942E4B}">
                  <a14:imgProps xmlns:a14="http://schemas.microsoft.com/office/drawing/2010/main">
                    <a14:imgLayer r:embed="rId5">
                      <a14:imgEffect>
                        <a14:brightnessContrast contrast="18000"/>
                      </a14:imgEffect>
                    </a14:imgLayer>
                  </a14:imgProps>
                </a:ext>
                <a:ext uri="{28A0092B-C50C-407E-A947-70E740481C1C}">
                  <a14:useLocalDpi xmlns:a14="http://schemas.microsoft.com/office/drawing/2010/main" val="0"/>
                </a:ext>
              </a:extLst>
            </a:blip>
            <a:srcRect/>
            <a:stretch>
              <a:fillRect l="-31034" t="-2392" r="-31034" b="-75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212F4142-5E28-6A42-B0AE-26DFBAB0AE9C}"/>
              </a:ext>
            </a:extLst>
          </p:cNvPr>
          <p:cNvSpPr txBox="1"/>
          <p:nvPr/>
        </p:nvSpPr>
        <p:spPr>
          <a:xfrm>
            <a:off x="4932040" y="1419622"/>
            <a:ext cx="3744416"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ea typeface="Open Sans" panose="020B0606030504020204" pitchFamily="34" charset="0"/>
                <a:cs typeface="Arial" panose="020B0604020202020204" pitchFamily="34" charset="0"/>
              </a:rPr>
              <a:t>How Much CO</a:t>
            </a:r>
            <a:r>
              <a:rPr lang="en-US" sz="3600" b="1" baseline="-25000" dirty="0">
                <a:solidFill>
                  <a:schemeClr val="bg1"/>
                </a:solidFill>
                <a:latin typeface="Arial" panose="020B0604020202020204" pitchFamily="34" charset="0"/>
                <a:ea typeface="Open Sans" panose="020B0606030504020204" pitchFamily="34" charset="0"/>
                <a:cs typeface="Arial" panose="020B0604020202020204" pitchFamily="34" charset="0"/>
              </a:rPr>
              <a:t>2</a:t>
            </a:r>
            <a:r>
              <a:rPr lang="en-US" sz="3600" b="1" dirty="0">
                <a:solidFill>
                  <a:schemeClr val="bg1"/>
                </a:solidFill>
                <a:latin typeface="Arial" panose="020B0604020202020204" pitchFamily="34" charset="0"/>
                <a:ea typeface="Open Sans" panose="020B0606030504020204" pitchFamily="34" charset="0"/>
                <a:cs typeface="Arial" panose="020B0604020202020204" pitchFamily="34" charset="0"/>
              </a:rPr>
              <a:t> Can Be Saved?</a:t>
            </a:r>
            <a:endParaRPr lang="en-US" sz="36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B0847AD5-C3B3-C348-9D4B-08858F25FA99}"/>
              </a:ext>
            </a:extLst>
          </p:cNvPr>
          <p:cNvSpPr txBox="1"/>
          <p:nvPr/>
        </p:nvSpPr>
        <p:spPr>
          <a:xfrm>
            <a:off x="1835696" y="4274971"/>
            <a:ext cx="917239" cy="276999"/>
          </a:xfrm>
          <a:prstGeom prst="rect">
            <a:avLst/>
          </a:prstGeom>
          <a:noFill/>
        </p:spPr>
        <p:txBody>
          <a:bodyPr wrap="none" rtlCol="0">
            <a:spAutoFit/>
          </a:bodyPr>
          <a:lstStyle/>
          <a:p>
            <a:r>
              <a:rPr lang="en-US" sz="1200" dirty="0">
                <a:solidFill>
                  <a:schemeClr val="bg1"/>
                </a:solidFill>
              </a:rPr>
              <a:t>725 Ponce</a:t>
            </a:r>
          </a:p>
        </p:txBody>
      </p:sp>
    </p:spTree>
    <p:extLst>
      <p:ext uri="{BB962C8B-B14F-4D97-AF65-F5344CB8AC3E}">
        <p14:creationId xmlns:p14="http://schemas.microsoft.com/office/powerpoint/2010/main" val="2701109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xmlns="" id="{595C7D9B-F237-5E4C-BFFD-955C9E239683}"/>
              </a:ext>
            </a:extLst>
          </p:cNvPr>
          <p:cNvSpPr txBox="1">
            <a:spLocks/>
          </p:cNvSpPr>
          <p:nvPr/>
        </p:nvSpPr>
        <p:spPr>
          <a:xfrm>
            <a:off x="686745" y="390222"/>
            <a:ext cx="7732348"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725 Ponce – Atlanta, GA </a:t>
            </a:r>
            <a:endParaRPr lang="en-US" dirty="0"/>
          </a:p>
        </p:txBody>
      </p:sp>
      <p:sp>
        <p:nvSpPr>
          <p:cNvPr id="22" name="Rectangle 21">
            <a:extLst>
              <a:ext uri="{FF2B5EF4-FFF2-40B4-BE49-F238E27FC236}">
                <a16:creationId xmlns:a16="http://schemas.microsoft.com/office/drawing/2014/main" xmlns="" id="{E54F5067-7984-8E47-9D07-60F97A45B1EB}"/>
              </a:ext>
            </a:extLst>
          </p:cNvPr>
          <p:cNvSpPr/>
          <p:nvPr/>
        </p:nvSpPr>
        <p:spPr>
          <a:xfrm>
            <a:off x="10272" y="3488852"/>
            <a:ext cx="9144002" cy="1264426"/>
          </a:xfrm>
          <a:prstGeom prst="rect">
            <a:avLst/>
          </a:prstGeom>
          <a:pattFill prst="pct90">
            <a:fgClr>
              <a:srgbClr val="E27F1C"/>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a:extLst>
              <a:ext uri="{FF2B5EF4-FFF2-40B4-BE49-F238E27FC236}">
                <a16:creationId xmlns:a16="http://schemas.microsoft.com/office/drawing/2014/main" xmlns="" id="{BB52E872-53E6-0843-BA48-83163F5F4005}"/>
              </a:ext>
            </a:extLst>
          </p:cNvPr>
          <p:cNvSpPr txBox="1">
            <a:spLocks/>
          </p:cNvSpPr>
          <p:nvPr/>
        </p:nvSpPr>
        <p:spPr>
          <a:xfrm>
            <a:off x="2093059" y="3520674"/>
            <a:ext cx="6871429" cy="11466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400" dirty="0">
                <a:solidFill>
                  <a:schemeClr val="bg1"/>
                </a:solidFill>
                <a:latin typeface="Arial" panose="020B0604020202020204" pitchFamily="34" charset="0"/>
                <a:ea typeface="Calibri"/>
                <a:cs typeface="Arial" panose="020B0604020202020204" pitchFamily="34" charset="0"/>
                <a:sym typeface="Calibri"/>
              </a:rPr>
              <a:t>“</a:t>
            </a:r>
            <a:r>
              <a:rPr lang="en-CA" sz="1400" dirty="0" err="1">
                <a:solidFill>
                  <a:schemeClr val="bg1"/>
                </a:solidFill>
                <a:latin typeface="Arial" panose="020B0604020202020204" pitchFamily="34" charset="0"/>
                <a:cs typeface="Arial" panose="020B0604020202020204" pitchFamily="34" charset="0"/>
              </a:rPr>
              <a:t>Uzun+Case</a:t>
            </a:r>
            <a:r>
              <a:rPr lang="en-CA" sz="1400" dirty="0">
                <a:solidFill>
                  <a:schemeClr val="bg1"/>
                </a:solidFill>
                <a:latin typeface="Arial" panose="020B0604020202020204" pitchFamily="34" charset="0"/>
                <a:cs typeface="Arial" panose="020B0604020202020204" pitchFamily="34" charset="0"/>
              </a:rPr>
              <a:t>, with input from Thomas Concrete, specified the CarbonCure Technology to reduce the carbon footprint of 725 Ponce. We’re proud to have saved 1.5 million lbs of CO₂ while maintaining our high-quality standards for concrete.</a:t>
            </a:r>
            <a:r>
              <a:rPr lang="en-US" sz="1400" dirty="0">
                <a:solidFill>
                  <a:schemeClr val="bg1"/>
                </a:solidFill>
                <a:latin typeface="Arial" panose="020B0604020202020204" pitchFamily="34" charset="0"/>
                <a:ea typeface="Calibri"/>
                <a:cs typeface="Arial" panose="020B0604020202020204" pitchFamily="34" charset="0"/>
                <a:sym typeface="Calibri"/>
              </a:rPr>
              <a:t>”</a:t>
            </a:r>
          </a:p>
          <a:p>
            <a:pPr marL="0" lvl="0" indent="0" algn="r">
              <a:spcBef>
                <a:spcPts val="0"/>
              </a:spcBef>
              <a:buNone/>
            </a:pPr>
            <a:r>
              <a:rPr lang="en-US" sz="1200" dirty="0">
                <a:solidFill>
                  <a:schemeClr val="bg1"/>
                </a:solidFill>
                <a:latin typeface="Arial" panose="020B0604020202020204" pitchFamily="34" charset="0"/>
                <a:ea typeface="Calibri"/>
                <a:cs typeface="Arial" panose="020B0604020202020204" pitchFamily="34" charset="0"/>
                <a:sym typeface="Calibri"/>
              </a:rPr>
              <a:t>-</a:t>
            </a:r>
            <a:r>
              <a:rPr lang="en-CA" sz="1200" b="1" dirty="0">
                <a:solidFill>
                  <a:schemeClr val="bg1"/>
                </a:solidFill>
              </a:rPr>
              <a:t>Rob </a:t>
            </a:r>
            <a:r>
              <a:rPr lang="en-CA" sz="1200" b="1" dirty="0" err="1">
                <a:solidFill>
                  <a:schemeClr val="bg1"/>
                </a:solidFill>
              </a:rPr>
              <a:t>Weilacher</a:t>
            </a:r>
            <a:r>
              <a:rPr lang="en-CA" sz="1200" dirty="0">
                <a:solidFill>
                  <a:schemeClr val="bg1"/>
                </a:solidFill>
              </a:rPr>
              <a:t/>
            </a:r>
            <a:br>
              <a:rPr lang="en-CA" sz="1200" dirty="0">
                <a:solidFill>
                  <a:schemeClr val="bg1"/>
                </a:solidFill>
              </a:rPr>
            </a:br>
            <a:r>
              <a:rPr lang="en-CA" sz="1200" dirty="0">
                <a:solidFill>
                  <a:schemeClr val="bg1"/>
                </a:solidFill>
              </a:rPr>
              <a:t>Engineer of Record, </a:t>
            </a:r>
            <a:r>
              <a:rPr lang="en-CA" sz="1200" dirty="0" err="1">
                <a:solidFill>
                  <a:schemeClr val="bg1"/>
                </a:solidFill>
              </a:rPr>
              <a:t>Uzun+Case</a:t>
            </a:r>
            <a:endParaRPr lang="en-US" sz="1200"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01237812-DF0F-7E4B-981A-9823F2E5E661}"/>
              </a:ext>
            </a:extLst>
          </p:cNvPr>
          <p:cNvGrpSpPr/>
          <p:nvPr/>
        </p:nvGrpSpPr>
        <p:grpSpPr>
          <a:xfrm>
            <a:off x="876783" y="3579862"/>
            <a:ext cx="1030921" cy="1012106"/>
            <a:chOff x="971600" y="1586549"/>
            <a:chExt cx="1139716" cy="1118916"/>
          </a:xfrm>
        </p:grpSpPr>
        <p:sp>
          <p:nvSpPr>
            <p:cNvPr id="29" name="Oval 28">
              <a:extLst>
                <a:ext uri="{FF2B5EF4-FFF2-40B4-BE49-F238E27FC236}">
                  <a16:creationId xmlns:a16="http://schemas.microsoft.com/office/drawing/2014/main" xmlns="" id="{0A52DC5A-FAAA-6741-9163-6BD582F0D017}"/>
                </a:ext>
              </a:extLst>
            </p:cNvPr>
            <p:cNvSpPr/>
            <p:nvPr/>
          </p:nvSpPr>
          <p:spPr>
            <a:xfrm>
              <a:off x="971600" y="1586549"/>
              <a:ext cx="1139716" cy="1118916"/>
            </a:xfrm>
            <a:prstGeom prst="ellipse">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02FC3532-DE6D-154A-8B7E-42CC88955B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4388" y="1613481"/>
              <a:ext cx="1099150" cy="1067456"/>
            </a:xfrm>
            <a:prstGeom prst="ellipse">
              <a:avLst/>
            </a:prstGeom>
            <a:ln>
              <a:noFill/>
            </a:ln>
          </p:spPr>
        </p:pic>
      </p:grpSp>
      <p:pic>
        <p:nvPicPr>
          <p:cNvPr id="6" name="Picture 5" descr="A tall building&#10;&#10;Description automatically generated">
            <a:extLst>
              <a:ext uri="{FF2B5EF4-FFF2-40B4-BE49-F238E27FC236}">
                <a16:creationId xmlns:a16="http://schemas.microsoft.com/office/drawing/2014/main" xmlns="" id="{8C057DA9-9817-BB49-96E2-514ECC527549}"/>
              </a:ext>
            </a:extLst>
          </p:cNvPr>
          <p:cNvPicPr>
            <a:picLocks noChangeAspect="1"/>
          </p:cNvPicPr>
          <p:nvPr/>
        </p:nvPicPr>
        <p:blipFill rotWithShape="1">
          <a:blip r:embed="rId4">
            <a:extLst>
              <a:ext uri="{28A0092B-C50C-407E-A947-70E740481C1C}">
                <a14:useLocalDpi xmlns:a14="http://schemas.microsoft.com/office/drawing/2010/main" val="0"/>
              </a:ext>
            </a:extLst>
          </a:blip>
          <a:srcRect l="19209" r="9925"/>
          <a:stretch/>
        </p:blipFill>
        <p:spPr>
          <a:xfrm>
            <a:off x="3755779" y="1248322"/>
            <a:ext cx="2747239" cy="2170024"/>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xmlns="" id="{5700B319-6628-6841-9258-CA783DF512FA}"/>
              </a:ext>
            </a:extLst>
          </p:cNvPr>
          <p:cNvSpPr txBox="1"/>
          <p:nvPr/>
        </p:nvSpPr>
        <p:spPr>
          <a:xfrm>
            <a:off x="746829" y="889438"/>
            <a:ext cx="7612180" cy="282590"/>
          </a:xfrm>
          <a:prstGeom prst="rect">
            <a:avLst/>
          </a:prstGeom>
        </p:spPr>
        <p:txBody>
          <a:bodyPr anchor="t"/>
          <a:lstStyle>
            <a:defPPr>
              <a:defRPr lang="en-US"/>
            </a:defPPr>
            <a:lvl1pPr lvl="0" indent="0">
              <a:spcBef>
                <a:spcPct val="20000"/>
              </a:spcBef>
              <a:buFont typeface="Arial" pitchFamily="34" charset="0"/>
              <a:buNone/>
              <a:defRPr sz="1200">
                <a:solidFill>
                  <a:srgbClr val="E27F1C"/>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400" dirty="0"/>
              <a:t>360,000 square foot commercial high-rise</a:t>
            </a:r>
          </a:p>
        </p:txBody>
      </p:sp>
      <p:pic>
        <p:nvPicPr>
          <p:cNvPr id="26" name="Google Shape;357;p60">
            <a:extLst>
              <a:ext uri="{FF2B5EF4-FFF2-40B4-BE49-F238E27FC236}">
                <a16:creationId xmlns:a16="http://schemas.microsoft.com/office/drawing/2014/main" xmlns="" id="{7B0FC2E2-8001-1D45-8326-C8E231D7803A}"/>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contrast="17000"/>
                    </a14:imgEffect>
                  </a14:imgLayer>
                </a14:imgProps>
              </a:ext>
            </a:extLst>
          </a:blip>
          <a:srcRect l="3573" r="6063"/>
          <a:stretch/>
        </p:blipFill>
        <p:spPr>
          <a:xfrm>
            <a:off x="811960" y="1248322"/>
            <a:ext cx="2890175" cy="2170025"/>
          </a:xfrm>
          <a:prstGeom prst="rect">
            <a:avLst/>
          </a:prstGeom>
          <a:noFill/>
          <a:ln w="9525" cap="flat" cmpd="sng">
            <a:noFill/>
            <a:prstDash val="solid"/>
            <a:round/>
            <a:headEnd type="none" w="sm" len="sm"/>
            <a:tailEnd type="none" w="sm" len="sm"/>
          </a:ln>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xmlns="" id="{7FBCD8FC-3D79-F548-97C8-50392608DFBF}"/>
              </a:ext>
            </a:extLst>
          </p:cNvPr>
          <p:cNvGrpSpPr/>
          <p:nvPr/>
        </p:nvGrpSpPr>
        <p:grpSpPr>
          <a:xfrm>
            <a:off x="6560571" y="1307187"/>
            <a:ext cx="2532541" cy="1953210"/>
            <a:chOff x="5949132" y="1257014"/>
            <a:chExt cx="2940360" cy="2155931"/>
          </a:xfrm>
          <a:effectLst/>
        </p:grpSpPr>
        <p:sp>
          <p:nvSpPr>
            <p:cNvPr id="37" name="Rectangle 36">
              <a:extLst>
                <a:ext uri="{FF2B5EF4-FFF2-40B4-BE49-F238E27FC236}">
                  <a16:creationId xmlns:a16="http://schemas.microsoft.com/office/drawing/2014/main" xmlns="" id="{77805BCE-B7F6-B442-9ACC-685A302CF14B}"/>
                </a:ext>
              </a:extLst>
            </p:cNvPr>
            <p:cNvSpPr/>
            <p:nvPr/>
          </p:nvSpPr>
          <p:spPr>
            <a:xfrm>
              <a:off x="5952120" y="1268093"/>
              <a:ext cx="354048" cy="2136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ontent Placeholder 2">
              <a:extLst>
                <a:ext uri="{FF2B5EF4-FFF2-40B4-BE49-F238E27FC236}">
                  <a16:creationId xmlns:a16="http://schemas.microsoft.com/office/drawing/2014/main" xmlns="" id="{03A6A7CA-91B9-3040-AF1F-22CB4C8925FC}"/>
                </a:ext>
              </a:extLst>
            </p:cNvPr>
            <p:cNvSpPr txBox="1">
              <a:spLocks/>
            </p:cNvSpPr>
            <p:nvPr/>
          </p:nvSpPr>
          <p:spPr>
            <a:xfrm>
              <a:off x="6300191" y="1257014"/>
              <a:ext cx="2589301" cy="2147818"/>
            </a:xfrm>
            <a:prstGeom prst="rect">
              <a:avLst/>
            </a:prstGeom>
            <a:solidFill>
              <a:schemeClr val="bg1">
                <a:lumMod val="95000"/>
              </a:schemeClr>
            </a:solidFill>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Supplier </a:t>
              </a:r>
              <a:r>
                <a:rPr lang="en-CA" sz="1200" dirty="0">
                  <a:solidFill>
                    <a:schemeClr val="tx1">
                      <a:lumMod val="75000"/>
                      <a:lumOff val="25000"/>
                    </a:schemeClr>
                  </a:solidFill>
                  <a:latin typeface="Arial" panose="020B0604020202020204" pitchFamily="34" charset="0"/>
                  <a:cs typeface="Arial" panose="020B0604020202020204" pitchFamily="34" charset="0"/>
                </a:rPr>
                <a:t>Thomas Concrete</a:t>
              </a: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Architect </a:t>
              </a:r>
              <a:r>
                <a:rPr lang="en-CA" sz="1200" dirty="0">
                  <a:solidFill>
                    <a:schemeClr val="tx1">
                      <a:lumMod val="75000"/>
                      <a:lumOff val="25000"/>
                    </a:schemeClr>
                  </a:solidFill>
                  <a:latin typeface="Arial" panose="020B0604020202020204" pitchFamily="34" charset="0"/>
                  <a:cs typeface="Arial" panose="020B0604020202020204" pitchFamily="34" charset="0"/>
                </a:rPr>
                <a:t>Cooper Carry</a:t>
              </a:r>
              <a:br>
                <a:rPr lang="en-CA" sz="1200" dirty="0">
                  <a:solidFill>
                    <a:schemeClr val="tx1">
                      <a:lumMod val="75000"/>
                      <a:lumOff val="25000"/>
                    </a:schemeClr>
                  </a:solidFill>
                  <a:latin typeface="Arial" panose="020B0604020202020204" pitchFamily="34" charset="0"/>
                  <a:cs typeface="Arial" panose="020B0604020202020204" pitchFamily="34" charset="0"/>
                </a:rPr>
              </a:br>
              <a:endParaRPr lang="en-CA" sz="12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Engineer</a:t>
              </a:r>
              <a:r>
                <a:rPr lang="en-CA" sz="1200" dirty="0">
                  <a:solidFill>
                    <a:schemeClr val="tx1">
                      <a:lumMod val="75000"/>
                      <a:lumOff val="25000"/>
                    </a:schemeClr>
                  </a:solidFill>
                  <a:latin typeface="Arial" panose="020B0604020202020204" pitchFamily="34" charset="0"/>
                  <a:cs typeface="Arial" panose="020B0604020202020204" pitchFamily="34" charset="0"/>
                </a:rPr>
                <a:t> </a:t>
              </a:r>
              <a:r>
                <a:rPr lang="en-CA" sz="1200" dirty="0" err="1">
                  <a:solidFill>
                    <a:schemeClr val="tx1">
                      <a:lumMod val="75000"/>
                      <a:lumOff val="25000"/>
                    </a:schemeClr>
                  </a:solidFill>
                  <a:latin typeface="Arial" panose="020B0604020202020204" pitchFamily="34" charset="0"/>
                  <a:cs typeface="Arial" panose="020B0604020202020204" pitchFamily="34" charset="0"/>
                </a:rPr>
                <a:t>Uzun+Case</a:t>
              </a:r>
              <a:r>
                <a:rPr lang="en-CA" sz="1200" dirty="0">
                  <a:solidFill>
                    <a:schemeClr val="tx1">
                      <a:lumMod val="75000"/>
                      <a:lumOff val="25000"/>
                    </a:schemeClr>
                  </a:solidFill>
                  <a:latin typeface="Arial" panose="020B0604020202020204" pitchFamily="34" charset="0"/>
                  <a:cs typeface="Arial" panose="020B0604020202020204" pitchFamily="34" charset="0"/>
                </a:rPr>
                <a:t/>
              </a:r>
              <a:br>
                <a:rPr lang="en-CA" sz="1200" dirty="0">
                  <a:solidFill>
                    <a:schemeClr val="tx1">
                      <a:lumMod val="75000"/>
                      <a:lumOff val="25000"/>
                    </a:schemeClr>
                  </a:solidFill>
                  <a:latin typeface="Arial" panose="020B0604020202020204" pitchFamily="34" charset="0"/>
                  <a:cs typeface="Arial" panose="020B0604020202020204" pitchFamily="34" charset="0"/>
                </a:rPr>
              </a:br>
              <a:endParaRPr lang="en-CA" sz="12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Contractor </a:t>
              </a:r>
              <a:r>
                <a:rPr lang="en-CA" sz="1200" dirty="0" err="1">
                  <a:solidFill>
                    <a:schemeClr val="tx1">
                      <a:lumMod val="75000"/>
                      <a:lumOff val="25000"/>
                    </a:schemeClr>
                  </a:solidFill>
                  <a:latin typeface="Arial" panose="020B0604020202020204" pitchFamily="34" charset="0"/>
                  <a:cs typeface="Arial" panose="020B0604020202020204" pitchFamily="34" charset="0"/>
                </a:rPr>
                <a:t>Brasfield</a:t>
              </a:r>
              <a:r>
                <a:rPr lang="en-CA" sz="1200" dirty="0">
                  <a:solidFill>
                    <a:schemeClr val="tx1">
                      <a:lumMod val="75000"/>
                      <a:lumOff val="25000"/>
                    </a:schemeClr>
                  </a:solidFill>
                  <a:latin typeface="Arial" panose="020B0604020202020204" pitchFamily="34" charset="0"/>
                  <a:cs typeface="Arial" panose="020B0604020202020204" pitchFamily="34" charset="0"/>
                </a:rPr>
                <a:t> &amp; </a:t>
              </a:r>
              <a:r>
                <a:rPr lang="en-CA" sz="1200" dirty="0" err="1">
                  <a:solidFill>
                    <a:schemeClr val="tx1">
                      <a:lumMod val="75000"/>
                      <a:lumOff val="25000"/>
                    </a:schemeClr>
                  </a:solidFill>
                  <a:latin typeface="Arial" panose="020B0604020202020204" pitchFamily="34" charset="0"/>
                  <a:cs typeface="Arial" panose="020B0604020202020204" pitchFamily="34" charset="0"/>
                </a:rPr>
                <a:t>Gorrie</a:t>
              </a:r>
              <a:endParaRPr lang="en-CA" sz="12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CO</a:t>
              </a:r>
              <a:r>
                <a:rPr lang="en-CA" sz="1200" b="1" baseline="-25000" dirty="0">
                  <a:solidFill>
                    <a:schemeClr val="tx1">
                      <a:lumMod val="75000"/>
                      <a:lumOff val="25000"/>
                    </a:schemeClr>
                  </a:solidFill>
                  <a:latin typeface="Arial" panose="020B0604020202020204" pitchFamily="34" charset="0"/>
                  <a:cs typeface="Arial" panose="020B0604020202020204" pitchFamily="34" charset="0"/>
                </a:rPr>
                <a:t>2</a:t>
              </a:r>
              <a:r>
                <a:rPr lang="en-CA" sz="1200" b="1" dirty="0">
                  <a:solidFill>
                    <a:schemeClr val="tx1">
                      <a:lumMod val="75000"/>
                      <a:lumOff val="25000"/>
                    </a:schemeClr>
                  </a:solidFill>
                  <a:latin typeface="Arial" panose="020B0604020202020204" pitchFamily="34" charset="0"/>
                  <a:cs typeface="Arial" panose="020B0604020202020204" pitchFamily="34" charset="0"/>
                </a:rPr>
                <a:t> Savings </a:t>
              </a:r>
              <a:r>
                <a:rPr lang="en-CA" sz="1200" dirty="0">
                  <a:solidFill>
                    <a:schemeClr val="tx1">
                      <a:lumMod val="75000"/>
                      <a:lumOff val="25000"/>
                    </a:schemeClr>
                  </a:solidFill>
                  <a:latin typeface="Arial" panose="020B0604020202020204" pitchFamily="34" charset="0"/>
                  <a:cs typeface="Arial" panose="020B0604020202020204" pitchFamily="34" charset="0"/>
                </a:rPr>
                <a:t>1.5 million lbs</a:t>
              </a:r>
              <a:endParaRPr lang="en-CA" sz="12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9" name="Picture 38" descr="A close up of a logo&#10;&#10;Description automatically generated">
              <a:extLst>
                <a:ext uri="{FF2B5EF4-FFF2-40B4-BE49-F238E27FC236}">
                  <a16:creationId xmlns:a16="http://schemas.microsoft.com/office/drawing/2014/main" xmlns="" id="{3291BAED-2DFD-6948-9B0E-9A7133A4B3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9132" y="1704876"/>
              <a:ext cx="354048" cy="335669"/>
            </a:xfrm>
            <a:prstGeom prst="rect">
              <a:avLst/>
            </a:prstGeom>
          </p:spPr>
        </p:pic>
        <p:pic>
          <p:nvPicPr>
            <p:cNvPr id="40" name="Picture 39">
              <a:extLst>
                <a:ext uri="{FF2B5EF4-FFF2-40B4-BE49-F238E27FC236}">
                  <a16:creationId xmlns:a16="http://schemas.microsoft.com/office/drawing/2014/main" xmlns="" id="{09527223-B688-CD42-BDD6-583D3E62225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949132" y="2612832"/>
              <a:ext cx="354048" cy="335669"/>
            </a:xfrm>
            <a:prstGeom prst="rect">
              <a:avLst/>
            </a:prstGeom>
          </p:spPr>
        </p:pic>
        <p:pic>
          <p:nvPicPr>
            <p:cNvPr id="41" name="Picture 40" descr="A picture containing drawing&#10;&#10;Description automatically generated">
              <a:extLst>
                <a:ext uri="{FF2B5EF4-FFF2-40B4-BE49-F238E27FC236}">
                  <a16:creationId xmlns:a16="http://schemas.microsoft.com/office/drawing/2014/main" xmlns="" id="{5B9C4835-59CA-3443-A5F5-012A02CD7C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9132" y="2167913"/>
              <a:ext cx="354048" cy="335669"/>
            </a:xfrm>
            <a:prstGeom prst="rect">
              <a:avLst/>
            </a:prstGeom>
          </p:spPr>
        </p:pic>
        <p:pic>
          <p:nvPicPr>
            <p:cNvPr id="42" name="Picture 41" descr="A close up of a logo&#10;&#10;Description automatically generated">
              <a:extLst>
                <a:ext uri="{FF2B5EF4-FFF2-40B4-BE49-F238E27FC236}">
                  <a16:creationId xmlns:a16="http://schemas.microsoft.com/office/drawing/2014/main" xmlns="" id="{BB008CC6-A3EA-9C42-9569-36F7339A78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53473" y="3077277"/>
              <a:ext cx="354048" cy="335668"/>
            </a:xfrm>
            <a:prstGeom prst="rect">
              <a:avLst/>
            </a:prstGeom>
          </p:spPr>
        </p:pic>
        <p:pic>
          <p:nvPicPr>
            <p:cNvPr id="43" name="Picture 42" descr="A picture containing graphics, drawing&#10;&#10;Description automatically generated">
              <a:extLst>
                <a:ext uri="{FF2B5EF4-FFF2-40B4-BE49-F238E27FC236}">
                  <a16:creationId xmlns:a16="http://schemas.microsoft.com/office/drawing/2014/main" xmlns="" id="{76F63637-EEC2-BE40-B99F-A6F8168AA0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53672" y="1263495"/>
              <a:ext cx="354048" cy="338838"/>
            </a:xfrm>
            <a:prstGeom prst="rect">
              <a:avLst/>
            </a:prstGeom>
          </p:spPr>
        </p:pic>
      </p:grpSp>
      <p:sp>
        <p:nvSpPr>
          <p:cNvPr id="25" name="Rectangle 24">
            <a:extLst>
              <a:ext uri="{FF2B5EF4-FFF2-40B4-BE49-F238E27FC236}">
                <a16:creationId xmlns:a16="http://schemas.microsoft.com/office/drawing/2014/main" xmlns="" id="{EECA607C-EE9A-0546-A12A-1D872853DE8F}"/>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xmlns="" id="{FA1625AC-0AB8-5B4D-AD5D-28B392044A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35" name="Rectangle 34">
            <a:extLst>
              <a:ext uri="{FF2B5EF4-FFF2-40B4-BE49-F238E27FC236}">
                <a16:creationId xmlns:a16="http://schemas.microsoft.com/office/drawing/2014/main" xmlns="" id="{8C6589CF-48A3-394B-9426-FBF603C71A47}"/>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ooter Placeholder 4">
            <a:extLst>
              <a:ext uri="{FF2B5EF4-FFF2-40B4-BE49-F238E27FC236}">
                <a16:creationId xmlns:a16="http://schemas.microsoft.com/office/drawing/2014/main" xmlns="" id="{A0F24050-1B29-AB4B-8750-6EC44CC98C49}"/>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45" name="Slide Number Placeholder 5">
            <a:extLst>
              <a:ext uri="{FF2B5EF4-FFF2-40B4-BE49-F238E27FC236}">
                <a16:creationId xmlns:a16="http://schemas.microsoft.com/office/drawing/2014/main" xmlns="" id="{3F8C6212-4211-F54A-BB10-36B24FA2E38A}"/>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24</a:t>
            </a:fld>
            <a:endParaRPr lang="en-US" sz="800" dirty="0"/>
          </a:p>
        </p:txBody>
      </p:sp>
    </p:spTree>
    <p:extLst>
      <p:ext uri="{BB962C8B-B14F-4D97-AF65-F5344CB8AC3E}">
        <p14:creationId xmlns:p14="http://schemas.microsoft.com/office/powerpoint/2010/main" val="245467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CC93A254-43A7-5F4B-9760-D9C80B64B92C}"/>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E1F2F461-1396-4043-8483-A4F793936E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8" name="Rectangle 17">
            <a:extLst>
              <a:ext uri="{FF2B5EF4-FFF2-40B4-BE49-F238E27FC236}">
                <a16:creationId xmlns:a16="http://schemas.microsoft.com/office/drawing/2014/main" xmlns="" id="{51406CDD-4821-3C4F-B49E-4B6771A5E219}"/>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4">
            <a:extLst>
              <a:ext uri="{FF2B5EF4-FFF2-40B4-BE49-F238E27FC236}">
                <a16:creationId xmlns:a16="http://schemas.microsoft.com/office/drawing/2014/main" xmlns="" id="{EB63BC24-D61E-1E43-9C87-5AA4F4843FAD}"/>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20" name="Slide Number Placeholder 5">
            <a:extLst>
              <a:ext uri="{FF2B5EF4-FFF2-40B4-BE49-F238E27FC236}">
                <a16:creationId xmlns:a16="http://schemas.microsoft.com/office/drawing/2014/main" xmlns="" id="{A38534E8-959C-3042-A963-651963264E95}"/>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25</a:t>
            </a:fld>
            <a:endParaRPr lang="en-US" sz="800" dirty="0"/>
          </a:p>
        </p:txBody>
      </p:sp>
      <p:sp>
        <p:nvSpPr>
          <p:cNvPr id="21" name="Text Placeholder 2">
            <a:extLst>
              <a:ext uri="{FF2B5EF4-FFF2-40B4-BE49-F238E27FC236}">
                <a16:creationId xmlns:a16="http://schemas.microsoft.com/office/drawing/2014/main" xmlns="" id="{595C7D9B-F237-5E4C-BFFD-955C9E239683}"/>
              </a:ext>
            </a:extLst>
          </p:cNvPr>
          <p:cNvSpPr txBox="1">
            <a:spLocks/>
          </p:cNvSpPr>
          <p:nvPr/>
        </p:nvSpPr>
        <p:spPr>
          <a:xfrm>
            <a:off x="686744" y="390222"/>
            <a:ext cx="7845695"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McDonald’s Flagship – Chicago, IL</a:t>
            </a:r>
            <a:endParaRPr lang="en-US" dirty="0"/>
          </a:p>
        </p:txBody>
      </p:sp>
      <p:sp>
        <p:nvSpPr>
          <p:cNvPr id="22" name="Rectangle 21">
            <a:extLst>
              <a:ext uri="{FF2B5EF4-FFF2-40B4-BE49-F238E27FC236}">
                <a16:creationId xmlns:a16="http://schemas.microsoft.com/office/drawing/2014/main" xmlns="" id="{E54F5067-7984-8E47-9D07-60F97A45B1EB}"/>
              </a:ext>
            </a:extLst>
          </p:cNvPr>
          <p:cNvSpPr/>
          <p:nvPr/>
        </p:nvSpPr>
        <p:spPr>
          <a:xfrm>
            <a:off x="-2" y="3555329"/>
            <a:ext cx="9144002" cy="1128507"/>
          </a:xfrm>
          <a:prstGeom prst="rect">
            <a:avLst/>
          </a:prstGeom>
          <a:pattFill prst="pct90">
            <a:fgClr>
              <a:srgbClr val="E27F1C"/>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a:extLst>
              <a:ext uri="{FF2B5EF4-FFF2-40B4-BE49-F238E27FC236}">
                <a16:creationId xmlns:a16="http://schemas.microsoft.com/office/drawing/2014/main" xmlns="" id="{BB52E872-53E6-0843-BA48-83163F5F4005}"/>
              </a:ext>
            </a:extLst>
          </p:cNvPr>
          <p:cNvSpPr txBox="1">
            <a:spLocks/>
          </p:cNvSpPr>
          <p:nvPr/>
        </p:nvSpPr>
        <p:spPr>
          <a:xfrm>
            <a:off x="2054133" y="3633316"/>
            <a:ext cx="6950154" cy="9079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400" dirty="0">
                <a:solidFill>
                  <a:schemeClr val="bg1"/>
                </a:solidFill>
                <a:latin typeface="Arial" panose="020B0604020202020204" pitchFamily="34" charset="0"/>
                <a:cs typeface="Arial" panose="020B0604020202020204" pitchFamily="34" charset="0"/>
              </a:rPr>
              <a:t>“From the beginning, McDonald’s knew they wanted this project to be sustainable. CarbonCure turned out to be a great answer to McDonald’s.”</a:t>
            </a:r>
          </a:p>
          <a:p>
            <a:pPr marL="0" indent="0" algn="r">
              <a:buNone/>
            </a:pPr>
            <a:r>
              <a:rPr lang="en-US" sz="1200" b="1" dirty="0">
                <a:solidFill>
                  <a:schemeClr val="bg1"/>
                </a:solidFill>
                <a:latin typeface="Arial" panose="020B0604020202020204" pitchFamily="34" charset="0"/>
                <a:cs typeface="Arial" panose="020B0604020202020204" pitchFamily="34" charset="0"/>
              </a:rPr>
              <a:t>-Carol Ross Barney</a:t>
            </a:r>
          </a:p>
          <a:p>
            <a:pPr marL="0" indent="0" algn="r">
              <a:buNone/>
            </a:pPr>
            <a:r>
              <a:rPr lang="en-US" sz="1200" dirty="0">
                <a:solidFill>
                  <a:schemeClr val="bg1"/>
                </a:solidFill>
                <a:latin typeface="Arial" panose="020B0604020202020204" pitchFamily="34" charset="0"/>
                <a:cs typeface="Arial" panose="020B0604020202020204" pitchFamily="34" charset="0"/>
              </a:rPr>
              <a:t>Principal Designer, Ross Barney Architects</a:t>
            </a:r>
          </a:p>
          <a:p>
            <a:pPr marL="0" indent="0" algn="just">
              <a:buNone/>
            </a:pPr>
            <a:endParaRPr lang="en-US" sz="1400"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01237812-DF0F-7E4B-981A-9823F2E5E661}"/>
              </a:ext>
            </a:extLst>
          </p:cNvPr>
          <p:cNvGrpSpPr/>
          <p:nvPr/>
        </p:nvGrpSpPr>
        <p:grpSpPr>
          <a:xfrm>
            <a:off x="908866" y="3579862"/>
            <a:ext cx="1020022" cy="1014907"/>
            <a:chOff x="971600" y="1586548"/>
            <a:chExt cx="1139716" cy="1134001"/>
          </a:xfrm>
        </p:grpSpPr>
        <p:sp>
          <p:nvSpPr>
            <p:cNvPr id="29" name="Oval 28">
              <a:extLst>
                <a:ext uri="{FF2B5EF4-FFF2-40B4-BE49-F238E27FC236}">
                  <a16:creationId xmlns:a16="http://schemas.microsoft.com/office/drawing/2014/main" xmlns="" id="{0A52DC5A-FAAA-6741-9163-6BD582F0D017}"/>
                </a:ext>
              </a:extLst>
            </p:cNvPr>
            <p:cNvSpPr/>
            <p:nvPr/>
          </p:nvSpPr>
          <p:spPr>
            <a:xfrm>
              <a:off x="971600" y="1586548"/>
              <a:ext cx="1139716" cy="1134001"/>
            </a:xfrm>
            <a:prstGeom prst="ellipse">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02FC3532-DE6D-154A-8B7E-42CC88955B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996932" y="1600804"/>
              <a:ext cx="1089051" cy="1105487"/>
            </a:xfrm>
            <a:prstGeom prst="ellipse">
              <a:avLst/>
            </a:prstGeom>
            <a:ln>
              <a:noFill/>
            </a:ln>
          </p:spPr>
        </p:pic>
      </p:grpSp>
      <p:pic>
        <p:nvPicPr>
          <p:cNvPr id="6" name="Picture 5">
            <a:extLst>
              <a:ext uri="{FF2B5EF4-FFF2-40B4-BE49-F238E27FC236}">
                <a16:creationId xmlns:a16="http://schemas.microsoft.com/office/drawing/2014/main" xmlns="" id="{8C057DA9-9817-BB49-96E2-514ECC5275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526"/>
          <a:stretch/>
        </p:blipFill>
        <p:spPr>
          <a:xfrm>
            <a:off x="860503" y="1226009"/>
            <a:ext cx="4935633" cy="2199457"/>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xmlns="" id="{5700B319-6628-6841-9258-CA783DF512FA}"/>
              </a:ext>
            </a:extLst>
          </p:cNvPr>
          <p:cNvSpPr txBox="1"/>
          <p:nvPr/>
        </p:nvSpPr>
        <p:spPr>
          <a:xfrm>
            <a:off x="746829" y="889438"/>
            <a:ext cx="7612180" cy="282590"/>
          </a:xfrm>
          <a:prstGeom prst="rect">
            <a:avLst/>
          </a:prstGeom>
        </p:spPr>
        <p:txBody>
          <a:bodyPr anchor="t"/>
          <a:lstStyle>
            <a:defPPr>
              <a:defRPr lang="en-US"/>
            </a:defPPr>
            <a:lvl1pPr lvl="0" indent="0">
              <a:spcBef>
                <a:spcPct val="20000"/>
              </a:spcBef>
              <a:buFont typeface="Arial" pitchFamily="34" charset="0"/>
              <a:buNone/>
              <a:defRPr sz="1200">
                <a:solidFill>
                  <a:srgbClr val="E27F1C"/>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400" dirty="0"/>
              <a:t>‘Experience the Future’ restaurant</a:t>
            </a:r>
          </a:p>
        </p:txBody>
      </p:sp>
      <p:grpSp>
        <p:nvGrpSpPr>
          <p:cNvPr id="3" name="Group 2">
            <a:extLst>
              <a:ext uri="{FF2B5EF4-FFF2-40B4-BE49-F238E27FC236}">
                <a16:creationId xmlns:a16="http://schemas.microsoft.com/office/drawing/2014/main" xmlns="" id="{AC476FEC-13AC-3440-A18E-A68E7CAFB791}"/>
              </a:ext>
            </a:extLst>
          </p:cNvPr>
          <p:cNvGrpSpPr/>
          <p:nvPr/>
        </p:nvGrpSpPr>
        <p:grpSpPr>
          <a:xfrm>
            <a:off x="6156176" y="1454595"/>
            <a:ext cx="2848111" cy="1742284"/>
            <a:chOff x="6219315" y="1450708"/>
            <a:chExt cx="2848111" cy="1742284"/>
          </a:xfrm>
          <a:effectLst>
            <a:outerShdw blurRad="50800" dist="38100" dir="2700000" algn="tl" rotWithShape="0">
              <a:prstClr val="black">
                <a:alpha val="40000"/>
              </a:prstClr>
            </a:outerShdw>
          </a:effectLst>
        </p:grpSpPr>
        <p:sp>
          <p:nvSpPr>
            <p:cNvPr id="30" name="Rectangle 29">
              <a:extLst>
                <a:ext uri="{FF2B5EF4-FFF2-40B4-BE49-F238E27FC236}">
                  <a16:creationId xmlns:a16="http://schemas.microsoft.com/office/drawing/2014/main" xmlns="" id="{0F3E067D-1797-A84C-AF5A-A415A0B8DF4D}"/>
                </a:ext>
              </a:extLst>
            </p:cNvPr>
            <p:cNvSpPr/>
            <p:nvPr/>
          </p:nvSpPr>
          <p:spPr>
            <a:xfrm>
              <a:off x="6219315" y="1458480"/>
              <a:ext cx="354049" cy="17345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xmlns="" id="{F304CEAC-11C6-7545-89A4-AFE1DEE4BC64}"/>
                </a:ext>
              </a:extLst>
            </p:cNvPr>
            <p:cNvSpPr txBox="1">
              <a:spLocks/>
            </p:cNvSpPr>
            <p:nvPr/>
          </p:nvSpPr>
          <p:spPr>
            <a:xfrm>
              <a:off x="6564952" y="1458482"/>
              <a:ext cx="2502474" cy="1734510"/>
            </a:xfrm>
            <a:prstGeom prst="rect">
              <a:avLst/>
            </a:prstGeom>
            <a:solidFill>
              <a:schemeClr val="bg1">
                <a:lumMod val="95000"/>
              </a:schemeClr>
            </a:solidFill>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Supplier </a:t>
              </a:r>
              <a:r>
                <a:rPr lang="en-CA" sz="1200" dirty="0">
                  <a:solidFill>
                    <a:schemeClr val="tx1">
                      <a:lumMod val="75000"/>
                      <a:lumOff val="25000"/>
                    </a:schemeClr>
                  </a:solidFill>
                  <a:latin typeface="Arial" panose="020B0604020202020204" pitchFamily="34" charset="0"/>
                  <a:cs typeface="Arial" panose="020B0604020202020204" pitchFamily="34" charset="0"/>
                </a:rPr>
                <a:t>Ozinga</a:t>
              </a:r>
            </a:p>
            <a:p>
              <a:pPr marL="0" indent="0">
                <a:buNone/>
              </a:pP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Project Size </a:t>
              </a:r>
              <a:r>
                <a:rPr lang="en-CA" sz="1200" dirty="0">
                  <a:solidFill>
                    <a:schemeClr val="tx1">
                      <a:lumMod val="75000"/>
                      <a:lumOff val="25000"/>
                    </a:schemeClr>
                  </a:solidFill>
                  <a:latin typeface="Arial" panose="020B0604020202020204" pitchFamily="34" charset="0"/>
                  <a:cs typeface="Arial" panose="020B0604020202020204" pitchFamily="34" charset="0"/>
                </a:rPr>
                <a:t>19,000 square feet</a:t>
              </a: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Architect </a:t>
              </a:r>
              <a:r>
                <a:rPr lang="en-CA" sz="1200" dirty="0">
                  <a:solidFill>
                    <a:schemeClr val="tx1">
                      <a:lumMod val="75000"/>
                      <a:lumOff val="25000"/>
                    </a:schemeClr>
                  </a:solidFill>
                  <a:latin typeface="Arial" panose="020B0604020202020204" pitchFamily="34" charset="0"/>
                  <a:cs typeface="Arial" panose="020B0604020202020204" pitchFamily="34" charset="0"/>
                </a:rPr>
                <a:t>Ross Barney Architects</a:t>
              </a:r>
              <a:br>
                <a:rPr lang="en-CA" sz="1200" dirty="0">
                  <a:solidFill>
                    <a:schemeClr val="tx1">
                      <a:lumMod val="75000"/>
                      <a:lumOff val="25000"/>
                    </a:schemeClr>
                  </a:solidFill>
                  <a:latin typeface="Arial" panose="020B0604020202020204" pitchFamily="34" charset="0"/>
                  <a:cs typeface="Arial" panose="020B0604020202020204" pitchFamily="34" charset="0"/>
                </a:rPr>
              </a:b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CO</a:t>
              </a:r>
              <a:r>
                <a:rPr lang="en-CA" sz="1200" b="1" baseline="-25000" dirty="0">
                  <a:solidFill>
                    <a:schemeClr val="tx1">
                      <a:lumMod val="75000"/>
                      <a:lumOff val="25000"/>
                    </a:schemeClr>
                  </a:solidFill>
                  <a:latin typeface="Arial" panose="020B0604020202020204" pitchFamily="34" charset="0"/>
                  <a:cs typeface="Arial" panose="020B0604020202020204" pitchFamily="34" charset="0"/>
                </a:rPr>
                <a:t>2</a:t>
              </a:r>
              <a:r>
                <a:rPr lang="en-CA" sz="1200" b="1" dirty="0">
                  <a:solidFill>
                    <a:schemeClr val="tx1">
                      <a:lumMod val="75000"/>
                      <a:lumOff val="25000"/>
                    </a:schemeClr>
                  </a:solidFill>
                  <a:latin typeface="Arial" panose="020B0604020202020204" pitchFamily="34" charset="0"/>
                  <a:cs typeface="Arial" panose="020B0604020202020204" pitchFamily="34" charset="0"/>
                </a:rPr>
                <a:t> Savings </a:t>
              </a:r>
              <a:r>
                <a:rPr lang="en-CA" sz="1200" dirty="0">
                  <a:solidFill>
                    <a:schemeClr val="tx1">
                      <a:lumMod val="75000"/>
                      <a:lumOff val="25000"/>
                    </a:schemeClr>
                  </a:solidFill>
                  <a:latin typeface="Arial" panose="020B0604020202020204" pitchFamily="34" charset="0"/>
                  <a:cs typeface="Arial" panose="020B0604020202020204" pitchFamily="34" charset="0"/>
                </a:rPr>
                <a:t>30,000 lbs</a:t>
              </a:r>
              <a:endParaRPr lang="en-CA" sz="12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3" name="Picture 22" descr="A close up of a logo&#10;&#10;Description automatically generated">
              <a:extLst>
                <a:ext uri="{FF2B5EF4-FFF2-40B4-BE49-F238E27FC236}">
                  <a16:creationId xmlns:a16="http://schemas.microsoft.com/office/drawing/2014/main" xmlns="" id="{4B9DFDAD-8341-F643-B54B-B124CE449F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9316" y="2300201"/>
              <a:ext cx="354049" cy="354049"/>
            </a:xfrm>
            <a:prstGeom prst="rect">
              <a:avLst/>
            </a:prstGeom>
          </p:spPr>
        </p:pic>
        <p:pic>
          <p:nvPicPr>
            <p:cNvPr id="25" name="Picture 24" descr="A close up of a logo&#10;&#10;Description automatically generated">
              <a:extLst>
                <a:ext uri="{FF2B5EF4-FFF2-40B4-BE49-F238E27FC236}">
                  <a16:creationId xmlns:a16="http://schemas.microsoft.com/office/drawing/2014/main" xmlns="" id="{A2C49B77-BFA3-4C4B-A34A-B32E017BD1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9316" y="2721757"/>
              <a:ext cx="354049" cy="354049"/>
            </a:xfrm>
            <a:prstGeom prst="rect">
              <a:avLst/>
            </a:prstGeom>
          </p:spPr>
        </p:pic>
        <p:pic>
          <p:nvPicPr>
            <p:cNvPr id="26" name="Picture 25" descr="A picture containing graphics, drawing&#10;&#10;Description automatically generated">
              <a:extLst>
                <a:ext uri="{FF2B5EF4-FFF2-40B4-BE49-F238E27FC236}">
                  <a16:creationId xmlns:a16="http://schemas.microsoft.com/office/drawing/2014/main" xmlns="" id="{782D6212-29D1-C846-8A51-C1CF72A50D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0432" y="1450708"/>
              <a:ext cx="354049" cy="354049"/>
            </a:xfrm>
            <a:prstGeom prst="rect">
              <a:avLst/>
            </a:prstGeom>
          </p:spPr>
        </p:pic>
        <p:pic>
          <p:nvPicPr>
            <p:cNvPr id="28" name="Picture 27">
              <a:extLst>
                <a:ext uri="{FF2B5EF4-FFF2-40B4-BE49-F238E27FC236}">
                  <a16:creationId xmlns:a16="http://schemas.microsoft.com/office/drawing/2014/main" xmlns="" id="{E6531668-4577-B546-9E7B-0040D483412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219316" y="1881131"/>
              <a:ext cx="354049" cy="354049"/>
            </a:xfrm>
            <a:prstGeom prst="rect">
              <a:avLst/>
            </a:prstGeom>
          </p:spPr>
        </p:pic>
      </p:grpSp>
    </p:spTree>
    <p:extLst>
      <p:ext uri="{BB962C8B-B14F-4D97-AF65-F5344CB8AC3E}">
        <p14:creationId xmlns:p14="http://schemas.microsoft.com/office/powerpoint/2010/main" val="24573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CC93A254-43A7-5F4B-9760-D9C80B64B92C}"/>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E1F2F461-1396-4043-8483-A4F793936E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8" name="Rectangle 17">
            <a:extLst>
              <a:ext uri="{FF2B5EF4-FFF2-40B4-BE49-F238E27FC236}">
                <a16:creationId xmlns:a16="http://schemas.microsoft.com/office/drawing/2014/main" xmlns="" id="{51406CDD-4821-3C4F-B49E-4B6771A5E219}"/>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4">
            <a:extLst>
              <a:ext uri="{FF2B5EF4-FFF2-40B4-BE49-F238E27FC236}">
                <a16:creationId xmlns:a16="http://schemas.microsoft.com/office/drawing/2014/main" xmlns="" id="{EB63BC24-D61E-1E43-9C87-5AA4F4843FAD}"/>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20" name="Slide Number Placeholder 5">
            <a:extLst>
              <a:ext uri="{FF2B5EF4-FFF2-40B4-BE49-F238E27FC236}">
                <a16:creationId xmlns:a16="http://schemas.microsoft.com/office/drawing/2014/main" xmlns="" id="{A38534E8-959C-3042-A963-651963264E95}"/>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26</a:t>
            </a:fld>
            <a:endParaRPr lang="en-US" sz="800" dirty="0"/>
          </a:p>
        </p:txBody>
      </p:sp>
      <p:sp>
        <p:nvSpPr>
          <p:cNvPr id="21" name="Text Placeholder 2">
            <a:extLst>
              <a:ext uri="{FF2B5EF4-FFF2-40B4-BE49-F238E27FC236}">
                <a16:creationId xmlns:a16="http://schemas.microsoft.com/office/drawing/2014/main" xmlns="" id="{595C7D9B-F237-5E4C-BFFD-955C9E239683}"/>
              </a:ext>
            </a:extLst>
          </p:cNvPr>
          <p:cNvSpPr txBox="1">
            <a:spLocks/>
          </p:cNvSpPr>
          <p:nvPr/>
        </p:nvSpPr>
        <p:spPr>
          <a:xfrm>
            <a:off x="686744" y="390222"/>
            <a:ext cx="7845695"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RBC Centre – Halifax, NS</a:t>
            </a:r>
            <a:endParaRPr lang="en-US" dirty="0"/>
          </a:p>
        </p:txBody>
      </p:sp>
      <p:sp>
        <p:nvSpPr>
          <p:cNvPr id="22" name="Rectangle 21">
            <a:extLst>
              <a:ext uri="{FF2B5EF4-FFF2-40B4-BE49-F238E27FC236}">
                <a16:creationId xmlns:a16="http://schemas.microsoft.com/office/drawing/2014/main" xmlns="" id="{E54F5067-7984-8E47-9D07-60F97A45B1EB}"/>
              </a:ext>
            </a:extLst>
          </p:cNvPr>
          <p:cNvSpPr/>
          <p:nvPr/>
        </p:nvSpPr>
        <p:spPr>
          <a:xfrm>
            <a:off x="-2" y="3531473"/>
            <a:ext cx="9144002" cy="1128507"/>
          </a:xfrm>
          <a:prstGeom prst="rect">
            <a:avLst/>
          </a:prstGeom>
          <a:pattFill prst="pct90">
            <a:fgClr>
              <a:srgbClr val="E27F1C"/>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a:extLst>
              <a:ext uri="{FF2B5EF4-FFF2-40B4-BE49-F238E27FC236}">
                <a16:creationId xmlns:a16="http://schemas.microsoft.com/office/drawing/2014/main" xmlns="" id="{BB52E872-53E6-0843-BA48-83163F5F4005}"/>
              </a:ext>
            </a:extLst>
          </p:cNvPr>
          <p:cNvSpPr txBox="1">
            <a:spLocks/>
          </p:cNvSpPr>
          <p:nvPr/>
        </p:nvSpPr>
        <p:spPr>
          <a:xfrm>
            <a:off x="2054132" y="3626635"/>
            <a:ext cx="6925500" cy="11466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400" dirty="0">
                <a:solidFill>
                  <a:schemeClr val="bg1"/>
                </a:solidFill>
                <a:latin typeface="Arial" panose="020B0604020202020204" pitchFamily="34" charset="0"/>
                <a:cs typeface="Arial" panose="020B0604020202020204" pitchFamily="34" charset="0"/>
              </a:rPr>
              <a:t>“The CarbonCure concrete that arrived at the Multi-Pad Arena had an excellent finish and met all of our fresh properties criteria.”</a:t>
            </a:r>
          </a:p>
          <a:p>
            <a:pPr marL="0" indent="0" algn="r">
              <a:buNone/>
            </a:pPr>
            <a:r>
              <a:rPr lang="en-US" sz="1200" b="1" dirty="0">
                <a:solidFill>
                  <a:schemeClr val="bg1"/>
                </a:solidFill>
                <a:latin typeface="Arial" panose="020B0604020202020204" pitchFamily="34" charset="0"/>
                <a:cs typeface="Arial" panose="020B0604020202020204" pitchFamily="34" charset="0"/>
              </a:rPr>
              <a:t>-Roland Doucet, P.Eng., LEED AP</a:t>
            </a:r>
          </a:p>
          <a:p>
            <a:pPr marL="0" indent="0" algn="r">
              <a:buNone/>
            </a:pPr>
            <a:r>
              <a:rPr lang="en-US" sz="1200" dirty="0">
                <a:solidFill>
                  <a:schemeClr val="bg1"/>
                </a:solidFill>
                <a:latin typeface="Arial" panose="020B0604020202020204" pitchFamily="34" charset="0"/>
                <a:cs typeface="Arial" panose="020B0604020202020204" pitchFamily="34" charset="0"/>
              </a:rPr>
              <a:t>Construction Manager, Ellis Don</a:t>
            </a:r>
          </a:p>
          <a:p>
            <a:pPr marL="0" indent="0" algn="just">
              <a:buNone/>
            </a:pPr>
            <a:endParaRPr lang="en-US" sz="1400"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01237812-DF0F-7E4B-981A-9823F2E5E661}"/>
              </a:ext>
            </a:extLst>
          </p:cNvPr>
          <p:cNvGrpSpPr/>
          <p:nvPr/>
        </p:nvGrpSpPr>
        <p:grpSpPr>
          <a:xfrm>
            <a:off x="908866" y="3579862"/>
            <a:ext cx="998838" cy="1014907"/>
            <a:chOff x="971600" y="1586548"/>
            <a:chExt cx="1139716" cy="1134001"/>
          </a:xfrm>
        </p:grpSpPr>
        <p:sp>
          <p:nvSpPr>
            <p:cNvPr id="29" name="Oval 28">
              <a:extLst>
                <a:ext uri="{FF2B5EF4-FFF2-40B4-BE49-F238E27FC236}">
                  <a16:creationId xmlns:a16="http://schemas.microsoft.com/office/drawing/2014/main" xmlns="" id="{0A52DC5A-FAAA-6741-9163-6BD582F0D017}"/>
                </a:ext>
              </a:extLst>
            </p:cNvPr>
            <p:cNvSpPr/>
            <p:nvPr/>
          </p:nvSpPr>
          <p:spPr>
            <a:xfrm>
              <a:off x="971600" y="1586548"/>
              <a:ext cx="1139716" cy="1134001"/>
            </a:xfrm>
            <a:prstGeom prst="ellipse">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02FC3532-DE6D-154A-8B7E-42CC88955B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65" t="12913" r="10574" b="3826"/>
            <a:stretch/>
          </p:blipFill>
          <p:spPr>
            <a:xfrm flipH="1">
              <a:off x="1008351" y="1616597"/>
              <a:ext cx="1066214" cy="1092697"/>
            </a:xfrm>
            <a:prstGeom prst="ellipse">
              <a:avLst/>
            </a:prstGeom>
            <a:ln>
              <a:noFill/>
            </a:ln>
          </p:spPr>
        </p:pic>
      </p:grpSp>
      <p:pic>
        <p:nvPicPr>
          <p:cNvPr id="6" name="Picture 5">
            <a:extLst>
              <a:ext uri="{FF2B5EF4-FFF2-40B4-BE49-F238E27FC236}">
                <a16:creationId xmlns:a16="http://schemas.microsoft.com/office/drawing/2014/main" xmlns="" id="{8C057DA9-9817-BB49-96E2-514ECC5275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36" t="12427" b="25242"/>
          <a:stretch/>
        </p:blipFill>
        <p:spPr>
          <a:xfrm>
            <a:off x="827584" y="1292600"/>
            <a:ext cx="5328592" cy="2090081"/>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xmlns="" id="{5700B319-6628-6841-9258-CA783DF512FA}"/>
              </a:ext>
            </a:extLst>
          </p:cNvPr>
          <p:cNvSpPr txBox="1"/>
          <p:nvPr/>
        </p:nvSpPr>
        <p:spPr>
          <a:xfrm>
            <a:off x="746829" y="889438"/>
            <a:ext cx="7612180" cy="282590"/>
          </a:xfrm>
          <a:prstGeom prst="rect">
            <a:avLst/>
          </a:prstGeom>
        </p:spPr>
        <p:txBody>
          <a:bodyPr anchor="t"/>
          <a:lstStyle>
            <a:defPPr>
              <a:defRPr lang="en-US"/>
            </a:defPPr>
            <a:lvl1pPr lvl="0" indent="0">
              <a:spcBef>
                <a:spcPct val="20000"/>
              </a:spcBef>
              <a:buFont typeface="Arial" pitchFamily="34" charset="0"/>
              <a:buNone/>
              <a:defRPr sz="1200">
                <a:solidFill>
                  <a:srgbClr val="E27F1C"/>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400" dirty="0"/>
              <a:t>175,000 square foot sports complex</a:t>
            </a:r>
          </a:p>
        </p:txBody>
      </p:sp>
      <p:grpSp>
        <p:nvGrpSpPr>
          <p:cNvPr id="3" name="Group 2">
            <a:extLst>
              <a:ext uri="{FF2B5EF4-FFF2-40B4-BE49-F238E27FC236}">
                <a16:creationId xmlns:a16="http://schemas.microsoft.com/office/drawing/2014/main" xmlns="" id="{A900281C-5EAD-7245-A7BB-EFD4EB6968AA}"/>
              </a:ext>
            </a:extLst>
          </p:cNvPr>
          <p:cNvGrpSpPr/>
          <p:nvPr/>
        </p:nvGrpSpPr>
        <p:grpSpPr>
          <a:xfrm>
            <a:off x="6444208" y="1469779"/>
            <a:ext cx="2535424" cy="1735721"/>
            <a:chOff x="6596972" y="1483890"/>
            <a:chExt cx="2535424" cy="1735721"/>
          </a:xfrm>
          <a:effectLst>
            <a:outerShdw blurRad="50800" dist="38100" dir="2700000" algn="tl" rotWithShape="0">
              <a:prstClr val="black">
                <a:alpha val="40000"/>
              </a:prstClr>
            </a:outerShdw>
          </a:effectLst>
        </p:grpSpPr>
        <p:sp>
          <p:nvSpPr>
            <p:cNvPr id="30" name="Rectangle 29">
              <a:extLst>
                <a:ext uri="{FF2B5EF4-FFF2-40B4-BE49-F238E27FC236}">
                  <a16:creationId xmlns:a16="http://schemas.microsoft.com/office/drawing/2014/main" xmlns="" id="{6ADE6644-FD88-BB4A-AA61-E6F8FF6E3452}"/>
                </a:ext>
              </a:extLst>
            </p:cNvPr>
            <p:cNvSpPr/>
            <p:nvPr/>
          </p:nvSpPr>
          <p:spPr>
            <a:xfrm>
              <a:off x="6596972" y="1483890"/>
              <a:ext cx="354049" cy="17345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xmlns="" id="{D6B049FE-D5C0-014E-B347-E0FA6156ECBB}"/>
                </a:ext>
              </a:extLst>
            </p:cNvPr>
            <p:cNvSpPr txBox="1">
              <a:spLocks/>
            </p:cNvSpPr>
            <p:nvPr/>
          </p:nvSpPr>
          <p:spPr>
            <a:xfrm>
              <a:off x="6948264" y="1485101"/>
              <a:ext cx="2184132" cy="1734510"/>
            </a:xfrm>
            <a:prstGeom prst="rect">
              <a:avLst/>
            </a:prstGeom>
            <a:solidFill>
              <a:schemeClr val="bg1">
                <a:lumMod val="95000"/>
              </a:schemeClr>
            </a:solidFill>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Supplier </a:t>
              </a:r>
              <a:r>
                <a:rPr lang="en-CA" sz="1200" dirty="0">
                  <a:solidFill>
                    <a:schemeClr val="tx1">
                      <a:lumMod val="75000"/>
                      <a:lumOff val="25000"/>
                    </a:schemeClr>
                  </a:solidFill>
                  <a:latin typeface="Arial" panose="020B0604020202020204" pitchFamily="34" charset="0"/>
                  <a:cs typeface="Arial" panose="020B0604020202020204" pitchFamily="34" charset="0"/>
                </a:rPr>
                <a:t>Quality Concrete</a:t>
              </a: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Architect </a:t>
              </a:r>
              <a:r>
                <a:rPr lang="en-CA" sz="1200" dirty="0">
                  <a:solidFill>
                    <a:schemeClr val="tx1">
                      <a:lumMod val="75000"/>
                      <a:lumOff val="25000"/>
                    </a:schemeClr>
                  </a:solidFill>
                  <a:latin typeface="Arial" panose="020B0604020202020204" pitchFamily="34" charset="0"/>
                  <a:cs typeface="Arial" panose="020B0604020202020204" pitchFamily="34" charset="0"/>
                </a:rPr>
                <a:t>Architecture49</a:t>
              </a:r>
              <a:br>
                <a:rPr lang="en-CA" sz="1200" dirty="0">
                  <a:solidFill>
                    <a:schemeClr val="tx1">
                      <a:lumMod val="75000"/>
                      <a:lumOff val="25000"/>
                    </a:schemeClr>
                  </a:solidFill>
                  <a:latin typeface="Arial" panose="020B0604020202020204" pitchFamily="34" charset="0"/>
                  <a:cs typeface="Arial" panose="020B0604020202020204" pitchFamily="34" charset="0"/>
                </a:rPr>
              </a:br>
              <a:endParaRPr lang="en-CA" sz="12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Contractor </a:t>
              </a:r>
              <a:r>
                <a:rPr lang="en-CA" sz="1200" dirty="0">
                  <a:solidFill>
                    <a:schemeClr val="tx1">
                      <a:lumMod val="75000"/>
                      <a:lumOff val="25000"/>
                    </a:schemeClr>
                  </a:solidFill>
                  <a:latin typeface="Arial" panose="020B0604020202020204" pitchFamily="34" charset="0"/>
                  <a:cs typeface="Arial" panose="020B0604020202020204" pitchFamily="34" charset="0"/>
                </a:rPr>
                <a:t>Ellis Don</a:t>
              </a:r>
            </a:p>
            <a:p>
              <a:pPr marL="0" indent="0">
                <a:buNone/>
              </a:pP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CA" sz="1200" b="1" dirty="0">
                  <a:solidFill>
                    <a:schemeClr val="tx1">
                      <a:lumMod val="75000"/>
                      <a:lumOff val="25000"/>
                    </a:schemeClr>
                  </a:solidFill>
                  <a:latin typeface="Arial" panose="020B0604020202020204" pitchFamily="34" charset="0"/>
                  <a:cs typeface="Arial" panose="020B0604020202020204" pitchFamily="34" charset="0"/>
                </a:rPr>
                <a:t>CO</a:t>
              </a:r>
              <a:r>
                <a:rPr lang="en-CA" sz="1200" b="1" baseline="-25000" dirty="0">
                  <a:solidFill>
                    <a:schemeClr val="tx1">
                      <a:lumMod val="75000"/>
                      <a:lumOff val="25000"/>
                    </a:schemeClr>
                  </a:solidFill>
                  <a:latin typeface="Arial" panose="020B0604020202020204" pitchFamily="34" charset="0"/>
                  <a:cs typeface="Arial" panose="020B0604020202020204" pitchFamily="34" charset="0"/>
                </a:rPr>
                <a:t>2</a:t>
              </a:r>
              <a:r>
                <a:rPr lang="en-CA" sz="1200" b="1" dirty="0">
                  <a:solidFill>
                    <a:schemeClr val="tx1">
                      <a:lumMod val="75000"/>
                      <a:lumOff val="25000"/>
                    </a:schemeClr>
                  </a:solidFill>
                  <a:latin typeface="Arial" panose="020B0604020202020204" pitchFamily="34" charset="0"/>
                  <a:cs typeface="Arial" panose="020B0604020202020204" pitchFamily="34" charset="0"/>
                </a:rPr>
                <a:t> Savings </a:t>
              </a:r>
              <a:r>
                <a:rPr lang="en-CA" sz="1200" dirty="0">
                  <a:solidFill>
                    <a:schemeClr val="tx1">
                      <a:lumMod val="75000"/>
                      <a:lumOff val="25000"/>
                    </a:schemeClr>
                  </a:solidFill>
                  <a:latin typeface="Arial" panose="020B0604020202020204" pitchFamily="34" charset="0"/>
                  <a:cs typeface="Arial" panose="020B0604020202020204" pitchFamily="34" charset="0"/>
                </a:rPr>
                <a:t>200,000 lbs</a:t>
              </a:r>
              <a:endParaRPr lang="en-CA" sz="12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xmlns="" id="{7737140B-9B6F-1841-A759-429DDA5B8E7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07514" y="2321458"/>
              <a:ext cx="354049" cy="354049"/>
            </a:xfrm>
            <a:prstGeom prst="rect">
              <a:avLst/>
            </a:prstGeom>
          </p:spPr>
        </p:pic>
        <p:pic>
          <p:nvPicPr>
            <p:cNvPr id="25" name="Picture 24" descr="A close up of a logo&#10;&#10;Description automatically generated">
              <a:extLst>
                <a:ext uri="{FF2B5EF4-FFF2-40B4-BE49-F238E27FC236}">
                  <a16:creationId xmlns:a16="http://schemas.microsoft.com/office/drawing/2014/main" xmlns="" id="{6132AECA-2361-4240-843E-C048865023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7513" y="2740242"/>
              <a:ext cx="354049" cy="354049"/>
            </a:xfrm>
            <a:prstGeom prst="rect">
              <a:avLst/>
            </a:prstGeom>
          </p:spPr>
        </p:pic>
        <p:pic>
          <p:nvPicPr>
            <p:cNvPr id="26" name="Picture 25" descr="A picture containing graphics, drawing&#10;&#10;Description automatically generated">
              <a:extLst>
                <a:ext uri="{FF2B5EF4-FFF2-40B4-BE49-F238E27FC236}">
                  <a16:creationId xmlns:a16="http://schemas.microsoft.com/office/drawing/2014/main" xmlns="" id="{1BC3CBAB-AFE3-AD4D-8D8D-503B74C932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514" y="1483890"/>
              <a:ext cx="354049" cy="354049"/>
            </a:xfrm>
            <a:prstGeom prst="rect">
              <a:avLst/>
            </a:prstGeom>
          </p:spPr>
        </p:pic>
        <p:pic>
          <p:nvPicPr>
            <p:cNvPr id="28" name="Picture 27">
              <a:extLst>
                <a:ext uri="{FF2B5EF4-FFF2-40B4-BE49-F238E27FC236}">
                  <a16:creationId xmlns:a16="http://schemas.microsoft.com/office/drawing/2014/main" xmlns="" id="{D7171021-2CDF-6346-9948-019F8382835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607514" y="1902674"/>
              <a:ext cx="354049" cy="354049"/>
            </a:xfrm>
            <a:prstGeom prst="rect">
              <a:avLst/>
            </a:prstGeom>
          </p:spPr>
        </p:pic>
      </p:grpSp>
    </p:spTree>
    <p:extLst>
      <p:ext uri="{BB962C8B-B14F-4D97-AF65-F5344CB8AC3E}">
        <p14:creationId xmlns:p14="http://schemas.microsoft.com/office/powerpoint/2010/main" val="276722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xmlns="" id="{595C7D9B-F237-5E4C-BFFD-955C9E239683}"/>
              </a:ext>
            </a:extLst>
          </p:cNvPr>
          <p:cNvSpPr txBox="1">
            <a:spLocks/>
          </p:cNvSpPr>
          <p:nvPr/>
        </p:nvSpPr>
        <p:spPr>
          <a:xfrm>
            <a:off x="686744" y="390222"/>
            <a:ext cx="7845695"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Kapolei Interchange – Honolulu, HI </a:t>
            </a:r>
            <a:endParaRPr lang="en-US" dirty="0"/>
          </a:p>
        </p:txBody>
      </p:sp>
      <p:sp>
        <p:nvSpPr>
          <p:cNvPr id="22" name="Rectangle 21">
            <a:extLst>
              <a:ext uri="{FF2B5EF4-FFF2-40B4-BE49-F238E27FC236}">
                <a16:creationId xmlns:a16="http://schemas.microsoft.com/office/drawing/2014/main" xmlns="" id="{E54F5067-7984-8E47-9D07-60F97A45B1EB}"/>
              </a:ext>
            </a:extLst>
          </p:cNvPr>
          <p:cNvSpPr/>
          <p:nvPr/>
        </p:nvSpPr>
        <p:spPr>
          <a:xfrm>
            <a:off x="0" y="3507854"/>
            <a:ext cx="9144002" cy="1146659"/>
          </a:xfrm>
          <a:prstGeom prst="rect">
            <a:avLst/>
          </a:prstGeom>
          <a:pattFill prst="pct90">
            <a:fgClr>
              <a:srgbClr val="E27F1C"/>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a:extLst>
              <a:ext uri="{FF2B5EF4-FFF2-40B4-BE49-F238E27FC236}">
                <a16:creationId xmlns:a16="http://schemas.microsoft.com/office/drawing/2014/main" xmlns="" id="{BB52E872-53E6-0843-BA48-83163F5F4005}"/>
              </a:ext>
            </a:extLst>
          </p:cNvPr>
          <p:cNvSpPr txBox="1">
            <a:spLocks/>
          </p:cNvSpPr>
          <p:nvPr/>
        </p:nvSpPr>
        <p:spPr>
          <a:xfrm>
            <a:off x="2054133" y="3606619"/>
            <a:ext cx="6367373" cy="11466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CA" sz="1200" dirty="0">
                <a:solidFill>
                  <a:schemeClr val="bg1"/>
                </a:solidFill>
                <a:latin typeface="Arial" panose="020B0604020202020204" pitchFamily="34" charset="0"/>
                <a:cs typeface="Arial" panose="020B0604020202020204" pitchFamily="34" charset="0"/>
              </a:rPr>
              <a:t>“</a:t>
            </a:r>
            <a:r>
              <a:rPr lang="en-CA" sz="1200" dirty="0" err="1">
                <a:solidFill>
                  <a:schemeClr val="bg1"/>
                </a:solidFill>
                <a:latin typeface="Arial" panose="020B0604020202020204" pitchFamily="34" charset="0"/>
                <a:cs typeface="Arial" panose="020B0604020202020204" pitchFamily="34" charset="0"/>
              </a:rPr>
              <a:t>Linkedin</a:t>
            </a:r>
            <a:r>
              <a:rPr lang="en-CA" sz="1200" dirty="0">
                <a:solidFill>
                  <a:schemeClr val="bg1"/>
                </a:solidFill>
                <a:latin typeface="Arial" panose="020B0604020202020204" pitchFamily="34" charset="0"/>
                <a:cs typeface="Arial" panose="020B0604020202020204" pitchFamily="34" charset="0"/>
              </a:rPr>
              <a:t> is proud to support environmental consciousness in the built environment. The design of our new headquarters campus incorporates sustainable concrete solutions, including CarbonCure Technologies through our local concrete experts, Central Concrete.“</a:t>
            </a:r>
          </a:p>
          <a:p>
            <a:pPr marL="0" indent="0" algn="r">
              <a:buNone/>
            </a:pPr>
            <a:r>
              <a:rPr lang="en-US" sz="1100" dirty="0">
                <a:solidFill>
                  <a:schemeClr val="bg1"/>
                </a:solidFill>
                <a:latin typeface="Arial" panose="020B0604020202020204" pitchFamily="34" charset="0"/>
                <a:cs typeface="Arial" panose="020B0604020202020204" pitchFamily="34" charset="0"/>
              </a:rPr>
              <a:t>-Jennifer Mitchell</a:t>
            </a:r>
          </a:p>
          <a:p>
            <a:pPr marL="0" indent="0" algn="r">
              <a:buNone/>
            </a:pPr>
            <a:r>
              <a:rPr lang="en-US" sz="1100" dirty="0">
                <a:solidFill>
                  <a:schemeClr val="bg1"/>
                </a:solidFill>
                <a:latin typeface="Arial" panose="020B0604020202020204" pitchFamily="34" charset="0"/>
                <a:cs typeface="Arial" panose="020B0604020202020204" pitchFamily="34" charset="0"/>
              </a:rPr>
              <a:t>Senior Project Manager, GWS Design + Build Team at LinkedIn</a:t>
            </a:r>
          </a:p>
          <a:p>
            <a:pPr marL="0" indent="0" algn="just">
              <a:buNone/>
            </a:pPr>
            <a:endParaRPr lang="en-US" sz="14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8C057DA9-9817-BB49-96E2-514ECC5275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0191" y="1268380"/>
            <a:ext cx="4464496" cy="2146392"/>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xmlns="" id="{5700B319-6628-6841-9258-CA783DF512FA}"/>
              </a:ext>
            </a:extLst>
          </p:cNvPr>
          <p:cNvSpPr txBox="1"/>
          <p:nvPr/>
        </p:nvSpPr>
        <p:spPr>
          <a:xfrm>
            <a:off x="746829" y="889438"/>
            <a:ext cx="7612180" cy="282590"/>
          </a:xfrm>
          <a:prstGeom prst="rect">
            <a:avLst/>
          </a:prstGeom>
        </p:spPr>
        <p:txBody>
          <a:bodyPr anchor="t"/>
          <a:lstStyle>
            <a:defPPr>
              <a:defRPr lang="en-US"/>
            </a:defPPr>
            <a:lvl1pPr lvl="0" indent="0">
              <a:spcBef>
                <a:spcPct val="20000"/>
              </a:spcBef>
              <a:buFont typeface="Arial" pitchFamily="34" charset="0"/>
              <a:buNone/>
              <a:defRPr sz="1200">
                <a:solidFill>
                  <a:srgbClr val="E27F1C"/>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400" dirty="0"/>
              <a:t>Concrete paving, Department of Transportation highway</a:t>
            </a:r>
          </a:p>
        </p:txBody>
      </p:sp>
      <p:pic>
        <p:nvPicPr>
          <p:cNvPr id="23" name="Picture 22">
            <a:extLst>
              <a:ext uri="{FF2B5EF4-FFF2-40B4-BE49-F238E27FC236}">
                <a16:creationId xmlns:a16="http://schemas.microsoft.com/office/drawing/2014/main" xmlns="" id="{CCDDD24E-E1C5-D344-BA80-A4A97FB7AA4B}"/>
              </a:ext>
            </a:extLst>
          </p:cNvPr>
          <p:cNvPicPr>
            <a:picLocks noChangeAspect="1"/>
          </p:cNvPicPr>
          <p:nvPr/>
        </p:nvPicPr>
        <p:blipFill rotWithShape="1">
          <a:blip r:embed="rId4"/>
          <a:srcRect t="2" b="-489"/>
          <a:stretch/>
        </p:blipFill>
        <p:spPr>
          <a:xfrm>
            <a:off x="6084168" y="1246777"/>
            <a:ext cx="1773564" cy="2180081"/>
          </a:xfrm>
          <a:prstGeom prst="rect">
            <a:avLst/>
          </a:prstGeom>
          <a:ln>
            <a:noFill/>
          </a:ln>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xmlns="" id="{D93EEDC7-008B-A64A-A741-3A96D2023C5D}"/>
              </a:ext>
            </a:extLst>
          </p:cNvPr>
          <p:cNvGrpSpPr/>
          <p:nvPr/>
        </p:nvGrpSpPr>
        <p:grpSpPr>
          <a:xfrm>
            <a:off x="899592" y="3569249"/>
            <a:ext cx="1020022" cy="1014907"/>
            <a:chOff x="908866" y="3579862"/>
            <a:chExt cx="1020022" cy="1014907"/>
          </a:xfrm>
        </p:grpSpPr>
        <p:grpSp>
          <p:nvGrpSpPr>
            <p:cNvPr id="4" name="Group 3">
              <a:extLst>
                <a:ext uri="{FF2B5EF4-FFF2-40B4-BE49-F238E27FC236}">
                  <a16:creationId xmlns:a16="http://schemas.microsoft.com/office/drawing/2014/main" xmlns="" id="{01237812-DF0F-7E4B-981A-9823F2E5E661}"/>
                </a:ext>
              </a:extLst>
            </p:cNvPr>
            <p:cNvGrpSpPr/>
            <p:nvPr/>
          </p:nvGrpSpPr>
          <p:grpSpPr>
            <a:xfrm>
              <a:off x="908866" y="3579862"/>
              <a:ext cx="1020022" cy="1014907"/>
              <a:chOff x="971600" y="1586548"/>
              <a:chExt cx="1139716" cy="1134001"/>
            </a:xfrm>
          </p:grpSpPr>
          <p:sp>
            <p:nvSpPr>
              <p:cNvPr id="29" name="Oval 28">
                <a:extLst>
                  <a:ext uri="{FF2B5EF4-FFF2-40B4-BE49-F238E27FC236}">
                    <a16:creationId xmlns:a16="http://schemas.microsoft.com/office/drawing/2014/main" xmlns="" id="{0A52DC5A-FAAA-6741-9163-6BD582F0D017}"/>
                  </a:ext>
                </a:extLst>
              </p:cNvPr>
              <p:cNvSpPr/>
              <p:nvPr/>
            </p:nvSpPr>
            <p:spPr>
              <a:xfrm>
                <a:off x="971600" y="1586548"/>
                <a:ext cx="1139716" cy="1134001"/>
              </a:xfrm>
              <a:prstGeom prst="ellipse">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02FC3532-DE6D-154A-8B7E-42CC88955B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95109" y="1612208"/>
                <a:ext cx="1092697" cy="1092697"/>
              </a:xfrm>
              <a:prstGeom prst="ellipse">
                <a:avLst/>
              </a:prstGeom>
              <a:ln>
                <a:noFill/>
              </a:ln>
            </p:spPr>
          </p:pic>
        </p:grpSp>
        <p:pic>
          <p:nvPicPr>
            <p:cNvPr id="27" name="Picture 26">
              <a:extLst>
                <a:ext uri="{FF2B5EF4-FFF2-40B4-BE49-F238E27FC236}">
                  <a16:creationId xmlns:a16="http://schemas.microsoft.com/office/drawing/2014/main" xmlns="" id="{130C35C2-4773-C947-A692-7A74D0FDAFFA}"/>
                </a:ext>
              </a:extLst>
            </p:cNvPr>
            <p:cNvPicPr>
              <a:picLocks noChangeAspect="1"/>
            </p:cNvPicPr>
            <p:nvPr/>
          </p:nvPicPr>
          <p:blipFill>
            <a:blip r:embed="rId6"/>
            <a:stretch>
              <a:fillRect/>
            </a:stretch>
          </p:blipFill>
          <p:spPr>
            <a:xfrm>
              <a:off x="940427" y="3602827"/>
              <a:ext cx="970572" cy="977942"/>
            </a:xfrm>
            <a:prstGeom prst="ellipse">
              <a:avLst/>
            </a:prstGeom>
          </p:spPr>
        </p:pic>
      </p:grpSp>
      <p:grpSp>
        <p:nvGrpSpPr>
          <p:cNvPr id="12" name="Group 11">
            <a:extLst>
              <a:ext uri="{FF2B5EF4-FFF2-40B4-BE49-F238E27FC236}">
                <a16:creationId xmlns:a16="http://schemas.microsoft.com/office/drawing/2014/main" xmlns="" id="{EE53B93B-2411-BD44-91FA-B6D5BCDD5A1E}"/>
              </a:ext>
            </a:extLst>
          </p:cNvPr>
          <p:cNvGrpSpPr/>
          <p:nvPr/>
        </p:nvGrpSpPr>
        <p:grpSpPr>
          <a:xfrm>
            <a:off x="0" y="3507854"/>
            <a:ext cx="9144002" cy="1128507"/>
            <a:chOff x="-2" y="4801395"/>
            <a:chExt cx="9144002" cy="1128507"/>
          </a:xfrm>
        </p:grpSpPr>
        <p:sp>
          <p:nvSpPr>
            <p:cNvPr id="16" name="Rectangle 15">
              <a:extLst>
                <a:ext uri="{FF2B5EF4-FFF2-40B4-BE49-F238E27FC236}">
                  <a16:creationId xmlns:a16="http://schemas.microsoft.com/office/drawing/2014/main" xmlns="" id="{CC93A254-43A7-5F4B-9760-D9C80B64B92C}"/>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E1F2F461-1396-4043-8483-A4F793936E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8" name="Rectangle 17">
              <a:extLst>
                <a:ext uri="{FF2B5EF4-FFF2-40B4-BE49-F238E27FC236}">
                  <a16:creationId xmlns:a16="http://schemas.microsoft.com/office/drawing/2014/main" xmlns="" id="{51406CDD-4821-3C4F-B49E-4B6771A5E219}"/>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4">
              <a:extLst>
                <a:ext uri="{FF2B5EF4-FFF2-40B4-BE49-F238E27FC236}">
                  <a16:creationId xmlns:a16="http://schemas.microsoft.com/office/drawing/2014/main" xmlns="" id="{EB63BC24-D61E-1E43-9C87-5AA4F4843FAD}"/>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20" name="Slide Number Placeholder 5">
              <a:extLst>
                <a:ext uri="{FF2B5EF4-FFF2-40B4-BE49-F238E27FC236}">
                  <a16:creationId xmlns:a16="http://schemas.microsoft.com/office/drawing/2014/main" xmlns="" id="{A38534E8-959C-3042-A963-651963264E95}"/>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27</a:t>
              </a:fld>
              <a:endParaRPr lang="en-US" sz="800" dirty="0"/>
            </a:p>
          </p:txBody>
        </p:sp>
        <p:sp>
          <p:nvSpPr>
            <p:cNvPr id="38" name="Rectangle 37">
              <a:extLst>
                <a:ext uri="{FF2B5EF4-FFF2-40B4-BE49-F238E27FC236}">
                  <a16:creationId xmlns:a16="http://schemas.microsoft.com/office/drawing/2014/main" xmlns="" id="{A36FF1F3-5283-C84C-8ED1-6AE477F3B696}"/>
                </a:ext>
              </a:extLst>
            </p:cNvPr>
            <p:cNvSpPr/>
            <p:nvPr/>
          </p:nvSpPr>
          <p:spPr>
            <a:xfrm>
              <a:off x="-2" y="4801395"/>
              <a:ext cx="9144002" cy="1128507"/>
            </a:xfrm>
            <a:prstGeom prst="rect">
              <a:avLst/>
            </a:prstGeom>
            <a:pattFill prst="pct90">
              <a:fgClr>
                <a:srgbClr val="E27F1C"/>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ubtitle 2">
              <a:extLst>
                <a:ext uri="{FF2B5EF4-FFF2-40B4-BE49-F238E27FC236}">
                  <a16:creationId xmlns:a16="http://schemas.microsoft.com/office/drawing/2014/main" xmlns="" id="{840F1CE2-DF86-C34B-A31D-C6EFCFD51CFC}"/>
                </a:ext>
              </a:extLst>
            </p:cNvPr>
            <p:cNvSpPr txBox="1">
              <a:spLocks/>
            </p:cNvSpPr>
            <p:nvPr/>
          </p:nvSpPr>
          <p:spPr>
            <a:xfrm>
              <a:off x="2063406" y="4900160"/>
              <a:ext cx="6880409" cy="7840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400" dirty="0">
                  <a:solidFill>
                    <a:schemeClr val="bg1"/>
                  </a:solidFill>
                  <a:latin typeface="Arial" panose="020B0604020202020204" pitchFamily="34" charset="0"/>
                  <a:cs typeface="Arial" panose="020B0604020202020204" pitchFamily="34" charset="0"/>
                </a:rPr>
                <a:t>“I am pleased to see HDOT moving ahead with CarbonCure, local concrete companies, and Hawaii Gas to reduce the levels of carbon dioxide emitted during the construction process.”</a:t>
              </a:r>
            </a:p>
            <a:p>
              <a:pPr marL="0" indent="0" algn="r">
                <a:buNone/>
              </a:pPr>
              <a:r>
                <a:rPr lang="en-US" sz="1200" b="1" dirty="0">
                  <a:solidFill>
                    <a:schemeClr val="bg1"/>
                  </a:solidFill>
                  <a:latin typeface="Arial" panose="020B0604020202020204" pitchFamily="34" charset="0"/>
                  <a:cs typeface="Arial" panose="020B0604020202020204" pitchFamily="34" charset="0"/>
                </a:rPr>
                <a:t>-</a:t>
              </a:r>
              <a:r>
                <a:rPr lang="en-US" sz="1200" b="1" dirty="0" err="1">
                  <a:solidFill>
                    <a:schemeClr val="bg1"/>
                  </a:solidFill>
                  <a:latin typeface="Arial" panose="020B0604020202020204" pitchFamily="34" charset="0"/>
                  <a:cs typeface="Arial" panose="020B0604020202020204" pitchFamily="34" charset="0"/>
                </a:rPr>
                <a:t>Hawaii’an</a:t>
              </a:r>
              <a:r>
                <a:rPr lang="en-US" sz="1200" b="1" dirty="0">
                  <a:solidFill>
                    <a:schemeClr val="bg1"/>
                  </a:solidFill>
                  <a:latin typeface="Arial" panose="020B0604020202020204" pitchFamily="34" charset="0"/>
                  <a:cs typeface="Arial" panose="020B0604020202020204" pitchFamily="34" charset="0"/>
                </a:rPr>
                <a:t> Governor David </a:t>
              </a:r>
              <a:r>
                <a:rPr lang="en-US" sz="1200" b="1" dirty="0" err="1">
                  <a:solidFill>
                    <a:schemeClr val="bg1"/>
                  </a:solidFill>
                  <a:latin typeface="Arial" panose="020B0604020202020204" pitchFamily="34" charset="0"/>
                  <a:cs typeface="Arial" panose="020B0604020202020204" pitchFamily="34" charset="0"/>
                </a:rPr>
                <a:t>Ige</a:t>
              </a:r>
              <a:endParaRPr lang="en-US" sz="1200" dirty="0">
                <a:solidFill>
                  <a:schemeClr val="bg1"/>
                </a:solidFill>
                <a:latin typeface="Arial" panose="020B0604020202020204" pitchFamily="34" charset="0"/>
                <a:cs typeface="Arial" panose="020B0604020202020204" pitchFamily="34" charset="0"/>
              </a:endParaRPr>
            </a:p>
            <a:p>
              <a:pPr marL="0" indent="0" algn="just">
                <a:buNone/>
              </a:pPr>
              <a:endParaRPr lang="en-US" sz="1400" dirty="0">
                <a:solidFill>
                  <a:schemeClr val="bg1"/>
                </a:solidFill>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xmlns="" id="{027DB9F2-8093-F24F-940E-D99777252F6D}"/>
                </a:ext>
              </a:extLst>
            </p:cNvPr>
            <p:cNvGrpSpPr/>
            <p:nvPr/>
          </p:nvGrpSpPr>
          <p:grpSpPr>
            <a:xfrm>
              <a:off x="908866" y="4849784"/>
              <a:ext cx="1020022" cy="1014907"/>
              <a:chOff x="971600" y="1586548"/>
              <a:chExt cx="1139716" cy="1134001"/>
            </a:xfrm>
          </p:grpSpPr>
          <p:sp>
            <p:nvSpPr>
              <p:cNvPr id="41" name="Oval 40">
                <a:extLst>
                  <a:ext uri="{FF2B5EF4-FFF2-40B4-BE49-F238E27FC236}">
                    <a16:creationId xmlns:a16="http://schemas.microsoft.com/office/drawing/2014/main" xmlns="" id="{1A469BB4-191E-284F-88C0-5F50CE2A637A}"/>
                  </a:ext>
                </a:extLst>
              </p:cNvPr>
              <p:cNvSpPr/>
              <p:nvPr/>
            </p:nvSpPr>
            <p:spPr>
              <a:xfrm>
                <a:off x="971600" y="1586548"/>
                <a:ext cx="1139716" cy="1134001"/>
              </a:xfrm>
              <a:prstGeom prst="ellipse">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xmlns="" id="{738FCAE4-DA75-C248-A820-2490947A8E6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95109" y="1612208"/>
                <a:ext cx="1092697" cy="1092697"/>
              </a:xfrm>
              <a:prstGeom prst="ellipse">
                <a:avLst/>
              </a:prstGeom>
              <a:ln>
                <a:noFill/>
              </a:ln>
            </p:spPr>
          </p:pic>
        </p:grpSp>
      </p:grpSp>
      <p:sp>
        <p:nvSpPr>
          <p:cNvPr id="43" name="Rectangle 42">
            <a:extLst>
              <a:ext uri="{FF2B5EF4-FFF2-40B4-BE49-F238E27FC236}">
                <a16:creationId xmlns:a16="http://schemas.microsoft.com/office/drawing/2014/main" xmlns="" id="{B77B9471-0F19-C248-A1DF-265C6181815F}"/>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xmlns="" id="{C2376C4C-E756-AF46-AC1B-E59D0C95B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45" name="Rectangle 44">
            <a:extLst>
              <a:ext uri="{FF2B5EF4-FFF2-40B4-BE49-F238E27FC236}">
                <a16:creationId xmlns:a16="http://schemas.microsoft.com/office/drawing/2014/main" xmlns="" id="{2EFFA11F-A6AE-3848-81BC-2CC8D4698FEC}"/>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ooter Placeholder 4">
            <a:extLst>
              <a:ext uri="{FF2B5EF4-FFF2-40B4-BE49-F238E27FC236}">
                <a16:creationId xmlns:a16="http://schemas.microsoft.com/office/drawing/2014/main" xmlns="" id="{8A289602-4E1F-B044-9EEF-0353407B4EC4}"/>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47" name="Slide Number Placeholder 5">
            <a:extLst>
              <a:ext uri="{FF2B5EF4-FFF2-40B4-BE49-F238E27FC236}">
                <a16:creationId xmlns:a16="http://schemas.microsoft.com/office/drawing/2014/main" xmlns="" id="{90B593DF-4BC0-E34A-B7A6-3E76511C89BD}"/>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27</a:t>
            </a:fld>
            <a:endParaRPr lang="en-US" sz="800" dirty="0"/>
          </a:p>
        </p:txBody>
      </p:sp>
    </p:spTree>
    <p:extLst>
      <p:ext uri="{BB962C8B-B14F-4D97-AF65-F5344CB8AC3E}">
        <p14:creationId xmlns:p14="http://schemas.microsoft.com/office/powerpoint/2010/main" val="94443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xmlns="" id="{24CFEAD9-0158-5F47-9EEB-FD16F300CBF5}"/>
              </a:ext>
            </a:extLst>
          </p:cNvPr>
          <p:cNvSpPr txBox="1"/>
          <p:nvPr/>
        </p:nvSpPr>
        <p:spPr>
          <a:xfrm>
            <a:off x="746829" y="889438"/>
            <a:ext cx="7612180" cy="282590"/>
          </a:xfrm>
          <a:prstGeom prst="rect">
            <a:avLst/>
          </a:prstGeom>
        </p:spPr>
        <p:txBody>
          <a:bodyPr anchor="t"/>
          <a:lstStyle>
            <a:defPPr>
              <a:defRPr lang="en-US"/>
            </a:defPPr>
            <a:lvl1pPr lvl="0" indent="0">
              <a:spcBef>
                <a:spcPct val="20000"/>
              </a:spcBef>
              <a:buFont typeface="Arial" pitchFamily="34" charset="0"/>
              <a:buNone/>
              <a:defRPr sz="1200">
                <a:solidFill>
                  <a:srgbClr val="E27F1C"/>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400" dirty="0"/>
              <a:t>Campus headquarters</a:t>
            </a:r>
          </a:p>
        </p:txBody>
      </p:sp>
      <p:sp>
        <p:nvSpPr>
          <p:cNvPr id="16" name="Rectangle 15">
            <a:extLst>
              <a:ext uri="{FF2B5EF4-FFF2-40B4-BE49-F238E27FC236}">
                <a16:creationId xmlns:a16="http://schemas.microsoft.com/office/drawing/2014/main" xmlns="" id="{CC93A254-43A7-5F4B-9760-D9C80B64B92C}"/>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E1F2F461-1396-4043-8483-A4F793936E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8" name="Rectangle 17">
            <a:extLst>
              <a:ext uri="{FF2B5EF4-FFF2-40B4-BE49-F238E27FC236}">
                <a16:creationId xmlns:a16="http://schemas.microsoft.com/office/drawing/2014/main" xmlns="" id="{51406CDD-4821-3C4F-B49E-4B6771A5E219}"/>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4">
            <a:extLst>
              <a:ext uri="{FF2B5EF4-FFF2-40B4-BE49-F238E27FC236}">
                <a16:creationId xmlns:a16="http://schemas.microsoft.com/office/drawing/2014/main" xmlns="" id="{EB63BC24-D61E-1E43-9C87-5AA4F4843FAD}"/>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20" name="Slide Number Placeholder 5">
            <a:extLst>
              <a:ext uri="{FF2B5EF4-FFF2-40B4-BE49-F238E27FC236}">
                <a16:creationId xmlns:a16="http://schemas.microsoft.com/office/drawing/2014/main" xmlns="" id="{A38534E8-959C-3042-A963-651963264E95}"/>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28</a:t>
            </a:fld>
            <a:endParaRPr lang="en-US" sz="800" dirty="0"/>
          </a:p>
        </p:txBody>
      </p:sp>
      <p:sp>
        <p:nvSpPr>
          <p:cNvPr id="21" name="Text Placeholder 2">
            <a:extLst>
              <a:ext uri="{FF2B5EF4-FFF2-40B4-BE49-F238E27FC236}">
                <a16:creationId xmlns:a16="http://schemas.microsoft.com/office/drawing/2014/main" xmlns="" id="{595C7D9B-F237-5E4C-BFFD-955C9E239683}"/>
              </a:ext>
            </a:extLst>
          </p:cNvPr>
          <p:cNvSpPr txBox="1">
            <a:spLocks/>
          </p:cNvSpPr>
          <p:nvPr/>
        </p:nvSpPr>
        <p:spPr>
          <a:xfrm>
            <a:off x="686744" y="390222"/>
            <a:ext cx="7845695"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LinkedIn – Mountain View, CA</a:t>
            </a:r>
            <a:endParaRPr lang="en-US" dirty="0"/>
          </a:p>
        </p:txBody>
      </p:sp>
      <p:sp>
        <p:nvSpPr>
          <p:cNvPr id="22" name="Rectangle 21">
            <a:extLst>
              <a:ext uri="{FF2B5EF4-FFF2-40B4-BE49-F238E27FC236}">
                <a16:creationId xmlns:a16="http://schemas.microsoft.com/office/drawing/2014/main" xmlns="" id="{E54F5067-7984-8E47-9D07-60F97A45B1EB}"/>
              </a:ext>
            </a:extLst>
          </p:cNvPr>
          <p:cNvSpPr/>
          <p:nvPr/>
        </p:nvSpPr>
        <p:spPr>
          <a:xfrm>
            <a:off x="-2" y="3531473"/>
            <a:ext cx="9144002" cy="1128507"/>
          </a:xfrm>
          <a:prstGeom prst="rect">
            <a:avLst/>
          </a:prstGeom>
          <a:pattFill prst="pct90">
            <a:fgClr>
              <a:srgbClr val="E27F1C"/>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a:extLst>
              <a:ext uri="{FF2B5EF4-FFF2-40B4-BE49-F238E27FC236}">
                <a16:creationId xmlns:a16="http://schemas.microsoft.com/office/drawing/2014/main" xmlns="" id="{BB52E872-53E6-0843-BA48-83163F5F4005}"/>
              </a:ext>
            </a:extLst>
          </p:cNvPr>
          <p:cNvSpPr txBox="1">
            <a:spLocks/>
          </p:cNvSpPr>
          <p:nvPr/>
        </p:nvSpPr>
        <p:spPr>
          <a:xfrm>
            <a:off x="2103393" y="3731951"/>
            <a:ext cx="6367373" cy="7840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200" dirty="0">
                <a:solidFill>
                  <a:schemeClr val="bg1"/>
                </a:solidFill>
                <a:latin typeface="Arial" panose="020B0604020202020204" pitchFamily="34" charset="0"/>
                <a:cs typeface="Arial" panose="020B0604020202020204" pitchFamily="34" charset="0"/>
              </a:rPr>
              <a:t>“I am pleased to see HDOT moving ahead with CarbonCure, local concrete companies, and Hawaii Gas to reduce the levels of carbon dioxide emitted during the construction process.”</a:t>
            </a:r>
          </a:p>
          <a:p>
            <a:pPr marL="0" indent="0" algn="r">
              <a:buNone/>
            </a:pPr>
            <a:r>
              <a:rPr lang="en-US" sz="1200" b="1" dirty="0">
                <a:solidFill>
                  <a:schemeClr val="bg1"/>
                </a:solidFill>
                <a:latin typeface="Arial" panose="020B0604020202020204" pitchFamily="34" charset="0"/>
                <a:cs typeface="Arial" panose="020B0604020202020204" pitchFamily="34" charset="0"/>
              </a:rPr>
              <a:t>-</a:t>
            </a:r>
            <a:r>
              <a:rPr lang="en-US" sz="1200" b="1" dirty="0" err="1">
                <a:solidFill>
                  <a:schemeClr val="bg1"/>
                </a:solidFill>
                <a:latin typeface="Arial" panose="020B0604020202020204" pitchFamily="34" charset="0"/>
                <a:cs typeface="Arial" panose="020B0604020202020204" pitchFamily="34" charset="0"/>
              </a:rPr>
              <a:t>Hawaii’an</a:t>
            </a:r>
            <a:r>
              <a:rPr lang="en-US" sz="1200" b="1" dirty="0">
                <a:solidFill>
                  <a:schemeClr val="bg1"/>
                </a:solidFill>
                <a:latin typeface="Arial" panose="020B0604020202020204" pitchFamily="34" charset="0"/>
                <a:cs typeface="Arial" panose="020B0604020202020204" pitchFamily="34" charset="0"/>
              </a:rPr>
              <a:t> Governor David </a:t>
            </a:r>
            <a:r>
              <a:rPr lang="en-US" sz="1200" b="1" dirty="0" err="1">
                <a:solidFill>
                  <a:schemeClr val="bg1"/>
                </a:solidFill>
                <a:latin typeface="Arial" panose="020B0604020202020204" pitchFamily="34" charset="0"/>
                <a:cs typeface="Arial" panose="020B0604020202020204" pitchFamily="34" charset="0"/>
              </a:rPr>
              <a:t>Ige</a:t>
            </a:r>
            <a:endParaRPr lang="en-US" sz="1200" dirty="0">
              <a:solidFill>
                <a:schemeClr val="bg1"/>
              </a:solidFill>
              <a:latin typeface="Arial" panose="020B0604020202020204" pitchFamily="34" charset="0"/>
              <a:cs typeface="Arial" panose="020B0604020202020204" pitchFamily="34" charset="0"/>
            </a:endParaRPr>
          </a:p>
          <a:p>
            <a:pPr marL="0" indent="0" algn="just">
              <a:buNone/>
            </a:pPr>
            <a:endParaRPr lang="en-US" sz="1400"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01237812-DF0F-7E4B-981A-9823F2E5E661}"/>
              </a:ext>
            </a:extLst>
          </p:cNvPr>
          <p:cNvGrpSpPr/>
          <p:nvPr/>
        </p:nvGrpSpPr>
        <p:grpSpPr>
          <a:xfrm>
            <a:off x="908866" y="3579862"/>
            <a:ext cx="1020022" cy="1014907"/>
            <a:chOff x="971600" y="1586548"/>
            <a:chExt cx="1139716" cy="1134001"/>
          </a:xfrm>
        </p:grpSpPr>
        <p:sp>
          <p:nvSpPr>
            <p:cNvPr id="29" name="Oval 28">
              <a:extLst>
                <a:ext uri="{FF2B5EF4-FFF2-40B4-BE49-F238E27FC236}">
                  <a16:creationId xmlns:a16="http://schemas.microsoft.com/office/drawing/2014/main" xmlns="" id="{0A52DC5A-FAAA-6741-9163-6BD582F0D017}"/>
                </a:ext>
              </a:extLst>
            </p:cNvPr>
            <p:cNvSpPr/>
            <p:nvPr/>
          </p:nvSpPr>
          <p:spPr>
            <a:xfrm>
              <a:off x="971600" y="1586548"/>
              <a:ext cx="1139716" cy="1134001"/>
            </a:xfrm>
            <a:prstGeom prst="ellipse">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02FC3532-DE6D-154A-8B7E-42CC88955B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5109" y="1612208"/>
              <a:ext cx="1092697" cy="1092697"/>
            </a:xfrm>
            <a:prstGeom prst="ellipse">
              <a:avLst/>
            </a:prstGeom>
            <a:ln>
              <a:noFill/>
            </a:ln>
          </p:spPr>
        </p:pic>
      </p:grpSp>
      <p:pic>
        <p:nvPicPr>
          <p:cNvPr id="25" name="Picture 24">
            <a:extLst>
              <a:ext uri="{FF2B5EF4-FFF2-40B4-BE49-F238E27FC236}">
                <a16:creationId xmlns:a16="http://schemas.microsoft.com/office/drawing/2014/main" xmlns="" id="{D3638581-27DF-3C43-B24F-020EC895E70C}"/>
              </a:ext>
            </a:extLst>
          </p:cNvPr>
          <p:cNvPicPr>
            <a:picLocks noChangeAspect="1"/>
          </p:cNvPicPr>
          <p:nvPr/>
        </p:nvPicPr>
        <p:blipFill rotWithShape="1">
          <a:blip r:embed="rId5"/>
          <a:srcRect t="11679" b="7817"/>
          <a:stretch/>
        </p:blipFill>
        <p:spPr>
          <a:xfrm>
            <a:off x="835604" y="1300073"/>
            <a:ext cx="4791137" cy="1965539"/>
          </a:xfrm>
          <a:prstGeom prst="rect">
            <a:avLst/>
          </a:prstGeom>
          <a:ln>
            <a:noFill/>
          </a:ln>
          <a:effectLst>
            <a:outerShdw blurRad="50800" dist="38100" dir="2700000" algn="tl" rotWithShape="0">
              <a:prstClr val="black">
                <a:alpha val="40000"/>
              </a:prstClr>
            </a:outerShdw>
          </a:effectLst>
        </p:spPr>
      </p:pic>
      <p:sp>
        <p:nvSpPr>
          <p:cNvPr id="26" name="Rectangle 25">
            <a:extLst>
              <a:ext uri="{FF2B5EF4-FFF2-40B4-BE49-F238E27FC236}">
                <a16:creationId xmlns:a16="http://schemas.microsoft.com/office/drawing/2014/main" xmlns="" id="{CF5C22BB-B269-BC4B-9297-CEA95FDDCE98}"/>
              </a:ext>
            </a:extLst>
          </p:cNvPr>
          <p:cNvSpPr/>
          <p:nvPr/>
        </p:nvSpPr>
        <p:spPr>
          <a:xfrm>
            <a:off x="0" y="3503831"/>
            <a:ext cx="9144002" cy="1181463"/>
          </a:xfrm>
          <a:prstGeom prst="rect">
            <a:avLst/>
          </a:prstGeom>
          <a:pattFill prst="pct90">
            <a:fgClr>
              <a:srgbClr val="E27F1C"/>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ubtitle 2">
            <a:extLst>
              <a:ext uri="{FF2B5EF4-FFF2-40B4-BE49-F238E27FC236}">
                <a16:creationId xmlns:a16="http://schemas.microsoft.com/office/drawing/2014/main" xmlns="" id="{01B537D3-B49B-0144-B428-B1842F6B483E}"/>
              </a:ext>
            </a:extLst>
          </p:cNvPr>
          <p:cNvSpPr txBox="1">
            <a:spLocks/>
          </p:cNvSpPr>
          <p:nvPr/>
        </p:nvSpPr>
        <p:spPr>
          <a:xfrm>
            <a:off x="2054133" y="3580333"/>
            <a:ext cx="6910355" cy="11466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CA" sz="1200" dirty="0">
                <a:solidFill>
                  <a:schemeClr val="bg1"/>
                </a:solidFill>
                <a:latin typeface="Arial" panose="020B0604020202020204" pitchFamily="34" charset="0"/>
                <a:cs typeface="Arial" panose="020B0604020202020204" pitchFamily="34" charset="0"/>
              </a:rPr>
              <a:t>“</a:t>
            </a:r>
            <a:r>
              <a:rPr lang="en-CA" sz="1200" dirty="0" err="1">
                <a:solidFill>
                  <a:schemeClr val="bg1"/>
                </a:solidFill>
                <a:latin typeface="Arial" panose="020B0604020202020204" pitchFamily="34" charset="0"/>
                <a:cs typeface="Arial" panose="020B0604020202020204" pitchFamily="34" charset="0"/>
              </a:rPr>
              <a:t>Linkedin</a:t>
            </a:r>
            <a:r>
              <a:rPr lang="en-CA" sz="1200" dirty="0">
                <a:solidFill>
                  <a:schemeClr val="bg1"/>
                </a:solidFill>
                <a:latin typeface="Arial" panose="020B0604020202020204" pitchFamily="34" charset="0"/>
                <a:cs typeface="Arial" panose="020B0604020202020204" pitchFamily="34" charset="0"/>
              </a:rPr>
              <a:t> is proud to support environmental consciousness in the built environment. The design of our new headquarters campus incorporates sustainable concrete solutions, including CarbonCure Technologies through our local concrete experts, Central Concrete.“</a:t>
            </a:r>
          </a:p>
          <a:p>
            <a:pPr marL="0" indent="0" algn="r">
              <a:buNone/>
            </a:pPr>
            <a:r>
              <a:rPr lang="en-US" sz="1100" dirty="0">
                <a:solidFill>
                  <a:schemeClr val="bg1"/>
                </a:solidFill>
                <a:latin typeface="Arial" panose="020B0604020202020204" pitchFamily="34" charset="0"/>
                <a:cs typeface="Arial" panose="020B0604020202020204" pitchFamily="34" charset="0"/>
              </a:rPr>
              <a:t>-Jennifer Mitchell</a:t>
            </a:r>
          </a:p>
          <a:p>
            <a:pPr marL="0" indent="0" algn="r">
              <a:buNone/>
            </a:pPr>
            <a:r>
              <a:rPr lang="en-US" sz="1100" dirty="0">
                <a:solidFill>
                  <a:schemeClr val="bg1"/>
                </a:solidFill>
                <a:latin typeface="Arial" panose="020B0604020202020204" pitchFamily="34" charset="0"/>
                <a:cs typeface="Arial" panose="020B0604020202020204" pitchFamily="34" charset="0"/>
              </a:rPr>
              <a:t>Senior Project Manager, GWS Design + Build Team at LinkedIn</a:t>
            </a:r>
          </a:p>
          <a:p>
            <a:pPr marL="0" indent="0" algn="just">
              <a:buNone/>
            </a:pPr>
            <a:endParaRPr lang="en-US" sz="1400" dirty="0">
              <a:solidFill>
                <a:schemeClr val="bg1"/>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xmlns="" id="{7F3359DC-8EA3-984C-B568-032BCD46A66F}"/>
              </a:ext>
            </a:extLst>
          </p:cNvPr>
          <p:cNvGrpSpPr/>
          <p:nvPr/>
        </p:nvGrpSpPr>
        <p:grpSpPr>
          <a:xfrm>
            <a:off x="899592" y="3569249"/>
            <a:ext cx="1020022" cy="1014907"/>
            <a:chOff x="908866" y="3579862"/>
            <a:chExt cx="1020022" cy="1014907"/>
          </a:xfrm>
        </p:grpSpPr>
        <p:grpSp>
          <p:nvGrpSpPr>
            <p:cNvPr id="30" name="Group 29">
              <a:extLst>
                <a:ext uri="{FF2B5EF4-FFF2-40B4-BE49-F238E27FC236}">
                  <a16:creationId xmlns:a16="http://schemas.microsoft.com/office/drawing/2014/main" xmlns="" id="{258CE37A-9D6B-C241-8BD9-E265F39BC048}"/>
                </a:ext>
              </a:extLst>
            </p:cNvPr>
            <p:cNvGrpSpPr/>
            <p:nvPr/>
          </p:nvGrpSpPr>
          <p:grpSpPr>
            <a:xfrm>
              <a:off x="908866" y="3579862"/>
              <a:ext cx="1020022" cy="1014907"/>
              <a:chOff x="971600" y="1586548"/>
              <a:chExt cx="1139716" cy="1134001"/>
            </a:xfrm>
          </p:grpSpPr>
          <p:sp>
            <p:nvSpPr>
              <p:cNvPr id="32" name="Oval 31">
                <a:extLst>
                  <a:ext uri="{FF2B5EF4-FFF2-40B4-BE49-F238E27FC236}">
                    <a16:creationId xmlns:a16="http://schemas.microsoft.com/office/drawing/2014/main" xmlns="" id="{A8EFBB4D-2C32-1B4C-9841-3277B82F5A80}"/>
                  </a:ext>
                </a:extLst>
              </p:cNvPr>
              <p:cNvSpPr/>
              <p:nvPr/>
            </p:nvSpPr>
            <p:spPr>
              <a:xfrm>
                <a:off x="971600" y="1586548"/>
                <a:ext cx="1139716" cy="1134001"/>
              </a:xfrm>
              <a:prstGeom prst="ellipse">
                <a:avLst/>
              </a:prstGeom>
              <a:noFill/>
              <a:ln w="28575">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xmlns="" id="{9D5AD4C5-EE97-0742-9DE2-DD4C8F6E30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5109" y="1612208"/>
                <a:ext cx="1092697" cy="1092697"/>
              </a:xfrm>
              <a:prstGeom prst="ellipse">
                <a:avLst/>
              </a:prstGeom>
              <a:ln>
                <a:noFill/>
              </a:ln>
            </p:spPr>
          </p:pic>
        </p:grpSp>
        <p:pic>
          <p:nvPicPr>
            <p:cNvPr id="31" name="Picture 30">
              <a:extLst>
                <a:ext uri="{FF2B5EF4-FFF2-40B4-BE49-F238E27FC236}">
                  <a16:creationId xmlns:a16="http://schemas.microsoft.com/office/drawing/2014/main" xmlns="" id="{5B03776F-06EC-0746-A43E-88B68DE29958}"/>
                </a:ext>
              </a:extLst>
            </p:cNvPr>
            <p:cNvPicPr>
              <a:picLocks noChangeAspect="1"/>
            </p:cNvPicPr>
            <p:nvPr/>
          </p:nvPicPr>
          <p:blipFill>
            <a:blip r:embed="rId6"/>
            <a:stretch>
              <a:fillRect/>
            </a:stretch>
          </p:blipFill>
          <p:spPr>
            <a:xfrm>
              <a:off x="940427" y="3602827"/>
              <a:ext cx="970572" cy="977942"/>
            </a:xfrm>
            <a:prstGeom prst="ellipse">
              <a:avLst/>
            </a:prstGeom>
          </p:spPr>
        </p:pic>
      </p:grpSp>
      <p:grpSp>
        <p:nvGrpSpPr>
          <p:cNvPr id="11" name="Group 10">
            <a:extLst>
              <a:ext uri="{FF2B5EF4-FFF2-40B4-BE49-F238E27FC236}">
                <a16:creationId xmlns:a16="http://schemas.microsoft.com/office/drawing/2014/main" xmlns="" id="{51919AD2-12CB-554E-A76D-E8E55B85A20D}"/>
              </a:ext>
            </a:extLst>
          </p:cNvPr>
          <p:cNvGrpSpPr/>
          <p:nvPr/>
        </p:nvGrpSpPr>
        <p:grpSpPr>
          <a:xfrm>
            <a:off x="5855040" y="1300073"/>
            <a:ext cx="2952328" cy="1965539"/>
            <a:chOff x="5940152" y="1271289"/>
            <a:chExt cx="2952328" cy="1965539"/>
          </a:xfrm>
        </p:grpSpPr>
        <p:sp>
          <p:nvSpPr>
            <p:cNvPr id="37" name="Content Placeholder 2">
              <a:extLst>
                <a:ext uri="{FF2B5EF4-FFF2-40B4-BE49-F238E27FC236}">
                  <a16:creationId xmlns:a16="http://schemas.microsoft.com/office/drawing/2014/main" xmlns="" id="{0FD3CF91-992A-7848-A13C-307DB109B968}"/>
                </a:ext>
              </a:extLst>
            </p:cNvPr>
            <p:cNvSpPr txBox="1">
              <a:spLocks/>
            </p:cNvSpPr>
            <p:nvPr/>
          </p:nvSpPr>
          <p:spPr>
            <a:xfrm>
              <a:off x="5940152" y="1271289"/>
              <a:ext cx="2952328" cy="196553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CA" sz="1200" b="1" dirty="0">
                  <a:solidFill>
                    <a:schemeClr val="tx1">
                      <a:lumMod val="75000"/>
                      <a:lumOff val="25000"/>
                    </a:schemeClr>
                  </a:solidFill>
                  <a:latin typeface="Arial" panose="020B0604020202020204" pitchFamily="34" charset="0"/>
                  <a:cs typeface="Arial" panose="020B0604020202020204" pitchFamily="34" charset="0"/>
                </a:rPr>
                <a:t>AS SEEN IN GATES NOTES VIDEO </a:t>
              </a:r>
            </a:p>
            <a:p>
              <a:pPr marL="0" indent="0">
                <a:buNone/>
              </a:pP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endParaRPr lang="en-CA" sz="12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endParaRPr lang="en-CA"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Picture 7" descr="A picture containing outdoor, building, car, city&#10;&#10;Description automatically generated">
              <a:hlinkClick r:id="rId7"/>
              <a:extLst>
                <a:ext uri="{FF2B5EF4-FFF2-40B4-BE49-F238E27FC236}">
                  <a16:creationId xmlns:a16="http://schemas.microsoft.com/office/drawing/2014/main" xmlns="" id="{AEEA0722-BD00-D941-99F0-BDCBDCCD9E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8451" y="1671244"/>
              <a:ext cx="2495730" cy="1403848"/>
            </a:xfrm>
            <a:prstGeom prst="rect">
              <a:avLst/>
            </a:prstGeom>
          </p:spPr>
        </p:pic>
        <p:pic>
          <p:nvPicPr>
            <p:cNvPr id="10" name="Picture 9" descr="A close up of a logo&#10;&#10;Description automatically generated">
              <a:extLst>
                <a:ext uri="{FF2B5EF4-FFF2-40B4-BE49-F238E27FC236}">
                  <a16:creationId xmlns:a16="http://schemas.microsoft.com/office/drawing/2014/main" xmlns="" id="{2BCA0B7E-FD5E-D94D-B531-0C1705D5EBDF}"/>
                </a:ext>
              </a:extLst>
            </p:cNvPr>
            <p:cNvPicPr>
              <a:picLocks noChangeAspect="1"/>
            </p:cNvPicPr>
            <p:nvPr/>
          </p:nvPicPr>
          <p:blipFill>
            <a:blip r:embed="rId9" cstate="print">
              <a:alphaModFix amt="64000"/>
              <a:extLst>
                <a:ext uri="{28A0092B-C50C-407E-A947-70E740481C1C}">
                  <a14:useLocalDpi xmlns:a14="http://schemas.microsoft.com/office/drawing/2010/main" val="0"/>
                </a:ext>
              </a:extLst>
            </a:blip>
            <a:stretch>
              <a:fillRect/>
            </a:stretch>
          </p:blipFill>
          <p:spPr>
            <a:xfrm>
              <a:off x="8359009" y="2823706"/>
              <a:ext cx="305172" cy="256987"/>
            </a:xfrm>
            <a:prstGeom prst="rect">
              <a:avLst/>
            </a:prstGeom>
          </p:spPr>
        </p:pic>
      </p:grpSp>
      <p:pic>
        <p:nvPicPr>
          <p:cNvPr id="5" name="Picture 4" descr="A picture containing drawing&#10;&#10;Description automatically generated">
            <a:extLst>
              <a:ext uri="{FF2B5EF4-FFF2-40B4-BE49-F238E27FC236}">
                <a16:creationId xmlns:a16="http://schemas.microsoft.com/office/drawing/2014/main" xmlns="" id="{EE3D43C4-F0D3-C344-9870-E240B6D70C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00172" y="2170920"/>
            <a:ext cx="462064" cy="462064"/>
          </a:xfrm>
          <a:prstGeom prst="rect">
            <a:avLst/>
          </a:prstGeom>
        </p:spPr>
      </p:pic>
    </p:spTree>
    <p:extLst>
      <p:ext uri="{BB962C8B-B14F-4D97-AF65-F5344CB8AC3E}">
        <p14:creationId xmlns:p14="http://schemas.microsoft.com/office/powerpoint/2010/main" val="26674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2A7FBE3D-B907-F540-BB68-BF31323EAFA9}"/>
              </a:ext>
            </a:extLst>
          </p:cNvPr>
          <p:cNvSpPr/>
          <p:nvPr/>
        </p:nvSpPr>
        <p:spPr>
          <a:xfrm>
            <a:off x="1331640" y="4731990"/>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xmlns="" id="{4646B6EC-1550-844B-A3D6-6085A607F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0" y="4731990"/>
            <a:ext cx="1008112" cy="218627"/>
          </a:xfrm>
          <a:prstGeom prst="rect">
            <a:avLst/>
          </a:prstGeom>
        </p:spPr>
      </p:pic>
      <p:sp>
        <p:nvSpPr>
          <p:cNvPr id="51" name="Rectangle 50">
            <a:extLst>
              <a:ext uri="{FF2B5EF4-FFF2-40B4-BE49-F238E27FC236}">
                <a16:creationId xmlns:a16="http://schemas.microsoft.com/office/drawing/2014/main" xmlns="" id="{C7109F04-8A60-C740-BBB2-2030C58BD9D1}"/>
              </a:ext>
            </a:extLst>
          </p:cNvPr>
          <p:cNvSpPr/>
          <p:nvPr/>
        </p:nvSpPr>
        <p:spPr>
          <a:xfrm>
            <a:off x="-2" y="509203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27F1C"/>
              </a:solidFill>
            </a:endParaRPr>
          </a:p>
        </p:txBody>
      </p:sp>
      <p:sp>
        <p:nvSpPr>
          <p:cNvPr id="52" name="Footer Placeholder 4">
            <a:extLst>
              <a:ext uri="{FF2B5EF4-FFF2-40B4-BE49-F238E27FC236}">
                <a16:creationId xmlns:a16="http://schemas.microsoft.com/office/drawing/2014/main" xmlns="" id="{3195257A-7801-7A4B-819A-2D258CC9ABD3}"/>
              </a:ext>
            </a:extLst>
          </p:cNvPr>
          <p:cNvSpPr>
            <a:spLocks noGrp="1"/>
          </p:cNvSpPr>
          <p:nvPr>
            <p:ph type="ftr" sz="quarter" idx="4294967295"/>
          </p:nvPr>
        </p:nvSpPr>
        <p:spPr>
          <a:xfrm>
            <a:off x="1331640" y="4731990"/>
            <a:ext cx="5452899" cy="218627"/>
          </a:xfrm>
          <a:prstGeom prst="rect">
            <a:avLst/>
          </a:prstGeom>
        </p:spPr>
        <p:txBody>
          <a:bodyP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en-US" sz="800" dirty="0"/>
              <a:t>Reducing the Carbon Footprint of Concrete</a:t>
            </a:r>
          </a:p>
        </p:txBody>
      </p:sp>
      <p:sp>
        <p:nvSpPr>
          <p:cNvPr id="53" name="Slide Number Placeholder 5">
            <a:extLst>
              <a:ext uri="{FF2B5EF4-FFF2-40B4-BE49-F238E27FC236}">
                <a16:creationId xmlns:a16="http://schemas.microsoft.com/office/drawing/2014/main" xmlns="" id="{D675A063-08AF-3042-BEBD-699A5C03C77B}"/>
              </a:ext>
            </a:extLst>
          </p:cNvPr>
          <p:cNvSpPr>
            <a:spLocks noGrp="1"/>
          </p:cNvSpPr>
          <p:nvPr>
            <p:ph type="sldNum" sz="quarter" idx="4294967295"/>
          </p:nvPr>
        </p:nvSpPr>
        <p:spPr>
          <a:xfrm>
            <a:off x="8532440" y="4731990"/>
            <a:ext cx="545062" cy="218627"/>
          </a:xfrm>
          <a:prstGeom prst="rect">
            <a:avLst/>
          </a:prstGeom>
        </p:spPr>
        <p:txBody>
          <a:bodyPr/>
          <a:lstStyle>
            <a:lvl1pPr>
              <a:defRPr sz="1100">
                <a:solidFill>
                  <a:schemeClr val="tx1">
                    <a:lumMod val="50000"/>
                    <a:lumOff val="50000"/>
                  </a:schemeClr>
                </a:solidFill>
                <a:latin typeface="Arial" panose="020B0604020202020204" pitchFamily="34" charset="0"/>
                <a:cs typeface="Arial" panose="020B0604020202020204" pitchFamily="34" charset="0"/>
              </a:defRPr>
            </a:lvl1pPr>
          </a:lstStyle>
          <a:p>
            <a:fld id="{64A9FBBB-9EC0-574F-A3FE-E27115CF34DA}" type="slidenum">
              <a:rPr lang="en-US" sz="800" smtClean="0"/>
              <a:pPr/>
              <a:t>29</a:t>
            </a:fld>
            <a:endParaRPr lang="en-US" sz="800" dirty="0"/>
          </a:p>
        </p:txBody>
      </p:sp>
      <p:sp>
        <p:nvSpPr>
          <p:cNvPr id="12" name="TextBox 11">
            <a:extLst>
              <a:ext uri="{FF2B5EF4-FFF2-40B4-BE49-F238E27FC236}">
                <a16:creationId xmlns:a16="http://schemas.microsoft.com/office/drawing/2014/main" xmlns="" id="{A4A1D5C6-5B7B-694D-A534-8193D0D9F75E}"/>
              </a:ext>
            </a:extLst>
          </p:cNvPr>
          <p:cNvSpPr txBox="1"/>
          <p:nvPr/>
        </p:nvSpPr>
        <p:spPr>
          <a:xfrm>
            <a:off x="765910" y="940506"/>
            <a:ext cx="7612180" cy="510780"/>
          </a:xfrm>
          <a:prstGeom prst="rect">
            <a:avLst/>
          </a:prstGeom>
        </p:spPr>
        <p:txBody>
          <a:bodyPr anchor="t"/>
          <a:lstStyle>
            <a:defPPr>
              <a:defRPr lang="en-US"/>
            </a:defPPr>
            <a:lvl1pPr lvl="0" indent="0">
              <a:spcBef>
                <a:spcPct val="20000"/>
              </a:spcBef>
              <a:buFont typeface="Arial" pitchFamily="34" charset="0"/>
              <a:buNone/>
              <a:defRPr sz="1200">
                <a:solidFill>
                  <a:srgbClr val="E27F1C"/>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400" dirty="0"/>
              <a:t>Developer </a:t>
            </a:r>
            <a:r>
              <a:rPr lang="en-US" sz="1400" dirty="0" err="1"/>
              <a:t>Tridel</a:t>
            </a:r>
            <a:r>
              <a:rPr lang="en-US" sz="1400" dirty="0"/>
              <a:t> marketed their use of CarbonCure concrete for the construction of the </a:t>
            </a:r>
            <a:r>
              <a:rPr lang="en-US" sz="1400" dirty="0" err="1"/>
              <a:t>Hullmark</a:t>
            </a:r>
            <a:r>
              <a:rPr lang="en-US" sz="1400" dirty="0"/>
              <a:t> Centre and FORM Condos in Toronto, ON</a:t>
            </a:r>
          </a:p>
        </p:txBody>
      </p:sp>
      <p:sp>
        <p:nvSpPr>
          <p:cNvPr id="13" name="Text Placeholder 2">
            <a:extLst>
              <a:ext uri="{FF2B5EF4-FFF2-40B4-BE49-F238E27FC236}">
                <a16:creationId xmlns:a16="http://schemas.microsoft.com/office/drawing/2014/main" xmlns="" id="{E4FA23BD-D3E7-B64D-9452-77EB1ADF6E89}"/>
              </a:ext>
            </a:extLst>
          </p:cNvPr>
          <p:cNvSpPr txBox="1">
            <a:spLocks/>
          </p:cNvSpPr>
          <p:nvPr/>
        </p:nvSpPr>
        <p:spPr>
          <a:xfrm>
            <a:off x="686744" y="390222"/>
            <a:ext cx="7845695"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Creative Marketing Opportunities</a:t>
            </a:r>
            <a:endParaRPr lang="en-US" dirty="0"/>
          </a:p>
        </p:txBody>
      </p:sp>
      <p:grpSp>
        <p:nvGrpSpPr>
          <p:cNvPr id="4" name="Group 3">
            <a:extLst>
              <a:ext uri="{FF2B5EF4-FFF2-40B4-BE49-F238E27FC236}">
                <a16:creationId xmlns:a16="http://schemas.microsoft.com/office/drawing/2014/main" xmlns="" id="{B798E067-106B-984A-84B8-CF89AF911BDE}"/>
              </a:ext>
            </a:extLst>
          </p:cNvPr>
          <p:cNvGrpSpPr/>
          <p:nvPr/>
        </p:nvGrpSpPr>
        <p:grpSpPr>
          <a:xfrm>
            <a:off x="4932040" y="1791128"/>
            <a:ext cx="3494026" cy="2123884"/>
            <a:chOff x="4863170" y="2039048"/>
            <a:chExt cx="3494026" cy="2123884"/>
          </a:xfrm>
        </p:grpSpPr>
        <p:pic>
          <p:nvPicPr>
            <p:cNvPr id="18" name="Picture 17">
              <a:extLst>
                <a:ext uri="{FF2B5EF4-FFF2-40B4-BE49-F238E27FC236}">
                  <a16:creationId xmlns:a16="http://schemas.microsoft.com/office/drawing/2014/main" xmlns="" id="{A39C2C36-BC72-A54B-8ABE-BCF39239A237}"/>
                </a:ext>
              </a:extLst>
            </p:cNvPr>
            <p:cNvPicPr>
              <a:picLocks noChangeAspect="1"/>
            </p:cNvPicPr>
            <p:nvPr/>
          </p:nvPicPr>
          <p:blipFill rotWithShape="1">
            <a:blip r:embed="rId4"/>
            <a:srcRect l="9799" r="31722" b="17759"/>
            <a:stretch/>
          </p:blipFill>
          <p:spPr>
            <a:xfrm>
              <a:off x="6243397" y="2039345"/>
              <a:ext cx="2113799" cy="1871459"/>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xmlns="" id="{7238D026-C538-9249-A465-0E4C57844565}"/>
                </a:ext>
              </a:extLst>
            </p:cNvPr>
            <p:cNvPicPr>
              <a:picLocks noChangeAspect="1"/>
            </p:cNvPicPr>
            <p:nvPr/>
          </p:nvPicPr>
          <p:blipFill>
            <a:blip r:embed="rId5"/>
            <a:stretch>
              <a:fillRect/>
            </a:stretch>
          </p:blipFill>
          <p:spPr>
            <a:xfrm>
              <a:off x="4863170" y="2039048"/>
              <a:ext cx="1380227" cy="1871756"/>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xmlns="" id="{3E226607-5491-CA4B-AF4B-A2D8590A486F}"/>
                </a:ext>
              </a:extLst>
            </p:cNvPr>
            <p:cNvSpPr txBox="1"/>
            <p:nvPr/>
          </p:nvSpPr>
          <p:spPr>
            <a:xfrm>
              <a:off x="4863171" y="3909016"/>
              <a:ext cx="3494025" cy="253916"/>
            </a:xfrm>
            <a:prstGeom prst="rect">
              <a:avLst/>
            </a:prstGeom>
            <a:solidFill>
              <a:srgbClr val="E27F1C"/>
            </a:solidFill>
            <a:effectLst>
              <a:outerShdw blurRad="50800" dist="38100" dir="2700000" algn="tl" rotWithShape="0">
                <a:prstClr val="black">
                  <a:alpha val="40000"/>
                </a:prstClr>
              </a:outerShdw>
            </a:effectLst>
          </p:spPr>
          <p:txBody>
            <a:bodyPr wrap="square" rtlCol="0">
              <a:spAutoFit/>
            </a:bodyPr>
            <a:lstStyle/>
            <a:p>
              <a:pPr algn="ctr"/>
              <a:r>
                <a:rPr lang="en-US" sz="1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FORM Condos – Toronto, ON</a:t>
              </a:r>
            </a:p>
          </p:txBody>
        </p:sp>
      </p:grpSp>
      <p:grpSp>
        <p:nvGrpSpPr>
          <p:cNvPr id="5" name="Group 4">
            <a:extLst>
              <a:ext uri="{FF2B5EF4-FFF2-40B4-BE49-F238E27FC236}">
                <a16:creationId xmlns:a16="http://schemas.microsoft.com/office/drawing/2014/main" xmlns="" id="{B46EB285-B0A7-B84D-84A6-647460D23B2A}"/>
              </a:ext>
            </a:extLst>
          </p:cNvPr>
          <p:cNvGrpSpPr/>
          <p:nvPr/>
        </p:nvGrpSpPr>
        <p:grpSpPr>
          <a:xfrm>
            <a:off x="769473" y="1785207"/>
            <a:ext cx="3946543" cy="2127358"/>
            <a:chOff x="711586" y="2018230"/>
            <a:chExt cx="3946543" cy="2127358"/>
          </a:xfrm>
        </p:grpSpPr>
        <p:pic>
          <p:nvPicPr>
            <p:cNvPr id="14" name="Picture 13" descr="cc-wall01.jpg">
              <a:extLst>
                <a:ext uri="{FF2B5EF4-FFF2-40B4-BE49-F238E27FC236}">
                  <a16:creationId xmlns:a16="http://schemas.microsoft.com/office/drawing/2014/main" xmlns="" id="{D85D7BD5-3789-D044-82D2-2150E89D86D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2982"/>
            <a:stretch/>
          </p:blipFill>
          <p:spPr>
            <a:xfrm>
              <a:off x="2152853" y="2038544"/>
              <a:ext cx="2505276" cy="1848886"/>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xmlns="" id="{2AA63274-34AD-A948-AEDD-7D3FCE9A12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1586" y="2018230"/>
              <a:ext cx="1441267" cy="1871756"/>
            </a:xfrm>
            <a:prstGeom prst="rect">
              <a:avLst/>
            </a:prstGeom>
            <a:ln>
              <a:no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xmlns="" id="{6A96FC47-A4C4-774B-9FC2-D84435E2EAAE}"/>
                </a:ext>
              </a:extLst>
            </p:cNvPr>
            <p:cNvSpPr txBox="1"/>
            <p:nvPr/>
          </p:nvSpPr>
          <p:spPr>
            <a:xfrm>
              <a:off x="726417" y="3891672"/>
              <a:ext cx="3931712" cy="253916"/>
            </a:xfrm>
            <a:prstGeom prst="rect">
              <a:avLst/>
            </a:prstGeom>
            <a:solidFill>
              <a:srgbClr val="E27F1C"/>
            </a:solidFill>
            <a:effectLst>
              <a:outerShdw blurRad="50800" dist="38100" dir="2700000" algn="tl" rotWithShape="0">
                <a:prstClr val="black">
                  <a:alpha val="40000"/>
                </a:prstClr>
              </a:outerShdw>
            </a:effectLst>
          </p:spPr>
          <p:txBody>
            <a:bodyPr wrap="square" rtlCol="0">
              <a:spAutoFit/>
            </a:bodyPr>
            <a:lstStyle/>
            <a:p>
              <a:pPr algn="ctr"/>
              <a:r>
                <a:rPr lang="en-US" sz="1000" b="1" dirty="0" err="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Hullmark</a:t>
              </a:r>
              <a:r>
                <a:rPr lang="en-US" sz="1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Centre – Toronto, ON</a:t>
              </a:r>
            </a:p>
          </p:txBody>
        </p:sp>
      </p:grpSp>
    </p:spTree>
    <p:extLst>
      <p:ext uri="{BB962C8B-B14F-4D97-AF65-F5344CB8AC3E}">
        <p14:creationId xmlns:p14="http://schemas.microsoft.com/office/powerpoint/2010/main" val="37689208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0FCE01FA-75AE-5349-B0DB-C93490E96F54}"/>
              </a:ext>
            </a:extLst>
          </p:cNvPr>
          <p:cNvSpPr/>
          <p:nvPr/>
        </p:nvSpPr>
        <p:spPr>
          <a:xfrm>
            <a:off x="0" y="2571750"/>
            <a:ext cx="9144002" cy="276651"/>
          </a:xfrm>
          <a:prstGeom prst="rect">
            <a:avLst/>
          </a:prstGeom>
          <a:pattFill prst="pct90">
            <a:fgClr>
              <a:schemeClr val="tx1">
                <a:lumMod val="50000"/>
                <a:lumOff val="50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A338C588-0A84-8A40-8BA3-BB3A3DDD6425}"/>
              </a:ext>
            </a:extLst>
          </p:cNvPr>
          <p:cNvSpPr/>
          <p:nvPr/>
        </p:nvSpPr>
        <p:spPr>
          <a:xfrm>
            <a:off x="1331640" y="4731990"/>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55576" y="3003799"/>
            <a:ext cx="6544037" cy="830997"/>
            <a:chOff x="1209383" y="4277666"/>
            <a:chExt cx="2773480" cy="1108000"/>
          </a:xfrm>
        </p:grpSpPr>
        <p:sp>
          <p:nvSpPr>
            <p:cNvPr id="11" name="TextBox 10"/>
            <p:cNvSpPr txBox="1"/>
            <p:nvPr/>
          </p:nvSpPr>
          <p:spPr>
            <a:xfrm>
              <a:off x="1390575" y="4277666"/>
              <a:ext cx="2592288" cy="1108000"/>
            </a:xfrm>
            <a:prstGeom prst="rect">
              <a:avLst/>
            </a:prstGeom>
            <a:noFill/>
          </p:spPr>
          <p:txBody>
            <a:bodyPr wrap="square" rtlCol="0">
              <a:spAutoFit/>
            </a:bodyPr>
            <a:lstStyle/>
            <a:p>
              <a:r>
                <a:rPr lang="en-US" sz="2400" b="1" dirty="0">
                  <a:solidFill>
                    <a:schemeClr val="tx1">
                      <a:lumMod val="65000"/>
                      <a:lumOff val="35000"/>
                    </a:schemeClr>
                  </a:solidFill>
                  <a:latin typeface="Arial" panose="020B0604020202020204" pitchFamily="34" charset="0"/>
                  <a:cs typeface="Arial" panose="020B0604020202020204" pitchFamily="34" charset="0"/>
                </a:rPr>
                <a:t>The Global 2050 Challenge</a:t>
              </a:r>
            </a:p>
          </p:txBody>
        </p:sp>
        <p:sp>
          <p:nvSpPr>
            <p:cNvPr id="12" name="TextBox 11"/>
            <p:cNvSpPr txBox="1"/>
            <p:nvPr/>
          </p:nvSpPr>
          <p:spPr>
            <a:xfrm>
              <a:off x="1390575" y="4797858"/>
              <a:ext cx="2592288" cy="369333"/>
            </a:xfrm>
            <a:prstGeom prst="rect">
              <a:avLst/>
            </a:prstGeom>
            <a:noFill/>
          </p:spPr>
          <p:txBody>
            <a:bodyPr wrap="square" rtlCol="0">
              <a:spAutoFit/>
            </a:bodyPr>
            <a:lstStyle/>
            <a:p>
              <a:r>
                <a:rPr lang="en-US" sz="1200" b="1" dirty="0">
                  <a:solidFill>
                    <a:srgbClr val="8D9293"/>
                  </a:solidFill>
                  <a:latin typeface="Arial" panose="020B0604020202020204" pitchFamily="34" charset="0"/>
                  <a:ea typeface="Open Sans" panose="020B0606030504020204" pitchFamily="34" charset="0"/>
                  <a:cs typeface="Arial" panose="020B0604020202020204" pitchFamily="34" charset="0"/>
                </a:rPr>
                <a:t>A multi-disciplinary challenge to achieve </a:t>
              </a:r>
              <a:r>
                <a:rPr lang="en-US" sz="1200" b="1" dirty="0">
                  <a:solidFill>
                    <a:srgbClr val="8D9293"/>
                  </a:solidFill>
                  <a:latin typeface="Arial Black" panose="020B0604020202020204" pitchFamily="34" charset="0"/>
                  <a:ea typeface="Open Sans" panose="020B0606030504020204" pitchFamily="34" charset="0"/>
                  <a:cs typeface="Arial Black" panose="020B0604020202020204" pitchFamily="34" charset="0"/>
                </a:rPr>
                <a:t>net zero embodied carbon </a:t>
              </a:r>
              <a:r>
                <a:rPr lang="en-US" sz="1200" b="1" dirty="0">
                  <a:solidFill>
                    <a:srgbClr val="8D9293"/>
                  </a:solidFill>
                  <a:latin typeface="Arial" panose="020B0604020202020204" pitchFamily="34" charset="0"/>
                  <a:ea typeface="Open Sans" panose="020B0606030504020204" pitchFamily="34" charset="0"/>
                  <a:cs typeface="Arial" panose="020B0604020202020204" pitchFamily="34" charset="0"/>
                </a:rPr>
                <a:t>by 2050. </a:t>
              </a:r>
            </a:p>
          </p:txBody>
        </p:sp>
        <p:sp>
          <p:nvSpPr>
            <p:cNvPr id="17" name="Rectangle 16"/>
            <p:cNvSpPr/>
            <p:nvPr/>
          </p:nvSpPr>
          <p:spPr>
            <a:xfrm>
              <a:off x="1209383" y="4429991"/>
              <a:ext cx="130875" cy="521757"/>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BEA9"/>
                </a:solidFill>
                <a:highlight>
                  <a:srgbClr val="E27F1C"/>
                </a:highlight>
              </a:endParaRPr>
            </a:p>
          </p:txBody>
        </p:sp>
      </p:grpSp>
      <p:pic>
        <p:nvPicPr>
          <p:cNvPr id="4" name="Picture 3">
            <a:extLst>
              <a:ext uri="{FF2B5EF4-FFF2-40B4-BE49-F238E27FC236}">
                <a16:creationId xmlns:a16="http://schemas.microsoft.com/office/drawing/2014/main" xmlns="" id="{2AB99580-B937-F149-B5C9-45112205E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0" y="4731990"/>
            <a:ext cx="1008112" cy="218627"/>
          </a:xfrm>
          <a:prstGeom prst="rect">
            <a:avLst/>
          </a:prstGeom>
        </p:spPr>
      </p:pic>
      <p:sp>
        <p:nvSpPr>
          <p:cNvPr id="27" name="Rectangle 26"/>
          <p:cNvSpPr/>
          <p:nvPr/>
        </p:nvSpPr>
        <p:spPr>
          <a:xfrm>
            <a:off x="-2" y="0"/>
            <a:ext cx="9144002" cy="2715766"/>
          </a:xfrm>
          <a:prstGeom prst="rect">
            <a:avLst/>
          </a:prstGeom>
          <a:solidFill>
            <a:srgbClr val="98A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A76CB691-1A4C-184B-82E0-CC67D7730CDE}"/>
              </a:ext>
            </a:extLst>
          </p:cNvPr>
          <p:cNvSpPr/>
          <p:nvPr/>
        </p:nvSpPr>
        <p:spPr>
          <a:xfrm>
            <a:off x="-2" y="509203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xmlns="" id="{1BFF64DF-C099-4146-AA3A-3D841E874401}"/>
              </a:ext>
            </a:extLst>
          </p:cNvPr>
          <p:cNvSpPr>
            <a:spLocks noGrp="1"/>
          </p:cNvSpPr>
          <p:nvPr>
            <p:ph type="ftr" sz="quarter" idx="4294967295"/>
          </p:nvPr>
        </p:nvSpPr>
        <p:spPr>
          <a:xfrm>
            <a:off x="1331640" y="4731990"/>
            <a:ext cx="5452899" cy="218627"/>
          </a:xfrm>
          <a:prstGeom prst="rect">
            <a:avLst/>
          </a:prstGeom>
        </p:spPr>
        <p:txBody>
          <a:bodyP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en-US" sz="800" dirty="0"/>
              <a:t>Reducing the Carbon Footprint of Concrete</a:t>
            </a:r>
          </a:p>
        </p:txBody>
      </p:sp>
      <p:sp>
        <p:nvSpPr>
          <p:cNvPr id="19" name="Slide Number Placeholder 5">
            <a:extLst>
              <a:ext uri="{FF2B5EF4-FFF2-40B4-BE49-F238E27FC236}">
                <a16:creationId xmlns:a16="http://schemas.microsoft.com/office/drawing/2014/main" xmlns="" id="{3D151AE1-C8C5-BE41-92C3-76655C79B55B}"/>
              </a:ext>
            </a:extLst>
          </p:cNvPr>
          <p:cNvSpPr>
            <a:spLocks noGrp="1"/>
          </p:cNvSpPr>
          <p:nvPr>
            <p:ph type="sldNum" sz="quarter" idx="4294967295"/>
          </p:nvPr>
        </p:nvSpPr>
        <p:spPr>
          <a:xfrm>
            <a:off x="8532440" y="4731990"/>
            <a:ext cx="545062" cy="218627"/>
          </a:xfrm>
          <a:prstGeom prst="rect">
            <a:avLst/>
          </a:prstGeom>
        </p:spPr>
        <p:txBody>
          <a:bodyPr/>
          <a:lstStyle>
            <a:lvl1pPr>
              <a:defRPr sz="1100">
                <a:solidFill>
                  <a:schemeClr val="tx1">
                    <a:lumMod val="50000"/>
                    <a:lumOff val="50000"/>
                  </a:schemeClr>
                </a:solidFill>
                <a:latin typeface="Arial" panose="020B0604020202020204" pitchFamily="34" charset="0"/>
                <a:cs typeface="Arial" panose="020B0604020202020204" pitchFamily="34" charset="0"/>
              </a:defRPr>
            </a:lvl1pPr>
          </a:lstStyle>
          <a:p>
            <a:fld id="{64A9FBBB-9EC0-574F-A3FE-E27115CF34DA}" type="slidenum">
              <a:rPr lang="en-US" sz="800" smtClean="0"/>
              <a:pPr/>
              <a:t>3</a:t>
            </a:fld>
            <a:endParaRPr lang="en-US" sz="800" dirty="0"/>
          </a:p>
        </p:txBody>
      </p:sp>
      <p:pic>
        <p:nvPicPr>
          <p:cNvPr id="14" name="Picture 13">
            <a:extLst>
              <a:ext uri="{FF2B5EF4-FFF2-40B4-BE49-F238E27FC236}">
                <a16:creationId xmlns:a16="http://schemas.microsoft.com/office/drawing/2014/main" xmlns="" id="{8929AEA6-4615-E144-8F03-1AD12DA1FC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05" t="1875" r="635" b="5160"/>
          <a:stretch/>
        </p:blipFill>
        <p:spPr>
          <a:xfrm>
            <a:off x="1292452" y="0"/>
            <a:ext cx="6559093" cy="2715766"/>
          </a:xfrm>
          <a:prstGeom prst="rect">
            <a:avLst/>
          </a:prstGeom>
        </p:spPr>
      </p:pic>
      <p:grpSp>
        <p:nvGrpSpPr>
          <p:cNvPr id="2" name="Group 1">
            <a:extLst>
              <a:ext uri="{FF2B5EF4-FFF2-40B4-BE49-F238E27FC236}">
                <a16:creationId xmlns:a16="http://schemas.microsoft.com/office/drawing/2014/main" xmlns="" id="{C28C9B6D-29F5-B24C-BD07-82EF252D43BA}"/>
              </a:ext>
            </a:extLst>
          </p:cNvPr>
          <p:cNvGrpSpPr/>
          <p:nvPr/>
        </p:nvGrpSpPr>
        <p:grpSpPr>
          <a:xfrm>
            <a:off x="1166875" y="3661399"/>
            <a:ext cx="6717493" cy="1028754"/>
            <a:chOff x="1166875" y="3661399"/>
            <a:chExt cx="6717493" cy="1028754"/>
          </a:xfrm>
        </p:grpSpPr>
        <p:sp>
          <p:nvSpPr>
            <p:cNvPr id="21" name="TextBox 20">
              <a:extLst>
                <a:ext uri="{FF2B5EF4-FFF2-40B4-BE49-F238E27FC236}">
                  <a16:creationId xmlns:a16="http://schemas.microsoft.com/office/drawing/2014/main" xmlns="" id="{BAE30449-D2E0-6E44-BAE7-433C4260DDE2}"/>
                </a:ext>
              </a:extLst>
            </p:cNvPr>
            <p:cNvSpPr txBox="1"/>
            <p:nvPr/>
          </p:nvSpPr>
          <p:spPr>
            <a:xfrm>
              <a:off x="1166875" y="3661399"/>
              <a:ext cx="6423694" cy="276999"/>
            </a:xfrm>
            <a:prstGeom prst="rect">
              <a:avLst/>
            </a:prstGeom>
            <a:noFill/>
          </p:spPr>
          <p:txBody>
            <a:bodyPr wrap="square" rtlCol="0">
              <a:spAutoFit/>
            </a:bodyPr>
            <a:lstStyle/>
            <a:p>
              <a:r>
                <a:rPr lang="en-US" sz="1200" b="1" dirty="0">
                  <a:solidFill>
                    <a:srgbClr val="8D9293"/>
                  </a:solidFill>
                  <a:ea typeface="Open Sans" panose="020B0606030504020204" pitchFamily="34" charset="0"/>
                  <a:cs typeface="Open Sans" panose="020B0606030504020204" pitchFamily="34" charset="0"/>
                </a:rPr>
                <a:t>Mission alignment with: </a:t>
              </a:r>
              <a:endParaRPr lang="en-US" sz="1200" dirty="0">
                <a:solidFill>
                  <a:srgbClr val="8D9293"/>
                </a:solidFill>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xmlns="" id="{C2AF14B6-C2CB-D24E-A384-ED69E256B8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40225" y="3742354"/>
              <a:ext cx="947799" cy="947799"/>
            </a:xfrm>
            <a:prstGeom prst="rect">
              <a:avLst/>
            </a:prstGeom>
          </p:spPr>
        </p:pic>
        <p:pic>
          <p:nvPicPr>
            <p:cNvPr id="23" name="Picture 22">
              <a:extLst>
                <a:ext uri="{FF2B5EF4-FFF2-40B4-BE49-F238E27FC236}">
                  <a16:creationId xmlns:a16="http://schemas.microsoft.com/office/drawing/2014/main" xmlns="" id="{A7960851-E1AA-D64C-A99F-2725160E35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8252" y="4038230"/>
              <a:ext cx="2442805" cy="373382"/>
            </a:xfrm>
            <a:prstGeom prst="rect">
              <a:avLst/>
            </a:prstGeom>
          </p:spPr>
        </p:pic>
        <p:pic>
          <p:nvPicPr>
            <p:cNvPr id="24" name="Picture 23">
              <a:extLst>
                <a:ext uri="{FF2B5EF4-FFF2-40B4-BE49-F238E27FC236}">
                  <a16:creationId xmlns:a16="http://schemas.microsoft.com/office/drawing/2014/main" xmlns="" id="{87610759-F79C-A84D-BAD8-D60C110162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90706" y="3753333"/>
              <a:ext cx="805430" cy="932210"/>
            </a:xfrm>
            <a:prstGeom prst="rect">
              <a:avLst/>
            </a:prstGeom>
          </p:spPr>
        </p:pic>
        <p:pic>
          <p:nvPicPr>
            <p:cNvPr id="25" name="Picture 24">
              <a:extLst>
                <a:ext uri="{FF2B5EF4-FFF2-40B4-BE49-F238E27FC236}">
                  <a16:creationId xmlns:a16="http://schemas.microsoft.com/office/drawing/2014/main" xmlns="" id="{FCB5B69A-A652-2B4E-814F-BD1D4230B63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06198" y="3723097"/>
              <a:ext cx="1878170" cy="942047"/>
            </a:xfrm>
            <a:prstGeom prst="rect">
              <a:avLst/>
            </a:prstGeom>
          </p:spPr>
        </p:pic>
      </p:grpSp>
    </p:spTree>
    <p:extLst>
      <p:ext uri="{BB962C8B-B14F-4D97-AF65-F5344CB8AC3E}">
        <p14:creationId xmlns:p14="http://schemas.microsoft.com/office/powerpoint/2010/main" val="31634765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8578D17-00DA-8246-ADB6-25523B0F2E8F}"/>
              </a:ext>
            </a:extLst>
          </p:cNvPr>
          <p:cNvSpPr>
            <a:spLocks noGrp="1"/>
          </p:cNvSpPr>
          <p:nvPr>
            <p:ph idx="1"/>
          </p:nvPr>
        </p:nvSpPr>
        <p:spPr>
          <a:xfrm>
            <a:off x="827584" y="1405481"/>
            <a:ext cx="6172200" cy="2449673"/>
          </a:xfrm>
        </p:spPr>
        <p:txBody>
          <a:bodyPr>
            <a:normAutofit/>
          </a:bodyPr>
          <a:lstStyle/>
          <a:p>
            <a:pPr marL="0" indent="0">
              <a:buNone/>
            </a:pPr>
            <a:r>
              <a:rPr lang="en-US" sz="1200" b="1" dirty="0">
                <a:solidFill>
                  <a:schemeClr val="tx1">
                    <a:lumMod val="75000"/>
                    <a:lumOff val="25000"/>
                  </a:schemeClr>
                </a:solidFill>
                <a:latin typeface="Arial" panose="020B0604020202020204" pitchFamily="34" charset="0"/>
                <a:cs typeface="Arial" panose="020B0604020202020204" pitchFamily="34" charset="0"/>
              </a:rPr>
              <a:t>Materials &amp; Resources</a:t>
            </a:r>
          </a:p>
          <a:p>
            <a:pPr marL="0" indent="0">
              <a:buNone/>
            </a:pPr>
            <a:r>
              <a:rPr lang="en-US" sz="1200" dirty="0">
                <a:solidFill>
                  <a:schemeClr val="tx1">
                    <a:lumMod val="75000"/>
                    <a:lumOff val="25000"/>
                  </a:schemeClr>
                </a:solidFill>
                <a:latin typeface="Arial" panose="020B0604020202020204" pitchFamily="34" charset="0"/>
                <a:cs typeface="Arial" panose="020B0604020202020204" pitchFamily="34" charset="0"/>
              </a:rPr>
              <a:t>Focuses on minimizing embodied environmental impacts to support a life-cycle approach that improves performance. </a:t>
            </a:r>
          </a:p>
        </p:txBody>
      </p:sp>
      <p:sp>
        <p:nvSpPr>
          <p:cNvPr id="7" name="Content Placeholder 2">
            <a:extLst>
              <a:ext uri="{FF2B5EF4-FFF2-40B4-BE49-F238E27FC236}">
                <a16:creationId xmlns:a16="http://schemas.microsoft.com/office/drawing/2014/main" xmlns="" id="{FCFF8C93-380E-F341-88D5-0E76F316DD24}"/>
              </a:ext>
            </a:extLst>
          </p:cNvPr>
          <p:cNvSpPr txBox="1">
            <a:spLocks/>
          </p:cNvSpPr>
          <p:nvPr/>
        </p:nvSpPr>
        <p:spPr>
          <a:xfrm>
            <a:off x="827584" y="3458700"/>
            <a:ext cx="6172200" cy="1431098"/>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1200" b="1" dirty="0">
                <a:solidFill>
                  <a:schemeClr val="tx1">
                    <a:lumMod val="75000"/>
                    <a:lumOff val="25000"/>
                  </a:schemeClr>
                </a:solidFill>
                <a:latin typeface="Arial" panose="020B0604020202020204" pitchFamily="34" charset="0"/>
                <a:cs typeface="Arial" panose="020B0604020202020204" pitchFamily="34" charset="0"/>
              </a:rPr>
              <a:t>Option 4: Whole Building Life Cycle Assessment (1-4 points)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1200" dirty="0">
                <a:solidFill>
                  <a:schemeClr val="tx1">
                    <a:lumMod val="75000"/>
                    <a:lumOff val="25000"/>
                  </a:schemeClr>
                </a:solidFill>
                <a:latin typeface="Arial" panose="020B0604020202020204" pitchFamily="34" charset="0"/>
                <a:cs typeface="Arial" panose="020B0604020202020204" pitchFamily="34" charset="0"/>
              </a:rPr>
              <a:t>Conduct a life cycle assessment and show a 10% impact reduction in embodied CO</a:t>
            </a:r>
            <a:r>
              <a:rPr lang="en-US" sz="1200" baseline="-25000" dirty="0">
                <a:solidFill>
                  <a:schemeClr val="tx1">
                    <a:lumMod val="75000"/>
                    <a:lumOff val="25000"/>
                  </a:schemeClr>
                </a:solidFill>
                <a:latin typeface="Arial" panose="020B0604020202020204" pitchFamily="34" charset="0"/>
                <a:cs typeface="Arial" panose="020B0604020202020204" pitchFamily="34" charset="0"/>
              </a:rPr>
              <a:t>2</a:t>
            </a:r>
            <a:r>
              <a:rPr lang="en-US" sz="1200" dirty="0">
                <a:solidFill>
                  <a:schemeClr val="tx1">
                    <a:lumMod val="75000"/>
                    <a:lumOff val="25000"/>
                  </a:schemeClr>
                </a:solidFill>
                <a:latin typeface="Arial" panose="020B0604020202020204" pitchFamily="34" charset="0"/>
                <a:cs typeface="Arial" panose="020B0604020202020204" pitchFamily="34" charset="0"/>
              </a:rPr>
              <a:t> emissions + 2 other impact categories shown on an Environmental Product Declaration</a:t>
            </a:r>
            <a:r>
              <a:rPr lang="en-US" sz="1200" b="1" dirty="0">
                <a:solidFill>
                  <a:srgbClr val="E27F1C"/>
                </a:solidFill>
                <a:latin typeface="Arial" panose="020B0604020202020204" pitchFamily="34" charset="0"/>
                <a:cs typeface="Arial" panose="020B0604020202020204" pitchFamily="34" charset="0"/>
                <a:sym typeface="Wingdings" pitchFamily="2" charset="2"/>
              </a:rPr>
              <a:t/>
            </a:r>
            <a:br>
              <a:rPr lang="en-US" sz="1200" b="1" dirty="0">
                <a:solidFill>
                  <a:srgbClr val="E27F1C"/>
                </a:solidFill>
                <a:latin typeface="Arial" panose="020B0604020202020204" pitchFamily="34" charset="0"/>
                <a:cs typeface="Arial" panose="020B0604020202020204" pitchFamily="34" charset="0"/>
                <a:sym typeface="Wingdings" pitchFamily="2" charset="2"/>
              </a:rPr>
            </a:br>
            <a:endParaRPr lang="en-US" sz="1200" b="1" dirty="0">
              <a:solidFill>
                <a:srgbClr val="E27F1C"/>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6BBFBD66-414D-0B45-9322-971A8D77ABA7}"/>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9E4600-F961-634B-8010-688A141CE6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0" name="Rectangle 9">
            <a:extLst>
              <a:ext uri="{FF2B5EF4-FFF2-40B4-BE49-F238E27FC236}">
                <a16:creationId xmlns:a16="http://schemas.microsoft.com/office/drawing/2014/main" xmlns="" id="{9774D652-1E96-FF47-91E6-DBF1605B861F}"/>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xmlns="" id="{145AF91D-DD93-E248-B0AD-16996FE59F3C}"/>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12" name="Slide Number Placeholder 5">
            <a:extLst>
              <a:ext uri="{FF2B5EF4-FFF2-40B4-BE49-F238E27FC236}">
                <a16:creationId xmlns:a16="http://schemas.microsoft.com/office/drawing/2014/main" xmlns="" id="{81E30EAA-2F61-BC42-9F38-C83C67D59BBA}"/>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30</a:t>
            </a:fld>
            <a:endParaRPr lang="en-US" sz="800" dirty="0"/>
          </a:p>
        </p:txBody>
      </p:sp>
      <p:sp>
        <p:nvSpPr>
          <p:cNvPr id="13" name="Text Placeholder 2">
            <a:extLst>
              <a:ext uri="{FF2B5EF4-FFF2-40B4-BE49-F238E27FC236}">
                <a16:creationId xmlns:a16="http://schemas.microsoft.com/office/drawing/2014/main" xmlns="" id="{2297781F-C55F-AE45-8EA5-6D4E2A2514D4}"/>
              </a:ext>
            </a:extLst>
          </p:cNvPr>
          <p:cNvSpPr txBox="1">
            <a:spLocks/>
          </p:cNvSpPr>
          <p:nvPr/>
        </p:nvSpPr>
        <p:spPr>
          <a:xfrm>
            <a:off x="686744" y="390222"/>
            <a:ext cx="7845695"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Application to LEED</a:t>
            </a:r>
            <a:endParaRPr lang="en-US" dirty="0"/>
          </a:p>
        </p:txBody>
      </p:sp>
      <p:sp>
        <p:nvSpPr>
          <p:cNvPr id="14" name="TextBox 13">
            <a:extLst>
              <a:ext uri="{FF2B5EF4-FFF2-40B4-BE49-F238E27FC236}">
                <a16:creationId xmlns:a16="http://schemas.microsoft.com/office/drawing/2014/main" xmlns="" id="{1FC769D0-95AA-B84D-A8A2-4D708079094E}"/>
              </a:ext>
            </a:extLst>
          </p:cNvPr>
          <p:cNvSpPr txBox="1"/>
          <p:nvPr/>
        </p:nvSpPr>
        <p:spPr>
          <a:xfrm>
            <a:off x="776244" y="908378"/>
            <a:ext cx="7612180" cy="282590"/>
          </a:xfrm>
          <a:prstGeom prst="rect">
            <a:avLst/>
          </a:prstGeom>
        </p:spPr>
        <p:txBody>
          <a:bodyPr anchor="t"/>
          <a:lstStyle>
            <a:defPPr>
              <a:defRPr lang="en-US"/>
            </a:defPPr>
            <a:lvl1pPr lvl="0" indent="0">
              <a:spcBef>
                <a:spcPct val="20000"/>
              </a:spcBef>
              <a:buFont typeface="Arial" pitchFamily="34" charset="0"/>
              <a:buNone/>
              <a:defRPr sz="1200">
                <a:solidFill>
                  <a:srgbClr val="E27F1C"/>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400" dirty="0"/>
              <a:t>CarbonCure helps to reduce </a:t>
            </a:r>
            <a:r>
              <a:rPr lang="en-US" sz="1400" b="1" dirty="0"/>
              <a:t>all</a:t>
            </a:r>
            <a:r>
              <a:rPr lang="en-US" sz="1400" dirty="0"/>
              <a:t> impact categories, including CO</a:t>
            </a:r>
            <a:r>
              <a:rPr lang="en-US" sz="1400" baseline="-25000" dirty="0"/>
              <a:t>2</a:t>
            </a:r>
            <a:r>
              <a:rPr lang="en-US" sz="1400" dirty="0"/>
              <a:t>e</a:t>
            </a:r>
          </a:p>
        </p:txBody>
      </p:sp>
      <p:pic>
        <p:nvPicPr>
          <p:cNvPr id="2" name="Picture 1">
            <a:extLst>
              <a:ext uri="{FF2B5EF4-FFF2-40B4-BE49-F238E27FC236}">
                <a16:creationId xmlns:a16="http://schemas.microsoft.com/office/drawing/2014/main" xmlns="" id="{15D8F452-1984-254F-AD0C-D788D43D062F}"/>
              </a:ext>
            </a:extLst>
          </p:cNvPr>
          <p:cNvPicPr>
            <a:picLocks noChangeAspect="1"/>
          </p:cNvPicPr>
          <p:nvPr/>
        </p:nvPicPr>
        <p:blipFill>
          <a:blip r:embed="rId3"/>
          <a:stretch>
            <a:fillRect/>
          </a:stretch>
        </p:blipFill>
        <p:spPr>
          <a:xfrm>
            <a:off x="817748" y="2294343"/>
            <a:ext cx="5148436" cy="1149651"/>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xmlns="" id="{64A362B7-6A2C-E849-B227-9FFA29ADB4A9}"/>
              </a:ext>
            </a:extLst>
          </p:cNvPr>
          <p:cNvPicPr>
            <a:picLocks noChangeAspect="1"/>
          </p:cNvPicPr>
          <p:nvPr/>
        </p:nvPicPr>
        <p:blipFill>
          <a:blip r:embed="rId4">
            <a:duotone>
              <a:schemeClr val="bg2">
                <a:shade val="45000"/>
                <a:satMod val="135000"/>
              </a:schemeClr>
              <a:prstClr val="white"/>
            </a:duotone>
          </a:blip>
          <a:stretch>
            <a:fillRect/>
          </a:stretch>
        </p:blipFill>
        <p:spPr>
          <a:xfrm>
            <a:off x="7164287" y="117965"/>
            <a:ext cx="1643841" cy="1643841"/>
          </a:xfrm>
          <a:prstGeom prst="rect">
            <a:avLst/>
          </a:prstGeom>
        </p:spPr>
      </p:pic>
    </p:spTree>
    <p:extLst>
      <p:ext uri="{BB962C8B-B14F-4D97-AF65-F5344CB8AC3E}">
        <p14:creationId xmlns:p14="http://schemas.microsoft.com/office/powerpoint/2010/main" val="3731521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BF1370-6F2D-6D4F-B0D2-46D800B25B6D}"/>
              </a:ext>
            </a:extLst>
          </p:cNvPr>
          <p:cNvPicPr>
            <a:picLocks noChangeAspect="1"/>
          </p:cNvPicPr>
          <p:nvPr/>
        </p:nvPicPr>
        <p:blipFill>
          <a:blip r:embed="rId3"/>
          <a:stretch>
            <a:fillRect/>
          </a:stretch>
        </p:blipFill>
        <p:spPr>
          <a:xfrm>
            <a:off x="1310502" y="1525547"/>
            <a:ext cx="1522830" cy="1599320"/>
          </a:xfrm>
          <a:prstGeom prst="rect">
            <a:avLst/>
          </a:prstGeom>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xmlns="" id="{9D062E39-9616-5545-83DA-8576354C045A}"/>
              </a:ext>
            </a:extLst>
          </p:cNvPr>
          <p:cNvSpPr>
            <a:spLocks noGrp="1"/>
          </p:cNvSpPr>
          <p:nvPr>
            <p:ph idx="1"/>
          </p:nvPr>
        </p:nvSpPr>
        <p:spPr>
          <a:xfrm>
            <a:off x="3326726" y="1491630"/>
            <a:ext cx="4773666" cy="3394472"/>
          </a:xfrm>
        </p:spPr>
        <p:txBody>
          <a:bodyPr>
            <a:normAutofit/>
          </a:bodyPr>
          <a:lstStyle/>
          <a:p>
            <a:pPr marL="0" indent="0">
              <a:buNone/>
            </a:pPr>
            <a:r>
              <a:rPr lang="en-US" sz="1400" dirty="0">
                <a:solidFill>
                  <a:schemeClr val="tx1">
                    <a:lumMod val="75000"/>
                    <a:lumOff val="25000"/>
                  </a:schemeClr>
                </a:solidFill>
                <a:latin typeface="Arial" panose="020B0604020202020204" pitchFamily="34" charset="0"/>
                <a:cs typeface="Arial" panose="020B0604020202020204" pitchFamily="34" charset="0"/>
              </a:rPr>
              <a:t>To improve concrete performance and sustainability, the NRMCA recommends considering alternatives to commonly used prescriptive specs. </a:t>
            </a:r>
            <a:r>
              <a:rPr lang="en-US" sz="1200" dirty="0">
                <a:solidFill>
                  <a:schemeClr val="tx1">
                    <a:lumMod val="75000"/>
                    <a:lumOff val="25000"/>
                  </a:schemeClr>
                </a:solidFill>
                <a:latin typeface="Arial" panose="020B0604020202020204" pitchFamily="34" charset="0"/>
                <a:cs typeface="Arial" panose="020B0604020202020204" pitchFamily="34" charset="0"/>
              </a:rPr>
              <a:t/>
            </a:r>
            <a:br>
              <a:rPr lang="en-US" sz="1200" dirty="0">
                <a:solidFill>
                  <a:schemeClr val="tx1">
                    <a:lumMod val="75000"/>
                    <a:lumOff val="25000"/>
                  </a:schemeClr>
                </a:solidFill>
                <a:latin typeface="Arial" panose="020B0604020202020204" pitchFamily="34" charset="0"/>
                <a:cs typeface="Arial" panose="020B0604020202020204" pitchFamily="34" charset="0"/>
              </a:rPr>
            </a:b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D25600"/>
              </a:buClr>
              <a:buFont typeface="Wingdings" pitchFamily="2" charset="2"/>
              <a:buChar char="ü"/>
            </a:pPr>
            <a:r>
              <a:rPr lang="en-US" sz="1400" dirty="0">
                <a:solidFill>
                  <a:schemeClr val="tx1">
                    <a:lumMod val="75000"/>
                    <a:lumOff val="25000"/>
                  </a:schemeClr>
                </a:solidFill>
                <a:latin typeface="Arial" panose="020B0604020202020204" pitchFamily="34" charset="0"/>
                <a:cs typeface="Arial" panose="020B0604020202020204" pitchFamily="34" charset="0"/>
              </a:rPr>
              <a:t>Consider alternatives to minimum cement content</a:t>
            </a:r>
          </a:p>
          <a:p>
            <a:pPr>
              <a:buClr>
                <a:srgbClr val="D25600"/>
              </a:buClr>
              <a:buFont typeface="Wingdings" pitchFamily="2" charset="2"/>
              <a:buChar char="ü"/>
            </a:pPr>
            <a:r>
              <a:rPr lang="en-US" sz="1400" dirty="0">
                <a:solidFill>
                  <a:schemeClr val="tx1">
                    <a:lumMod val="75000"/>
                    <a:lumOff val="25000"/>
                  </a:schemeClr>
                </a:solidFill>
                <a:latin typeface="Arial" panose="020B0604020202020204" pitchFamily="34" charset="0"/>
                <a:cs typeface="Arial" panose="020B0604020202020204" pitchFamily="34" charset="0"/>
              </a:rPr>
              <a:t>Consider alternatives to maximum SCM content</a:t>
            </a:r>
          </a:p>
          <a:p>
            <a:pPr>
              <a:buClr>
                <a:srgbClr val="D25600"/>
              </a:buClr>
              <a:buFont typeface="Wingdings" pitchFamily="2" charset="2"/>
              <a:buChar char="ü"/>
            </a:pPr>
            <a:r>
              <a:rPr lang="en-US" sz="1400" dirty="0">
                <a:solidFill>
                  <a:schemeClr val="tx1">
                    <a:lumMod val="75000"/>
                    <a:lumOff val="25000"/>
                  </a:schemeClr>
                </a:solidFill>
                <a:latin typeface="Arial" panose="020B0604020202020204" pitchFamily="34" charset="0"/>
                <a:cs typeface="Arial" panose="020B0604020202020204" pitchFamily="34" charset="0"/>
              </a:rPr>
              <a:t>Consider alternatives to maximum w/cm ratio</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DF68AE34-CAF0-6843-B3A5-092F574F9EA0}"/>
              </a:ext>
            </a:extLst>
          </p:cNvPr>
          <p:cNvGrpSpPr/>
          <p:nvPr/>
        </p:nvGrpSpPr>
        <p:grpSpPr>
          <a:xfrm>
            <a:off x="2212975" y="3504292"/>
            <a:ext cx="4718048" cy="917677"/>
            <a:chOff x="723177" y="4632158"/>
            <a:chExt cx="7443645" cy="1525337"/>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xmlns="" id="{D7CDF084-C985-E943-A74E-F6DAFCFDA997}"/>
                </a:ext>
              </a:extLst>
            </p:cNvPr>
            <p:cNvPicPr>
              <a:picLocks noChangeAspect="1"/>
            </p:cNvPicPr>
            <p:nvPr/>
          </p:nvPicPr>
          <p:blipFill>
            <a:blip r:embed="rId4"/>
            <a:stretch>
              <a:fillRect/>
            </a:stretch>
          </p:blipFill>
          <p:spPr>
            <a:xfrm>
              <a:off x="723177" y="4632158"/>
              <a:ext cx="7443645" cy="1525337"/>
            </a:xfrm>
            <a:prstGeom prst="rect">
              <a:avLst/>
            </a:prstGeom>
          </p:spPr>
        </p:pic>
        <p:sp>
          <p:nvSpPr>
            <p:cNvPr id="11" name="TextBox 10">
              <a:extLst>
                <a:ext uri="{FF2B5EF4-FFF2-40B4-BE49-F238E27FC236}">
                  <a16:creationId xmlns:a16="http://schemas.microsoft.com/office/drawing/2014/main" xmlns="" id="{F22A0AD6-9707-D447-B246-D47E32AC9E24}"/>
                </a:ext>
              </a:extLst>
            </p:cNvPr>
            <p:cNvSpPr txBox="1"/>
            <p:nvPr/>
          </p:nvSpPr>
          <p:spPr>
            <a:xfrm>
              <a:off x="4015926" y="4695145"/>
              <a:ext cx="4150896" cy="1450611"/>
            </a:xfrm>
            <a:prstGeom prst="rect">
              <a:avLst/>
            </a:prstGeom>
            <a:solidFill>
              <a:schemeClr val="tx1"/>
            </a:solidFill>
          </p:spPr>
          <p:txBody>
            <a:bodyPr wrap="square" rtlCol="0">
              <a:spAutoFit/>
            </a:bodyPr>
            <a:lstStyle/>
            <a:p>
              <a:pPr algn="ctr"/>
              <a:r>
                <a:rPr lang="en-US" sz="1000" b="1" dirty="0">
                  <a:solidFill>
                    <a:srgbClr val="FFFF00"/>
                  </a:solidFill>
                  <a:latin typeface="Arial" panose="020B0604020202020204" pitchFamily="34" charset="0"/>
                  <a:cs typeface="Arial" panose="020B0604020202020204" pitchFamily="34" charset="0"/>
                </a:rPr>
                <a:t>A shift to performance-based specifications for concrete, with a focus on innovation, quality, and customer satisfaction.</a:t>
              </a:r>
            </a:p>
          </p:txBody>
        </p:sp>
      </p:grpSp>
      <p:sp>
        <p:nvSpPr>
          <p:cNvPr id="12" name="Rectangle 11">
            <a:extLst>
              <a:ext uri="{FF2B5EF4-FFF2-40B4-BE49-F238E27FC236}">
                <a16:creationId xmlns:a16="http://schemas.microsoft.com/office/drawing/2014/main" xmlns="" id="{328A3585-B174-3A4A-BF53-93DEB1CBC275}"/>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4BCD890D-9A54-BF41-91DD-69CE750E03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4" name="Rectangle 13">
            <a:extLst>
              <a:ext uri="{FF2B5EF4-FFF2-40B4-BE49-F238E27FC236}">
                <a16:creationId xmlns:a16="http://schemas.microsoft.com/office/drawing/2014/main" xmlns="" id="{68D6E7CC-E260-FE44-B235-70B661813CCF}"/>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a:extLst>
              <a:ext uri="{FF2B5EF4-FFF2-40B4-BE49-F238E27FC236}">
                <a16:creationId xmlns:a16="http://schemas.microsoft.com/office/drawing/2014/main" xmlns="" id="{846469D9-B47B-4042-AC2C-F24F44FEB694}"/>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16" name="Slide Number Placeholder 5">
            <a:extLst>
              <a:ext uri="{FF2B5EF4-FFF2-40B4-BE49-F238E27FC236}">
                <a16:creationId xmlns:a16="http://schemas.microsoft.com/office/drawing/2014/main" xmlns="" id="{7CDDD2AB-702E-7A48-9E6A-68BC5489617F}"/>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31</a:t>
            </a:fld>
            <a:endParaRPr lang="en-US" sz="800" dirty="0"/>
          </a:p>
        </p:txBody>
      </p:sp>
      <p:sp>
        <p:nvSpPr>
          <p:cNvPr id="17" name="Text Placeholder 2">
            <a:extLst>
              <a:ext uri="{FF2B5EF4-FFF2-40B4-BE49-F238E27FC236}">
                <a16:creationId xmlns:a16="http://schemas.microsoft.com/office/drawing/2014/main" xmlns="" id="{B186E2F1-4616-5A42-8BA3-5426DEBBD5F0}"/>
              </a:ext>
            </a:extLst>
          </p:cNvPr>
          <p:cNvSpPr txBox="1">
            <a:spLocks/>
          </p:cNvSpPr>
          <p:nvPr/>
        </p:nvSpPr>
        <p:spPr>
          <a:xfrm>
            <a:off x="686744" y="390222"/>
            <a:ext cx="7845695"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Concrete Specs &amp; Sustainability</a:t>
            </a:r>
            <a:endParaRPr lang="en-US" dirty="0"/>
          </a:p>
        </p:txBody>
      </p:sp>
      <p:sp>
        <p:nvSpPr>
          <p:cNvPr id="18" name="TextBox 17">
            <a:extLst>
              <a:ext uri="{FF2B5EF4-FFF2-40B4-BE49-F238E27FC236}">
                <a16:creationId xmlns:a16="http://schemas.microsoft.com/office/drawing/2014/main" xmlns="" id="{FB715F94-B62F-D34D-BAA7-EBE8E266275B}"/>
              </a:ext>
            </a:extLst>
          </p:cNvPr>
          <p:cNvSpPr txBox="1"/>
          <p:nvPr/>
        </p:nvSpPr>
        <p:spPr>
          <a:xfrm>
            <a:off x="746829" y="889438"/>
            <a:ext cx="7612180" cy="529652"/>
          </a:xfrm>
          <a:prstGeom prst="rect">
            <a:avLst/>
          </a:prstGeom>
        </p:spPr>
        <p:txBody>
          <a:bodyPr anchor="t"/>
          <a:lstStyle>
            <a:defPPr>
              <a:defRPr lang="en-US"/>
            </a:defPPr>
            <a:lvl1pPr lvl="0" indent="0">
              <a:spcBef>
                <a:spcPct val="20000"/>
              </a:spcBef>
              <a:buFont typeface="Arial" pitchFamily="34" charset="0"/>
              <a:buNone/>
              <a:defRPr sz="1200">
                <a:solidFill>
                  <a:srgbClr val="E27F1C"/>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400" dirty="0"/>
              <a:t>Some prescriptive specs may inhibit the ability to reduce the concrete’s environmental impact</a:t>
            </a:r>
          </a:p>
        </p:txBody>
      </p:sp>
    </p:spTree>
    <p:extLst>
      <p:ext uri="{BB962C8B-B14F-4D97-AF65-F5344CB8AC3E}">
        <p14:creationId xmlns:p14="http://schemas.microsoft.com/office/powerpoint/2010/main" val="1647940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descr="A view of a city&#10;&#10;Description automatically generated">
            <a:extLst>
              <a:ext uri="{FF2B5EF4-FFF2-40B4-BE49-F238E27FC236}">
                <a16:creationId xmlns:a16="http://schemas.microsoft.com/office/drawing/2014/main" xmlns="" id="{CC8E057C-35E2-494F-A324-EECFA3A1A26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84399" y="1131590"/>
            <a:ext cx="5576615" cy="3006987"/>
          </a:xfrm>
        </p:spPr>
      </p:pic>
      <p:sp>
        <p:nvSpPr>
          <p:cNvPr id="12" name="Rectangle 11">
            <a:extLst>
              <a:ext uri="{FF2B5EF4-FFF2-40B4-BE49-F238E27FC236}">
                <a16:creationId xmlns:a16="http://schemas.microsoft.com/office/drawing/2014/main" xmlns="" id="{328A3585-B174-3A4A-BF53-93DEB1CBC275}"/>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4BCD890D-9A54-BF41-91DD-69CE750E0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4" name="Rectangle 13">
            <a:extLst>
              <a:ext uri="{FF2B5EF4-FFF2-40B4-BE49-F238E27FC236}">
                <a16:creationId xmlns:a16="http://schemas.microsoft.com/office/drawing/2014/main" xmlns="" id="{68D6E7CC-E260-FE44-B235-70B661813CCF}"/>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a:extLst>
              <a:ext uri="{FF2B5EF4-FFF2-40B4-BE49-F238E27FC236}">
                <a16:creationId xmlns:a16="http://schemas.microsoft.com/office/drawing/2014/main" xmlns="" id="{846469D9-B47B-4042-AC2C-F24F44FEB694}"/>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16" name="Slide Number Placeholder 5">
            <a:extLst>
              <a:ext uri="{FF2B5EF4-FFF2-40B4-BE49-F238E27FC236}">
                <a16:creationId xmlns:a16="http://schemas.microsoft.com/office/drawing/2014/main" xmlns="" id="{7CDDD2AB-702E-7A48-9E6A-68BC5489617F}"/>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32</a:t>
            </a:fld>
            <a:endParaRPr lang="en-US" sz="800" dirty="0"/>
          </a:p>
        </p:txBody>
      </p:sp>
      <p:sp>
        <p:nvSpPr>
          <p:cNvPr id="17" name="Text Placeholder 2">
            <a:extLst>
              <a:ext uri="{FF2B5EF4-FFF2-40B4-BE49-F238E27FC236}">
                <a16:creationId xmlns:a16="http://schemas.microsoft.com/office/drawing/2014/main" xmlns="" id="{B186E2F1-4616-5A42-8BA3-5426DEBBD5F0}"/>
              </a:ext>
            </a:extLst>
          </p:cNvPr>
          <p:cNvSpPr txBox="1">
            <a:spLocks/>
          </p:cNvSpPr>
          <p:nvPr/>
        </p:nvSpPr>
        <p:spPr>
          <a:xfrm>
            <a:off x="686744" y="390222"/>
            <a:ext cx="7845695"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dirty="0"/>
              <a:t>Carbon Savings Potential</a:t>
            </a:r>
            <a:endParaRPr lang="en-US" dirty="0"/>
          </a:p>
        </p:txBody>
      </p:sp>
      <p:pic>
        <p:nvPicPr>
          <p:cNvPr id="24" name="Picture 23" descr="A view of a city&#10;&#10;Description automatically generated">
            <a:extLst>
              <a:ext uri="{FF2B5EF4-FFF2-40B4-BE49-F238E27FC236}">
                <a16:creationId xmlns:a16="http://schemas.microsoft.com/office/drawing/2014/main" xmlns="" id="{2DD6604E-F552-4C36-84C4-B61295035C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459" y="938694"/>
            <a:ext cx="6948264" cy="3746599"/>
          </a:xfrm>
          <a:prstGeom prst="rect">
            <a:avLst/>
          </a:prstGeom>
        </p:spPr>
      </p:pic>
    </p:spTree>
    <p:extLst>
      <p:ext uri="{BB962C8B-B14F-4D97-AF65-F5344CB8AC3E}">
        <p14:creationId xmlns:p14="http://schemas.microsoft.com/office/powerpoint/2010/main" val="2369262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6EE1231-A3BB-E941-9282-BA564D1FEDB9}"/>
              </a:ext>
            </a:extLst>
          </p:cNvPr>
          <p:cNvSpPr txBox="1"/>
          <p:nvPr/>
        </p:nvSpPr>
        <p:spPr>
          <a:xfrm>
            <a:off x="3487158" y="339502"/>
            <a:ext cx="5522734" cy="1200329"/>
          </a:xfrm>
          <a:prstGeom prst="rect">
            <a:avLst/>
          </a:prstGeom>
          <a:noFill/>
        </p:spPr>
        <p:txBody>
          <a:bodyPr wrap="square" rtlCol="0">
            <a:spAutoFit/>
          </a:bodyPr>
          <a:lstStyle/>
          <a:p>
            <a:pPr algn="ct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Build for the Future.</a:t>
            </a:r>
          </a:p>
          <a:p>
            <a:pPr algn="ct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Build with CarbonCure.</a:t>
            </a:r>
            <a:endPar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xmlns="" id="{7CADA2CB-FD4D-1A4F-B99B-81EE0D786584}"/>
              </a:ext>
            </a:extLst>
          </p:cNvPr>
          <p:cNvSpPr txBox="1"/>
          <p:nvPr/>
        </p:nvSpPr>
        <p:spPr>
          <a:xfrm>
            <a:off x="5004048" y="3199188"/>
            <a:ext cx="2880320" cy="738664"/>
          </a:xfrm>
          <a:prstGeom prst="rect">
            <a:avLst/>
          </a:prstGeom>
          <a:noFill/>
        </p:spPr>
        <p:txBody>
          <a:bodyPr wrap="square" rtlCol="0">
            <a:spAutoFit/>
          </a:bodyPr>
          <a:lstStyle/>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Shannon Seipel</a:t>
            </a:r>
          </a:p>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Technical Services Manager</a:t>
            </a:r>
          </a:p>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sseipel@carboncure.com</a:t>
            </a:r>
          </a:p>
        </p:txBody>
      </p:sp>
      <p:grpSp>
        <p:nvGrpSpPr>
          <p:cNvPr id="8" name="Group 7">
            <a:extLst>
              <a:ext uri="{FF2B5EF4-FFF2-40B4-BE49-F238E27FC236}">
                <a16:creationId xmlns:a16="http://schemas.microsoft.com/office/drawing/2014/main" xmlns="" id="{B065BC0B-B27F-ED44-8EDF-28E151D09B69}"/>
              </a:ext>
            </a:extLst>
          </p:cNvPr>
          <p:cNvGrpSpPr/>
          <p:nvPr/>
        </p:nvGrpSpPr>
        <p:grpSpPr>
          <a:xfrm>
            <a:off x="7182074" y="4416659"/>
            <a:ext cx="1782414" cy="646331"/>
            <a:chOff x="5710578" y="2651340"/>
            <a:chExt cx="3009286" cy="1067079"/>
          </a:xfrm>
        </p:grpSpPr>
        <p:pic>
          <p:nvPicPr>
            <p:cNvPr id="6" name="Picture 5" descr="A picture containing clipart&#10;&#10;Description automatically generated">
              <a:extLst>
                <a:ext uri="{FF2B5EF4-FFF2-40B4-BE49-F238E27FC236}">
                  <a16:creationId xmlns:a16="http://schemas.microsoft.com/office/drawing/2014/main" xmlns="" id="{21D3F997-090C-484D-BBFC-D12E3DC56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7989" y="2651340"/>
              <a:ext cx="2841875" cy="607336"/>
            </a:xfrm>
            <a:prstGeom prst="rect">
              <a:avLst/>
            </a:prstGeom>
          </p:spPr>
        </p:pic>
        <p:sp>
          <p:nvSpPr>
            <p:cNvPr id="3" name="TextBox 2">
              <a:extLst>
                <a:ext uri="{FF2B5EF4-FFF2-40B4-BE49-F238E27FC236}">
                  <a16:creationId xmlns:a16="http://schemas.microsoft.com/office/drawing/2014/main" xmlns="" id="{EE7E575C-DC46-D844-B523-D0D91FA0F493}"/>
                </a:ext>
              </a:extLst>
            </p:cNvPr>
            <p:cNvSpPr txBox="1"/>
            <p:nvPr/>
          </p:nvSpPr>
          <p:spPr>
            <a:xfrm>
              <a:off x="5710578" y="3289457"/>
              <a:ext cx="2927432" cy="428962"/>
            </a:xfrm>
            <a:prstGeom prst="rect">
              <a:avLst/>
            </a:prstGeom>
            <a:noFill/>
          </p:spPr>
          <p:txBody>
            <a:bodyPr wrap="none" rtlCol="0">
              <a:spAutoFit/>
            </a:bodyPr>
            <a:lstStyle/>
            <a:p>
              <a:r>
                <a:rPr lang="en-US" sz="12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Simply better concrete.</a:t>
              </a:r>
            </a:p>
          </p:txBody>
        </p:sp>
      </p:grpSp>
      <p:sp>
        <p:nvSpPr>
          <p:cNvPr id="12" name="TextBox 11">
            <a:extLst>
              <a:ext uri="{FF2B5EF4-FFF2-40B4-BE49-F238E27FC236}">
                <a16:creationId xmlns:a16="http://schemas.microsoft.com/office/drawing/2014/main" xmlns="" id="{45E93BE8-3890-BC49-B72F-A13C7E533D83}"/>
              </a:ext>
            </a:extLst>
          </p:cNvPr>
          <p:cNvSpPr txBox="1"/>
          <p:nvPr/>
        </p:nvSpPr>
        <p:spPr>
          <a:xfrm>
            <a:off x="3558476" y="1719277"/>
            <a:ext cx="5380099" cy="1169551"/>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A building or infrastructure project may save as much CO</a:t>
            </a:r>
            <a:r>
              <a:rPr lang="en-US" sz="1400" baseline="-25000" dirty="0">
                <a:solidFill>
                  <a:schemeClr val="bg1"/>
                </a:solidFill>
                <a:latin typeface="Arial" panose="020B0604020202020204" pitchFamily="34" charset="0"/>
                <a:cs typeface="Arial" panose="020B0604020202020204" pitchFamily="34" charset="0"/>
              </a:rPr>
              <a:t>2</a:t>
            </a:r>
            <a:r>
              <a:rPr lang="en-US" sz="1400" dirty="0">
                <a:solidFill>
                  <a:schemeClr val="bg1"/>
                </a:solidFill>
                <a:latin typeface="Arial" panose="020B0604020202020204" pitchFamily="34" charset="0"/>
                <a:cs typeface="Arial" panose="020B0604020202020204" pitchFamily="34" charset="0"/>
              </a:rPr>
              <a:t>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as 100s if not 1000s of acres of trees absorb over a year.</a:t>
            </a:r>
          </a:p>
          <a:p>
            <a:pPr algn="ctr"/>
            <a:endParaRPr lang="en-US" sz="1400" dirty="0">
              <a:solidFill>
                <a:schemeClr val="bg1"/>
              </a:solidFill>
              <a:latin typeface="Arial" panose="020B0604020202020204" pitchFamily="34" charset="0"/>
              <a:cs typeface="Arial" panose="020B0604020202020204" pitchFamily="34" charset="0"/>
            </a:endParaRPr>
          </a:p>
          <a:p>
            <a:pPr algn="ctr"/>
            <a:endParaRPr lang="en-US" sz="1400" i="1"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algn="ctr"/>
            <a:r>
              <a:rPr lang="en-US" sz="1400" i="1" dirty="0">
                <a:solidFill>
                  <a:schemeClr val="bg1"/>
                </a:solidFill>
                <a:latin typeface="Arial" panose="020B0604020202020204" pitchFamily="34" charset="0"/>
                <a:ea typeface="Open Sans" panose="020B0606030504020204" pitchFamily="34" charset="0"/>
                <a:cs typeface="Arial" panose="020B0604020202020204" pitchFamily="34" charset="0"/>
              </a:rPr>
              <a:t>Who knew that building with concrete could be like planting trees?</a:t>
            </a:r>
          </a:p>
        </p:txBody>
      </p:sp>
      <p:grpSp>
        <p:nvGrpSpPr>
          <p:cNvPr id="13" name="Group 12">
            <a:extLst>
              <a:ext uri="{FF2B5EF4-FFF2-40B4-BE49-F238E27FC236}">
                <a16:creationId xmlns:a16="http://schemas.microsoft.com/office/drawing/2014/main" xmlns="" id="{6D6A14F8-76B5-0242-84BE-718BCF33A2F8}"/>
              </a:ext>
            </a:extLst>
          </p:cNvPr>
          <p:cNvGrpSpPr/>
          <p:nvPr/>
        </p:nvGrpSpPr>
        <p:grpSpPr>
          <a:xfrm>
            <a:off x="4572000" y="4277424"/>
            <a:ext cx="2367410" cy="831600"/>
            <a:chOff x="4572000" y="4277425"/>
            <a:chExt cx="2367410" cy="830997"/>
          </a:xfrm>
        </p:grpSpPr>
        <p:grpSp>
          <p:nvGrpSpPr>
            <p:cNvPr id="15" name="Group 14">
              <a:extLst>
                <a:ext uri="{FF2B5EF4-FFF2-40B4-BE49-F238E27FC236}">
                  <a16:creationId xmlns:a16="http://schemas.microsoft.com/office/drawing/2014/main" xmlns="" id="{5E7BB429-E8C1-7C4F-B2C8-176A73636BDE}"/>
                </a:ext>
              </a:extLst>
            </p:cNvPr>
            <p:cNvGrpSpPr/>
            <p:nvPr/>
          </p:nvGrpSpPr>
          <p:grpSpPr>
            <a:xfrm>
              <a:off x="4572000" y="4277425"/>
              <a:ext cx="2367410" cy="830997"/>
              <a:chOff x="6054916" y="4349708"/>
              <a:chExt cx="2367410" cy="830997"/>
            </a:xfrm>
          </p:grpSpPr>
          <p:sp>
            <p:nvSpPr>
              <p:cNvPr id="18" name="TextBox 17">
                <a:extLst>
                  <a:ext uri="{FF2B5EF4-FFF2-40B4-BE49-F238E27FC236}">
                    <a16:creationId xmlns:a16="http://schemas.microsoft.com/office/drawing/2014/main" xmlns="" id="{14EE6A02-73A5-BD4D-B62B-F800FBCF1CAE}"/>
                  </a:ext>
                </a:extLst>
              </p:cNvPr>
              <p:cNvSpPr txBox="1"/>
              <p:nvPr/>
            </p:nvSpPr>
            <p:spPr>
              <a:xfrm>
                <a:off x="6220848" y="4349708"/>
                <a:ext cx="2201478" cy="830997"/>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www.carboncure.com</a:t>
                </a:r>
              </a:p>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@CarbonCure</a:t>
                </a:r>
              </a:p>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CarbonCure-Technologies</a:t>
                </a:r>
              </a:p>
              <a:p>
                <a:r>
                  <a:rPr lang="en-US"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CarbonCure.Technologies</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descr="A picture containing glass&#10;&#10;Description automatically generated">
                <a:extLst>
                  <a:ext uri="{FF2B5EF4-FFF2-40B4-BE49-F238E27FC236}">
                    <a16:creationId xmlns:a16="http://schemas.microsoft.com/office/drawing/2014/main" xmlns="" id="{11C41417-BD74-BE40-8B04-1ACC9F551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2809" y="4408739"/>
                <a:ext cx="158039" cy="158039"/>
              </a:xfrm>
              <a:prstGeom prst="rect">
                <a:avLst/>
              </a:prstGeom>
            </p:spPr>
          </p:pic>
          <p:pic>
            <p:nvPicPr>
              <p:cNvPr id="20" name="Picture 19" descr="A picture containing drawing, umbrella&#10;&#10;Description automatically generated">
                <a:extLst>
                  <a:ext uri="{FF2B5EF4-FFF2-40B4-BE49-F238E27FC236}">
                    <a16:creationId xmlns:a16="http://schemas.microsoft.com/office/drawing/2014/main" xmlns="" id="{9B9A2F87-C01F-5641-9B03-C442303F8C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916" y="4587974"/>
                <a:ext cx="176188" cy="149947"/>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xmlns="" id="{A75317EA-36BD-4F40-8AB4-26C80DF3AF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4916" y="4759117"/>
                <a:ext cx="176188" cy="176188"/>
              </a:xfrm>
              <a:prstGeom prst="rect">
                <a:avLst/>
              </a:prstGeom>
            </p:spPr>
          </p:pic>
        </p:grpSp>
        <p:pic>
          <p:nvPicPr>
            <p:cNvPr id="17" name="Picture 16" descr="A close up of a logo&#10;&#10;Description automatically generated">
              <a:extLst>
                <a:ext uri="{FF2B5EF4-FFF2-40B4-BE49-F238E27FC236}">
                  <a16:creationId xmlns:a16="http://schemas.microsoft.com/office/drawing/2014/main" xmlns="" id="{1EEB5E85-2961-9C46-B088-17F0F9CB8E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4884218"/>
              <a:ext cx="176188" cy="176188"/>
            </a:xfrm>
            <a:prstGeom prst="rect">
              <a:avLst/>
            </a:prstGeom>
          </p:spPr>
        </p:pic>
      </p:grpSp>
    </p:spTree>
    <p:extLst>
      <p:ext uri="{BB962C8B-B14F-4D97-AF65-F5344CB8AC3E}">
        <p14:creationId xmlns:p14="http://schemas.microsoft.com/office/powerpoint/2010/main" val="7110557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xmlns="" id="{C7DE1BBA-C315-8A46-AD75-6FD1B16575D9}"/>
              </a:ext>
            </a:extLst>
          </p:cNvPr>
          <p:cNvSpPr txBox="1">
            <a:spLocks/>
          </p:cNvSpPr>
          <p:nvPr/>
        </p:nvSpPr>
        <p:spPr>
          <a:xfrm>
            <a:off x="4644010" y="375506"/>
            <a:ext cx="4355976" cy="3150350"/>
          </a:xfrm>
          <a:prstGeom prst="rect">
            <a:avLst/>
          </a:prstGeom>
        </p:spPr>
        <p:txBody>
          <a:bodyPr anchor="ctr">
            <a:noAutofit/>
          </a:bodyPr>
          <a:lstStyle>
            <a:lvl1pPr marL="0" indent="0" algn="l" defTabSz="914400" rtl="0" eaLnBrk="1" latinLnBrk="0" hangingPunct="1">
              <a:spcBef>
                <a:spcPct val="20000"/>
              </a:spcBef>
              <a:buFont typeface="Arial"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20000"/>
              </a:lnSpc>
            </a:pPr>
            <a:r>
              <a:rPr lang="en-US" sz="2100" b="1" dirty="0">
                <a:ea typeface="Open Sans" panose="020B0606030504020204" pitchFamily="34" charset="0"/>
              </a:rPr>
              <a:t>Concrete is the most abundant man-made material in the world. </a:t>
            </a:r>
          </a:p>
          <a:p>
            <a:pPr algn="ctr">
              <a:lnSpc>
                <a:spcPct val="120000"/>
              </a:lnSpc>
            </a:pPr>
            <a:endParaRPr lang="en-US" dirty="0">
              <a:ea typeface="Open Sans" panose="020B0606030504020204" pitchFamily="34" charset="0"/>
            </a:endParaRPr>
          </a:p>
        </p:txBody>
      </p:sp>
      <p:sp>
        <p:nvSpPr>
          <p:cNvPr id="5" name="Freeform 4">
            <a:extLst>
              <a:ext uri="{FF2B5EF4-FFF2-40B4-BE49-F238E27FC236}">
                <a16:creationId xmlns:a16="http://schemas.microsoft.com/office/drawing/2014/main" xmlns="" id="{F43059B8-54F2-6A4A-A0E0-89C3CCB1AD16}"/>
              </a:ext>
            </a:extLst>
          </p:cNvPr>
          <p:cNvSpPr/>
          <p:nvPr/>
        </p:nvSpPr>
        <p:spPr>
          <a:xfrm>
            <a:off x="323528" y="375506"/>
            <a:ext cx="4176464" cy="4176464"/>
          </a:xfrm>
          <a:custGeom>
            <a:avLst/>
            <a:gdLst>
              <a:gd name="connsiteX0" fmla="*/ 2088232 w 4176464"/>
              <a:gd name="connsiteY0" fmla="*/ 0 h 4176464"/>
              <a:gd name="connsiteX1" fmla="*/ 4176464 w 4176464"/>
              <a:gd name="connsiteY1" fmla="*/ 2088232 h 4176464"/>
              <a:gd name="connsiteX2" fmla="*/ 2088232 w 4176464"/>
              <a:gd name="connsiteY2" fmla="*/ 4176464 h 4176464"/>
              <a:gd name="connsiteX3" fmla="*/ 0 w 4176464"/>
              <a:gd name="connsiteY3" fmla="*/ 2088232 h 4176464"/>
              <a:gd name="connsiteX4" fmla="*/ 2088232 w 4176464"/>
              <a:gd name="connsiteY4" fmla="*/ 0 h 417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464" h="4176464">
                <a:moveTo>
                  <a:pt x="2088232" y="0"/>
                </a:moveTo>
                <a:cubicBezTo>
                  <a:pt x="3241531" y="0"/>
                  <a:pt x="4176464" y="934933"/>
                  <a:pt x="4176464" y="2088232"/>
                </a:cubicBezTo>
                <a:cubicBezTo>
                  <a:pt x="4176464" y="3241531"/>
                  <a:pt x="3241531" y="4176464"/>
                  <a:pt x="2088232" y="4176464"/>
                </a:cubicBezTo>
                <a:cubicBezTo>
                  <a:pt x="934933" y="4176464"/>
                  <a:pt x="0" y="3241531"/>
                  <a:pt x="0" y="2088232"/>
                </a:cubicBezTo>
                <a:cubicBezTo>
                  <a:pt x="0" y="934933"/>
                  <a:pt x="934933" y="0"/>
                  <a:pt x="2088232" y="0"/>
                </a:cubicBezTo>
                <a:close/>
              </a:path>
            </a:pathLst>
          </a:cu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CB138507-F499-F144-9E31-CBA03994F026}"/>
              </a:ext>
            </a:extLst>
          </p:cNvPr>
          <p:cNvSpPr txBox="1"/>
          <p:nvPr/>
        </p:nvSpPr>
        <p:spPr>
          <a:xfrm>
            <a:off x="4644010" y="2457180"/>
            <a:ext cx="4355975" cy="1938992"/>
          </a:xfrm>
          <a:prstGeom prst="rect">
            <a:avLst/>
          </a:prstGeom>
          <a:noFill/>
        </p:spPr>
        <p:txBody>
          <a:bodyPr wrap="square" rtlCol="0">
            <a:spAutoFit/>
          </a:bodyPr>
          <a:lstStyle/>
          <a:p>
            <a:pPr algn="ctr"/>
            <a:r>
              <a:rPr lang="en-US" sz="2000" dirty="0">
                <a:solidFill>
                  <a:schemeClr val="bg1"/>
                </a:solidFill>
                <a:ea typeface="Open Sans" panose="020B0606030504020204" pitchFamily="34" charset="0"/>
              </a:rPr>
              <a:t>As a result, cement production creates </a:t>
            </a:r>
            <a:r>
              <a:rPr lang="en-US" sz="2000" b="1" dirty="0">
                <a:solidFill>
                  <a:schemeClr val="bg1"/>
                </a:solidFill>
                <a:latin typeface="Arial Black" panose="020B0604020202020204" pitchFamily="34" charset="0"/>
                <a:ea typeface="Open Sans" panose="020B0606030504020204" pitchFamily="34" charset="0"/>
                <a:cs typeface="Arial Black" panose="020B0604020202020204" pitchFamily="34" charset="0"/>
              </a:rPr>
              <a:t>~7% </a:t>
            </a:r>
            <a:r>
              <a:rPr lang="en-US" sz="2000" dirty="0">
                <a:solidFill>
                  <a:schemeClr val="bg1"/>
                </a:solidFill>
                <a:ea typeface="Open Sans" panose="020B0606030504020204" pitchFamily="34" charset="0"/>
              </a:rPr>
              <a:t>of the world’s CO</a:t>
            </a:r>
            <a:r>
              <a:rPr lang="en-US" sz="2000" baseline="-25000" dirty="0">
                <a:solidFill>
                  <a:schemeClr val="bg1"/>
                </a:solidFill>
                <a:ea typeface="Open Sans" panose="020B0606030504020204" pitchFamily="34" charset="0"/>
              </a:rPr>
              <a:t>2 </a:t>
            </a:r>
            <a:r>
              <a:rPr lang="en-US" sz="2000" dirty="0">
                <a:solidFill>
                  <a:schemeClr val="bg1"/>
                </a:solidFill>
                <a:ea typeface="Open Sans" panose="020B0606030504020204" pitchFamily="34" charset="0"/>
              </a:rPr>
              <a:t>emissions and is the </a:t>
            </a:r>
            <a:r>
              <a:rPr lang="en-US" sz="2000" b="1" dirty="0">
                <a:solidFill>
                  <a:schemeClr val="bg1"/>
                </a:solidFill>
                <a:ea typeface="Open Sans" panose="020B0606030504020204" pitchFamily="34" charset="0"/>
              </a:rPr>
              <a:t>largest contributor </a:t>
            </a:r>
            <a:r>
              <a:rPr lang="en-US" sz="2000" dirty="0">
                <a:solidFill>
                  <a:schemeClr val="bg1"/>
                </a:solidFill>
                <a:ea typeface="Open Sans" panose="020B0606030504020204" pitchFamily="34" charset="0"/>
              </a:rPr>
              <a:t>to embodied carbon</a:t>
            </a:r>
          </a:p>
          <a:p>
            <a:pPr algn="ctr"/>
            <a:r>
              <a:rPr lang="en-US" sz="2000" dirty="0">
                <a:solidFill>
                  <a:schemeClr val="bg1"/>
                </a:solidFill>
                <a:ea typeface="Open Sans" panose="020B0606030504020204" pitchFamily="34" charset="0"/>
              </a:rPr>
              <a:t> in the built environment. </a:t>
            </a:r>
          </a:p>
          <a:p>
            <a:pPr algn="ctr"/>
            <a:endParaRPr lang="en-US" sz="2000" dirty="0">
              <a:solidFill>
                <a:schemeClr val="bg1"/>
              </a:solidFill>
            </a:endParaRPr>
          </a:p>
        </p:txBody>
      </p:sp>
    </p:spTree>
    <p:extLst>
      <p:ext uri="{BB962C8B-B14F-4D97-AF65-F5344CB8AC3E}">
        <p14:creationId xmlns:p14="http://schemas.microsoft.com/office/powerpoint/2010/main" val="2505569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339"/>
        <p:cNvGrpSpPr/>
        <p:nvPr/>
      </p:nvGrpSpPr>
      <p:grpSpPr>
        <a:xfrm>
          <a:off x="0" y="0"/>
          <a:ext cx="0" cy="0"/>
          <a:chOff x="0" y="0"/>
          <a:chExt cx="0" cy="0"/>
        </a:xfrm>
      </p:grpSpPr>
      <p:pic>
        <p:nvPicPr>
          <p:cNvPr id="2" name="Picture 1">
            <a:extLst>
              <a:ext uri="{FF2B5EF4-FFF2-40B4-BE49-F238E27FC236}">
                <a16:creationId xmlns:a16="http://schemas.microsoft.com/office/drawing/2014/main" xmlns="" id="{F77BD125-D46D-453A-BF56-C378CADE25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0666" y="1115085"/>
            <a:ext cx="3414308" cy="1546652"/>
          </a:xfrm>
          <a:prstGeom prst="rect">
            <a:avLst/>
          </a:prstGeom>
        </p:spPr>
      </p:pic>
      <p:pic>
        <p:nvPicPr>
          <p:cNvPr id="3" name="Picture 2">
            <a:extLst>
              <a:ext uri="{FF2B5EF4-FFF2-40B4-BE49-F238E27FC236}">
                <a16:creationId xmlns:a16="http://schemas.microsoft.com/office/drawing/2014/main" xmlns="" id="{14B0262A-95EC-4E3C-8042-2FC8414A38D8}"/>
              </a:ext>
            </a:extLst>
          </p:cNvPr>
          <p:cNvPicPr>
            <a:picLocks noChangeAspect="1"/>
          </p:cNvPicPr>
          <p:nvPr/>
        </p:nvPicPr>
        <p:blipFill>
          <a:blip r:embed="rId4"/>
          <a:stretch>
            <a:fillRect/>
          </a:stretch>
        </p:blipFill>
        <p:spPr>
          <a:xfrm>
            <a:off x="1012500" y="2413896"/>
            <a:ext cx="2235332" cy="2284191"/>
          </a:xfrm>
          <a:prstGeom prst="rect">
            <a:avLst/>
          </a:prstGeom>
        </p:spPr>
      </p:pic>
      <p:pic>
        <p:nvPicPr>
          <p:cNvPr id="4" name="Picture 3">
            <a:extLst>
              <a:ext uri="{FF2B5EF4-FFF2-40B4-BE49-F238E27FC236}">
                <a16:creationId xmlns:a16="http://schemas.microsoft.com/office/drawing/2014/main" xmlns="" id="{89382C32-B501-4DA1-A45A-2EBD61D5B5DC}"/>
              </a:ext>
            </a:extLst>
          </p:cNvPr>
          <p:cNvPicPr>
            <a:picLocks noChangeAspect="1"/>
          </p:cNvPicPr>
          <p:nvPr/>
        </p:nvPicPr>
        <p:blipFill>
          <a:blip r:embed="rId5"/>
          <a:stretch>
            <a:fillRect/>
          </a:stretch>
        </p:blipFill>
        <p:spPr>
          <a:xfrm>
            <a:off x="3536707" y="2586858"/>
            <a:ext cx="5280418" cy="2111229"/>
          </a:xfrm>
          <a:prstGeom prst="rect">
            <a:avLst/>
          </a:prstGeom>
        </p:spPr>
      </p:pic>
      <p:pic>
        <p:nvPicPr>
          <p:cNvPr id="5" name="Picture 4">
            <a:extLst>
              <a:ext uri="{FF2B5EF4-FFF2-40B4-BE49-F238E27FC236}">
                <a16:creationId xmlns:a16="http://schemas.microsoft.com/office/drawing/2014/main" xmlns="" id="{D4C6A97D-5964-43C6-ADBB-DBA89C8F53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2500" y="1237481"/>
            <a:ext cx="2235332" cy="1252121"/>
          </a:xfrm>
          <a:prstGeom prst="rect">
            <a:avLst/>
          </a:prstGeom>
        </p:spPr>
      </p:pic>
      <p:sp>
        <p:nvSpPr>
          <p:cNvPr id="9" name="Rectangle 8">
            <a:extLst>
              <a:ext uri="{FF2B5EF4-FFF2-40B4-BE49-F238E27FC236}">
                <a16:creationId xmlns:a16="http://schemas.microsoft.com/office/drawing/2014/main" xmlns="" id="{B2871A7D-DA98-C643-AAC6-5E9AD8AE0D06}"/>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965494F1-6BE5-4448-B5E5-7B50FED572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11" name="Rectangle 10">
            <a:extLst>
              <a:ext uri="{FF2B5EF4-FFF2-40B4-BE49-F238E27FC236}">
                <a16:creationId xmlns:a16="http://schemas.microsoft.com/office/drawing/2014/main" xmlns="" id="{177B2837-C6C1-8C42-9847-3DCAA2FA391F}"/>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xmlns="" id="{DA881AEC-399C-5640-816C-C1F160077686}"/>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13" name="Slide Number Placeholder 5">
            <a:extLst>
              <a:ext uri="{FF2B5EF4-FFF2-40B4-BE49-F238E27FC236}">
                <a16:creationId xmlns:a16="http://schemas.microsoft.com/office/drawing/2014/main" xmlns="" id="{95253923-30A8-DD45-8705-1E9C67EF7010}"/>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5</a:t>
            </a:fld>
            <a:endParaRPr lang="en-US" sz="800" dirty="0"/>
          </a:p>
        </p:txBody>
      </p:sp>
      <p:sp>
        <p:nvSpPr>
          <p:cNvPr id="14" name="Text Placeholder 2">
            <a:extLst>
              <a:ext uri="{FF2B5EF4-FFF2-40B4-BE49-F238E27FC236}">
                <a16:creationId xmlns:a16="http://schemas.microsoft.com/office/drawing/2014/main" xmlns="" id="{E808F35C-B7FE-0C48-9AED-6CC66C4E8B4F}"/>
              </a:ext>
            </a:extLst>
          </p:cNvPr>
          <p:cNvSpPr txBox="1">
            <a:spLocks/>
          </p:cNvSpPr>
          <p:nvPr/>
        </p:nvSpPr>
        <p:spPr>
          <a:xfrm>
            <a:off x="683568" y="411510"/>
            <a:ext cx="7017603"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Global Sustainability Goals</a:t>
            </a:r>
            <a:endParaRPr lang="en-US" dirty="0"/>
          </a:p>
        </p:txBody>
      </p:sp>
      <p:pic>
        <p:nvPicPr>
          <p:cNvPr id="15" name="Picture 14">
            <a:extLst>
              <a:ext uri="{FF2B5EF4-FFF2-40B4-BE49-F238E27FC236}">
                <a16:creationId xmlns:a16="http://schemas.microsoft.com/office/drawing/2014/main" xmlns="" id="{AF204D3B-20A7-344E-8C5B-35D9228DF0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86672" y="1354474"/>
            <a:ext cx="1830453" cy="939499"/>
          </a:xfrm>
          <a:prstGeom prst="rect">
            <a:avLst/>
          </a:prstGeom>
        </p:spPr>
      </p:pic>
    </p:spTree>
    <p:extLst>
      <p:ext uri="{BB962C8B-B14F-4D97-AF65-F5344CB8AC3E}">
        <p14:creationId xmlns:p14="http://schemas.microsoft.com/office/powerpoint/2010/main" val="17056872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Google Shape;305;p17">
            <a:extLst>
              <a:ext uri="{FF2B5EF4-FFF2-40B4-BE49-F238E27FC236}">
                <a16:creationId xmlns:a16="http://schemas.microsoft.com/office/drawing/2014/main" xmlns="" id="{ABAA2B30-EDE1-A649-91C2-5334FBA32E9E}"/>
              </a:ext>
            </a:extLst>
          </p:cNvPr>
          <p:cNvGraphicFramePr/>
          <p:nvPr/>
        </p:nvGraphicFramePr>
        <p:xfrm>
          <a:off x="812283" y="1817407"/>
          <a:ext cx="7720157" cy="3097213"/>
        </p:xfrm>
        <a:graphic>
          <a:graphicData uri="http://schemas.openxmlformats.org/drawingml/2006/chart">
            <c:chart xmlns:c="http://schemas.openxmlformats.org/drawingml/2006/chart" xmlns:r="http://schemas.openxmlformats.org/officeDocument/2006/relationships" r:id="rId2"/>
          </a:graphicData>
        </a:graphic>
      </p:graphicFrame>
      <p:pic>
        <p:nvPicPr>
          <p:cNvPr id="9" name="Google Shape;307;p17">
            <a:extLst>
              <a:ext uri="{FF2B5EF4-FFF2-40B4-BE49-F238E27FC236}">
                <a16:creationId xmlns:a16="http://schemas.microsoft.com/office/drawing/2014/main" xmlns="" id="{E9CE148D-842F-F44A-B71B-652F734325D1}"/>
              </a:ext>
            </a:extLst>
          </p:cNvPr>
          <p:cNvPicPr preferRelativeResize="0"/>
          <p:nvPr/>
        </p:nvPicPr>
        <p:blipFill rotWithShape="1">
          <a:blip r:embed="rId3">
            <a:alphaModFix/>
          </a:blip>
          <a:srcRect/>
          <a:stretch/>
        </p:blipFill>
        <p:spPr>
          <a:xfrm>
            <a:off x="2561850" y="1283813"/>
            <a:ext cx="4020297" cy="558374"/>
          </a:xfrm>
          <a:prstGeom prst="rect">
            <a:avLst/>
          </a:prstGeom>
          <a:solidFill>
            <a:schemeClr val="bg1"/>
          </a:solidFill>
          <a:ln>
            <a:noFill/>
          </a:ln>
        </p:spPr>
      </p:pic>
      <p:sp>
        <p:nvSpPr>
          <p:cNvPr id="10" name="Google Shape;308;p17">
            <a:extLst>
              <a:ext uri="{FF2B5EF4-FFF2-40B4-BE49-F238E27FC236}">
                <a16:creationId xmlns:a16="http://schemas.microsoft.com/office/drawing/2014/main" xmlns="" id="{62EA3418-F995-7841-A9C5-BD31720FD1CB}"/>
              </a:ext>
            </a:extLst>
          </p:cNvPr>
          <p:cNvSpPr/>
          <p:nvPr/>
        </p:nvSpPr>
        <p:spPr>
          <a:xfrm>
            <a:off x="1547664" y="3265821"/>
            <a:ext cx="4086144" cy="684773"/>
          </a:xfrm>
          <a:prstGeom prst="rect">
            <a:avLst/>
          </a:prstGeom>
          <a:solidFill>
            <a:srgbClr val="E27F1C"/>
          </a:solidFill>
          <a:ln>
            <a:solidFill>
              <a:srgbClr val="8D9293"/>
            </a:solidFill>
          </a:ln>
        </p:spPr>
        <p:txBody>
          <a:bodyPr spcFirstLastPara="1" wrap="square" lIns="68569" tIns="34275" rIns="68569" bIns="34275" anchor="t" anchorCtr="0">
            <a:spAutoFit/>
          </a:bodyPr>
          <a:lstStyle/>
          <a:p>
            <a:r>
              <a:rPr lang="en-US" sz="1000" dirty="0">
                <a:solidFill>
                  <a:schemeClr val="bg1"/>
                </a:solidFill>
                <a:latin typeface="Arial" panose="020B0604020202020204" pitchFamily="34" charset="0"/>
                <a:ea typeface="Open Sans"/>
                <a:cs typeface="Arial" panose="020B0604020202020204" pitchFamily="34" charset="0"/>
                <a:sym typeface="Open Sans"/>
              </a:rPr>
              <a:t>2 degree scenario @ 2050 targets an annual 618 Mt CO</a:t>
            </a:r>
            <a:r>
              <a:rPr lang="en-US" sz="1000" baseline="-25000" dirty="0">
                <a:solidFill>
                  <a:schemeClr val="bg1"/>
                </a:solidFill>
                <a:latin typeface="Arial" panose="020B0604020202020204" pitchFamily="34" charset="0"/>
                <a:ea typeface="Open Sans"/>
                <a:cs typeface="Arial" panose="020B0604020202020204" pitchFamily="34" charset="0"/>
                <a:sym typeface="Open Sans"/>
              </a:rPr>
              <a:t>2</a:t>
            </a:r>
            <a:r>
              <a:rPr lang="en-US" sz="1000" dirty="0">
                <a:solidFill>
                  <a:schemeClr val="bg1"/>
                </a:solidFill>
                <a:latin typeface="Arial" panose="020B0604020202020204" pitchFamily="34" charset="0"/>
                <a:ea typeface="Open Sans"/>
                <a:cs typeface="Arial" panose="020B0604020202020204" pitchFamily="34" charset="0"/>
                <a:sym typeface="Open Sans"/>
              </a:rPr>
              <a:t> emission reduction beyond the reference baseline with 48% coming from CCUS</a:t>
            </a:r>
            <a:endParaRPr sz="1400" dirty="0">
              <a:solidFill>
                <a:schemeClr val="bg1"/>
              </a:solidFill>
              <a:latin typeface="Arial" panose="020B0604020202020204" pitchFamily="34" charset="0"/>
              <a:cs typeface="Arial" panose="020B0604020202020204" pitchFamily="34" charset="0"/>
            </a:endParaRPr>
          </a:p>
          <a:p>
            <a:endParaRPr sz="1000" dirty="0">
              <a:solidFill>
                <a:schemeClr val="bg1"/>
              </a:solidFill>
              <a:latin typeface="Arial" panose="020B0604020202020204" pitchFamily="34" charset="0"/>
              <a:ea typeface="Open Sans"/>
              <a:cs typeface="Arial" panose="020B0604020202020204" pitchFamily="34" charset="0"/>
              <a:sym typeface="Open Sans"/>
            </a:endParaRPr>
          </a:p>
          <a:p>
            <a:r>
              <a:rPr lang="en-US" sz="1000" b="1" dirty="0">
                <a:solidFill>
                  <a:schemeClr val="bg1"/>
                </a:solidFill>
                <a:latin typeface="Arial" panose="020B0604020202020204" pitchFamily="34" charset="0"/>
                <a:ea typeface="Open Sans"/>
                <a:cs typeface="Arial" panose="020B0604020202020204" pitchFamily="34" charset="0"/>
                <a:sym typeface="Open Sans"/>
              </a:rPr>
              <a:t>CarbonCure’s mission is to deliver 500 Mt CO</a:t>
            </a:r>
            <a:r>
              <a:rPr lang="en-US" sz="1000" b="1" baseline="-25000" dirty="0">
                <a:solidFill>
                  <a:schemeClr val="bg1"/>
                </a:solidFill>
                <a:latin typeface="Arial" panose="020B0604020202020204" pitchFamily="34" charset="0"/>
                <a:ea typeface="Open Sans"/>
                <a:cs typeface="Arial" panose="020B0604020202020204" pitchFamily="34" charset="0"/>
                <a:sym typeface="Open Sans"/>
              </a:rPr>
              <a:t>2</a:t>
            </a:r>
            <a:endParaRPr sz="1000" b="1" dirty="0">
              <a:solidFill>
                <a:schemeClr val="bg1"/>
              </a:solidFill>
              <a:latin typeface="Arial" panose="020B0604020202020204" pitchFamily="34" charset="0"/>
              <a:ea typeface="Open Sans"/>
              <a:cs typeface="Arial" panose="020B0604020202020204" pitchFamily="34" charset="0"/>
              <a:sym typeface="Open Sans"/>
            </a:endParaRPr>
          </a:p>
        </p:txBody>
      </p:sp>
      <p:sp>
        <p:nvSpPr>
          <p:cNvPr id="11" name="Rectangle 10">
            <a:extLst>
              <a:ext uri="{FF2B5EF4-FFF2-40B4-BE49-F238E27FC236}">
                <a16:creationId xmlns:a16="http://schemas.microsoft.com/office/drawing/2014/main" xmlns="" id="{E9CFA01D-C09A-3E4B-A770-3FC9706E82A2}"/>
              </a:ext>
            </a:extLst>
          </p:cNvPr>
          <p:cNvSpPr/>
          <p:nvPr/>
        </p:nvSpPr>
        <p:spPr>
          <a:xfrm>
            <a:off x="1331640" y="4731990"/>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BC5EF4C2-6F8C-8842-8590-FB15DC14B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80" y="4731990"/>
            <a:ext cx="1008112" cy="218627"/>
          </a:xfrm>
          <a:prstGeom prst="rect">
            <a:avLst/>
          </a:prstGeom>
        </p:spPr>
      </p:pic>
      <p:sp>
        <p:nvSpPr>
          <p:cNvPr id="13" name="Rectangle 12">
            <a:extLst>
              <a:ext uri="{FF2B5EF4-FFF2-40B4-BE49-F238E27FC236}">
                <a16:creationId xmlns:a16="http://schemas.microsoft.com/office/drawing/2014/main" xmlns="" id="{62584BA4-B8F5-0048-8A39-142959177AA4}"/>
              </a:ext>
            </a:extLst>
          </p:cNvPr>
          <p:cNvSpPr/>
          <p:nvPr/>
        </p:nvSpPr>
        <p:spPr>
          <a:xfrm>
            <a:off x="-2" y="509203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xmlns="" id="{9EA27CA6-B16C-9C4C-90EF-C91B7E9BB721}"/>
              </a:ext>
            </a:extLst>
          </p:cNvPr>
          <p:cNvSpPr txBox="1">
            <a:spLocks/>
          </p:cNvSpPr>
          <p:nvPr/>
        </p:nvSpPr>
        <p:spPr>
          <a:xfrm>
            <a:off x="1331640" y="4731990"/>
            <a:ext cx="5452899" cy="218627"/>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15" name="Slide Number Placeholder 5">
            <a:extLst>
              <a:ext uri="{FF2B5EF4-FFF2-40B4-BE49-F238E27FC236}">
                <a16:creationId xmlns:a16="http://schemas.microsoft.com/office/drawing/2014/main" xmlns="" id="{908A736D-A1EF-D443-A8F7-9C3DD5E35982}"/>
              </a:ext>
            </a:extLst>
          </p:cNvPr>
          <p:cNvSpPr txBox="1">
            <a:spLocks/>
          </p:cNvSpPr>
          <p:nvPr/>
        </p:nvSpPr>
        <p:spPr>
          <a:xfrm>
            <a:off x="8532440" y="4731990"/>
            <a:ext cx="545062" cy="218627"/>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6</a:t>
            </a:fld>
            <a:endParaRPr lang="en-US" sz="800" dirty="0"/>
          </a:p>
        </p:txBody>
      </p:sp>
      <p:sp>
        <p:nvSpPr>
          <p:cNvPr id="16" name="Text Placeholder 2">
            <a:extLst>
              <a:ext uri="{FF2B5EF4-FFF2-40B4-BE49-F238E27FC236}">
                <a16:creationId xmlns:a16="http://schemas.microsoft.com/office/drawing/2014/main" xmlns="" id="{C36E63D5-3847-A543-BF12-326A691A087D}"/>
              </a:ext>
            </a:extLst>
          </p:cNvPr>
          <p:cNvSpPr txBox="1">
            <a:spLocks/>
          </p:cNvSpPr>
          <p:nvPr/>
        </p:nvSpPr>
        <p:spPr>
          <a:xfrm>
            <a:off x="663230" y="411510"/>
            <a:ext cx="8373266"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Cement Sustainability Goals</a:t>
            </a:r>
            <a:endParaRPr lang="en-US" dirty="0"/>
          </a:p>
        </p:txBody>
      </p:sp>
    </p:spTree>
    <p:extLst>
      <p:ext uri="{BB962C8B-B14F-4D97-AF65-F5344CB8AC3E}">
        <p14:creationId xmlns:p14="http://schemas.microsoft.com/office/powerpoint/2010/main" val="2148696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xmlns="" id="{DA964608-3636-6046-9449-5B3F6F244BF3}"/>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xmlns="" id="{564F9407-1246-394E-96AA-61B6E8B5A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48" name="Rectangle 47">
            <a:extLst>
              <a:ext uri="{FF2B5EF4-FFF2-40B4-BE49-F238E27FC236}">
                <a16:creationId xmlns:a16="http://schemas.microsoft.com/office/drawing/2014/main" xmlns="" id="{E22BD172-7F22-BB4B-B01F-ACA7EAAFC85E}"/>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ooter Placeholder 4">
            <a:extLst>
              <a:ext uri="{FF2B5EF4-FFF2-40B4-BE49-F238E27FC236}">
                <a16:creationId xmlns:a16="http://schemas.microsoft.com/office/drawing/2014/main" xmlns="" id="{E2A1464B-5995-3546-97E6-2E2D340833C5}"/>
              </a:ext>
            </a:extLst>
          </p:cNvPr>
          <p:cNvSpPr>
            <a:spLocks noGrp="1"/>
          </p:cNvSpPr>
          <p:nvPr>
            <p:ph type="ftr" sz="quarter" idx="4294967295"/>
          </p:nvPr>
        </p:nvSpPr>
        <p:spPr>
          <a:xfrm>
            <a:off x="1331640" y="4808771"/>
            <a:ext cx="5452899" cy="211251"/>
          </a:xfrm>
          <a:prstGeom prst="rect">
            <a:avLst/>
          </a:prstGeom>
        </p:spPr>
        <p:txBody>
          <a:bodyPr/>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en-US" sz="800" dirty="0"/>
              <a:t>Reducing the Carbon Footprint of Concrete</a:t>
            </a:r>
          </a:p>
        </p:txBody>
      </p:sp>
      <p:sp>
        <p:nvSpPr>
          <p:cNvPr id="57" name="Slide Number Placeholder 5">
            <a:extLst>
              <a:ext uri="{FF2B5EF4-FFF2-40B4-BE49-F238E27FC236}">
                <a16:creationId xmlns:a16="http://schemas.microsoft.com/office/drawing/2014/main" xmlns="" id="{740AABCB-30F6-0D4E-AB1B-A4E0EED60AD6}"/>
              </a:ext>
            </a:extLst>
          </p:cNvPr>
          <p:cNvSpPr>
            <a:spLocks noGrp="1"/>
          </p:cNvSpPr>
          <p:nvPr>
            <p:ph type="sldNum" sz="quarter" idx="4294967295"/>
          </p:nvPr>
        </p:nvSpPr>
        <p:spPr>
          <a:xfrm>
            <a:off x="8532440" y="4808771"/>
            <a:ext cx="545062" cy="211251"/>
          </a:xfrm>
          <a:prstGeom prst="rect">
            <a:avLst/>
          </a:prstGeom>
        </p:spPr>
        <p:txBody>
          <a:bodyPr/>
          <a:lstStyle>
            <a:lvl1pPr>
              <a:defRPr sz="1100">
                <a:solidFill>
                  <a:schemeClr val="tx1">
                    <a:lumMod val="50000"/>
                    <a:lumOff val="50000"/>
                  </a:schemeClr>
                </a:solidFill>
                <a:latin typeface="Arial" panose="020B0604020202020204" pitchFamily="34" charset="0"/>
                <a:cs typeface="Arial" panose="020B0604020202020204" pitchFamily="34" charset="0"/>
              </a:defRPr>
            </a:lvl1pPr>
          </a:lstStyle>
          <a:p>
            <a:fld id="{64A9FBBB-9EC0-574F-A3FE-E27115CF34DA}" type="slidenum">
              <a:rPr lang="en-US" sz="800" smtClean="0"/>
              <a:pPr/>
              <a:t>7</a:t>
            </a:fld>
            <a:endParaRPr lang="en-US" sz="800" dirty="0"/>
          </a:p>
        </p:txBody>
      </p:sp>
      <p:grpSp>
        <p:nvGrpSpPr>
          <p:cNvPr id="2" name="Group 1">
            <a:extLst>
              <a:ext uri="{FF2B5EF4-FFF2-40B4-BE49-F238E27FC236}">
                <a16:creationId xmlns:a16="http://schemas.microsoft.com/office/drawing/2014/main" xmlns="" id="{F216BA64-C78A-514A-ADD1-6D3A75856F71}"/>
              </a:ext>
            </a:extLst>
          </p:cNvPr>
          <p:cNvGrpSpPr/>
          <p:nvPr/>
        </p:nvGrpSpPr>
        <p:grpSpPr>
          <a:xfrm>
            <a:off x="683568" y="1347731"/>
            <a:ext cx="3864045" cy="1185345"/>
            <a:chOff x="683568" y="1347731"/>
            <a:chExt cx="3864045" cy="1185345"/>
          </a:xfrm>
        </p:grpSpPr>
        <p:grpSp>
          <p:nvGrpSpPr>
            <p:cNvPr id="4" name="Group 3"/>
            <p:cNvGrpSpPr/>
            <p:nvPr/>
          </p:nvGrpSpPr>
          <p:grpSpPr>
            <a:xfrm>
              <a:off x="2274873" y="1347731"/>
              <a:ext cx="2272740" cy="990176"/>
              <a:chOff x="2303893" y="2345330"/>
              <a:chExt cx="1751560" cy="976082"/>
            </a:xfrm>
          </p:grpSpPr>
          <p:sp>
            <p:nvSpPr>
              <p:cNvPr id="32" name="TextBox 31"/>
              <p:cNvSpPr txBox="1"/>
              <p:nvPr/>
            </p:nvSpPr>
            <p:spPr>
              <a:xfrm>
                <a:off x="2303893" y="2345330"/>
                <a:ext cx="989829" cy="364075"/>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Limestone</a:t>
                </a:r>
                <a:endParaRPr lang="en-US" b="1"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4" name="TextBox 33"/>
              <p:cNvSpPr txBox="1"/>
              <p:nvPr/>
            </p:nvSpPr>
            <p:spPr>
              <a:xfrm>
                <a:off x="2317848" y="2684281"/>
                <a:ext cx="1737605" cy="637131"/>
              </a:xfrm>
              <a:prstGeom prst="rect">
                <a:avLst/>
              </a:prstGeom>
              <a:noFill/>
            </p:spPr>
            <p:txBody>
              <a:bodyPr wrap="square" rtlCol="0">
                <a:spAutoFit/>
              </a:bodyPr>
              <a:lstStyle/>
              <a:p>
                <a:r>
                  <a:rPr lang="en-US" sz="1200" b="1" dirty="0">
                    <a:solidFill>
                      <a:srgbClr val="8D9293"/>
                    </a:solidFill>
                    <a:latin typeface="Arial" panose="020B0604020202020204" pitchFamily="34" charset="0"/>
                    <a:cs typeface="Arial" panose="020B0604020202020204" pitchFamily="34" charset="0"/>
                  </a:rPr>
                  <a:t>Limestone</a:t>
                </a:r>
                <a:r>
                  <a:rPr lang="en-US" sz="1200" dirty="0">
                    <a:solidFill>
                      <a:srgbClr val="8D9293"/>
                    </a:solidFill>
                    <a:latin typeface="Arial" panose="020B0604020202020204" pitchFamily="34" charset="0"/>
                    <a:cs typeface="Arial" panose="020B0604020202020204" pitchFamily="34" charset="0"/>
                  </a:rPr>
                  <a:t> (CaCO</a:t>
                </a:r>
                <a:r>
                  <a:rPr lang="en-US" sz="1200" baseline="-25000" dirty="0">
                    <a:solidFill>
                      <a:srgbClr val="8D9293"/>
                    </a:solidFill>
                    <a:latin typeface="Arial" panose="020B0604020202020204" pitchFamily="34" charset="0"/>
                    <a:cs typeface="Arial" panose="020B0604020202020204" pitchFamily="34" charset="0"/>
                  </a:rPr>
                  <a:t>3</a:t>
                </a:r>
                <a:r>
                  <a:rPr lang="en-US" sz="1200" dirty="0">
                    <a:solidFill>
                      <a:srgbClr val="8D9293"/>
                    </a:solidFill>
                    <a:latin typeface="Arial" panose="020B0604020202020204" pitchFamily="34" charset="0"/>
                    <a:cs typeface="Arial" panose="020B0604020202020204" pitchFamily="34" charset="0"/>
                  </a:rPr>
                  <a:t>), clay and other materials are mined from a quarry.	.</a:t>
                </a:r>
              </a:p>
            </p:txBody>
          </p:sp>
        </p:grpSp>
        <p:pic>
          <p:nvPicPr>
            <p:cNvPr id="25" name="Picture 24">
              <a:extLst>
                <a:ext uri="{FF2B5EF4-FFF2-40B4-BE49-F238E27FC236}">
                  <a16:creationId xmlns:a16="http://schemas.microsoft.com/office/drawing/2014/main" xmlns="" id="{359C3334-1EBF-EC49-BECE-D01B4A3CAA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100"/>
            <a:stretch/>
          </p:blipFill>
          <p:spPr>
            <a:xfrm>
              <a:off x="683568" y="1390646"/>
              <a:ext cx="1558696" cy="1142430"/>
            </a:xfrm>
            <a:prstGeom prst="rect">
              <a:avLst/>
            </a:prstGeom>
            <a:ln>
              <a:noFill/>
            </a:ln>
            <a:effectLst>
              <a:outerShdw blurRad="50800" dist="38100" dir="2700000" algn="tl" rotWithShape="0">
                <a:prstClr val="black">
                  <a:alpha val="40000"/>
                </a:prstClr>
              </a:outerShdw>
            </a:effectLst>
          </p:spPr>
        </p:pic>
        <p:sp>
          <p:nvSpPr>
            <p:cNvPr id="30" name="Pentagon 29">
              <a:extLst>
                <a:ext uri="{FF2B5EF4-FFF2-40B4-BE49-F238E27FC236}">
                  <a16:creationId xmlns:a16="http://schemas.microsoft.com/office/drawing/2014/main" xmlns="" id="{6935CDA3-D799-EB44-9A2B-1B1938BCD6DD}"/>
                </a:ext>
              </a:extLst>
            </p:cNvPr>
            <p:cNvSpPr/>
            <p:nvPr/>
          </p:nvSpPr>
          <p:spPr>
            <a:xfrm>
              <a:off x="808528" y="1393523"/>
              <a:ext cx="626876" cy="343406"/>
            </a:xfrm>
            <a:prstGeom prst="homePlate">
              <a:avLst>
                <a:gd name="adj" fmla="val 32814"/>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Pentagon 30">
              <a:extLst>
                <a:ext uri="{FF2B5EF4-FFF2-40B4-BE49-F238E27FC236}">
                  <a16:creationId xmlns:a16="http://schemas.microsoft.com/office/drawing/2014/main" xmlns="" id="{A56CAEB4-CE79-3241-BD30-E10411F80C7D}"/>
                </a:ext>
              </a:extLst>
            </p:cNvPr>
            <p:cNvSpPr/>
            <p:nvPr/>
          </p:nvSpPr>
          <p:spPr>
            <a:xfrm>
              <a:off x="683568" y="1393523"/>
              <a:ext cx="600544" cy="343406"/>
            </a:xfrm>
            <a:prstGeom prst="homePlate">
              <a:avLst>
                <a:gd name="adj" fmla="val 25095"/>
              </a:avLst>
            </a:prstGeom>
            <a:solidFill>
              <a:srgbClr val="939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Subtitle 2">
              <a:extLst>
                <a:ext uri="{FF2B5EF4-FFF2-40B4-BE49-F238E27FC236}">
                  <a16:creationId xmlns:a16="http://schemas.microsoft.com/office/drawing/2014/main" xmlns="" id="{5D7A8938-F915-0348-8991-35B3CC420F2E}"/>
                </a:ext>
              </a:extLst>
            </p:cNvPr>
            <p:cNvSpPr txBox="1">
              <a:spLocks/>
            </p:cNvSpPr>
            <p:nvPr/>
          </p:nvSpPr>
          <p:spPr>
            <a:xfrm>
              <a:off x="701828" y="1410384"/>
              <a:ext cx="549056" cy="34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solidFill>
                    <a:schemeClr val="bg1"/>
                  </a:solidFill>
                  <a:latin typeface="Arial" panose="020B0604020202020204" pitchFamily="34" charset="0"/>
                  <a:ea typeface="Franchise" pitchFamily="49" charset="0"/>
                  <a:cs typeface="Arial" panose="020B0604020202020204" pitchFamily="34" charset="0"/>
                </a:rPr>
                <a:t>  1</a:t>
              </a:r>
            </a:p>
          </p:txBody>
        </p:sp>
      </p:grpSp>
      <p:grpSp>
        <p:nvGrpSpPr>
          <p:cNvPr id="7" name="Group 6">
            <a:extLst>
              <a:ext uri="{FF2B5EF4-FFF2-40B4-BE49-F238E27FC236}">
                <a16:creationId xmlns:a16="http://schemas.microsoft.com/office/drawing/2014/main" xmlns="" id="{D38CC73C-50C9-104B-9C36-39C14BF363CA}"/>
              </a:ext>
            </a:extLst>
          </p:cNvPr>
          <p:cNvGrpSpPr/>
          <p:nvPr/>
        </p:nvGrpSpPr>
        <p:grpSpPr>
          <a:xfrm>
            <a:off x="683568" y="2964889"/>
            <a:ext cx="4010672" cy="1185203"/>
            <a:chOff x="683568" y="2964889"/>
            <a:chExt cx="4010672" cy="1185203"/>
          </a:xfrm>
        </p:grpSpPr>
        <p:grpSp>
          <p:nvGrpSpPr>
            <p:cNvPr id="8" name="Group 7"/>
            <p:cNvGrpSpPr/>
            <p:nvPr/>
          </p:nvGrpSpPr>
          <p:grpSpPr>
            <a:xfrm>
              <a:off x="2274872" y="2964889"/>
              <a:ext cx="2419368" cy="1185203"/>
              <a:chOff x="2303894" y="3506519"/>
              <a:chExt cx="1751562" cy="1168333"/>
            </a:xfrm>
          </p:grpSpPr>
          <p:sp>
            <p:nvSpPr>
              <p:cNvPr id="35" name="TextBox 34"/>
              <p:cNvSpPr txBox="1"/>
              <p:nvPr/>
            </p:nvSpPr>
            <p:spPr>
              <a:xfrm>
                <a:off x="2303894" y="3506519"/>
                <a:ext cx="876056" cy="364075"/>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Concrete</a:t>
                </a:r>
                <a:endParaRPr lang="en-US" b="1"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6" name="TextBox 35"/>
              <p:cNvSpPr txBox="1"/>
              <p:nvPr/>
            </p:nvSpPr>
            <p:spPr>
              <a:xfrm>
                <a:off x="2317849" y="3855684"/>
                <a:ext cx="1737607" cy="819168"/>
              </a:xfrm>
              <a:prstGeom prst="rect">
                <a:avLst/>
              </a:prstGeom>
              <a:noFill/>
            </p:spPr>
            <p:txBody>
              <a:bodyPr wrap="square" rtlCol="0">
                <a:spAutoFit/>
              </a:bodyPr>
              <a:lstStyle/>
              <a:p>
                <a:r>
                  <a:rPr lang="en-US" sz="1200" dirty="0">
                    <a:solidFill>
                      <a:srgbClr val="8D9293"/>
                    </a:solidFill>
                    <a:latin typeface="Arial" panose="020B0604020202020204" pitchFamily="34" charset="0"/>
                    <a:cs typeface="Arial" panose="020B0604020202020204" pitchFamily="34" charset="0"/>
                  </a:rPr>
                  <a:t>The cement is mixed with other materials at the concrete plant to create </a:t>
                </a:r>
                <a:r>
                  <a:rPr lang="en-US" sz="1200" b="1" dirty="0">
                    <a:solidFill>
                      <a:srgbClr val="8D9293"/>
                    </a:solidFill>
                    <a:latin typeface="Arial" panose="020B0604020202020204" pitchFamily="34" charset="0"/>
                    <a:cs typeface="Arial" panose="020B0604020202020204" pitchFamily="34" charset="0"/>
                  </a:rPr>
                  <a:t>ready mix concrete</a:t>
                </a:r>
                <a:r>
                  <a:rPr lang="en-US" sz="1200" dirty="0">
                    <a:solidFill>
                      <a:srgbClr val="8D9293"/>
                    </a:solidFill>
                    <a:latin typeface="Arial" panose="020B0604020202020204" pitchFamily="34" charset="0"/>
                    <a:cs typeface="Arial" panose="020B0604020202020204" pitchFamily="34" charset="0"/>
                  </a:rPr>
                  <a:t>.</a:t>
                </a:r>
              </a:p>
              <a:p>
                <a:endParaRPr lang="en-US" sz="1200" dirty="0">
                  <a:solidFill>
                    <a:srgbClr val="8D9293"/>
                  </a:solidFill>
                  <a:latin typeface="Arial" panose="020B0604020202020204" pitchFamily="34" charset="0"/>
                  <a:cs typeface="Arial" panose="020B0604020202020204" pitchFamily="34" charset="0"/>
                </a:endParaRPr>
              </a:p>
            </p:txBody>
          </p:sp>
        </p:grpSp>
        <p:pic>
          <p:nvPicPr>
            <p:cNvPr id="28" name="Picture 27">
              <a:extLst>
                <a:ext uri="{FF2B5EF4-FFF2-40B4-BE49-F238E27FC236}">
                  <a16:creationId xmlns:a16="http://schemas.microsoft.com/office/drawing/2014/main" xmlns="" id="{2647A979-F4D6-F244-B042-608555170C62}"/>
                </a:ext>
              </a:extLst>
            </p:cNvPr>
            <p:cNvPicPr>
              <a:picLocks noChangeAspect="1"/>
            </p:cNvPicPr>
            <p:nvPr/>
          </p:nvPicPr>
          <p:blipFill rotWithShape="1">
            <a:blip r:embed="rId5"/>
            <a:srcRect l="6666" t="4311" r="7326" b="1558"/>
            <a:stretch/>
          </p:blipFill>
          <p:spPr>
            <a:xfrm>
              <a:off x="685756" y="2967910"/>
              <a:ext cx="1562219" cy="1140509"/>
            </a:xfrm>
            <a:prstGeom prst="rect">
              <a:avLst/>
            </a:prstGeom>
            <a:ln>
              <a:noFill/>
            </a:ln>
            <a:effectLst>
              <a:outerShdw blurRad="50800" dist="38100" dir="2700000" algn="tl" rotWithShape="0">
                <a:prstClr val="black">
                  <a:alpha val="40000"/>
                </a:prstClr>
              </a:outerShdw>
            </a:effectLst>
          </p:spPr>
        </p:pic>
        <p:sp>
          <p:nvSpPr>
            <p:cNvPr id="38" name="Pentagon 37">
              <a:extLst>
                <a:ext uri="{FF2B5EF4-FFF2-40B4-BE49-F238E27FC236}">
                  <a16:creationId xmlns:a16="http://schemas.microsoft.com/office/drawing/2014/main" xmlns="" id="{1B7940F7-A0BF-7A4C-9A26-62B0913F582E}"/>
                </a:ext>
              </a:extLst>
            </p:cNvPr>
            <p:cNvSpPr/>
            <p:nvPr/>
          </p:nvSpPr>
          <p:spPr>
            <a:xfrm>
              <a:off x="808528" y="2966145"/>
              <a:ext cx="626876" cy="343406"/>
            </a:xfrm>
            <a:prstGeom prst="homePlate">
              <a:avLst>
                <a:gd name="adj" fmla="val 32814"/>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 name="Pentagon 38">
              <a:extLst>
                <a:ext uri="{FF2B5EF4-FFF2-40B4-BE49-F238E27FC236}">
                  <a16:creationId xmlns:a16="http://schemas.microsoft.com/office/drawing/2014/main" xmlns="" id="{5975C12E-F5A1-AC4D-9259-BB52E7A5C161}"/>
                </a:ext>
              </a:extLst>
            </p:cNvPr>
            <p:cNvSpPr/>
            <p:nvPr/>
          </p:nvSpPr>
          <p:spPr>
            <a:xfrm>
              <a:off x="683568" y="2966145"/>
              <a:ext cx="600544" cy="343406"/>
            </a:xfrm>
            <a:prstGeom prst="homePlate">
              <a:avLst>
                <a:gd name="adj" fmla="val 25095"/>
              </a:avLst>
            </a:prstGeom>
            <a:solidFill>
              <a:srgbClr val="939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Subtitle 2">
              <a:extLst>
                <a:ext uri="{FF2B5EF4-FFF2-40B4-BE49-F238E27FC236}">
                  <a16:creationId xmlns:a16="http://schemas.microsoft.com/office/drawing/2014/main" xmlns="" id="{30F26069-F5FF-E342-99A6-9694D482D7E2}"/>
                </a:ext>
              </a:extLst>
            </p:cNvPr>
            <p:cNvSpPr txBox="1">
              <a:spLocks/>
            </p:cNvSpPr>
            <p:nvPr/>
          </p:nvSpPr>
          <p:spPr>
            <a:xfrm>
              <a:off x="701828" y="2983006"/>
              <a:ext cx="549056" cy="34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solidFill>
                    <a:schemeClr val="bg1"/>
                  </a:solidFill>
                  <a:latin typeface="Arial" panose="020B0604020202020204" pitchFamily="34" charset="0"/>
                  <a:ea typeface="Franchise" pitchFamily="49" charset="0"/>
                  <a:cs typeface="Arial" panose="020B0604020202020204" pitchFamily="34" charset="0"/>
                </a:rPr>
                <a:t>  3</a:t>
              </a:r>
            </a:p>
          </p:txBody>
        </p:sp>
      </p:grpSp>
      <p:grpSp>
        <p:nvGrpSpPr>
          <p:cNvPr id="9" name="Group 8">
            <a:extLst>
              <a:ext uri="{FF2B5EF4-FFF2-40B4-BE49-F238E27FC236}">
                <a16:creationId xmlns:a16="http://schemas.microsoft.com/office/drawing/2014/main" xmlns="" id="{EACAC215-E99E-DC49-8DAB-52429CC7D551}"/>
              </a:ext>
            </a:extLst>
          </p:cNvPr>
          <p:cNvGrpSpPr/>
          <p:nvPr/>
        </p:nvGrpSpPr>
        <p:grpSpPr>
          <a:xfrm>
            <a:off x="4732132" y="2970553"/>
            <a:ext cx="4035205" cy="1140509"/>
            <a:chOff x="4732132" y="2970553"/>
            <a:chExt cx="4035205" cy="1140509"/>
          </a:xfrm>
        </p:grpSpPr>
        <p:grpSp>
          <p:nvGrpSpPr>
            <p:cNvPr id="10" name="Group 9"/>
            <p:cNvGrpSpPr/>
            <p:nvPr/>
          </p:nvGrpSpPr>
          <p:grpSpPr>
            <a:xfrm>
              <a:off x="6351794" y="2975067"/>
              <a:ext cx="2415543" cy="1000537"/>
              <a:chOff x="5672381" y="3506675"/>
              <a:chExt cx="1785871" cy="986295"/>
            </a:xfrm>
          </p:grpSpPr>
          <p:sp>
            <p:nvSpPr>
              <p:cNvPr id="51" name="TextBox 50"/>
              <p:cNvSpPr txBox="1"/>
              <p:nvPr/>
            </p:nvSpPr>
            <p:spPr>
              <a:xfrm>
                <a:off x="5672381" y="3506675"/>
                <a:ext cx="895018" cy="364075"/>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Structure</a:t>
                </a:r>
                <a:endParaRPr lang="en-US" b="1"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2" name="TextBox 51"/>
              <p:cNvSpPr txBox="1"/>
              <p:nvPr/>
            </p:nvSpPr>
            <p:spPr>
              <a:xfrm>
                <a:off x="5686335" y="3855839"/>
                <a:ext cx="1771917" cy="637131"/>
              </a:xfrm>
              <a:prstGeom prst="rect">
                <a:avLst/>
              </a:prstGeom>
              <a:noFill/>
            </p:spPr>
            <p:txBody>
              <a:bodyPr wrap="square" rtlCol="0">
                <a:spAutoFit/>
              </a:bodyPr>
              <a:lstStyle/>
              <a:p>
                <a:r>
                  <a:rPr lang="en-US" sz="1200" dirty="0">
                    <a:solidFill>
                      <a:srgbClr val="8D9293"/>
                    </a:solidFill>
                    <a:latin typeface="Arial" panose="020B0604020202020204" pitchFamily="34" charset="0"/>
                    <a:cs typeface="Arial" panose="020B0604020202020204" pitchFamily="34" charset="0"/>
                  </a:rPr>
                  <a:t>The concrete is delivered to job sites by truck, where it becomes a </a:t>
                </a:r>
                <a:r>
                  <a:rPr lang="en-US" sz="1200" b="1" dirty="0">
                    <a:solidFill>
                      <a:srgbClr val="8D9293"/>
                    </a:solidFill>
                    <a:latin typeface="Arial" panose="020B0604020202020204" pitchFamily="34" charset="0"/>
                    <a:cs typeface="Arial" panose="020B0604020202020204" pitchFamily="34" charset="0"/>
                  </a:rPr>
                  <a:t>structure</a:t>
                </a:r>
                <a:r>
                  <a:rPr lang="en-US" sz="1200" dirty="0">
                    <a:solidFill>
                      <a:srgbClr val="8D9293"/>
                    </a:solidFill>
                    <a:latin typeface="Arial" panose="020B0604020202020204" pitchFamily="34" charset="0"/>
                    <a:cs typeface="Arial" panose="020B0604020202020204" pitchFamily="34" charset="0"/>
                  </a:rPr>
                  <a:t> such as a building.</a:t>
                </a:r>
                <a:endParaRPr lang="en-US" sz="1200" b="1" dirty="0">
                  <a:solidFill>
                    <a:srgbClr val="8D9293"/>
                  </a:solidFill>
                  <a:latin typeface="Arial" panose="020B0604020202020204" pitchFamily="34" charset="0"/>
                  <a:cs typeface="Arial" panose="020B0604020202020204" pitchFamily="34" charset="0"/>
                </a:endParaRPr>
              </a:p>
            </p:txBody>
          </p:sp>
        </p:grpSp>
        <p:pic>
          <p:nvPicPr>
            <p:cNvPr id="29" name="Picture 28">
              <a:extLst>
                <a:ext uri="{FF2B5EF4-FFF2-40B4-BE49-F238E27FC236}">
                  <a16:creationId xmlns:a16="http://schemas.microsoft.com/office/drawing/2014/main" xmlns="" id="{304A5DA6-0E32-8047-A7E3-5EE1B0BD85E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120" r="13035"/>
            <a:stretch/>
          </p:blipFill>
          <p:spPr>
            <a:xfrm>
              <a:off x="4732807" y="2970553"/>
              <a:ext cx="1562220" cy="1140509"/>
            </a:xfrm>
            <a:prstGeom prst="rect">
              <a:avLst/>
            </a:prstGeom>
            <a:ln>
              <a:noFill/>
            </a:ln>
            <a:effectLst>
              <a:outerShdw blurRad="50800" dist="38100" dir="2700000" algn="tl" rotWithShape="0">
                <a:prstClr val="black">
                  <a:alpha val="40000"/>
                </a:prstClr>
              </a:outerShdw>
            </a:effectLst>
          </p:spPr>
        </p:pic>
        <p:sp>
          <p:nvSpPr>
            <p:cNvPr id="54" name="Pentagon 53">
              <a:extLst>
                <a:ext uri="{FF2B5EF4-FFF2-40B4-BE49-F238E27FC236}">
                  <a16:creationId xmlns:a16="http://schemas.microsoft.com/office/drawing/2014/main" xmlns="" id="{3D33F386-7EBB-A54B-9B80-29C7955BB57B}"/>
                </a:ext>
              </a:extLst>
            </p:cNvPr>
            <p:cNvSpPr/>
            <p:nvPr/>
          </p:nvSpPr>
          <p:spPr>
            <a:xfrm>
              <a:off x="4857092" y="2970670"/>
              <a:ext cx="626876" cy="343406"/>
            </a:xfrm>
            <a:prstGeom prst="homePlate">
              <a:avLst>
                <a:gd name="adj" fmla="val 32814"/>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5" name="Pentagon 54">
              <a:extLst>
                <a:ext uri="{FF2B5EF4-FFF2-40B4-BE49-F238E27FC236}">
                  <a16:creationId xmlns:a16="http://schemas.microsoft.com/office/drawing/2014/main" xmlns="" id="{C4DD635C-12C1-B047-8CCB-E917E8FE92C7}"/>
                </a:ext>
              </a:extLst>
            </p:cNvPr>
            <p:cNvSpPr/>
            <p:nvPr/>
          </p:nvSpPr>
          <p:spPr>
            <a:xfrm>
              <a:off x="4732132" y="2970670"/>
              <a:ext cx="600544" cy="343406"/>
            </a:xfrm>
            <a:prstGeom prst="homePlate">
              <a:avLst>
                <a:gd name="adj" fmla="val 25095"/>
              </a:avLst>
            </a:prstGeom>
            <a:solidFill>
              <a:srgbClr val="939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 name="Subtitle 2">
              <a:extLst>
                <a:ext uri="{FF2B5EF4-FFF2-40B4-BE49-F238E27FC236}">
                  <a16:creationId xmlns:a16="http://schemas.microsoft.com/office/drawing/2014/main" xmlns="" id="{0BBC19DF-3B91-3141-BAE4-082011D085A1}"/>
                </a:ext>
              </a:extLst>
            </p:cNvPr>
            <p:cNvSpPr txBox="1">
              <a:spLocks/>
            </p:cNvSpPr>
            <p:nvPr/>
          </p:nvSpPr>
          <p:spPr>
            <a:xfrm>
              <a:off x="4750392" y="2987531"/>
              <a:ext cx="549056" cy="34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solidFill>
                    <a:schemeClr val="bg1"/>
                  </a:solidFill>
                  <a:latin typeface="Arial" panose="020B0604020202020204" pitchFamily="34" charset="0"/>
                  <a:ea typeface="Franchise" pitchFamily="49" charset="0"/>
                  <a:cs typeface="Arial" panose="020B0604020202020204" pitchFamily="34" charset="0"/>
                </a:rPr>
                <a:t>  4</a:t>
              </a:r>
            </a:p>
          </p:txBody>
        </p:sp>
      </p:grpSp>
      <p:sp>
        <p:nvSpPr>
          <p:cNvPr id="59" name="Text Placeholder 2">
            <a:extLst>
              <a:ext uri="{FF2B5EF4-FFF2-40B4-BE49-F238E27FC236}">
                <a16:creationId xmlns:a16="http://schemas.microsoft.com/office/drawing/2014/main" xmlns="" id="{EC2A09D3-7652-084F-A7DE-15F959ED1990}"/>
              </a:ext>
            </a:extLst>
          </p:cNvPr>
          <p:cNvSpPr txBox="1">
            <a:spLocks/>
          </p:cNvSpPr>
          <p:nvPr/>
        </p:nvSpPr>
        <p:spPr>
          <a:xfrm>
            <a:off x="686744" y="390222"/>
            <a:ext cx="7845695" cy="510780"/>
          </a:xfrm>
          <a:prstGeom prst="rect">
            <a:avLst/>
          </a:prstGeom>
        </p:spPr>
        <p:txBody>
          <a:bodyPr anchor="ctr"/>
          <a:lstStyle>
            <a:lvl1pPr marL="0" indent="0" algn="l" defTabSz="914400" rtl="0" eaLnBrk="1" latinLnBrk="0" hangingPunct="1">
              <a:spcBef>
                <a:spcPct val="20000"/>
              </a:spcBef>
              <a:buFont typeface="Arial" pitchFamily="34" charset="0"/>
              <a:buNone/>
              <a:defRPr sz="3600" b="1"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The Life Cycle of Concrete</a:t>
            </a:r>
            <a:endParaRPr lang="en-US" dirty="0"/>
          </a:p>
        </p:txBody>
      </p:sp>
      <p:grpSp>
        <p:nvGrpSpPr>
          <p:cNvPr id="5" name="Group 4">
            <a:extLst>
              <a:ext uri="{FF2B5EF4-FFF2-40B4-BE49-F238E27FC236}">
                <a16:creationId xmlns:a16="http://schemas.microsoft.com/office/drawing/2014/main" xmlns="" id="{EA02BFA9-26EF-D440-B180-BB87D5DEFA68}"/>
              </a:ext>
            </a:extLst>
          </p:cNvPr>
          <p:cNvGrpSpPr/>
          <p:nvPr/>
        </p:nvGrpSpPr>
        <p:grpSpPr>
          <a:xfrm>
            <a:off x="4732132" y="1386960"/>
            <a:ext cx="4016332" cy="1165882"/>
            <a:chOff x="4732132" y="1386960"/>
            <a:chExt cx="4016332" cy="1165882"/>
          </a:xfrm>
        </p:grpSpPr>
        <p:grpSp>
          <p:nvGrpSpPr>
            <p:cNvPr id="60" name="Group 59">
              <a:extLst>
                <a:ext uri="{FF2B5EF4-FFF2-40B4-BE49-F238E27FC236}">
                  <a16:creationId xmlns:a16="http://schemas.microsoft.com/office/drawing/2014/main" xmlns="" id="{31F725E5-0EAD-2444-96E7-9E519F9491C5}"/>
                </a:ext>
              </a:extLst>
            </p:cNvPr>
            <p:cNvGrpSpPr/>
            <p:nvPr/>
          </p:nvGrpSpPr>
          <p:grpSpPr>
            <a:xfrm>
              <a:off x="6332920" y="1386960"/>
              <a:ext cx="2415544" cy="990175"/>
              <a:chOff x="5644470" y="2345330"/>
              <a:chExt cx="1785871" cy="976081"/>
            </a:xfrm>
          </p:grpSpPr>
          <p:sp>
            <p:nvSpPr>
              <p:cNvPr id="61" name="TextBox 60">
                <a:extLst>
                  <a:ext uri="{FF2B5EF4-FFF2-40B4-BE49-F238E27FC236}">
                    <a16:creationId xmlns:a16="http://schemas.microsoft.com/office/drawing/2014/main" xmlns="" id="{EF631E7B-0FA9-B540-AE76-7325D1158E39}"/>
                  </a:ext>
                </a:extLst>
              </p:cNvPr>
              <p:cNvSpPr txBox="1"/>
              <p:nvPr/>
            </p:nvSpPr>
            <p:spPr>
              <a:xfrm>
                <a:off x="5644470" y="2345330"/>
                <a:ext cx="762281" cy="364075"/>
              </a:xfrm>
              <a:prstGeom prst="rect">
                <a:avLst/>
              </a:prstGeom>
              <a:noFill/>
            </p:spPr>
            <p:txBody>
              <a:bodyPr wrap="non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Cement</a:t>
                </a:r>
                <a:endParaRPr lang="en-US" b="1"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xmlns="" id="{ABC115C6-3F1F-1344-BC38-694F41F6FF8F}"/>
                  </a:ext>
                </a:extLst>
              </p:cNvPr>
              <p:cNvSpPr txBox="1"/>
              <p:nvPr/>
            </p:nvSpPr>
            <p:spPr>
              <a:xfrm>
                <a:off x="5658425" y="2684280"/>
                <a:ext cx="1771916" cy="637131"/>
              </a:xfrm>
              <a:prstGeom prst="rect">
                <a:avLst/>
              </a:prstGeom>
              <a:noFill/>
            </p:spPr>
            <p:txBody>
              <a:bodyPr wrap="square" rtlCol="0">
                <a:spAutoFit/>
              </a:bodyPr>
              <a:lstStyle/>
              <a:p>
                <a:r>
                  <a:rPr lang="en-US" sz="1200" dirty="0">
                    <a:solidFill>
                      <a:srgbClr val="8D9293"/>
                    </a:solidFill>
                    <a:latin typeface="Arial" panose="020B0604020202020204" pitchFamily="34" charset="0"/>
                    <a:cs typeface="Arial" panose="020B0604020202020204" pitchFamily="34" charset="0"/>
                  </a:rPr>
                  <a:t>The materials are crushed, then </a:t>
                </a:r>
                <a:r>
                  <a:rPr lang="en-US" sz="1200" b="1" dirty="0">
                    <a:solidFill>
                      <a:srgbClr val="8D9293"/>
                    </a:solidFill>
                    <a:latin typeface="Arial" panose="020B0604020202020204" pitchFamily="34" charset="0"/>
                    <a:cs typeface="Arial" panose="020B0604020202020204" pitchFamily="34" charset="0"/>
                  </a:rPr>
                  <a:t>heated</a:t>
                </a:r>
                <a:r>
                  <a:rPr lang="en-US" sz="1200" dirty="0">
                    <a:solidFill>
                      <a:srgbClr val="8D9293"/>
                    </a:solidFill>
                    <a:latin typeface="Arial" panose="020B0604020202020204" pitchFamily="34" charset="0"/>
                    <a:cs typeface="Arial" panose="020B0604020202020204" pitchFamily="34" charset="0"/>
                  </a:rPr>
                  <a:t> in a kiln at 2,700 ºF, releasing CO</a:t>
                </a:r>
                <a:r>
                  <a:rPr lang="en-US" sz="1200" baseline="-25000" dirty="0">
                    <a:solidFill>
                      <a:srgbClr val="8D9293"/>
                    </a:solidFill>
                    <a:latin typeface="Arial" panose="020B0604020202020204" pitchFamily="34" charset="0"/>
                    <a:cs typeface="Arial" panose="020B0604020202020204" pitchFamily="34" charset="0"/>
                  </a:rPr>
                  <a:t>2</a:t>
                </a:r>
                <a:r>
                  <a:rPr lang="en-US" sz="1200" dirty="0">
                    <a:solidFill>
                      <a:srgbClr val="8D9293"/>
                    </a:solidFill>
                    <a:latin typeface="Arial" panose="020B0604020202020204" pitchFamily="34" charset="0"/>
                    <a:cs typeface="Arial" panose="020B0604020202020204" pitchFamily="34" charset="0"/>
                  </a:rPr>
                  <a:t> and other gases.</a:t>
                </a:r>
              </a:p>
            </p:txBody>
          </p:sp>
        </p:grpSp>
        <p:pic>
          <p:nvPicPr>
            <p:cNvPr id="64" name="Picture 63">
              <a:extLst>
                <a:ext uri="{FF2B5EF4-FFF2-40B4-BE49-F238E27FC236}">
                  <a16:creationId xmlns:a16="http://schemas.microsoft.com/office/drawing/2014/main" xmlns="" id="{EC6D8198-2465-9144-A344-3A5837BF6AC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2898" r="8844" b="4523"/>
            <a:stretch/>
          </p:blipFill>
          <p:spPr>
            <a:xfrm>
              <a:off x="4732807" y="1409684"/>
              <a:ext cx="1572852" cy="1143158"/>
            </a:xfrm>
            <a:prstGeom prst="rect">
              <a:avLst/>
            </a:prstGeom>
            <a:ln>
              <a:noFill/>
            </a:ln>
            <a:effectLst>
              <a:outerShdw blurRad="50800" dist="38100" dir="2700000" algn="tl" rotWithShape="0">
                <a:prstClr val="black">
                  <a:alpha val="40000"/>
                </a:prstClr>
              </a:outerShdw>
            </a:effectLst>
          </p:spPr>
        </p:pic>
        <p:sp>
          <p:nvSpPr>
            <p:cNvPr id="65" name="Pentagon 64">
              <a:extLst>
                <a:ext uri="{FF2B5EF4-FFF2-40B4-BE49-F238E27FC236}">
                  <a16:creationId xmlns:a16="http://schemas.microsoft.com/office/drawing/2014/main" xmlns="" id="{33DC89B4-5E1B-6944-983C-0A139076487C}"/>
                </a:ext>
              </a:extLst>
            </p:cNvPr>
            <p:cNvSpPr/>
            <p:nvPr/>
          </p:nvSpPr>
          <p:spPr>
            <a:xfrm>
              <a:off x="4857092" y="1408543"/>
              <a:ext cx="626876" cy="343406"/>
            </a:xfrm>
            <a:prstGeom prst="homePlate">
              <a:avLst>
                <a:gd name="adj" fmla="val 32814"/>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Pentagon 65">
              <a:extLst>
                <a:ext uri="{FF2B5EF4-FFF2-40B4-BE49-F238E27FC236}">
                  <a16:creationId xmlns:a16="http://schemas.microsoft.com/office/drawing/2014/main" xmlns="" id="{E48748E5-22A1-3B4E-B231-22EA78568FC5}"/>
                </a:ext>
              </a:extLst>
            </p:cNvPr>
            <p:cNvSpPr/>
            <p:nvPr/>
          </p:nvSpPr>
          <p:spPr>
            <a:xfrm>
              <a:off x="4732132" y="1408543"/>
              <a:ext cx="600544" cy="343406"/>
            </a:xfrm>
            <a:prstGeom prst="homePlate">
              <a:avLst>
                <a:gd name="adj" fmla="val 25095"/>
              </a:avLst>
            </a:prstGeom>
            <a:solidFill>
              <a:srgbClr val="939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7" name="Subtitle 2">
              <a:extLst>
                <a:ext uri="{FF2B5EF4-FFF2-40B4-BE49-F238E27FC236}">
                  <a16:creationId xmlns:a16="http://schemas.microsoft.com/office/drawing/2014/main" xmlns="" id="{DE74585E-2FDD-CF42-8B7B-25B49C48EEAE}"/>
                </a:ext>
              </a:extLst>
            </p:cNvPr>
            <p:cNvSpPr txBox="1">
              <a:spLocks/>
            </p:cNvSpPr>
            <p:nvPr/>
          </p:nvSpPr>
          <p:spPr>
            <a:xfrm>
              <a:off x="4750392" y="1425404"/>
              <a:ext cx="549056" cy="34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solidFill>
                    <a:schemeClr val="bg1"/>
                  </a:solidFill>
                  <a:latin typeface="Arial" panose="020B0604020202020204" pitchFamily="34" charset="0"/>
                  <a:ea typeface="Franchise" pitchFamily="49" charset="0"/>
                  <a:cs typeface="Arial" panose="020B0604020202020204" pitchFamily="34" charset="0"/>
                </a:rPr>
                <a:t>  2</a:t>
              </a:r>
            </a:p>
          </p:txBody>
        </p:sp>
      </p:grpSp>
    </p:spTree>
    <p:extLst>
      <p:ext uri="{BB962C8B-B14F-4D97-AF65-F5344CB8AC3E}">
        <p14:creationId xmlns:p14="http://schemas.microsoft.com/office/powerpoint/2010/main" val="17375331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0FCE01FA-75AE-5349-B0DB-C93490E96F54}"/>
              </a:ext>
            </a:extLst>
          </p:cNvPr>
          <p:cNvSpPr/>
          <p:nvPr/>
        </p:nvSpPr>
        <p:spPr>
          <a:xfrm>
            <a:off x="0" y="2571750"/>
            <a:ext cx="9144002" cy="276651"/>
          </a:xfrm>
          <a:prstGeom prst="rect">
            <a:avLst/>
          </a:prstGeom>
          <a:pattFill prst="pct90">
            <a:fgClr>
              <a:srgbClr val="E27F1C"/>
            </a:fgClr>
            <a:bgClr>
              <a:srgbClr val="CC6109"/>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7585" y="3003795"/>
            <a:ext cx="7213872" cy="709051"/>
            <a:chOff x="1234616" y="4277666"/>
            <a:chExt cx="2748247" cy="945406"/>
          </a:xfrm>
        </p:grpSpPr>
        <p:sp>
          <p:nvSpPr>
            <p:cNvPr id="11" name="TextBox 10"/>
            <p:cNvSpPr txBox="1"/>
            <p:nvPr/>
          </p:nvSpPr>
          <p:spPr>
            <a:xfrm>
              <a:off x="1390575" y="4277666"/>
              <a:ext cx="2592288" cy="615556"/>
            </a:xfrm>
            <a:prstGeom prst="rect">
              <a:avLst/>
            </a:prstGeom>
            <a:noFill/>
          </p:spPr>
          <p:txBody>
            <a:bodyPr wrap="square" rtlCol="0">
              <a:spAutoFit/>
            </a:bodyPr>
            <a:lstStyle/>
            <a:p>
              <a:r>
                <a:rPr lang="en-US" sz="2400" b="1" dirty="0">
                  <a:solidFill>
                    <a:schemeClr val="tx1">
                      <a:lumMod val="65000"/>
                      <a:lumOff val="35000"/>
                    </a:schemeClr>
                  </a:solidFill>
                  <a:latin typeface="Arial" panose="020B0604020202020204" pitchFamily="34" charset="0"/>
                  <a:cs typeface="Arial" panose="020B0604020202020204" pitchFamily="34" charset="0"/>
                </a:rPr>
                <a:t>Developer and engineers choose concrete</a:t>
              </a:r>
            </a:p>
          </p:txBody>
        </p:sp>
        <p:sp>
          <p:nvSpPr>
            <p:cNvPr id="12" name="TextBox 11"/>
            <p:cNvSpPr txBox="1"/>
            <p:nvPr/>
          </p:nvSpPr>
          <p:spPr>
            <a:xfrm>
              <a:off x="1399212" y="4853738"/>
              <a:ext cx="1666173" cy="369334"/>
            </a:xfrm>
            <a:prstGeom prst="rect">
              <a:avLst/>
            </a:prstGeom>
            <a:noFill/>
          </p:spPr>
          <p:txBody>
            <a:bodyPr wrap="square" rtlCol="0">
              <a:spAutoFit/>
            </a:bodyPr>
            <a:lstStyle/>
            <a:p>
              <a:r>
                <a:rPr lang="en-US" sz="1200" b="1" dirty="0">
                  <a:solidFill>
                    <a:schemeClr val="bg1">
                      <a:lumMod val="65000"/>
                    </a:schemeClr>
                  </a:solidFill>
                  <a:latin typeface="Arial" panose="020B0604020202020204" pitchFamily="34" charset="0"/>
                  <a:cs typeface="Arial" panose="020B0604020202020204" pitchFamily="34" charset="0"/>
                </a:rPr>
                <a:t>Because concrete is…</a:t>
              </a:r>
            </a:p>
          </p:txBody>
        </p:sp>
        <p:sp>
          <p:nvSpPr>
            <p:cNvPr id="17" name="Rectangle 16"/>
            <p:cNvSpPr/>
            <p:nvPr/>
          </p:nvSpPr>
          <p:spPr>
            <a:xfrm>
              <a:off x="1234616" y="4429988"/>
              <a:ext cx="105643" cy="615556"/>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BEA9"/>
                </a:solidFill>
                <a:highlight>
                  <a:srgbClr val="E27F1C"/>
                </a:highlight>
              </a:endParaRPr>
            </a:p>
          </p:txBody>
        </p:sp>
      </p:grpSp>
      <p:sp>
        <p:nvSpPr>
          <p:cNvPr id="27" name="Rectangle 26"/>
          <p:cNvSpPr/>
          <p:nvPr/>
        </p:nvSpPr>
        <p:spPr>
          <a:xfrm>
            <a:off x="-2" y="0"/>
            <a:ext cx="9144002" cy="271576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xmlns="" id="{C6A588E5-B8FF-104C-A84A-BFE08DBA2785}"/>
              </a:ext>
            </a:extLst>
          </p:cNvPr>
          <p:cNvSpPr txBox="1"/>
          <p:nvPr/>
        </p:nvSpPr>
        <p:spPr>
          <a:xfrm>
            <a:off x="1331640" y="3804324"/>
            <a:ext cx="7341931" cy="1615827"/>
          </a:xfrm>
          <a:prstGeom prst="rect">
            <a:avLst/>
          </a:prstGeom>
          <a:noFill/>
        </p:spPr>
        <p:txBody>
          <a:bodyPr wrap="square" numCol="4" rtlCol="0">
            <a:spAutoFit/>
          </a:bodyPr>
          <a:lstStyle/>
          <a:p>
            <a:pPr marL="171450" indent="-171450">
              <a:buClr>
                <a:srgbClr val="E27F1C"/>
              </a:buClr>
              <a:buFont typeface="Wingdings" pitchFamily="2" charset="2"/>
              <a:buChar char="ü"/>
            </a:pPr>
            <a:r>
              <a:rPr lang="en-US" sz="1200" b="1" dirty="0">
                <a:solidFill>
                  <a:schemeClr val="tx1">
                    <a:lumMod val="50000"/>
                    <a:lumOff val="50000"/>
                  </a:schemeClr>
                </a:solidFill>
                <a:latin typeface="Arial" panose="020B0604020202020204" pitchFamily="34" charset="0"/>
                <a:cs typeface="Arial" panose="020B0604020202020204" pitchFamily="34" charset="0"/>
              </a:rPr>
              <a:t>Proven</a:t>
            </a:r>
          </a:p>
          <a:p>
            <a:pPr marL="171450" indent="-171450" fontAlgn="t">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r>
              <a:rPr lang="en-US" sz="1200" b="1" dirty="0">
                <a:solidFill>
                  <a:schemeClr val="tx1">
                    <a:lumMod val="50000"/>
                    <a:lumOff val="50000"/>
                  </a:schemeClr>
                </a:solidFill>
                <a:latin typeface="Arial" panose="020B0604020202020204" pitchFamily="34" charset="0"/>
                <a:cs typeface="Arial" panose="020B0604020202020204" pitchFamily="34" charset="0"/>
              </a:rPr>
              <a:t>Durable</a:t>
            </a: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a:buClr>
                <a:srgbClr val="E27F1C"/>
              </a:buClr>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r>
              <a:rPr lang="en-US" sz="1200" b="1" dirty="0">
                <a:solidFill>
                  <a:schemeClr val="tx1">
                    <a:lumMod val="50000"/>
                    <a:lumOff val="50000"/>
                  </a:schemeClr>
                </a:solidFill>
                <a:latin typeface="Arial" panose="020B0604020202020204" pitchFamily="34" charset="0"/>
                <a:cs typeface="Arial" panose="020B0604020202020204" pitchFamily="34" charset="0"/>
              </a:rPr>
              <a:t>Strong</a:t>
            </a:r>
          </a:p>
          <a:p>
            <a:pPr>
              <a:buClr>
                <a:srgbClr val="E27F1C"/>
              </a:buClr>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r>
              <a:rPr lang="en-US" sz="1200" b="1" dirty="0">
                <a:solidFill>
                  <a:schemeClr val="tx1">
                    <a:lumMod val="50000"/>
                    <a:lumOff val="50000"/>
                  </a:schemeClr>
                </a:solidFill>
                <a:latin typeface="Arial" panose="020B0604020202020204" pitchFamily="34" charset="0"/>
                <a:cs typeface="Arial" panose="020B0604020202020204" pitchFamily="34" charset="0"/>
              </a:rPr>
              <a:t>Sound-reducing</a:t>
            </a: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a:buClr>
                <a:srgbClr val="E27F1C"/>
              </a:buClr>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a:buClr>
                <a:srgbClr val="E27F1C"/>
              </a:buClr>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r>
              <a:rPr lang="en-US" sz="1200" b="1" dirty="0">
                <a:solidFill>
                  <a:schemeClr val="tx1">
                    <a:lumMod val="50000"/>
                    <a:lumOff val="50000"/>
                  </a:schemeClr>
                </a:solidFill>
                <a:latin typeface="Arial" panose="020B0604020202020204" pitchFamily="34" charset="0"/>
                <a:cs typeface="Arial" panose="020B0604020202020204" pitchFamily="34" charset="0"/>
              </a:rPr>
              <a:t>Versatile</a:t>
            </a: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r>
              <a:rPr lang="en-US" sz="1200" b="1" dirty="0">
                <a:solidFill>
                  <a:schemeClr val="tx1">
                    <a:lumMod val="50000"/>
                    <a:lumOff val="50000"/>
                  </a:schemeClr>
                </a:solidFill>
                <a:latin typeface="Arial" panose="020B0604020202020204" pitchFamily="34" charset="0"/>
                <a:cs typeface="Arial" panose="020B0604020202020204" pitchFamily="34" charset="0"/>
              </a:rPr>
              <a:t>Thermal-insulating</a:t>
            </a: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a:buClr>
                <a:srgbClr val="E27F1C"/>
              </a:buClr>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r>
              <a:rPr lang="en-US" sz="1200" b="1" dirty="0">
                <a:solidFill>
                  <a:schemeClr val="tx1">
                    <a:lumMod val="50000"/>
                    <a:lumOff val="50000"/>
                  </a:schemeClr>
                </a:solidFill>
                <a:latin typeface="Arial" panose="020B0604020202020204" pitchFamily="34" charset="0"/>
                <a:cs typeface="Arial" panose="020B0604020202020204" pitchFamily="34" charset="0"/>
              </a:rPr>
              <a:t>Beautiful</a:t>
            </a:r>
          </a:p>
          <a:p>
            <a:pPr marL="171450" indent="-171450">
              <a:buClr>
                <a:srgbClr val="E27F1C"/>
              </a:buClr>
              <a:buFont typeface="Wingdings" pitchFamily="2" charset="2"/>
              <a:buChar char="ü"/>
            </a:pPr>
            <a:endParaRPr lang="en-US" sz="12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Clr>
                <a:srgbClr val="E27F1C"/>
              </a:buClr>
              <a:buFont typeface="Wingdings" pitchFamily="2" charset="2"/>
              <a:buChar char="ü"/>
            </a:pPr>
            <a:r>
              <a:rPr lang="en-US" sz="1200" b="1" dirty="0">
                <a:solidFill>
                  <a:schemeClr val="tx1">
                    <a:lumMod val="50000"/>
                    <a:lumOff val="50000"/>
                  </a:schemeClr>
                </a:solidFill>
                <a:latin typeface="Arial" panose="020B0604020202020204" pitchFamily="34" charset="0"/>
                <a:cs typeface="Arial" panose="020B0604020202020204" pitchFamily="34" charset="0"/>
              </a:rPr>
              <a:t>Resilient</a:t>
            </a:r>
          </a:p>
        </p:txBody>
      </p:sp>
      <p:pic>
        <p:nvPicPr>
          <p:cNvPr id="14" name="Picture 13">
            <a:extLst>
              <a:ext uri="{FF2B5EF4-FFF2-40B4-BE49-F238E27FC236}">
                <a16:creationId xmlns:a16="http://schemas.microsoft.com/office/drawing/2014/main" xmlns="" id="{0E6E7BA1-7220-FD4E-B7F0-3AE7A8F72295}"/>
              </a:ext>
            </a:extLst>
          </p:cNvPr>
          <p:cNvPicPr>
            <a:picLocks noChangeAspect="1"/>
          </p:cNvPicPr>
          <p:nvPr/>
        </p:nvPicPr>
        <p:blipFill rotWithShape="1">
          <a:blip r:embed="rId3"/>
          <a:srcRect t="44236" r="36" b="11891"/>
          <a:stretch/>
        </p:blipFill>
        <p:spPr>
          <a:xfrm>
            <a:off x="-2" y="0"/>
            <a:ext cx="9144002" cy="2715766"/>
          </a:xfrm>
          <a:prstGeom prst="rect">
            <a:avLst/>
          </a:prstGeom>
        </p:spPr>
      </p:pic>
      <p:sp>
        <p:nvSpPr>
          <p:cNvPr id="54" name="Rectangle 53">
            <a:extLst>
              <a:ext uri="{FF2B5EF4-FFF2-40B4-BE49-F238E27FC236}">
                <a16:creationId xmlns:a16="http://schemas.microsoft.com/office/drawing/2014/main" xmlns="" id="{AC780864-8BFE-B742-BAE1-660356C8459E}"/>
              </a:ext>
            </a:extLst>
          </p:cNvPr>
          <p:cNvSpPr/>
          <p:nvPr/>
        </p:nvSpPr>
        <p:spPr>
          <a:xfrm>
            <a:off x="1331640" y="4801395"/>
            <a:ext cx="7812360" cy="218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xmlns="" id="{E4EFC5FD-8EC2-0C44-AF4A-9EE06FDED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80" y="4801395"/>
            <a:ext cx="1008112" cy="218627"/>
          </a:xfrm>
          <a:prstGeom prst="rect">
            <a:avLst/>
          </a:prstGeom>
        </p:spPr>
      </p:pic>
      <p:sp>
        <p:nvSpPr>
          <p:cNvPr id="56" name="Rectangle 55">
            <a:extLst>
              <a:ext uri="{FF2B5EF4-FFF2-40B4-BE49-F238E27FC236}">
                <a16:creationId xmlns:a16="http://schemas.microsoft.com/office/drawing/2014/main" xmlns="" id="{0B0BFE1E-3DCE-F447-80FE-ED55A598069E}"/>
              </a:ext>
            </a:extLst>
          </p:cNvPr>
          <p:cNvSpPr/>
          <p:nvPr/>
        </p:nvSpPr>
        <p:spPr>
          <a:xfrm>
            <a:off x="-2" y="5143500"/>
            <a:ext cx="9144002" cy="51470"/>
          </a:xfrm>
          <a:prstGeom prst="rect">
            <a:avLst/>
          </a:prstGeom>
          <a:solidFill>
            <a:srgbClr val="E27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ooter Placeholder 4">
            <a:extLst>
              <a:ext uri="{FF2B5EF4-FFF2-40B4-BE49-F238E27FC236}">
                <a16:creationId xmlns:a16="http://schemas.microsoft.com/office/drawing/2014/main" xmlns="" id="{54A87010-E90A-8B48-9A88-264CD39D2DA8}"/>
              </a:ext>
            </a:extLst>
          </p:cNvPr>
          <p:cNvSpPr txBox="1">
            <a:spLocks/>
          </p:cNvSpPr>
          <p:nvPr/>
        </p:nvSpPr>
        <p:spPr>
          <a:xfrm>
            <a:off x="1331640" y="4808771"/>
            <a:ext cx="5452899"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Reducing the Carbon Footprint of Concrete</a:t>
            </a:r>
            <a:endParaRPr lang="en-US" sz="800" dirty="0"/>
          </a:p>
        </p:txBody>
      </p:sp>
      <p:sp>
        <p:nvSpPr>
          <p:cNvPr id="58" name="Slide Number Placeholder 5">
            <a:extLst>
              <a:ext uri="{FF2B5EF4-FFF2-40B4-BE49-F238E27FC236}">
                <a16:creationId xmlns:a16="http://schemas.microsoft.com/office/drawing/2014/main" xmlns="" id="{BEA94C92-EF77-FD4B-8485-830520F9257A}"/>
              </a:ext>
            </a:extLst>
          </p:cNvPr>
          <p:cNvSpPr txBox="1">
            <a:spLocks/>
          </p:cNvSpPr>
          <p:nvPr/>
        </p:nvSpPr>
        <p:spPr>
          <a:xfrm>
            <a:off x="8532440" y="4808771"/>
            <a:ext cx="545062" cy="211251"/>
          </a:xfrm>
          <a:prstGeom prst="rect">
            <a:avLst/>
          </a:prstGeom>
        </p:spPr>
        <p:txBody>
          <a:bodyPr/>
          <a:lstStyle>
            <a:defPPr>
              <a:defRPr lang="en-US"/>
            </a:defPPr>
            <a:lvl1pPr marL="0" algn="l" defTabSz="914400" rtl="0" eaLnBrk="1" latinLnBrk="0" hangingPunct="1">
              <a:defRPr sz="11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A9FBBB-9EC0-574F-A3FE-E27115CF34DA}" type="slidenum">
              <a:rPr lang="en-US" sz="800" smtClean="0"/>
              <a:pPr/>
              <a:t>8</a:t>
            </a:fld>
            <a:endParaRPr lang="en-US" sz="800" dirty="0"/>
          </a:p>
        </p:txBody>
      </p:sp>
    </p:spTree>
    <p:extLst>
      <p:ext uri="{BB962C8B-B14F-4D97-AF65-F5344CB8AC3E}">
        <p14:creationId xmlns:p14="http://schemas.microsoft.com/office/powerpoint/2010/main" val="27542888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634" r="9556" b="11154"/>
          <a:stretch/>
        </p:blipFill>
        <p:spPr bwMode="auto">
          <a:xfrm>
            <a:off x="-10534"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CT logo tag TM RGB.eps">
            <a:extLst>
              <a:ext uri="{FF2B5EF4-FFF2-40B4-BE49-F238E27FC236}">
                <a16:creationId xmlns:a16="http://schemas.microsoft.com/office/drawing/2014/main" xmlns="" id="{7A782028-D509-D241-B9CE-C8AAAE21F3B2}"/>
              </a:ext>
            </a:extLst>
          </p:cNvPr>
          <p:cNvPicPr>
            <a:picLocks noChangeAspect="1"/>
          </p:cNvPicPr>
          <p:nvPr/>
        </p:nvPicPr>
        <p:blipFill>
          <a:blip r:embed="rId4">
            <a:biLevel thresh="50000"/>
            <a:extLst>
              <a:ext uri="{28A0092B-C50C-407E-A947-70E740481C1C}">
                <a14:useLocalDpi xmlns:a14="http://schemas.microsoft.com/office/drawing/2010/main"/>
              </a:ext>
            </a:extLst>
          </a:blip>
          <a:stretch>
            <a:fillRect/>
          </a:stretch>
        </p:blipFill>
        <p:spPr>
          <a:xfrm>
            <a:off x="450489" y="280467"/>
            <a:ext cx="4201202" cy="534052"/>
          </a:xfrm>
          <a:prstGeom prst="rect">
            <a:avLst/>
          </a:prstGeom>
        </p:spPr>
      </p:pic>
      <p:sp>
        <p:nvSpPr>
          <p:cNvPr id="14" name="TextBox 13">
            <a:extLst>
              <a:ext uri="{FF2B5EF4-FFF2-40B4-BE49-F238E27FC236}">
                <a16:creationId xmlns:a16="http://schemas.microsoft.com/office/drawing/2014/main" xmlns="" id="{6B54423A-052A-484F-BCD1-917CCAA650C3}"/>
              </a:ext>
            </a:extLst>
          </p:cNvPr>
          <p:cNvSpPr txBox="1"/>
          <p:nvPr/>
        </p:nvSpPr>
        <p:spPr>
          <a:xfrm>
            <a:off x="1403648" y="941097"/>
            <a:ext cx="3015056" cy="338554"/>
          </a:xfrm>
          <a:prstGeom prst="rect">
            <a:avLst/>
          </a:prstGeom>
          <a:noFill/>
        </p:spPr>
        <p:txBody>
          <a:bodyPr wrap="none" rtlCol="0">
            <a:spAutoFit/>
          </a:bodyPr>
          <a:lstStyle/>
          <a:p>
            <a:r>
              <a:rPr lang="en-US" sz="1600" b="1" dirty="0">
                <a:solidFill>
                  <a:schemeClr val="bg1"/>
                </a:solidFill>
                <a:ea typeface="Open Sans" panose="020B0606030504020204" pitchFamily="34" charset="0"/>
                <a:cs typeface="Open Sans" panose="020B0606030504020204" pitchFamily="34" charset="0"/>
              </a:rPr>
              <a:t>CO</a:t>
            </a:r>
            <a:r>
              <a:rPr lang="en-US" sz="1400" b="1" baseline="-25000" dirty="0">
                <a:solidFill>
                  <a:schemeClr val="bg1"/>
                </a:solidFill>
                <a:ea typeface="Open Sans" panose="020B0606030504020204" pitchFamily="34" charset="0"/>
                <a:cs typeface="Open Sans" panose="020B0606030504020204" pitchFamily="34" charset="0"/>
              </a:rPr>
              <a:t>2</a:t>
            </a:r>
            <a:r>
              <a:rPr lang="en-US" sz="1400" b="1" dirty="0">
                <a:solidFill>
                  <a:schemeClr val="bg1"/>
                </a:solidFill>
                <a:ea typeface="Open Sans" panose="020B0606030504020204" pitchFamily="34" charset="0"/>
                <a:cs typeface="Open Sans" panose="020B0606030504020204" pitchFamily="34" charset="0"/>
              </a:rPr>
              <a:t> </a:t>
            </a:r>
            <a:r>
              <a:rPr lang="en-US" sz="1600" b="1" dirty="0">
                <a:solidFill>
                  <a:schemeClr val="bg1"/>
                </a:solidFill>
                <a:ea typeface="Open Sans" panose="020B0606030504020204" pitchFamily="34" charset="0"/>
                <a:cs typeface="Open Sans" panose="020B0606030504020204" pitchFamily="34" charset="0"/>
              </a:rPr>
              <a:t>U</a:t>
            </a:r>
            <a:r>
              <a:rPr lang="en-US" sz="1400" b="1" dirty="0">
                <a:solidFill>
                  <a:schemeClr val="bg1"/>
                </a:solidFill>
                <a:ea typeface="Open Sans" panose="020B0606030504020204" pitchFamily="34" charset="0"/>
                <a:cs typeface="Open Sans" panose="020B0606030504020204" pitchFamily="34" charset="0"/>
              </a:rPr>
              <a:t>TILIZATION IN </a:t>
            </a:r>
            <a:r>
              <a:rPr lang="en-US" sz="1600" b="1" dirty="0">
                <a:solidFill>
                  <a:schemeClr val="bg1"/>
                </a:solidFill>
                <a:ea typeface="Open Sans" panose="020B0606030504020204" pitchFamily="34" charset="0"/>
                <a:cs typeface="Open Sans" panose="020B0606030504020204" pitchFamily="34" charset="0"/>
              </a:rPr>
              <a:t>C</a:t>
            </a:r>
            <a:r>
              <a:rPr lang="en-US" sz="1400" b="1" dirty="0">
                <a:solidFill>
                  <a:schemeClr val="bg1"/>
                </a:solidFill>
                <a:ea typeface="Open Sans" panose="020B0606030504020204" pitchFamily="34" charset="0"/>
                <a:cs typeface="Open Sans" panose="020B0606030504020204" pitchFamily="34" charset="0"/>
              </a:rPr>
              <a:t>ONCRETE</a:t>
            </a:r>
            <a:endParaRPr lang="en-US" dirty="0">
              <a:solidFill>
                <a:schemeClr val="bg1"/>
              </a:solidFill>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xmlns="" id="{56F3B08F-3634-7D4B-AC30-A7CD0E0E444B}"/>
              </a:ext>
            </a:extLst>
          </p:cNvPr>
          <p:cNvSpPr txBox="1"/>
          <p:nvPr/>
        </p:nvSpPr>
        <p:spPr>
          <a:xfrm>
            <a:off x="467544" y="3833071"/>
            <a:ext cx="4464496" cy="738664"/>
          </a:xfrm>
          <a:prstGeom prst="rect">
            <a:avLst/>
          </a:prstGeom>
          <a:solidFill>
            <a:schemeClr val="bg1">
              <a:alpha val="76863"/>
            </a:schemeClr>
          </a:solidFill>
        </p:spPr>
        <p:txBody>
          <a:bodyPr wrap="square" rtlCol="0">
            <a:spAutoFit/>
          </a:bodyPr>
          <a:lstStyle/>
          <a:p>
            <a:r>
              <a:rPr lang="en-US"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The CarbonCure Technology beneficially repurposes carbon dioxide (CO</a:t>
            </a:r>
            <a:r>
              <a:rPr lang="en-US" sz="1400" baseline="-250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2</a:t>
            </a:r>
            <a:r>
              <a:rPr lang="en-US"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 to reduce the carbon footprint of concrete without compromising concrete performance. </a:t>
            </a:r>
          </a:p>
        </p:txBody>
      </p:sp>
    </p:spTree>
    <p:extLst>
      <p:ext uri="{BB962C8B-B14F-4D97-AF65-F5344CB8AC3E}">
        <p14:creationId xmlns:p14="http://schemas.microsoft.com/office/powerpoint/2010/main" val="1381034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12688</TotalTime>
  <Words>3501</Words>
  <Application>Microsoft Office PowerPoint</Application>
  <PresentationFormat>On-screen Show (16:9)</PresentationFormat>
  <Paragraphs>403</Paragraphs>
  <Slides>33</Slides>
  <Notes>28</Notes>
  <HiddenSlides>2</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EAMEJIA</dc:creator>
  <cp:lastModifiedBy>MRMCA Mindy</cp:lastModifiedBy>
  <cp:revision>612</cp:revision>
  <dcterms:created xsi:type="dcterms:W3CDTF">2013-07-23T17:44:34Z</dcterms:created>
  <dcterms:modified xsi:type="dcterms:W3CDTF">2020-01-30T16:59:33Z</dcterms:modified>
</cp:coreProperties>
</file>